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7"/>
  </p:sldMasterIdLst>
  <p:notesMasterIdLst>
    <p:notesMasterId r:id="rId17"/>
  </p:notesMasterIdLst>
  <p:handoutMasterIdLst>
    <p:handoutMasterId r:id="rId18"/>
  </p:handoutMasterIdLst>
  <p:sldIdLst>
    <p:sldId id="1496" r:id="rId8"/>
    <p:sldId id="1498" r:id="rId9"/>
    <p:sldId id="1499" r:id="rId10"/>
    <p:sldId id="1500" r:id="rId11"/>
    <p:sldId id="1501" r:id="rId12"/>
    <p:sldId id="1502" r:id="rId13"/>
    <p:sldId id="1503" r:id="rId14"/>
    <p:sldId id="1504" r:id="rId15"/>
    <p:sldId id="1508" r:id="rId16"/>
  </p:sldIdLst>
  <p:sldSz cx="9144000" cy="6858000" type="screen4x3"/>
  <p:notesSz cx="6735763" cy="986948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ith Turnbull" initials="KNT" lastIdx="7" clrIdx="0"/>
  <p:cmAuthor id="1" name="Vinay Kumar Jha" initials="V" lastIdx="1" clrIdx="1"/>
  <p:cmAuthor id="2" name="Nicholson" initials="J"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6"/>
    <a:srgbClr val="9966FF"/>
    <a:srgbClr val="FF6699"/>
    <a:srgbClr val="669900"/>
    <a:srgbClr val="FFFF99"/>
    <a:srgbClr val="FF9933"/>
    <a:srgbClr val="CC6600"/>
    <a:srgbClr val="FFA02F"/>
    <a:srgbClr val="D71F85"/>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8" autoAdjust="0"/>
    <p:restoredTop sz="94794" autoAdjust="0"/>
  </p:normalViewPr>
  <p:slideViewPr>
    <p:cSldViewPr>
      <p:cViewPr varScale="1">
        <p:scale>
          <a:sx n="93" d="100"/>
          <a:sy n="93" d="100"/>
        </p:scale>
        <p:origin x="504" y="60"/>
      </p:cViewPr>
      <p:guideLst>
        <p:guide orient="horz" pos="2137"/>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3" d="2"/>
        <a:sy n="3" d="2"/>
      </p:scale>
      <p:origin x="0" y="0"/>
    </p:cViewPr>
  </p:notesTextViewPr>
  <p:sorterViewPr>
    <p:cViewPr>
      <p:scale>
        <a:sx n="70" d="100"/>
        <a:sy n="70" d="100"/>
      </p:scale>
      <p:origin x="0" y="0"/>
    </p:cViewPr>
  </p:sorterViewPr>
  <p:notesViewPr>
    <p:cSldViewPr>
      <p:cViewPr varScale="1">
        <p:scale>
          <a:sx n="84" d="100"/>
          <a:sy n="84" d="100"/>
        </p:scale>
        <p:origin x="-3204" y="-78"/>
      </p:cViewPr>
      <p:guideLst>
        <p:guide orient="horz" pos="3109"/>
        <p:guide pos="212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9FADC909-8A6C-4CAD-8812-B83AE038B26D}" type="datetimeFigureOut">
              <a:rPr lang="en-GB" smtClean="0"/>
              <a:t>16/04/2019</a:t>
            </a:fld>
            <a:endParaRPr lang="en-GB"/>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729BD080-4B95-483F-9449-CC6B21B6D042}" type="slidenum">
              <a:rPr lang="en-GB" smtClean="0"/>
              <a:t>‹#›</a:t>
            </a:fld>
            <a:endParaRPr lang="en-GB"/>
          </a:p>
        </p:txBody>
      </p:sp>
    </p:spTree>
    <p:extLst>
      <p:ext uri="{BB962C8B-B14F-4D97-AF65-F5344CB8AC3E}">
        <p14:creationId xmlns:p14="http://schemas.microsoft.com/office/powerpoint/2010/main" val="21911703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16932"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898102" y="4688007"/>
            <a:ext cx="4939560" cy="44412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9376014"/>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16932" y="9376014"/>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ECADB4-C4DB-46AB-BBC6-7456B7F9CD72}" type="slidenum">
              <a:rPr lang="en-US"/>
              <a:pPr/>
              <a:t>‹#›</a:t>
            </a:fld>
            <a:endParaRPr lang="en-US"/>
          </a:p>
        </p:txBody>
      </p:sp>
    </p:spTree>
    <p:extLst>
      <p:ext uri="{BB962C8B-B14F-4D97-AF65-F5344CB8AC3E}">
        <p14:creationId xmlns:p14="http://schemas.microsoft.com/office/powerpoint/2010/main" val="3252122256"/>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1800" b="1" i="1">
              <a:ea typeface="ＭＳ Ｐゴシック" pitchFamily="34" charset="-128"/>
            </a:endParaRPr>
          </a:p>
        </p:txBody>
      </p:sp>
      <p:sp>
        <p:nvSpPr>
          <p:cNvPr id="62468" name="Date Placeholder 3"/>
          <p:cNvSpPr txBox="1">
            <a:spLocks noGrp="1"/>
          </p:cNvSpPr>
          <p:nvPr/>
        </p:nvSpPr>
        <p:spPr bwMode="auto">
          <a:xfrm>
            <a:off x="3816932" y="0"/>
            <a:ext cx="2918831" cy="49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7" tIns="45254" rIns="90507" bIns="45254"/>
          <a:lstStyle>
            <a:lvl1pPr defTabSz="904875">
              <a:defRPr sz="2400">
                <a:solidFill>
                  <a:schemeClr val="tx1"/>
                </a:solidFill>
                <a:latin typeface="Arial" charset="0"/>
                <a:ea typeface="ＭＳ Ｐゴシック" pitchFamily="34" charset="-128"/>
              </a:defRPr>
            </a:lvl1pPr>
            <a:lvl2pPr marL="742950" indent="-285750" defTabSz="904875">
              <a:defRPr sz="2400">
                <a:solidFill>
                  <a:schemeClr val="tx1"/>
                </a:solidFill>
                <a:latin typeface="Arial" charset="0"/>
                <a:ea typeface="ＭＳ Ｐゴシック" pitchFamily="34" charset="-128"/>
              </a:defRPr>
            </a:lvl2pPr>
            <a:lvl3pPr marL="1143000" indent="-228600" defTabSz="904875">
              <a:defRPr sz="2400">
                <a:solidFill>
                  <a:schemeClr val="tx1"/>
                </a:solidFill>
                <a:latin typeface="Arial" charset="0"/>
                <a:ea typeface="ＭＳ Ｐゴシック" pitchFamily="34" charset="-128"/>
              </a:defRPr>
            </a:lvl3pPr>
            <a:lvl4pPr marL="1600200" indent="-228600" defTabSz="904875">
              <a:defRPr sz="2400">
                <a:solidFill>
                  <a:schemeClr val="tx1"/>
                </a:solidFill>
                <a:latin typeface="Arial" charset="0"/>
                <a:ea typeface="ＭＳ Ｐゴシック" pitchFamily="34" charset="-128"/>
              </a:defRPr>
            </a:lvl4pPr>
            <a:lvl5pPr marL="2057400" indent="-228600" defTabSz="904875">
              <a:defRPr sz="2400">
                <a:solidFill>
                  <a:schemeClr val="tx1"/>
                </a:solidFill>
                <a:latin typeface="Arial" charset="0"/>
                <a:ea typeface="ＭＳ Ｐゴシック" pitchFamily="34" charset="-128"/>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A68A09E8-D4EE-44E8-9C5B-27BE8D44AAA7}" type="datetime3">
              <a:rPr lang="en-GB" sz="1200">
                <a:latin typeface="Verdana" pitchFamily="34" charset="0"/>
              </a:rPr>
              <a:pPr algn="r"/>
              <a:t>16 April, 2019</a:t>
            </a:fld>
            <a:endParaRPr lang="en-GB" sz="1200">
              <a:latin typeface="Verdana" pitchFamily="34" charset="0"/>
            </a:endParaRPr>
          </a:p>
        </p:txBody>
      </p:sp>
      <p:sp>
        <p:nvSpPr>
          <p:cNvPr id="62469" name="Footer Placeholder 4"/>
          <p:cNvSpPr txBox="1">
            <a:spLocks noGrp="1"/>
          </p:cNvSpPr>
          <p:nvPr/>
        </p:nvSpPr>
        <p:spPr bwMode="auto">
          <a:xfrm>
            <a:off x="0" y="9374301"/>
            <a:ext cx="2918831" cy="49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7" tIns="45254" rIns="90507" bIns="45254" anchor="b"/>
          <a:lstStyle>
            <a:lvl1pPr defTabSz="904875">
              <a:defRPr sz="2400">
                <a:solidFill>
                  <a:schemeClr val="tx1"/>
                </a:solidFill>
                <a:latin typeface="Arial" charset="0"/>
                <a:ea typeface="ＭＳ Ｐゴシック" pitchFamily="34" charset="-128"/>
              </a:defRPr>
            </a:lvl1pPr>
            <a:lvl2pPr marL="742950" indent="-285750" defTabSz="904875">
              <a:defRPr sz="2400">
                <a:solidFill>
                  <a:schemeClr val="tx1"/>
                </a:solidFill>
                <a:latin typeface="Arial" charset="0"/>
                <a:ea typeface="ＭＳ Ｐゴシック" pitchFamily="34" charset="-128"/>
              </a:defRPr>
            </a:lvl2pPr>
            <a:lvl3pPr marL="1143000" indent="-228600" defTabSz="904875">
              <a:defRPr sz="2400">
                <a:solidFill>
                  <a:schemeClr val="tx1"/>
                </a:solidFill>
                <a:latin typeface="Arial" charset="0"/>
                <a:ea typeface="ＭＳ Ｐゴシック" pitchFamily="34" charset="-128"/>
              </a:defRPr>
            </a:lvl3pPr>
            <a:lvl4pPr marL="1600200" indent="-228600" defTabSz="904875">
              <a:defRPr sz="2400">
                <a:solidFill>
                  <a:schemeClr val="tx1"/>
                </a:solidFill>
                <a:latin typeface="Arial" charset="0"/>
                <a:ea typeface="ＭＳ Ｐゴシック" pitchFamily="34" charset="-128"/>
              </a:defRPr>
            </a:lvl4pPr>
            <a:lvl5pPr marL="2057400" indent="-228600" defTabSz="904875">
              <a:defRPr sz="2400">
                <a:solidFill>
                  <a:schemeClr val="tx1"/>
                </a:solidFill>
                <a:latin typeface="Arial" charset="0"/>
                <a:ea typeface="ＭＳ Ｐゴシック" pitchFamily="34" charset="-128"/>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200">
                <a:latin typeface="Verdana" pitchFamily="34" charset="0"/>
              </a:rPr>
              <a:t>© The Open Group 2008</a:t>
            </a:r>
          </a:p>
        </p:txBody>
      </p:sp>
      <p:sp>
        <p:nvSpPr>
          <p:cNvPr id="62470" name="Slide Number Placeholder 5"/>
          <p:cNvSpPr txBox="1">
            <a:spLocks noGrp="1"/>
          </p:cNvSpPr>
          <p:nvPr/>
        </p:nvSpPr>
        <p:spPr bwMode="auto">
          <a:xfrm>
            <a:off x="3816932" y="9374301"/>
            <a:ext cx="2918831" cy="49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7" tIns="45254" rIns="90507" bIns="45254" anchor="b"/>
          <a:lstStyle>
            <a:lvl1pPr defTabSz="904875">
              <a:defRPr sz="2400">
                <a:solidFill>
                  <a:schemeClr val="tx1"/>
                </a:solidFill>
                <a:latin typeface="Arial" charset="0"/>
                <a:ea typeface="ＭＳ Ｐゴシック" pitchFamily="34" charset="-128"/>
              </a:defRPr>
            </a:lvl1pPr>
            <a:lvl2pPr marL="742950" indent="-285750" defTabSz="904875">
              <a:defRPr sz="2400">
                <a:solidFill>
                  <a:schemeClr val="tx1"/>
                </a:solidFill>
                <a:latin typeface="Arial" charset="0"/>
                <a:ea typeface="ＭＳ Ｐゴシック" pitchFamily="34" charset="-128"/>
              </a:defRPr>
            </a:lvl2pPr>
            <a:lvl3pPr marL="1143000" indent="-228600" defTabSz="904875">
              <a:defRPr sz="2400">
                <a:solidFill>
                  <a:schemeClr val="tx1"/>
                </a:solidFill>
                <a:latin typeface="Arial" charset="0"/>
                <a:ea typeface="ＭＳ Ｐゴシック" pitchFamily="34" charset="-128"/>
              </a:defRPr>
            </a:lvl3pPr>
            <a:lvl4pPr marL="1600200" indent="-228600" defTabSz="904875">
              <a:defRPr sz="2400">
                <a:solidFill>
                  <a:schemeClr val="tx1"/>
                </a:solidFill>
                <a:latin typeface="Arial" charset="0"/>
                <a:ea typeface="ＭＳ Ｐゴシック" pitchFamily="34" charset="-128"/>
              </a:defRPr>
            </a:lvl4pPr>
            <a:lvl5pPr marL="2057400" indent="-228600" defTabSz="904875">
              <a:defRPr sz="2400">
                <a:solidFill>
                  <a:schemeClr val="tx1"/>
                </a:solidFill>
                <a:latin typeface="Arial" charset="0"/>
                <a:ea typeface="ＭＳ Ｐゴシック" pitchFamily="34" charset="-128"/>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6A91224D-2521-4235-ACF7-4CE61156EB16}" type="slidenum">
              <a:rPr lang="en-GB" sz="1200">
                <a:latin typeface="Verdana" pitchFamily="34" charset="0"/>
              </a:rPr>
              <a:pPr algn="r"/>
              <a:t>3</a:t>
            </a:fld>
            <a:endParaRPr lang="en-GB" sz="1200">
              <a:latin typeface="Verdana" pitchFamily="34" charset="0"/>
            </a:endParaRPr>
          </a:p>
        </p:txBody>
      </p:sp>
    </p:spTree>
    <p:extLst>
      <p:ext uri="{BB962C8B-B14F-4D97-AF65-F5344CB8AC3E}">
        <p14:creationId xmlns:p14="http://schemas.microsoft.com/office/powerpoint/2010/main" val="398634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1800" b="1" i="1" dirty="0">
              <a:ea typeface="ＭＳ Ｐゴシック" pitchFamily="34" charset="-128"/>
            </a:endParaRPr>
          </a:p>
        </p:txBody>
      </p:sp>
      <p:sp>
        <p:nvSpPr>
          <p:cNvPr id="63492" name="Date Placeholder 3"/>
          <p:cNvSpPr txBox="1">
            <a:spLocks noGrp="1"/>
          </p:cNvSpPr>
          <p:nvPr/>
        </p:nvSpPr>
        <p:spPr bwMode="auto">
          <a:xfrm>
            <a:off x="3816932" y="0"/>
            <a:ext cx="2918831" cy="49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7" tIns="45254" rIns="90507" bIns="45254"/>
          <a:lstStyle>
            <a:lvl1pPr defTabSz="904875">
              <a:defRPr sz="2400">
                <a:solidFill>
                  <a:schemeClr val="tx1"/>
                </a:solidFill>
                <a:latin typeface="Arial" charset="0"/>
                <a:ea typeface="ＭＳ Ｐゴシック" pitchFamily="34" charset="-128"/>
              </a:defRPr>
            </a:lvl1pPr>
            <a:lvl2pPr marL="742950" indent="-285750" defTabSz="904875">
              <a:defRPr sz="2400">
                <a:solidFill>
                  <a:schemeClr val="tx1"/>
                </a:solidFill>
                <a:latin typeface="Arial" charset="0"/>
                <a:ea typeface="ＭＳ Ｐゴシック" pitchFamily="34" charset="-128"/>
              </a:defRPr>
            </a:lvl2pPr>
            <a:lvl3pPr marL="1143000" indent="-228600" defTabSz="904875">
              <a:defRPr sz="2400">
                <a:solidFill>
                  <a:schemeClr val="tx1"/>
                </a:solidFill>
                <a:latin typeface="Arial" charset="0"/>
                <a:ea typeface="ＭＳ Ｐゴシック" pitchFamily="34" charset="-128"/>
              </a:defRPr>
            </a:lvl3pPr>
            <a:lvl4pPr marL="1600200" indent="-228600" defTabSz="904875">
              <a:defRPr sz="2400">
                <a:solidFill>
                  <a:schemeClr val="tx1"/>
                </a:solidFill>
                <a:latin typeface="Arial" charset="0"/>
                <a:ea typeface="ＭＳ Ｐゴシック" pitchFamily="34" charset="-128"/>
              </a:defRPr>
            </a:lvl4pPr>
            <a:lvl5pPr marL="2057400" indent="-228600" defTabSz="904875">
              <a:defRPr sz="2400">
                <a:solidFill>
                  <a:schemeClr val="tx1"/>
                </a:solidFill>
                <a:latin typeface="Arial" charset="0"/>
                <a:ea typeface="ＭＳ Ｐゴシック" pitchFamily="34" charset="-128"/>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8E38B36B-9A05-4A41-9BF3-5C8A260C93D3}" type="datetime3">
              <a:rPr lang="en-GB" sz="1200">
                <a:latin typeface="Verdana" pitchFamily="34" charset="0"/>
              </a:rPr>
              <a:pPr algn="r"/>
              <a:t>16 April, 2019</a:t>
            </a:fld>
            <a:endParaRPr lang="en-GB" sz="1200">
              <a:latin typeface="Verdana" pitchFamily="34" charset="0"/>
            </a:endParaRPr>
          </a:p>
        </p:txBody>
      </p:sp>
      <p:sp>
        <p:nvSpPr>
          <p:cNvPr id="63493" name="Footer Placeholder 4"/>
          <p:cNvSpPr txBox="1">
            <a:spLocks noGrp="1"/>
          </p:cNvSpPr>
          <p:nvPr/>
        </p:nvSpPr>
        <p:spPr bwMode="auto">
          <a:xfrm>
            <a:off x="0" y="9374301"/>
            <a:ext cx="2918831" cy="49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7" tIns="45254" rIns="90507" bIns="45254" anchor="b"/>
          <a:lstStyle>
            <a:lvl1pPr defTabSz="904875">
              <a:defRPr sz="2400">
                <a:solidFill>
                  <a:schemeClr val="tx1"/>
                </a:solidFill>
                <a:latin typeface="Arial" charset="0"/>
                <a:ea typeface="ＭＳ Ｐゴシック" pitchFamily="34" charset="-128"/>
              </a:defRPr>
            </a:lvl1pPr>
            <a:lvl2pPr marL="742950" indent="-285750" defTabSz="904875">
              <a:defRPr sz="2400">
                <a:solidFill>
                  <a:schemeClr val="tx1"/>
                </a:solidFill>
                <a:latin typeface="Arial" charset="0"/>
                <a:ea typeface="ＭＳ Ｐゴシック" pitchFamily="34" charset="-128"/>
              </a:defRPr>
            </a:lvl2pPr>
            <a:lvl3pPr marL="1143000" indent="-228600" defTabSz="904875">
              <a:defRPr sz="2400">
                <a:solidFill>
                  <a:schemeClr val="tx1"/>
                </a:solidFill>
                <a:latin typeface="Arial" charset="0"/>
                <a:ea typeface="ＭＳ Ｐゴシック" pitchFamily="34" charset="-128"/>
              </a:defRPr>
            </a:lvl3pPr>
            <a:lvl4pPr marL="1600200" indent="-228600" defTabSz="904875">
              <a:defRPr sz="2400">
                <a:solidFill>
                  <a:schemeClr val="tx1"/>
                </a:solidFill>
                <a:latin typeface="Arial" charset="0"/>
                <a:ea typeface="ＭＳ Ｐゴシック" pitchFamily="34" charset="-128"/>
              </a:defRPr>
            </a:lvl4pPr>
            <a:lvl5pPr marL="2057400" indent="-228600" defTabSz="904875">
              <a:defRPr sz="2400">
                <a:solidFill>
                  <a:schemeClr val="tx1"/>
                </a:solidFill>
                <a:latin typeface="Arial" charset="0"/>
                <a:ea typeface="ＭＳ Ｐゴシック" pitchFamily="34" charset="-128"/>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200">
                <a:latin typeface="Verdana" pitchFamily="34" charset="0"/>
              </a:rPr>
              <a:t>© The Open Group 2008</a:t>
            </a:r>
          </a:p>
        </p:txBody>
      </p:sp>
      <p:sp>
        <p:nvSpPr>
          <p:cNvPr id="63494" name="Slide Number Placeholder 5"/>
          <p:cNvSpPr txBox="1">
            <a:spLocks noGrp="1"/>
          </p:cNvSpPr>
          <p:nvPr/>
        </p:nvSpPr>
        <p:spPr bwMode="auto">
          <a:xfrm>
            <a:off x="3816932" y="9374301"/>
            <a:ext cx="2918831" cy="49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7" tIns="45254" rIns="90507" bIns="45254" anchor="b"/>
          <a:lstStyle>
            <a:lvl1pPr defTabSz="904875">
              <a:defRPr sz="2400">
                <a:solidFill>
                  <a:schemeClr val="tx1"/>
                </a:solidFill>
                <a:latin typeface="Arial" charset="0"/>
                <a:ea typeface="ＭＳ Ｐゴシック" pitchFamily="34" charset="-128"/>
              </a:defRPr>
            </a:lvl1pPr>
            <a:lvl2pPr marL="742950" indent="-285750" defTabSz="904875">
              <a:defRPr sz="2400">
                <a:solidFill>
                  <a:schemeClr val="tx1"/>
                </a:solidFill>
                <a:latin typeface="Arial" charset="0"/>
                <a:ea typeface="ＭＳ Ｐゴシック" pitchFamily="34" charset="-128"/>
              </a:defRPr>
            </a:lvl2pPr>
            <a:lvl3pPr marL="1143000" indent="-228600" defTabSz="904875">
              <a:defRPr sz="2400">
                <a:solidFill>
                  <a:schemeClr val="tx1"/>
                </a:solidFill>
                <a:latin typeface="Arial" charset="0"/>
                <a:ea typeface="ＭＳ Ｐゴシック" pitchFamily="34" charset="-128"/>
              </a:defRPr>
            </a:lvl3pPr>
            <a:lvl4pPr marL="1600200" indent="-228600" defTabSz="904875">
              <a:defRPr sz="2400">
                <a:solidFill>
                  <a:schemeClr val="tx1"/>
                </a:solidFill>
                <a:latin typeface="Arial" charset="0"/>
                <a:ea typeface="ＭＳ Ｐゴシック" pitchFamily="34" charset="-128"/>
              </a:defRPr>
            </a:lvl4pPr>
            <a:lvl5pPr marL="2057400" indent="-228600" defTabSz="904875">
              <a:defRPr sz="2400">
                <a:solidFill>
                  <a:schemeClr val="tx1"/>
                </a:solidFill>
                <a:latin typeface="Arial" charset="0"/>
                <a:ea typeface="ＭＳ Ｐゴシック" pitchFamily="34" charset="-128"/>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A5FF2B61-AF5C-4B2B-96F9-AD83178F4F31}" type="slidenum">
              <a:rPr lang="en-GB" sz="1200">
                <a:latin typeface="Verdana" pitchFamily="34" charset="0"/>
              </a:rPr>
              <a:pPr algn="r"/>
              <a:t>4</a:t>
            </a:fld>
            <a:endParaRPr lang="en-GB" sz="1200">
              <a:latin typeface="Verdana" pitchFamily="34" charset="0"/>
            </a:endParaRPr>
          </a:p>
        </p:txBody>
      </p:sp>
    </p:spTree>
    <p:extLst>
      <p:ext uri="{BB962C8B-B14F-4D97-AF65-F5344CB8AC3E}">
        <p14:creationId xmlns:p14="http://schemas.microsoft.com/office/powerpoint/2010/main" val="275643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537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1154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CADB4-C4DB-46AB-BBC6-7456B7F9CD72}" type="slidenum">
              <a:rPr lang="en-US" smtClean="0"/>
              <a:pPr/>
              <a:t>9</a:t>
            </a:fld>
            <a:endParaRPr lang="en-US"/>
          </a:p>
        </p:txBody>
      </p:sp>
    </p:spTree>
    <p:extLst>
      <p:ext uri="{BB962C8B-B14F-4D97-AF65-F5344CB8AC3E}">
        <p14:creationId xmlns:p14="http://schemas.microsoft.com/office/powerpoint/2010/main" val="23809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07504" y="116632"/>
            <a:ext cx="8856984" cy="432048"/>
          </a:xfrm>
          <a:prstGeom prst="rect">
            <a:avLst/>
          </a:prstGeom>
          <a:solidFill>
            <a:srgbClr val="C00000"/>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7" name="Rectangle 3"/>
          <p:cNvSpPr>
            <a:spLocks noGrp="1" noChangeArrowheads="1"/>
          </p:cNvSpPr>
          <p:nvPr>
            <p:ph idx="1"/>
          </p:nvPr>
        </p:nvSpPr>
        <p:spPr bwMode="auto">
          <a:xfrm>
            <a:off x="107504" y="692696"/>
            <a:ext cx="8856984" cy="5657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chemeClr val="tx1"/>
            </a:solidFill>
          </a:ln>
        </p:spPr>
        <p:txBody>
          <a:bodyPr rIns="36000"/>
          <a:lstStyle>
            <a:lvl1pPr>
              <a:defRPr>
                <a:solidFill>
                  <a:schemeClr val="bg1"/>
                </a:solidFill>
              </a:defRPr>
            </a:lvl1pPr>
          </a:lstStyle>
          <a:p>
            <a:r>
              <a:rPr lang="en-US" dirty="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07504" y="116632"/>
            <a:ext cx="8856984" cy="432048"/>
          </a:xfrm>
          <a:prstGeom prst="rect">
            <a:avLst/>
          </a:prstGeom>
          <a:solidFill>
            <a:srgbClr val="A50021"/>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231722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504" y="116632"/>
            <a:ext cx="8875092" cy="432048"/>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07504" y="692696"/>
            <a:ext cx="8856984" cy="5657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Text Box 8"/>
          <p:cNvSpPr txBox="1">
            <a:spLocks noChangeArrowheads="1"/>
          </p:cNvSpPr>
          <p:nvPr/>
        </p:nvSpPr>
        <p:spPr bwMode="auto">
          <a:xfrm>
            <a:off x="107504" y="6513433"/>
            <a:ext cx="3996444" cy="246221"/>
          </a:xfrm>
          <a:prstGeom prst="rect">
            <a:avLst/>
          </a:prstGeom>
          <a:noFill/>
          <a:ln w="9525">
            <a:noFill/>
            <a:miter lim="800000"/>
            <a:headEnd/>
            <a:tailEnd/>
          </a:ln>
          <a:effectLst/>
        </p:spPr>
        <p:txBody>
          <a:bodyPr wrap="square" lIns="0">
            <a:spAutoFit/>
          </a:bodyPr>
          <a:lstStyle/>
          <a:p>
            <a:pPr>
              <a:spcBef>
                <a:spcPct val="50000"/>
              </a:spcBef>
            </a:pPr>
            <a:r>
              <a:rPr lang="en-US" sz="1000" dirty="0">
                <a:solidFill>
                  <a:schemeClr val="tx1"/>
                </a:solidFill>
                <a:latin typeface="Calibri" pitchFamily="34" charset="0"/>
                <a:cs typeface="Calibri" pitchFamily="34" charset="0"/>
              </a:rPr>
              <a:t>© Enterprise Architecting / M.J. Anniss Ltd </a:t>
            </a:r>
            <a:r>
              <a:rPr lang="en-US" sz="1000" baseline="0" dirty="0">
                <a:solidFill>
                  <a:schemeClr val="tx1"/>
                </a:solidFill>
                <a:latin typeface="Calibri" pitchFamily="34" charset="0"/>
                <a:cs typeface="Calibri" pitchFamily="34" charset="0"/>
              </a:rPr>
              <a:t> </a:t>
            </a:r>
            <a:r>
              <a:rPr lang="en-US" sz="1000" dirty="0">
                <a:solidFill>
                  <a:schemeClr val="tx1"/>
                </a:solidFill>
                <a:latin typeface="Calibri" pitchFamily="34" charset="0"/>
                <a:cs typeface="Calibri" pitchFamily="34" charset="0"/>
              </a:rPr>
              <a:t>&amp;</a:t>
            </a:r>
            <a:r>
              <a:rPr lang="en-US" sz="1000" baseline="0" dirty="0">
                <a:solidFill>
                  <a:schemeClr val="tx1"/>
                </a:solidFill>
                <a:latin typeface="Calibri" pitchFamily="34" charset="0"/>
                <a:cs typeface="Calibri" pitchFamily="34" charset="0"/>
              </a:rPr>
              <a:t> The Open Group 2019</a:t>
            </a:r>
            <a:endParaRPr lang="en-US" sz="1000" dirty="0">
              <a:solidFill>
                <a:schemeClr val="tx1"/>
              </a:solidFill>
              <a:latin typeface="Calibri" pitchFamily="34" charset="0"/>
              <a:cs typeface="Calibri" pitchFamily="34" charset="0"/>
            </a:endParaRPr>
          </a:p>
        </p:txBody>
      </p:sp>
      <p:sp>
        <p:nvSpPr>
          <p:cNvPr id="15" name="Right Arrow 14">
            <a:hlinkClick r:id="" action="ppaction://hlinkshowjump?jump=nextslide"/>
          </p:cNvPr>
          <p:cNvSpPr/>
          <p:nvPr/>
        </p:nvSpPr>
        <p:spPr>
          <a:xfrm>
            <a:off x="7864596" y="6537377"/>
            <a:ext cx="255591" cy="1925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a:hlinkClick r:id="" action="ppaction://hlinkshowjump?jump=previousslide"/>
          </p:cNvPr>
          <p:cNvSpPr/>
          <p:nvPr/>
        </p:nvSpPr>
        <p:spPr>
          <a:xfrm flipH="1">
            <a:off x="7404139" y="6537377"/>
            <a:ext cx="255591" cy="1925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8"/>
          <p:cNvSpPr txBox="1">
            <a:spLocks noChangeArrowheads="1"/>
          </p:cNvSpPr>
          <p:nvPr userDrawn="1"/>
        </p:nvSpPr>
        <p:spPr bwMode="auto">
          <a:xfrm>
            <a:off x="8267909" y="6513433"/>
            <a:ext cx="690674" cy="246221"/>
          </a:xfrm>
          <a:prstGeom prst="rect">
            <a:avLst/>
          </a:prstGeom>
          <a:noFill/>
          <a:ln w="9525">
            <a:noFill/>
            <a:miter lim="800000"/>
            <a:headEnd/>
            <a:tailEnd/>
          </a:ln>
          <a:effectLst/>
        </p:spPr>
        <p:txBody>
          <a:bodyPr wrap="square">
            <a:spAutoFit/>
          </a:bodyPr>
          <a:lstStyle/>
          <a:p>
            <a:pPr>
              <a:spcBef>
                <a:spcPct val="50000"/>
              </a:spcBef>
            </a:pPr>
            <a:r>
              <a:rPr lang="en-US" sz="1000" dirty="0">
                <a:solidFill>
                  <a:schemeClr val="tx1"/>
                </a:solidFill>
                <a:latin typeface="Calibri" pitchFamily="34" charset="0"/>
                <a:cs typeface="Calibri" pitchFamily="34" charset="0"/>
              </a:rPr>
              <a:t>Slide </a:t>
            </a:r>
            <a:fld id="{40068DB5-13DA-408D-82AC-CF72C87F0E54}" type="slidenum">
              <a:rPr lang="en-US" sz="1000" smtClean="0">
                <a:solidFill>
                  <a:schemeClr val="tx1"/>
                </a:solidFill>
                <a:latin typeface="Calibri" pitchFamily="34" charset="0"/>
                <a:cs typeface="Calibri" pitchFamily="34" charset="0"/>
              </a:rPr>
              <a:t>‹#›</a:t>
            </a:fld>
            <a:endParaRPr lang="en-US" sz="1000" dirty="0">
              <a:solidFill>
                <a:schemeClr val="tx1"/>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Lst>
  <p:hf sldNum="0" hdr="0" ftr="0" dt="0"/>
  <p:txStyles>
    <p:title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a:solidFill>
            <a:srgbClr val="64379B"/>
          </a:solidFill>
          <a:latin typeface="Arial" charset="0"/>
          <a:ea typeface="ＭＳ Ｐゴシック" pitchFamily="34" charset="-128"/>
        </a:defRPr>
      </a:lvl2pPr>
      <a:lvl3pPr algn="l" rtl="0" fontAlgn="base">
        <a:spcBef>
          <a:spcPct val="0"/>
        </a:spcBef>
        <a:spcAft>
          <a:spcPct val="0"/>
        </a:spcAft>
        <a:defRPr sz="2800">
          <a:solidFill>
            <a:srgbClr val="64379B"/>
          </a:solidFill>
          <a:latin typeface="Arial" charset="0"/>
          <a:ea typeface="ＭＳ Ｐゴシック" pitchFamily="34" charset="-128"/>
        </a:defRPr>
      </a:lvl3pPr>
      <a:lvl4pPr algn="l" rtl="0" fontAlgn="base">
        <a:spcBef>
          <a:spcPct val="0"/>
        </a:spcBef>
        <a:spcAft>
          <a:spcPct val="0"/>
        </a:spcAft>
        <a:defRPr sz="2800">
          <a:solidFill>
            <a:srgbClr val="64379B"/>
          </a:solidFill>
          <a:latin typeface="Arial" charset="0"/>
          <a:ea typeface="ＭＳ Ｐゴシック" pitchFamily="34" charset="-128"/>
        </a:defRPr>
      </a:lvl4pPr>
      <a:lvl5pPr algn="l" rtl="0" fontAlgn="base">
        <a:spcBef>
          <a:spcPct val="0"/>
        </a:spcBef>
        <a:spcAft>
          <a:spcPct val="0"/>
        </a:spcAft>
        <a:defRPr sz="2800">
          <a:solidFill>
            <a:srgbClr val="64379B"/>
          </a:solidFill>
          <a:latin typeface="Arial" charset="0"/>
          <a:ea typeface="ＭＳ Ｐゴシック" pitchFamily="34" charset="-128"/>
        </a:defRPr>
      </a:lvl5pPr>
      <a:lvl6pPr marL="457200" algn="l" rtl="0" fontAlgn="base">
        <a:spcBef>
          <a:spcPct val="0"/>
        </a:spcBef>
        <a:spcAft>
          <a:spcPct val="0"/>
        </a:spcAft>
        <a:defRPr sz="2800">
          <a:solidFill>
            <a:srgbClr val="64379B"/>
          </a:solidFill>
          <a:latin typeface="Arial" charset="0"/>
          <a:ea typeface="ＭＳ Ｐゴシック" pitchFamily="34" charset="-128"/>
        </a:defRPr>
      </a:lvl6pPr>
      <a:lvl7pPr marL="914400" algn="l" rtl="0" fontAlgn="base">
        <a:spcBef>
          <a:spcPct val="0"/>
        </a:spcBef>
        <a:spcAft>
          <a:spcPct val="0"/>
        </a:spcAft>
        <a:defRPr sz="2800">
          <a:solidFill>
            <a:srgbClr val="64379B"/>
          </a:solidFill>
          <a:latin typeface="Arial" charset="0"/>
          <a:ea typeface="ＭＳ Ｐゴシック" pitchFamily="34" charset="-128"/>
        </a:defRPr>
      </a:lvl7pPr>
      <a:lvl8pPr marL="1371600" algn="l" rtl="0" fontAlgn="base">
        <a:spcBef>
          <a:spcPct val="0"/>
        </a:spcBef>
        <a:spcAft>
          <a:spcPct val="0"/>
        </a:spcAft>
        <a:defRPr sz="2800">
          <a:solidFill>
            <a:srgbClr val="64379B"/>
          </a:solidFill>
          <a:latin typeface="Arial" charset="0"/>
          <a:ea typeface="ＭＳ Ｐゴシック" pitchFamily="34" charset="-128"/>
        </a:defRPr>
      </a:lvl8pPr>
      <a:lvl9pPr marL="1828800" algn="l" rtl="0" fontAlgn="base">
        <a:spcBef>
          <a:spcPct val="0"/>
        </a:spcBef>
        <a:spcAft>
          <a:spcPct val="0"/>
        </a:spcAft>
        <a:defRPr sz="2800">
          <a:solidFill>
            <a:srgbClr val="64379B"/>
          </a:solidFill>
          <a:latin typeface="Arial" charset="0"/>
          <a:ea typeface="ＭＳ Ｐゴシック" pitchFamily="34" charset="-128"/>
        </a:defRPr>
      </a:lvl9pPr>
    </p:titleStyle>
    <p:bodyStyle>
      <a:lvl1pPr marL="342900" indent="-342900" algn="l" rtl="0" fontAlgn="base">
        <a:spcBef>
          <a:spcPct val="20000"/>
        </a:spcBef>
        <a:spcAft>
          <a:spcPct val="0"/>
        </a:spcAft>
        <a:buChar char="•"/>
        <a:defRPr sz="14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har char="–"/>
        <a:defRPr sz="1400">
          <a:solidFill>
            <a:schemeClr val="tx1"/>
          </a:solidFill>
          <a:latin typeface="Calibri" panose="020F0502020204030204" pitchFamily="34" charset="0"/>
          <a:ea typeface="+mn-ea"/>
        </a:defRPr>
      </a:lvl2pPr>
      <a:lvl3pPr marL="1143000" indent="-228600" algn="l" rtl="0" fontAlgn="base">
        <a:spcBef>
          <a:spcPct val="20000"/>
        </a:spcBef>
        <a:spcAft>
          <a:spcPct val="0"/>
        </a:spcAft>
        <a:buChar char="•"/>
        <a:defRPr sz="1400">
          <a:solidFill>
            <a:schemeClr val="tx1"/>
          </a:solidFill>
          <a:latin typeface="Calibri" panose="020F0502020204030204" pitchFamily="34" charset="0"/>
          <a:ea typeface="+mn-ea"/>
        </a:defRPr>
      </a:lvl3pPr>
      <a:lvl4pPr marL="1600200" indent="-228600" algn="l" rtl="0" fontAlgn="base">
        <a:spcBef>
          <a:spcPct val="20000"/>
        </a:spcBef>
        <a:spcAft>
          <a:spcPct val="0"/>
        </a:spcAft>
        <a:buChar char="–"/>
        <a:defRPr sz="1400">
          <a:solidFill>
            <a:schemeClr val="tx1"/>
          </a:solidFill>
          <a:latin typeface="Calibri" panose="020F0502020204030204" pitchFamily="34" charset="0"/>
          <a:ea typeface="+mn-ea"/>
        </a:defRPr>
      </a:lvl4pPr>
      <a:lvl5pPr marL="2057400" indent="-228600" algn="l" rtl="0" fontAlgn="base">
        <a:spcBef>
          <a:spcPct val="20000"/>
        </a:spcBef>
        <a:spcAft>
          <a:spcPct val="0"/>
        </a:spcAft>
        <a:buChar char="»"/>
        <a:defRPr sz="1400">
          <a:solidFill>
            <a:schemeClr val="tx1"/>
          </a:solidFill>
          <a:latin typeface="Calibri" panose="020F0502020204030204" pitchFamily="34" charset="0"/>
          <a:ea typeface="+mn-ea"/>
        </a:defRPr>
      </a:lvl5pPr>
      <a:lvl6pPr marL="2514600" indent="-228600" algn="l" rtl="0" fontAlgn="base">
        <a:spcBef>
          <a:spcPct val="20000"/>
        </a:spcBef>
        <a:spcAft>
          <a:spcPct val="0"/>
        </a:spcAft>
        <a:buChar char="»"/>
        <a:defRPr sz="1700">
          <a:solidFill>
            <a:schemeClr val="tx1"/>
          </a:solidFill>
          <a:latin typeface="+mn-lt"/>
          <a:ea typeface="+mn-ea"/>
        </a:defRPr>
      </a:lvl6pPr>
      <a:lvl7pPr marL="2971800" indent="-228600" algn="l" rtl="0" fontAlgn="base">
        <a:spcBef>
          <a:spcPct val="20000"/>
        </a:spcBef>
        <a:spcAft>
          <a:spcPct val="0"/>
        </a:spcAft>
        <a:buChar char="»"/>
        <a:defRPr sz="1700">
          <a:solidFill>
            <a:schemeClr val="tx1"/>
          </a:solidFill>
          <a:latin typeface="+mn-lt"/>
          <a:ea typeface="+mn-ea"/>
        </a:defRPr>
      </a:lvl7pPr>
      <a:lvl8pPr marL="3429000" indent="-228600" algn="l" rtl="0" fontAlgn="base">
        <a:spcBef>
          <a:spcPct val="20000"/>
        </a:spcBef>
        <a:spcAft>
          <a:spcPct val="0"/>
        </a:spcAft>
        <a:buChar char="»"/>
        <a:defRPr sz="1700">
          <a:solidFill>
            <a:schemeClr val="tx1"/>
          </a:solidFill>
          <a:latin typeface="+mn-lt"/>
          <a:ea typeface="+mn-ea"/>
        </a:defRPr>
      </a:lvl8pPr>
      <a:lvl9pPr marL="3886200" indent="-228600" algn="l" rtl="0" fontAlgn="base">
        <a:spcBef>
          <a:spcPct val="20000"/>
        </a:spcBef>
        <a:spcAft>
          <a:spcPct val="0"/>
        </a:spcAft>
        <a:buChar char="»"/>
        <a:defRPr sz="17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GB" dirty="0"/>
              <a:t>An Overview Of TOGAF</a:t>
            </a:r>
          </a:p>
        </p:txBody>
      </p:sp>
      <p:sp>
        <p:nvSpPr>
          <p:cNvPr id="35" name="Rectangle 34"/>
          <p:cNvSpPr/>
          <p:nvPr/>
        </p:nvSpPr>
        <p:spPr bwMode="auto">
          <a:xfrm>
            <a:off x="8280412" y="216017"/>
            <a:ext cx="684076" cy="23327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charset="0"/>
                <a:ea typeface="ＭＳ Ｐゴシック" pitchFamily="34" charset="-128"/>
              </a:rPr>
              <a:t>L1 / L2</a:t>
            </a:r>
          </a:p>
        </p:txBody>
      </p:sp>
      <p:pic>
        <p:nvPicPr>
          <p:cNvPr id="3" name="Picture 2">
            <a:extLst>
              <a:ext uri="{FF2B5EF4-FFF2-40B4-BE49-F238E27FC236}">
                <a16:creationId xmlns:a16="http://schemas.microsoft.com/office/drawing/2014/main" id="{E2956CF2-64B3-49E8-B8C0-D5D584C81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614" y="692696"/>
            <a:ext cx="6948772" cy="5641287"/>
          </a:xfrm>
          <a:prstGeom prst="rect">
            <a:avLst/>
          </a:prstGeom>
        </p:spPr>
      </p:pic>
    </p:spTree>
    <p:extLst>
      <p:ext uri="{BB962C8B-B14F-4D97-AF65-F5344CB8AC3E}">
        <p14:creationId xmlns:p14="http://schemas.microsoft.com/office/powerpoint/2010/main" val="393212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The Architecture Framework</a:t>
            </a:r>
          </a:p>
        </p:txBody>
      </p:sp>
      <p:sp>
        <p:nvSpPr>
          <p:cNvPr id="11" name="Rectangle 10"/>
          <p:cNvSpPr/>
          <p:nvPr/>
        </p:nvSpPr>
        <p:spPr>
          <a:xfrm>
            <a:off x="107505" y="722299"/>
            <a:ext cx="3492388" cy="5634450"/>
          </a:xfrm>
          <a:prstGeom prst="rect">
            <a:avLst/>
          </a:prstGeom>
          <a:solidFill>
            <a:schemeClr val="bg1"/>
          </a:solidFill>
          <a:ln>
            <a:solidFill>
              <a:schemeClr val="tx1"/>
            </a:solidFill>
          </a:ln>
        </p:spPr>
        <p:txBody>
          <a:bodyPr wrap="square" lIns="90000" tIns="108000" rIns="72000" bIns="72000" anchor="t">
            <a:noAutofit/>
          </a:bodyPr>
          <a:lstStyle/>
          <a:p>
            <a:r>
              <a:rPr lang="en-GB" sz="1200" dirty="0">
                <a:latin typeface="Calibri" pitchFamily="34" charset="0"/>
                <a:cs typeface="Calibri" pitchFamily="34" charset="0"/>
              </a:rPr>
              <a:t>The Open Group Architecture Framework (TOGAF) is a tool for assisting in the acceptance, production, use, and maintenance of enterprise architectures </a:t>
            </a:r>
          </a:p>
          <a:p>
            <a:endParaRPr lang="en-GB" sz="1200" dirty="0">
              <a:latin typeface="Calibri" pitchFamily="34" charset="0"/>
              <a:cs typeface="Calibri" pitchFamily="34" charset="0"/>
            </a:endParaRPr>
          </a:p>
          <a:p>
            <a:r>
              <a:rPr lang="en-GB" sz="1200" dirty="0">
                <a:latin typeface="Calibri" pitchFamily="34" charset="0"/>
                <a:cs typeface="Calibri" pitchFamily="34" charset="0"/>
              </a:rPr>
              <a:t>It is based on an iterative process model supported by best practices and a re-usable set of existing architectural assets.</a:t>
            </a:r>
          </a:p>
          <a:p>
            <a:r>
              <a:rPr lang="en-GB" sz="1200" dirty="0">
                <a:latin typeface="Calibri" pitchFamily="34" charset="0"/>
                <a:cs typeface="Calibri" pitchFamily="34" charset="0"/>
              </a:rPr>
              <a:t> </a:t>
            </a:r>
          </a:p>
          <a:p>
            <a:r>
              <a:rPr lang="en-GB" sz="1200" dirty="0">
                <a:latin typeface="Calibri" pitchFamily="34" charset="0"/>
                <a:cs typeface="Calibri" pitchFamily="34" charset="0"/>
              </a:rPr>
              <a:t>It is developed and maintained by The Open Group Architecture Forum. </a:t>
            </a:r>
          </a:p>
          <a:p>
            <a:endParaRPr lang="en-GB" sz="1200" dirty="0">
              <a:latin typeface="Calibri" pitchFamily="34" charset="0"/>
              <a:cs typeface="Calibri" pitchFamily="34" charset="0"/>
            </a:endParaRPr>
          </a:p>
          <a:p>
            <a:r>
              <a:rPr lang="en-GB" sz="1200" dirty="0">
                <a:latin typeface="Calibri" pitchFamily="34" charset="0"/>
                <a:cs typeface="Calibri" pitchFamily="34" charset="0"/>
              </a:rPr>
              <a:t>The first version of TOGAF, developed in 1995, was based on the US Department of Defence Technical Architecture Framework for Information Management (TAFIM).</a:t>
            </a:r>
          </a:p>
          <a:p>
            <a:endParaRPr lang="en-GB" sz="1200" dirty="0">
              <a:latin typeface="Calibri" pitchFamily="34" charset="0"/>
              <a:cs typeface="Calibri" pitchFamily="34" charset="0"/>
            </a:endParaRPr>
          </a:p>
          <a:p>
            <a:r>
              <a:rPr lang="en-GB" sz="1200" dirty="0">
                <a:latin typeface="Calibri" pitchFamily="34" charset="0"/>
                <a:cs typeface="Calibri" pitchFamily="34" charset="0"/>
              </a:rPr>
              <a:t>It has also incorporated elements from most of the other major architecture approaches from across the industry (e.g. </a:t>
            </a:r>
            <a:r>
              <a:rPr lang="en-GB" sz="1200" dirty="0" err="1">
                <a:latin typeface="Calibri" pitchFamily="34" charset="0"/>
                <a:cs typeface="Calibri" pitchFamily="34" charset="0"/>
              </a:rPr>
              <a:t>Zachman</a:t>
            </a:r>
            <a:r>
              <a:rPr lang="en-GB" sz="1200" dirty="0">
                <a:latin typeface="Calibri" pitchFamily="34" charset="0"/>
                <a:cs typeface="Calibri" pitchFamily="34" charset="0"/>
              </a:rPr>
              <a:t>, DODAF, MODAF, FEAF) into an overall consistent framework and development process.</a:t>
            </a:r>
          </a:p>
          <a:p>
            <a:r>
              <a:rPr lang="en-GB" sz="1200" dirty="0">
                <a:latin typeface="Calibri" pitchFamily="34" charset="0"/>
                <a:cs typeface="Calibri" pitchFamily="34" charset="0"/>
              </a:rPr>
              <a:t> </a:t>
            </a:r>
          </a:p>
          <a:p>
            <a:pPr marL="171450" lvl="1" indent="-171450" eaLnBrk="1" fontAlgn="auto" hangingPunct="1">
              <a:spcBef>
                <a:spcPct val="20000"/>
              </a:spcBef>
              <a:spcAft>
                <a:spcPts val="0"/>
              </a:spcAft>
              <a:buFont typeface="Arial" pitchFamily="34" charset="0"/>
              <a:buChar char="•"/>
              <a:defRPr/>
            </a:pPr>
            <a:endParaRPr lang="en-US" sz="1200" dirty="0">
              <a:latin typeface="Calibri" pitchFamily="34" charset="0"/>
              <a:cs typeface="Calibri" pitchFamily="34" charset="0"/>
            </a:endParaRPr>
          </a:p>
          <a:p>
            <a:pPr marL="171450" lvl="1" indent="-171450" eaLnBrk="1" fontAlgn="auto" hangingPunct="1">
              <a:spcBef>
                <a:spcPct val="20000"/>
              </a:spcBef>
              <a:spcAft>
                <a:spcPts val="0"/>
              </a:spcAft>
              <a:buFont typeface="Arial" pitchFamily="34" charset="0"/>
              <a:buChar char="•"/>
              <a:defRPr/>
            </a:pPr>
            <a:endParaRPr lang="en-US" sz="1200" dirty="0">
              <a:latin typeface="Calibri" pitchFamily="34" charset="0"/>
              <a:cs typeface="Calibri" pitchFamily="34" charset="0"/>
            </a:endParaRPr>
          </a:p>
          <a:p>
            <a:pPr marL="171450" lvl="1" indent="-171450" eaLnBrk="1" fontAlgn="auto" hangingPunct="1">
              <a:spcBef>
                <a:spcPct val="20000"/>
              </a:spcBef>
              <a:spcAft>
                <a:spcPts val="0"/>
              </a:spcAft>
              <a:buFont typeface="Arial" pitchFamily="34" charset="0"/>
              <a:buChar char="•"/>
              <a:defRPr/>
            </a:pPr>
            <a:endParaRPr lang="en-US" sz="1200" dirty="0">
              <a:latin typeface="Calibri" pitchFamily="34" charset="0"/>
              <a:cs typeface="Calibri" pitchFamily="34" charset="0"/>
            </a:endParaRPr>
          </a:p>
          <a:p>
            <a:pPr marL="171450" lvl="1" indent="-171450" eaLnBrk="1" fontAlgn="auto" hangingPunct="1">
              <a:spcBef>
                <a:spcPct val="20000"/>
              </a:spcBef>
              <a:spcAft>
                <a:spcPts val="0"/>
              </a:spcAft>
              <a:buFont typeface="Arial" pitchFamily="34" charset="0"/>
              <a:buChar char="•"/>
              <a:defRPr/>
            </a:pPr>
            <a:endParaRPr lang="en-US" sz="1200" dirty="0">
              <a:latin typeface="Calibri" pitchFamily="34" charset="0"/>
              <a:cs typeface="Calibri" pitchFamily="34" charset="0"/>
            </a:endParaRPr>
          </a:p>
          <a:p>
            <a:pPr marL="171450" lvl="1" indent="-171450" eaLnBrk="1" fontAlgn="auto" hangingPunct="1">
              <a:spcBef>
                <a:spcPct val="20000"/>
              </a:spcBef>
              <a:spcAft>
                <a:spcPts val="0"/>
              </a:spcAft>
              <a:buFont typeface="Arial" pitchFamily="34" charset="0"/>
              <a:buChar char="•"/>
              <a:defRPr/>
            </a:pPr>
            <a:endParaRPr lang="en-US" sz="1200" dirty="0">
              <a:latin typeface="Calibri" pitchFamily="34" charset="0"/>
              <a:cs typeface="Calibri" pitchFamily="34" charset="0"/>
            </a:endParaRPr>
          </a:p>
          <a:p>
            <a:pPr marL="171450" lvl="1" indent="-171450" eaLnBrk="1" fontAlgn="auto" hangingPunct="1">
              <a:spcBef>
                <a:spcPct val="20000"/>
              </a:spcBef>
              <a:spcAft>
                <a:spcPts val="0"/>
              </a:spcAft>
              <a:buFont typeface="Arial" pitchFamily="34" charset="0"/>
              <a:buChar char="•"/>
              <a:defRPr/>
            </a:pPr>
            <a:endParaRPr lang="en-US" sz="1200" dirty="0">
              <a:latin typeface="Calibri" pitchFamily="34" charset="0"/>
              <a:cs typeface="Calibri" pitchFamily="34" charset="0"/>
            </a:endParaRPr>
          </a:p>
          <a:p>
            <a:pPr marL="171450" lvl="1" indent="-171450" eaLnBrk="1" fontAlgn="auto" hangingPunct="1">
              <a:spcBef>
                <a:spcPct val="20000"/>
              </a:spcBef>
              <a:spcAft>
                <a:spcPts val="0"/>
              </a:spcAft>
              <a:buFont typeface="Arial" pitchFamily="34" charset="0"/>
              <a:buChar char="•"/>
              <a:defRPr/>
            </a:pPr>
            <a:endParaRPr lang="en-US" sz="1200" dirty="0">
              <a:latin typeface="Calibri" pitchFamily="34" charset="0"/>
              <a:cs typeface="Calibri" pitchFamily="34" charset="0"/>
            </a:endParaRPr>
          </a:p>
          <a:p>
            <a:pPr marL="742950" lvl="1" indent="-285750" eaLnBrk="1" fontAlgn="auto" hangingPunct="1">
              <a:spcBef>
                <a:spcPct val="20000"/>
              </a:spcBef>
              <a:spcAft>
                <a:spcPts val="0"/>
              </a:spcAft>
              <a:buFont typeface="Arial" pitchFamily="34" charset="0"/>
              <a:buChar char="–"/>
              <a:defRPr/>
            </a:pPr>
            <a:r>
              <a:rPr lang="en-US" sz="1200" dirty="0">
                <a:latin typeface="Calibri" pitchFamily="34" charset="0"/>
                <a:cs typeface="Calibri" pitchFamily="34" charset="0"/>
              </a:rPr>
              <a:t>T</a:t>
            </a:r>
          </a:p>
        </p:txBody>
      </p:sp>
      <p:pic>
        <p:nvPicPr>
          <p:cNvPr id="6" name="Picture 5" descr="adm"/>
          <p:cNvPicPr>
            <a:picLocks noChangeAspect="1" noChangeArrowheads="1"/>
          </p:cNvPicPr>
          <p:nvPr/>
        </p:nvPicPr>
        <p:blipFill>
          <a:blip r:embed="rId2" cstate="print"/>
          <a:srcRect/>
          <a:stretch>
            <a:fillRect/>
          </a:stretch>
        </p:blipFill>
        <p:spPr bwMode="auto">
          <a:xfrm>
            <a:off x="4103948" y="733225"/>
            <a:ext cx="4680520" cy="5623523"/>
          </a:xfrm>
          <a:prstGeom prst="rect">
            <a:avLst/>
          </a:prstGeom>
          <a:noFill/>
          <a:ln w="9525">
            <a:noFill/>
            <a:miter lim="800000"/>
            <a:headEnd/>
            <a:tailEnd/>
          </a:ln>
        </p:spPr>
      </p:pic>
      <p:sp>
        <p:nvSpPr>
          <p:cNvPr id="2" name="Rectangle 1"/>
          <p:cNvSpPr/>
          <p:nvPr/>
        </p:nvSpPr>
        <p:spPr bwMode="auto">
          <a:xfrm>
            <a:off x="3887924" y="733225"/>
            <a:ext cx="5094672" cy="562352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7" name="Rectangle 6"/>
          <p:cNvSpPr/>
          <p:nvPr/>
        </p:nvSpPr>
        <p:spPr bwMode="auto">
          <a:xfrm>
            <a:off x="8280412" y="216017"/>
            <a:ext cx="684076" cy="23327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charset="0"/>
                <a:ea typeface="ＭＳ Ｐゴシック" pitchFamily="34" charset="-128"/>
              </a:rPr>
              <a:t>L1 / L2</a:t>
            </a:r>
          </a:p>
        </p:txBody>
      </p:sp>
    </p:spTree>
    <p:extLst>
      <p:ext uri="{BB962C8B-B14F-4D97-AF65-F5344CB8AC3E}">
        <p14:creationId xmlns:p14="http://schemas.microsoft.com/office/powerpoint/2010/main" val="81975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a:t>The Four Major Viewpoints Of The Architecture Framework</a:t>
            </a:r>
            <a:endParaRPr lang="en-US" dirty="0"/>
          </a:p>
        </p:txBody>
      </p:sp>
      <p:grpSp>
        <p:nvGrpSpPr>
          <p:cNvPr id="2" name="Group 1"/>
          <p:cNvGrpSpPr/>
          <p:nvPr/>
        </p:nvGrpSpPr>
        <p:grpSpPr>
          <a:xfrm>
            <a:off x="4289196" y="991039"/>
            <a:ext cx="3986745" cy="4773256"/>
            <a:chOff x="2428875" y="642938"/>
            <a:chExt cx="4143375" cy="5500687"/>
          </a:xfrm>
        </p:grpSpPr>
        <p:sp>
          <p:nvSpPr>
            <p:cNvPr id="10243" name="Oval 5"/>
            <p:cNvSpPr>
              <a:spLocks noChangeArrowheads="1"/>
            </p:cNvSpPr>
            <p:nvPr/>
          </p:nvSpPr>
          <p:spPr bwMode="auto">
            <a:xfrm>
              <a:off x="4071938" y="642938"/>
              <a:ext cx="928687" cy="928687"/>
            </a:xfrm>
            <a:prstGeom prst="ellipse">
              <a:avLst/>
            </a:prstGeom>
            <a:solidFill>
              <a:srgbClr val="00528E"/>
            </a:solidFill>
            <a:ln w="28575" algn="ctr">
              <a:solidFill>
                <a:schemeClr val="tx1"/>
              </a:solidFill>
              <a:round/>
              <a:headEnd/>
              <a:tailEnd/>
            </a:ln>
          </p:spPr>
          <p:txBody>
            <a:bodyPr wrap="none" lIns="0" tIns="0" rIns="0" bIns="0" anchor="ctr"/>
            <a:lstStyle/>
            <a:p>
              <a:pPr algn="ctr"/>
              <a:r>
                <a:rPr lang="en-GB" sz="800">
                  <a:solidFill>
                    <a:schemeClr val="bg1"/>
                  </a:solidFill>
                </a:rPr>
                <a:t>Preliminary</a:t>
              </a:r>
            </a:p>
          </p:txBody>
        </p:sp>
        <p:sp>
          <p:nvSpPr>
            <p:cNvPr id="10244" name="Oval 6"/>
            <p:cNvSpPr>
              <a:spLocks noChangeArrowheads="1"/>
            </p:cNvSpPr>
            <p:nvPr/>
          </p:nvSpPr>
          <p:spPr bwMode="auto">
            <a:xfrm>
              <a:off x="4071938" y="1928813"/>
              <a:ext cx="928687" cy="928687"/>
            </a:xfrm>
            <a:prstGeom prst="ellipse">
              <a:avLst/>
            </a:prstGeom>
            <a:solidFill>
              <a:srgbClr val="00528E"/>
            </a:solidFill>
            <a:ln w="28575" algn="ctr">
              <a:solidFill>
                <a:schemeClr val="tx1"/>
              </a:solidFill>
              <a:round/>
              <a:headEnd/>
              <a:tailEnd/>
            </a:ln>
          </p:spPr>
          <p:txBody>
            <a:bodyPr wrap="none" lIns="0" tIns="0" rIns="0" bIns="0" anchor="ctr"/>
            <a:lstStyle/>
            <a:p>
              <a:pPr algn="ctr"/>
              <a:r>
                <a:rPr lang="en-GB" sz="800">
                  <a:solidFill>
                    <a:schemeClr val="bg1"/>
                  </a:solidFill>
                </a:rPr>
                <a:t>A</a:t>
              </a:r>
            </a:p>
            <a:p>
              <a:pPr algn="ctr"/>
              <a:r>
                <a:rPr lang="en-GB" sz="800">
                  <a:solidFill>
                    <a:schemeClr val="bg1"/>
                  </a:solidFill>
                </a:rPr>
                <a:t>Architecture</a:t>
              </a:r>
            </a:p>
            <a:p>
              <a:pPr algn="ctr"/>
              <a:r>
                <a:rPr lang="en-GB" sz="800">
                  <a:solidFill>
                    <a:schemeClr val="bg1"/>
                  </a:solidFill>
                </a:rPr>
                <a:t>Vision</a:t>
              </a:r>
            </a:p>
          </p:txBody>
        </p:sp>
        <p:sp>
          <p:nvSpPr>
            <p:cNvPr id="10245" name="Oval 7"/>
            <p:cNvSpPr>
              <a:spLocks noChangeArrowheads="1"/>
            </p:cNvSpPr>
            <p:nvPr/>
          </p:nvSpPr>
          <p:spPr bwMode="auto">
            <a:xfrm>
              <a:off x="5072063" y="2714625"/>
              <a:ext cx="928687" cy="928688"/>
            </a:xfrm>
            <a:prstGeom prst="ellipse">
              <a:avLst/>
            </a:prstGeom>
            <a:solidFill>
              <a:srgbClr val="69BE28"/>
            </a:solidFill>
            <a:ln w="28575" algn="ctr">
              <a:solidFill>
                <a:schemeClr val="tx1"/>
              </a:solidFill>
              <a:round/>
              <a:headEnd/>
              <a:tailEnd/>
            </a:ln>
          </p:spPr>
          <p:txBody>
            <a:bodyPr wrap="none" lIns="0" tIns="0" rIns="0" bIns="0" anchor="ctr"/>
            <a:lstStyle/>
            <a:p>
              <a:pPr algn="ctr"/>
              <a:r>
                <a:rPr lang="en-GB" sz="800"/>
                <a:t>B</a:t>
              </a:r>
            </a:p>
            <a:p>
              <a:pPr algn="ctr"/>
              <a:r>
                <a:rPr lang="en-GB" sz="800"/>
                <a:t>Business </a:t>
              </a:r>
            </a:p>
            <a:p>
              <a:pPr algn="ctr"/>
              <a:r>
                <a:rPr lang="en-GB" sz="800"/>
                <a:t>Architecture</a:t>
              </a:r>
            </a:p>
            <a:p>
              <a:pPr algn="ctr"/>
              <a:endParaRPr lang="en-GB" sz="800"/>
            </a:p>
          </p:txBody>
        </p:sp>
        <p:sp>
          <p:nvSpPr>
            <p:cNvPr id="10246" name="Oval 8"/>
            <p:cNvSpPr>
              <a:spLocks noChangeArrowheads="1"/>
            </p:cNvSpPr>
            <p:nvPr/>
          </p:nvSpPr>
          <p:spPr bwMode="auto">
            <a:xfrm>
              <a:off x="5643563" y="3571875"/>
              <a:ext cx="928687" cy="928688"/>
            </a:xfrm>
            <a:prstGeom prst="ellipse">
              <a:avLst/>
            </a:prstGeom>
            <a:solidFill>
              <a:srgbClr val="69BE28"/>
            </a:solidFill>
            <a:ln w="28575" algn="ctr">
              <a:solidFill>
                <a:schemeClr val="tx1"/>
              </a:solidFill>
              <a:round/>
              <a:headEnd/>
              <a:tailEnd/>
            </a:ln>
          </p:spPr>
          <p:txBody>
            <a:bodyPr wrap="none" lIns="0" tIns="0" rIns="0" bIns="0" anchor="ctr"/>
            <a:lstStyle/>
            <a:p>
              <a:pPr algn="ctr"/>
              <a:r>
                <a:rPr lang="en-GB" sz="800"/>
                <a:t>C</a:t>
              </a:r>
            </a:p>
            <a:p>
              <a:pPr algn="ctr"/>
              <a:r>
                <a:rPr lang="en-GB" sz="800"/>
                <a:t>Information</a:t>
              </a:r>
            </a:p>
            <a:p>
              <a:pPr algn="ctr"/>
              <a:r>
                <a:rPr lang="en-GB" sz="800"/>
                <a:t>Systems </a:t>
              </a:r>
            </a:p>
            <a:p>
              <a:pPr algn="ctr"/>
              <a:r>
                <a:rPr lang="en-GB" sz="800"/>
                <a:t>Architecture</a:t>
              </a:r>
            </a:p>
            <a:p>
              <a:pPr algn="ctr"/>
              <a:endParaRPr lang="en-GB" sz="800"/>
            </a:p>
          </p:txBody>
        </p:sp>
        <p:sp>
          <p:nvSpPr>
            <p:cNvPr id="10247" name="Oval 9"/>
            <p:cNvSpPr>
              <a:spLocks noChangeArrowheads="1"/>
            </p:cNvSpPr>
            <p:nvPr/>
          </p:nvSpPr>
          <p:spPr bwMode="auto">
            <a:xfrm>
              <a:off x="5072063" y="4429125"/>
              <a:ext cx="928687" cy="928688"/>
            </a:xfrm>
            <a:prstGeom prst="ellipse">
              <a:avLst/>
            </a:prstGeom>
            <a:solidFill>
              <a:srgbClr val="69BE28"/>
            </a:solidFill>
            <a:ln w="28575" algn="ctr">
              <a:solidFill>
                <a:schemeClr val="tx1"/>
              </a:solidFill>
              <a:round/>
              <a:headEnd/>
              <a:tailEnd/>
            </a:ln>
          </p:spPr>
          <p:txBody>
            <a:bodyPr wrap="none" lIns="0" tIns="0" rIns="0" bIns="0" anchor="ctr"/>
            <a:lstStyle/>
            <a:p>
              <a:pPr algn="ctr"/>
              <a:r>
                <a:rPr lang="en-GB" sz="800"/>
                <a:t>D</a:t>
              </a:r>
            </a:p>
            <a:p>
              <a:pPr algn="ctr"/>
              <a:r>
                <a:rPr lang="en-GB" sz="800"/>
                <a:t>Technology</a:t>
              </a:r>
            </a:p>
            <a:p>
              <a:pPr algn="ctr"/>
              <a:r>
                <a:rPr lang="en-GB" sz="800"/>
                <a:t>Architecture</a:t>
              </a:r>
            </a:p>
            <a:p>
              <a:pPr algn="ctr"/>
              <a:endParaRPr lang="en-GB" sz="800"/>
            </a:p>
          </p:txBody>
        </p:sp>
        <p:sp>
          <p:nvSpPr>
            <p:cNvPr id="10248" name="Oval 10"/>
            <p:cNvSpPr>
              <a:spLocks noChangeArrowheads="1"/>
            </p:cNvSpPr>
            <p:nvPr/>
          </p:nvSpPr>
          <p:spPr bwMode="auto">
            <a:xfrm>
              <a:off x="4071938" y="5214938"/>
              <a:ext cx="928687" cy="928687"/>
            </a:xfrm>
            <a:prstGeom prst="ellipse">
              <a:avLst/>
            </a:prstGeom>
            <a:solidFill>
              <a:schemeClr val="accent3">
                <a:lumMod val="60000"/>
                <a:lumOff val="40000"/>
              </a:schemeClr>
            </a:solidFill>
            <a:ln w="28575" algn="ctr">
              <a:solidFill>
                <a:schemeClr val="tx1"/>
              </a:solidFill>
              <a:round/>
              <a:headEnd/>
              <a:tailEnd/>
            </a:ln>
          </p:spPr>
          <p:txBody>
            <a:bodyPr wrap="none" lIns="0" tIns="0" rIns="0" bIns="0" anchor="ctr"/>
            <a:lstStyle/>
            <a:p>
              <a:pPr algn="ctr">
                <a:defRPr/>
              </a:pPr>
              <a:r>
                <a:rPr lang="en-GB" sz="800" dirty="0"/>
                <a:t>E</a:t>
              </a:r>
            </a:p>
            <a:p>
              <a:pPr algn="ctr">
                <a:defRPr/>
              </a:pPr>
              <a:r>
                <a:rPr lang="en-GB" sz="800" dirty="0"/>
                <a:t>Opportunities</a:t>
              </a:r>
            </a:p>
            <a:p>
              <a:pPr algn="ctr">
                <a:defRPr/>
              </a:pPr>
              <a:r>
                <a:rPr lang="en-GB" sz="800" dirty="0"/>
                <a:t>&amp;</a:t>
              </a:r>
            </a:p>
            <a:p>
              <a:pPr algn="ctr">
                <a:defRPr/>
              </a:pPr>
              <a:r>
                <a:rPr lang="en-GB" sz="800" dirty="0"/>
                <a:t>Solutions</a:t>
              </a:r>
            </a:p>
            <a:p>
              <a:pPr algn="ctr">
                <a:defRPr/>
              </a:pPr>
              <a:endParaRPr lang="en-GB" sz="800" dirty="0"/>
            </a:p>
          </p:txBody>
        </p:sp>
        <p:sp>
          <p:nvSpPr>
            <p:cNvPr id="10249" name="Oval 11"/>
            <p:cNvSpPr>
              <a:spLocks noChangeArrowheads="1"/>
            </p:cNvSpPr>
            <p:nvPr/>
          </p:nvSpPr>
          <p:spPr bwMode="auto">
            <a:xfrm>
              <a:off x="3071813" y="4429125"/>
              <a:ext cx="928687" cy="928688"/>
            </a:xfrm>
            <a:prstGeom prst="ellipse">
              <a:avLst/>
            </a:prstGeom>
            <a:solidFill>
              <a:schemeClr val="accent3">
                <a:lumMod val="60000"/>
                <a:lumOff val="40000"/>
              </a:schemeClr>
            </a:solidFill>
            <a:ln w="28575" algn="ctr">
              <a:solidFill>
                <a:schemeClr val="tx1"/>
              </a:solidFill>
              <a:round/>
              <a:headEnd/>
              <a:tailEnd/>
            </a:ln>
          </p:spPr>
          <p:txBody>
            <a:bodyPr wrap="none" lIns="0" tIns="0" rIns="0" bIns="0" anchor="ctr"/>
            <a:lstStyle/>
            <a:p>
              <a:pPr algn="ctr">
                <a:defRPr/>
              </a:pPr>
              <a:r>
                <a:rPr lang="en-GB" sz="800" dirty="0"/>
                <a:t>F</a:t>
              </a:r>
            </a:p>
            <a:p>
              <a:pPr algn="ctr">
                <a:defRPr/>
              </a:pPr>
              <a:r>
                <a:rPr lang="en-GB" sz="800" dirty="0"/>
                <a:t>Migration </a:t>
              </a:r>
            </a:p>
            <a:p>
              <a:pPr algn="ctr">
                <a:defRPr/>
              </a:pPr>
              <a:r>
                <a:rPr lang="en-GB" sz="800" dirty="0"/>
                <a:t>Planning</a:t>
              </a:r>
            </a:p>
            <a:p>
              <a:pPr algn="ctr">
                <a:defRPr/>
              </a:pPr>
              <a:endParaRPr lang="en-GB" sz="800" dirty="0"/>
            </a:p>
          </p:txBody>
        </p:sp>
        <p:sp>
          <p:nvSpPr>
            <p:cNvPr id="10250" name="Oval 12"/>
            <p:cNvSpPr>
              <a:spLocks noChangeArrowheads="1"/>
            </p:cNvSpPr>
            <p:nvPr/>
          </p:nvSpPr>
          <p:spPr bwMode="auto">
            <a:xfrm>
              <a:off x="2428875" y="3571875"/>
              <a:ext cx="928688" cy="928688"/>
            </a:xfrm>
            <a:prstGeom prst="ellipse">
              <a:avLst/>
            </a:prstGeom>
            <a:solidFill>
              <a:srgbClr val="FFA02F"/>
            </a:solidFill>
            <a:ln w="28575" algn="ctr">
              <a:solidFill>
                <a:schemeClr val="tx1"/>
              </a:solidFill>
              <a:round/>
              <a:headEnd/>
              <a:tailEnd/>
            </a:ln>
          </p:spPr>
          <p:txBody>
            <a:bodyPr wrap="none" lIns="0" tIns="0" rIns="0" bIns="0" anchor="ctr"/>
            <a:lstStyle/>
            <a:p>
              <a:pPr algn="ctr"/>
              <a:r>
                <a:rPr lang="en-GB" sz="800"/>
                <a:t>G</a:t>
              </a:r>
            </a:p>
            <a:p>
              <a:pPr algn="ctr"/>
              <a:r>
                <a:rPr lang="en-GB" sz="800"/>
                <a:t>Implementation</a:t>
              </a:r>
              <a:br>
                <a:rPr lang="en-GB" sz="800"/>
              </a:br>
              <a:r>
                <a:rPr lang="en-GB" sz="800"/>
                <a:t>Governance</a:t>
              </a:r>
            </a:p>
          </p:txBody>
        </p:sp>
        <p:sp>
          <p:nvSpPr>
            <p:cNvPr id="10251" name="Oval 13"/>
            <p:cNvSpPr>
              <a:spLocks noChangeArrowheads="1"/>
            </p:cNvSpPr>
            <p:nvPr/>
          </p:nvSpPr>
          <p:spPr bwMode="auto">
            <a:xfrm>
              <a:off x="3000375" y="2714625"/>
              <a:ext cx="928688" cy="928688"/>
            </a:xfrm>
            <a:prstGeom prst="ellipse">
              <a:avLst/>
            </a:prstGeom>
            <a:solidFill>
              <a:srgbClr val="FFA02F"/>
            </a:solidFill>
            <a:ln w="28575" algn="ctr">
              <a:solidFill>
                <a:schemeClr val="tx1"/>
              </a:solidFill>
              <a:round/>
              <a:headEnd/>
              <a:tailEnd/>
            </a:ln>
          </p:spPr>
          <p:txBody>
            <a:bodyPr wrap="none" lIns="0" tIns="0" rIns="0" bIns="0" anchor="ctr"/>
            <a:lstStyle/>
            <a:p>
              <a:pPr algn="ctr"/>
              <a:r>
                <a:rPr lang="en-GB" sz="800"/>
                <a:t>H</a:t>
              </a:r>
            </a:p>
            <a:p>
              <a:pPr algn="ctr"/>
              <a:r>
                <a:rPr lang="en-GB" sz="800"/>
                <a:t>Architecture</a:t>
              </a:r>
            </a:p>
            <a:p>
              <a:pPr algn="ctr"/>
              <a:r>
                <a:rPr lang="en-GB" sz="800"/>
                <a:t>Change</a:t>
              </a:r>
            </a:p>
            <a:p>
              <a:pPr algn="ctr"/>
              <a:r>
                <a:rPr lang="en-GB" sz="800"/>
                <a:t>Management</a:t>
              </a:r>
            </a:p>
          </p:txBody>
        </p:sp>
        <p:cxnSp>
          <p:nvCxnSpPr>
            <p:cNvPr id="10252" name="Straight Arrow Connector 15"/>
            <p:cNvCxnSpPr>
              <a:cxnSpLocks noChangeShapeType="1"/>
              <a:stCxn id="10244" idx="6"/>
              <a:endCxn id="10245" idx="0"/>
            </p:cNvCxnSpPr>
            <p:nvPr/>
          </p:nvCxnSpPr>
          <p:spPr bwMode="auto">
            <a:xfrm>
              <a:off x="5000625" y="2392363"/>
              <a:ext cx="536575" cy="3222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3" name="Straight Arrow Connector 17"/>
            <p:cNvCxnSpPr>
              <a:cxnSpLocks noChangeShapeType="1"/>
              <a:stCxn id="10245" idx="6"/>
              <a:endCxn id="10246" idx="0"/>
            </p:cNvCxnSpPr>
            <p:nvPr/>
          </p:nvCxnSpPr>
          <p:spPr bwMode="auto">
            <a:xfrm>
              <a:off x="6000750" y="3178175"/>
              <a:ext cx="107950" cy="3937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4" name="Straight Arrow Connector 19"/>
            <p:cNvCxnSpPr>
              <a:cxnSpLocks noChangeShapeType="1"/>
              <a:stCxn id="10246" idx="4"/>
              <a:endCxn id="10247" idx="6"/>
            </p:cNvCxnSpPr>
            <p:nvPr/>
          </p:nvCxnSpPr>
          <p:spPr bwMode="auto">
            <a:xfrm rot="5400000">
              <a:off x="5857875" y="4643438"/>
              <a:ext cx="393700" cy="1079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5" name="Straight Arrow Connector 21"/>
            <p:cNvCxnSpPr>
              <a:cxnSpLocks noChangeShapeType="1"/>
              <a:stCxn id="10247" idx="4"/>
              <a:endCxn id="10248" idx="6"/>
            </p:cNvCxnSpPr>
            <p:nvPr/>
          </p:nvCxnSpPr>
          <p:spPr bwMode="auto">
            <a:xfrm rot="5400000">
              <a:off x="5107782" y="5250656"/>
              <a:ext cx="322262" cy="5365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6" name="Straight Arrow Connector 23"/>
            <p:cNvCxnSpPr>
              <a:cxnSpLocks noChangeShapeType="1"/>
              <a:stCxn id="10248" idx="2"/>
              <a:endCxn id="10249" idx="4"/>
            </p:cNvCxnSpPr>
            <p:nvPr/>
          </p:nvCxnSpPr>
          <p:spPr bwMode="auto">
            <a:xfrm rot="10800000">
              <a:off x="3535363" y="5357813"/>
              <a:ext cx="536575" cy="3222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7" name="Straight Arrow Connector 25"/>
            <p:cNvCxnSpPr>
              <a:cxnSpLocks noChangeShapeType="1"/>
              <a:stCxn id="10249" idx="2"/>
              <a:endCxn id="10250" idx="4"/>
            </p:cNvCxnSpPr>
            <p:nvPr/>
          </p:nvCxnSpPr>
          <p:spPr bwMode="auto">
            <a:xfrm rot="10800000">
              <a:off x="2892425" y="4500563"/>
              <a:ext cx="179388" cy="3937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8" name="Straight Arrow Connector 27"/>
            <p:cNvCxnSpPr>
              <a:cxnSpLocks noChangeShapeType="1"/>
              <a:stCxn id="10250" idx="0"/>
              <a:endCxn id="10251" idx="2"/>
            </p:cNvCxnSpPr>
            <p:nvPr/>
          </p:nvCxnSpPr>
          <p:spPr bwMode="auto">
            <a:xfrm rot="5400000" flipH="1" flipV="1">
              <a:off x="2749550" y="3321050"/>
              <a:ext cx="393700" cy="1079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9" name="Straight Arrow Connector 30"/>
            <p:cNvCxnSpPr>
              <a:cxnSpLocks noChangeShapeType="1"/>
              <a:stCxn id="10251" idx="0"/>
              <a:endCxn id="10244" idx="2"/>
            </p:cNvCxnSpPr>
            <p:nvPr/>
          </p:nvCxnSpPr>
          <p:spPr bwMode="auto">
            <a:xfrm rot="5400000" flipH="1" flipV="1">
              <a:off x="3606801" y="2249487"/>
              <a:ext cx="322262" cy="6080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60" name="Straight Arrow Connector 32"/>
            <p:cNvCxnSpPr>
              <a:cxnSpLocks noChangeShapeType="1"/>
              <a:stCxn id="10243" idx="4"/>
              <a:endCxn id="10244" idx="0"/>
            </p:cNvCxnSpPr>
            <p:nvPr/>
          </p:nvCxnSpPr>
          <p:spPr bwMode="auto">
            <a:xfrm rot="5400000">
              <a:off x="4357688" y="1749425"/>
              <a:ext cx="357188" cy="1587"/>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0261" name="Oval 38"/>
            <p:cNvSpPr>
              <a:spLocks noChangeArrowheads="1"/>
            </p:cNvSpPr>
            <p:nvPr/>
          </p:nvSpPr>
          <p:spPr bwMode="auto">
            <a:xfrm>
              <a:off x="4071938" y="3571875"/>
              <a:ext cx="928687" cy="928688"/>
            </a:xfrm>
            <a:prstGeom prst="ellipse">
              <a:avLst/>
            </a:prstGeom>
            <a:solidFill>
              <a:srgbClr val="643793"/>
            </a:solidFill>
            <a:ln w="28575" algn="ctr">
              <a:solidFill>
                <a:schemeClr val="tx1"/>
              </a:solidFill>
              <a:round/>
              <a:headEnd/>
              <a:tailEnd/>
            </a:ln>
          </p:spPr>
          <p:txBody>
            <a:bodyPr wrap="none" lIns="0" tIns="0" rIns="0" bIns="0" anchor="ctr"/>
            <a:lstStyle/>
            <a:p>
              <a:pPr algn="ctr"/>
              <a:r>
                <a:rPr lang="en-GB" sz="800">
                  <a:solidFill>
                    <a:schemeClr val="bg1"/>
                  </a:solidFill>
                </a:rPr>
                <a:t>Requirements</a:t>
              </a:r>
            </a:p>
            <a:p>
              <a:pPr algn="ctr"/>
              <a:r>
                <a:rPr lang="en-GB" sz="800">
                  <a:solidFill>
                    <a:schemeClr val="bg1"/>
                  </a:solidFill>
                </a:rPr>
                <a:t>Management</a:t>
              </a:r>
            </a:p>
          </p:txBody>
        </p:sp>
        <p:cxnSp>
          <p:nvCxnSpPr>
            <p:cNvPr id="10262" name="Straight Arrow Connector 44"/>
            <p:cNvCxnSpPr>
              <a:cxnSpLocks noChangeShapeType="1"/>
              <a:stCxn id="10244" idx="4"/>
              <a:endCxn id="10261" idx="0"/>
            </p:cNvCxnSpPr>
            <p:nvPr/>
          </p:nvCxnSpPr>
          <p:spPr bwMode="auto">
            <a:xfrm rot="5400000">
              <a:off x="4178300" y="3214688"/>
              <a:ext cx="715963" cy="1587"/>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263" name="Straight Arrow Connector 47"/>
            <p:cNvCxnSpPr>
              <a:cxnSpLocks noChangeShapeType="1"/>
              <a:stCxn id="10248" idx="0"/>
              <a:endCxn id="10261" idx="4"/>
            </p:cNvCxnSpPr>
            <p:nvPr/>
          </p:nvCxnSpPr>
          <p:spPr bwMode="auto">
            <a:xfrm rot="5400000" flipH="1" flipV="1">
              <a:off x="4179094" y="4858544"/>
              <a:ext cx="714375" cy="1587"/>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264" name="Straight Arrow Connector 51"/>
            <p:cNvCxnSpPr>
              <a:cxnSpLocks noChangeShapeType="1"/>
              <a:stCxn id="10247" idx="1"/>
              <a:endCxn id="10261" idx="5"/>
            </p:cNvCxnSpPr>
            <p:nvPr/>
          </p:nvCxnSpPr>
          <p:spPr bwMode="auto">
            <a:xfrm rot="16200000" flipV="1">
              <a:off x="4935538" y="4292600"/>
              <a:ext cx="201612" cy="344488"/>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265" name="Straight Arrow Connector 53"/>
            <p:cNvCxnSpPr>
              <a:cxnSpLocks noChangeShapeType="1"/>
              <a:stCxn id="10249" idx="7"/>
              <a:endCxn id="10261" idx="3"/>
            </p:cNvCxnSpPr>
            <p:nvPr/>
          </p:nvCxnSpPr>
          <p:spPr bwMode="auto">
            <a:xfrm rot="5400000" flipH="1" flipV="1">
              <a:off x="3935413" y="4292600"/>
              <a:ext cx="201612" cy="344488"/>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266" name="Straight Arrow Connector 60"/>
            <p:cNvCxnSpPr>
              <a:cxnSpLocks noChangeShapeType="1"/>
              <a:stCxn id="10251" idx="5"/>
              <a:endCxn id="10261" idx="1"/>
            </p:cNvCxnSpPr>
            <p:nvPr/>
          </p:nvCxnSpPr>
          <p:spPr bwMode="auto">
            <a:xfrm rot="16200000" flipH="1">
              <a:off x="3899695" y="3399631"/>
              <a:ext cx="201612" cy="415925"/>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267" name="Straight Arrow Connector 62"/>
            <p:cNvCxnSpPr>
              <a:cxnSpLocks noChangeShapeType="1"/>
              <a:stCxn id="10245" idx="3"/>
              <a:endCxn id="10261" idx="7"/>
            </p:cNvCxnSpPr>
            <p:nvPr/>
          </p:nvCxnSpPr>
          <p:spPr bwMode="auto">
            <a:xfrm rot="5400000">
              <a:off x="4935538" y="3435350"/>
              <a:ext cx="201612" cy="344488"/>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268" name="Straight Arrow Connector 64"/>
            <p:cNvCxnSpPr>
              <a:cxnSpLocks noChangeShapeType="1"/>
              <a:stCxn id="10246" idx="2"/>
              <a:endCxn id="10261" idx="6"/>
            </p:cNvCxnSpPr>
            <p:nvPr/>
          </p:nvCxnSpPr>
          <p:spPr bwMode="auto">
            <a:xfrm rot="10800000">
              <a:off x="5000625" y="4037013"/>
              <a:ext cx="642938" cy="1587"/>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0269" name="Straight Arrow Connector 66"/>
            <p:cNvCxnSpPr>
              <a:cxnSpLocks noChangeShapeType="1"/>
              <a:stCxn id="10250" idx="6"/>
              <a:endCxn id="10261" idx="2"/>
            </p:cNvCxnSpPr>
            <p:nvPr/>
          </p:nvCxnSpPr>
          <p:spPr bwMode="auto">
            <a:xfrm>
              <a:off x="3357563" y="4037013"/>
              <a:ext cx="714375" cy="1587"/>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sp>
        <p:nvSpPr>
          <p:cNvPr id="10270" name="TextBox 29"/>
          <p:cNvSpPr txBox="1">
            <a:spLocks noChangeArrowheads="1"/>
          </p:cNvSpPr>
          <p:nvPr/>
        </p:nvSpPr>
        <p:spPr bwMode="auto">
          <a:xfrm>
            <a:off x="6832465" y="1469169"/>
            <a:ext cx="2087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200" dirty="0">
                <a:solidFill>
                  <a:srgbClr val="00528E"/>
                </a:solidFill>
                <a:latin typeface="Calibri" pitchFamily="34" charset="0"/>
                <a:cs typeface="Calibri" pitchFamily="34" charset="0"/>
              </a:rPr>
              <a:t>Understanding your capability </a:t>
            </a:r>
          </a:p>
          <a:p>
            <a:r>
              <a:rPr lang="en-GB" sz="1200" dirty="0">
                <a:solidFill>
                  <a:srgbClr val="00528E"/>
                </a:solidFill>
                <a:latin typeface="Calibri" pitchFamily="34" charset="0"/>
                <a:cs typeface="Calibri" pitchFamily="34" charset="0"/>
              </a:rPr>
              <a:t>and setting the context</a:t>
            </a:r>
          </a:p>
        </p:txBody>
      </p:sp>
      <p:sp>
        <p:nvSpPr>
          <p:cNvPr id="10271" name="TextBox 36"/>
          <p:cNvSpPr txBox="1">
            <a:spLocks noChangeArrowheads="1"/>
          </p:cNvSpPr>
          <p:nvPr/>
        </p:nvSpPr>
        <p:spPr bwMode="auto">
          <a:xfrm>
            <a:off x="7829151" y="2465593"/>
            <a:ext cx="9528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200" dirty="0">
                <a:solidFill>
                  <a:srgbClr val="69BE28"/>
                </a:solidFill>
                <a:latin typeface="Calibri" pitchFamily="34" charset="0"/>
                <a:cs typeface="Calibri" pitchFamily="34" charset="0"/>
              </a:rPr>
              <a:t>Defining</a:t>
            </a:r>
            <a:br>
              <a:rPr lang="en-GB" sz="1200" dirty="0">
                <a:solidFill>
                  <a:srgbClr val="69BE28"/>
                </a:solidFill>
                <a:latin typeface="Calibri" pitchFamily="34" charset="0"/>
                <a:cs typeface="Calibri" pitchFamily="34" charset="0"/>
              </a:rPr>
            </a:br>
            <a:r>
              <a:rPr lang="en-GB" sz="1200" dirty="0">
                <a:solidFill>
                  <a:srgbClr val="69BE28"/>
                </a:solidFill>
                <a:latin typeface="Calibri" pitchFamily="34" charset="0"/>
                <a:cs typeface="Calibri" pitchFamily="34" charset="0"/>
              </a:rPr>
              <a:t>the</a:t>
            </a:r>
            <a:br>
              <a:rPr lang="en-GB" sz="1200" dirty="0">
                <a:solidFill>
                  <a:srgbClr val="69BE28"/>
                </a:solidFill>
                <a:latin typeface="Calibri" pitchFamily="34" charset="0"/>
                <a:cs typeface="Calibri" pitchFamily="34" charset="0"/>
              </a:rPr>
            </a:br>
            <a:r>
              <a:rPr lang="en-GB" sz="1200" dirty="0">
                <a:solidFill>
                  <a:srgbClr val="69BE28"/>
                </a:solidFill>
                <a:latin typeface="Calibri" pitchFamily="34" charset="0"/>
                <a:cs typeface="Calibri" pitchFamily="34" charset="0"/>
              </a:rPr>
              <a:t>architecture building blocks</a:t>
            </a:r>
          </a:p>
        </p:txBody>
      </p:sp>
      <p:sp>
        <p:nvSpPr>
          <p:cNvPr id="10272" name="TextBox 37"/>
          <p:cNvSpPr txBox="1">
            <a:spLocks noChangeArrowheads="1"/>
          </p:cNvSpPr>
          <p:nvPr/>
        </p:nvSpPr>
        <p:spPr bwMode="auto">
          <a:xfrm>
            <a:off x="3906402" y="5243579"/>
            <a:ext cx="17942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200" dirty="0">
                <a:solidFill>
                  <a:srgbClr val="D71F85"/>
                </a:solidFill>
                <a:latin typeface="Calibri" pitchFamily="34" charset="0"/>
                <a:cs typeface="Calibri" pitchFamily="34" charset="0"/>
              </a:rPr>
              <a:t>Final choice of </a:t>
            </a:r>
          </a:p>
          <a:p>
            <a:r>
              <a:rPr lang="en-GB" sz="1200" dirty="0">
                <a:solidFill>
                  <a:srgbClr val="D71F85"/>
                </a:solidFill>
                <a:latin typeface="Calibri" pitchFamily="34" charset="0"/>
                <a:cs typeface="Calibri" pitchFamily="34" charset="0"/>
              </a:rPr>
              <a:t>solution building blocks </a:t>
            </a:r>
          </a:p>
          <a:p>
            <a:r>
              <a:rPr lang="en-GB" sz="1200" dirty="0">
                <a:solidFill>
                  <a:srgbClr val="D71F85"/>
                </a:solidFill>
                <a:latin typeface="Calibri" pitchFamily="34" charset="0"/>
                <a:cs typeface="Calibri" pitchFamily="34" charset="0"/>
              </a:rPr>
              <a:t>and implementation and </a:t>
            </a:r>
          </a:p>
          <a:p>
            <a:r>
              <a:rPr lang="en-GB" sz="1200" dirty="0">
                <a:solidFill>
                  <a:srgbClr val="D71F85"/>
                </a:solidFill>
                <a:latin typeface="Calibri" pitchFamily="34" charset="0"/>
                <a:cs typeface="Calibri" pitchFamily="34" charset="0"/>
              </a:rPr>
              <a:t>transition</a:t>
            </a:r>
          </a:p>
          <a:p>
            <a:r>
              <a:rPr lang="en-GB" sz="1200" dirty="0">
                <a:solidFill>
                  <a:srgbClr val="D71F85"/>
                </a:solidFill>
                <a:latin typeface="Calibri" pitchFamily="34" charset="0"/>
                <a:cs typeface="Calibri" pitchFamily="34" charset="0"/>
              </a:rPr>
              <a:t>planning</a:t>
            </a:r>
          </a:p>
        </p:txBody>
      </p:sp>
      <p:sp>
        <p:nvSpPr>
          <p:cNvPr id="10273" name="TextBox 39"/>
          <p:cNvSpPr txBox="1">
            <a:spLocks noChangeArrowheads="1"/>
          </p:cNvSpPr>
          <p:nvPr/>
        </p:nvSpPr>
        <p:spPr bwMode="auto">
          <a:xfrm>
            <a:off x="3866982" y="2422454"/>
            <a:ext cx="1103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1200" dirty="0">
                <a:solidFill>
                  <a:srgbClr val="FF9933"/>
                </a:solidFill>
                <a:latin typeface="Calibri" pitchFamily="34" charset="0"/>
                <a:cs typeface="Calibri" pitchFamily="34" charset="0"/>
              </a:rPr>
              <a:t>Creating , implementing &amp; governing solution building</a:t>
            </a:r>
          </a:p>
          <a:p>
            <a:r>
              <a:rPr lang="en-GB" sz="1200" dirty="0">
                <a:solidFill>
                  <a:srgbClr val="FF9933"/>
                </a:solidFill>
                <a:latin typeface="Calibri" pitchFamily="34" charset="0"/>
                <a:cs typeface="Calibri" pitchFamily="34" charset="0"/>
              </a:rPr>
              <a:t>blocks</a:t>
            </a:r>
          </a:p>
        </p:txBody>
      </p:sp>
      <p:sp>
        <p:nvSpPr>
          <p:cNvPr id="39" name="Rectangle 38"/>
          <p:cNvSpPr/>
          <p:nvPr/>
        </p:nvSpPr>
        <p:spPr>
          <a:xfrm>
            <a:off x="107505" y="722299"/>
            <a:ext cx="3492388" cy="5634450"/>
          </a:xfrm>
          <a:prstGeom prst="rect">
            <a:avLst/>
          </a:prstGeom>
          <a:solidFill>
            <a:schemeClr val="bg1"/>
          </a:solidFill>
          <a:ln>
            <a:solidFill>
              <a:schemeClr val="tx1"/>
            </a:solidFill>
          </a:ln>
        </p:spPr>
        <p:txBody>
          <a:bodyPr wrap="square" lIns="90000" tIns="108000" rIns="72000" bIns="72000" anchor="t">
            <a:noAutofit/>
          </a:bodyPr>
          <a:lstStyle/>
          <a:p>
            <a:r>
              <a:rPr lang="en-GB" sz="1200" dirty="0">
                <a:latin typeface="Calibri" pitchFamily="34" charset="0"/>
                <a:cs typeface="Calibri" pitchFamily="34" charset="0"/>
              </a:rPr>
              <a:t>The latest version, TOGAF 9, was introduced in 2009. It can be used for developing a broad range of different enterprise architectures. TOGAF complements, and can be used in conjunction with, other frameworks that are more focused on specific deliverables for particular vertical sectors such as Government and Telecommunications. TOGAF is</a:t>
            </a:r>
          </a:p>
          <a:p>
            <a:pPr marL="342900" lvl="0" indent="-342900" eaLnBrk="1" fontAlgn="auto" hangingPunct="1">
              <a:spcBef>
                <a:spcPct val="20000"/>
              </a:spcBef>
              <a:spcAft>
                <a:spcPts val="0"/>
              </a:spcAft>
              <a:defRPr/>
            </a:pPr>
            <a:endParaRPr lang="en-GB" sz="1200" b="1" dirty="0">
              <a:latin typeface="Calibri" pitchFamily="34" charset="0"/>
              <a:cs typeface="Calibri" pitchFamily="34" charset="0"/>
            </a:endParaRPr>
          </a:p>
          <a:p>
            <a:pPr marL="171450" lvl="1" indent="-171450" eaLnBrk="1" fontAlgn="auto" hangingPunct="1">
              <a:spcBef>
                <a:spcPct val="20000"/>
              </a:spcBef>
              <a:spcAft>
                <a:spcPts val="0"/>
              </a:spcAft>
              <a:buFont typeface="Arial" pitchFamily="34" charset="0"/>
              <a:buChar char="•"/>
              <a:defRPr/>
            </a:pPr>
            <a:r>
              <a:rPr lang="en-US" sz="1200" dirty="0">
                <a:latin typeface="Calibri" pitchFamily="34" charset="0"/>
                <a:cs typeface="Calibri" pitchFamily="34" charset="0"/>
              </a:rPr>
              <a:t>A framework, not an architecture </a:t>
            </a:r>
          </a:p>
          <a:p>
            <a:pPr marL="171450" lvl="1" indent="-171450" eaLnBrk="1" fontAlgn="auto" hangingPunct="1">
              <a:spcBef>
                <a:spcPct val="20000"/>
              </a:spcBef>
              <a:spcAft>
                <a:spcPts val="0"/>
              </a:spcAft>
              <a:buFont typeface="Arial" pitchFamily="34" charset="0"/>
              <a:buChar char="•"/>
              <a:defRPr/>
            </a:pPr>
            <a:r>
              <a:rPr lang="en-US" sz="1200" dirty="0">
                <a:latin typeface="Calibri" pitchFamily="34" charset="0"/>
                <a:cs typeface="Calibri" pitchFamily="34" charset="0"/>
              </a:rPr>
              <a:t>A generic framework for developing architectures to meet different business needs</a:t>
            </a:r>
          </a:p>
          <a:p>
            <a:pPr marL="171450" lvl="1" indent="-171450" eaLnBrk="1" fontAlgn="auto" hangingPunct="1">
              <a:spcBef>
                <a:spcPct val="20000"/>
              </a:spcBef>
              <a:spcAft>
                <a:spcPts val="0"/>
              </a:spcAft>
              <a:buFont typeface="Arial" pitchFamily="34" charset="0"/>
              <a:buChar char="•"/>
              <a:defRPr/>
            </a:pPr>
            <a:r>
              <a:rPr lang="en-US" sz="1200" dirty="0">
                <a:latin typeface="Calibri" pitchFamily="34" charset="0"/>
                <a:cs typeface="Calibri" pitchFamily="34" charset="0"/>
              </a:rPr>
              <a:t>Not a “one-size-fits-all” architecture</a:t>
            </a:r>
          </a:p>
          <a:p>
            <a:pPr marL="171450" lvl="1" indent="-171450" eaLnBrk="1" fontAlgn="auto" hangingPunct="1">
              <a:spcBef>
                <a:spcPct val="20000"/>
              </a:spcBef>
              <a:spcAft>
                <a:spcPts val="0"/>
              </a:spcAft>
              <a:buFont typeface="Arial" pitchFamily="34" charset="0"/>
              <a:buChar char="•"/>
              <a:defRPr/>
            </a:pPr>
            <a:r>
              <a:rPr lang="en-US" sz="1200" dirty="0">
                <a:latin typeface="Calibri" pitchFamily="34" charset="0"/>
                <a:cs typeface="Calibri" pitchFamily="34" charset="0"/>
              </a:rPr>
              <a:t>Focuses on business IT alignment</a:t>
            </a:r>
          </a:p>
          <a:p>
            <a:pPr marL="171450" lvl="1" indent="-171450" eaLnBrk="1" fontAlgn="auto" hangingPunct="1">
              <a:spcBef>
                <a:spcPct val="20000"/>
              </a:spcBef>
              <a:spcAft>
                <a:spcPts val="0"/>
              </a:spcAft>
              <a:buFont typeface="Arial" pitchFamily="34" charset="0"/>
              <a:buChar char="•"/>
              <a:defRPr/>
            </a:pPr>
            <a:r>
              <a:rPr lang="en-US" sz="1200" dirty="0">
                <a:latin typeface="Calibri" pitchFamily="34" charset="0"/>
                <a:cs typeface="Calibri" pitchFamily="34" charset="0"/>
              </a:rPr>
              <a:t>Based in best practices</a:t>
            </a:r>
          </a:p>
          <a:p>
            <a:pPr marL="171450" lvl="1" indent="-171450" eaLnBrk="1" fontAlgn="auto" hangingPunct="1">
              <a:spcBef>
                <a:spcPct val="20000"/>
              </a:spcBef>
              <a:spcAft>
                <a:spcPts val="0"/>
              </a:spcAft>
              <a:buFont typeface="Arial" pitchFamily="34" charset="0"/>
              <a:buChar char="•"/>
              <a:defRPr/>
            </a:pPr>
            <a:r>
              <a:rPr lang="en-US" sz="1200" dirty="0">
                <a:latin typeface="Calibri" pitchFamily="34" charset="0"/>
                <a:cs typeface="Calibri" pitchFamily="34" charset="0"/>
              </a:rPr>
              <a:t>Widely adopted in the market</a:t>
            </a:r>
          </a:p>
          <a:p>
            <a:pPr marL="171450" lvl="1" indent="-171450" eaLnBrk="1" fontAlgn="auto" hangingPunct="1">
              <a:spcBef>
                <a:spcPct val="20000"/>
              </a:spcBef>
              <a:spcAft>
                <a:spcPts val="0"/>
              </a:spcAft>
              <a:buFont typeface="Arial" pitchFamily="34" charset="0"/>
              <a:buChar char="•"/>
              <a:defRPr/>
            </a:pPr>
            <a:r>
              <a:rPr lang="en-US" sz="1200" dirty="0">
                <a:latin typeface="Calibri" pitchFamily="34" charset="0"/>
                <a:cs typeface="Calibri" pitchFamily="34" charset="0"/>
              </a:rPr>
              <a:t>Tailorable to meet an organisation and industry needs</a:t>
            </a:r>
          </a:p>
          <a:p>
            <a:pPr marL="171450" lvl="1" indent="-171450" eaLnBrk="1" fontAlgn="auto" hangingPunct="1">
              <a:spcBef>
                <a:spcPct val="20000"/>
              </a:spcBef>
              <a:spcAft>
                <a:spcPts val="0"/>
              </a:spcAft>
              <a:buFont typeface="Arial" pitchFamily="34" charset="0"/>
              <a:buChar char="•"/>
              <a:defRPr/>
            </a:pPr>
            <a:endParaRPr lang="en-US" sz="1200" dirty="0">
              <a:latin typeface="Calibri" pitchFamily="34" charset="0"/>
              <a:cs typeface="Calibri" pitchFamily="34" charset="0"/>
            </a:endParaRPr>
          </a:p>
          <a:p>
            <a:pPr marL="0" lvl="1" eaLnBrk="1" fontAlgn="auto" hangingPunct="1">
              <a:spcBef>
                <a:spcPct val="20000"/>
              </a:spcBef>
              <a:spcAft>
                <a:spcPts val="0"/>
              </a:spcAft>
              <a:defRPr/>
            </a:pPr>
            <a:r>
              <a:rPr lang="en-US" sz="1200" dirty="0">
                <a:latin typeface="Calibri" pitchFamily="34" charset="0"/>
                <a:cs typeface="Calibri" pitchFamily="34" charset="0"/>
              </a:rPr>
              <a:t>It is broken down into phases that have a continuous flow into each other as an organisation evolves its capability and the associated architecture views.</a:t>
            </a:r>
          </a:p>
          <a:p>
            <a:pPr marL="0" lvl="1" eaLnBrk="1" fontAlgn="auto" hangingPunct="1">
              <a:spcBef>
                <a:spcPct val="20000"/>
              </a:spcBef>
              <a:spcAft>
                <a:spcPts val="0"/>
              </a:spcAft>
              <a:defRPr/>
            </a:pPr>
            <a:endParaRPr lang="en-US" sz="1200" dirty="0">
              <a:latin typeface="Calibri" pitchFamily="34" charset="0"/>
              <a:cs typeface="Calibri" pitchFamily="34" charset="0"/>
            </a:endParaRPr>
          </a:p>
          <a:p>
            <a:pPr marL="0" lvl="1" eaLnBrk="1" fontAlgn="auto" hangingPunct="1">
              <a:spcBef>
                <a:spcPct val="20000"/>
              </a:spcBef>
              <a:spcAft>
                <a:spcPts val="0"/>
              </a:spcAft>
              <a:defRPr/>
            </a:pPr>
            <a:r>
              <a:rPr lang="en-US" sz="1200" dirty="0">
                <a:latin typeface="Calibri" pitchFamily="34" charset="0"/>
                <a:cs typeface="Calibri" pitchFamily="34" charset="0"/>
              </a:rPr>
              <a:t>The specific architectural elements within TOGAF are:</a:t>
            </a:r>
          </a:p>
          <a:p>
            <a:pPr marL="0" lvl="1" eaLnBrk="1" fontAlgn="auto" hangingPunct="1">
              <a:spcBef>
                <a:spcPct val="20000"/>
              </a:spcBef>
              <a:spcAft>
                <a:spcPts val="0"/>
              </a:spcAft>
              <a:defRPr/>
            </a:pPr>
            <a:endParaRPr lang="en-US" sz="1200" dirty="0">
              <a:latin typeface="Calibri" pitchFamily="34" charset="0"/>
              <a:cs typeface="Calibri" pitchFamily="34" charset="0"/>
            </a:endParaRPr>
          </a:p>
          <a:p>
            <a:pPr marL="171450" lvl="1" indent="-171450" eaLnBrk="1" fontAlgn="auto" hangingPunct="1">
              <a:spcBef>
                <a:spcPct val="20000"/>
              </a:spcBef>
              <a:spcAft>
                <a:spcPts val="0"/>
              </a:spcAft>
              <a:buFont typeface="Arial" panose="020B0604020202020204" pitchFamily="34" charset="0"/>
              <a:buChar char="•"/>
              <a:defRPr/>
            </a:pPr>
            <a:r>
              <a:rPr lang="en-US" sz="1200" dirty="0">
                <a:latin typeface="Calibri" pitchFamily="34" charset="0"/>
                <a:cs typeface="Calibri" pitchFamily="34" charset="0"/>
              </a:rPr>
              <a:t>Business architecture</a:t>
            </a:r>
          </a:p>
          <a:p>
            <a:pPr marL="171450" lvl="1" indent="-171450" eaLnBrk="1" fontAlgn="auto" hangingPunct="1">
              <a:spcBef>
                <a:spcPct val="20000"/>
              </a:spcBef>
              <a:spcAft>
                <a:spcPts val="0"/>
              </a:spcAft>
              <a:buFont typeface="Arial" panose="020B0604020202020204" pitchFamily="34" charset="0"/>
              <a:buChar char="•"/>
              <a:defRPr/>
            </a:pPr>
            <a:r>
              <a:rPr lang="en-US" sz="1200" dirty="0">
                <a:latin typeface="Calibri" pitchFamily="34" charset="0"/>
                <a:cs typeface="Calibri" pitchFamily="34" charset="0"/>
              </a:rPr>
              <a:t>Information systems architecture</a:t>
            </a:r>
          </a:p>
          <a:p>
            <a:pPr marL="171450" lvl="1" indent="-171450" eaLnBrk="1" fontAlgn="auto" hangingPunct="1">
              <a:spcBef>
                <a:spcPct val="20000"/>
              </a:spcBef>
              <a:spcAft>
                <a:spcPts val="0"/>
              </a:spcAft>
              <a:buFont typeface="Arial" panose="020B0604020202020204" pitchFamily="34" charset="0"/>
              <a:buChar char="•"/>
              <a:defRPr/>
            </a:pPr>
            <a:r>
              <a:rPr lang="en-US" sz="1200" dirty="0">
                <a:latin typeface="Calibri" pitchFamily="34" charset="0"/>
                <a:cs typeface="Calibri" pitchFamily="34" charset="0"/>
              </a:rPr>
              <a:t>Technology architecture</a:t>
            </a:r>
          </a:p>
        </p:txBody>
      </p:sp>
      <p:sp>
        <p:nvSpPr>
          <p:cNvPr id="3" name="Rectangle 2"/>
          <p:cNvSpPr/>
          <p:nvPr/>
        </p:nvSpPr>
        <p:spPr bwMode="auto">
          <a:xfrm>
            <a:off x="3851920" y="722297"/>
            <a:ext cx="5130676" cy="563445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37" name="Rectangle 36"/>
          <p:cNvSpPr/>
          <p:nvPr/>
        </p:nvSpPr>
        <p:spPr bwMode="auto">
          <a:xfrm>
            <a:off x="8280412" y="216017"/>
            <a:ext cx="684076" cy="23327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charset="0"/>
                <a:ea typeface="ＭＳ Ｐゴシック" pitchFamily="34" charset="-128"/>
              </a:rPr>
              <a:t>L1 / L2</a:t>
            </a:r>
          </a:p>
        </p:txBody>
      </p:sp>
      <p:sp>
        <p:nvSpPr>
          <p:cNvPr id="4" name="Rectangle 3"/>
          <p:cNvSpPr/>
          <p:nvPr/>
        </p:nvSpPr>
        <p:spPr>
          <a:xfrm>
            <a:off x="7777979" y="4511018"/>
            <a:ext cx="1029449" cy="1015663"/>
          </a:xfrm>
          <a:prstGeom prst="rect">
            <a:avLst/>
          </a:prstGeom>
        </p:spPr>
        <p:txBody>
          <a:bodyPr wrap="square">
            <a:spAutoFit/>
          </a:bodyPr>
          <a:lstStyle/>
          <a:p>
            <a:r>
              <a:rPr lang="en-GB" sz="1200" dirty="0">
                <a:solidFill>
                  <a:srgbClr val="69BE28"/>
                </a:solidFill>
                <a:latin typeface="Calibri" pitchFamily="34" charset="0"/>
                <a:cs typeface="Calibri" pitchFamily="34" charset="0"/>
              </a:rPr>
              <a:t>Identifying candidate solution building blocks</a:t>
            </a:r>
          </a:p>
        </p:txBody>
      </p:sp>
    </p:spTree>
    <p:extLst>
      <p:ext uri="{BB962C8B-B14F-4D97-AF65-F5344CB8AC3E}">
        <p14:creationId xmlns:p14="http://schemas.microsoft.com/office/powerpoint/2010/main" val="287278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16632"/>
            <a:ext cx="8875092" cy="416150"/>
          </a:xfrm>
        </p:spPr>
        <p:txBody>
          <a:bodyPr/>
          <a:lstStyle/>
          <a:p>
            <a:r>
              <a:rPr lang="en-GB" dirty="0"/>
              <a:t>Document Deliverables Around the Lifecycle (Outputs)</a:t>
            </a:r>
            <a:endParaRPr lang="en-US" dirty="0"/>
          </a:p>
        </p:txBody>
      </p:sp>
      <p:grpSp>
        <p:nvGrpSpPr>
          <p:cNvPr id="3" name="Group 2"/>
          <p:cNvGrpSpPr/>
          <p:nvPr/>
        </p:nvGrpSpPr>
        <p:grpSpPr>
          <a:xfrm>
            <a:off x="236208" y="549753"/>
            <a:ext cx="8728279" cy="5867579"/>
            <a:chOff x="236209" y="549753"/>
            <a:chExt cx="8296232" cy="5867579"/>
          </a:xfrm>
        </p:grpSpPr>
        <p:sp>
          <p:nvSpPr>
            <p:cNvPr id="81" name="TextBox 41"/>
            <p:cNvSpPr txBox="1">
              <a:spLocks noChangeArrowheads="1"/>
            </p:cNvSpPr>
            <p:nvPr/>
          </p:nvSpPr>
          <p:spPr bwMode="auto">
            <a:xfrm>
              <a:off x="5903850" y="4992504"/>
              <a:ext cx="2058139" cy="305288"/>
            </a:xfrm>
            <a:prstGeom prst="rect">
              <a:avLst/>
            </a:prstGeom>
            <a:noFill/>
            <a:ln>
              <a:noFill/>
            </a:ln>
            <a:extLst/>
          </p:spPr>
          <p:txBody>
            <a:bodyPr tIns="0" bIns="0"/>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2000" b="1" dirty="0">
                  <a:solidFill>
                    <a:srgbClr val="FF0000"/>
                  </a:solidFill>
                  <a:latin typeface="Calibri" panose="020F0502020204030204" pitchFamily="34" charset="0"/>
                </a:rPr>
                <a:t>**</a:t>
              </a:r>
            </a:p>
          </p:txBody>
        </p:sp>
        <p:sp>
          <p:nvSpPr>
            <p:cNvPr id="41" name="Oval 5"/>
            <p:cNvSpPr>
              <a:spLocks noChangeArrowheads="1"/>
            </p:cNvSpPr>
            <p:nvPr/>
          </p:nvSpPr>
          <p:spPr bwMode="auto">
            <a:xfrm>
              <a:off x="3755620" y="565281"/>
              <a:ext cx="875008" cy="842421"/>
            </a:xfrm>
            <a:prstGeom prst="ellipse">
              <a:avLst/>
            </a:prstGeom>
            <a:solidFill>
              <a:srgbClr val="00528E"/>
            </a:solidFill>
            <a:ln w="28575" algn="ctr">
              <a:solidFill>
                <a:schemeClr val="tx1"/>
              </a:solidFill>
              <a:round/>
              <a:headEnd/>
              <a:tailEnd/>
            </a:ln>
          </p:spPr>
          <p:txBody>
            <a:bodyPr wrap="none" lIns="0" tIns="0" rIns="0" bIns="0" anchor="ctr"/>
            <a:lstStyle/>
            <a:p>
              <a:pPr algn="ctr"/>
              <a:r>
                <a:rPr lang="en-GB" sz="900">
                  <a:solidFill>
                    <a:schemeClr val="bg1"/>
                  </a:solidFill>
                  <a:latin typeface="Calibri" panose="020F0502020204030204" pitchFamily="34" charset="0"/>
                </a:rPr>
                <a:t>Preliminary</a:t>
              </a:r>
            </a:p>
          </p:txBody>
        </p:sp>
        <p:sp>
          <p:nvSpPr>
            <p:cNvPr id="42" name="Oval 6"/>
            <p:cNvSpPr>
              <a:spLocks noChangeArrowheads="1"/>
            </p:cNvSpPr>
            <p:nvPr/>
          </p:nvSpPr>
          <p:spPr bwMode="auto">
            <a:xfrm>
              <a:off x="3755620" y="1731711"/>
              <a:ext cx="875008" cy="842421"/>
            </a:xfrm>
            <a:prstGeom prst="ellipse">
              <a:avLst/>
            </a:prstGeom>
            <a:solidFill>
              <a:srgbClr val="00528E"/>
            </a:solidFill>
            <a:ln w="28575" algn="ctr">
              <a:solidFill>
                <a:schemeClr val="tx1"/>
              </a:solidFill>
              <a:round/>
              <a:headEnd/>
              <a:tailEnd/>
            </a:ln>
          </p:spPr>
          <p:txBody>
            <a:bodyPr wrap="none" lIns="0" tIns="0" rIns="0" bIns="0" anchor="ctr"/>
            <a:lstStyle/>
            <a:p>
              <a:pPr algn="ctr"/>
              <a:r>
                <a:rPr lang="en-GB" sz="900">
                  <a:solidFill>
                    <a:schemeClr val="bg1"/>
                  </a:solidFill>
                  <a:latin typeface="Calibri" panose="020F0502020204030204" pitchFamily="34" charset="0"/>
                </a:rPr>
                <a:t>A</a:t>
              </a:r>
            </a:p>
            <a:p>
              <a:pPr algn="ctr"/>
              <a:r>
                <a:rPr lang="en-GB" sz="900">
                  <a:solidFill>
                    <a:schemeClr val="bg1"/>
                  </a:solidFill>
                  <a:latin typeface="Calibri" panose="020F0502020204030204" pitchFamily="34" charset="0"/>
                </a:rPr>
                <a:t>Architecture</a:t>
              </a:r>
            </a:p>
            <a:p>
              <a:pPr algn="ctr"/>
              <a:r>
                <a:rPr lang="en-GB" sz="900">
                  <a:solidFill>
                    <a:schemeClr val="bg1"/>
                  </a:solidFill>
                  <a:latin typeface="Calibri" panose="020F0502020204030204" pitchFamily="34" charset="0"/>
                </a:rPr>
                <a:t>Vision</a:t>
              </a:r>
            </a:p>
          </p:txBody>
        </p:sp>
        <p:sp>
          <p:nvSpPr>
            <p:cNvPr id="43" name="Oval 7"/>
            <p:cNvSpPr>
              <a:spLocks noChangeArrowheads="1"/>
            </p:cNvSpPr>
            <p:nvPr/>
          </p:nvSpPr>
          <p:spPr bwMode="auto">
            <a:xfrm>
              <a:off x="4697935" y="2444530"/>
              <a:ext cx="875008" cy="842422"/>
            </a:xfrm>
            <a:prstGeom prst="ellipse">
              <a:avLst/>
            </a:prstGeom>
            <a:solidFill>
              <a:srgbClr val="69BE28"/>
            </a:solidFill>
            <a:ln w="28575" algn="ctr">
              <a:solidFill>
                <a:schemeClr val="tx1"/>
              </a:solidFill>
              <a:round/>
              <a:headEnd/>
              <a:tailEnd/>
            </a:ln>
          </p:spPr>
          <p:txBody>
            <a:bodyPr wrap="none" lIns="0" tIns="0" rIns="0" bIns="0" anchor="ctr"/>
            <a:lstStyle/>
            <a:p>
              <a:pPr algn="ctr"/>
              <a:r>
                <a:rPr lang="en-GB" sz="900" dirty="0">
                  <a:latin typeface="Calibri" panose="020F0502020204030204" pitchFamily="34" charset="0"/>
                </a:rPr>
                <a:t>B</a:t>
              </a:r>
            </a:p>
            <a:p>
              <a:pPr algn="ctr"/>
              <a:r>
                <a:rPr lang="en-GB" sz="900" dirty="0">
                  <a:latin typeface="Calibri" panose="020F0502020204030204" pitchFamily="34" charset="0"/>
                </a:rPr>
                <a:t>Business </a:t>
              </a:r>
            </a:p>
            <a:p>
              <a:pPr algn="ctr"/>
              <a:r>
                <a:rPr lang="en-GB" sz="900" dirty="0">
                  <a:latin typeface="Calibri" panose="020F0502020204030204" pitchFamily="34" charset="0"/>
                </a:rPr>
                <a:t>Architecture</a:t>
              </a:r>
            </a:p>
            <a:p>
              <a:pPr algn="ctr"/>
              <a:endParaRPr lang="en-GB" sz="900" dirty="0">
                <a:latin typeface="Calibri" panose="020F0502020204030204" pitchFamily="34" charset="0"/>
              </a:endParaRPr>
            </a:p>
          </p:txBody>
        </p:sp>
        <p:sp>
          <p:nvSpPr>
            <p:cNvPr id="44" name="Oval 8"/>
            <p:cNvSpPr>
              <a:spLocks noChangeArrowheads="1"/>
            </p:cNvSpPr>
            <p:nvPr/>
          </p:nvSpPr>
          <p:spPr bwMode="auto">
            <a:xfrm>
              <a:off x="5236402" y="3222149"/>
              <a:ext cx="875008" cy="842422"/>
            </a:xfrm>
            <a:prstGeom prst="ellipse">
              <a:avLst/>
            </a:prstGeom>
            <a:solidFill>
              <a:srgbClr val="69BE28"/>
            </a:solidFill>
            <a:ln w="28575" algn="ctr">
              <a:solidFill>
                <a:schemeClr val="tx1"/>
              </a:solidFill>
              <a:round/>
              <a:headEnd/>
              <a:tailEnd/>
            </a:ln>
          </p:spPr>
          <p:txBody>
            <a:bodyPr wrap="none" lIns="0" tIns="0" rIns="0" bIns="0" anchor="ctr"/>
            <a:lstStyle/>
            <a:p>
              <a:pPr algn="ctr"/>
              <a:r>
                <a:rPr lang="en-GB" sz="900" dirty="0">
                  <a:latin typeface="Calibri" panose="020F0502020204030204" pitchFamily="34" charset="0"/>
                </a:rPr>
                <a:t>C</a:t>
              </a:r>
            </a:p>
            <a:p>
              <a:pPr algn="ctr"/>
              <a:r>
                <a:rPr lang="en-GB" sz="900" dirty="0">
                  <a:latin typeface="Calibri" panose="020F0502020204030204" pitchFamily="34" charset="0"/>
                </a:rPr>
                <a:t>Information</a:t>
              </a:r>
            </a:p>
            <a:p>
              <a:pPr algn="ctr"/>
              <a:r>
                <a:rPr lang="en-GB" sz="900" dirty="0">
                  <a:latin typeface="Calibri" panose="020F0502020204030204" pitchFamily="34" charset="0"/>
                </a:rPr>
                <a:t>Systems </a:t>
              </a:r>
            </a:p>
            <a:p>
              <a:pPr algn="ctr"/>
              <a:r>
                <a:rPr lang="en-GB" sz="900" dirty="0">
                  <a:latin typeface="Calibri" panose="020F0502020204030204" pitchFamily="34" charset="0"/>
                </a:rPr>
                <a:t>Architecture</a:t>
              </a:r>
            </a:p>
            <a:p>
              <a:pPr algn="ctr"/>
              <a:endParaRPr lang="en-GB" sz="900" dirty="0">
                <a:latin typeface="Calibri" panose="020F0502020204030204" pitchFamily="34" charset="0"/>
              </a:endParaRPr>
            </a:p>
          </p:txBody>
        </p:sp>
        <p:sp>
          <p:nvSpPr>
            <p:cNvPr id="45" name="Oval 9"/>
            <p:cNvSpPr>
              <a:spLocks noChangeArrowheads="1"/>
            </p:cNvSpPr>
            <p:nvPr/>
          </p:nvSpPr>
          <p:spPr bwMode="auto">
            <a:xfrm>
              <a:off x="4697935" y="3999770"/>
              <a:ext cx="875008" cy="842422"/>
            </a:xfrm>
            <a:prstGeom prst="ellipse">
              <a:avLst/>
            </a:prstGeom>
            <a:solidFill>
              <a:srgbClr val="69BE28"/>
            </a:solidFill>
            <a:ln w="28575" algn="ctr">
              <a:solidFill>
                <a:schemeClr val="tx1"/>
              </a:solidFill>
              <a:round/>
              <a:headEnd/>
              <a:tailEnd/>
            </a:ln>
          </p:spPr>
          <p:txBody>
            <a:bodyPr wrap="none" lIns="0" tIns="0" rIns="0" bIns="0" anchor="ctr"/>
            <a:lstStyle/>
            <a:p>
              <a:pPr algn="ctr"/>
              <a:r>
                <a:rPr lang="en-GB" sz="900">
                  <a:latin typeface="Calibri" panose="020F0502020204030204" pitchFamily="34" charset="0"/>
                </a:rPr>
                <a:t>D</a:t>
              </a:r>
            </a:p>
            <a:p>
              <a:pPr algn="ctr"/>
              <a:r>
                <a:rPr lang="en-GB" sz="900">
                  <a:latin typeface="Calibri" panose="020F0502020204030204" pitchFamily="34" charset="0"/>
                </a:rPr>
                <a:t>Technology</a:t>
              </a:r>
            </a:p>
            <a:p>
              <a:pPr algn="ctr"/>
              <a:r>
                <a:rPr lang="en-GB" sz="900">
                  <a:latin typeface="Calibri" panose="020F0502020204030204" pitchFamily="34" charset="0"/>
                </a:rPr>
                <a:t>Architecture</a:t>
              </a:r>
            </a:p>
            <a:p>
              <a:pPr algn="ctr"/>
              <a:endParaRPr lang="en-GB" sz="900">
                <a:latin typeface="Calibri" panose="020F0502020204030204" pitchFamily="34" charset="0"/>
              </a:endParaRPr>
            </a:p>
          </p:txBody>
        </p:sp>
        <p:sp>
          <p:nvSpPr>
            <p:cNvPr id="46" name="Oval 10"/>
            <p:cNvSpPr>
              <a:spLocks noChangeArrowheads="1"/>
            </p:cNvSpPr>
            <p:nvPr/>
          </p:nvSpPr>
          <p:spPr bwMode="auto">
            <a:xfrm>
              <a:off x="3755620" y="4712589"/>
              <a:ext cx="875008" cy="842421"/>
            </a:xfrm>
            <a:prstGeom prst="ellipse">
              <a:avLst/>
            </a:prstGeom>
            <a:solidFill>
              <a:schemeClr val="accent2">
                <a:lumMod val="60000"/>
                <a:lumOff val="40000"/>
              </a:schemeClr>
            </a:solidFill>
            <a:ln w="28575" algn="ctr">
              <a:solidFill>
                <a:schemeClr val="tx1"/>
              </a:solidFill>
              <a:round/>
              <a:headEnd/>
              <a:tailEnd/>
            </a:ln>
          </p:spPr>
          <p:txBody>
            <a:bodyPr wrap="none" lIns="0" tIns="0" rIns="0" bIns="0" anchor="ctr"/>
            <a:lstStyle/>
            <a:p>
              <a:pPr algn="ctr">
                <a:defRPr/>
              </a:pPr>
              <a:r>
                <a:rPr lang="en-GB" sz="900" dirty="0">
                  <a:latin typeface="Calibri" panose="020F0502020204030204" pitchFamily="34" charset="0"/>
                </a:rPr>
                <a:t>E</a:t>
              </a:r>
            </a:p>
            <a:p>
              <a:pPr algn="ctr">
                <a:defRPr/>
              </a:pPr>
              <a:r>
                <a:rPr lang="en-GB" sz="900" dirty="0">
                  <a:latin typeface="Calibri" panose="020F0502020204030204" pitchFamily="34" charset="0"/>
                </a:rPr>
                <a:t>Opportunities</a:t>
              </a:r>
            </a:p>
            <a:p>
              <a:pPr algn="ctr">
                <a:defRPr/>
              </a:pPr>
              <a:r>
                <a:rPr lang="en-GB" sz="900" dirty="0">
                  <a:latin typeface="Calibri" panose="020F0502020204030204" pitchFamily="34" charset="0"/>
                </a:rPr>
                <a:t>&amp;</a:t>
              </a:r>
            </a:p>
            <a:p>
              <a:pPr algn="ctr">
                <a:defRPr/>
              </a:pPr>
              <a:r>
                <a:rPr lang="en-GB" sz="900" dirty="0">
                  <a:latin typeface="Calibri" panose="020F0502020204030204" pitchFamily="34" charset="0"/>
                </a:rPr>
                <a:t>Solutions</a:t>
              </a:r>
            </a:p>
            <a:p>
              <a:pPr algn="ctr">
                <a:defRPr/>
              </a:pPr>
              <a:endParaRPr lang="en-GB" sz="900" dirty="0">
                <a:latin typeface="Calibri" panose="020F0502020204030204" pitchFamily="34" charset="0"/>
              </a:endParaRPr>
            </a:p>
          </p:txBody>
        </p:sp>
        <p:sp>
          <p:nvSpPr>
            <p:cNvPr id="47" name="Oval 11"/>
            <p:cNvSpPr>
              <a:spLocks noChangeArrowheads="1"/>
            </p:cNvSpPr>
            <p:nvPr/>
          </p:nvSpPr>
          <p:spPr bwMode="auto">
            <a:xfrm>
              <a:off x="2813303" y="3999770"/>
              <a:ext cx="875008" cy="842422"/>
            </a:xfrm>
            <a:prstGeom prst="ellipse">
              <a:avLst/>
            </a:prstGeom>
            <a:solidFill>
              <a:schemeClr val="accent2">
                <a:lumMod val="60000"/>
                <a:lumOff val="40000"/>
              </a:schemeClr>
            </a:solidFill>
            <a:ln w="28575" algn="ctr">
              <a:solidFill>
                <a:schemeClr val="tx1"/>
              </a:solidFill>
              <a:round/>
              <a:headEnd/>
              <a:tailEnd/>
            </a:ln>
          </p:spPr>
          <p:txBody>
            <a:bodyPr wrap="none" lIns="0" tIns="0" rIns="0" bIns="0" anchor="ctr"/>
            <a:lstStyle/>
            <a:p>
              <a:pPr algn="ctr">
                <a:defRPr/>
              </a:pPr>
              <a:r>
                <a:rPr lang="en-GB" sz="900">
                  <a:latin typeface="Calibri" panose="020F0502020204030204" pitchFamily="34" charset="0"/>
                </a:rPr>
                <a:t>F</a:t>
              </a:r>
            </a:p>
            <a:p>
              <a:pPr algn="ctr">
                <a:defRPr/>
              </a:pPr>
              <a:r>
                <a:rPr lang="en-GB" sz="900">
                  <a:latin typeface="Calibri" panose="020F0502020204030204" pitchFamily="34" charset="0"/>
                </a:rPr>
                <a:t>Migration </a:t>
              </a:r>
            </a:p>
            <a:p>
              <a:pPr algn="ctr">
                <a:defRPr/>
              </a:pPr>
              <a:r>
                <a:rPr lang="en-GB" sz="900">
                  <a:latin typeface="Calibri" panose="020F0502020204030204" pitchFamily="34" charset="0"/>
                </a:rPr>
                <a:t>Planning</a:t>
              </a:r>
            </a:p>
            <a:p>
              <a:pPr algn="ctr">
                <a:defRPr/>
              </a:pPr>
              <a:endParaRPr lang="en-GB" sz="900">
                <a:latin typeface="Calibri" panose="020F0502020204030204" pitchFamily="34" charset="0"/>
              </a:endParaRPr>
            </a:p>
          </p:txBody>
        </p:sp>
        <p:sp>
          <p:nvSpPr>
            <p:cNvPr id="48" name="Oval 12"/>
            <p:cNvSpPr>
              <a:spLocks noChangeArrowheads="1"/>
            </p:cNvSpPr>
            <p:nvPr/>
          </p:nvSpPr>
          <p:spPr bwMode="auto">
            <a:xfrm>
              <a:off x="2207529" y="3222149"/>
              <a:ext cx="875009" cy="842422"/>
            </a:xfrm>
            <a:prstGeom prst="ellipse">
              <a:avLst/>
            </a:prstGeom>
            <a:solidFill>
              <a:srgbClr val="FFA02F"/>
            </a:solidFill>
            <a:ln w="28575" algn="ctr">
              <a:solidFill>
                <a:schemeClr val="tx1"/>
              </a:solidFill>
              <a:round/>
              <a:headEnd/>
              <a:tailEnd/>
            </a:ln>
          </p:spPr>
          <p:txBody>
            <a:bodyPr wrap="none" lIns="0" tIns="0" rIns="0" bIns="0" anchor="ctr"/>
            <a:lstStyle/>
            <a:p>
              <a:pPr algn="ctr"/>
              <a:r>
                <a:rPr lang="en-GB" sz="900">
                  <a:latin typeface="Calibri" panose="020F0502020204030204" pitchFamily="34" charset="0"/>
                </a:rPr>
                <a:t>G</a:t>
              </a:r>
            </a:p>
            <a:p>
              <a:pPr algn="ctr"/>
              <a:r>
                <a:rPr lang="en-GB" sz="900">
                  <a:latin typeface="Calibri" panose="020F0502020204030204" pitchFamily="34" charset="0"/>
                </a:rPr>
                <a:t>Implementation</a:t>
              </a:r>
              <a:br>
                <a:rPr lang="en-GB" sz="900">
                  <a:latin typeface="Calibri" panose="020F0502020204030204" pitchFamily="34" charset="0"/>
                </a:rPr>
              </a:br>
              <a:r>
                <a:rPr lang="en-GB" sz="900">
                  <a:latin typeface="Calibri" panose="020F0502020204030204" pitchFamily="34" charset="0"/>
                </a:rPr>
                <a:t>Governance</a:t>
              </a:r>
            </a:p>
          </p:txBody>
        </p:sp>
        <p:sp>
          <p:nvSpPr>
            <p:cNvPr id="49" name="Oval 13"/>
            <p:cNvSpPr>
              <a:spLocks noChangeArrowheads="1"/>
            </p:cNvSpPr>
            <p:nvPr/>
          </p:nvSpPr>
          <p:spPr bwMode="auto">
            <a:xfrm>
              <a:off x="2745995" y="2444530"/>
              <a:ext cx="875009" cy="842422"/>
            </a:xfrm>
            <a:prstGeom prst="ellipse">
              <a:avLst/>
            </a:prstGeom>
            <a:solidFill>
              <a:srgbClr val="FFA02F"/>
            </a:solidFill>
            <a:ln w="28575" algn="ctr">
              <a:solidFill>
                <a:schemeClr val="tx1"/>
              </a:solidFill>
              <a:round/>
              <a:headEnd/>
              <a:tailEnd/>
            </a:ln>
          </p:spPr>
          <p:txBody>
            <a:bodyPr wrap="none" lIns="0" tIns="0" rIns="0" bIns="0" anchor="ctr"/>
            <a:lstStyle/>
            <a:p>
              <a:pPr algn="ctr"/>
              <a:r>
                <a:rPr lang="en-GB" sz="900">
                  <a:latin typeface="Calibri" panose="020F0502020204030204" pitchFamily="34" charset="0"/>
                </a:rPr>
                <a:t>H</a:t>
              </a:r>
            </a:p>
            <a:p>
              <a:pPr algn="ctr"/>
              <a:r>
                <a:rPr lang="en-GB" sz="900">
                  <a:latin typeface="Calibri" panose="020F0502020204030204" pitchFamily="34" charset="0"/>
                </a:rPr>
                <a:t>Architecture</a:t>
              </a:r>
            </a:p>
            <a:p>
              <a:pPr algn="ctr"/>
              <a:r>
                <a:rPr lang="en-GB" sz="900">
                  <a:latin typeface="Calibri" panose="020F0502020204030204" pitchFamily="34" charset="0"/>
                </a:rPr>
                <a:t>Change</a:t>
              </a:r>
            </a:p>
            <a:p>
              <a:pPr algn="ctr"/>
              <a:r>
                <a:rPr lang="en-GB" sz="900">
                  <a:latin typeface="Calibri" panose="020F0502020204030204" pitchFamily="34" charset="0"/>
                </a:rPr>
                <a:t>Management</a:t>
              </a:r>
            </a:p>
          </p:txBody>
        </p:sp>
        <p:cxnSp>
          <p:nvCxnSpPr>
            <p:cNvPr id="50" name="Straight Arrow Connector 15"/>
            <p:cNvCxnSpPr>
              <a:cxnSpLocks noChangeShapeType="1"/>
              <a:stCxn id="42" idx="6"/>
              <a:endCxn id="43" idx="0"/>
            </p:cNvCxnSpPr>
            <p:nvPr/>
          </p:nvCxnSpPr>
          <p:spPr bwMode="auto">
            <a:xfrm>
              <a:off x="4630627" y="2153642"/>
              <a:ext cx="505560" cy="2908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 name="Straight Arrow Connector 17"/>
            <p:cNvCxnSpPr>
              <a:cxnSpLocks noChangeShapeType="1"/>
              <a:stCxn id="43" idx="6"/>
              <a:endCxn id="44" idx="0"/>
            </p:cNvCxnSpPr>
            <p:nvPr/>
          </p:nvCxnSpPr>
          <p:spPr bwMode="auto">
            <a:xfrm>
              <a:off x="5572943" y="2866460"/>
              <a:ext cx="101710" cy="35568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 name="Straight Arrow Connector 19"/>
            <p:cNvCxnSpPr>
              <a:cxnSpLocks noChangeShapeType="1"/>
              <a:stCxn id="44" idx="4"/>
              <a:endCxn id="45" idx="6"/>
            </p:cNvCxnSpPr>
            <p:nvPr/>
          </p:nvCxnSpPr>
          <p:spPr bwMode="auto">
            <a:xfrm rot="5400000">
              <a:off x="5445233" y="4192282"/>
              <a:ext cx="357129" cy="10171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 name="Straight Arrow Connector 21"/>
            <p:cNvCxnSpPr>
              <a:cxnSpLocks noChangeShapeType="1"/>
              <a:stCxn id="45" idx="4"/>
              <a:endCxn id="46" idx="6"/>
            </p:cNvCxnSpPr>
            <p:nvPr/>
          </p:nvCxnSpPr>
          <p:spPr bwMode="auto">
            <a:xfrm rot="5400000">
              <a:off x="4737244" y="4735576"/>
              <a:ext cx="292328" cy="50556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 name="Straight Arrow Connector 23"/>
            <p:cNvCxnSpPr>
              <a:cxnSpLocks noChangeShapeType="1"/>
              <a:stCxn id="46" idx="2"/>
              <a:endCxn id="47" idx="4"/>
            </p:cNvCxnSpPr>
            <p:nvPr/>
          </p:nvCxnSpPr>
          <p:spPr bwMode="auto">
            <a:xfrm rot="10800000">
              <a:off x="3251555" y="4842193"/>
              <a:ext cx="504065" cy="29232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5" name="Straight Arrow Connector 25"/>
            <p:cNvCxnSpPr>
              <a:cxnSpLocks noChangeShapeType="1"/>
              <a:stCxn id="47" idx="2"/>
              <a:endCxn id="48" idx="4"/>
            </p:cNvCxnSpPr>
            <p:nvPr/>
          </p:nvCxnSpPr>
          <p:spPr bwMode="auto">
            <a:xfrm rot="10800000">
              <a:off x="2645781" y="4064572"/>
              <a:ext cx="167523" cy="35712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 name="Straight Arrow Connector 27"/>
            <p:cNvCxnSpPr>
              <a:cxnSpLocks noChangeShapeType="1"/>
              <a:stCxn id="48" idx="0"/>
              <a:endCxn id="49" idx="2"/>
            </p:cNvCxnSpPr>
            <p:nvPr/>
          </p:nvCxnSpPr>
          <p:spPr bwMode="auto">
            <a:xfrm rot="5400000" flipH="1" flipV="1">
              <a:off x="2518043" y="2994198"/>
              <a:ext cx="355689" cy="10021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 name="Straight Arrow Connector 30"/>
            <p:cNvCxnSpPr>
              <a:cxnSpLocks noChangeShapeType="1"/>
              <a:stCxn id="49" idx="0"/>
              <a:endCxn id="42" idx="2"/>
            </p:cNvCxnSpPr>
            <p:nvPr/>
          </p:nvCxnSpPr>
          <p:spPr bwMode="auto">
            <a:xfrm rot="5400000" flipH="1" flipV="1">
              <a:off x="3323742" y="2012652"/>
              <a:ext cx="290887" cy="57286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 name="Straight Arrow Connector 32"/>
            <p:cNvCxnSpPr>
              <a:cxnSpLocks noChangeShapeType="1"/>
              <a:stCxn id="41" idx="4"/>
              <a:endCxn id="42" idx="0"/>
            </p:cNvCxnSpPr>
            <p:nvPr/>
          </p:nvCxnSpPr>
          <p:spPr bwMode="auto">
            <a:xfrm rot="5400000">
              <a:off x="4031119" y="1568959"/>
              <a:ext cx="324009" cy="1495"/>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9" name="Oval 38"/>
            <p:cNvSpPr>
              <a:spLocks noChangeArrowheads="1"/>
            </p:cNvSpPr>
            <p:nvPr/>
          </p:nvSpPr>
          <p:spPr bwMode="auto">
            <a:xfrm>
              <a:off x="3755620" y="3222149"/>
              <a:ext cx="875008" cy="842422"/>
            </a:xfrm>
            <a:prstGeom prst="ellipse">
              <a:avLst/>
            </a:prstGeom>
            <a:solidFill>
              <a:srgbClr val="643793"/>
            </a:solidFill>
            <a:ln w="28575" algn="ctr">
              <a:solidFill>
                <a:schemeClr val="tx1"/>
              </a:solidFill>
              <a:round/>
              <a:headEnd/>
              <a:tailEnd/>
            </a:ln>
          </p:spPr>
          <p:txBody>
            <a:bodyPr wrap="none" lIns="0" tIns="0" rIns="0" bIns="0" anchor="ctr"/>
            <a:lstStyle/>
            <a:p>
              <a:pPr algn="ctr"/>
              <a:r>
                <a:rPr lang="en-GB" sz="900" dirty="0">
                  <a:solidFill>
                    <a:schemeClr val="bg1"/>
                  </a:solidFill>
                  <a:latin typeface="Calibri" panose="020F0502020204030204" pitchFamily="34" charset="0"/>
                </a:rPr>
                <a:t>Requirements</a:t>
              </a:r>
            </a:p>
            <a:p>
              <a:pPr algn="ctr"/>
              <a:r>
                <a:rPr lang="en-GB" sz="900" dirty="0">
                  <a:solidFill>
                    <a:schemeClr val="bg1"/>
                  </a:solidFill>
                  <a:latin typeface="Calibri" panose="020F0502020204030204" pitchFamily="34" charset="0"/>
                </a:rPr>
                <a:t>Management</a:t>
              </a:r>
            </a:p>
          </p:txBody>
        </p:sp>
        <p:cxnSp>
          <p:nvCxnSpPr>
            <p:cNvPr id="60" name="Straight Arrow Connector 44"/>
            <p:cNvCxnSpPr>
              <a:cxnSpLocks noChangeShapeType="1"/>
              <a:stCxn id="42" idx="4"/>
              <a:endCxn id="59" idx="0"/>
            </p:cNvCxnSpPr>
            <p:nvPr/>
          </p:nvCxnSpPr>
          <p:spPr bwMode="auto">
            <a:xfrm rot="5400000">
              <a:off x="3868395" y="2898114"/>
              <a:ext cx="649458" cy="1495"/>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61" name="Straight Arrow Connector 47"/>
            <p:cNvCxnSpPr>
              <a:cxnSpLocks noChangeShapeType="1"/>
              <a:stCxn id="46" idx="0"/>
              <a:endCxn id="59" idx="4"/>
            </p:cNvCxnSpPr>
            <p:nvPr/>
          </p:nvCxnSpPr>
          <p:spPr bwMode="auto">
            <a:xfrm rot="5400000" flipH="1" flipV="1">
              <a:off x="3869115" y="4389273"/>
              <a:ext cx="648017" cy="1495"/>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62" name="Straight Arrow Connector 51"/>
            <p:cNvCxnSpPr>
              <a:cxnSpLocks noChangeShapeType="1"/>
              <a:stCxn id="45" idx="1"/>
              <a:endCxn id="59" idx="5"/>
            </p:cNvCxnSpPr>
            <p:nvPr/>
          </p:nvCxnSpPr>
          <p:spPr bwMode="auto">
            <a:xfrm rot="16200000" flipV="1">
              <a:off x="4572839" y="3869884"/>
              <a:ext cx="182884" cy="324576"/>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63" name="Straight Arrow Connector 53"/>
            <p:cNvCxnSpPr>
              <a:cxnSpLocks noChangeShapeType="1"/>
              <a:stCxn id="47" idx="7"/>
              <a:endCxn id="59" idx="3"/>
            </p:cNvCxnSpPr>
            <p:nvPr/>
          </p:nvCxnSpPr>
          <p:spPr bwMode="auto">
            <a:xfrm rot="5400000" flipH="1" flipV="1">
              <a:off x="3630523" y="3869884"/>
              <a:ext cx="182884" cy="324576"/>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64" name="Straight Arrow Connector 60"/>
            <p:cNvCxnSpPr>
              <a:cxnSpLocks noChangeShapeType="1"/>
              <a:stCxn id="49" idx="5"/>
              <a:endCxn id="59" idx="1"/>
            </p:cNvCxnSpPr>
            <p:nvPr/>
          </p:nvCxnSpPr>
          <p:spPr bwMode="auto">
            <a:xfrm rot="16200000" flipH="1">
              <a:off x="3596870" y="3058608"/>
              <a:ext cx="182884" cy="391884"/>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65" name="Straight Arrow Connector 62"/>
            <p:cNvCxnSpPr>
              <a:cxnSpLocks noChangeShapeType="1"/>
              <a:stCxn id="43" idx="3"/>
              <a:endCxn id="59" idx="7"/>
            </p:cNvCxnSpPr>
            <p:nvPr/>
          </p:nvCxnSpPr>
          <p:spPr bwMode="auto">
            <a:xfrm rot="5400000">
              <a:off x="4572839" y="3092263"/>
              <a:ext cx="182884" cy="324576"/>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66" name="Straight Arrow Connector 64"/>
            <p:cNvCxnSpPr>
              <a:cxnSpLocks noChangeShapeType="1"/>
              <a:stCxn id="44" idx="2"/>
              <a:endCxn id="59" idx="6"/>
            </p:cNvCxnSpPr>
            <p:nvPr/>
          </p:nvCxnSpPr>
          <p:spPr bwMode="auto">
            <a:xfrm rot="10800000">
              <a:off x="4630627" y="3644081"/>
              <a:ext cx="605775" cy="1439"/>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67" name="Straight Arrow Connector 66"/>
            <p:cNvCxnSpPr>
              <a:cxnSpLocks noChangeShapeType="1"/>
              <a:stCxn id="48" idx="6"/>
              <a:endCxn id="59" idx="2"/>
            </p:cNvCxnSpPr>
            <p:nvPr/>
          </p:nvCxnSpPr>
          <p:spPr bwMode="auto">
            <a:xfrm>
              <a:off x="3082537" y="3644081"/>
              <a:ext cx="673083" cy="1439"/>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68" name="TextBox 33"/>
            <p:cNvSpPr txBox="1">
              <a:spLocks noChangeArrowheads="1"/>
            </p:cNvSpPr>
            <p:nvPr/>
          </p:nvSpPr>
          <p:spPr bwMode="auto">
            <a:xfrm>
              <a:off x="1263165" y="549753"/>
              <a:ext cx="2458800" cy="10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900" b="1" dirty="0">
                  <a:latin typeface="Calibri" panose="020F0502020204030204" pitchFamily="34" charset="0"/>
                </a:rPr>
                <a:t>Business Principles, Goals &amp; Drivers</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Request For Architecture Work </a:t>
              </a:r>
            </a:p>
            <a:p>
              <a:r>
                <a:rPr lang="en-GB" sz="900" b="1" dirty="0">
                  <a:latin typeface="Calibri" panose="020F0502020204030204" pitchFamily="34" charset="0"/>
                </a:rPr>
                <a:t>Organisation Model For Enterprise Architecture </a:t>
              </a:r>
            </a:p>
            <a:p>
              <a:r>
                <a:rPr lang="en-GB" sz="900" b="1" dirty="0">
                  <a:latin typeface="Calibri" panose="020F0502020204030204" pitchFamily="34" charset="0"/>
                </a:rPr>
                <a:t>Architecture Repository </a:t>
              </a:r>
            </a:p>
            <a:p>
              <a:r>
                <a:rPr lang="en-GB" sz="900" b="1" dirty="0">
                  <a:latin typeface="Calibri" panose="020F0502020204030204" pitchFamily="34" charset="0"/>
                </a:rPr>
                <a:t>Tailored Architecture Framework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Governance Framework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Architecture Principles</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Architecture Tools </a:t>
              </a:r>
              <a:endParaRPr lang="en-GB" sz="900" dirty="0">
                <a:solidFill>
                  <a:srgbClr val="FF0000"/>
                </a:solidFill>
                <a:latin typeface="Calibri" panose="020F0502020204030204" pitchFamily="34" charset="0"/>
              </a:endParaRPr>
            </a:p>
            <a:p>
              <a:endParaRPr lang="en-GB" sz="900" dirty="0">
                <a:latin typeface="Calibri" panose="020F0502020204030204" pitchFamily="34" charset="0"/>
              </a:endParaRPr>
            </a:p>
            <a:p>
              <a:endParaRPr lang="en-GB" sz="900" dirty="0">
                <a:latin typeface="Calibri" panose="020F0502020204030204" pitchFamily="34" charset="0"/>
              </a:endParaRPr>
            </a:p>
            <a:p>
              <a:r>
                <a:rPr lang="en-GB" sz="900" dirty="0">
                  <a:latin typeface="Calibri" panose="020F0502020204030204" pitchFamily="34" charset="0"/>
                </a:rPr>
                <a:t> </a:t>
              </a:r>
            </a:p>
          </p:txBody>
        </p:sp>
        <p:sp>
          <p:nvSpPr>
            <p:cNvPr id="69" name="TextBox 35"/>
            <p:cNvSpPr txBox="1">
              <a:spLocks noChangeArrowheads="1"/>
            </p:cNvSpPr>
            <p:nvPr/>
          </p:nvSpPr>
          <p:spPr bwMode="auto">
            <a:xfrm>
              <a:off x="5698995" y="4191368"/>
              <a:ext cx="28334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900" b="1" dirty="0">
                  <a:latin typeface="Calibri" panose="020F0502020204030204" pitchFamily="34" charset="0"/>
                </a:rPr>
                <a:t>Approved Statement of Architecture Work</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Draft Architecture Definition Document (Technology)</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Draft Architecture Requirements Spec. (Technology)</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Technology Architecture Principles</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Candidate Roadmap </a:t>
              </a:r>
              <a:endParaRPr lang="en-GB" sz="900" dirty="0">
                <a:solidFill>
                  <a:srgbClr val="FF0000"/>
                </a:solidFill>
                <a:latin typeface="Calibri" panose="020F0502020204030204" pitchFamily="34" charset="0"/>
              </a:endParaRPr>
            </a:p>
            <a:p>
              <a:endParaRPr lang="en-GB" sz="900" dirty="0">
                <a:solidFill>
                  <a:srgbClr val="FF0000"/>
                </a:solidFill>
                <a:latin typeface="Calibri" panose="020F0502020204030204" pitchFamily="34" charset="0"/>
              </a:endParaRPr>
            </a:p>
          </p:txBody>
        </p:sp>
        <p:sp>
          <p:nvSpPr>
            <p:cNvPr id="70" name="TextBox 37"/>
            <p:cNvSpPr txBox="1">
              <a:spLocks noChangeArrowheads="1"/>
            </p:cNvSpPr>
            <p:nvPr/>
          </p:nvSpPr>
          <p:spPr bwMode="auto">
            <a:xfrm>
              <a:off x="6111407" y="3302161"/>
              <a:ext cx="2349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900" b="1" dirty="0">
                  <a:latin typeface="Calibri" panose="020F0502020204030204" pitchFamily="34" charset="0"/>
                </a:rPr>
                <a:t>Approved Statement of Architecture Work</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Draft Architecture Definition Document (IS)</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Draft Architecture Requirements Spec. (IS)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IS Architecture Principles</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Candidate Roadmap</a:t>
              </a:r>
              <a:endParaRPr lang="en-GB" sz="900" dirty="0">
                <a:solidFill>
                  <a:srgbClr val="FF0000"/>
                </a:solidFill>
                <a:latin typeface="Calibri" panose="020F0502020204030204" pitchFamily="34" charset="0"/>
              </a:endParaRPr>
            </a:p>
            <a:p>
              <a:endParaRPr lang="en-GB" sz="900" dirty="0">
                <a:solidFill>
                  <a:srgbClr val="FF0000"/>
                </a:solidFill>
                <a:latin typeface="Calibri" panose="020F0502020204030204" pitchFamily="34" charset="0"/>
              </a:endParaRPr>
            </a:p>
          </p:txBody>
        </p:sp>
        <p:sp>
          <p:nvSpPr>
            <p:cNvPr id="71" name="TextBox 38"/>
            <p:cNvSpPr txBox="1">
              <a:spLocks noChangeArrowheads="1"/>
            </p:cNvSpPr>
            <p:nvPr/>
          </p:nvSpPr>
          <p:spPr bwMode="auto">
            <a:xfrm>
              <a:off x="5640251" y="2291177"/>
              <a:ext cx="27481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900" b="1" dirty="0">
                  <a:latin typeface="Calibri" panose="020F0502020204030204" pitchFamily="34" charset="0"/>
                </a:rPr>
                <a:t>Approved Statement of Architecture Work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Draft Architecture Definition Document (Business</a:t>
              </a:r>
              <a:r>
                <a:rPr lang="en-GB" sz="900" dirty="0">
                  <a:latin typeface="Calibri" panose="020F0502020204030204" pitchFamily="34" charset="0"/>
                </a:rPr>
                <a:t>)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Draft Architecture Requirements Spec. (Business)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Business Architecture Principles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Candidate Roadmap </a:t>
              </a:r>
              <a:endParaRPr lang="en-GB" sz="900" dirty="0">
                <a:solidFill>
                  <a:srgbClr val="FF0000"/>
                </a:solidFill>
                <a:latin typeface="Calibri" panose="020F0502020204030204" pitchFamily="34" charset="0"/>
              </a:endParaRPr>
            </a:p>
            <a:p>
              <a:endParaRPr lang="en-GB" sz="900" dirty="0">
                <a:solidFill>
                  <a:srgbClr val="FF0000"/>
                </a:solidFill>
                <a:latin typeface="Calibri" panose="020F0502020204030204" pitchFamily="34" charset="0"/>
              </a:endParaRPr>
            </a:p>
          </p:txBody>
        </p:sp>
        <p:sp>
          <p:nvSpPr>
            <p:cNvPr id="72" name="TextBox 41"/>
            <p:cNvSpPr txBox="1">
              <a:spLocks noChangeArrowheads="1"/>
            </p:cNvSpPr>
            <p:nvPr/>
          </p:nvSpPr>
          <p:spPr bwMode="auto">
            <a:xfrm>
              <a:off x="3868037" y="4256096"/>
              <a:ext cx="648678" cy="207364"/>
            </a:xfrm>
            <a:prstGeom prst="rect">
              <a:avLst/>
            </a:prstGeom>
            <a:solidFill>
              <a:schemeClr val="bg1"/>
            </a:solidFill>
            <a:ln w="9525">
              <a:noFill/>
              <a:miter lim="800000"/>
              <a:headEnd/>
              <a:tailEnd/>
            </a:ln>
            <a:extLst/>
          </p:spPr>
          <p:txBody>
            <a:bodyPr tIns="0" bIns="0"/>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2000" b="1" dirty="0">
                  <a:solidFill>
                    <a:srgbClr val="FF0000"/>
                  </a:solidFill>
                  <a:latin typeface="Calibri" panose="020F0502020204030204" pitchFamily="34" charset="0"/>
                </a:rPr>
                <a:t>**</a:t>
              </a:r>
              <a:endParaRPr lang="en-GB" sz="900" dirty="0">
                <a:solidFill>
                  <a:srgbClr val="FF0000"/>
                </a:solidFill>
                <a:latin typeface="Calibri" panose="020F0502020204030204" pitchFamily="34" charset="0"/>
              </a:endParaRPr>
            </a:p>
          </p:txBody>
        </p:sp>
        <p:sp>
          <p:nvSpPr>
            <p:cNvPr id="73" name="TextBox 42"/>
            <p:cNvSpPr txBox="1">
              <a:spLocks noChangeArrowheads="1"/>
            </p:cNvSpPr>
            <p:nvPr/>
          </p:nvSpPr>
          <p:spPr bwMode="auto">
            <a:xfrm>
              <a:off x="2582359" y="5559422"/>
              <a:ext cx="3310555" cy="857910"/>
            </a:xfrm>
            <a:prstGeom prst="rect">
              <a:avLst/>
            </a:prstGeom>
            <a:solidFill>
              <a:schemeClr val="bg1"/>
            </a:solidFill>
            <a:ln>
              <a:noFill/>
            </a:ln>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900" b="1" dirty="0">
                  <a:latin typeface="Calibri" panose="020F0502020204030204" pitchFamily="34" charset="0"/>
                </a:rPr>
                <a:t>Approved Statement of Architecture Work</a:t>
              </a:r>
              <a:endParaRPr lang="en-GB" sz="900" dirty="0">
                <a:solidFill>
                  <a:srgbClr val="FF0000"/>
                </a:solidFill>
                <a:latin typeface="Calibri" panose="020F0502020204030204" pitchFamily="34" charset="0"/>
              </a:endParaRPr>
            </a:p>
            <a:p>
              <a:pPr algn="ctr"/>
              <a:r>
                <a:rPr lang="en-GB" sz="900" b="1" dirty="0">
                  <a:latin typeface="Calibri" panose="020F0502020204030204" pitchFamily="34" charset="0"/>
                </a:rPr>
                <a:t>Draft Architecture Definition Document</a:t>
              </a:r>
              <a:endParaRPr lang="en-GB" sz="900" dirty="0">
                <a:solidFill>
                  <a:srgbClr val="FF0000"/>
                </a:solidFill>
                <a:latin typeface="Calibri" panose="020F0502020204030204" pitchFamily="34" charset="0"/>
              </a:endParaRPr>
            </a:p>
            <a:p>
              <a:pPr algn="ctr"/>
              <a:r>
                <a:rPr lang="en-GB" sz="900" b="1" dirty="0">
                  <a:latin typeface="Calibri" panose="020F0502020204030204" pitchFamily="34" charset="0"/>
                </a:rPr>
                <a:t>Draft Architecture Requirements Spec. </a:t>
              </a:r>
              <a:endParaRPr lang="en-GB" sz="900" dirty="0">
                <a:latin typeface="Calibri" panose="020F0502020204030204" pitchFamily="34" charset="0"/>
              </a:endParaRPr>
            </a:p>
            <a:p>
              <a:pPr algn="ctr"/>
              <a:r>
                <a:rPr lang="en-GB" sz="900" b="1" dirty="0">
                  <a:latin typeface="Calibri" panose="020F0502020204030204" pitchFamily="34" charset="0"/>
                </a:rPr>
                <a:t>Consolidated Architecture Roadmap </a:t>
              </a:r>
              <a:r>
                <a:rPr lang="en-GB" sz="900" dirty="0">
                  <a:solidFill>
                    <a:srgbClr val="FF0000"/>
                  </a:solidFill>
                  <a:latin typeface="Calibri" panose="020F0502020204030204" pitchFamily="34" charset="0"/>
                </a:rPr>
                <a:t> </a:t>
              </a:r>
              <a:r>
                <a:rPr lang="en-GB" sz="900" dirty="0">
                  <a:latin typeface="Calibri" panose="020F0502020204030204" pitchFamily="34" charset="0"/>
                </a:rPr>
                <a:t>( ) </a:t>
              </a:r>
              <a:r>
                <a:rPr lang="en-GB" sz="900" b="1" dirty="0">
                  <a:latin typeface="Calibri" panose="020F0502020204030204" pitchFamily="34" charset="0"/>
                </a:rPr>
                <a:t>Transition Architecture</a:t>
              </a:r>
              <a:endParaRPr lang="en-GB" sz="900" dirty="0">
                <a:solidFill>
                  <a:srgbClr val="FF0000"/>
                </a:solidFill>
                <a:latin typeface="Calibri" panose="020F0502020204030204" pitchFamily="34" charset="0"/>
              </a:endParaRPr>
            </a:p>
            <a:p>
              <a:pPr algn="ctr"/>
              <a:r>
                <a:rPr lang="en-GB" sz="900" dirty="0">
                  <a:latin typeface="Calibri" panose="020F0502020204030204" pitchFamily="34" charset="0"/>
                </a:rPr>
                <a:t>(Initial) </a:t>
              </a:r>
              <a:r>
                <a:rPr lang="en-GB" sz="900" b="1" dirty="0">
                  <a:latin typeface="Calibri" panose="020F0502020204030204" pitchFamily="34" charset="0"/>
                </a:rPr>
                <a:t>Implementation &amp; Migration Plan</a:t>
              </a:r>
              <a:endParaRPr lang="en-GB" sz="900" dirty="0">
                <a:solidFill>
                  <a:srgbClr val="FF0000"/>
                </a:solidFill>
                <a:latin typeface="Calibri" panose="020F0502020204030204" pitchFamily="34" charset="0"/>
              </a:endParaRPr>
            </a:p>
            <a:p>
              <a:pPr algn="ctr"/>
              <a:r>
                <a:rPr lang="en-GB" sz="900" dirty="0">
                  <a:latin typeface="Calibri" panose="020F0502020204030204" pitchFamily="34" charset="0"/>
                </a:rPr>
                <a:t>(Initial) </a:t>
              </a:r>
              <a:r>
                <a:rPr lang="en-GB" sz="900" b="1" dirty="0">
                  <a:latin typeface="Calibri" panose="020F0502020204030204" pitchFamily="34" charset="0"/>
                </a:rPr>
                <a:t>Implementation &amp; Migration Strategy</a:t>
              </a:r>
              <a:endParaRPr lang="en-GB" sz="900" dirty="0">
                <a:solidFill>
                  <a:srgbClr val="FF0000"/>
                </a:solidFill>
                <a:latin typeface="Calibri" panose="020F0502020204030204" pitchFamily="34" charset="0"/>
              </a:endParaRPr>
            </a:p>
          </p:txBody>
        </p:sp>
        <p:sp>
          <p:nvSpPr>
            <p:cNvPr id="74" name="TextBox 51"/>
            <p:cNvSpPr txBox="1">
              <a:spLocks noChangeArrowheads="1"/>
            </p:cNvSpPr>
            <p:nvPr/>
          </p:nvSpPr>
          <p:spPr bwMode="auto">
            <a:xfrm>
              <a:off x="236209" y="4106813"/>
              <a:ext cx="2913635" cy="166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900" b="1" dirty="0">
                  <a:latin typeface="Calibri" panose="020F0502020204030204" pitchFamily="34" charset="0"/>
                </a:rPr>
                <a:t>Request For Architecture Work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Final Architecture Definition Document</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Final Architecture Requirements Spec.</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Final Architecture Roadmap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Final Transition Architecture </a:t>
              </a:r>
              <a:endParaRPr lang="en-GB" sz="900" dirty="0">
                <a:latin typeface="Calibri" panose="020F0502020204030204" pitchFamily="34" charset="0"/>
              </a:endParaRPr>
            </a:p>
            <a:p>
              <a:r>
                <a:rPr lang="en-GB" sz="900" b="1" dirty="0">
                  <a:latin typeface="Calibri" panose="020F0502020204030204" pitchFamily="34" charset="0"/>
                </a:rPr>
                <a:t>Draft Architecture Contract</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Implementation &amp; Migration Plan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Implementation &amp; Migration Strategy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Implementation Governance Model</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Finalised Architecture Building Block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Change Request </a:t>
              </a:r>
              <a:endParaRPr lang="en-GB" sz="900" dirty="0">
                <a:latin typeface="Calibri" panose="020F0502020204030204" pitchFamily="34" charset="0"/>
              </a:endParaRPr>
            </a:p>
            <a:p>
              <a:endParaRPr lang="en-GB" sz="900" dirty="0">
                <a:latin typeface="Calibri" panose="020F0502020204030204" pitchFamily="34" charset="0"/>
              </a:endParaRPr>
            </a:p>
          </p:txBody>
        </p:sp>
        <p:sp>
          <p:nvSpPr>
            <p:cNvPr id="75" name="TextBox 52"/>
            <p:cNvSpPr txBox="1">
              <a:spLocks noChangeArrowheads="1"/>
            </p:cNvSpPr>
            <p:nvPr/>
          </p:nvSpPr>
          <p:spPr bwMode="auto">
            <a:xfrm>
              <a:off x="1559466" y="2403031"/>
              <a:ext cx="2048392" cy="34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900" b="1" dirty="0">
                  <a:latin typeface="Calibri" panose="020F0502020204030204" pitchFamily="34" charset="0"/>
                </a:rPr>
                <a:t>Managed</a:t>
              </a:r>
            </a:p>
            <a:p>
              <a:r>
                <a:rPr lang="en-GB" sz="900" b="1" dirty="0">
                  <a:latin typeface="Calibri" panose="020F0502020204030204" pitchFamily="34" charset="0"/>
                </a:rPr>
                <a:t>Architecture  Update </a:t>
              </a:r>
              <a:endParaRPr lang="en-GB" sz="900" dirty="0">
                <a:solidFill>
                  <a:srgbClr val="FF0000"/>
                </a:solidFill>
                <a:latin typeface="Calibri" panose="020F0502020204030204" pitchFamily="34" charset="0"/>
              </a:endParaRPr>
            </a:p>
          </p:txBody>
        </p:sp>
        <p:sp>
          <p:nvSpPr>
            <p:cNvPr id="76" name="TextBox 53"/>
            <p:cNvSpPr txBox="1">
              <a:spLocks noChangeArrowheads="1"/>
            </p:cNvSpPr>
            <p:nvPr/>
          </p:nvSpPr>
          <p:spPr bwMode="auto">
            <a:xfrm>
              <a:off x="266061" y="3088396"/>
              <a:ext cx="1908563" cy="90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900" b="1" dirty="0">
                  <a:latin typeface="Calibri" panose="020F0502020204030204" pitchFamily="34" charset="0"/>
                </a:rPr>
                <a:t>Signed Architecture Contract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Solution Building Block</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Compliance Assessment</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Architecture Compliant Solution</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Governance Framework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Change Request</a:t>
              </a:r>
              <a:endParaRPr lang="en-GB" sz="900" dirty="0">
                <a:latin typeface="Calibri" panose="020F0502020204030204" pitchFamily="34" charset="0"/>
              </a:endParaRPr>
            </a:p>
            <a:p>
              <a:endParaRPr lang="en-GB" sz="900" dirty="0">
                <a:solidFill>
                  <a:srgbClr val="FF0000"/>
                </a:solidFill>
                <a:latin typeface="Calibri" panose="020F0502020204030204" pitchFamily="34" charset="0"/>
              </a:endParaRPr>
            </a:p>
            <a:p>
              <a:endParaRPr lang="en-GB" sz="900" dirty="0">
                <a:solidFill>
                  <a:srgbClr val="FF0000"/>
                </a:solidFill>
                <a:latin typeface="Calibri" panose="020F0502020204030204" pitchFamily="34" charset="0"/>
              </a:endParaRPr>
            </a:p>
            <a:p>
              <a:endParaRPr lang="en-GB" sz="900" dirty="0">
                <a:latin typeface="Calibri" panose="020F0502020204030204" pitchFamily="34" charset="0"/>
              </a:endParaRPr>
            </a:p>
          </p:txBody>
        </p:sp>
        <p:sp>
          <p:nvSpPr>
            <p:cNvPr id="77" name="TextBox 54"/>
            <p:cNvSpPr txBox="1">
              <a:spLocks noChangeArrowheads="1"/>
            </p:cNvSpPr>
            <p:nvPr/>
          </p:nvSpPr>
          <p:spPr bwMode="auto">
            <a:xfrm>
              <a:off x="4900294" y="927122"/>
              <a:ext cx="2450982" cy="124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GB" sz="900" b="1" dirty="0">
                  <a:latin typeface="Calibri" panose="020F0502020204030204" pitchFamily="34" charset="0"/>
                </a:rPr>
                <a:t>Approved Statement of Architecture Work </a:t>
              </a:r>
            </a:p>
            <a:p>
              <a:r>
                <a:rPr lang="en-GB" sz="900" b="1" dirty="0">
                  <a:latin typeface="Calibri" panose="020F0502020204030204" pitchFamily="34" charset="0"/>
                </a:rPr>
                <a:t>Communications Plan</a:t>
              </a:r>
              <a:r>
                <a:rPr lang="en-GB" sz="900" dirty="0">
                  <a:latin typeface="Calibri" panose="020F0502020204030204" pitchFamily="34" charset="0"/>
                </a:rPr>
                <a:t>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Tailored Architecture Framework</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Architecture Vision</a:t>
              </a:r>
              <a:r>
                <a:rPr lang="en-GB" sz="900" dirty="0">
                  <a:latin typeface="Calibri" panose="020F0502020204030204" pitchFamily="34" charset="0"/>
                </a:rPr>
                <a:t>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Architecture Principles</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Capability Assessment</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Vision Architecture Definition Document </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Vision Architecture Requirements Specification</a:t>
              </a:r>
              <a:endParaRPr lang="en-GB" sz="900" dirty="0">
                <a:solidFill>
                  <a:srgbClr val="FF0000"/>
                </a:solidFill>
                <a:latin typeface="Calibri" panose="020F0502020204030204" pitchFamily="34" charset="0"/>
              </a:endParaRPr>
            </a:p>
            <a:p>
              <a:r>
                <a:rPr lang="en-GB" sz="900" b="1" dirty="0">
                  <a:latin typeface="Calibri" panose="020F0502020204030204" pitchFamily="34" charset="0"/>
                </a:rPr>
                <a:t>Vision Candidate Roadmap</a:t>
              </a:r>
              <a:endParaRPr lang="en-GB" sz="900" dirty="0">
                <a:solidFill>
                  <a:srgbClr val="FF0000"/>
                </a:solidFill>
                <a:latin typeface="Calibri" panose="020F0502020204030204" pitchFamily="34" charset="0"/>
              </a:endParaRPr>
            </a:p>
          </p:txBody>
        </p:sp>
        <p:sp>
          <p:nvSpPr>
            <p:cNvPr id="80" name="TextBox 41"/>
            <p:cNvSpPr txBox="1">
              <a:spLocks noChangeArrowheads="1"/>
            </p:cNvSpPr>
            <p:nvPr/>
          </p:nvSpPr>
          <p:spPr bwMode="auto">
            <a:xfrm>
              <a:off x="4748729" y="5012178"/>
              <a:ext cx="2058139" cy="305288"/>
            </a:xfrm>
            <a:prstGeom prst="rect">
              <a:avLst/>
            </a:prstGeom>
            <a:noFill/>
            <a:ln>
              <a:noFill/>
            </a:ln>
            <a:extLst/>
          </p:spPr>
          <p:txBody>
            <a:bodyPr tIns="0" bIns="0"/>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GB" sz="900" b="1" dirty="0">
                  <a:solidFill>
                    <a:srgbClr val="FF0000"/>
                  </a:solidFill>
                  <a:latin typeface="Calibri" panose="020F0502020204030204" pitchFamily="34" charset="0"/>
                </a:rPr>
                <a:t>Architecture Requirement </a:t>
              </a:r>
            </a:p>
            <a:p>
              <a:pPr algn="ctr"/>
              <a:r>
                <a:rPr lang="en-GB" sz="900" b="1" dirty="0">
                  <a:solidFill>
                    <a:srgbClr val="FF0000"/>
                  </a:solidFill>
                  <a:latin typeface="Calibri" panose="020F0502020204030204" pitchFamily="34" charset="0"/>
                </a:rPr>
                <a:t>Requirements Impact Assessment </a:t>
              </a:r>
            </a:p>
          </p:txBody>
        </p:sp>
      </p:grpSp>
      <p:sp>
        <p:nvSpPr>
          <p:cNvPr id="78" name="Rectangle 77"/>
          <p:cNvSpPr/>
          <p:nvPr/>
        </p:nvSpPr>
        <p:spPr bwMode="auto">
          <a:xfrm>
            <a:off x="8280412" y="216017"/>
            <a:ext cx="684076" cy="23327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charset="0"/>
                <a:ea typeface="ＭＳ Ｐゴシック" pitchFamily="34" charset="-128"/>
              </a:rPr>
              <a:t>L1 / L2</a:t>
            </a:r>
          </a:p>
        </p:txBody>
      </p:sp>
      <p:sp>
        <p:nvSpPr>
          <p:cNvPr id="82" name="Rectangle 81"/>
          <p:cNvSpPr/>
          <p:nvPr/>
        </p:nvSpPr>
        <p:spPr>
          <a:xfrm>
            <a:off x="107505" y="595906"/>
            <a:ext cx="1157140" cy="2381760"/>
          </a:xfrm>
          <a:prstGeom prst="rect">
            <a:avLst/>
          </a:prstGeom>
          <a:solidFill>
            <a:schemeClr val="bg1"/>
          </a:solidFill>
          <a:ln>
            <a:solidFill>
              <a:schemeClr val="tx1"/>
            </a:solidFill>
          </a:ln>
        </p:spPr>
        <p:txBody>
          <a:bodyPr wrap="square" lIns="90000" tIns="108000" rIns="72000" bIns="72000" anchor="t">
            <a:noAutofit/>
          </a:bodyPr>
          <a:lstStyle/>
          <a:p>
            <a:r>
              <a:rPr lang="en-GB" sz="1200" dirty="0">
                <a:solidFill>
                  <a:schemeClr val="tx2">
                    <a:lumMod val="60000"/>
                    <a:lumOff val="40000"/>
                  </a:schemeClr>
                </a:solidFill>
                <a:latin typeface="Calibri" panose="020F0502020204030204" pitchFamily="34" charset="0"/>
                <a:cs typeface="Calibri" pitchFamily="34" charset="0"/>
              </a:rPr>
              <a:t>Each phase can generate a set of deliverables to help manage the evolution of the enterprise architecture and each specific change introduced into the organisation.</a:t>
            </a:r>
          </a:p>
        </p:txBody>
      </p:sp>
    </p:spTree>
    <p:extLst>
      <p:ext uri="{BB962C8B-B14F-4D97-AF65-F5344CB8AC3E}">
        <p14:creationId xmlns:p14="http://schemas.microsoft.com/office/powerpoint/2010/main" val="24918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Content Framework Metamodel</a:t>
            </a:r>
          </a:p>
        </p:txBody>
      </p:sp>
      <p:sp>
        <p:nvSpPr>
          <p:cNvPr id="5" name="Rectangle 4"/>
          <p:cNvSpPr/>
          <p:nvPr/>
        </p:nvSpPr>
        <p:spPr bwMode="auto">
          <a:xfrm>
            <a:off x="8280412" y="216017"/>
            <a:ext cx="684076" cy="23327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charset="0"/>
                <a:ea typeface="ＭＳ Ｐゴシック" pitchFamily="34" charset="-128"/>
              </a:rPr>
              <a:t>L1 / L2</a:t>
            </a:r>
          </a:p>
        </p:txBody>
      </p:sp>
      <p:pic>
        <p:nvPicPr>
          <p:cNvPr id="6" name="Picture 5">
            <a:extLst>
              <a:ext uri="{FF2B5EF4-FFF2-40B4-BE49-F238E27FC236}">
                <a16:creationId xmlns:a16="http://schemas.microsoft.com/office/drawing/2014/main" id="{639ADE04-A71B-47A6-8997-961CB1C3D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728700"/>
            <a:ext cx="8424936" cy="5677292"/>
          </a:xfrm>
          <a:prstGeom prst="rect">
            <a:avLst/>
          </a:prstGeom>
        </p:spPr>
      </p:pic>
    </p:spTree>
    <p:extLst>
      <p:ext uri="{BB962C8B-B14F-4D97-AF65-F5344CB8AC3E}">
        <p14:creationId xmlns:p14="http://schemas.microsoft.com/office/powerpoint/2010/main" val="159739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Specific Architecture Artefacts In The Content Framework</a:t>
            </a:r>
          </a:p>
        </p:txBody>
      </p:sp>
      <p:sp>
        <p:nvSpPr>
          <p:cNvPr id="6" name="TextBox 5"/>
          <p:cNvSpPr txBox="1"/>
          <p:nvPr/>
        </p:nvSpPr>
        <p:spPr>
          <a:xfrm>
            <a:off x="109147" y="671980"/>
            <a:ext cx="898323" cy="276999"/>
          </a:xfrm>
          <a:prstGeom prst="rect">
            <a:avLst/>
          </a:prstGeom>
          <a:noFill/>
        </p:spPr>
        <p:txBody>
          <a:bodyPr wrap="none" rtlCol="0">
            <a:spAutoFit/>
          </a:bodyPr>
          <a:lstStyle/>
          <a:p>
            <a:r>
              <a:rPr lang="en-GB" sz="1200" dirty="0">
                <a:solidFill>
                  <a:schemeClr val="bg1"/>
                </a:solidFill>
                <a:latin typeface="Calibri" pitchFamily="34" charset="0"/>
                <a:cs typeface="Calibri" pitchFamily="34" charset="0"/>
              </a:rPr>
              <a:t>Preliminary</a:t>
            </a:r>
          </a:p>
        </p:txBody>
      </p:sp>
      <p:sp>
        <p:nvSpPr>
          <p:cNvPr id="52" name="TextBox 51"/>
          <p:cNvSpPr txBox="1"/>
          <p:nvPr/>
        </p:nvSpPr>
        <p:spPr>
          <a:xfrm>
            <a:off x="4956266" y="680701"/>
            <a:ext cx="1372940" cy="276999"/>
          </a:xfrm>
          <a:prstGeom prst="rect">
            <a:avLst/>
          </a:prstGeom>
          <a:noFill/>
        </p:spPr>
        <p:txBody>
          <a:bodyPr wrap="none" rtlCol="0">
            <a:spAutoFit/>
          </a:bodyPr>
          <a:lstStyle/>
          <a:p>
            <a:pPr algn="ctr"/>
            <a:r>
              <a:rPr lang="en-GB" sz="1200" dirty="0">
                <a:solidFill>
                  <a:schemeClr val="bg1"/>
                </a:solidFill>
                <a:latin typeface="Calibri" pitchFamily="34" charset="0"/>
                <a:cs typeface="Calibri" pitchFamily="34" charset="0"/>
              </a:rPr>
              <a:t>Architecture Vision</a:t>
            </a:r>
          </a:p>
        </p:txBody>
      </p:sp>
      <p:sp>
        <p:nvSpPr>
          <p:cNvPr id="106" name="Rectangle 105"/>
          <p:cNvSpPr/>
          <p:nvPr/>
        </p:nvSpPr>
        <p:spPr bwMode="auto">
          <a:xfrm>
            <a:off x="8280412" y="216017"/>
            <a:ext cx="684076" cy="23327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charset="0"/>
                <a:ea typeface="ＭＳ Ｐゴシック" pitchFamily="34" charset="-128"/>
              </a:rPr>
              <a:t>L1 / L2</a:t>
            </a:r>
          </a:p>
        </p:txBody>
      </p:sp>
      <p:pic>
        <p:nvPicPr>
          <p:cNvPr id="14" name="Picture 13">
            <a:extLst>
              <a:ext uri="{FF2B5EF4-FFF2-40B4-BE49-F238E27FC236}">
                <a16:creationId xmlns:a16="http://schemas.microsoft.com/office/drawing/2014/main" id="{5DA96642-D43E-4919-8A50-03BC80C21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80700"/>
            <a:ext cx="8856984" cy="5734551"/>
          </a:xfrm>
          <a:prstGeom prst="rect">
            <a:avLst/>
          </a:prstGeom>
        </p:spPr>
      </p:pic>
    </p:spTree>
    <p:extLst>
      <p:ext uri="{BB962C8B-B14F-4D97-AF65-F5344CB8AC3E}">
        <p14:creationId xmlns:p14="http://schemas.microsoft.com/office/powerpoint/2010/main" val="152753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435825" y="3866314"/>
            <a:ext cx="525247" cy="707886"/>
          </a:xfrm>
          <a:prstGeom prst="rect">
            <a:avLst/>
          </a:prstGeom>
          <a:solidFill>
            <a:schemeClr val="bg1"/>
          </a:solid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record the state of</a:t>
            </a:r>
          </a:p>
        </p:txBody>
      </p:sp>
      <p:sp>
        <p:nvSpPr>
          <p:cNvPr id="3" name="Title 2"/>
          <p:cNvSpPr>
            <a:spLocks noGrp="1"/>
          </p:cNvSpPr>
          <p:nvPr>
            <p:ph type="title"/>
          </p:nvPr>
        </p:nvSpPr>
        <p:spPr/>
        <p:txBody>
          <a:bodyPr/>
          <a:lstStyle/>
          <a:p>
            <a:r>
              <a:rPr lang="en-GB" dirty="0"/>
              <a:t>Making Sense Of The Capabilities and Layering </a:t>
            </a:r>
          </a:p>
        </p:txBody>
      </p:sp>
      <p:sp>
        <p:nvSpPr>
          <p:cNvPr id="4" name="Content Placeholder 3"/>
          <p:cNvSpPr>
            <a:spLocks noGrp="1"/>
          </p:cNvSpPr>
          <p:nvPr>
            <p:ph idx="1"/>
          </p:nvPr>
        </p:nvSpPr>
        <p:spPr>
          <a:xfrm>
            <a:off x="107504" y="692696"/>
            <a:ext cx="2524275" cy="5657304"/>
          </a:xfrm>
        </p:spPr>
        <p:txBody>
          <a:bodyPr/>
          <a:lstStyle/>
          <a:p>
            <a:r>
              <a:rPr lang="en-GB" sz="1200" dirty="0"/>
              <a:t>The TOGAF content framework differentiates between the processes of a business and the services of a business.</a:t>
            </a:r>
            <a:br>
              <a:rPr lang="en-GB" sz="1200" dirty="0"/>
            </a:br>
            <a:endParaRPr lang="en-GB" sz="1200" dirty="0"/>
          </a:p>
          <a:p>
            <a:pPr lvl="1"/>
            <a:r>
              <a:rPr lang="en-GB" sz="1200" dirty="0"/>
              <a:t>Business services are speciﬁc processes that have explicit, deﬁned boundaries that are explicitly governed. </a:t>
            </a:r>
          </a:p>
          <a:p>
            <a:pPr lvl="1"/>
            <a:r>
              <a:rPr lang="en-GB" sz="1200" dirty="0"/>
              <a:t>Services are distinguished from processes through the explicit deﬁnition of a service contract that defines a post condition and it performance attributes.</a:t>
            </a:r>
            <a:br>
              <a:rPr lang="en-GB" sz="1200" dirty="0"/>
            </a:br>
            <a:endParaRPr lang="en-GB" sz="1200" dirty="0"/>
          </a:p>
          <a:p>
            <a:r>
              <a:rPr lang="en-GB" sz="1200" dirty="0"/>
              <a:t>The granularity of business services should be determined according to the business drivers, goals, objectives, and measures for this area of the business. Finer-grained services permit closer management and measurement (and can be combined to create coarser-grained services), but require greater effort to govern. </a:t>
            </a:r>
          </a:p>
          <a:p>
            <a:endParaRPr lang="en-GB" sz="1200" dirty="0"/>
          </a:p>
        </p:txBody>
      </p:sp>
      <p:sp>
        <p:nvSpPr>
          <p:cNvPr id="5" name="Rectangle 4"/>
          <p:cNvSpPr/>
          <p:nvPr/>
        </p:nvSpPr>
        <p:spPr bwMode="auto">
          <a:xfrm>
            <a:off x="8280412" y="216017"/>
            <a:ext cx="684076" cy="23327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charset="0"/>
                <a:ea typeface="ＭＳ Ｐゴシック" pitchFamily="34" charset="-128"/>
              </a:rPr>
              <a:t>L1 / L2</a:t>
            </a:r>
          </a:p>
        </p:txBody>
      </p:sp>
      <p:sp>
        <p:nvSpPr>
          <p:cNvPr id="2" name="Rectangle 1"/>
          <p:cNvSpPr/>
          <p:nvPr/>
        </p:nvSpPr>
        <p:spPr bwMode="auto">
          <a:xfrm>
            <a:off x="6353636" y="938628"/>
            <a:ext cx="1830299" cy="55909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Capabilities</a:t>
            </a:r>
            <a:endParaRPr kumimoji="0" lang="en-GB" sz="1400" b="0" i="0" u="none" strike="noStrike" cap="none" normalizeH="0" baseline="0" dirty="0">
              <a:ln>
                <a:noFill/>
              </a:ln>
              <a:solidFill>
                <a:schemeClr val="tx1"/>
              </a:solidFill>
              <a:effectLst/>
            </a:endParaRPr>
          </a:p>
        </p:txBody>
      </p:sp>
      <p:sp>
        <p:nvSpPr>
          <p:cNvPr id="7" name="Rectangle 6"/>
          <p:cNvSpPr/>
          <p:nvPr/>
        </p:nvSpPr>
        <p:spPr bwMode="auto">
          <a:xfrm>
            <a:off x="3906551" y="3231873"/>
            <a:ext cx="1080120" cy="53436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Processes</a:t>
            </a:r>
          </a:p>
          <a:p>
            <a:pPr algn="ctr"/>
            <a:r>
              <a:rPr kumimoji="0" lang="en-GB" sz="1400" b="0" i="0" u="none" strike="noStrike" cap="none" normalizeH="0" baseline="0" dirty="0">
                <a:ln>
                  <a:noFill/>
                </a:ln>
                <a:solidFill>
                  <a:schemeClr val="tx1"/>
                </a:solidFill>
                <a:effectLst/>
              </a:rPr>
              <a:t>(Activities)</a:t>
            </a:r>
          </a:p>
        </p:txBody>
      </p:sp>
      <p:sp>
        <p:nvSpPr>
          <p:cNvPr id="8" name="Rectangle 7"/>
          <p:cNvSpPr/>
          <p:nvPr/>
        </p:nvSpPr>
        <p:spPr bwMode="auto">
          <a:xfrm>
            <a:off x="5498998" y="3231873"/>
            <a:ext cx="1080120" cy="53436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a:bodyPr>
          <a:lstStyle/>
          <a:p>
            <a:pPr algn="ctr"/>
            <a:r>
              <a:rPr lang="en-GB" sz="1400" dirty="0"/>
              <a:t>Procedures (Algorithms)</a:t>
            </a:r>
            <a:endParaRPr kumimoji="0" lang="en-GB" sz="1400" b="0" i="0" u="none" strike="noStrike" cap="none" normalizeH="0" baseline="0" dirty="0">
              <a:ln>
                <a:noFill/>
              </a:ln>
              <a:solidFill>
                <a:schemeClr val="tx1"/>
              </a:solidFill>
              <a:effectLst/>
            </a:endParaRPr>
          </a:p>
        </p:txBody>
      </p:sp>
      <p:sp>
        <p:nvSpPr>
          <p:cNvPr id="9" name="Rectangle 8"/>
          <p:cNvSpPr/>
          <p:nvPr/>
        </p:nvSpPr>
        <p:spPr bwMode="auto">
          <a:xfrm>
            <a:off x="7091445" y="3245311"/>
            <a:ext cx="1080120" cy="52093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Entities</a:t>
            </a:r>
          </a:p>
          <a:p>
            <a:pPr algn="ctr"/>
            <a:r>
              <a:rPr kumimoji="0" lang="en-GB" sz="1400" b="0" i="0" u="none" strike="noStrike" cap="none" normalizeH="0" baseline="0" dirty="0">
                <a:ln>
                  <a:noFill/>
                </a:ln>
                <a:solidFill>
                  <a:schemeClr val="tx1"/>
                </a:solidFill>
                <a:effectLst/>
              </a:rPr>
              <a:t>(Objects)</a:t>
            </a:r>
          </a:p>
        </p:txBody>
      </p:sp>
      <p:sp>
        <p:nvSpPr>
          <p:cNvPr id="10" name="Rectangle 9"/>
          <p:cNvSpPr/>
          <p:nvPr/>
        </p:nvSpPr>
        <p:spPr bwMode="auto">
          <a:xfrm>
            <a:off x="3924222" y="4744296"/>
            <a:ext cx="1810428" cy="42839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Application Components</a:t>
            </a:r>
            <a:endParaRPr kumimoji="0" lang="en-GB" sz="1400" b="0" i="0" u="none" strike="noStrike" cap="none" normalizeH="0" baseline="0" dirty="0">
              <a:ln>
                <a:noFill/>
              </a:ln>
              <a:solidFill>
                <a:schemeClr val="tx1"/>
              </a:solidFill>
              <a:effectLst/>
            </a:endParaRPr>
          </a:p>
        </p:txBody>
      </p:sp>
      <p:sp>
        <p:nvSpPr>
          <p:cNvPr id="11" name="Rectangle 10"/>
          <p:cNvSpPr/>
          <p:nvPr/>
        </p:nvSpPr>
        <p:spPr bwMode="auto">
          <a:xfrm>
            <a:off x="3924222" y="5880487"/>
            <a:ext cx="4265764" cy="35682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Technology  Components</a:t>
            </a:r>
            <a:endParaRPr kumimoji="0" lang="en-GB" sz="1400" b="0" i="0" u="none" strike="noStrike" cap="none" normalizeH="0" baseline="0" dirty="0">
              <a:ln>
                <a:noFill/>
              </a:ln>
              <a:solidFill>
                <a:schemeClr val="tx1"/>
              </a:solidFill>
              <a:effectLst/>
            </a:endParaRPr>
          </a:p>
        </p:txBody>
      </p:sp>
      <p:sp>
        <p:nvSpPr>
          <p:cNvPr id="12" name="Rectangle 11"/>
          <p:cNvSpPr/>
          <p:nvPr/>
        </p:nvSpPr>
        <p:spPr bwMode="auto">
          <a:xfrm>
            <a:off x="6381656" y="4725189"/>
            <a:ext cx="1805672" cy="447506"/>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Data</a:t>
            </a:r>
          </a:p>
          <a:p>
            <a:pPr algn="ctr"/>
            <a:r>
              <a:rPr lang="en-GB" sz="1400" dirty="0"/>
              <a:t>Entities</a:t>
            </a:r>
            <a:endParaRPr kumimoji="0" lang="en-GB" sz="1400" b="0" i="0" u="none" strike="noStrike" cap="none" normalizeH="0" baseline="0" dirty="0">
              <a:ln>
                <a:noFill/>
              </a:ln>
              <a:solidFill>
                <a:schemeClr val="tx1"/>
              </a:solidFill>
              <a:effectLst/>
            </a:endParaRPr>
          </a:p>
        </p:txBody>
      </p:sp>
      <p:sp>
        <p:nvSpPr>
          <p:cNvPr id="13" name="TextBox 12"/>
          <p:cNvSpPr txBox="1"/>
          <p:nvPr/>
        </p:nvSpPr>
        <p:spPr>
          <a:xfrm>
            <a:off x="2896799" y="3026063"/>
            <a:ext cx="1010286" cy="646331"/>
          </a:xfrm>
          <a:prstGeom prst="rect">
            <a:avLst/>
          </a:prstGeom>
          <a:noFill/>
        </p:spPr>
        <p:txBody>
          <a:bodyPr wrap="square" rtlCol="0">
            <a:spAutoFit/>
          </a:bodyPr>
          <a:lstStyle/>
          <a:p>
            <a:r>
              <a:rPr lang="en-GB" sz="1200" dirty="0">
                <a:latin typeface="Calibri" pitchFamily="34" charset="0"/>
                <a:cs typeface="Calibri" pitchFamily="34" charset="0"/>
              </a:rPr>
              <a:t>Logical operations layer</a:t>
            </a:r>
          </a:p>
        </p:txBody>
      </p:sp>
      <p:sp>
        <p:nvSpPr>
          <p:cNvPr id="14" name="TextBox 13"/>
          <p:cNvSpPr txBox="1"/>
          <p:nvPr/>
        </p:nvSpPr>
        <p:spPr>
          <a:xfrm>
            <a:off x="2957478" y="4565882"/>
            <a:ext cx="1044560" cy="646331"/>
          </a:xfrm>
          <a:prstGeom prst="rect">
            <a:avLst/>
          </a:prstGeom>
          <a:noFill/>
        </p:spPr>
        <p:txBody>
          <a:bodyPr wrap="square" rtlCol="0">
            <a:spAutoFit/>
          </a:bodyPr>
          <a:lstStyle/>
          <a:p>
            <a:r>
              <a:rPr lang="en-GB" sz="1200" dirty="0">
                <a:latin typeface="Calibri" pitchFamily="34" charset="0"/>
                <a:cs typeface="Calibri" pitchFamily="34" charset="0"/>
              </a:rPr>
              <a:t>Physical operations layer</a:t>
            </a:r>
          </a:p>
        </p:txBody>
      </p:sp>
      <p:sp>
        <p:nvSpPr>
          <p:cNvPr id="15" name="TextBox 14"/>
          <p:cNvSpPr txBox="1"/>
          <p:nvPr/>
        </p:nvSpPr>
        <p:spPr>
          <a:xfrm>
            <a:off x="2916421" y="2026409"/>
            <a:ext cx="1147606" cy="646331"/>
          </a:xfrm>
          <a:prstGeom prst="rect">
            <a:avLst/>
          </a:prstGeom>
          <a:noFill/>
        </p:spPr>
        <p:txBody>
          <a:bodyPr wrap="square" rtlCol="0">
            <a:spAutoFit/>
          </a:bodyPr>
          <a:lstStyle/>
          <a:p>
            <a:r>
              <a:rPr lang="en-GB" sz="1200" dirty="0">
                <a:latin typeface="Calibri" pitchFamily="34" charset="0"/>
                <a:cs typeface="Calibri" pitchFamily="34" charset="0"/>
              </a:rPr>
              <a:t>Business management layer</a:t>
            </a:r>
          </a:p>
        </p:txBody>
      </p:sp>
      <p:sp>
        <p:nvSpPr>
          <p:cNvPr id="16" name="TextBox 15"/>
          <p:cNvSpPr txBox="1"/>
          <p:nvPr/>
        </p:nvSpPr>
        <p:spPr>
          <a:xfrm>
            <a:off x="2930706" y="926840"/>
            <a:ext cx="1014067" cy="646331"/>
          </a:xfrm>
          <a:prstGeom prst="rect">
            <a:avLst/>
          </a:prstGeom>
          <a:noFill/>
        </p:spPr>
        <p:txBody>
          <a:bodyPr wrap="square" rtlCol="0">
            <a:spAutoFit/>
          </a:bodyPr>
          <a:lstStyle/>
          <a:p>
            <a:r>
              <a:rPr lang="en-GB" sz="1200" dirty="0">
                <a:latin typeface="Calibri" pitchFamily="34" charset="0"/>
                <a:cs typeface="Calibri" pitchFamily="34" charset="0"/>
              </a:rPr>
              <a:t>Business strategy layer</a:t>
            </a:r>
          </a:p>
        </p:txBody>
      </p:sp>
      <p:sp>
        <p:nvSpPr>
          <p:cNvPr id="17" name="Rectangle 16"/>
          <p:cNvSpPr/>
          <p:nvPr/>
        </p:nvSpPr>
        <p:spPr bwMode="auto">
          <a:xfrm>
            <a:off x="107504" y="666029"/>
            <a:ext cx="2524275" cy="568397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18" name="Rectangle 17"/>
          <p:cNvSpPr/>
          <p:nvPr/>
        </p:nvSpPr>
        <p:spPr bwMode="auto">
          <a:xfrm>
            <a:off x="2735796" y="667686"/>
            <a:ext cx="6228691" cy="568397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19" name="TextBox 18"/>
          <p:cNvSpPr txBox="1"/>
          <p:nvPr/>
        </p:nvSpPr>
        <p:spPr>
          <a:xfrm>
            <a:off x="4813449" y="701486"/>
            <a:ext cx="3032441" cy="246221"/>
          </a:xfrm>
          <a:prstGeom prst="rect">
            <a:avLst/>
          </a:prstGeom>
          <a:noFill/>
        </p:spPr>
        <p:txBody>
          <a:bodyPr wrap="square" rtlCol="0">
            <a:spAutoFit/>
          </a:bodyPr>
          <a:lstStyle/>
          <a:p>
            <a:r>
              <a:rPr lang="en-GB" sz="1000" i="1" dirty="0">
                <a:solidFill>
                  <a:schemeClr val="tx2">
                    <a:lumMod val="60000"/>
                    <a:lumOff val="40000"/>
                  </a:schemeClr>
                </a:solidFill>
                <a:latin typeface="Calibri" pitchFamily="34" charset="0"/>
                <a:cs typeface="Calibri" pitchFamily="34" charset="0"/>
              </a:rPr>
              <a:t>Identify which specific abilities a business should have</a:t>
            </a:r>
          </a:p>
        </p:txBody>
      </p:sp>
      <p:sp>
        <p:nvSpPr>
          <p:cNvPr id="20" name="TextBox 19"/>
          <p:cNvSpPr txBox="1"/>
          <p:nvPr/>
        </p:nvSpPr>
        <p:spPr>
          <a:xfrm>
            <a:off x="4175748" y="2361929"/>
            <a:ext cx="1621846" cy="400110"/>
          </a:xfrm>
          <a:prstGeom prst="rect">
            <a:avLst/>
          </a:prstGeom>
          <a:noFill/>
        </p:spPr>
        <p:txBody>
          <a:bodyPr wrap="square" rtlCol="0">
            <a:spAutoFit/>
          </a:bodyPr>
          <a:lstStyle/>
          <a:p>
            <a:r>
              <a:rPr lang="en-GB" sz="1000" i="1" dirty="0">
                <a:solidFill>
                  <a:schemeClr val="tx2">
                    <a:lumMod val="60000"/>
                    <a:lumOff val="40000"/>
                  </a:schemeClr>
                </a:solidFill>
                <a:latin typeface="Calibri" pitchFamily="34" charset="0"/>
                <a:cs typeface="Calibri" pitchFamily="34" charset="0"/>
              </a:rPr>
              <a:t>provide the contractual terms for the execution of</a:t>
            </a:r>
          </a:p>
        </p:txBody>
      </p:sp>
      <p:sp>
        <p:nvSpPr>
          <p:cNvPr id="23" name="Rectangle 22"/>
          <p:cNvSpPr/>
          <p:nvPr/>
        </p:nvSpPr>
        <p:spPr bwMode="auto">
          <a:xfrm>
            <a:off x="3018563" y="2696585"/>
            <a:ext cx="5169286" cy="1800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24" name="Rectangle 23"/>
          <p:cNvSpPr/>
          <p:nvPr/>
        </p:nvSpPr>
        <p:spPr bwMode="auto">
          <a:xfrm>
            <a:off x="3000549" y="3865813"/>
            <a:ext cx="5169286" cy="1800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27" name="TextBox 26"/>
          <p:cNvSpPr txBox="1"/>
          <p:nvPr/>
        </p:nvSpPr>
        <p:spPr>
          <a:xfrm>
            <a:off x="4100417" y="2844351"/>
            <a:ext cx="1498875" cy="400110"/>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provide the context for and sequencing of</a:t>
            </a:r>
          </a:p>
        </p:txBody>
      </p:sp>
      <p:sp>
        <p:nvSpPr>
          <p:cNvPr id="28" name="TextBox 27"/>
          <p:cNvSpPr txBox="1"/>
          <p:nvPr/>
        </p:nvSpPr>
        <p:spPr>
          <a:xfrm>
            <a:off x="6439380" y="2853393"/>
            <a:ext cx="774624" cy="400110"/>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manage the state of</a:t>
            </a:r>
          </a:p>
        </p:txBody>
      </p:sp>
      <p:cxnSp>
        <p:nvCxnSpPr>
          <p:cNvPr id="31" name="Elbow Connector 30"/>
          <p:cNvCxnSpPr>
            <a:cxnSpLocks/>
            <a:stCxn id="12" idx="3"/>
            <a:endCxn id="9" idx="3"/>
          </p:cNvCxnSpPr>
          <p:nvPr/>
        </p:nvCxnSpPr>
        <p:spPr bwMode="auto">
          <a:xfrm flipH="1" flipV="1">
            <a:off x="8171565" y="3505776"/>
            <a:ext cx="15763" cy="1443166"/>
          </a:xfrm>
          <a:prstGeom prst="bentConnector3">
            <a:avLst>
              <a:gd name="adj1" fmla="val -1450232"/>
            </a:avLst>
          </a:prstGeom>
          <a:solidFill>
            <a:schemeClr val="accent1"/>
          </a:solidFill>
          <a:ln w="9525" cap="flat" cmpd="sng" algn="ctr">
            <a:solidFill>
              <a:schemeClr val="tx1"/>
            </a:solidFill>
            <a:prstDash val="solid"/>
            <a:round/>
            <a:headEnd type="none" w="med" len="med"/>
            <a:tailEnd type="triangle"/>
          </a:ln>
          <a:effectLst/>
        </p:spPr>
      </p:cxnSp>
      <p:cxnSp>
        <p:nvCxnSpPr>
          <p:cNvPr id="33" name="Straight Arrow Connector 32"/>
          <p:cNvCxnSpPr>
            <a:stCxn id="7" idx="3"/>
            <a:endCxn id="8" idx="1"/>
          </p:cNvCxnSpPr>
          <p:nvPr/>
        </p:nvCxnSpPr>
        <p:spPr bwMode="auto">
          <a:xfrm>
            <a:off x="4986671" y="3499057"/>
            <a:ext cx="51232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Straight Arrow Connector 34"/>
          <p:cNvCxnSpPr>
            <a:stCxn id="8" idx="3"/>
            <a:endCxn id="9" idx="1"/>
          </p:cNvCxnSpPr>
          <p:nvPr/>
        </p:nvCxnSpPr>
        <p:spPr bwMode="auto">
          <a:xfrm>
            <a:off x="6579118" y="3499057"/>
            <a:ext cx="512327" cy="67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1" name="TextBox 40"/>
          <p:cNvSpPr txBox="1"/>
          <p:nvPr/>
        </p:nvSpPr>
        <p:spPr>
          <a:xfrm>
            <a:off x="5671795" y="4837503"/>
            <a:ext cx="774624" cy="400110"/>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change the state of</a:t>
            </a:r>
          </a:p>
        </p:txBody>
      </p:sp>
      <p:cxnSp>
        <p:nvCxnSpPr>
          <p:cNvPr id="43" name="Straight Arrow Connector 42"/>
          <p:cNvCxnSpPr/>
          <p:nvPr/>
        </p:nvCxnSpPr>
        <p:spPr bwMode="auto">
          <a:xfrm>
            <a:off x="5734650" y="4842703"/>
            <a:ext cx="648914" cy="51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 name="Straight Arrow Connector 48"/>
          <p:cNvCxnSpPr>
            <a:cxnSpLocks/>
          </p:cNvCxnSpPr>
          <p:nvPr/>
        </p:nvCxnSpPr>
        <p:spPr bwMode="auto">
          <a:xfrm>
            <a:off x="4172542" y="3766241"/>
            <a:ext cx="3414" cy="57014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0" name="TextBox 49"/>
          <p:cNvSpPr txBox="1"/>
          <p:nvPr/>
        </p:nvSpPr>
        <p:spPr>
          <a:xfrm>
            <a:off x="3400543" y="4079558"/>
            <a:ext cx="831090" cy="246221"/>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may invoke</a:t>
            </a:r>
          </a:p>
        </p:txBody>
      </p:sp>
      <p:sp>
        <p:nvSpPr>
          <p:cNvPr id="54" name="TextBox 53"/>
          <p:cNvSpPr txBox="1"/>
          <p:nvPr/>
        </p:nvSpPr>
        <p:spPr>
          <a:xfrm>
            <a:off x="5814587" y="4073134"/>
            <a:ext cx="2246386" cy="246221"/>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identify the processing required by</a:t>
            </a:r>
          </a:p>
        </p:txBody>
      </p:sp>
      <p:sp>
        <p:nvSpPr>
          <p:cNvPr id="65" name="TextBox 64"/>
          <p:cNvSpPr txBox="1"/>
          <p:nvPr/>
        </p:nvSpPr>
        <p:spPr>
          <a:xfrm>
            <a:off x="4175956" y="1553842"/>
            <a:ext cx="3334297" cy="246221"/>
          </a:xfrm>
          <a:prstGeom prst="rect">
            <a:avLst/>
          </a:prstGeom>
          <a:noFill/>
        </p:spPr>
        <p:txBody>
          <a:bodyPr wrap="square" rtlCol="0">
            <a:spAutoFit/>
          </a:bodyPr>
          <a:lstStyle/>
          <a:p>
            <a:r>
              <a:rPr lang="en-GB" sz="1000" i="1" dirty="0">
                <a:solidFill>
                  <a:schemeClr val="tx2">
                    <a:lumMod val="60000"/>
                    <a:lumOff val="40000"/>
                  </a:schemeClr>
                </a:solidFill>
                <a:latin typeface="Calibri" pitchFamily="34" charset="0"/>
                <a:cs typeface="Calibri" pitchFamily="34" charset="0"/>
              </a:rPr>
              <a:t>provide the context for choosing which services to offer</a:t>
            </a:r>
          </a:p>
        </p:txBody>
      </p:sp>
      <p:sp>
        <p:nvSpPr>
          <p:cNvPr id="72" name="Rectangle 71"/>
          <p:cNvSpPr/>
          <p:nvPr/>
        </p:nvSpPr>
        <p:spPr bwMode="auto">
          <a:xfrm>
            <a:off x="3014649" y="1817393"/>
            <a:ext cx="5169286" cy="1800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cxnSp>
        <p:nvCxnSpPr>
          <p:cNvPr id="81" name="Straight Arrow Connector 80"/>
          <p:cNvCxnSpPr>
            <a:cxnSpLocks/>
          </p:cNvCxnSpPr>
          <p:nvPr/>
        </p:nvCxnSpPr>
        <p:spPr bwMode="auto">
          <a:xfrm>
            <a:off x="4191943" y="5172695"/>
            <a:ext cx="0" cy="228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2" name="TextBox 81"/>
          <p:cNvSpPr txBox="1"/>
          <p:nvPr/>
        </p:nvSpPr>
        <p:spPr>
          <a:xfrm>
            <a:off x="2879662" y="5244060"/>
            <a:ext cx="1044560" cy="553998"/>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provide the execution platform for</a:t>
            </a:r>
          </a:p>
        </p:txBody>
      </p:sp>
      <p:sp>
        <p:nvSpPr>
          <p:cNvPr id="42" name="Rectangle 41"/>
          <p:cNvSpPr/>
          <p:nvPr/>
        </p:nvSpPr>
        <p:spPr bwMode="auto">
          <a:xfrm>
            <a:off x="4344300" y="945708"/>
            <a:ext cx="1830299" cy="55909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Competencies</a:t>
            </a:r>
            <a:endParaRPr kumimoji="0" lang="en-GB" sz="1400" b="0" i="0" u="none" strike="noStrike" cap="none" normalizeH="0" baseline="0" dirty="0">
              <a:ln>
                <a:noFill/>
              </a:ln>
              <a:solidFill>
                <a:schemeClr val="tx1"/>
              </a:solidFill>
              <a:effectLst/>
            </a:endParaRPr>
          </a:p>
        </p:txBody>
      </p:sp>
      <p:sp>
        <p:nvSpPr>
          <p:cNvPr id="44" name="Rectangle 43">
            <a:extLst>
              <a:ext uri="{FF2B5EF4-FFF2-40B4-BE49-F238E27FC236}">
                <a16:creationId xmlns:a16="http://schemas.microsoft.com/office/drawing/2014/main" id="{DD5D79FF-AEC5-4CA0-B576-685346279B08}"/>
              </a:ext>
            </a:extLst>
          </p:cNvPr>
          <p:cNvSpPr/>
          <p:nvPr/>
        </p:nvSpPr>
        <p:spPr bwMode="auto">
          <a:xfrm>
            <a:off x="3926429" y="4352127"/>
            <a:ext cx="4259392" cy="213431"/>
          </a:xfrm>
          <a:prstGeom prst="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IS / Application Services</a:t>
            </a:r>
            <a:endParaRPr kumimoji="0" lang="en-GB" sz="1400" b="0" i="0" u="none" strike="noStrike" cap="none" normalizeH="0" baseline="0" dirty="0">
              <a:ln>
                <a:noFill/>
              </a:ln>
              <a:solidFill>
                <a:schemeClr val="tx1"/>
              </a:solidFill>
              <a:effectLst/>
            </a:endParaRPr>
          </a:p>
        </p:txBody>
      </p:sp>
      <p:cxnSp>
        <p:nvCxnSpPr>
          <p:cNvPr id="39" name="Straight Arrow Connector 38">
            <a:extLst>
              <a:ext uri="{FF2B5EF4-FFF2-40B4-BE49-F238E27FC236}">
                <a16:creationId xmlns:a16="http://schemas.microsoft.com/office/drawing/2014/main" id="{62F40088-D6B6-4792-B226-A30A2AAFC1CA}"/>
              </a:ext>
            </a:extLst>
          </p:cNvPr>
          <p:cNvCxnSpPr>
            <a:cxnSpLocks/>
          </p:cNvCxnSpPr>
          <p:nvPr/>
        </p:nvCxnSpPr>
        <p:spPr bwMode="auto">
          <a:xfrm>
            <a:off x="5968915" y="3738375"/>
            <a:ext cx="9983" cy="6264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AEFEE137-9793-46CF-B875-168F923083BB}"/>
              </a:ext>
            </a:extLst>
          </p:cNvPr>
          <p:cNvCxnSpPr>
            <a:cxnSpLocks/>
            <a:endCxn id="10" idx="0"/>
          </p:cNvCxnSpPr>
          <p:nvPr/>
        </p:nvCxnSpPr>
        <p:spPr bwMode="auto">
          <a:xfrm>
            <a:off x="4829436" y="4565558"/>
            <a:ext cx="0" cy="1787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0" name="Rectangle 59">
            <a:extLst>
              <a:ext uri="{FF2B5EF4-FFF2-40B4-BE49-F238E27FC236}">
                <a16:creationId xmlns:a16="http://schemas.microsoft.com/office/drawing/2014/main" id="{A064B931-C667-4708-A633-B87475D72AB8}"/>
              </a:ext>
            </a:extLst>
          </p:cNvPr>
          <p:cNvSpPr/>
          <p:nvPr/>
        </p:nvSpPr>
        <p:spPr bwMode="auto">
          <a:xfrm>
            <a:off x="3924845" y="5401435"/>
            <a:ext cx="4278491" cy="254596"/>
          </a:xfrm>
          <a:prstGeom prst="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Platform/Technology/Infrastructure Services</a:t>
            </a:r>
            <a:endParaRPr kumimoji="0" lang="en-GB" sz="1400" b="0" i="0" u="none" strike="noStrike" cap="none" normalizeH="0" baseline="0" dirty="0">
              <a:ln>
                <a:noFill/>
              </a:ln>
              <a:solidFill>
                <a:schemeClr val="tx1"/>
              </a:solidFill>
              <a:effectLst/>
            </a:endParaRPr>
          </a:p>
        </p:txBody>
      </p:sp>
      <p:cxnSp>
        <p:nvCxnSpPr>
          <p:cNvPr id="63" name="Straight Arrow Connector 62">
            <a:extLst>
              <a:ext uri="{FF2B5EF4-FFF2-40B4-BE49-F238E27FC236}">
                <a16:creationId xmlns:a16="http://schemas.microsoft.com/office/drawing/2014/main" id="{DDFFE715-67DF-4EBF-898C-52902F180FCF}"/>
              </a:ext>
            </a:extLst>
          </p:cNvPr>
          <p:cNvCxnSpPr>
            <a:cxnSpLocks/>
          </p:cNvCxnSpPr>
          <p:nvPr/>
        </p:nvCxnSpPr>
        <p:spPr bwMode="auto">
          <a:xfrm flipV="1">
            <a:off x="4183424" y="5656031"/>
            <a:ext cx="0" cy="228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4" name="Straight Arrow Connector 63">
            <a:extLst>
              <a:ext uri="{FF2B5EF4-FFF2-40B4-BE49-F238E27FC236}">
                <a16:creationId xmlns:a16="http://schemas.microsoft.com/office/drawing/2014/main" id="{441CCCFE-1E42-4E4C-B37C-7152FDB0DA36}"/>
              </a:ext>
            </a:extLst>
          </p:cNvPr>
          <p:cNvCxnSpPr>
            <a:cxnSpLocks/>
          </p:cNvCxnSpPr>
          <p:nvPr/>
        </p:nvCxnSpPr>
        <p:spPr bwMode="auto">
          <a:xfrm>
            <a:off x="7285089" y="5172695"/>
            <a:ext cx="0" cy="228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6" name="Straight Arrow Connector 65">
            <a:extLst>
              <a:ext uri="{FF2B5EF4-FFF2-40B4-BE49-F238E27FC236}">
                <a16:creationId xmlns:a16="http://schemas.microsoft.com/office/drawing/2014/main" id="{A9912244-F00B-413B-9D68-F17FB1ECF944}"/>
              </a:ext>
            </a:extLst>
          </p:cNvPr>
          <p:cNvCxnSpPr>
            <a:cxnSpLocks/>
          </p:cNvCxnSpPr>
          <p:nvPr/>
        </p:nvCxnSpPr>
        <p:spPr bwMode="auto">
          <a:xfrm flipV="1">
            <a:off x="7276570" y="5656031"/>
            <a:ext cx="0" cy="228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7" name="TextBox 66">
            <a:extLst>
              <a:ext uri="{FF2B5EF4-FFF2-40B4-BE49-F238E27FC236}">
                <a16:creationId xmlns:a16="http://schemas.microsoft.com/office/drawing/2014/main" id="{A945A8FF-FF15-4B35-BC11-2AD0E7CCD605}"/>
              </a:ext>
            </a:extLst>
          </p:cNvPr>
          <p:cNvSpPr txBox="1"/>
          <p:nvPr/>
        </p:nvSpPr>
        <p:spPr>
          <a:xfrm>
            <a:off x="7996018" y="2845201"/>
            <a:ext cx="898600" cy="553998"/>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require the participation of</a:t>
            </a:r>
          </a:p>
        </p:txBody>
      </p:sp>
      <p:cxnSp>
        <p:nvCxnSpPr>
          <p:cNvPr id="78" name="Straight Arrow Connector 77">
            <a:extLst>
              <a:ext uri="{FF2B5EF4-FFF2-40B4-BE49-F238E27FC236}">
                <a16:creationId xmlns:a16="http://schemas.microsoft.com/office/drawing/2014/main" id="{B8E88DD7-9FE9-43F9-9554-466DE1F746CF}"/>
              </a:ext>
            </a:extLst>
          </p:cNvPr>
          <p:cNvCxnSpPr>
            <a:cxnSpLocks/>
            <a:stCxn id="2" idx="2"/>
          </p:cNvCxnSpPr>
          <p:nvPr/>
        </p:nvCxnSpPr>
        <p:spPr bwMode="auto">
          <a:xfrm>
            <a:off x="7268786" y="1497721"/>
            <a:ext cx="16303" cy="7071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 name="Straight Arrow Connector 82">
            <a:extLst>
              <a:ext uri="{FF2B5EF4-FFF2-40B4-BE49-F238E27FC236}">
                <a16:creationId xmlns:a16="http://schemas.microsoft.com/office/drawing/2014/main" id="{7352E21A-B523-48A6-A0B8-E84717E33190}"/>
              </a:ext>
            </a:extLst>
          </p:cNvPr>
          <p:cNvCxnSpPr>
            <a:cxnSpLocks/>
          </p:cNvCxnSpPr>
          <p:nvPr/>
        </p:nvCxnSpPr>
        <p:spPr bwMode="auto">
          <a:xfrm flipH="1">
            <a:off x="7588094" y="2299414"/>
            <a:ext cx="11460" cy="97622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5" name="Straight Arrow Connector 84">
            <a:extLst>
              <a:ext uri="{FF2B5EF4-FFF2-40B4-BE49-F238E27FC236}">
                <a16:creationId xmlns:a16="http://schemas.microsoft.com/office/drawing/2014/main" id="{97FFB4BC-69AF-49B7-82EC-06C985E59C3D}"/>
              </a:ext>
            </a:extLst>
          </p:cNvPr>
          <p:cNvCxnSpPr>
            <a:cxnSpLocks/>
          </p:cNvCxnSpPr>
          <p:nvPr/>
        </p:nvCxnSpPr>
        <p:spPr bwMode="auto">
          <a:xfrm>
            <a:off x="4138047" y="2361929"/>
            <a:ext cx="0" cy="86285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Rectangle 5"/>
          <p:cNvSpPr/>
          <p:nvPr/>
        </p:nvSpPr>
        <p:spPr bwMode="auto">
          <a:xfrm>
            <a:off x="3904071" y="2190224"/>
            <a:ext cx="4265764" cy="205234"/>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Business Services</a:t>
            </a:r>
            <a:endParaRPr kumimoji="0" lang="en-GB"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5800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Completing The Business Architecture View (POPIT)</a:t>
            </a:r>
          </a:p>
        </p:txBody>
      </p:sp>
      <p:sp>
        <p:nvSpPr>
          <p:cNvPr id="5" name="Rectangle 4"/>
          <p:cNvSpPr/>
          <p:nvPr/>
        </p:nvSpPr>
        <p:spPr bwMode="auto">
          <a:xfrm>
            <a:off x="8280412" y="216017"/>
            <a:ext cx="684076" cy="233278"/>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charset="0"/>
                <a:ea typeface="ＭＳ Ｐゴシック" pitchFamily="34" charset="-128"/>
              </a:rPr>
              <a:t>L1 / L2</a:t>
            </a:r>
          </a:p>
        </p:txBody>
      </p:sp>
      <p:sp>
        <p:nvSpPr>
          <p:cNvPr id="13" name="TextBox 12"/>
          <p:cNvSpPr txBox="1"/>
          <p:nvPr/>
        </p:nvSpPr>
        <p:spPr>
          <a:xfrm>
            <a:off x="107504" y="3043684"/>
            <a:ext cx="1010286" cy="646331"/>
          </a:xfrm>
          <a:prstGeom prst="rect">
            <a:avLst/>
          </a:prstGeom>
          <a:noFill/>
        </p:spPr>
        <p:txBody>
          <a:bodyPr wrap="square" rtlCol="0">
            <a:spAutoFit/>
          </a:bodyPr>
          <a:lstStyle/>
          <a:p>
            <a:r>
              <a:rPr lang="en-GB" sz="1200" dirty="0">
                <a:latin typeface="Calibri" pitchFamily="34" charset="0"/>
                <a:cs typeface="Calibri" pitchFamily="34" charset="0"/>
              </a:rPr>
              <a:t>Logical operations layer</a:t>
            </a:r>
          </a:p>
        </p:txBody>
      </p:sp>
      <p:sp>
        <p:nvSpPr>
          <p:cNvPr id="14" name="TextBox 13"/>
          <p:cNvSpPr txBox="1"/>
          <p:nvPr/>
        </p:nvSpPr>
        <p:spPr>
          <a:xfrm>
            <a:off x="107504" y="5213762"/>
            <a:ext cx="1044560" cy="646331"/>
          </a:xfrm>
          <a:prstGeom prst="rect">
            <a:avLst/>
          </a:prstGeom>
          <a:noFill/>
        </p:spPr>
        <p:txBody>
          <a:bodyPr wrap="square" rtlCol="0">
            <a:spAutoFit/>
          </a:bodyPr>
          <a:lstStyle/>
          <a:p>
            <a:r>
              <a:rPr lang="en-GB" sz="1200" dirty="0">
                <a:latin typeface="Calibri" pitchFamily="34" charset="0"/>
                <a:cs typeface="Calibri" pitchFamily="34" charset="0"/>
              </a:rPr>
              <a:t>Physical operations layer</a:t>
            </a:r>
          </a:p>
        </p:txBody>
      </p:sp>
      <p:sp>
        <p:nvSpPr>
          <p:cNvPr id="15" name="TextBox 14"/>
          <p:cNvSpPr txBox="1"/>
          <p:nvPr/>
        </p:nvSpPr>
        <p:spPr>
          <a:xfrm>
            <a:off x="107504" y="2044451"/>
            <a:ext cx="1147606" cy="646331"/>
          </a:xfrm>
          <a:prstGeom prst="rect">
            <a:avLst/>
          </a:prstGeom>
          <a:noFill/>
        </p:spPr>
        <p:txBody>
          <a:bodyPr wrap="square" rtlCol="0">
            <a:spAutoFit/>
          </a:bodyPr>
          <a:lstStyle/>
          <a:p>
            <a:r>
              <a:rPr lang="en-GB" sz="1200" dirty="0">
                <a:latin typeface="Calibri" pitchFamily="34" charset="0"/>
                <a:cs typeface="Calibri" pitchFamily="34" charset="0"/>
              </a:rPr>
              <a:t>Business management layer</a:t>
            </a:r>
          </a:p>
        </p:txBody>
      </p:sp>
      <p:sp>
        <p:nvSpPr>
          <p:cNvPr id="16" name="TextBox 15"/>
          <p:cNvSpPr txBox="1"/>
          <p:nvPr/>
        </p:nvSpPr>
        <p:spPr>
          <a:xfrm>
            <a:off x="107504" y="926840"/>
            <a:ext cx="1014067" cy="646331"/>
          </a:xfrm>
          <a:prstGeom prst="rect">
            <a:avLst/>
          </a:prstGeom>
          <a:noFill/>
        </p:spPr>
        <p:txBody>
          <a:bodyPr wrap="square" rtlCol="0">
            <a:spAutoFit/>
          </a:bodyPr>
          <a:lstStyle/>
          <a:p>
            <a:r>
              <a:rPr lang="en-GB" sz="1200" dirty="0">
                <a:latin typeface="Calibri" pitchFamily="34" charset="0"/>
                <a:cs typeface="Calibri" pitchFamily="34" charset="0"/>
              </a:rPr>
              <a:t>Business strategy layer</a:t>
            </a:r>
          </a:p>
        </p:txBody>
      </p:sp>
      <p:sp>
        <p:nvSpPr>
          <p:cNvPr id="18" name="Rectangle 17"/>
          <p:cNvSpPr/>
          <p:nvPr/>
        </p:nvSpPr>
        <p:spPr bwMode="auto">
          <a:xfrm>
            <a:off x="107504" y="667686"/>
            <a:ext cx="8856983" cy="568397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42" name="Rectangle 41"/>
          <p:cNvSpPr/>
          <p:nvPr/>
        </p:nvSpPr>
        <p:spPr bwMode="auto">
          <a:xfrm>
            <a:off x="1085298" y="4800610"/>
            <a:ext cx="876118" cy="567921"/>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People</a:t>
            </a:r>
          </a:p>
          <a:p>
            <a:pPr algn="ctr"/>
            <a:r>
              <a:rPr kumimoji="0" lang="en-GB" sz="1400" b="0" i="0" u="none" strike="noStrike" cap="none" normalizeH="0" baseline="0" dirty="0">
                <a:ln>
                  <a:noFill/>
                </a:ln>
                <a:solidFill>
                  <a:schemeClr val="tx1"/>
                </a:solidFill>
                <a:effectLst/>
              </a:rPr>
              <a:t>(Roles)</a:t>
            </a:r>
          </a:p>
        </p:txBody>
      </p:sp>
      <p:sp>
        <p:nvSpPr>
          <p:cNvPr id="44" name="Rectangle 43"/>
          <p:cNvSpPr/>
          <p:nvPr/>
        </p:nvSpPr>
        <p:spPr bwMode="auto">
          <a:xfrm>
            <a:off x="2051347" y="4796531"/>
            <a:ext cx="1095713" cy="567921"/>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kumimoji="0" lang="en-GB" sz="1200" b="0" i="0" u="none" strike="noStrike" cap="none" normalizeH="0" baseline="0" dirty="0">
                <a:ln>
                  <a:noFill/>
                </a:ln>
                <a:solidFill>
                  <a:schemeClr val="tx1"/>
                </a:solidFill>
                <a:effectLst/>
              </a:rPr>
              <a:t>Organisation</a:t>
            </a:r>
          </a:p>
          <a:p>
            <a:pPr algn="ctr"/>
            <a:r>
              <a:rPr lang="en-US" sz="1200" dirty="0"/>
              <a:t>(Structures)</a:t>
            </a:r>
            <a:endParaRPr kumimoji="0" lang="en-GB" sz="1200" b="0" i="0" u="none" strike="noStrike" cap="none" normalizeH="0" baseline="0" dirty="0">
              <a:ln>
                <a:noFill/>
              </a:ln>
              <a:solidFill>
                <a:schemeClr val="tx1"/>
              </a:solidFill>
              <a:effectLst/>
            </a:endParaRPr>
          </a:p>
        </p:txBody>
      </p:sp>
      <p:sp>
        <p:nvSpPr>
          <p:cNvPr id="45" name="Rectangle 44"/>
          <p:cNvSpPr/>
          <p:nvPr/>
        </p:nvSpPr>
        <p:spPr bwMode="auto">
          <a:xfrm>
            <a:off x="1069014" y="5601463"/>
            <a:ext cx="2094054" cy="567921"/>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Facilities and Non </a:t>
            </a:r>
          </a:p>
          <a:p>
            <a:pPr algn="ctr"/>
            <a:r>
              <a:rPr lang="en-GB" sz="1400" dirty="0"/>
              <a:t>Computing Technology</a:t>
            </a:r>
            <a:endParaRPr kumimoji="0" lang="en-GB" sz="1400" b="0" i="0" u="none" strike="noStrike" cap="none" normalizeH="0" baseline="0" dirty="0">
              <a:ln>
                <a:noFill/>
              </a:ln>
              <a:solidFill>
                <a:schemeClr val="tx1"/>
              </a:solidFill>
              <a:effectLst/>
            </a:endParaRPr>
          </a:p>
        </p:txBody>
      </p:sp>
      <p:sp>
        <p:nvSpPr>
          <p:cNvPr id="73" name="Rectangle 72">
            <a:extLst>
              <a:ext uri="{FF2B5EF4-FFF2-40B4-BE49-F238E27FC236}">
                <a16:creationId xmlns:a16="http://schemas.microsoft.com/office/drawing/2014/main" id="{F7D3FFCB-2DF8-491F-9EFE-D559AD49B5B6}"/>
              </a:ext>
            </a:extLst>
          </p:cNvPr>
          <p:cNvSpPr/>
          <p:nvPr/>
        </p:nvSpPr>
        <p:spPr bwMode="auto">
          <a:xfrm>
            <a:off x="195081" y="2696585"/>
            <a:ext cx="7992768" cy="1800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74" name="Rectangle 73">
            <a:extLst>
              <a:ext uri="{FF2B5EF4-FFF2-40B4-BE49-F238E27FC236}">
                <a16:creationId xmlns:a16="http://schemas.microsoft.com/office/drawing/2014/main" id="{D01C341C-3E21-4C46-8C82-D6342F059E63}"/>
              </a:ext>
            </a:extLst>
          </p:cNvPr>
          <p:cNvSpPr/>
          <p:nvPr/>
        </p:nvSpPr>
        <p:spPr bwMode="auto">
          <a:xfrm>
            <a:off x="195081" y="3865813"/>
            <a:ext cx="7974754" cy="1616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85" name="TextBox 84">
            <a:extLst>
              <a:ext uri="{FF2B5EF4-FFF2-40B4-BE49-F238E27FC236}">
                <a16:creationId xmlns:a16="http://schemas.microsoft.com/office/drawing/2014/main" id="{A0637BE1-CB6D-4D9A-BF21-00C9B0A3DE75}"/>
              </a:ext>
            </a:extLst>
          </p:cNvPr>
          <p:cNvSpPr txBox="1"/>
          <p:nvPr/>
        </p:nvSpPr>
        <p:spPr>
          <a:xfrm>
            <a:off x="3400543" y="4079558"/>
            <a:ext cx="831090" cy="246221"/>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may invoke</a:t>
            </a:r>
          </a:p>
        </p:txBody>
      </p:sp>
      <p:sp>
        <p:nvSpPr>
          <p:cNvPr id="88" name="Rectangle 87">
            <a:extLst>
              <a:ext uri="{FF2B5EF4-FFF2-40B4-BE49-F238E27FC236}">
                <a16:creationId xmlns:a16="http://schemas.microsoft.com/office/drawing/2014/main" id="{DA10ECE4-0B7B-4DAE-AB87-2EB3BD7F1B35}"/>
              </a:ext>
            </a:extLst>
          </p:cNvPr>
          <p:cNvSpPr/>
          <p:nvPr/>
        </p:nvSpPr>
        <p:spPr bwMode="auto">
          <a:xfrm>
            <a:off x="195081" y="1817393"/>
            <a:ext cx="7988854" cy="17572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4" charset="-128"/>
            </a:endParaRPr>
          </a:p>
        </p:txBody>
      </p:sp>
      <p:sp>
        <p:nvSpPr>
          <p:cNvPr id="90" name="TextBox 89">
            <a:extLst>
              <a:ext uri="{FF2B5EF4-FFF2-40B4-BE49-F238E27FC236}">
                <a16:creationId xmlns:a16="http://schemas.microsoft.com/office/drawing/2014/main" id="{9B2CFA4D-7AC6-4A70-A1B0-1319A27D8AF7}"/>
              </a:ext>
            </a:extLst>
          </p:cNvPr>
          <p:cNvSpPr txBox="1"/>
          <p:nvPr/>
        </p:nvSpPr>
        <p:spPr>
          <a:xfrm>
            <a:off x="3028039" y="5439155"/>
            <a:ext cx="1044560" cy="553998"/>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provide the execution platform for</a:t>
            </a:r>
          </a:p>
        </p:txBody>
      </p:sp>
      <p:sp>
        <p:nvSpPr>
          <p:cNvPr id="51" name="TextBox 50">
            <a:extLst>
              <a:ext uri="{FF2B5EF4-FFF2-40B4-BE49-F238E27FC236}">
                <a16:creationId xmlns:a16="http://schemas.microsoft.com/office/drawing/2014/main" id="{1B895D2D-FC2A-4E67-BD66-D29F51BDBD44}"/>
              </a:ext>
            </a:extLst>
          </p:cNvPr>
          <p:cNvSpPr txBox="1"/>
          <p:nvPr/>
        </p:nvSpPr>
        <p:spPr>
          <a:xfrm>
            <a:off x="8435825" y="3850895"/>
            <a:ext cx="525247" cy="707886"/>
          </a:xfrm>
          <a:prstGeom prst="rect">
            <a:avLst/>
          </a:prstGeom>
          <a:solidFill>
            <a:schemeClr val="bg1"/>
          </a:solid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record the state of</a:t>
            </a:r>
          </a:p>
        </p:txBody>
      </p:sp>
      <p:sp>
        <p:nvSpPr>
          <p:cNvPr id="52" name="Rectangle 51">
            <a:extLst>
              <a:ext uri="{FF2B5EF4-FFF2-40B4-BE49-F238E27FC236}">
                <a16:creationId xmlns:a16="http://schemas.microsoft.com/office/drawing/2014/main" id="{A82389B8-AB6B-4BCC-9166-A447A3C094CA}"/>
              </a:ext>
            </a:extLst>
          </p:cNvPr>
          <p:cNvSpPr/>
          <p:nvPr/>
        </p:nvSpPr>
        <p:spPr bwMode="auto">
          <a:xfrm>
            <a:off x="6353636" y="923209"/>
            <a:ext cx="1830299" cy="55909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Capabilities</a:t>
            </a:r>
            <a:endParaRPr kumimoji="0" lang="en-GB" sz="1400" b="0" i="0" u="none" strike="noStrike" cap="none" normalizeH="0" baseline="0" dirty="0">
              <a:ln>
                <a:noFill/>
              </a:ln>
              <a:solidFill>
                <a:schemeClr val="tx1"/>
              </a:solidFill>
              <a:effectLst/>
            </a:endParaRPr>
          </a:p>
        </p:txBody>
      </p:sp>
      <p:sp>
        <p:nvSpPr>
          <p:cNvPr id="54" name="Rectangle 53">
            <a:extLst>
              <a:ext uri="{FF2B5EF4-FFF2-40B4-BE49-F238E27FC236}">
                <a16:creationId xmlns:a16="http://schemas.microsoft.com/office/drawing/2014/main" id="{A6DDCEBA-FECD-45BE-A111-EEEF5523AC8C}"/>
              </a:ext>
            </a:extLst>
          </p:cNvPr>
          <p:cNvSpPr/>
          <p:nvPr/>
        </p:nvSpPr>
        <p:spPr bwMode="auto">
          <a:xfrm>
            <a:off x="3906551" y="3216454"/>
            <a:ext cx="1080120" cy="53436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Processes</a:t>
            </a:r>
          </a:p>
          <a:p>
            <a:pPr algn="ctr"/>
            <a:r>
              <a:rPr kumimoji="0" lang="en-GB" sz="1400" b="0" i="0" u="none" strike="noStrike" cap="none" normalizeH="0" baseline="0" dirty="0">
                <a:ln>
                  <a:noFill/>
                </a:ln>
                <a:solidFill>
                  <a:schemeClr val="tx1"/>
                </a:solidFill>
                <a:effectLst/>
              </a:rPr>
              <a:t>(Activities)</a:t>
            </a:r>
          </a:p>
        </p:txBody>
      </p:sp>
      <p:sp>
        <p:nvSpPr>
          <p:cNvPr id="59" name="Rectangle 58">
            <a:extLst>
              <a:ext uri="{FF2B5EF4-FFF2-40B4-BE49-F238E27FC236}">
                <a16:creationId xmlns:a16="http://schemas.microsoft.com/office/drawing/2014/main" id="{58CEF0D7-9AC5-41F5-A294-27DEAAA1DBF9}"/>
              </a:ext>
            </a:extLst>
          </p:cNvPr>
          <p:cNvSpPr/>
          <p:nvPr/>
        </p:nvSpPr>
        <p:spPr bwMode="auto">
          <a:xfrm>
            <a:off x="5498998" y="3216454"/>
            <a:ext cx="1080120" cy="53436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a:bodyPr>
          <a:lstStyle/>
          <a:p>
            <a:pPr algn="ctr"/>
            <a:r>
              <a:rPr lang="en-GB" sz="1400" dirty="0"/>
              <a:t>Procedures (Algorithms)</a:t>
            </a:r>
            <a:endParaRPr kumimoji="0" lang="en-GB" sz="1400" b="0" i="0" u="none" strike="noStrike" cap="none" normalizeH="0" baseline="0" dirty="0">
              <a:ln>
                <a:noFill/>
              </a:ln>
              <a:solidFill>
                <a:schemeClr val="tx1"/>
              </a:solidFill>
              <a:effectLst/>
            </a:endParaRPr>
          </a:p>
        </p:txBody>
      </p:sp>
      <p:sp>
        <p:nvSpPr>
          <p:cNvPr id="61" name="Rectangle 60">
            <a:extLst>
              <a:ext uri="{FF2B5EF4-FFF2-40B4-BE49-F238E27FC236}">
                <a16:creationId xmlns:a16="http://schemas.microsoft.com/office/drawing/2014/main" id="{56C21EEB-4308-4B69-BCD1-68D88E9996FB}"/>
              </a:ext>
            </a:extLst>
          </p:cNvPr>
          <p:cNvSpPr/>
          <p:nvPr/>
        </p:nvSpPr>
        <p:spPr bwMode="auto">
          <a:xfrm>
            <a:off x="7091445" y="3229892"/>
            <a:ext cx="1080120" cy="52093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Entities</a:t>
            </a:r>
          </a:p>
          <a:p>
            <a:pPr algn="ctr"/>
            <a:r>
              <a:rPr kumimoji="0" lang="en-GB" sz="1400" b="0" i="0" u="none" strike="noStrike" cap="none" normalizeH="0" baseline="0" dirty="0">
                <a:ln>
                  <a:noFill/>
                </a:ln>
                <a:solidFill>
                  <a:schemeClr val="tx1"/>
                </a:solidFill>
                <a:effectLst/>
              </a:rPr>
              <a:t>(Objects)</a:t>
            </a:r>
          </a:p>
        </p:txBody>
      </p:sp>
      <p:sp>
        <p:nvSpPr>
          <p:cNvPr id="62" name="Rectangle 61">
            <a:extLst>
              <a:ext uri="{FF2B5EF4-FFF2-40B4-BE49-F238E27FC236}">
                <a16:creationId xmlns:a16="http://schemas.microsoft.com/office/drawing/2014/main" id="{3ADD0A25-D39B-46CA-8CFB-79B0FC8A9061}"/>
              </a:ext>
            </a:extLst>
          </p:cNvPr>
          <p:cNvSpPr/>
          <p:nvPr/>
        </p:nvSpPr>
        <p:spPr bwMode="auto">
          <a:xfrm>
            <a:off x="3924222" y="4728877"/>
            <a:ext cx="1810428" cy="42839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Application Components</a:t>
            </a:r>
            <a:endParaRPr kumimoji="0" lang="en-GB" sz="1400" b="0" i="0" u="none" strike="noStrike" cap="none" normalizeH="0" baseline="0" dirty="0">
              <a:ln>
                <a:noFill/>
              </a:ln>
              <a:solidFill>
                <a:schemeClr val="tx1"/>
              </a:solidFill>
              <a:effectLst/>
            </a:endParaRPr>
          </a:p>
        </p:txBody>
      </p:sp>
      <p:sp>
        <p:nvSpPr>
          <p:cNvPr id="64" name="Rectangle 63">
            <a:extLst>
              <a:ext uri="{FF2B5EF4-FFF2-40B4-BE49-F238E27FC236}">
                <a16:creationId xmlns:a16="http://schemas.microsoft.com/office/drawing/2014/main" id="{5A8C2A14-2098-42F7-8A83-6CAE5488AC56}"/>
              </a:ext>
            </a:extLst>
          </p:cNvPr>
          <p:cNvSpPr/>
          <p:nvPr/>
        </p:nvSpPr>
        <p:spPr bwMode="auto">
          <a:xfrm>
            <a:off x="3924222" y="5865068"/>
            <a:ext cx="4265764" cy="35682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Technology  Components</a:t>
            </a:r>
            <a:endParaRPr kumimoji="0" lang="en-GB" sz="1400" b="0" i="0" u="none" strike="noStrike" cap="none" normalizeH="0" baseline="0" dirty="0">
              <a:ln>
                <a:noFill/>
              </a:ln>
              <a:solidFill>
                <a:schemeClr val="tx1"/>
              </a:solidFill>
              <a:effectLst/>
            </a:endParaRPr>
          </a:p>
        </p:txBody>
      </p:sp>
      <p:sp>
        <p:nvSpPr>
          <p:cNvPr id="65" name="Rectangle 64">
            <a:extLst>
              <a:ext uri="{FF2B5EF4-FFF2-40B4-BE49-F238E27FC236}">
                <a16:creationId xmlns:a16="http://schemas.microsoft.com/office/drawing/2014/main" id="{A465422B-03BA-4CDC-A2EF-9B7125566767}"/>
              </a:ext>
            </a:extLst>
          </p:cNvPr>
          <p:cNvSpPr/>
          <p:nvPr/>
        </p:nvSpPr>
        <p:spPr bwMode="auto">
          <a:xfrm>
            <a:off x="6381656" y="4709770"/>
            <a:ext cx="1805672" cy="447506"/>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Data</a:t>
            </a:r>
          </a:p>
          <a:p>
            <a:pPr algn="ctr"/>
            <a:r>
              <a:rPr lang="en-GB" sz="1400" dirty="0"/>
              <a:t>Entities</a:t>
            </a:r>
            <a:endParaRPr kumimoji="0" lang="en-GB" sz="1400" b="0" i="0" u="none" strike="noStrike" cap="none" normalizeH="0" baseline="0" dirty="0">
              <a:ln>
                <a:noFill/>
              </a:ln>
              <a:solidFill>
                <a:schemeClr val="tx1"/>
              </a:solidFill>
              <a:effectLst/>
            </a:endParaRPr>
          </a:p>
        </p:txBody>
      </p:sp>
      <p:sp>
        <p:nvSpPr>
          <p:cNvPr id="66" name="TextBox 65">
            <a:extLst>
              <a:ext uri="{FF2B5EF4-FFF2-40B4-BE49-F238E27FC236}">
                <a16:creationId xmlns:a16="http://schemas.microsoft.com/office/drawing/2014/main" id="{5F0225B2-75FA-4F0B-993C-F575B91EED18}"/>
              </a:ext>
            </a:extLst>
          </p:cNvPr>
          <p:cNvSpPr txBox="1"/>
          <p:nvPr/>
        </p:nvSpPr>
        <p:spPr>
          <a:xfrm>
            <a:off x="4813449" y="686067"/>
            <a:ext cx="3032441" cy="246221"/>
          </a:xfrm>
          <a:prstGeom prst="rect">
            <a:avLst/>
          </a:prstGeom>
          <a:noFill/>
        </p:spPr>
        <p:txBody>
          <a:bodyPr wrap="square" rtlCol="0">
            <a:spAutoFit/>
          </a:bodyPr>
          <a:lstStyle/>
          <a:p>
            <a:r>
              <a:rPr lang="en-GB" sz="1000" i="1" dirty="0">
                <a:solidFill>
                  <a:schemeClr val="tx2">
                    <a:lumMod val="60000"/>
                    <a:lumOff val="40000"/>
                  </a:schemeClr>
                </a:solidFill>
                <a:latin typeface="Calibri" pitchFamily="34" charset="0"/>
                <a:cs typeface="Calibri" pitchFamily="34" charset="0"/>
              </a:rPr>
              <a:t>Identify which specific abilities a business should have</a:t>
            </a:r>
          </a:p>
        </p:txBody>
      </p:sp>
      <p:sp>
        <p:nvSpPr>
          <p:cNvPr id="67" name="TextBox 66">
            <a:extLst>
              <a:ext uri="{FF2B5EF4-FFF2-40B4-BE49-F238E27FC236}">
                <a16:creationId xmlns:a16="http://schemas.microsoft.com/office/drawing/2014/main" id="{FE4D3A57-B75E-48FA-9B1F-0485FB49E1F1}"/>
              </a:ext>
            </a:extLst>
          </p:cNvPr>
          <p:cNvSpPr txBox="1"/>
          <p:nvPr/>
        </p:nvSpPr>
        <p:spPr>
          <a:xfrm>
            <a:off x="4175748" y="2346510"/>
            <a:ext cx="1621846" cy="400110"/>
          </a:xfrm>
          <a:prstGeom prst="rect">
            <a:avLst/>
          </a:prstGeom>
          <a:noFill/>
        </p:spPr>
        <p:txBody>
          <a:bodyPr wrap="square" rtlCol="0">
            <a:spAutoFit/>
          </a:bodyPr>
          <a:lstStyle/>
          <a:p>
            <a:r>
              <a:rPr lang="en-GB" sz="1000" i="1" dirty="0">
                <a:solidFill>
                  <a:schemeClr val="tx2">
                    <a:lumMod val="60000"/>
                    <a:lumOff val="40000"/>
                  </a:schemeClr>
                </a:solidFill>
                <a:latin typeface="Calibri" pitchFamily="34" charset="0"/>
                <a:cs typeface="Calibri" pitchFamily="34" charset="0"/>
              </a:rPr>
              <a:t>provide the contractual terms for the execution of</a:t>
            </a:r>
          </a:p>
        </p:txBody>
      </p:sp>
      <p:sp>
        <p:nvSpPr>
          <p:cNvPr id="68" name="TextBox 67">
            <a:extLst>
              <a:ext uri="{FF2B5EF4-FFF2-40B4-BE49-F238E27FC236}">
                <a16:creationId xmlns:a16="http://schemas.microsoft.com/office/drawing/2014/main" id="{2BAFFD65-C735-4A29-A650-9410DA635D0F}"/>
              </a:ext>
            </a:extLst>
          </p:cNvPr>
          <p:cNvSpPr txBox="1"/>
          <p:nvPr/>
        </p:nvSpPr>
        <p:spPr>
          <a:xfrm>
            <a:off x="4100417" y="2828932"/>
            <a:ext cx="1498875" cy="400110"/>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provide the context for and sequencing of</a:t>
            </a:r>
          </a:p>
        </p:txBody>
      </p:sp>
      <p:sp>
        <p:nvSpPr>
          <p:cNvPr id="69" name="TextBox 68">
            <a:extLst>
              <a:ext uri="{FF2B5EF4-FFF2-40B4-BE49-F238E27FC236}">
                <a16:creationId xmlns:a16="http://schemas.microsoft.com/office/drawing/2014/main" id="{1FA01AF4-385E-46E8-96B3-A8A5E5200A60}"/>
              </a:ext>
            </a:extLst>
          </p:cNvPr>
          <p:cNvSpPr txBox="1"/>
          <p:nvPr/>
        </p:nvSpPr>
        <p:spPr>
          <a:xfrm>
            <a:off x="6439380" y="2837974"/>
            <a:ext cx="774624" cy="400110"/>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manage the state of</a:t>
            </a:r>
          </a:p>
        </p:txBody>
      </p:sp>
      <p:cxnSp>
        <p:nvCxnSpPr>
          <p:cNvPr id="72" name="Elbow Connector 30">
            <a:extLst>
              <a:ext uri="{FF2B5EF4-FFF2-40B4-BE49-F238E27FC236}">
                <a16:creationId xmlns:a16="http://schemas.microsoft.com/office/drawing/2014/main" id="{2E891789-C1BE-4F56-B2B3-6A9DB5091717}"/>
              </a:ext>
            </a:extLst>
          </p:cNvPr>
          <p:cNvCxnSpPr>
            <a:cxnSpLocks/>
            <a:stCxn id="65" idx="3"/>
            <a:endCxn id="61" idx="3"/>
          </p:cNvCxnSpPr>
          <p:nvPr/>
        </p:nvCxnSpPr>
        <p:spPr bwMode="auto">
          <a:xfrm flipH="1" flipV="1">
            <a:off x="8171565" y="3490357"/>
            <a:ext cx="15763" cy="1443166"/>
          </a:xfrm>
          <a:prstGeom prst="bentConnector3">
            <a:avLst>
              <a:gd name="adj1" fmla="val -1450232"/>
            </a:avLst>
          </a:prstGeom>
          <a:solidFill>
            <a:schemeClr val="accent1"/>
          </a:solidFill>
          <a:ln w="9525" cap="flat" cmpd="sng" algn="ctr">
            <a:solidFill>
              <a:schemeClr val="tx1"/>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2581D772-D832-40BD-B58B-5898E2FF6700}"/>
              </a:ext>
            </a:extLst>
          </p:cNvPr>
          <p:cNvCxnSpPr>
            <a:stCxn id="54" idx="3"/>
            <a:endCxn id="59" idx="1"/>
          </p:cNvCxnSpPr>
          <p:nvPr/>
        </p:nvCxnSpPr>
        <p:spPr bwMode="auto">
          <a:xfrm>
            <a:off x="4986671" y="3483638"/>
            <a:ext cx="51232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2" name="Straight Arrow Connector 81">
            <a:extLst>
              <a:ext uri="{FF2B5EF4-FFF2-40B4-BE49-F238E27FC236}">
                <a16:creationId xmlns:a16="http://schemas.microsoft.com/office/drawing/2014/main" id="{7AC60899-B17E-45BE-AFAC-666022BAC46E}"/>
              </a:ext>
            </a:extLst>
          </p:cNvPr>
          <p:cNvCxnSpPr>
            <a:stCxn id="59" idx="3"/>
            <a:endCxn id="61" idx="1"/>
          </p:cNvCxnSpPr>
          <p:nvPr/>
        </p:nvCxnSpPr>
        <p:spPr bwMode="auto">
          <a:xfrm>
            <a:off x="6579118" y="3483638"/>
            <a:ext cx="512327" cy="67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0" name="TextBox 99">
            <a:extLst>
              <a:ext uri="{FF2B5EF4-FFF2-40B4-BE49-F238E27FC236}">
                <a16:creationId xmlns:a16="http://schemas.microsoft.com/office/drawing/2014/main" id="{EA392876-2F64-4256-8082-BF071EEFD7DE}"/>
              </a:ext>
            </a:extLst>
          </p:cNvPr>
          <p:cNvSpPr txBox="1"/>
          <p:nvPr/>
        </p:nvSpPr>
        <p:spPr>
          <a:xfrm>
            <a:off x="5671795" y="4822084"/>
            <a:ext cx="774624" cy="400110"/>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change the state of</a:t>
            </a:r>
          </a:p>
        </p:txBody>
      </p:sp>
      <p:cxnSp>
        <p:nvCxnSpPr>
          <p:cNvPr id="103" name="Straight Arrow Connector 102">
            <a:extLst>
              <a:ext uri="{FF2B5EF4-FFF2-40B4-BE49-F238E27FC236}">
                <a16:creationId xmlns:a16="http://schemas.microsoft.com/office/drawing/2014/main" id="{4F7B14BE-971F-47DD-9AB7-867CD521548D}"/>
              </a:ext>
            </a:extLst>
          </p:cNvPr>
          <p:cNvCxnSpPr/>
          <p:nvPr/>
        </p:nvCxnSpPr>
        <p:spPr bwMode="auto">
          <a:xfrm>
            <a:off x="5734650" y="4827284"/>
            <a:ext cx="648914" cy="51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7" name="Straight Arrow Connector 106">
            <a:extLst>
              <a:ext uri="{FF2B5EF4-FFF2-40B4-BE49-F238E27FC236}">
                <a16:creationId xmlns:a16="http://schemas.microsoft.com/office/drawing/2014/main" id="{7558DBBC-3070-471B-A9AB-CDD0221F846D}"/>
              </a:ext>
            </a:extLst>
          </p:cNvPr>
          <p:cNvCxnSpPr>
            <a:cxnSpLocks/>
          </p:cNvCxnSpPr>
          <p:nvPr/>
        </p:nvCxnSpPr>
        <p:spPr bwMode="auto">
          <a:xfrm>
            <a:off x="4172542" y="3750822"/>
            <a:ext cx="3414" cy="57014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8" name="TextBox 107">
            <a:extLst>
              <a:ext uri="{FF2B5EF4-FFF2-40B4-BE49-F238E27FC236}">
                <a16:creationId xmlns:a16="http://schemas.microsoft.com/office/drawing/2014/main" id="{3E19753F-BB90-46D2-BB5E-1BE5AA26AC59}"/>
              </a:ext>
            </a:extLst>
          </p:cNvPr>
          <p:cNvSpPr txBox="1"/>
          <p:nvPr/>
        </p:nvSpPr>
        <p:spPr>
          <a:xfrm>
            <a:off x="5814587" y="4057715"/>
            <a:ext cx="2246386" cy="246221"/>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identify the processing required by</a:t>
            </a:r>
          </a:p>
        </p:txBody>
      </p:sp>
      <p:sp>
        <p:nvSpPr>
          <p:cNvPr id="109" name="TextBox 108">
            <a:extLst>
              <a:ext uri="{FF2B5EF4-FFF2-40B4-BE49-F238E27FC236}">
                <a16:creationId xmlns:a16="http://schemas.microsoft.com/office/drawing/2014/main" id="{0E3D6DA9-A762-4E58-BC2F-880E6DDF8CB0}"/>
              </a:ext>
            </a:extLst>
          </p:cNvPr>
          <p:cNvSpPr txBox="1"/>
          <p:nvPr/>
        </p:nvSpPr>
        <p:spPr>
          <a:xfrm>
            <a:off x="4175956" y="1538423"/>
            <a:ext cx="3334297" cy="246221"/>
          </a:xfrm>
          <a:prstGeom prst="rect">
            <a:avLst/>
          </a:prstGeom>
          <a:noFill/>
        </p:spPr>
        <p:txBody>
          <a:bodyPr wrap="square" rtlCol="0">
            <a:spAutoFit/>
          </a:bodyPr>
          <a:lstStyle/>
          <a:p>
            <a:r>
              <a:rPr lang="en-GB" sz="1000" i="1" dirty="0">
                <a:solidFill>
                  <a:schemeClr val="tx2">
                    <a:lumMod val="60000"/>
                    <a:lumOff val="40000"/>
                  </a:schemeClr>
                </a:solidFill>
                <a:latin typeface="Calibri" pitchFamily="34" charset="0"/>
                <a:cs typeface="Calibri" pitchFamily="34" charset="0"/>
              </a:rPr>
              <a:t>provide the context for choosing which services to offer</a:t>
            </a:r>
          </a:p>
        </p:txBody>
      </p:sp>
      <p:cxnSp>
        <p:nvCxnSpPr>
          <p:cNvPr id="110" name="Straight Arrow Connector 109">
            <a:extLst>
              <a:ext uri="{FF2B5EF4-FFF2-40B4-BE49-F238E27FC236}">
                <a16:creationId xmlns:a16="http://schemas.microsoft.com/office/drawing/2014/main" id="{79238A34-D9C0-4494-8C9E-08C7C579CFAC}"/>
              </a:ext>
            </a:extLst>
          </p:cNvPr>
          <p:cNvCxnSpPr>
            <a:cxnSpLocks/>
          </p:cNvCxnSpPr>
          <p:nvPr/>
        </p:nvCxnSpPr>
        <p:spPr bwMode="auto">
          <a:xfrm>
            <a:off x="4191943" y="5157276"/>
            <a:ext cx="0" cy="228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1" name="Rectangle 110">
            <a:extLst>
              <a:ext uri="{FF2B5EF4-FFF2-40B4-BE49-F238E27FC236}">
                <a16:creationId xmlns:a16="http://schemas.microsoft.com/office/drawing/2014/main" id="{A01E61D1-F020-4FEB-BE99-8A57419E0D6A}"/>
              </a:ext>
            </a:extLst>
          </p:cNvPr>
          <p:cNvSpPr/>
          <p:nvPr/>
        </p:nvSpPr>
        <p:spPr bwMode="auto">
          <a:xfrm>
            <a:off x="4344300" y="930289"/>
            <a:ext cx="1830299" cy="55909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Competencies</a:t>
            </a:r>
            <a:endParaRPr kumimoji="0" lang="en-GB" sz="1400" b="0" i="0" u="none" strike="noStrike" cap="none" normalizeH="0" baseline="0" dirty="0">
              <a:ln>
                <a:noFill/>
              </a:ln>
              <a:solidFill>
                <a:schemeClr val="tx1"/>
              </a:solidFill>
              <a:effectLst/>
            </a:endParaRPr>
          </a:p>
        </p:txBody>
      </p:sp>
      <p:sp>
        <p:nvSpPr>
          <p:cNvPr id="112" name="Rectangle 111">
            <a:extLst>
              <a:ext uri="{FF2B5EF4-FFF2-40B4-BE49-F238E27FC236}">
                <a16:creationId xmlns:a16="http://schemas.microsoft.com/office/drawing/2014/main" id="{D35E7782-063E-495E-8143-D261FAD15A81}"/>
              </a:ext>
            </a:extLst>
          </p:cNvPr>
          <p:cNvSpPr/>
          <p:nvPr/>
        </p:nvSpPr>
        <p:spPr bwMode="auto">
          <a:xfrm>
            <a:off x="3926429" y="4336708"/>
            <a:ext cx="4259392" cy="213431"/>
          </a:xfrm>
          <a:prstGeom prst="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IS / Application Services</a:t>
            </a:r>
            <a:endParaRPr kumimoji="0" lang="en-GB" sz="1400" b="0" i="0" u="none" strike="noStrike" cap="none" normalizeH="0" baseline="0" dirty="0">
              <a:ln>
                <a:noFill/>
              </a:ln>
              <a:solidFill>
                <a:schemeClr val="tx1"/>
              </a:solidFill>
              <a:effectLst/>
            </a:endParaRPr>
          </a:p>
        </p:txBody>
      </p:sp>
      <p:cxnSp>
        <p:nvCxnSpPr>
          <p:cNvPr id="113" name="Straight Arrow Connector 112">
            <a:extLst>
              <a:ext uri="{FF2B5EF4-FFF2-40B4-BE49-F238E27FC236}">
                <a16:creationId xmlns:a16="http://schemas.microsoft.com/office/drawing/2014/main" id="{2A141B98-49B8-427E-B4B7-11514EA81766}"/>
              </a:ext>
            </a:extLst>
          </p:cNvPr>
          <p:cNvCxnSpPr>
            <a:cxnSpLocks/>
          </p:cNvCxnSpPr>
          <p:nvPr/>
        </p:nvCxnSpPr>
        <p:spPr bwMode="auto">
          <a:xfrm>
            <a:off x="5968915" y="3722956"/>
            <a:ext cx="9983" cy="6264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4" name="Straight Arrow Connector 113">
            <a:extLst>
              <a:ext uri="{FF2B5EF4-FFF2-40B4-BE49-F238E27FC236}">
                <a16:creationId xmlns:a16="http://schemas.microsoft.com/office/drawing/2014/main" id="{5A951AFD-6F54-4DBD-A7AD-4E51FA8042A5}"/>
              </a:ext>
            </a:extLst>
          </p:cNvPr>
          <p:cNvCxnSpPr>
            <a:cxnSpLocks/>
            <a:endCxn id="62" idx="0"/>
          </p:cNvCxnSpPr>
          <p:nvPr/>
        </p:nvCxnSpPr>
        <p:spPr bwMode="auto">
          <a:xfrm>
            <a:off x="4829436" y="4550139"/>
            <a:ext cx="0" cy="1787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5" name="Rectangle 114">
            <a:extLst>
              <a:ext uri="{FF2B5EF4-FFF2-40B4-BE49-F238E27FC236}">
                <a16:creationId xmlns:a16="http://schemas.microsoft.com/office/drawing/2014/main" id="{5A799E35-2F5C-42EF-AC5A-7620CECA07AA}"/>
              </a:ext>
            </a:extLst>
          </p:cNvPr>
          <p:cNvSpPr/>
          <p:nvPr/>
        </p:nvSpPr>
        <p:spPr bwMode="auto">
          <a:xfrm>
            <a:off x="3924845" y="5386016"/>
            <a:ext cx="4278491" cy="254596"/>
          </a:xfrm>
          <a:prstGeom prst="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Platform/Technology/Infrastructure Services</a:t>
            </a:r>
            <a:endParaRPr kumimoji="0" lang="en-GB" sz="1400" b="0" i="0" u="none" strike="noStrike" cap="none" normalizeH="0" baseline="0" dirty="0">
              <a:ln>
                <a:noFill/>
              </a:ln>
              <a:solidFill>
                <a:schemeClr val="tx1"/>
              </a:solidFill>
              <a:effectLst/>
            </a:endParaRPr>
          </a:p>
        </p:txBody>
      </p:sp>
      <p:cxnSp>
        <p:nvCxnSpPr>
          <p:cNvPr id="116" name="Straight Arrow Connector 115">
            <a:extLst>
              <a:ext uri="{FF2B5EF4-FFF2-40B4-BE49-F238E27FC236}">
                <a16:creationId xmlns:a16="http://schemas.microsoft.com/office/drawing/2014/main" id="{DE6CF366-ACF9-4D2A-A58B-182FD478199B}"/>
              </a:ext>
            </a:extLst>
          </p:cNvPr>
          <p:cNvCxnSpPr>
            <a:cxnSpLocks/>
          </p:cNvCxnSpPr>
          <p:nvPr/>
        </p:nvCxnSpPr>
        <p:spPr bwMode="auto">
          <a:xfrm flipV="1">
            <a:off x="4183424" y="5640612"/>
            <a:ext cx="0" cy="228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7" name="Straight Arrow Connector 116">
            <a:extLst>
              <a:ext uri="{FF2B5EF4-FFF2-40B4-BE49-F238E27FC236}">
                <a16:creationId xmlns:a16="http://schemas.microsoft.com/office/drawing/2014/main" id="{8A87E185-26EE-4507-B495-D8B270C12906}"/>
              </a:ext>
            </a:extLst>
          </p:cNvPr>
          <p:cNvCxnSpPr>
            <a:cxnSpLocks/>
          </p:cNvCxnSpPr>
          <p:nvPr/>
        </p:nvCxnSpPr>
        <p:spPr bwMode="auto">
          <a:xfrm>
            <a:off x="7285089" y="5157276"/>
            <a:ext cx="0" cy="228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8" name="Straight Arrow Connector 117">
            <a:extLst>
              <a:ext uri="{FF2B5EF4-FFF2-40B4-BE49-F238E27FC236}">
                <a16:creationId xmlns:a16="http://schemas.microsoft.com/office/drawing/2014/main" id="{2807976E-43E7-4CD5-905B-52FC09334B32}"/>
              </a:ext>
            </a:extLst>
          </p:cNvPr>
          <p:cNvCxnSpPr>
            <a:cxnSpLocks/>
          </p:cNvCxnSpPr>
          <p:nvPr/>
        </p:nvCxnSpPr>
        <p:spPr bwMode="auto">
          <a:xfrm flipV="1">
            <a:off x="7276570" y="5640612"/>
            <a:ext cx="0" cy="2287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9" name="TextBox 118">
            <a:extLst>
              <a:ext uri="{FF2B5EF4-FFF2-40B4-BE49-F238E27FC236}">
                <a16:creationId xmlns:a16="http://schemas.microsoft.com/office/drawing/2014/main" id="{99DEC249-C9BC-4D94-A76B-6BB775311EEF}"/>
              </a:ext>
            </a:extLst>
          </p:cNvPr>
          <p:cNvSpPr txBox="1"/>
          <p:nvPr/>
        </p:nvSpPr>
        <p:spPr>
          <a:xfrm>
            <a:off x="7996018" y="2829782"/>
            <a:ext cx="898600" cy="553998"/>
          </a:xfrm>
          <a:prstGeom prst="rect">
            <a:avLst/>
          </a:prstGeom>
          <a:noFill/>
        </p:spPr>
        <p:txBody>
          <a:bodyPr wrap="square" rtlCol="0">
            <a:spAutoFit/>
          </a:bodyPr>
          <a:lstStyle/>
          <a:p>
            <a:pPr algn="ctr"/>
            <a:r>
              <a:rPr lang="en-GB" sz="1000" i="1" dirty="0">
                <a:solidFill>
                  <a:schemeClr val="tx2">
                    <a:lumMod val="60000"/>
                    <a:lumOff val="40000"/>
                  </a:schemeClr>
                </a:solidFill>
                <a:latin typeface="Calibri" pitchFamily="34" charset="0"/>
                <a:cs typeface="Calibri" pitchFamily="34" charset="0"/>
              </a:rPr>
              <a:t>require the participation of</a:t>
            </a:r>
          </a:p>
        </p:txBody>
      </p:sp>
      <p:cxnSp>
        <p:nvCxnSpPr>
          <p:cNvPr id="120" name="Straight Arrow Connector 119">
            <a:extLst>
              <a:ext uri="{FF2B5EF4-FFF2-40B4-BE49-F238E27FC236}">
                <a16:creationId xmlns:a16="http://schemas.microsoft.com/office/drawing/2014/main" id="{B331E06D-7287-44A6-AF6A-D48FDBC3561A}"/>
              </a:ext>
            </a:extLst>
          </p:cNvPr>
          <p:cNvCxnSpPr>
            <a:cxnSpLocks/>
            <a:stCxn id="52" idx="2"/>
          </p:cNvCxnSpPr>
          <p:nvPr/>
        </p:nvCxnSpPr>
        <p:spPr bwMode="auto">
          <a:xfrm>
            <a:off x="7268786" y="1482302"/>
            <a:ext cx="16303" cy="7071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1" name="Straight Arrow Connector 120">
            <a:extLst>
              <a:ext uri="{FF2B5EF4-FFF2-40B4-BE49-F238E27FC236}">
                <a16:creationId xmlns:a16="http://schemas.microsoft.com/office/drawing/2014/main" id="{30D20F6D-72D9-41C8-B313-FED5D884DCA2}"/>
              </a:ext>
            </a:extLst>
          </p:cNvPr>
          <p:cNvCxnSpPr>
            <a:cxnSpLocks/>
          </p:cNvCxnSpPr>
          <p:nvPr/>
        </p:nvCxnSpPr>
        <p:spPr bwMode="auto">
          <a:xfrm flipH="1">
            <a:off x="7588094" y="2283995"/>
            <a:ext cx="11460" cy="97622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2" name="Straight Arrow Connector 121">
            <a:extLst>
              <a:ext uri="{FF2B5EF4-FFF2-40B4-BE49-F238E27FC236}">
                <a16:creationId xmlns:a16="http://schemas.microsoft.com/office/drawing/2014/main" id="{80E60CBF-30D1-4871-959E-445709558E98}"/>
              </a:ext>
            </a:extLst>
          </p:cNvPr>
          <p:cNvCxnSpPr>
            <a:cxnSpLocks/>
          </p:cNvCxnSpPr>
          <p:nvPr/>
        </p:nvCxnSpPr>
        <p:spPr bwMode="auto">
          <a:xfrm>
            <a:off x="4138047" y="2346510"/>
            <a:ext cx="0" cy="86285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3" name="Rectangle 122">
            <a:extLst>
              <a:ext uri="{FF2B5EF4-FFF2-40B4-BE49-F238E27FC236}">
                <a16:creationId xmlns:a16="http://schemas.microsoft.com/office/drawing/2014/main" id="{ABA2FC6C-B4F4-4B7C-B65E-95EFD7AB10EE}"/>
              </a:ext>
            </a:extLst>
          </p:cNvPr>
          <p:cNvSpPr/>
          <p:nvPr/>
        </p:nvSpPr>
        <p:spPr bwMode="auto">
          <a:xfrm>
            <a:off x="3904071" y="2174805"/>
            <a:ext cx="4265764" cy="205234"/>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400" dirty="0"/>
              <a:t>Business Services</a:t>
            </a:r>
            <a:endParaRPr kumimoji="0" lang="en-GB"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7832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Architecture Conformance Checkpoints</a:t>
            </a:r>
          </a:p>
        </p:txBody>
      </p:sp>
      <p:cxnSp>
        <p:nvCxnSpPr>
          <p:cNvPr id="72" name="Straight Connector 71"/>
          <p:cNvCxnSpPr/>
          <p:nvPr/>
        </p:nvCxnSpPr>
        <p:spPr bwMode="auto">
          <a:xfrm>
            <a:off x="1773046" y="764704"/>
            <a:ext cx="84383" cy="5466906"/>
          </a:xfrm>
          <a:prstGeom prst="line">
            <a:avLst/>
          </a:prstGeom>
          <a:solidFill>
            <a:schemeClr val="accent1"/>
          </a:solidFill>
          <a:ln w="9525" cap="flat" cmpd="sng" algn="ctr">
            <a:solidFill>
              <a:srgbClr val="C00000"/>
            </a:solidFill>
            <a:prstDash val="dash"/>
            <a:round/>
            <a:headEnd type="none" w="med" len="med"/>
            <a:tailEnd type="none" w="med" len="med"/>
          </a:ln>
          <a:effectLst/>
        </p:spPr>
      </p:cxnSp>
      <p:cxnSp>
        <p:nvCxnSpPr>
          <p:cNvPr id="76" name="Straight Connector 75"/>
          <p:cNvCxnSpPr/>
          <p:nvPr/>
        </p:nvCxnSpPr>
        <p:spPr bwMode="auto">
          <a:xfrm>
            <a:off x="3884572" y="764704"/>
            <a:ext cx="75685" cy="5472608"/>
          </a:xfrm>
          <a:prstGeom prst="line">
            <a:avLst/>
          </a:prstGeom>
          <a:solidFill>
            <a:schemeClr val="accent1"/>
          </a:solidFill>
          <a:ln w="9525" cap="flat" cmpd="sng" algn="ctr">
            <a:solidFill>
              <a:srgbClr val="C00000"/>
            </a:solidFill>
            <a:prstDash val="dash"/>
            <a:round/>
            <a:headEnd type="none" w="med" len="med"/>
            <a:tailEnd type="none" w="med" len="med"/>
          </a:ln>
          <a:effectLst/>
        </p:spPr>
      </p:cxnSp>
      <p:cxnSp>
        <p:nvCxnSpPr>
          <p:cNvPr id="77" name="Straight Connector 76"/>
          <p:cNvCxnSpPr/>
          <p:nvPr/>
        </p:nvCxnSpPr>
        <p:spPr bwMode="auto">
          <a:xfrm>
            <a:off x="6661648" y="764704"/>
            <a:ext cx="84110" cy="5466906"/>
          </a:xfrm>
          <a:prstGeom prst="line">
            <a:avLst/>
          </a:prstGeom>
          <a:solidFill>
            <a:schemeClr val="accent1"/>
          </a:solidFill>
          <a:ln w="9525" cap="flat" cmpd="sng" algn="ctr">
            <a:solidFill>
              <a:srgbClr val="C00000"/>
            </a:solidFill>
            <a:prstDash val="dash"/>
            <a:round/>
            <a:headEnd type="none" w="med" len="med"/>
            <a:tailEnd type="none" w="med" len="med"/>
          </a:ln>
          <a:effectLst/>
        </p:spPr>
      </p:cxnSp>
      <p:cxnSp>
        <p:nvCxnSpPr>
          <p:cNvPr id="78" name="Straight Connector 77"/>
          <p:cNvCxnSpPr/>
          <p:nvPr/>
        </p:nvCxnSpPr>
        <p:spPr bwMode="auto">
          <a:xfrm>
            <a:off x="8765707" y="764704"/>
            <a:ext cx="54765" cy="5466906"/>
          </a:xfrm>
          <a:prstGeom prst="line">
            <a:avLst/>
          </a:prstGeom>
          <a:solidFill>
            <a:schemeClr val="accent1"/>
          </a:solidFill>
          <a:ln w="9525" cap="flat" cmpd="sng" algn="ctr">
            <a:solidFill>
              <a:srgbClr val="C00000"/>
            </a:solidFill>
            <a:prstDash val="dash"/>
            <a:round/>
            <a:headEnd type="none" w="med" len="med"/>
            <a:tailEnd type="none" w="med" len="med"/>
          </a:ln>
          <a:effectLst/>
        </p:spPr>
      </p:cxnSp>
      <p:sp>
        <p:nvSpPr>
          <p:cNvPr id="38" name="Chevron 37"/>
          <p:cNvSpPr/>
          <p:nvPr/>
        </p:nvSpPr>
        <p:spPr bwMode="auto">
          <a:xfrm>
            <a:off x="236437" y="1172676"/>
            <a:ext cx="1515033" cy="486548"/>
          </a:xfrm>
          <a:prstGeom prst="chevron">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1400" dirty="0">
                <a:latin typeface="Calibri" panose="020F0502020204030204" pitchFamily="34" charset="0"/>
              </a:rPr>
              <a:t>Opportunity</a:t>
            </a:r>
          </a:p>
        </p:txBody>
      </p:sp>
      <p:sp>
        <p:nvSpPr>
          <p:cNvPr id="39" name="Chevron 38"/>
          <p:cNvSpPr/>
          <p:nvPr/>
        </p:nvSpPr>
        <p:spPr bwMode="auto">
          <a:xfrm>
            <a:off x="1668586" y="1175005"/>
            <a:ext cx="2219311" cy="486548"/>
          </a:xfrm>
          <a:prstGeom prst="chevron">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1400" dirty="0">
                <a:latin typeface="Calibri" panose="020F0502020204030204" pitchFamily="34" charset="0"/>
              </a:rPr>
              <a:t>Feasibility</a:t>
            </a:r>
          </a:p>
        </p:txBody>
      </p:sp>
      <p:sp>
        <p:nvSpPr>
          <p:cNvPr id="40" name="Chevron 39"/>
          <p:cNvSpPr/>
          <p:nvPr/>
        </p:nvSpPr>
        <p:spPr bwMode="auto">
          <a:xfrm>
            <a:off x="3741384" y="1170523"/>
            <a:ext cx="2910243" cy="486548"/>
          </a:xfrm>
          <a:prstGeom prst="chevron">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1400" dirty="0">
                <a:latin typeface="Calibri" panose="020F0502020204030204" pitchFamily="34" charset="0"/>
              </a:rPr>
              <a:t>Deliver</a:t>
            </a:r>
          </a:p>
        </p:txBody>
      </p:sp>
      <p:sp>
        <p:nvSpPr>
          <p:cNvPr id="41" name="Chevron 40"/>
          <p:cNvSpPr/>
          <p:nvPr/>
        </p:nvSpPr>
        <p:spPr bwMode="auto">
          <a:xfrm>
            <a:off x="6505114" y="1170523"/>
            <a:ext cx="2219310" cy="486548"/>
          </a:xfrm>
          <a:prstGeom prst="chevron">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1400" dirty="0">
                <a:latin typeface="Calibri" panose="020F0502020204030204" pitchFamily="34" charset="0"/>
              </a:rPr>
              <a:t>Realise</a:t>
            </a:r>
          </a:p>
        </p:txBody>
      </p:sp>
      <p:sp>
        <p:nvSpPr>
          <p:cNvPr id="42" name="Chevron 41"/>
          <p:cNvSpPr/>
          <p:nvPr/>
        </p:nvSpPr>
        <p:spPr bwMode="auto">
          <a:xfrm>
            <a:off x="279771" y="5425416"/>
            <a:ext cx="1562855" cy="487860"/>
          </a:xfrm>
          <a:prstGeom prst="chevron">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1400" dirty="0">
                <a:latin typeface="Calibri" panose="020F0502020204030204" pitchFamily="34" charset="0"/>
              </a:rPr>
              <a:t> Investment</a:t>
            </a:r>
          </a:p>
          <a:p>
            <a:pPr eaLnBrk="0" fontAlgn="base" hangingPunct="0">
              <a:spcBef>
                <a:spcPct val="0"/>
              </a:spcBef>
              <a:spcAft>
                <a:spcPct val="0"/>
              </a:spcAft>
            </a:pPr>
            <a:r>
              <a:rPr lang="en-GB" sz="1400" dirty="0">
                <a:latin typeface="Calibri" panose="020F0502020204030204" pitchFamily="34" charset="0"/>
              </a:rPr>
              <a:t>proposal</a:t>
            </a:r>
          </a:p>
        </p:txBody>
      </p:sp>
      <p:sp>
        <p:nvSpPr>
          <p:cNvPr id="43" name="Chevron 42"/>
          <p:cNvSpPr/>
          <p:nvPr/>
        </p:nvSpPr>
        <p:spPr bwMode="auto">
          <a:xfrm>
            <a:off x="1710149" y="5425416"/>
            <a:ext cx="2221468" cy="487860"/>
          </a:xfrm>
          <a:prstGeom prst="chevron">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1400" dirty="0">
                <a:latin typeface="Calibri" panose="020F0502020204030204" pitchFamily="34" charset="0"/>
              </a:rPr>
              <a:t> Business case</a:t>
            </a:r>
          </a:p>
        </p:txBody>
      </p:sp>
      <p:sp>
        <p:nvSpPr>
          <p:cNvPr id="44" name="Chevron 43"/>
          <p:cNvSpPr/>
          <p:nvPr/>
        </p:nvSpPr>
        <p:spPr bwMode="auto">
          <a:xfrm>
            <a:off x="3777578" y="5425416"/>
            <a:ext cx="2968180" cy="487860"/>
          </a:xfrm>
          <a:prstGeom prst="chevron">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1400" dirty="0">
                <a:latin typeface="Calibri" panose="020F0502020204030204" pitchFamily="34" charset="0"/>
              </a:rPr>
              <a:t> Value creation</a:t>
            </a:r>
          </a:p>
        </p:txBody>
      </p:sp>
      <p:sp>
        <p:nvSpPr>
          <p:cNvPr id="45" name="Chevron 44"/>
          <p:cNvSpPr/>
          <p:nvPr/>
        </p:nvSpPr>
        <p:spPr bwMode="auto">
          <a:xfrm>
            <a:off x="6573803" y="5425416"/>
            <a:ext cx="2184408" cy="487860"/>
          </a:xfrm>
          <a:prstGeom prst="chevron">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1400" dirty="0">
                <a:latin typeface="Calibri" panose="020F0502020204030204" pitchFamily="34" charset="0"/>
              </a:rPr>
              <a:t> Benefits</a:t>
            </a:r>
          </a:p>
          <a:p>
            <a:pPr eaLnBrk="0" fontAlgn="base" hangingPunct="0">
              <a:spcBef>
                <a:spcPct val="0"/>
              </a:spcBef>
              <a:spcAft>
                <a:spcPct val="0"/>
              </a:spcAft>
            </a:pPr>
            <a:r>
              <a:rPr lang="en-GB" sz="1400" dirty="0">
                <a:latin typeface="Calibri" panose="020F0502020204030204" pitchFamily="34" charset="0"/>
              </a:rPr>
              <a:t>realisation</a:t>
            </a:r>
          </a:p>
        </p:txBody>
      </p:sp>
      <p:sp>
        <p:nvSpPr>
          <p:cNvPr id="67" name="TextBox 66"/>
          <p:cNvSpPr txBox="1"/>
          <p:nvPr/>
        </p:nvSpPr>
        <p:spPr>
          <a:xfrm>
            <a:off x="171671" y="5079498"/>
            <a:ext cx="2136547" cy="307777"/>
          </a:xfrm>
          <a:prstGeom prst="rect">
            <a:avLst/>
          </a:prstGeom>
          <a:noFill/>
        </p:spPr>
        <p:txBody>
          <a:bodyPr wrap="none" rtlCol="0">
            <a:spAutoFit/>
          </a:bodyPr>
          <a:lstStyle/>
          <a:p>
            <a:r>
              <a:rPr lang="en-GB" sz="1400" b="1" dirty="0">
                <a:solidFill>
                  <a:schemeClr val="bg1">
                    <a:lumMod val="75000"/>
                  </a:schemeClr>
                </a:solidFill>
                <a:latin typeface="Calibri" pitchFamily="34" charset="0"/>
                <a:cs typeface="Calibri" pitchFamily="34" charset="0"/>
              </a:rPr>
              <a:t>Business Investment Cycle</a:t>
            </a:r>
          </a:p>
        </p:txBody>
      </p:sp>
      <p:sp>
        <p:nvSpPr>
          <p:cNvPr id="68" name="TextBox 67"/>
          <p:cNvSpPr txBox="1"/>
          <p:nvPr/>
        </p:nvSpPr>
        <p:spPr>
          <a:xfrm>
            <a:off x="160398" y="849142"/>
            <a:ext cx="2215607" cy="307777"/>
          </a:xfrm>
          <a:prstGeom prst="rect">
            <a:avLst/>
          </a:prstGeom>
          <a:noFill/>
        </p:spPr>
        <p:txBody>
          <a:bodyPr wrap="none" rtlCol="0">
            <a:spAutoFit/>
          </a:bodyPr>
          <a:lstStyle/>
          <a:p>
            <a:r>
              <a:rPr lang="en-GB" sz="1400" b="1" dirty="0">
                <a:solidFill>
                  <a:schemeClr val="bg1">
                    <a:lumMod val="75000"/>
                  </a:schemeClr>
                </a:solidFill>
                <a:latin typeface="Calibri" pitchFamily="34" charset="0"/>
                <a:cs typeface="Calibri" pitchFamily="34" charset="0"/>
              </a:rPr>
              <a:t>Project Management  Cycle</a:t>
            </a:r>
          </a:p>
        </p:txBody>
      </p:sp>
      <p:sp>
        <p:nvSpPr>
          <p:cNvPr id="50" name="Oval 49"/>
          <p:cNvSpPr/>
          <p:nvPr/>
        </p:nvSpPr>
        <p:spPr bwMode="auto">
          <a:xfrm>
            <a:off x="1787101" y="3520700"/>
            <a:ext cx="84110" cy="14379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sz="900"/>
          </a:p>
        </p:txBody>
      </p:sp>
      <p:sp>
        <p:nvSpPr>
          <p:cNvPr id="52" name="Oval 51"/>
          <p:cNvSpPr/>
          <p:nvPr/>
        </p:nvSpPr>
        <p:spPr bwMode="auto">
          <a:xfrm>
            <a:off x="3882512" y="3506370"/>
            <a:ext cx="84110" cy="14379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sz="900"/>
          </a:p>
        </p:txBody>
      </p:sp>
      <p:sp>
        <p:nvSpPr>
          <p:cNvPr id="53" name="Oval 52"/>
          <p:cNvSpPr/>
          <p:nvPr/>
        </p:nvSpPr>
        <p:spPr bwMode="auto">
          <a:xfrm>
            <a:off x="6668013" y="3509126"/>
            <a:ext cx="84110" cy="14379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sz="900"/>
          </a:p>
        </p:txBody>
      </p:sp>
      <p:sp>
        <p:nvSpPr>
          <p:cNvPr id="54" name="Oval 53"/>
          <p:cNvSpPr/>
          <p:nvPr/>
        </p:nvSpPr>
        <p:spPr bwMode="auto">
          <a:xfrm>
            <a:off x="8730017" y="3506370"/>
            <a:ext cx="84110" cy="14379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sz="900"/>
          </a:p>
        </p:txBody>
      </p:sp>
      <p:sp>
        <p:nvSpPr>
          <p:cNvPr id="60" name="Chevron 59"/>
          <p:cNvSpPr/>
          <p:nvPr/>
        </p:nvSpPr>
        <p:spPr bwMode="auto">
          <a:xfrm>
            <a:off x="222664" y="2839920"/>
            <a:ext cx="1515033" cy="592603"/>
          </a:xfrm>
          <a:prstGeom prst="chevr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900" dirty="0">
                <a:solidFill>
                  <a:schemeClr val="bg1"/>
                </a:solidFill>
                <a:latin typeface="Calibri" panose="020F0502020204030204" pitchFamily="34" charset="0"/>
              </a:rPr>
              <a:t> Develop initial</a:t>
            </a:r>
          </a:p>
          <a:p>
            <a:pPr eaLnBrk="0" fontAlgn="base" hangingPunct="0">
              <a:spcBef>
                <a:spcPct val="0"/>
              </a:spcBef>
              <a:spcAft>
                <a:spcPct val="0"/>
              </a:spcAft>
            </a:pPr>
            <a:r>
              <a:rPr lang="en-GB" sz="900" dirty="0">
                <a:solidFill>
                  <a:schemeClr val="bg1"/>
                </a:solidFill>
                <a:latin typeface="Calibri" panose="020F0502020204030204" pitchFamily="34" charset="0"/>
              </a:rPr>
              <a:t> architectural view</a:t>
            </a:r>
          </a:p>
        </p:txBody>
      </p:sp>
      <p:sp>
        <p:nvSpPr>
          <p:cNvPr id="61" name="Chevron 60"/>
          <p:cNvSpPr/>
          <p:nvPr/>
        </p:nvSpPr>
        <p:spPr bwMode="auto">
          <a:xfrm>
            <a:off x="1580967" y="2839920"/>
            <a:ext cx="1515033" cy="592603"/>
          </a:xfrm>
          <a:prstGeom prst="chevr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900" dirty="0">
                <a:solidFill>
                  <a:schemeClr val="bg1"/>
                </a:solidFill>
                <a:latin typeface="Calibri" panose="020F0502020204030204" pitchFamily="34" charset="0"/>
              </a:rPr>
              <a:t>  Develop high level</a:t>
            </a:r>
          </a:p>
          <a:p>
            <a:pPr eaLnBrk="0" fontAlgn="base" hangingPunct="0">
              <a:spcBef>
                <a:spcPct val="0"/>
              </a:spcBef>
              <a:spcAft>
                <a:spcPct val="0"/>
              </a:spcAft>
            </a:pPr>
            <a:r>
              <a:rPr lang="en-GB" sz="900" dirty="0">
                <a:solidFill>
                  <a:schemeClr val="bg1"/>
                </a:solidFill>
                <a:latin typeface="Calibri" panose="020F0502020204030204" pitchFamily="34" charset="0"/>
              </a:rPr>
              <a:t>  solution architecture </a:t>
            </a:r>
          </a:p>
          <a:p>
            <a:pPr eaLnBrk="0" fontAlgn="base" hangingPunct="0">
              <a:spcBef>
                <a:spcPct val="0"/>
              </a:spcBef>
              <a:spcAft>
                <a:spcPct val="0"/>
              </a:spcAft>
            </a:pPr>
            <a:r>
              <a:rPr lang="en-GB" sz="900" dirty="0">
                <a:solidFill>
                  <a:schemeClr val="bg1"/>
                </a:solidFill>
                <a:latin typeface="Calibri" panose="020F0502020204030204" pitchFamily="34" charset="0"/>
              </a:rPr>
              <a:t>  and  align to enterprise</a:t>
            </a:r>
          </a:p>
          <a:p>
            <a:pPr eaLnBrk="0" fontAlgn="base" hangingPunct="0">
              <a:spcBef>
                <a:spcPct val="0"/>
              </a:spcBef>
              <a:spcAft>
                <a:spcPct val="0"/>
              </a:spcAft>
            </a:pPr>
            <a:r>
              <a:rPr lang="en-GB" sz="900" dirty="0">
                <a:solidFill>
                  <a:schemeClr val="bg1"/>
                </a:solidFill>
                <a:latin typeface="Calibri" panose="020F0502020204030204" pitchFamily="34" charset="0"/>
              </a:rPr>
              <a:t>  architecture</a:t>
            </a:r>
          </a:p>
        </p:txBody>
      </p:sp>
      <p:sp>
        <p:nvSpPr>
          <p:cNvPr id="62" name="Chevron 61"/>
          <p:cNvSpPr/>
          <p:nvPr/>
        </p:nvSpPr>
        <p:spPr bwMode="auto">
          <a:xfrm>
            <a:off x="2945674" y="2839920"/>
            <a:ext cx="2950417" cy="592603"/>
          </a:xfrm>
          <a:prstGeom prst="chevr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900" dirty="0">
                <a:solidFill>
                  <a:schemeClr val="bg1"/>
                </a:solidFill>
                <a:latin typeface="Calibri" panose="020F0502020204030204" pitchFamily="34" charset="0"/>
              </a:rPr>
              <a:t> Review on-going development, </a:t>
            </a:r>
          </a:p>
          <a:p>
            <a:pPr eaLnBrk="0" fontAlgn="base" hangingPunct="0">
              <a:spcBef>
                <a:spcPct val="0"/>
              </a:spcBef>
              <a:spcAft>
                <a:spcPct val="0"/>
              </a:spcAft>
            </a:pPr>
            <a:r>
              <a:rPr lang="en-GB" sz="900" dirty="0">
                <a:solidFill>
                  <a:schemeClr val="bg1"/>
                </a:solidFill>
                <a:latin typeface="Calibri" panose="020F0502020204030204" pitchFamily="34" charset="0"/>
              </a:rPr>
              <a:t> back track to develop high level solution architecture if </a:t>
            </a:r>
          </a:p>
          <a:p>
            <a:pPr eaLnBrk="0" fontAlgn="base" hangingPunct="0">
              <a:spcBef>
                <a:spcPct val="0"/>
              </a:spcBef>
              <a:spcAft>
                <a:spcPct val="0"/>
              </a:spcAft>
            </a:pPr>
            <a:r>
              <a:rPr lang="en-GB" sz="900" dirty="0">
                <a:solidFill>
                  <a:schemeClr val="bg1"/>
                </a:solidFill>
                <a:latin typeface="Calibri" panose="020F0502020204030204" pitchFamily="34" charset="0"/>
              </a:rPr>
              <a:t> changes during detailed design and build require it</a:t>
            </a:r>
          </a:p>
          <a:p>
            <a:pPr eaLnBrk="0" fontAlgn="base" hangingPunct="0">
              <a:spcBef>
                <a:spcPct val="0"/>
              </a:spcBef>
              <a:spcAft>
                <a:spcPct val="0"/>
              </a:spcAft>
            </a:pPr>
            <a:endParaRPr lang="en-GB" sz="900" dirty="0">
              <a:solidFill>
                <a:schemeClr val="bg1"/>
              </a:solidFill>
              <a:latin typeface="Calibri" panose="020F0502020204030204" pitchFamily="34" charset="0"/>
            </a:endParaRPr>
          </a:p>
        </p:txBody>
      </p:sp>
      <p:sp>
        <p:nvSpPr>
          <p:cNvPr id="63" name="Chevron 62"/>
          <p:cNvSpPr/>
          <p:nvPr/>
        </p:nvSpPr>
        <p:spPr bwMode="auto">
          <a:xfrm>
            <a:off x="5749575" y="2839920"/>
            <a:ext cx="2951526" cy="592603"/>
          </a:xfrm>
          <a:prstGeom prst="chevr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none" lIns="0" tIns="27000" rIns="0" bIns="27000" numCol="1" rtlCol="0" anchor="t" anchorCtr="0" compatLnSpc="1">
            <a:prstTxWarp prst="textNoShape">
              <a:avLst/>
            </a:prstTxWarp>
          </a:bodyPr>
          <a:lstStyle/>
          <a:p>
            <a:pPr eaLnBrk="0" fontAlgn="base" hangingPunct="0">
              <a:spcBef>
                <a:spcPct val="0"/>
              </a:spcBef>
              <a:spcAft>
                <a:spcPct val="0"/>
              </a:spcAft>
            </a:pPr>
            <a:r>
              <a:rPr lang="en-GB" sz="900" dirty="0">
                <a:solidFill>
                  <a:schemeClr val="bg1"/>
                </a:solidFill>
                <a:latin typeface="Calibri" panose="020F0502020204030204" pitchFamily="34" charset="0"/>
              </a:rPr>
              <a:t> Review in-life reality against architectural expectations</a:t>
            </a:r>
          </a:p>
          <a:p>
            <a:pPr eaLnBrk="0" fontAlgn="base" hangingPunct="0">
              <a:spcBef>
                <a:spcPct val="0"/>
              </a:spcBef>
              <a:spcAft>
                <a:spcPct val="0"/>
              </a:spcAft>
            </a:pPr>
            <a:r>
              <a:rPr lang="en-GB" sz="900" dirty="0">
                <a:solidFill>
                  <a:schemeClr val="bg1"/>
                </a:solidFill>
                <a:latin typeface="Calibri" panose="020F0502020204030204" pitchFamily="34" charset="0"/>
              </a:rPr>
              <a:t> respond appropriately</a:t>
            </a:r>
          </a:p>
        </p:txBody>
      </p:sp>
      <p:sp>
        <p:nvSpPr>
          <p:cNvPr id="51" name="TextBox 50"/>
          <p:cNvSpPr txBox="1"/>
          <p:nvPr/>
        </p:nvSpPr>
        <p:spPr>
          <a:xfrm>
            <a:off x="127362" y="3510502"/>
            <a:ext cx="1512622" cy="669454"/>
          </a:xfrm>
          <a:prstGeom prst="rect">
            <a:avLst/>
          </a:prstGeom>
          <a:solidFill>
            <a:schemeClr val="bg1"/>
          </a:solidFill>
        </p:spPr>
        <p:txBody>
          <a:bodyPr wrap="square" rtlCol="0">
            <a:spAutoFit/>
          </a:bodyPr>
          <a:lstStyle/>
          <a:p>
            <a:r>
              <a:rPr lang="en-GB" sz="900" b="1" dirty="0">
                <a:latin typeface="Calibri" pitchFamily="34" charset="0"/>
                <a:cs typeface="Calibri" pitchFamily="34" charset="0"/>
              </a:rPr>
              <a:t>EA Review Gate 1</a:t>
            </a:r>
          </a:p>
          <a:p>
            <a:r>
              <a:rPr lang="en-GB" sz="900" dirty="0">
                <a:latin typeface="Calibri" pitchFamily="34" charset="0"/>
                <a:cs typeface="Calibri" pitchFamily="34" charset="0"/>
              </a:rPr>
              <a:t>Record project as architecturally</a:t>
            </a:r>
          </a:p>
          <a:p>
            <a:r>
              <a:rPr lang="en-GB" sz="900" dirty="0">
                <a:latin typeface="Calibri" pitchFamily="34" charset="0"/>
                <a:cs typeface="Calibri" pitchFamily="34" charset="0"/>
              </a:rPr>
              <a:t>impacting or exempt</a:t>
            </a:r>
          </a:p>
        </p:txBody>
      </p:sp>
      <p:sp>
        <p:nvSpPr>
          <p:cNvPr id="64" name="TextBox 63"/>
          <p:cNvSpPr txBox="1"/>
          <p:nvPr/>
        </p:nvSpPr>
        <p:spPr>
          <a:xfrm>
            <a:off x="1949480" y="3488639"/>
            <a:ext cx="1768215" cy="669454"/>
          </a:xfrm>
          <a:prstGeom prst="rect">
            <a:avLst/>
          </a:prstGeom>
          <a:solidFill>
            <a:schemeClr val="bg1"/>
          </a:solidFill>
        </p:spPr>
        <p:txBody>
          <a:bodyPr wrap="square" rtlCol="0">
            <a:spAutoFit/>
          </a:bodyPr>
          <a:lstStyle/>
          <a:p>
            <a:r>
              <a:rPr lang="en-GB" sz="900" b="1" dirty="0">
                <a:latin typeface="Calibri" pitchFamily="34" charset="0"/>
                <a:cs typeface="Calibri" pitchFamily="34" charset="0"/>
              </a:rPr>
              <a:t>EA Review Gate 2</a:t>
            </a:r>
          </a:p>
          <a:p>
            <a:r>
              <a:rPr lang="en-GB" sz="900" dirty="0">
                <a:latin typeface="Calibri" pitchFamily="34" charset="0"/>
                <a:cs typeface="Calibri" pitchFamily="34" charset="0"/>
              </a:rPr>
              <a:t>Confirm or otherwise of architecture compliance for specific solution to be developed</a:t>
            </a:r>
          </a:p>
        </p:txBody>
      </p:sp>
      <p:sp>
        <p:nvSpPr>
          <p:cNvPr id="65" name="TextBox 64"/>
          <p:cNvSpPr txBox="1"/>
          <p:nvPr/>
        </p:nvSpPr>
        <p:spPr>
          <a:xfrm>
            <a:off x="4422228" y="3515630"/>
            <a:ext cx="2086969" cy="669454"/>
          </a:xfrm>
          <a:prstGeom prst="rect">
            <a:avLst/>
          </a:prstGeom>
          <a:solidFill>
            <a:schemeClr val="bg1"/>
          </a:solidFill>
        </p:spPr>
        <p:txBody>
          <a:bodyPr wrap="square" rtlCol="0">
            <a:spAutoFit/>
          </a:bodyPr>
          <a:lstStyle/>
          <a:p>
            <a:r>
              <a:rPr lang="en-GB" sz="900" b="1" dirty="0">
                <a:latin typeface="Calibri" pitchFamily="34" charset="0"/>
                <a:cs typeface="Calibri" pitchFamily="34" charset="0"/>
              </a:rPr>
              <a:t>EA Review Gate 3</a:t>
            </a:r>
          </a:p>
          <a:p>
            <a:r>
              <a:rPr lang="en-GB" sz="900" dirty="0">
                <a:latin typeface="Calibri" pitchFamily="34" charset="0"/>
                <a:cs typeface="Calibri" pitchFamily="34" charset="0"/>
              </a:rPr>
              <a:t>Confirm or otherwise  of architecture compliance for specific solution that has been developed</a:t>
            </a:r>
          </a:p>
        </p:txBody>
      </p:sp>
      <p:sp>
        <p:nvSpPr>
          <p:cNvPr id="66" name="TextBox 65"/>
          <p:cNvSpPr txBox="1"/>
          <p:nvPr/>
        </p:nvSpPr>
        <p:spPr>
          <a:xfrm>
            <a:off x="6833603" y="3506370"/>
            <a:ext cx="1795555" cy="784830"/>
          </a:xfrm>
          <a:prstGeom prst="rect">
            <a:avLst/>
          </a:prstGeom>
          <a:solidFill>
            <a:schemeClr val="bg1"/>
          </a:solidFill>
        </p:spPr>
        <p:txBody>
          <a:bodyPr wrap="square" rtlCol="0">
            <a:spAutoFit/>
          </a:bodyPr>
          <a:lstStyle/>
          <a:p>
            <a:pPr algn="r"/>
            <a:r>
              <a:rPr lang="en-GB" sz="900" b="1" dirty="0">
                <a:latin typeface="Calibri" pitchFamily="34" charset="0"/>
                <a:cs typeface="Calibri" pitchFamily="34" charset="0"/>
              </a:rPr>
              <a:t>EA Review Gate 4</a:t>
            </a:r>
          </a:p>
          <a:p>
            <a:pPr algn="r"/>
            <a:r>
              <a:rPr lang="en-GB" sz="900" dirty="0">
                <a:latin typeface="Calibri" pitchFamily="34" charset="0"/>
                <a:cs typeface="Calibri" pitchFamily="34" charset="0"/>
              </a:rPr>
              <a:t>Identify effectiveness of architectural decisions and capture learning points for improvement</a:t>
            </a:r>
          </a:p>
        </p:txBody>
      </p:sp>
      <p:sp>
        <p:nvSpPr>
          <p:cNvPr id="70" name="TextBox 69"/>
          <p:cNvSpPr txBox="1"/>
          <p:nvPr/>
        </p:nvSpPr>
        <p:spPr>
          <a:xfrm>
            <a:off x="107504" y="2390559"/>
            <a:ext cx="3281796" cy="307777"/>
          </a:xfrm>
          <a:prstGeom prst="rect">
            <a:avLst/>
          </a:prstGeom>
          <a:solidFill>
            <a:schemeClr val="bg1"/>
          </a:solidFill>
        </p:spPr>
        <p:txBody>
          <a:bodyPr wrap="none" rIns="0" rtlCol="0">
            <a:spAutoFit/>
          </a:bodyPr>
          <a:lstStyle/>
          <a:p>
            <a:r>
              <a:rPr lang="en-GB" sz="1400" b="1" dirty="0">
                <a:solidFill>
                  <a:srgbClr val="C00000"/>
                </a:solidFill>
                <a:latin typeface="Calibri" pitchFamily="34" charset="0"/>
                <a:cs typeface="Calibri" pitchFamily="34" charset="0"/>
              </a:rPr>
              <a:t>Enterprise Architecture Conformance Cycle</a:t>
            </a:r>
          </a:p>
        </p:txBody>
      </p:sp>
    </p:spTree>
    <p:extLst>
      <p:ext uri="{BB962C8B-B14F-4D97-AF65-F5344CB8AC3E}">
        <p14:creationId xmlns:p14="http://schemas.microsoft.com/office/powerpoint/2010/main" val="23038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T Theme">
      <a:dk1>
        <a:srgbClr val="000000"/>
      </a:dk1>
      <a:lt1>
        <a:srgbClr val="FFFFFF"/>
      </a:lt1>
      <a:dk2>
        <a:srgbClr val="000066"/>
      </a:dk2>
      <a:lt2>
        <a:srgbClr val="C5D1D7"/>
      </a:lt2>
      <a:accent1>
        <a:srgbClr val="64379B"/>
      </a:accent1>
      <a:accent2>
        <a:srgbClr val="00528E"/>
      </a:accent2>
      <a:accent3>
        <a:srgbClr val="D71F85"/>
      </a:accent3>
      <a:accent4>
        <a:srgbClr val="69BE28"/>
      </a:accent4>
      <a:accent5>
        <a:srgbClr val="FFA02F"/>
      </a:accent5>
      <a:accent6>
        <a:srgbClr val="404040"/>
      </a:accent6>
      <a:hlink>
        <a:srgbClr val="64379B"/>
      </a:hlink>
      <a:folHlink>
        <a:srgbClr val="40404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txDef>
      <a:spPr>
        <a:noFill/>
      </a:spPr>
      <a:bodyPr wrap="none" rtlCol="0">
        <a:spAutoFit/>
      </a:bodyPr>
      <a:lstStyle>
        <a:defPPr>
          <a:defRPr sz="1200" dirty="0">
            <a:latin typeface="Calibri" pitchFamily="34" charset="0"/>
            <a:cs typeface="Calibri" pitchFamily="34" charset="0"/>
          </a:defRPr>
        </a:defPPr>
      </a:lstStyle>
    </a:txDef>
  </a:objectDefaults>
  <a:extraClrSchemeLst>
    <a:extraClrScheme>
      <a:clrScheme name="Office Theme 1">
        <a:dk1>
          <a:srgbClr val="000000"/>
        </a:dk1>
        <a:lt1>
          <a:srgbClr val="FFFFFF"/>
        </a:lt1>
        <a:dk2>
          <a:srgbClr val="000000"/>
        </a:dk2>
        <a:lt2>
          <a:srgbClr val="82827A"/>
        </a:lt2>
        <a:accent1>
          <a:srgbClr val="005293"/>
        </a:accent1>
        <a:accent2>
          <a:srgbClr val="D71F85"/>
        </a:accent2>
        <a:accent3>
          <a:srgbClr val="FFFFFF"/>
        </a:accent3>
        <a:accent4>
          <a:srgbClr val="000000"/>
        </a:accent4>
        <a:accent5>
          <a:srgbClr val="AAB3C8"/>
        </a:accent5>
        <a:accent6>
          <a:srgbClr val="C31B78"/>
        </a:accent6>
        <a:hlink>
          <a:srgbClr val="80379B"/>
        </a:hlink>
        <a:folHlink>
          <a:srgbClr val="69BE2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IUSER\803300611</DisplayName>
        <AccountId>30</AccountId>
        <AccountType/>
      </UserInfo>
    </BT_x0020_Document_x0020_Owner>
    <BT_x0020_Document_x0020_Line_x0020_of_x0020_BusinessTaxHTField0 xmlns="e0e35bac-e255-4a69-af54-5f01336af94f">
      <Terms xmlns="http://schemas.microsoft.com/office/infopath/2007/PartnerControls">
        <TermInfo xmlns="http://schemas.microsoft.com/office/infopath/2007/PartnerControls">
          <TermName xmlns="http://schemas.microsoft.com/office/infopath/2007/PartnerControls">BT Innovate ＆ Design</TermName>
          <TermId xmlns="http://schemas.microsoft.com/office/infopath/2007/PartnerControls">255f1013-af66-46df-83b9-28c08827aac2</TermId>
        </TermInfo>
      </Terms>
    </BT_x0020_Document_x0020_Line_x0020_of_x0020_BusinessTaxHTField0>
    <Document_x0020_LanguageTaxHTField0 xmlns="e0e35bac-e255-4a69-af54-5f01336af94f">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6b8bacaf-8426-4946-be39-8600aacd45b4</TermId>
        </TermInfo>
      </Terms>
    </Document_x0020_LanguageTaxHTField0>
    <TaxCatchAll xmlns="e0e35bac-e255-4a69-af54-5f01336af94f">
      <Value>9</Value>
      <Value>3</Value>
    </TaxCatchAll>
    <_dlc_DocId xmlns="e0e35bac-e255-4a69-af54-5f01336af94f">R2YTE47N4WHU-82-5</_dlc_DocId>
    <_dlc_DocIdUrl xmlns="e0e35bac-e255-4a69-af54-5f01336af94f">
      <Url>https://office.bt.com/sites/CAO/DesignPoint/_layouts/DocIdRedir.aspx?ID=R2YTE47N4WHU-82-5</Url>
      <Description>R2YTE47N4WHU-82-5</Description>
    </_dlc_DocIdUrl>
    <Order0 xmlns="dcc45c99-755c-4cf5-bad4-a8e553b8accc">2</Order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5.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132063EF3102CF4686FC6B6DD408CBDE" ma:contentTypeVersion="20" ma:contentTypeDescription="Default item with a two year maximum retention period." ma:contentTypeScope="" ma:versionID="d754a85fd7671140f496d70cde9b55a7">
  <xsd:schema xmlns:xsd="http://www.w3.org/2001/XMLSchema" xmlns:xs="http://www.w3.org/2001/XMLSchema" xmlns:p="http://schemas.microsoft.com/office/2006/metadata/properties" xmlns:ns2="e0e35bac-e255-4a69-af54-5f01336af94f" xmlns:ns3="dcc45c99-755c-4cf5-bad4-a8e553b8accc" targetNamespace="http://schemas.microsoft.com/office/2006/metadata/properties" ma:root="true" ma:fieldsID="22d03192bf8bbe90a38cb81436dce3f7" ns2:_="" ns3:_="">
    <xsd:import namespace="e0e35bac-e255-4a69-af54-5f01336af94f"/>
    <xsd:import namespace="dcc45c99-755c-4cf5-bad4-a8e553b8accc"/>
    <xsd:element name="properties">
      <xsd:complexType>
        <xsd:sequence>
          <xsd:element name="documentManagement">
            <xsd:complexType>
              <xsd:all>
                <xsd:element ref="ns2:_dlc_DocId" minOccurs="0"/>
                <xsd:element ref="ns2:_dlc_DocIdUrl" minOccurs="0"/>
                <xsd:element ref="ns2:_dlc_DocIdPersistId" minOccurs="0"/>
                <xsd:element ref="ns2:Document_x0020_LanguageTaxHTField0" minOccurs="0"/>
                <xsd:element ref="ns2:TaxCatchAll" minOccurs="0"/>
                <xsd:element ref="ns2:TaxCatchAllLabel" minOccurs="0"/>
                <xsd:element ref="ns2:BT_x0020_Document_x0020_Owner"/>
                <xsd:element ref="ns2:BT_x0020_Document_x0020_Line_x0020_of_x0020_BusinessTaxHTField0" minOccurs="0"/>
                <xsd:element ref="ns3: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_x0020_LanguageTaxHTField0" ma:index="11" ma:taxonomy="true" ma:internalName="Document_x0020_LanguageTaxHTField0" ma:taxonomyFieldName="Document_x0020_Language" ma:displayName="BT Content Language" ma:readOnly="false" ma:default="3;#English|6b8bacaf-8426-4946-be39-8600aacd45b4" ma:fieldId="{a6748acc-2b4e-400e-8dcd-ab0792578e55}" ma:taxonomyMulti="true" ma:sspId="242584ab-b7b4-45ad-9c64-f936d5cb8ab7" ma:termSetId="0418674a-b816-4cb4-92af-461c31f7b273"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d4a224ca-60cd-4099-82c3-2f388805fb4b}" ma:internalName="TaxCatchAll" ma:showField="CatchAllData" ma:web="ca37180a-7ef7-4a0a-8255-e746f77f52a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4a224ca-60cd-4099-82c3-2f388805fb4b}" ma:internalName="TaxCatchAllLabel" ma:readOnly="true" ma:showField="CatchAllDataLabel" ma:web="ca37180a-7ef7-4a0a-8255-e746f77f52a9">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5"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BT_x0020_Document_x0020_Line_x0020_of_x0020_BusinessTaxHTField0" ma:index="16" nillable="true" ma:taxonomy="true" ma:internalName="BT_x0020_Document_x0020_Line_x0020_of_x0020_BusinessTaxHTField0" ma:taxonomyFieldName="BT_x0020_Document_x0020_Line_x0020_of_x0020_Business" ma:displayName="BT Content Line of Business" ma:readOnly="false" ma:default="" ma:fieldId="{62c1679a-d0b7-4458-a1db-30d70107ed47}" ma:sspId="242584ab-b7b4-45ad-9c64-f936d5cb8ab7" ma:termSetId="4ceaa9b6-46e3-47dd-a7e2-3e2bbecbc8d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c45c99-755c-4cf5-bad4-a8e553b8accc" elementFormDefault="qualified">
    <xsd:import namespace="http://schemas.microsoft.com/office/2006/documentManagement/types"/>
    <xsd:import namespace="http://schemas.microsoft.com/office/infopath/2007/PartnerControls"/>
    <xsd:element name="Order0" ma:index="18" nillable="true" ma:displayName="Order" ma:description="Column used to sort the documents."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E2FDD6C-2793-4E3B-BA16-4D1A509F78D1}">
  <ds:schemaRefs>
    <ds:schemaRef ds:uri="http://schemas.microsoft.com/office/2006/metadata/customXsn"/>
  </ds:schemaRefs>
</ds:datastoreItem>
</file>

<file path=customXml/itemProps2.xml><?xml version="1.0" encoding="utf-8"?>
<ds:datastoreItem xmlns:ds="http://schemas.openxmlformats.org/officeDocument/2006/customXml" ds:itemID="{69C5EA21-D413-4753-985E-E39681692D4D}">
  <ds:schemaRefs>
    <ds:schemaRef ds:uri="dcc45c99-755c-4cf5-bad4-a8e553b8accc"/>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elements/1.1/"/>
    <ds:schemaRef ds:uri="e0e35bac-e255-4a69-af54-5f01336af94f"/>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38CED89-BA78-4B41-9FE6-A8DA85506806}">
  <ds:schemaRefs>
    <ds:schemaRef ds:uri="http://schemas.microsoft.com/sharepoint/v3/contenttype/forms"/>
  </ds:schemaRefs>
</ds:datastoreItem>
</file>

<file path=customXml/itemProps4.xml><?xml version="1.0" encoding="utf-8"?>
<ds:datastoreItem xmlns:ds="http://schemas.openxmlformats.org/officeDocument/2006/customXml" ds:itemID="{1110BE02-6C6E-4C10-A9AC-045B197BDCDC}">
  <ds:schemaRefs>
    <ds:schemaRef ds:uri="Microsoft.SharePoint.Taxonomy.ContentTypeSync"/>
  </ds:schemaRefs>
</ds:datastoreItem>
</file>

<file path=customXml/itemProps5.xml><?xml version="1.0" encoding="utf-8"?>
<ds:datastoreItem xmlns:ds="http://schemas.openxmlformats.org/officeDocument/2006/customXml" ds:itemID="{CD660C17-751B-42B5-8EB5-1690F75803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35bac-e255-4a69-af54-5f01336af94f"/>
    <ds:schemaRef ds:uri="dcc45c99-755c-4cf5-bad4-a8e553b8a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707A4796-C84E-4356-B2A9-A8FAE0DAD35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28815</TotalTime>
  <Words>1009</Words>
  <Application>Microsoft Office PowerPoint</Application>
  <PresentationFormat>On-screen Show (4:3)</PresentationFormat>
  <Paragraphs>297</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Verdana</vt:lpstr>
      <vt:lpstr>Office Theme</vt:lpstr>
      <vt:lpstr>An Overview Of TOGAF</vt:lpstr>
      <vt:lpstr>The Architecture Framework</vt:lpstr>
      <vt:lpstr>The Four Major Viewpoints Of The Architecture Framework</vt:lpstr>
      <vt:lpstr>Document Deliverables Around the Lifecycle (Outputs)</vt:lpstr>
      <vt:lpstr>The Content Framework Metamodel</vt:lpstr>
      <vt:lpstr>Example Specific Architecture Artefacts In The Content Framework</vt:lpstr>
      <vt:lpstr>Making Sense Of The Capabilities and Layering </vt:lpstr>
      <vt:lpstr>Completing The Business Architecture View (POPIT)</vt:lpstr>
      <vt:lpstr>Solution Architecture Conformance Checkpoints</vt:lpstr>
    </vt:vector>
  </TitlesOfParts>
  <Company>Tim Wong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Anniss,MJ,Michael,DDE R</dc:creator>
  <cp:lastModifiedBy>Michael Anniss</cp:lastModifiedBy>
  <cp:revision>1288</cp:revision>
  <cp:lastPrinted>2015-02-11T16:17:32Z</cp:lastPrinted>
  <dcterms:modified xsi:type="dcterms:W3CDTF">2019-04-16T07:48:17Z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0x0101005EEE68971716474CABDF87371185FDEC00EC6EA5ED20A94112869E9D0DC08914F400132063EF3102CF4686FC6B6DD408CBDE</vt:lpwstr>
  </property>
  <property fmtid="{D5CDD505-2E9C-101B-9397-08002B2CF9AE}" pid="3" name="_dlc_DocIdItemGuid">
    <vt:lpwstr>88dbe509-f7eb-4b60-9479-289aeffd7970</vt:lpwstr>
  </property>
  <property fmtid="{D5CDD505-2E9C-101B-9397-08002B2CF9AE}" pid="4" name="BT Document Line of Business">
    <vt:lpwstr>9;#BT Innovate ＆ Design|255f1013-af66-46df-83b9-28c08827aac2</vt:lpwstr>
  </property>
  <property fmtid="{D5CDD505-2E9C-101B-9397-08002B2CF9AE}" pid="5" name="Document Language">
    <vt:lpwstr>3;#English|6b8bacaf-8426-4946-be39-8600aacd45b4</vt:lpwstr>
  </property>
</Properties>
</file>