
<file path=[Content_Types].xml><?xml version="1.0" encoding="utf-8"?>
<Types xmlns="http://schemas.openxmlformats.org/package/2006/content-types">
  <Default Extension="bin" ContentType="image/unknown"/>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7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7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8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8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9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9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9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10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10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107.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1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1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1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20.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123.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124.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131.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132.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133.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136.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137.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138.xml" ContentType="application/vnd.openxmlformats-officedocument.presentationml.notesSlide+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139.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140.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notesSlides/notesSlide146.xml" ContentType="application/vnd.openxmlformats-officedocument.presentationml.notesSlide+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notesSlides/notesSlide147.xml" ContentType="application/vnd.openxmlformats-officedocument.presentationml.notesSlide+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notesSlides/notesSlide148.xml" ContentType="application/vnd.openxmlformats-officedocument.presentationml.notesSlide+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149.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notesSlides/notesSlide150.xml" ContentType="application/vnd.openxmlformats-officedocument.presentationml.notesSlide+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151.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156.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notesSlides/notesSlide157.xml" ContentType="application/vnd.openxmlformats-officedocument.presentationml.notesSlide+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notesSlides/notesSlide158.xml" ContentType="application/vnd.openxmlformats-officedocument.presentationml.notesSlide+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notesSlides/notesSlide159.xml" ContentType="application/vnd.openxmlformats-officedocument.presentationml.notesSlide+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notesSlides/notesSlide160.xml" ContentType="application/vnd.openxmlformats-officedocument.presentationml.notesSlide+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notesSlides/notesSlide161.xml" ContentType="application/vnd.openxmlformats-officedocument.presentationml.notesSlide+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notesSlides/notesSlide167.xml" ContentType="application/vnd.openxmlformats-officedocument.presentationml.notesSlide+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notesSlides/notesSlide172.xml" ContentType="application/vnd.openxmlformats-officedocument.presentationml.notesSlide+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diagrams/data96.xml" ContentType="application/vnd.openxmlformats-officedocument.drawingml.diagramData+xml"/>
  <Override PartName="/ppt/diagrams/layout96.xml" ContentType="application/vnd.openxmlformats-officedocument.drawingml.diagramLayout+xml"/>
  <Override PartName="/ppt/diagrams/quickStyle96.xml" ContentType="application/vnd.openxmlformats-officedocument.drawingml.diagramStyle+xml"/>
  <Override PartName="/ppt/diagrams/colors96.xml" ContentType="application/vnd.openxmlformats-officedocument.drawingml.diagramColors+xml"/>
  <Override PartName="/ppt/diagrams/drawing96.xml" ContentType="application/vnd.ms-office.drawingml.diagramDrawing+xml"/>
  <Override PartName="/ppt/notesSlides/notesSlide173.xml" ContentType="application/vnd.openxmlformats-officedocument.presentationml.notesSlide+xml"/>
  <Override PartName="/ppt/diagrams/data97.xml" ContentType="application/vnd.openxmlformats-officedocument.drawingml.diagramData+xml"/>
  <Override PartName="/ppt/diagrams/layout97.xml" ContentType="application/vnd.openxmlformats-officedocument.drawingml.diagramLayout+xml"/>
  <Override PartName="/ppt/diagrams/quickStyle97.xml" ContentType="application/vnd.openxmlformats-officedocument.drawingml.diagramStyle+xml"/>
  <Override PartName="/ppt/diagrams/colors97.xml" ContentType="application/vnd.openxmlformats-officedocument.drawingml.diagramColors+xml"/>
  <Override PartName="/ppt/diagrams/drawing97.xml" ContentType="application/vnd.ms-office.drawingml.diagramDrawing+xml"/>
  <Override PartName="/ppt/notesSlides/notesSlide174.xml" ContentType="application/vnd.openxmlformats-officedocument.presentationml.notesSlide+xml"/>
  <Override PartName="/ppt/diagrams/data98.xml" ContentType="application/vnd.openxmlformats-officedocument.drawingml.diagramData+xml"/>
  <Override PartName="/ppt/diagrams/layout98.xml" ContentType="application/vnd.openxmlformats-officedocument.drawingml.diagramLayout+xml"/>
  <Override PartName="/ppt/diagrams/quickStyle98.xml" ContentType="application/vnd.openxmlformats-officedocument.drawingml.diagramStyle+xml"/>
  <Override PartName="/ppt/diagrams/colors98.xml" ContentType="application/vnd.openxmlformats-officedocument.drawingml.diagramColors+xml"/>
  <Override PartName="/ppt/diagrams/drawing98.xml" ContentType="application/vnd.ms-office.drawingml.diagramDrawing+xml"/>
  <Override PartName="/ppt/diagrams/data99.xml" ContentType="application/vnd.openxmlformats-officedocument.drawingml.diagramData+xml"/>
  <Override PartName="/ppt/diagrams/layout99.xml" ContentType="application/vnd.openxmlformats-officedocument.drawingml.diagramLayout+xml"/>
  <Override PartName="/ppt/diagrams/quickStyle99.xml" ContentType="application/vnd.openxmlformats-officedocument.drawingml.diagramStyle+xml"/>
  <Override PartName="/ppt/diagrams/colors99.xml" ContentType="application/vnd.openxmlformats-officedocument.drawingml.diagramColors+xml"/>
  <Override PartName="/ppt/diagrams/drawing99.xml" ContentType="application/vnd.ms-office.drawingml.diagramDrawing+xml"/>
  <Override PartName="/ppt/notesSlides/notesSlide175.xml" ContentType="application/vnd.openxmlformats-officedocument.presentationml.notesSlide+xml"/>
  <Override PartName="/ppt/diagrams/data100.xml" ContentType="application/vnd.openxmlformats-officedocument.drawingml.diagramData+xml"/>
  <Override PartName="/ppt/diagrams/layout100.xml" ContentType="application/vnd.openxmlformats-officedocument.drawingml.diagramLayout+xml"/>
  <Override PartName="/ppt/diagrams/quickStyle100.xml" ContentType="application/vnd.openxmlformats-officedocument.drawingml.diagramStyle+xml"/>
  <Override PartName="/ppt/diagrams/colors100.xml" ContentType="application/vnd.openxmlformats-officedocument.drawingml.diagramColors+xml"/>
  <Override PartName="/ppt/diagrams/drawing100.xml" ContentType="application/vnd.ms-office.drawingml.diagramDrawing+xml"/>
  <Override PartName="/ppt/notesSlides/notesSlide176.xml" ContentType="application/vnd.openxmlformats-officedocument.presentationml.notesSlide+xml"/>
  <Override PartName="/ppt/diagrams/data101.xml" ContentType="application/vnd.openxmlformats-officedocument.drawingml.diagramData+xml"/>
  <Override PartName="/ppt/diagrams/layout101.xml" ContentType="application/vnd.openxmlformats-officedocument.drawingml.diagramLayout+xml"/>
  <Override PartName="/ppt/diagrams/quickStyle101.xml" ContentType="application/vnd.openxmlformats-officedocument.drawingml.diagramStyle+xml"/>
  <Override PartName="/ppt/diagrams/colors101.xml" ContentType="application/vnd.openxmlformats-officedocument.drawingml.diagramColors+xml"/>
  <Override PartName="/ppt/diagrams/drawing101.xml" ContentType="application/vnd.ms-office.drawingml.diagramDrawing+xml"/>
  <Override PartName="/ppt/notesSlides/notesSlide177.xml" ContentType="application/vnd.openxmlformats-officedocument.presentationml.notesSlide+xml"/>
  <Override PartName="/ppt/diagrams/data102.xml" ContentType="application/vnd.openxmlformats-officedocument.drawingml.diagramData+xml"/>
  <Override PartName="/ppt/diagrams/layout102.xml" ContentType="application/vnd.openxmlformats-officedocument.drawingml.diagramLayout+xml"/>
  <Override PartName="/ppt/diagrams/quickStyle102.xml" ContentType="application/vnd.openxmlformats-officedocument.drawingml.diagramStyle+xml"/>
  <Override PartName="/ppt/diagrams/colors102.xml" ContentType="application/vnd.openxmlformats-officedocument.drawingml.diagramColors+xml"/>
  <Override PartName="/ppt/diagrams/drawing102.xml" ContentType="application/vnd.ms-office.drawingml.diagramDrawing+xml"/>
  <Override PartName="/ppt/diagrams/data103.xml" ContentType="application/vnd.openxmlformats-officedocument.drawingml.diagramData+xml"/>
  <Override PartName="/ppt/diagrams/layout103.xml" ContentType="application/vnd.openxmlformats-officedocument.drawingml.diagramLayout+xml"/>
  <Override PartName="/ppt/diagrams/quickStyle103.xml" ContentType="application/vnd.openxmlformats-officedocument.drawingml.diagramStyle+xml"/>
  <Override PartName="/ppt/diagrams/colors103.xml" ContentType="application/vnd.openxmlformats-officedocument.drawingml.diagramColors+xml"/>
  <Override PartName="/ppt/diagrams/drawing103.xml" ContentType="application/vnd.ms-office.drawingml.diagramDrawing+xml"/>
  <Override PartName="/ppt/notesSlides/notesSlide178.xml" ContentType="application/vnd.openxmlformats-officedocument.presentationml.notesSlide+xml"/>
  <Override PartName="/ppt/diagrams/data104.xml" ContentType="application/vnd.openxmlformats-officedocument.drawingml.diagramData+xml"/>
  <Override PartName="/ppt/diagrams/layout104.xml" ContentType="application/vnd.openxmlformats-officedocument.drawingml.diagramLayout+xml"/>
  <Override PartName="/ppt/diagrams/quickStyle104.xml" ContentType="application/vnd.openxmlformats-officedocument.drawingml.diagramStyle+xml"/>
  <Override PartName="/ppt/diagrams/colors104.xml" ContentType="application/vnd.openxmlformats-officedocument.drawingml.diagramColors+xml"/>
  <Override PartName="/ppt/diagrams/drawing104.xml" ContentType="application/vnd.ms-office.drawingml.diagramDrawing+xml"/>
  <Override PartName="/ppt/diagrams/data105.xml" ContentType="application/vnd.openxmlformats-officedocument.drawingml.diagramData+xml"/>
  <Override PartName="/ppt/diagrams/layout105.xml" ContentType="application/vnd.openxmlformats-officedocument.drawingml.diagramLayout+xml"/>
  <Override PartName="/ppt/diagrams/quickStyle105.xml" ContentType="application/vnd.openxmlformats-officedocument.drawingml.diagramStyle+xml"/>
  <Override PartName="/ppt/diagrams/colors105.xml" ContentType="application/vnd.openxmlformats-officedocument.drawingml.diagramColors+xml"/>
  <Override PartName="/ppt/diagrams/drawing105.xml" ContentType="application/vnd.ms-office.drawingml.diagramDrawing+xml"/>
  <Override PartName="/ppt/notesSlides/notesSlide179.xml" ContentType="application/vnd.openxmlformats-officedocument.presentationml.notesSlide+xml"/>
  <Override PartName="/ppt/diagrams/data106.xml" ContentType="application/vnd.openxmlformats-officedocument.drawingml.diagramData+xml"/>
  <Override PartName="/ppt/diagrams/layout106.xml" ContentType="application/vnd.openxmlformats-officedocument.drawingml.diagramLayout+xml"/>
  <Override PartName="/ppt/diagrams/quickStyle106.xml" ContentType="application/vnd.openxmlformats-officedocument.drawingml.diagramStyle+xml"/>
  <Override PartName="/ppt/diagrams/colors106.xml" ContentType="application/vnd.openxmlformats-officedocument.drawingml.diagramColors+xml"/>
  <Override PartName="/ppt/diagrams/drawing106.xml" ContentType="application/vnd.ms-office.drawingml.diagramDrawing+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diagrams/data107.xml" ContentType="application/vnd.openxmlformats-officedocument.drawingml.diagramData+xml"/>
  <Override PartName="/ppt/diagrams/layout107.xml" ContentType="application/vnd.openxmlformats-officedocument.drawingml.diagramLayout+xml"/>
  <Override PartName="/ppt/diagrams/quickStyle107.xml" ContentType="application/vnd.openxmlformats-officedocument.drawingml.diagramStyle+xml"/>
  <Override PartName="/ppt/diagrams/colors107.xml" ContentType="application/vnd.openxmlformats-officedocument.drawingml.diagramColors+xml"/>
  <Override PartName="/ppt/diagrams/drawing107.xml" ContentType="application/vnd.ms-office.drawingml.diagramDrawing+xml"/>
  <Override PartName="/ppt/diagrams/data108.xml" ContentType="application/vnd.openxmlformats-officedocument.drawingml.diagramData+xml"/>
  <Override PartName="/ppt/diagrams/layout108.xml" ContentType="application/vnd.openxmlformats-officedocument.drawingml.diagramLayout+xml"/>
  <Override PartName="/ppt/diagrams/quickStyle108.xml" ContentType="application/vnd.openxmlformats-officedocument.drawingml.diagramStyle+xml"/>
  <Override PartName="/ppt/diagrams/colors108.xml" ContentType="application/vnd.openxmlformats-officedocument.drawingml.diagramColors+xml"/>
  <Override PartName="/ppt/diagrams/drawing108.xml" ContentType="application/vnd.ms-office.drawingml.diagramDrawing+xml"/>
  <Override PartName="/ppt/notesSlides/notesSlide188.xml" ContentType="application/vnd.openxmlformats-officedocument.presentationml.notesSlide+xml"/>
  <Override PartName="/ppt/diagrams/data109.xml" ContentType="application/vnd.openxmlformats-officedocument.drawingml.diagramData+xml"/>
  <Override PartName="/ppt/diagrams/layout109.xml" ContentType="application/vnd.openxmlformats-officedocument.drawingml.diagramLayout+xml"/>
  <Override PartName="/ppt/diagrams/quickStyle109.xml" ContentType="application/vnd.openxmlformats-officedocument.drawingml.diagramStyle+xml"/>
  <Override PartName="/ppt/diagrams/colors109.xml" ContentType="application/vnd.openxmlformats-officedocument.drawingml.diagramColors+xml"/>
  <Override PartName="/ppt/diagrams/drawing109.xml" ContentType="application/vnd.ms-office.drawingml.diagramDrawing+xml"/>
  <Override PartName="/ppt/diagrams/data110.xml" ContentType="application/vnd.openxmlformats-officedocument.drawingml.diagramData+xml"/>
  <Override PartName="/ppt/diagrams/layout110.xml" ContentType="application/vnd.openxmlformats-officedocument.drawingml.diagramLayout+xml"/>
  <Override PartName="/ppt/diagrams/quickStyle110.xml" ContentType="application/vnd.openxmlformats-officedocument.drawingml.diagramStyle+xml"/>
  <Override PartName="/ppt/diagrams/colors110.xml" ContentType="application/vnd.openxmlformats-officedocument.drawingml.diagramColors+xml"/>
  <Override PartName="/ppt/diagrams/drawing110.xml" ContentType="application/vnd.ms-office.drawingml.diagramDrawing+xml"/>
  <Override PartName="/ppt/notesSlides/notesSlide189.xml" ContentType="application/vnd.openxmlformats-officedocument.presentationml.notesSlide+xml"/>
  <Override PartName="/ppt/diagrams/data111.xml" ContentType="application/vnd.openxmlformats-officedocument.drawingml.diagramData+xml"/>
  <Override PartName="/ppt/diagrams/layout111.xml" ContentType="application/vnd.openxmlformats-officedocument.drawingml.diagramLayout+xml"/>
  <Override PartName="/ppt/diagrams/quickStyle111.xml" ContentType="application/vnd.openxmlformats-officedocument.drawingml.diagramStyle+xml"/>
  <Override PartName="/ppt/diagrams/colors111.xml" ContentType="application/vnd.openxmlformats-officedocument.drawingml.diagramColors+xml"/>
  <Override PartName="/ppt/diagrams/drawing111.xml" ContentType="application/vnd.ms-office.drawingml.diagramDrawing+xml"/>
  <Override PartName="/ppt/diagrams/data112.xml" ContentType="application/vnd.openxmlformats-officedocument.drawingml.diagramData+xml"/>
  <Override PartName="/ppt/diagrams/layout112.xml" ContentType="application/vnd.openxmlformats-officedocument.drawingml.diagramLayout+xml"/>
  <Override PartName="/ppt/diagrams/quickStyle112.xml" ContentType="application/vnd.openxmlformats-officedocument.drawingml.diagramStyle+xml"/>
  <Override PartName="/ppt/diagrams/colors112.xml" ContentType="application/vnd.openxmlformats-officedocument.drawingml.diagramColors+xml"/>
  <Override PartName="/ppt/diagrams/drawing112.xml" ContentType="application/vnd.ms-office.drawingml.diagramDrawing+xml"/>
  <Override PartName="/ppt/notesSlides/notesSlide190.xml" ContentType="application/vnd.openxmlformats-officedocument.presentationml.notesSlide+xml"/>
  <Override PartName="/ppt/diagrams/data113.xml" ContentType="application/vnd.openxmlformats-officedocument.drawingml.diagramData+xml"/>
  <Override PartName="/ppt/diagrams/layout113.xml" ContentType="application/vnd.openxmlformats-officedocument.drawingml.diagramLayout+xml"/>
  <Override PartName="/ppt/diagrams/quickStyle113.xml" ContentType="application/vnd.openxmlformats-officedocument.drawingml.diagramStyle+xml"/>
  <Override PartName="/ppt/diagrams/colors113.xml" ContentType="application/vnd.openxmlformats-officedocument.drawingml.diagramColors+xml"/>
  <Override PartName="/ppt/diagrams/drawing113.xml" ContentType="application/vnd.ms-office.drawingml.diagramDrawing+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diagrams/data114.xml" ContentType="application/vnd.openxmlformats-officedocument.drawingml.diagramData+xml"/>
  <Override PartName="/ppt/diagrams/layout114.xml" ContentType="application/vnd.openxmlformats-officedocument.drawingml.diagramLayout+xml"/>
  <Override PartName="/ppt/diagrams/quickStyle114.xml" ContentType="application/vnd.openxmlformats-officedocument.drawingml.diagramStyle+xml"/>
  <Override PartName="/ppt/diagrams/colors114.xml" ContentType="application/vnd.openxmlformats-officedocument.drawingml.diagramColors+xml"/>
  <Override PartName="/ppt/diagrams/drawing114.xml" ContentType="application/vnd.ms-office.drawingml.diagramDrawing+xml"/>
  <Override PartName="/ppt/notesSlides/notesSlide194.xml" ContentType="application/vnd.openxmlformats-officedocument.presentationml.notesSlide+xml"/>
  <Override PartName="/ppt/diagrams/data115.xml" ContentType="application/vnd.openxmlformats-officedocument.drawingml.diagramData+xml"/>
  <Override PartName="/ppt/diagrams/layout115.xml" ContentType="application/vnd.openxmlformats-officedocument.drawingml.diagramLayout+xml"/>
  <Override PartName="/ppt/diagrams/quickStyle115.xml" ContentType="application/vnd.openxmlformats-officedocument.drawingml.diagramStyle+xml"/>
  <Override PartName="/ppt/diagrams/colors115.xml" ContentType="application/vnd.openxmlformats-officedocument.drawingml.diagramColors+xml"/>
  <Override PartName="/ppt/diagrams/drawing115.xml" ContentType="application/vnd.ms-office.drawingml.diagramDrawing+xml"/>
  <Override PartName="/ppt/notesSlides/notesSlide195.xml" ContentType="application/vnd.openxmlformats-officedocument.presentationml.notesSlide+xml"/>
  <Override PartName="/ppt/diagrams/data116.xml" ContentType="application/vnd.openxmlformats-officedocument.drawingml.diagramData+xml"/>
  <Override PartName="/ppt/diagrams/layout116.xml" ContentType="application/vnd.openxmlformats-officedocument.drawingml.diagramLayout+xml"/>
  <Override PartName="/ppt/diagrams/quickStyle116.xml" ContentType="application/vnd.openxmlformats-officedocument.drawingml.diagramStyle+xml"/>
  <Override PartName="/ppt/diagrams/colors116.xml" ContentType="application/vnd.openxmlformats-officedocument.drawingml.diagramColors+xml"/>
  <Override PartName="/ppt/diagrams/drawing116.xml" ContentType="application/vnd.ms-office.drawingml.diagramDrawing+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diagrams/data117.xml" ContentType="application/vnd.openxmlformats-officedocument.drawingml.diagramData+xml"/>
  <Override PartName="/ppt/diagrams/layout117.xml" ContentType="application/vnd.openxmlformats-officedocument.drawingml.diagramLayout+xml"/>
  <Override PartName="/ppt/diagrams/quickStyle117.xml" ContentType="application/vnd.openxmlformats-officedocument.drawingml.diagramStyle+xml"/>
  <Override PartName="/ppt/diagrams/colors117.xml" ContentType="application/vnd.openxmlformats-officedocument.drawingml.diagramColors+xml"/>
  <Override PartName="/ppt/diagrams/drawing117.xml" ContentType="application/vnd.ms-office.drawingml.diagramDrawing+xml"/>
  <Override PartName="/ppt/diagrams/data118.xml" ContentType="application/vnd.openxmlformats-officedocument.drawingml.diagramData+xml"/>
  <Override PartName="/ppt/diagrams/layout118.xml" ContentType="application/vnd.openxmlformats-officedocument.drawingml.diagramLayout+xml"/>
  <Override PartName="/ppt/diagrams/quickStyle118.xml" ContentType="application/vnd.openxmlformats-officedocument.drawingml.diagramStyle+xml"/>
  <Override PartName="/ppt/diagrams/colors118.xml" ContentType="application/vnd.openxmlformats-officedocument.drawingml.diagramColors+xml"/>
  <Override PartName="/ppt/diagrams/drawing118.xml" ContentType="application/vnd.ms-office.drawingml.diagramDrawing+xml"/>
  <Override PartName="/ppt/diagrams/data119.xml" ContentType="application/vnd.openxmlformats-officedocument.drawingml.diagramData+xml"/>
  <Override PartName="/ppt/diagrams/layout119.xml" ContentType="application/vnd.openxmlformats-officedocument.drawingml.diagramLayout+xml"/>
  <Override PartName="/ppt/diagrams/quickStyle119.xml" ContentType="application/vnd.openxmlformats-officedocument.drawingml.diagramStyle+xml"/>
  <Override PartName="/ppt/diagrams/colors119.xml" ContentType="application/vnd.openxmlformats-officedocument.drawingml.diagramColors+xml"/>
  <Override PartName="/ppt/diagrams/drawing119.xml" ContentType="application/vnd.ms-office.drawingml.diagramDrawing+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diagrams/data120.xml" ContentType="application/vnd.openxmlformats-officedocument.drawingml.diagramData+xml"/>
  <Override PartName="/ppt/diagrams/layout120.xml" ContentType="application/vnd.openxmlformats-officedocument.drawingml.diagramLayout+xml"/>
  <Override PartName="/ppt/diagrams/quickStyle120.xml" ContentType="application/vnd.openxmlformats-officedocument.drawingml.diagramStyle+xml"/>
  <Override PartName="/ppt/diagrams/colors120.xml" ContentType="application/vnd.openxmlformats-officedocument.drawingml.diagramColors+xml"/>
  <Override PartName="/ppt/diagrams/drawing120.xml" ContentType="application/vnd.ms-office.drawingml.diagramDrawing+xml"/>
  <Override PartName="/ppt/notesSlides/notesSlide202.xml" ContentType="application/vnd.openxmlformats-officedocument.presentationml.notesSlide+xml"/>
  <Override PartName="/ppt/diagrams/data121.xml" ContentType="application/vnd.openxmlformats-officedocument.drawingml.diagramData+xml"/>
  <Override PartName="/ppt/diagrams/layout121.xml" ContentType="application/vnd.openxmlformats-officedocument.drawingml.diagramLayout+xml"/>
  <Override PartName="/ppt/diagrams/quickStyle121.xml" ContentType="application/vnd.openxmlformats-officedocument.drawingml.diagramStyle+xml"/>
  <Override PartName="/ppt/diagrams/colors121.xml" ContentType="application/vnd.openxmlformats-officedocument.drawingml.diagramColors+xml"/>
  <Override PartName="/ppt/diagrams/drawing121.xml" ContentType="application/vnd.ms-office.drawingml.diagramDrawing+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diagrams/data122.xml" ContentType="application/vnd.openxmlformats-officedocument.drawingml.diagramData+xml"/>
  <Override PartName="/ppt/diagrams/layout122.xml" ContentType="application/vnd.openxmlformats-officedocument.drawingml.diagramLayout+xml"/>
  <Override PartName="/ppt/diagrams/quickStyle122.xml" ContentType="application/vnd.openxmlformats-officedocument.drawingml.diagramStyle+xml"/>
  <Override PartName="/ppt/diagrams/colors122.xml" ContentType="application/vnd.openxmlformats-officedocument.drawingml.diagramColors+xml"/>
  <Override PartName="/ppt/diagrams/drawing122.xml" ContentType="application/vnd.ms-office.drawingml.diagramDrawing+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diagrams/data123.xml" ContentType="application/vnd.openxmlformats-officedocument.drawingml.diagramData+xml"/>
  <Override PartName="/ppt/diagrams/layout123.xml" ContentType="application/vnd.openxmlformats-officedocument.drawingml.diagramLayout+xml"/>
  <Override PartName="/ppt/diagrams/quickStyle123.xml" ContentType="application/vnd.openxmlformats-officedocument.drawingml.diagramStyle+xml"/>
  <Override PartName="/ppt/diagrams/colors123.xml" ContentType="application/vnd.openxmlformats-officedocument.drawingml.diagramColors+xml"/>
  <Override PartName="/ppt/diagrams/drawing123.xml" ContentType="application/vnd.ms-office.drawingml.diagramDrawing+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5" r:id="rId4"/>
  </p:sldMasterIdLst>
  <p:notesMasterIdLst>
    <p:notesMasterId r:id="rId228"/>
  </p:notesMasterIdLst>
  <p:handoutMasterIdLst>
    <p:handoutMasterId r:id="rId229"/>
  </p:handoutMasterIdLst>
  <p:sldIdLst>
    <p:sldId id="542" r:id="rId5"/>
    <p:sldId id="2038" r:id="rId6"/>
    <p:sldId id="543" r:id="rId7"/>
    <p:sldId id="545" r:id="rId8"/>
    <p:sldId id="546" r:id="rId9"/>
    <p:sldId id="530" r:id="rId10"/>
    <p:sldId id="533" r:id="rId11"/>
    <p:sldId id="697" r:id="rId12"/>
    <p:sldId id="698" r:id="rId13"/>
    <p:sldId id="699" r:id="rId14"/>
    <p:sldId id="700" r:id="rId15"/>
    <p:sldId id="281" r:id="rId16"/>
    <p:sldId id="701" r:id="rId17"/>
    <p:sldId id="702" r:id="rId18"/>
    <p:sldId id="703" r:id="rId19"/>
    <p:sldId id="704" r:id="rId20"/>
    <p:sldId id="551" r:id="rId21"/>
    <p:sldId id="554" r:id="rId22"/>
    <p:sldId id="552" r:id="rId23"/>
    <p:sldId id="705" r:id="rId24"/>
    <p:sldId id="258" r:id="rId25"/>
    <p:sldId id="553" r:id="rId26"/>
    <p:sldId id="706" r:id="rId27"/>
    <p:sldId id="946" r:id="rId28"/>
    <p:sldId id="708" r:id="rId29"/>
    <p:sldId id="709" r:id="rId30"/>
    <p:sldId id="521" r:id="rId31"/>
    <p:sldId id="265" r:id="rId32"/>
    <p:sldId id="266" r:id="rId33"/>
    <p:sldId id="555" r:id="rId34"/>
    <p:sldId id="267" r:id="rId35"/>
    <p:sldId id="556" r:id="rId36"/>
    <p:sldId id="947" r:id="rId37"/>
    <p:sldId id="268" r:id="rId38"/>
    <p:sldId id="270" r:id="rId39"/>
    <p:sldId id="269" r:id="rId40"/>
    <p:sldId id="720" r:id="rId41"/>
    <p:sldId id="271" r:id="rId42"/>
    <p:sldId id="710" r:id="rId43"/>
    <p:sldId id="944" r:id="rId44"/>
    <p:sldId id="561" r:id="rId45"/>
    <p:sldId id="288" r:id="rId46"/>
    <p:sldId id="717" r:id="rId47"/>
    <p:sldId id="718" r:id="rId48"/>
    <p:sldId id="948" r:id="rId49"/>
    <p:sldId id="721" r:id="rId50"/>
    <p:sldId id="722" r:id="rId51"/>
    <p:sldId id="723" r:id="rId52"/>
    <p:sldId id="276" r:id="rId53"/>
    <p:sldId id="2034" r:id="rId54"/>
    <p:sldId id="2033" r:id="rId55"/>
    <p:sldId id="275" r:id="rId56"/>
    <p:sldId id="531" r:id="rId57"/>
    <p:sldId id="724" r:id="rId58"/>
    <p:sldId id="725" r:id="rId59"/>
    <p:sldId id="726" r:id="rId60"/>
    <p:sldId id="727" r:id="rId61"/>
    <p:sldId id="278" r:id="rId62"/>
    <p:sldId id="279" r:id="rId63"/>
    <p:sldId id="728" r:id="rId64"/>
    <p:sldId id="729" r:id="rId65"/>
    <p:sldId id="280" r:id="rId66"/>
    <p:sldId id="730" r:id="rId67"/>
    <p:sldId id="282" r:id="rId68"/>
    <p:sldId id="283" r:id="rId69"/>
    <p:sldId id="284" r:id="rId70"/>
    <p:sldId id="285" r:id="rId71"/>
    <p:sldId id="286" r:id="rId72"/>
    <p:sldId id="287" r:id="rId73"/>
    <p:sldId id="302" r:id="rId74"/>
    <p:sldId id="569" r:id="rId75"/>
    <p:sldId id="570" r:id="rId76"/>
    <p:sldId id="571" r:id="rId77"/>
    <p:sldId id="303" r:id="rId78"/>
    <p:sldId id="304" r:id="rId79"/>
    <p:sldId id="305" r:id="rId80"/>
    <p:sldId id="306" r:id="rId81"/>
    <p:sldId id="731" r:id="rId82"/>
    <p:sldId id="732" r:id="rId83"/>
    <p:sldId id="733" r:id="rId84"/>
    <p:sldId id="734" r:id="rId85"/>
    <p:sldId id="744" r:id="rId86"/>
    <p:sldId id="745" r:id="rId87"/>
    <p:sldId id="747" r:id="rId88"/>
    <p:sldId id="310" r:id="rId89"/>
    <p:sldId id="620" r:id="rId90"/>
    <p:sldId id="621" r:id="rId91"/>
    <p:sldId id="665" r:id="rId92"/>
    <p:sldId id="622" r:id="rId93"/>
    <p:sldId id="899" r:id="rId94"/>
    <p:sldId id="623" r:id="rId95"/>
    <p:sldId id="624" r:id="rId96"/>
    <p:sldId id="672" r:id="rId97"/>
    <p:sldId id="626" r:id="rId98"/>
    <p:sldId id="625" r:id="rId99"/>
    <p:sldId id="627" r:id="rId100"/>
    <p:sldId id="628" r:id="rId101"/>
    <p:sldId id="629" r:id="rId102"/>
    <p:sldId id="669" r:id="rId103"/>
    <p:sldId id="668" r:id="rId104"/>
    <p:sldId id="630" r:id="rId105"/>
    <p:sldId id="670" r:id="rId106"/>
    <p:sldId id="671" r:id="rId107"/>
    <p:sldId id="631" r:id="rId108"/>
    <p:sldId id="673" r:id="rId109"/>
    <p:sldId id="677" r:id="rId110"/>
    <p:sldId id="634" r:id="rId111"/>
    <p:sldId id="900" r:id="rId112"/>
    <p:sldId id="901" r:id="rId113"/>
    <p:sldId id="902" r:id="rId114"/>
    <p:sldId id="903" r:id="rId115"/>
    <p:sldId id="904" r:id="rId116"/>
    <p:sldId id="905" r:id="rId117"/>
    <p:sldId id="906" r:id="rId118"/>
    <p:sldId id="907" r:id="rId119"/>
    <p:sldId id="908" r:id="rId120"/>
    <p:sldId id="909" r:id="rId121"/>
    <p:sldId id="910" r:id="rId122"/>
    <p:sldId id="911" r:id="rId123"/>
    <p:sldId id="912" r:id="rId124"/>
    <p:sldId id="913" r:id="rId125"/>
    <p:sldId id="914" r:id="rId126"/>
    <p:sldId id="915" r:id="rId127"/>
    <p:sldId id="916" r:id="rId128"/>
    <p:sldId id="917" r:id="rId129"/>
    <p:sldId id="748" r:id="rId130"/>
    <p:sldId id="945" r:id="rId131"/>
    <p:sldId id="749" r:id="rId132"/>
    <p:sldId id="761" r:id="rId133"/>
    <p:sldId id="762" r:id="rId134"/>
    <p:sldId id="646" r:id="rId135"/>
    <p:sldId id="775" r:id="rId136"/>
    <p:sldId id="645" r:id="rId137"/>
    <p:sldId id="918" r:id="rId138"/>
    <p:sldId id="919" r:id="rId139"/>
    <p:sldId id="920" r:id="rId140"/>
    <p:sldId id="921" r:id="rId141"/>
    <p:sldId id="922" r:id="rId142"/>
    <p:sldId id="923" r:id="rId143"/>
    <p:sldId id="924" r:id="rId144"/>
    <p:sldId id="926" r:id="rId145"/>
    <p:sldId id="927" r:id="rId146"/>
    <p:sldId id="928" r:id="rId147"/>
    <p:sldId id="929" r:id="rId148"/>
    <p:sldId id="930" r:id="rId149"/>
    <p:sldId id="931" r:id="rId150"/>
    <p:sldId id="932" r:id="rId151"/>
    <p:sldId id="933" r:id="rId152"/>
    <p:sldId id="934" r:id="rId153"/>
    <p:sldId id="935" r:id="rId154"/>
    <p:sldId id="357" r:id="rId155"/>
    <p:sldId id="776" r:id="rId156"/>
    <p:sldId id="777" r:id="rId157"/>
    <p:sldId id="810" r:id="rId158"/>
    <p:sldId id="811" r:id="rId159"/>
    <p:sldId id="656" r:id="rId160"/>
    <p:sldId id="657" r:id="rId161"/>
    <p:sldId id="825" r:id="rId162"/>
    <p:sldId id="658" r:id="rId163"/>
    <p:sldId id="659" r:id="rId164"/>
    <p:sldId id="660" r:id="rId165"/>
    <p:sldId id="661" r:id="rId166"/>
    <p:sldId id="827" r:id="rId167"/>
    <p:sldId id="828" r:id="rId168"/>
    <p:sldId id="862" r:id="rId169"/>
    <p:sldId id="863" r:id="rId170"/>
    <p:sldId id="662" r:id="rId171"/>
    <p:sldId id="663" r:id="rId172"/>
    <p:sldId id="2037" r:id="rId173"/>
    <p:sldId id="826" r:id="rId174"/>
    <p:sldId id="664" r:id="rId175"/>
    <p:sldId id="865" r:id="rId176"/>
    <p:sldId id="866" r:id="rId177"/>
    <p:sldId id="867" r:id="rId178"/>
    <p:sldId id="356" r:id="rId179"/>
    <p:sldId id="868" r:id="rId180"/>
    <p:sldId id="358" r:id="rId181"/>
    <p:sldId id="869" r:id="rId182"/>
    <p:sldId id="870" r:id="rId183"/>
    <p:sldId id="871" r:id="rId184"/>
    <p:sldId id="873" r:id="rId185"/>
    <p:sldId id="874" r:id="rId186"/>
    <p:sldId id="892" r:id="rId187"/>
    <p:sldId id="893" r:id="rId188"/>
    <p:sldId id="936" r:id="rId189"/>
    <p:sldId id="941" r:id="rId190"/>
    <p:sldId id="938" r:id="rId191"/>
    <p:sldId id="361" r:id="rId192"/>
    <p:sldId id="676" r:id="rId193"/>
    <p:sldId id="362" r:id="rId194"/>
    <p:sldId id="872" r:id="rId195"/>
    <p:sldId id="942" r:id="rId196"/>
    <p:sldId id="895" r:id="rId197"/>
    <p:sldId id="360" r:id="rId198"/>
    <p:sldId id="684" r:id="rId199"/>
    <p:sldId id="674" r:id="rId200"/>
    <p:sldId id="939" r:id="rId201"/>
    <p:sldId id="940" r:id="rId202"/>
    <p:sldId id="943" r:id="rId203"/>
    <p:sldId id="937" r:id="rId204"/>
    <p:sldId id="896" r:id="rId205"/>
    <p:sldId id="412" r:id="rId206"/>
    <p:sldId id="364" r:id="rId207"/>
    <p:sldId id="365" r:id="rId208"/>
    <p:sldId id="583" r:id="rId209"/>
    <p:sldId id="366" r:id="rId210"/>
    <p:sldId id="582" r:id="rId211"/>
    <p:sldId id="367" r:id="rId212"/>
    <p:sldId id="584" r:id="rId213"/>
    <p:sldId id="368" r:id="rId214"/>
    <p:sldId id="369" r:id="rId215"/>
    <p:sldId id="370" r:id="rId216"/>
    <p:sldId id="897" r:id="rId217"/>
    <p:sldId id="371" r:id="rId218"/>
    <p:sldId id="372" r:id="rId219"/>
    <p:sldId id="373" r:id="rId220"/>
    <p:sldId id="374" r:id="rId221"/>
    <p:sldId id="375" r:id="rId222"/>
    <p:sldId id="376" r:id="rId223"/>
    <p:sldId id="377" r:id="rId224"/>
    <p:sldId id="378" r:id="rId225"/>
    <p:sldId id="898" r:id="rId226"/>
    <p:sldId id="581" r:id="rId227"/>
  </p:sldIdLst>
  <p:sldSz cx="9144000" cy="5143500" type="screen16x9"/>
  <p:notesSz cx="7099300" cy="10223500"/>
  <p:embeddedFontLst>
    <p:embeddedFont>
      <p:font typeface="Segoe UI" panose="020B0502040204020203" pitchFamily="34" charset="0"/>
      <p:regular r:id="rId230"/>
      <p:bold r:id="rId231"/>
      <p:italic r:id="rId232"/>
      <p:boldItalic r:id="rId233"/>
    </p:embeddedFont>
    <p:embeddedFont>
      <p:font typeface="Vollkorn" panose="020B0604020202020204" charset="0"/>
      <p:regular r:id="rId234"/>
      <p:bold r:id="rId235"/>
      <p:italic r:id="rId236"/>
      <p:boldItalic r:id="rId23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01: Overview" id="{FBD8B516-391B-4F25-B4D2-B9F709F8EE6F}">
          <p14:sldIdLst>
            <p14:sldId id="542"/>
            <p14:sldId id="2038"/>
            <p14:sldId id="543"/>
            <p14:sldId id="545"/>
            <p14:sldId id="546"/>
            <p14:sldId id="530"/>
            <p14:sldId id="533"/>
            <p14:sldId id="697"/>
            <p14:sldId id="698"/>
            <p14:sldId id="699"/>
            <p14:sldId id="700"/>
            <p14:sldId id="281"/>
            <p14:sldId id="701"/>
            <p14:sldId id="702"/>
            <p14:sldId id="703"/>
            <p14:sldId id="704"/>
            <p14:sldId id="551"/>
            <p14:sldId id="554"/>
            <p14:sldId id="552"/>
            <p14:sldId id="705"/>
            <p14:sldId id="258"/>
            <p14:sldId id="553"/>
            <p14:sldId id="706"/>
            <p14:sldId id="946"/>
            <p14:sldId id="708"/>
            <p14:sldId id="709"/>
            <p14:sldId id="521"/>
            <p14:sldId id="265"/>
            <p14:sldId id="266"/>
            <p14:sldId id="555"/>
            <p14:sldId id="267"/>
            <p14:sldId id="556"/>
            <p14:sldId id="947"/>
            <p14:sldId id="268"/>
            <p14:sldId id="270"/>
            <p14:sldId id="269"/>
            <p14:sldId id="720"/>
            <p14:sldId id="271"/>
            <p14:sldId id="710"/>
            <p14:sldId id="944"/>
            <p14:sldId id="561"/>
            <p14:sldId id="288"/>
          </p14:sldIdLst>
        </p14:section>
        <p14:section name="Module 02: Concepts" id="{4C363C7E-DC12-4AC3-9EBF-11D596FD2F81}">
          <p14:sldIdLst>
            <p14:sldId id="717"/>
            <p14:sldId id="718"/>
            <p14:sldId id="948"/>
            <p14:sldId id="721"/>
            <p14:sldId id="722"/>
            <p14:sldId id="723"/>
            <p14:sldId id="276"/>
            <p14:sldId id="2034"/>
            <p14:sldId id="2033"/>
            <p14:sldId id="275"/>
            <p14:sldId id="531"/>
            <p14:sldId id="724"/>
            <p14:sldId id="725"/>
            <p14:sldId id="726"/>
            <p14:sldId id="727"/>
            <p14:sldId id="278"/>
            <p14:sldId id="279"/>
            <p14:sldId id="728"/>
            <p14:sldId id="729"/>
            <p14:sldId id="280"/>
            <p14:sldId id="730"/>
            <p14:sldId id="282"/>
            <p14:sldId id="283"/>
            <p14:sldId id="284"/>
            <p14:sldId id="285"/>
            <p14:sldId id="286"/>
            <p14:sldId id="287"/>
            <p14:sldId id="302"/>
            <p14:sldId id="569"/>
            <p14:sldId id="570"/>
            <p14:sldId id="571"/>
            <p14:sldId id="303"/>
            <p14:sldId id="304"/>
            <p14:sldId id="305"/>
            <p14:sldId id="306"/>
            <p14:sldId id="731"/>
            <p14:sldId id="732"/>
            <p14:sldId id="733"/>
            <p14:sldId id="734"/>
          </p14:sldIdLst>
        </p14:section>
        <p14:section name="Module 03: An Introductioen to the ADM" id="{07F52CF0-FF07-49DF-85B4-E765B153B8BA}">
          <p14:sldIdLst>
            <p14:sldId id="744"/>
            <p14:sldId id="745"/>
            <p14:sldId id="747"/>
            <p14:sldId id="310"/>
            <p14:sldId id="620"/>
            <p14:sldId id="621"/>
            <p14:sldId id="665"/>
            <p14:sldId id="622"/>
            <p14:sldId id="899"/>
            <p14:sldId id="623"/>
            <p14:sldId id="624"/>
            <p14:sldId id="672"/>
            <p14:sldId id="626"/>
            <p14:sldId id="625"/>
            <p14:sldId id="627"/>
            <p14:sldId id="628"/>
            <p14:sldId id="629"/>
            <p14:sldId id="669"/>
            <p14:sldId id="668"/>
            <p14:sldId id="630"/>
            <p14:sldId id="670"/>
            <p14:sldId id="671"/>
            <p14:sldId id="631"/>
            <p14:sldId id="673"/>
            <p14:sldId id="677"/>
            <p14:sldId id="634"/>
            <p14:sldId id="900"/>
            <p14:sldId id="901"/>
            <p14:sldId id="902"/>
            <p14:sldId id="903"/>
            <p14:sldId id="904"/>
            <p14:sldId id="905"/>
            <p14:sldId id="906"/>
            <p14:sldId id="907"/>
            <p14:sldId id="908"/>
            <p14:sldId id="909"/>
            <p14:sldId id="910"/>
            <p14:sldId id="911"/>
            <p14:sldId id="912"/>
            <p14:sldId id="913"/>
            <p14:sldId id="914"/>
            <p14:sldId id="915"/>
            <p14:sldId id="916"/>
            <p14:sldId id="917"/>
            <p14:sldId id="748"/>
            <p14:sldId id="945"/>
            <p14:sldId id="749"/>
          </p14:sldIdLst>
        </p14:section>
        <p14:section name="Module 04: Introduction to the ADM - Techniques" id="{D17409EB-EBE9-478E-9AA2-1712352CB794}">
          <p14:sldIdLst>
            <p14:sldId id="761"/>
            <p14:sldId id="762"/>
            <p14:sldId id="646"/>
            <p14:sldId id="775"/>
            <p14:sldId id="645"/>
            <p14:sldId id="918"/>
            <p14:sldId id="919"/>
            <p14:sldId id="920"/>
            <p14:sldId id="921"/>
            <p14:sldId id="922"/>
            <p14:sldId id="923"/>
            <p14:sldId id="924"/>
            <p14:sldId id="926"/>
            <p14:sldId id="927"/>
            <p14:sldId id="928"/>
            <p14:sldId id="929"/>
            <p14:sldId id="930"/>
            <p14:sldId id="931"/>
            <p14:sldId id="932"/>
            <p14:sldId id="933"/>
            <p14:sldId id="934"/>
            <p14:sldId id="935"/>
            <p14:sldId id="357"/>
            <p14:sldId id="776"/>
            <p14:sldId id="777"/>
          </p14:sldIdLst>
        </p14:section>
        <p14:section name="Module 05: Applying ADM" id="{B4EB47A6-BC61-49AF-88D8-95414D1A88F6}">
          <p14:sldIdLst>
            <p14:sldId id="810"/>
            <p14:sldId id="811"/>
            <p14:sldId id="656"/>
            <p14:sldId id="657"/>
            <p14:sldId id="825"/>
            <p14:sldId id="658"/>
            <p14:sldId id="659"/>
            <p14:sldId id="660"/>
            <p14:sldId id="661"/>
            <p14:sldId id="827"/>
            <p14:sldId id="828"/>
          </p14:sldIdLst>
        </p14:section>
        <p14:section name="Module 06: Architecture Governance" id="{B1643ABE-FD68-4ED5-BB36-852B6B0C5C84}">
          <p14:sldIdLst>
            <p14:sldId id="862"/>
            <p14:sldId id="863"/>
            <p14:sldId id="662"/>
            <p14:sldId id="663"/>
            <p14:sldId id="2037"/>
            <p14:sldId id="826"/>
            <p14:sldId id="664"/>
            <p14:sldId id="865"/>
            <p14:sldId id="866"/>
            <p14:sldId id="867"/>
            <p14:sldId id="356"/>
            <p14:sldId id="868"/>
            <p14:sldId id="358"/>
            <p14:sldId id="869"/>
            <p14:sldId id="870"/>
            <p14:sldId id="871"/>
            <p14:sldId id="873"/>
            <p14:sldId id="874"/>
          </p14:sldIdLst>
        </p14:section>
        <p14:section name="Module 07: Architecture Content" id="{DE9B88FA-F1CF-453A-8B65-206D4B893BC5}">
          <p14:sldIdLst>
            <p14:sldId id="892"/>
            <p14:sldId id="893"/>
            <p14:sldId id="936"/>
            <p14:sldId id="941"/>
            <p14:sldId id="938"/>
            <p14:sldId id="361"/>
            <p14:sldId id="676"/>
            <p14:sldId id="362"/>
            <p14:sldId id="872"/>
            <p14:sldId id="942"/>
            <p14:sldId id="895"/>
            <p14:sldId id="360"/>
            <p14:sldId id="684"/>
            <p14:sldId id="674"/>
            <p14:sldId id="939"/>
            <p14:sldId id="940"/>
            <p14:sldId id="943"/>
            <p14:sldId id="937"/>
            <p14:sldId id="896"/>
            <p14:sldId id="412"/>
            <p14:sldId id="364"/>
            <p14:sldId id="365"/>
            <p14:sldId id="583"/>
            <p14:sldId id="366"/>
            <p14:sldId id="582"/>
            <p14:sldId id="367"/>
            <p14:sldId id="584"/>
            <p14:sldId id="368"/>
            <p14:sldId id="369"/>
            <p14:sldId id="370"/>
            <p14:sldId id="897"/>
            <p14:sldId id="371"/>
            <p14:sldId id="372"/>
            <p14:sldId id="373"/>
            <p14:sldId id="374"/>
            <p14:sldId id="375"/>
            <p14:sldId id="376"/>
            <p14:sldId id="377"/>
            <p14:sldId id="378"/>
            <p14:sldId id="898"/>
            <p14:sldId id="5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69BA0D-D020-29BF-1D9F-A66D1ED05B6E}" name="Dave Gilmour" initials="DG" userId="f4ee4826ce501c74" providerId="Windows Live"/>
  <p188:author id="{1028A91F-1CFD-248B-D5FA-876A972CF753}" name="Steve Newton" initials="SN" userId="2e202fb894001f0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a:srgbClr val="D4F1F7"/>
    <a:srgbClr val="66CCE5"/>
    <a:srgbClr val="66CBE4"/>
    <a:srgbClr val="2F528F"/>
    <a:srgbClr val="2D2F5E"/>
    <a:srgbClr val="339FBC"/>
    <a:srgbClr val="EBF6F9"/>
    <a:srgbClr val="9E6598"/>
    <a:srgbClr val="40A2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5" d="100"/>
          <a:sy n="155" d="100"/>
        </p:scale>
        <p:origin x="354" y="12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font" Target="fonts/font8.fntdata"/><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presProps" Target="presProps.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notesMaster" Target="notesMasters/notes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viewProps" Target="viewProp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handoutMaster" Target="handoutMasters/handoutMaster1.xml"/><Relationship Id="rId240" Type="http://schemas.openxmlformats.org/officeDocument/2006/relationships/theme" Target="theme/theme1.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font" Target="fonts/font1.fntdata"/><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font" Target="fonts/font7.fntdata"/><Relationship Id="rId26" Type="http://schemas.openxmlformats.org/officeDocument/2006/relationships/slide" Target="slides/slide22.xml"/><Relationship Id="rId231" Type="http://schemas.openxmlformats.org/officeDocument/2006/relationships/font" Target="fonts/font2.fntdata"/><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microsoft.com/office/2016/11/relationships/changesInfo" Target="changesInfos/changesInfo1.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font" Target="fonts/font3.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microsoft.com/office/2018/10/relationships/authors" Target="author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font" Target="fonts/font4.fnt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font" Target="fonts/font5.fntdata"/><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font" Target="fonts/font6.fntdata"/><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Anniss" userId="0e2ac997b738b2d7" providerId="LiveId" clId="{CBA45ED8-63A3-4B31-B0DA-E6D53250401B}"/>
    <pc:docChg chg="undo custSel addSld delSld modSection">
      <pc:chgData name="Michael Anniss" userId="0e2ac997b738b2d7" providerId="LiveId" clId="{CBA45ED8-63A3-4B31-B0DA-E6D53250401B}" dt="2026-07-28T13:47:42.406" v="1" actId="680"/>
      <pc:docMkLst>
        <pc:docMk/>
      </pc:docMkLst>
      <pc:sldChg chg="new del">
        <pc:chgData name="Michael Anniss" userId="0e2ac997b738b2d7" providerId="LiveId" clId="{CBA45ED8-63A3-4B31-B0DA-E6D53250401B}" dt="2026-07-28T13:47:42.406" v="1" actId="680"/>
        <pc:sldMkLst>
          <pc:docMk/>
          <pc:sldMk cId="2163245340" sldId="203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diagrams/_rels/data100.xml.rels><?xml version="1.0" encoding="UTF-8" standalone="yes"?>
<Relationships xmlns="http://schemas.openxmlformats.org/package/2006/relationships"><Relationship Id="rId3" Type="http://schemas.openxmlformats.org/officeDocument/2006/relationships/image" Target="../media/image208.svg"/><Relationship Id="rId2" Type="http://schemas.openxmlformats.org/officeDocument/2006/relationships/image" Target="../media/image246.svg"/><Relationship Id="rId1" Type="http://schemas.openxmlformats.org/officeDocument/2006/relationships/image" Target="../media/image245.svg"/><Relationship Id="rId5" Type="http://schemas.openxmlformats.org/officeDocument/2006/relationships/image" Target="../media/image166.svg"/><Relationship Id="rId4" Type="http://schemas.openxmlformats.org/officeDocument/2006/relationships/image" Target="../media/image247.svg"/></Relationships>
</file>

<file path=ppt/diagrams/_rels/data106.xml.rels><?xml version="1.0" encoding="UTF-8" standalone="yes"?>
<Relationships xmlns="http://schemas.openxmlformats.org/package/2006/relationships"><Relationship Id="rId1" Type="http://schemas.openxmlformats.org/officeDocument/2006/relationships/image" Target="../media/image250.png"/></Relationships>
</file>

<file path=ppt/diagrams/_rels/data116.xml.rels><?xml version="1.0" encoding="UTF-8" standalone="yes"?>
<Relationships xmlns="http://schemas.openxmlformats.org/package/2006/relationships"><Relationship Id="rId3" Type="http://schemas.openxmlformats.org/officeDocument/2006/relationships/image" Target="../media/image261.svg"/><Relationship Id="rId2" Type="http://schemas.openxmlformats.org/officeDocument/2006/relationships/image" Target="../media/image260.svg"/><Relationship Id="rId1" Type="http://schemas.openxmlformats.org/officeDocument/2006/relationships/image" Target="../media/image259.svg"/><Relationship Id="rId4" Type="http://schemas.openxmlformats.org/officeDocument/2006/relationships/image" Target="../media/image262.svg"/></Relationships>
</file>

<file path=ppt/diagrams/_rels/data118.xml.rels><?xml version="1.0" encoding="UTF-8" standalone="yes"?>
<Relationships xmlns="http://schemas.openxmlformats.org/package/2006/relationships"><Relationship Id="rId3" Type="http://schemas.openxmlformats.org/officeDocument/2006/relationships/image" Target="../media/image270.svg"/><Relationship Id="rId2" Type="http://schemas.openxmlformats.org/officeDocument/2006/relationships/image" Target="../media/image269.svg"/><Relationship Id="rId1" Type="http://schemas.openxmlformats.org/officeDocument/2006/relationships/image" Target="../media/image208.svg"/></Relationships>
</file>

<file path=ppt/diagrams/_rels/data119.xml.rels><?xml version="1.0" encoding="UTF-8" standalone="yes"?>
<Relationships xmlns="http://schemas.openxmlformats.org/package/2006/relationships"><Relationship Id="rId2" Type="http://schemas.openxmlformats.org/officeDocument/2006/relationships/image" Target="../media/image270.svg"/><Relationship Id="rId1" Type="http://schemas.openxmlformats.org/officeDocument/2006/relationships/image" Target="../media/image208.svg"/></Relationships>
</file>

<file path=ppt/diagrams/_rels/data1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_rels/data120.xml.rels><?xml version="1.0" encoding="UTF-8" standalone="yes"?>
<Relationships xmlns="http://schemas.openxmlformats.org/package/2006/relationships"><Relationship Id="rId3" Type="http://schemas.openxmlformats.org/officeDocument/2006/relationships/image" Target="../media/image275.svg"/><Relationship Id="rId2" Type="http://schemas.openxmlformats.org/officeDocument/2006/relationships/image" Target="../media/image274.svg"/><Relationship Id="rId1" Type="http://schemas.openxmlformats.org/officeDocument/2006/relationships/image" Target="../media/image273.svg"/><Relationship Id="rId4" Type="http://schemas.openxmlformats.org/officeDocument/2006/relationships/image" Target="../media/image276.svg"/></Relationships>
</file>

<file path=ppt/diagrams/_rels/data122.xml.rels><?xml version="1.0" encoding="UTF-8" standalone="yes"?>
<Relationships xmlns="http://schemas.openxmlformats.org/package/2006/relationships"><Relationship Id="rId3" Type="http://schemas.openxmlformats.org/officeDocument/2006/relationships/image" Target="../media/image281.svg"/><Relationship Id="rId2" Type="http://schemas.openxmlformats.org/officeDocument/2006/relationships/image" Target="../media/image173.svg"/><Relationship Id="rId1" Type="http://schemas.openxmlformats.org/officeDocument/2006/relationships/image" Target="../media/image280.svg"/><Relationship Id="rId4" Type="http://schemas.openxmlformats.org/officeDocument/2006/relationships/image" Target="../media/image282.svg"/></Relationships>
</file>

<file path=ppt/diagrams/_rels/data123.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168.svg"/><Relationship Id="rId1" Type="http://schemas.openxmlformats.org/officeDocument/2006/relationships/image" Target="../media/image166.svg"/></Relationships>
</file>

<file path=ppt/diagrams/_rels/data1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4" Type="http://schemas.openxmlformats.org/officeDocument/2006/relationships/image" Target="../media/image41.svg"/></Relationships>
</file>

<file path=ppt/diagrams/_rels/data1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s>
</file>

<file path=ppt/diagrams/_rels/data21.xml.rels><?xml version="1.0" encoding="UTF-8" standalone="yes"?>
<Relationships xmlns="http://schemas.openxmlformats.org/package/2006/relationships"><Relationship Id="rId2" Type="http://schemas.openxmlformats.org/officeDocument/2006/relationships/image" Target="../media/image83.svg"/><Relationship Id="rId1" Type="http://schemas.openxmlformats.org/officeDocument/2006/relationships/image" Target="../media/image82.svg"/></Relationships>
</file>

<file path=ppt/diagrams/_rels/data23.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svg"/><Relationship Id="rId1" Type="http://schemas.openxmlformats.org/officeDocument/2006/relationships/image" Target="../media/image85.svg"/></Relationships>
</file>

<file path=ppt/diagrams/_rels/data2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svg"/><Relationship Id="rId1" Type="http://schemas.openxmlformats.org/officeDocument/2006/relationships/image" Target="../media/image88.svg"/><Relationship Id="rId4" Type="http://schemas.openxmlformats.org/officeDocument/2006/relationships/image" Target="../media/image91.svg"/></Relationships>
</file>

<file path=ppt/diagrams/_rels/data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93.svg"/><Relationship Id="rId1" Type="http://schemas.openxmlformats.org/officeDocument/2006/relationships/image" Target="../media/image92.svg"/><Relationship Id="rId5" Type="http://schemas.openxmlformats.org/officeDocument/2006/relationships/image" Target="../media/image94.svg"/><Relationship Id="rId4" Type="http://schemas.openxmlformats.org/officeDocument/2006/relationships/image" Target="../media/image38.svg"/></Relationships>
</file>

<file path=ppt/diagrams/_rels/data29.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svg"/><Relationship Id="rId1" Type="http://schemas.openxmlformats.org/officeDocument/2006/relationships/image" Target="../media/image18.svg"/></Relationships>
</file>

<file path=ppt/diagrams/_rels/data30.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svg"/><Relationship Id="rId1" Type="http://schemas.openxmlformats.org/officeDocument/2006/relationships/image" Target="../media/image100.svg"/><Relationship Id="rId4" Type="http://schemas.openxmlformats.org/officeDocument/2006/relationships/image" Target="../media/image92.svg"/></Relationships>
</file>

<file path=ppt/diagrams/_rels/data31.xml.rels><?xml version="1.0" encoding="UTF-8" standalone="yes"?>
<Relationships xmlns="http://schemas.openxmlformats.org/package/2006/relationships"><Relationship Id="rId2" Type="http://schemas.openxmlformats.org/officeDocument/2006/relationships/image" Target="../media/image111.svg"/><Relationship Id="rId1" Type="http://schemas.openxmlformats.org/officeDocument/2006/relationships/image" Target="../media/image38.svg"/></Relationships>
</file>

<file path=ppt/diagrams/_rels/data32.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svg"/><Relationship Id="rId1" Type="http://schemas.openxmlformats.org/officeDocument/2006/relationships/image" Target="../media/image112.svg"/><Relationship Id="rId5" Type="http://schemas.openxmlformats.org/officeDocument/2006/relationships/image" Target="../media/image116.svg"/><Relationship Id="rId4" Type="http://schemas.openxmlformats.org/officeDocument/2006/relationships/image" Target="../media/image115.svg"/></Relationships>
</file>

<file path=ppt/diagrams/_rels/data3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34.svg"/><Relationship Id="rId1" Type="http://schemas.openxmlformats.org/officeDocument/2006/relationships/image" Target="../media/image117.svg"/></Relationships>
</file>

<file path=ppt/diagrams/_rels/data35.xml.rels><?xml version="1.0" encoding="UTF-8" standalone="yes"?>
<Relationships xmlns="http://schemas.openxmlformats.org/package/2006/relationships"><Relationship Id="rId2" Type="http://schemas.openxmlformats.org/officeDocument/2006/relationships/image" Target="../media/image113.svg"/><Relationship Id="rId1" Type="http://schemas.openxmlformats.org/officeDocument/2006/relationships/image" Target="../media/image116.svg"/></Relationships>
</file>

<file path=ppt/diagrams/_rels/data36.xml.rels><?xml version="1.0" encoding="UTF-8" standalone="yes"?>
<Relationships xmlns="http://schemas.openxmlformats.org/package/2006/relationships"><Relationship Id="rId3" Type="http://schemas.openxmlformats.org/officeDocument/2006/relationships/image" Target="../media/image122.svg"/><Relationship Id="rId7" Type="http://schemas.openxmlformats.org/officeDocument/2006/relationships/image" Target="../media/image126.svg"/><Relationship Id="rId2" Type="http://schemas.openxmlformats.org/officeDocument/2006/relationships/image" Target="../media/image121.svg"/><Relationship Id="rId1" Type="http://schemas.openxmlformats.org/officeDocument/2006/relationships/image" Target="../media/image120.svg"/><Relationship Id="rId6" Type="http://schemas.openxmlformats.org/officeDocument/2006/relationships/image" Target="../media/image125.svg"/><Relationship Id="rId5" Type="http://schemas.openxmlformats.org/officeDocument/2006/relationships/image" Target="../media/image124.svg"/><Relationship Id="rId4" Type="http://schemas.openxmlformats.org/officeDocument/2006/relationships/image" Target="../media/image123.svg"/></Relationships>
</file>

<file path=ppt/diagrams/_rels/data38.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29.svg"/><Relationship Id="rId1" Type="http://schemas.openxmlformats.org/officeDocument/2006/relationships/image" Target="../media/image128.svg"/><Relationship Id="rId6" Type="http://schemas.openxmlformats.org/officeDocument/2006/relationships/image" Target="../media/image133.svg"/><Relationship Id="rId5" Type="http://schemas.openxmlformats.org/officeDocument/2006/relationships/image" Target="../media/image132.svg"/><Relationship Id="rId4" Type="http://schemas.openxmlformats.org/officeDocument/2006/relationships/image" Target="../media/image131.svg"/></Relationships>
</file>

<file path=ppt/diagrams/_rels/data42.xml.rels><?xml version="1.0" encoding="UTF-8" standalone="yes"?>
<Relationships xmlns="http://schemas.openxmlformats.org/package/2006/relationships"><Relationship Id="rId3" Type="http://schemas.openxmlformats.org/officeDocument/2006/relationships/image" Target="../media/image139.svg"/><Relationship Id="rId2" Type="http://schemas.openxmlformats.org/officeDocument/2006/relationships/image" Target="../media/image138.svg"/><Relationship Id="rId1" Type="http://schemas.openxmlformats.org/officeDocument/2006/relationships/image" Target="../media/image137.svg"/><Relationship Id="rId5" Type="http://schemas.openxmlformats.org/officeDocument/2006/relationships/image" Target="../media/image140.svg"/><Relationship Id="rId4" Type="http://schemas.openxmlformats.org/officeDocument/2006/relationships/image" Target="../media/image92.svg"/></Relationships>
</file>

<file path=ppt/diagrams/_rels/data43.xml.rels><?xml version="1.0" encoding="UTF-8" standalone="yes"?>
<Relationships xmlns="http://schemas.openxmlformats.org/package/2006/relationships"><Relationship Id="rId3" Type="http://schemas.openxmlformats.org/officeDocument/2006/relationships/image" Target="../media/image143.svg"/><Relationship Id="rId2" Type="http://schemas.openxmlformats.org/officeDocument/2006/relationships/image" Target="../media/image142.svg"/><Relationship Id="rId1" Type="http://schemas.openxmlformats.org/officeDocument/2006/relationships/image" Target="../media/image141.svg"/><Relationship Id="rId5" Type="http://schemas.openxmlformats.org/officeDocument/2006/relationships/image" Target="../media/image145.svg"/><Relationship Id="rId4" Type="http://schemas.openxmlformats.org/officeDocument/2006/relationships/image" Target="../media/image144.svg"/></Relationships>
</file>

<file path=ppt/diagrams/_rels/data44.xml.rels><?xml version="1.0" encoding="UTF-8" standalone="yes"?>
<Relationships xmlns="http://schemas.openxmlformats.org/package/2006/relationships"><Relationship Id="rId3" Type="http://schemas.openxmlformats.org/officeDocument/2006/relationships/image" Target="../media/image149.svg"/><Relationship Id="rId2" Type="http://schemas.openxmlformats.org/officeDocument/2006/relationships/image" Target="../media/image148.svg"/><Relationship Id="rId1" Type="http://schemas.openxmlformats.org/officeDocument/2006/relationships/image" Target="../media/image147.svg"/><Relationship Id="rId4" Type="http://schemas.openxmlformats.org/officeDocument/2006/relationships/image" Target="../media/image150.svg"/></Relationships>
</file>

<file path=ppt/diagrams/_rels/data47.xml.rels><?xml version="1.0" encoding="UTF-8" standalone="yes"?>
<Relationships xmlns="http://schemas.openxmlformats.org/package/2006/relationships"><Relationship Id="rId3" Type="http://schemas.openxmlformats.org/officeDocument/2006/relationships/image" Target="../media/image156.svg"/><Relationship Id="rId2" Type="http://schemas.openxmlformats.org/officeDocument/2006/relationships/image" Target="../media/image155.svg"/><Relationship Id="rId1" Type="http://schemas.openxmlformats.org/officeDocument/2006/relationships/image" Target="../media/image154.svg"/></Relationships>
</file>

<file path=ppt/diagrams/_rels/data49.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11.svg"/><Relationship Id="rId1" Type="http://schemas.openxmlformats.org/officeDocument/2006/relationships/image" Target="../media/image36.svg"/></Relationships>
</file>

<file path=ppt/diagrams/_rels/data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s>
</file>

<file path=ppt/diagrams/_rels/data52.xml.rels><?xml version="1.0" encoding="UTF-8" standalone="yes"?>
<Relationships xmlns="http://schemas.openxmlformats.org/package/2006/relationships"><Relationship Id="rId3" Type="http://schemas.openxmlformats.org/officeDocument/2006/relationships/image" Target="../media/image163.svg"/><Relationship Id="rId2" Type="http://schemas.openxmlformats.org/officeDocument/2006/relationships/image" Target="../media/image162.svg"/><Relationship Id="rId1" Type="http://schemas.openxmlformats.org/officeDocument/2006/relationships/image" Target="../media/image161.svg"/></Relationships>
</file>

<file path=ppt/diagrams/_rels/data54.xml.rels><?xml version="1.0" encoding="UTF-8" standalone="yes"?>
<Relationships xmlns="http://schemas.openxmlformats.org/package/2006/relationships"><Relationship Id="rId2" Type="http://schemas.openxmlformats.org/officeDocument/2006/relationships/image" Target="../media/image166.svg"/><Relationship Id="rId1" Type="http://schemas.openxmlformats.org/officeDocument/2006/relationships/image" Target="../media/image165.svg"/></Relationships>
</file>

<file path=ppt/diagrams/_rels/data60.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169.svg"/><Relationship Id="rId1" Type="http://schemas.openxmlformats.org/officeDocument/2006/relationships/image" Target="../media/image168.svg"/><Relationship Id="rId4" Type="http://schemas.openxmlformats.org/officeDocument/2006/relationships/image" Target="../media/image171.svg"/></Relationships>
</file>

<file path=ppt/diagrams/_rels/data62.xml.rels><?xml version="1.0" encoding="UTF-8" standalone="yes"?>
<Relationships xmlns="http://schemas.openxmlformats.org/package/2006/relationships"><Relationship Id="rId2" Type="http://schemas.openxmlformats.org/officeDocument/2006/relationships/image" Target="../media/image173.svg"/><Relationship Id="rId1" Type="http://schemas.openxmlformats.org/officeDocument/2006/relationships/image" Target="../media/image172.svg"/></Relationships>
</file>

<file path=ppt/diagrams/_rels/data63.xml.rels><?xml version="1.0" encoding="UTF-8" standalone="yes"?>
<Relationships xmlns="http://schemas.openxmlformats.org/package/2006/relationships"><Relationship Id="rId3" Type="http://schemas.openxmlformats.org/officeDocument/2006/relationships/image" Target="../media/image176.svg"/><Relationship Id="rId2" Type="http://schemas.openxmlformats.org/officeDocument/2006/relationships/image" Target="../media/image175.svg"/><Relationship Id="rId1" Type="http://schemas.openxmlformats.org/officeDocument/2006/relationships/image" Target="../media/image174.svg"/><Relationship Id="rId4" Type="http://schemas.openxmlformats.org/officeDocument/2006/relationships/image" Target="../media/image177.svg"/></Relationships>
</file>

<file path=ppt/diagrams/_rels/data67.xml.rels><?xml version="1.0" encoding="UTF-8" standalone="yes"?>
<Relationships xmlns="http://schemas.openxmlformats.org/package/2006/relationships"><Relationship Id="rId3" Type="http://schemas.openxmlformats.org/officeDocument/2006/relationships/image" Target="../media/image182.svg"/><Relationship Id="rId2" Type="http://schemas.openxmlformats.org/officeDocument/2006/relationships/image" Target="../media/image181.svg"/><Relationship Id="rId1" Type="http://schemas.openxmlformats.org/officeDocument/2006/relationships/image" Target="../media/image180.svg"/></Relationships>
</file>

<file path=ppt/diagrams/_rels/data68.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image" Target="../media/image190.svg"/><Relationship Id="rId1" Type="http://schemas.openxmlformats.org/officeDocument/2006/relationships/image" Target="../media/image189.svg"/></Relationships>
</file>

<file path=ppt/diagrams/_rels/data71.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image" Target="../media/image194.svg"/></Relationships>
</file>

<file path=ppt/diagrams/_rels/data76.xml.rels><?xml version="1.0" encoding="UTF-8" standalone="yes"?>
<Relationships xmlns="http://schemas.openxmlformats.org/package/2006/relationships"><Relationship Id="rId3" Type="http://schemas.openxmlformats.org/officeDocument/2006/relationships/image" Target="../media/image199.svg"/><Relationship Id="rId2" Type="http://schemas.openxmlformats.org/officeDocument/2006/relationships/image" Target="../media/image198.svg"/><Relationship Id="rId1" Type="http://schemas.openxmlformats.org/officeDocument/2006/relationships/image" Target="../media/image197.svg"/></Relationships>
</file>

<file path=ppt/diagrams/_rels/data77.xml.rels><?xml version="1.0" encoding="UTF-8" standalone="yes"?>
<Relationships xmlns="http://schemas.openxmlformats.org/package/2006/relationships"><Relationship Id="rId3" Type="http://schemas.openxmlformats.org/officeDocument/2006/relationships/image" Target="../media/image202.svg"/><Relationship Id="rId2" Type="http://schemas.openxmlformats.org/officeDocument/2006/relationships/image" Target="../media/image201.svg"/><Relationship Id="rId1" Type="http://schemas.openxmlformats.org/officeDocument/2006/relationships/image" Target="../media/image200.svg"/></Relationships>
</file>

<file path=ppt/diagrams/_rels/data81.xml.rels><?xml version="1.0" encoding="UTF-8" standalone="yes"?>
<Relationships xmlns="http://schemas.openxmlformats.org/package/2006/relationships"><Relationship Id="rId3" Type="http://schemas.openxmlformats.org/officeDocument/2006/relationships/image" Target="../media/image206.svg"/><Relationship Id="rId2" Type="http://schemas.openxmlformats.org/officeDocument/2006/relationships/image" Target="../media/image205.svg"/><Relationship Id="rId1" Type="http://schemas.openxmlformats.org/officeDocument/2006/relationships/image" Target="../media/image204.svg"/></Relationships>
</file>

<file path=ppt/diagrams/_rels/data83.xml.rels><?xml version="1.0" encoding="UTF-8" standalone="yes"?>
<Relationships xmlns="http://schemas.openxmlformats.org/package/2006/relationships"><Relationship Id="rId3" Type="http://schemas.openxmlformats.org/officeDocument/2006/relationships/image" Target="../media/image210.svg"/><Relationship Id="rId2" Type="http://schemas.openxmlformats.org/officeDocument/2006/relationships/image" Target="../media/image209.svg"/><Relationship Id="rId1" Type="http://schemas.openxmlformats.org/officeDocument/2006/relationships/image" Target="../media/image208.svg"/></Relationships>
</file>

<file path=ppt/diagrams/_rels/data86.xml.rels><?xml version="1.0" encoding="UTF-8" standalone="yes"?>
<Relationships xmlns="http://schemas.openxmlformats.org/package/2006/relationships"><Relationship Id="rId1" Type="http://schemas.openxmlformats.org/officeDocument/2006/relationships/image" Target="../media/image216.svg"/></Relationships>
</file>

<file path=ppt/diagrams/_rels/data89.xml.rels><?xml version="1.0" encoding="UTF-8" standalone="yes"?>
<Relationships xmlns="http://schemas.openxmlformats.org/package/2006/relationships"><Relationship Id="rId3" Type="http://schemas.openxmlformats.org/officeDocument/2006/relationships/image" Target="../media/image220.svg"/><Relationship Id="rId2" Type="http://schemas.openxmlformats.org/officeDocument/2006/relationships/image" Target="../media/image219.svg"/><Relationship Id="rId1" Type="http://schemas.openxmlformats.org/officeDocument/2006/relationships/image" Target="../media/image218.svg"/><Relationship Id="rId4" Type="http://schemas.openxmlformats.org/officeDocument/2006/relationships/image" Target="../media/image221.svg"/></Relationships>
</file>

<file path=ppt/diagrams/_rels/data90.xml.rels><?xml version="1.0" encoding="UTF-8" standalone="yes"?>
<Relationships xmlns="http://schemas.openxmlformats.org/package/2006/relationships"><Relationship Id="rId3" Type="http://schemas.openxmlformats.org/officeDocument/2006/relationships/image" Target="../media/image225.svg"/><Relationship Id="rId2" Type="http://schemas.openxmlformats.org/officeDocument/2006/relationships/image" Target="../media/image224.svg"/><Relationship Id="rId1" Type="http://schemas.openxmlformats.org/officeDocument/2006/relationships/image" Target="../media/image223.svg"/></Relationships>
</file>

<file path=ppt/diagrams/_rels/data96.xml.rels><?xml version="1.0" encoding="UTF-8" standalone="yes"?>
<Relationships xmlns="http://schemas.openxmlformats.org/package/2006/relationships"><Relationship Id="rId3" Type="http://schemas.openxmlformats.org/officeDocument/2006/relationships/image" Target="../media/image237.svg"/><Relationship Id="rId2" Type="http://schemas.openxmlformats.org/officeDocument/2006/relationships/image" Target="../media/image166.svg"/><Relationship Id="rId1" Type="http://schemas.openxmlformats.org/officeDocument/2006/relationships/image" Target="../media/image236.svg"/><Relationship Id="rId6" Type="http://schemas.openxmlformats.org/officeDocument/2006/relationships/image" Target="../media/image240.svg"/><Relationship Id="rId5" Type="http://schemas.openxmlformats.org/officeDocument/2006/relationships/image" Target="../media/image239.svg"/><Relationship Id="rId4" Type="http://schemas.openxmlformats.org/officeDocument/2006/relationships/image" Target="../media/image238.svg"/></Relationships>
</file>

<file path=ppt/diagrams/_rels/data97.xml.rels><?xml version="1.0" encoding="UTF-8" standalone="yes"?>
<Relationships xmlns="http://schemas.openxmlformats.org/package/2006/relationships"><Relationship Id="rId2" Type="http://schemas.openxmlformats.org/officeDocument/2006/relationships/image" Target="../media/image244.svg"/><Relationship Id="rId1" Type="http://schemas.openxmlformats.org/officeDocument/2006/relationships/image" Target="../media/image24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diagrams/_rels/drawing100.xml.rels><?xml version="1.0" encoding="UTF-8" standalone="yes"?>
<Relationships xmlns="http://schemas.openxmlformats.org/package/2006/relationships"><Relationship Id="rId3" Type="http://schemas.openxmlformats.org/officeDocument/2006/relationships/image" Target="../media/image208.svg"/><Relationship Id="rId2" Type="http://schemas.openxmlformats.org/officeDocument/2006/relationships/image" Target="../media/image246.svg"/><Relationship Id="rId1" Type="http://schemas.openxmlformats.org/officeDocument/2006/relationships/image" Target="../media/image245.svg"/><Relationship Id="rId5" Type="http://schemas.openxmlformats.org/officeDocument/2006/relationships/image" Target="../media/image166.svg"/><Relationship Id="rId4" Type="http://schemas.openxmlformats.org/officeDocument/2006/relationships/image" Target="../media/image247.svg"/></Relationships>
</file>

<file path=ppt/diagrams/_rels/drawing106.xml.rels><?xml version="1.0" encoding="UTF-8" standalone="yes"?>
<Relationships xmlns="http://schemas.openxmlformats.org/package/2006/relationships"><Relationship Id="rId1" Type="http://schemas.openxmlformats.org/officeDocument/2006/relationships/image" Target="../media/image250.png"/></Relationships>
</file>

<file path=ppt/diagrams/_rels/drawing116.xml.rels><?xml version="1.0" encoding="UTF-8" standalone="yes"?>
<Relationships xmlns="http://schemas.openxmlformats.org/package/2006/relationships"><Relationship Id="rId3" Type="http://schemas.openxmlformats.org/officeDocument/2006/relationships/image" Target="../media/image261.svg"/><Relationship Id="rId2" Type="http://schemas.openxmlformats.org/officeDocument/2006/relationships/image" Target="../media/image260.svg"/><Relationship Id="rId1" Type="http://schemas.openxmlformats.org/officeDocument/2006/relationships/image" Target="../media/image259.svg"/><Relationship Id="rId4" Type="http://schemas.openxmlformats.org/officeDocument/2006/relationships/image" Target="../media/image262.svg"/></Relationships>
</file>

<file path=ppt/diagrams/_rels/drawing118.xml.rels><?xml version="1.0" encoding="UTF-8" standalone="yes"?>
<Relationships xmlns="http://schemas.openxmlformats.org/package/2006/relationships"><Relationship Id="rId3" Type="http://schemas.openxmlformats.org/officeDocument/2006/relationships/image" Target="../media/image270.svg"/><Relationship Id="rId2" Type="http://schemas.openxmlformats.org/officeDocument/2006/relationships/image" Target="../media/image269.svg"/><Relationship Id="rId1" Type="http://schemas.openxmlformats.org/officeDocument/2006/relationships/image" Target="../media/image208.svg"/></Relationships>
</file>

<file path=ppt/diagrams/_rels/drawing119.xml.rels><?xml version="1.0" encoding="UTF-8" standalone="yes"?>
<Relationships xmlns="http://schemas.openxmlformats.org/package/2006/relationships"><Relationship Id="rId2" Type="http://schemas.openxmlformats.org/officeDocument/2006/relationships/image" Target="../media/image270.svg"/><Relationship Id="rId1" Type="http://schemas.openxmlformats.org/officeDocument/2006/relationships/image" Target="../media/image208.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_rels/drawing120.xml.rels><?xml version="1.0" encoding="UTF-8" standalone="yes"?>
<Relationships xmlns="http://schemas.openxmlformats.org/package/2006/relationships"><Relationship Id="rId3" Type="http://schemas.openxmlformats.org/officeDocument/2006/relationships/image" Target="../media/image275.svg"/><Relationship Id="rId2" Type="http://schemas.openxmlformats.org/officeDocument/2006/relationships/image" Target="../media/image274.svg"/><Relationship Id="rId1" Type="http://schemas.openxmlformats.org/officeDocument/2006/relationships/image" Target="../media/image273.svg"/><Relationship Id="rId4" Type="http://schemas.openxmlformats.org/officeDocument/2006/relationships/image" Target="../media/image276.svg"/></Relationships>
</file>

<file path=ppt/diagrams/_rels/drawing122.xml.rels><?xml version="1.0" encoding="UTF-8" standalone="yes"?>
<Relationships xmlns="http://schemas.openxmlformats.org/package/2006/relationships"><Relationship Id="rId3" Type="http://schemas.openxmlformats.org/officeDocument/2006/relationships/image" Target="../media/image281.svg"/><Relationship Id="rId2" Type="http://schemas.openxmlformats.org/officeDocument/2006/relationships/image" Target="../media/image173.svg"/><Relationship Id="rId1" Type="http://schemas.openxmlformats.org/officeDocument/2006/relationships/image" Target="../media/image280.svg"/><Relationship Id="rId4" Type="http://schemas.openxmlformats.org/officeDocument/2006/relationships/image" Target="../media/image282.svg"/></Relationships>
</file>

<file path=ppt/diagrams/_rels/drawing123.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168.svg"/><Relationship Id="rId1" Type="http://schemas.openxmlformats.org/officeDocument/2006/relationships/image" Target="../media/image166.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4" Type="http://schemas.openxmlformats.org/officeDocument/2006/relationships/image" Target="../media/image41.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s>
</file>

<file path=ppt/diagrams/_rels/drawing21.xml.rels><?xml version="1.0" encoding="UTF-8" standalone="yes"?>
<Relationships xmlns="http://schemas.openxmlformats.org/package/2006/relationships"><Relationship Id="rId2" Type="http://schemas.openxmlformats.org/officeDocument/2006/relationships/image" Target="../media/image83.svg"/><Relationship Id="rId1" Type="http://schemas.openxmlformats.org/officeDocument/2006/relationships/image" Target="../media/image82.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svg"/><Relationship Id="rId1" Type="http://schemas.openxmlformats.org/officeDocument/2006/relationships/image" Target="../media/image85.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svg"/><Relationship Id="rId1" Type="http://schemas.openxmlformats.org/officeDocument/2006/relationships/image" Target="../media/image88.svg"/><Relationship Id="rId4" Type="http://schemas.openxmlformats.org/officeDocument/2006/relationships/image" Target="../media/image91.svg"/></Relationships>
</file>

<file path=ppt/diagrams/_rels/drawing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93.svg"/><Relationship Id="rId1" Type="http://schemas.openxmlformats.org/officeDocument/2006/relationships/image" Target="../media/image92.svg"/><Relationship Id="rId5" Type="http://schemas.openxmlformats.org/officeDocument/2006/relationships/image" Target="../media/image94.svg"/><Relationship Id="rId4" Type="http://schemas.openxmlformats.org/officeDocument/2006/relationships/image" Target="../media/image38.svg"/></Relationships>
</file>

<file path=ppt/diagrams/_rels/drawing29.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svg"/><Relationship Id="rId1" Type="http://schemas.openxmlformats.org/officeDocument/2006/relationships/image" Target="../media/image18.svg"/></Relationships>
</file>

<file path=ppt/diagrams/_rels/drawing30.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svg"/><Relationship Id="rId1" Type="http://schemas.openxmlformats.org/officeDocument/2006/relationships/image" Target="../media/image100.svg"/><Relationship Id="rId4" Type="http://schemas.openxmlformats.org/officeDocument/2006/relationships/image" Target="../media/image92.svg"/></Relationships>
</file>

<file path=ppt/diagrams/_rels/drawing31.xml.rels><?xml version="1.0" encoding="UTF-8" standalone="yes"?>
<Relationships xmlns="http://schemas.openxmlformats.org/package/2006/relationships"><Relationship Id="rId2" Type="http://schemas.openxmlformats.org/officeDocument/2006/relationships/image" Target="../media/image111.svg"/><Relationship Id="rId1" Type="http://schemas.openxmlformats.org/officeDocument/2006/relationships/image" Target="../media/image38.svg"/></Relationships>
</file>

<file path=ppt/diagrams/_rels/drawing32.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svg"/><Relationship Id="rId1" Type="http://schemas.openxmlformats.org/officeDocument/2006/relationships/image" Target="../media/image112.svg"/><Relationship Id="rId5" Type="http://schemas.openxmlformats.org/officeDocument/2006/relationships/image" Target="../media/image116.svg"/><Relationship Id="rId4" Type="http://schemas.openxmlformats.org/officeDocument/2006/relationships/image" Target="../media/image115.svg"/></Relationships>
</file>

<file path=ppt/diagrams/_rels/drawing3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34.svg"/><Relationship Id="rId1" Type="http://schemas.openxmlformats.org/officeDocument/2006/relationships/image" Target="../media/image117.svg"/></Relationships>
</file>

<file path=ppt/diagrams/_rels/drawing35.xml.rels><?xml version="1.0" encoding="UTF-8" standalone="yes"?>
<Relationships xmlns="http://schemas.openxmlformats.org/package/2006/relationships"><Relationship Id="rId2" Type="http://schemas.openxmlformats.org/officeDocument/2006/relationships/image" Target="../media/image113.svg"/><Relationship Id="rId1" Type="http://schemas.openxmlformats.org/officeDocument/2006/relationships/image" Target="../media/image116.svg"/></Relationships>
</file>

<file path=ppt/diagrams/_rels/drawing36.xml.rels><?xml version="1.0" encoding="UTF-8" standalone="yes"?>
<Relationships xmlns="http://schemas.openxmlformats.org/package/2006/relationships"><Relationship Id="rId3" Type="http://schemas.openxmlformats.org/officeDocument/2006/relationships/image" Target="../media/image122.svg"/><Relationship Id="rId7" Type="http://schemas.openxmlformats.org/officeDocument/2006/relationships/image" Target="../media/image126.svg"/><Relationship Id="rId2" Type="http://schemas.openxmlformats.org/officeDocument/2006/relationships/image" Target="../media/image121.svg"/><Relationship Id="rId1" Type="http://schemas.openxmlformats.org/officeDocument/2006/relationships/image" Target="../media/image120.svg"/><Relationship Id="rId6" Type="http://schemas.openxmlformats.org/officeDocument/2006/relationships/image" Target="../media/image125.svg"/><Relationship Id="rId5" Type="http://schemas.openxmlformats.org/officeDocument/2006/relationships/image" Target="../media/image124.svg"/><Relationship Id="rId4" Type="http://schemas.openxmlformats.org/officeDocument/2006/relationships/image" Target="../media/image123.svg"/></Relationships>
</file>

<file path=ppt/diagrams/_rels/drawing38.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29.svg"/><Relationship Id="rId1" Type="http://schemas.openxmlformats.org/officeDocument/2006/relationships/image" Target="../media/image128.svg"/><Relationship Id="rId6" Type="http://schemas.openxmlformats.org/officeDocument/2006/relationships/image" Target="../media/image133.svg"/><Relationship Id="rId5" Type="http://schemas.openxmlformats.org/officeDocument/2006/relationships/image" Target="../media/image132.svg"/><Relationship Id="rId4" Type="http://schemas.openxmlformats.org/officeDocument/2006/relationships/image" Target="../media/image131.svg"/></Relationships>
</file>

<file path=ppt/diagrams/_rels/drawing42.xml.rels><?xml version="1.0" encoding="UTF-8" standalone="yes"?>
<Relationships xmlns="http://schemas.openxmlformats.org/package/2006/relationships"><Relationship Id="rId3" Type="http://schemas.openxmlformats.org/officeDocument/2006/relationships/image" Target="../media/image139.svg"/><Relationship Id="rId2" Type="http://schemas.openxmlformats.org/officeDocument/2006/relationships/image" Target="../media/image138.svg"/><Relationship Id="rId1" Type="http://schemas.openxmlformats.org/officeDocument/2006/relationships/image" Target="../media/image137.svg"/><Relationship Id="rId5" Type="http://schemas.openxmlformats.org/officeDocument/2006/relationships/image" Target="../media/image140.svg"/><Relationship Id="rId4" Type="http://schemas.openxmlformats.org/officeDocument/2006/relationships/image" Target="../media/image92.svg"/></Relationships>
</file>

<file path=ppt/diagrams/_rels/drawing43.xml.rels><?xml version="1.0" encoding="UTF-8" standalone="yes"?>
<Relationships xmlns="http://schemas.openxmlformats.org/package/2006/relationships"><Relationship Id="rId3" Type="http://schemas.openxmlformats.org/officeDocument/2006/relationships/image" Target="../media/image143.svg"/><Relationship Id="rId2" Type="http://schemas.openxmlformats.org/officeDocument/2006/relationships/image" Target="../media/image142.svg"/><Relationship Id="rId1" Type="http://schemas.openxmlformats.org/officeDocument/2006/relationships/image" Target="../media/image141.svg"/><Relationship Id="rId5" Type="http://schemas.openxmlformats.org/officeDocument/2006/relationships/image" Target="../media/image145.svg"/><Relationship Id="rId4" Type="http://schemas.openxmlformats.org/officeDocument/2006/relationships/image" Target="../media/image144.svg"/></Relationships>
</file>

<file path=ppt/diagrams/_rels/drawing44.xml.rels><?xml version="1.0" encoding="UTF-8" standalone="yes"?>
<Relationships xmlns="http://schemas.openxmlformats.org/package/2006/relationships"><Relationship Id="rId3" Type="http://schemas.openxmlformats.org/officeDocument/2006/relationships/image" Target="../media/image149.svg"/><Relationship Id="rId2" Type="http://schemas.openxmlformats.org/officeDocument/2006/relationships/image" Target="../media/image148.svg"/><Relationship Id="rId1" Type="http://schemas.openxmlformats.org/officeDocument/2006/relationships/image" Target="../media/image147.svg"/><Relationship Id="rId4" Type="http://schemas.openxmlformats.org/officeDocument/2006/relationships/image" Target="../media/image150.svg"/></Relationships>
</file>

<file path=ppt/diagrams/_rels/drawing47.xml.rels><?xml version="1.0" encoding="UTF-8" standalone="yes"?>
<Relationships xmlns="http://schemas.openxmlformats.org/package/2006/relationships"><Relationship Id="rId3" Type="http://schemas.openxmlformats.org/officeDocument/2006/relationships/image" Target="../media/image156.svg"/><Relationship Id="rId2" Type="http://schemas.openxmlformats.org/officeDocument/2006/relationships/image" Target="../media/image155.svg"/><Relationship Id="rId1" Type="http://schemas.openxmlformats.org/officeDocument/2006/relationships/image" Target="../media/image154.svg"/></Relationships>
</file>

<file path=ppt/diagrams/_rels/drawing49.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11.svg"/><Relationship Id="rId1" Type="http://schemas.openxmlformats.org/officeDocument/2006/relationships/image" Target="../media/image3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s>
</file>

<file path=ppt/diagrams/_rels/drawing52.xml.rels><?xml version="1.0" encoding="UTF-8" standalone="yes"?>
<Relationships xmlns="http://schemas.openxmlformats.org/package/2006/relationships"><Relationship Id="rId3" Type="http://schemas.openxmlformats.org/officeDocument/2006/relationships/image" Target="../media/image163.svg"/><Relationship Id="rId2" Type="http://schemas.openxmlformats.org/officeDocument/2006/relationships/image" Target="../media/image162.svg"/><Relationship Id="rId1" Type="http://schemas.openxmlformats.org/officeDocument/2006/relationships/image" Target="../media/image161.svg"/></Relationships>
</file>

<file path=ppt/diagrams/_rels/drawing54.xml.rels><?xml version="1.0" encoding="UTF-8" standalone="yes"?>
<Relationships xmlns="http://schemas.openxmlformats.org/package/2006/relationships"><Relationship Id="rId2" Type="http://schemas.openxmlformats.org/officeDocument/2006/relationships/image" Target="../media/image166.svg"/><Relationship Id="rId1" Type="http://schemas.openxmlformats.org/officeDocument/2006/relationships/image" Target="../media/image165.svg"/></Relationships>
</file>

<file path=ppt/diagrams/_rels/drawing60.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169.svg"/><Relationship Id="rId1" Type="http://schemas.openxmlformats.org/officeDocument/2006/relationships/image" Target="../media/image168.svg"/><Relationship Id="rId4" Type="http://schemas.openxmlformats.org/officeDocument/2006/relationships/image" Target="../media/image171.svg"/></Relationships>
</file>

<file path=ppt/diagrams/_rels/drawing62.xml.rels><?xml version="1.0" encoding="UTF-8" standalone="yes"?>
<Relationships xmlns="http://schemas.openxmlformats.org/package/2006/relationships"><Relationship Id="rId2" Type="http://schemas.openxmlformats.org/officeDocument/2006/relationships/image" Target="../media/image173.svg"/><Relationship Id="rId1" Type="http://schemas.openxmlformats.org/officeDocument/2006/relationships/image" Target="../media/image172.svg"/></Relationships>
</file>

<file path=ppt/diagrams/_rels/drawing63.xml.rels><?xml version="1.0" encoding="UTF-8" standalone="yes"?>
<Relationships xmlns="http://schemas.openxmlformats.org/package/2006/relationships"><Relationship Id="rId3" Type="http://schemas.openxmlformats.org/officeDocument/2006/relationships/image" Target="../media/image176.svg"/><Relationship Id="rId2" Type="http://schemas.openxmlformats.org/officeDocument/2006/relationships/image" Target="../media/image175.svg"/><Relationship Id="rId1" Type="http://schemas.openxmlformats.org/officeDocument/2006/relationships/image" Target="../media/image174.svg"/><Relationship Id="rId4" Type="http://schemas.openxmlformats.org/officeDocument/2006/relationships/image" Target="../media/image177.svg"/></Relationships>
</file>

<file path=ppt/diagrams/_rels/drawing67.xml.rels><?xml version="1.0" encoding="UTF-8" standalone="yes"?>
<Relationships xmlns="http://schemas.openxmlformats.org/package/2006/relationships"><Relationship Id="rId3" Type="http://schemas.openxmlformats.org/officeDocument/2006/relationships/image" Target="../media/image182.svg"/><Relationship Id="rId2" Type="http://schemas.openxmlformats.org/officeDocument/2006/relationships/image" Target="../media/image181.svg"/><Relationship Id="rId1" Type="http://schemas.openxmlformats.org/officeDocument/2006/relationships/image" Target="../media/image180.svg"/></Relationships>
</file>

<file path=ppt/diagrams/_rels/drawing68.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image" Target="../media/image190.svg"/><Relationship Id="rId1" Type="http://schemas.openxmlformats.org/officeDocument/2006/relationships/image" Target="../media/image189.svg"/></Relationships>
</file>

<file path=ppt/diagrams/_rels/drawing71.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image" Target="../media/image194.svg"/></Relationships>
</file>

<file path=ppt/diagrams/_rels/drawing76.xml.rels><?xml version="1.0" encoding="UTF-8" standalone="yes"?>
<Relationships xmlns="http://schemas.openxmlformats.org/package/2006/relationships"><Relationship Id="rId3" Type="http://schemas.openxmlformats.org/officeDocument/2006/relationships/image" Target="../media/image199.svg"/><Relationship Id="rId2" Type="http://schemas.openxmlformats.org/officeDocument/2006/relationships/image" Target="../media/image198.svg"/><Relationship Id="rId1" Type="http://schemas.openxmlformats.org/officeDocument/2006/relationships/image" Target="../media/image197.svg"/></Relationships>
</file>

<file path=ppt/diagrams/_rels/drawing77.xml.rels><?xml version="1.0" encoding="UTF-8" standalone="yes"?>
<Relationships xmlns="http://schemas.openxmlformats.org/package/2006/relationships"><Relationship Id="rId3" Type="http://schemas.openxmlformats.org/officeDocument/2006/relationships/image" Target="../media/image202.svg"/><Relationship Id="rId2" Type="http://schemas.openxmlformats.org/officeDocument/2006/relationships/image" Target="../media/image201.svg"/><Relationship Id="rId1" Type="http://schemas.openxmlformats.org/officeDocument/2006/relationships/image" Target="../media/image200.svg"/></Relationships>
</file>

<file path=ppt/diagrams/_rels/drawing81.xml.rels><?xml version="1.0" encoding="UTF-8" standalone="yes"?>
<Relationships xmlns="http://schemas.openxmlformats.org/package/2006/relationships"><Relationship Id="rId3" Type="http://schemas.openxmlformats.org/officeDocument/2006/relationships/image" Target="../media/image206.svg"/><Relationship Id="rId2" Type="http://schemas.openxmlformats.org/officeDocument/2006/relationships/image" Target="../media/image205.svg"/><Relationship Id="rId1" Type="http://schemas.openxmlformats.org/officeDocument/2006/relationships/image" Target="../media/image204.svg"/></Relationships>
</file>

<file path=ppt/diagrams/_rels/drawing83.xml.rels><?xml version="1.0" encoding="UTF-8" standalone="yes"?>
<Relationships xmlns="http://schemas.openxmlformats.org/package/2006/relationships"><Relationship Id="rId3" Type="http://schemas.openxmlformats.org/officeDocument/2006/relationships/image" Target="../media/image210.svg"/><Relationship Id="rId2" Type="http://schemas.openxmlformats.org/officeDocument/2006/relationships/image" Target="../media/image209.svg"/><Relationship Id="rId1" Type="http://schemas.openxmlformats.org/officeDocument/2006/relationships/image" Target="../media/image208.svg"/></Relationships>
</file>

<file path=ppt/diagrams/_rels/drawing86.xml.rels><?xml version="1.0" encoding="UTF-8" standalone="yes"?>
<Relationships xmlns="http://schemas.openxmlformats.org/package/2006/relationships"><Relationship Id="rId1" Type="http://schemas.openxmlformats.org/officeDocument/2006/relationships/image" Target="../media/image216.svg"/></Relationships>
</file>

<file path=ppt/diagrams/_rels/drawing89.xml.rels><?xml version="1.0" encoding="UTF-8" standalone="yes"?>
<Relationships xmlns="http://schemas.openxmlformats.org/package/2006/relationships"><Relationship Id="rId3" Type="http://schemas.openxmlformats.org/officeDocument/2006/relationships/image" Target="../media/image220.svg"/><Relationship Id="rId2" Type="http://schemas.openxmlformats.org/officeDocument/2006/relationships/image" Target="../media/image219.svg"/><Relationship Id="rId1" Type="http://schemas.openxmlformats.org/officeDocument/2006/relationships/image" Target="../media/image218.svg"/><Relationship Id="rId4" Type="http://schemas.openxmlformats.org/officeDocument/2006/relationships/image" Target="../media/image221.svg"/></Relationships>
</file>

<file path=ppt/diagrams/_rels/drawing90.xml.rels><?xml version="1.0" encoding="UTF-8" standalone="yes"?>
<Relationships xmlns="http://schemas.openxmlformats.org/package/2006/relationships"><Relationship Id="rId3" Type="http://schemas.openxmlformats.org/officeDocument/2006/relationships/image" Target="../media/image225.svg"/><Relationship Id="rId2" Type="http://schemas.openxmlformats.org/officeDocument/2006/relationships/image" Target="../media/image224.svg"/><Relationship Id="rId1" Type="http://schemas.openxmlformats.org/officeDocument/2006/relationships/image" Target="../media/image223.svg"/></Relationships>
</file>

<file path=ppt/diagrams/_rels/drawing96.xml.rels><?xml version="1.0" encoding="UTF-8" standalone="yes"?>
<Relationships xmlns="http://schemas.openxmlformats.org/package/2006/relationships"><Relationship Id="rId3" Type="http://schemas.openxmlformats.org/officeDocument/2006/relationships/image" Target="../media/image237.svg"/><Relationship Id="rId2" Type="http://schemas.openxmlformats.org/officeDocument/2006/relationships/image" Target="../media/image166.svg"/><Relationship Id="rId1" Type="http://schemas.openxmlformats.org/officeDocument/2006/relationships/image" Target="../media/image236.svg"/><Relationship Id="rId6" Type="http://schemas.openxmlformats.org/officeDocument/2006/relationships/image" Target="../media/image240.svg"/><Relationship Id="rId5" Type="http://schemas.openxmlformats.org/officeDocument/2006/relationships/image" Target="../media/image239.svg"/><Relationship Id="rId4" Type="http://schemas.openxmlformats.org/officeDocument/2006/relationships/image" Target="../media/image238.svg"/></Relationships>
</file>

<file path=ppt/diagrams/_rels/drawing97.xml.rels><?xml version="1.0" encoding="UTF-8" standalone="yes"?>
<Relationships xmlns="http://schemas.openxmlformats.org/package/2006/relationships"><Relationship Id="rId2" Type="http://schemas.openxmlformats.org/officeDocument/2006/relationships/image" Target="../media/image244.svg"/><Relationship Id="rId1" Type="http://schemas.openxmlformats.org/officeDocument/2006/relationships/image" Target="../media/image24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2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18/5/colors/Iconchunking_neutralicon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7C8322-8329-4BC0-B59B-E47138D159A1}" type="doc">
      <dgm:prSet loTypeId="urn:microsoft.com/office/officeart/2018/2/layout/IconLabelList" loCatId="icon" qsTypeId="urn:microsoft.com/office/officeart/2005/8/quickstyle/simple1" qsCatId="simple" csTypeId="urn:microsoft.com/office/officeart/2005/8/colors/colorful5" csCatId="colorful" phldr="1"/>
      <dgm:spPr/>
      <dgm:t>
        <a:bodyPr/>
        <a:lstStyle/>
        <a:p>
          <a:endParaRPr lang="en-US"/>
        </a:p>
      </dgm:t>
    </dgm:pt>
    <dgm:pt modelId="{59F18881-61B0-4098-9321-A381DE67CC3C}">
      <dgm:prSet custT="1"/>
      <dgm:spPr/>
      <dgm:t>
        <a:bodyPr/>
        <a:lstStyle/>
        <a:p>
          <a:pPr>
            <a:lnSpc>
              <a:spcPct val="100000"/>
            </a:lnSpc>
          </a:pPr>
          <a:r>
            <a:rPr lang="en-US" sz="1200"/>
            <a:t>Situations constantly arise that require a response</a:t>
          </a:r>
        </a:p>
      </dgm:t>
    </dgm:pt>
    <dgm:pt modelId="{9160A931-5E47-464C-9356-8B2E99E7BEC9}" type="parTrans" cxnId="{9CEB5BE1-208D-4213-BA41-73190AE5EADB}">
      <dgm:prSet/>
      <dgm:spPr/>
      <dgm:t>
        <a:bodyPr/>
        <a:lstStyle/>
        <a:p>
          <a:endParaRPr lang="en-US" sz="2000"/>
        </a:p>
      </dgm:t>
    </dgm:pt>
    <dgm:pt modelId="{6A84B5CA-5454-4E43-B5F2-B4C2D819F593}" type="sibTrans" cxnId="{9CEB5BE1-208D-4213-BA41-73190AE5EADB}">
      <dgm:prSet/>
      <dgm:spPr/>
      <dgm:t>
        <a:bodyPr/>
        <a:lstStyle/>
        <a:p>
          <a:endParaRPr lang="en-US" sz="2000"/>
        </a:p>
      </dgm:t>
    </dgm:pt>
    <dgm:pt modelId="{A9F3CAC5-C85C-4042-BCD3-ED183F57F8AC}">
      <dgm:prSet custT="1"/>
      <dgm:spPr/>
      <dgm:t>
        <a:bodyPr/>
        <a:lstStyle/>
        <a:p>
          <a:pPr>
            <a:lnSpc>
              <a:spcPct val="100000"/>
            </a:lnSpc>
          </a:pPr>
          <a:r>
            <a:rPr lang="en-US" sz="1200"/>
            <a:t>The decision-making  should be as agile as possible</a:t>
          </a:r>
        </a:p>
      </dgm:t>
    </dgm:pt>
    <dgm:pt modelId="{88343136-0E2B-4D27-B629-AAD14F2C01E4}" type="parTrans" cxnId="{8FFDDAB2-24C2-487D-A748-71339B4F4103}">
      <dgm:prSet/>
      <dgm:spPr/>
      <dgm:t>
        <a:bodyPr/>
        <a:lstStyle/>
        <a:p>
          <a:endParaRPr lang="en-US" sz="2000"/>
        </a:p>
      </dgm:t>
    </dgm:pt>
    <dgm:pt modelId="{EFE22D5B-CEFD-4BF4-982C-7C05015E5819}" type="sibTrans" cxnId="{8FFDDAB2-24C2-487D-A748-71339B4F4103}">
      <dgm:prSet/>
      <dgm:spPr/>
      <dgm:t>
        <a:bodyPr/>
        <a:lstStyle/>
        <a:p>
          <a:endParaRPr lang="en-US" sz="2000"/>
        </a:p>
      </dgm:t>
    </dgm:pt>
    <dgm:pt modelId="{8F5A4279-83EE-4E9D-ADCC-06A91293F360}">
      <dgm:prSet custT="1"/>
      <dgm:spPr/>
      <dgm:t>
        <a:bodyPr/>
        <a:lstStyle/>
        <a:p>
          <a:pPr>
            <a:lnSpc>
              <a:spcPct val="100000"/>
            </a:lnSpc>
          </a:pPr>
          <a:r>
            <a:rPr lang="en-US" sz="1200"/>
            <a:t>The business has an asset that supports decision making</a:t>
          </a:r>
        </a:p>
      </dgm:t>
    </dgm:pt>
    <dgm:pt modelId="{60002A72-19C2-4E38-B89F-C55CA2D8F069}" type="parTrans" cxnId="{0D070F34-45BB-463E-BE7D-F630BFD797FF}">
      <dgm:prSet/>
      <dgm:spPr/>
      <dgm:t>
        <a:bodyPr/>
        <a:lstStyle/>
        <a:p>
          <a:endParaRPr lang="en-US" sz="2000"/>
        </a:p>
      </dgm:t>
    </dgm:pt>
    <dgm:pt modelId="{8718649A-6A7E-4824-9282-5AA4139E628D}" type="sibTrans" cxnId="{0D070F34-45BB-463E-BE7D-F630BFD797FF}">
      <dgm:prSet/>
      <dgm:spPr/>
      <dgm:t>
        <a:bodyPr/>
        <a:lstStyle/>
        <a:p>
          <a:endParaRPr lang="en-US" sz="2000"/>
        </a:p>
      </dgm:t>
    </dgm:pt>
    <dgm:pt modelId="{37074087-648D-497C-8558-65BE2BE6244A}">
      <dgm:prSet custT="1"/>
      <dgm:spPr/>
      <dgm:t>
        <a:bodyPr/>
        <a:lstStyle/>
        <a:p>
          <a:pPr>
            <a:lnSpc>
              <a:spcPct val="100000"/>
            </a:lnSpc>
          </a:pPr>
          <a:r>
            <a:rPr lang="en-US" sz="1200"/>
            <a:t>An Enterprise Architecture is a properly indexed repository of business knowledge </a:t>
          </a:r>
        </a:p>
      </dgm:t>
    </dgm:pt>
    <dgm:pt modelId="{06B97049-4BF0-43F0-B58D-A07C30AD7BCA}" type="parTrans" cxnId="{2B4828F3-9872-4A26-9654-4550CEC9FF16}">
      <dgm:prSet/>
      <dgm:spPr/>
      <dgm:t>
        <a:bodyPr/>
        <a:lstStyle/>
        <a:p>
          <a:endParaRPr lang="en-US" sz="2000"/>
        </a:p>
      </dgm:t>
    </dgm:pt>
    <dgm:pt modelId="{AB8A6F42-C2AB-4D9A-B16B-60DE38DBF857}" type="sibTrans" cxnId="{2B4828F3-9872-4A26-9654-4550CEC9FF16}">
      <dgm:prSet/>
      <dgm:spPr/>
      <dgm:t>
        <a:bodyPr/>
        <a:lstStyle/>
        <a:p>
          <a:endParaRPr lang="en-US" sz="2000"/>
        </a:p>
      </dgm:t>
    </dgm:pt>
    <dgm:pt modelId="{126C0134-51B9-46CA-8FE3-9805DFABE073}">
      <dgm:prSet custT="1"/>
      <dgm:spPr/>
      <dgm:t>
        <a:bodyPr/>
        <a:lstStyle/>
        <a:p>
          <a:pPr>
            <a:lnSpc>
              <a:spcPct val="100000"/>
            </a:lnSpc>
          </a:pPr>
          <a:r>
            <a:rPr lang="en-US" sz="1200"/>
            <a:t>Enterprise Architecture supports analysis and development of decision options</a:t>
          </a:r>
        </a:p>
      </dgm:t>
    </dgm:pt>
    <dgm:pt modelId="{F8F3CB2D-CA5C-4BEE-A3F4-16B0885B6D88}" type="parTrans" cxnId="{B1755EE0-C867-4E6C-AB83-13D3714339C3}">
      <dgm:prSet/>
      <dgm:spPr/>
      <dgm:t>
        <a:bodyPr/>
        <a:lstStyle/>
        <a:p>
          <a:endParaRPr lang="en-US" sz="2000"/>
        </a:p>
      </dgm:t>
    </dgm:pt>
    <dgm:pt modelId="{63A821A2-54A2-401E-B388-E8592EEAE338}" type="sibTrans" cxnId="{B1755EE0-C867-4E6C-AB83-13D3714339C3}">
      <dgm:prSet/>
      <dgm:spPr/>
      <dgm:t>
        <a:bodyPr/>
        <a:lstStyle/>
        <a:p>
          <a:endParaRPr lang="en-US" sz="2000"/>
        </a:p>
      </dgm:t>
    </dgm:pt>
    <dgm:pt modelId="{82A445A1-F692-46C4-B687-7D2873B71168}">
      <dgm:prSet custT="1"/>
      <dgm:spPr/>
      <dgm:t>
        <a:bodyPr/>
        <a:lstStyle/>
        <a:p>
          <a:pPr>
            <a:lnSpc>
              <a:spcPct val="100000"/>
            </a:lnSpc>
          </a:pPr>
          <a:r>
            <a:rPr lang="en-US" sz="1200"/>
            <a:t>The Enterprise Architecture repository provides a framework which can capture the quantitative outcomes of decisions</a:t>
          </a:r>
        </a:p>
      </dgm:t>
    </dgm:pt>
    <dgm:pt modelId="{71A3527F-14EC-49CF-B00E-89919301D5FB}" type="parTrans" cxnId="{BC50F0D8-D976-40FA-92A2-4A1D14FE0613}">
      <dgm:prSet/>
      <dgm:spPr/>
      <dgm:t>
        <a:bodyPr/>
        <a:lstStyle/>
        <a:p>
          <a:endParaRPr lang="en-US" sz="2000"/>
        </a:p>
      </dgm:t>
    </dgm:pt>
    <dgm:pt modelId="{1B7AABEC-955D-4863-AA17-806724121A8F}" type="sibTrans" cxnId="{BC50F0D8-D976-40FA-92A2-4A1D14FE0613}">
      <dgm:prSet/>
      <dgm:spPr/>
      <dgm:t>
        <a:bodyPr/>
        <a:lstStyle/>
        <a:p>
          <a:endParaRPr lang="en-US" sz="2000"/>
        </a:p>
      </dgm:t>
    </dgm:pt>
    <dgm:pt modelId="{A090E4D1-75FF-4441-AEDF-BE79F07DB70B}" type="pres">
      <dgm:prSet presAssocID="{B37C8322-8329-4BC0-B59B-E47138D159A1}" presName="root" presStyleCnt="0">
        <dgm:presLayoutVars>
          <dgm:dir/>
          <dgm:resizeHandles val="exact"/>
        </dgm:presLayoutVars>
      </dgm:prSet>
      <dgm:spPr/>
    </dgm:pt>
    <dgm:pt modelId="{3284E37E-44ED-4533-8188-2560B32DF022}" type="pres">
      <dgm:prSet presAssocID="{59F18881-61B0-4098-9321-A381DE67CC3C}" presName="compNode" presStyleCnt="0"/>
      <dgm:spPr/>
    </dgm:pt>
    <dgm:pt modelId="{6EE69961-3BB3-4930-9AF1-CE584EDB6676}" type="pres">
      <dgm:prSet presAssocID="{59F18881-61B0-4098-9321-A381DE67CC3C}"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Warning"/>
        </a:ext>
      </dgm:extLst>
    </dgm:pt>
    <dgm:pt modelId="{F4DE925E-614F-4B9C-A9C2-812A45F5547D}" type="pres">
      <dgm:prSet presAssocID="{59F18881-61B0-4098-9321-A381DE67CC3C}" presName="spaceRect" presStyleCnt="0"/>
      <dgm:spPr/>
    </dgm:pt>
    <dgm:pt modelId="{BEC710F5-8817-4BF0-B499-B073566CB301}" type="pres">
      <dgm:prSet presAssocID="{59F18881-61B0-4098-9321-A381DE67CC3C}" presName="textRect" presStyleLbl="revTx" presStyleIdx="0" presStyleCnt="6">
        <dgm:presLayoutVars>
          <dgm:chMax val="1"/>
          <dgm:chPref val="1"/>
        </dgm:presLayoutVars>
      </dgm:prSet>
      <dgm:spPr/>
    </dgm:pt>
    <dgm:pt modelId="{B5333E30-E3F4-4E4F-B7F7-EC0597DADEC5}" type="pres">
      <dgm:prSet presAssocID="{6A84B5CA-5454-4E43-B5F2-B4C2D819F593}" presName="sibTrans" presStyleCnt="0"/>
      <dgm:spPr/>
    </dgm:pt>
    <dgm:pt modelId="{00A61684-D46D-47B2-B47F-408C5AA1C14A}" type="pres">
      <dgm:prSet presAssocID="{A9F3CAC5-C85C-4042-BCD3-ED183F57F8AC}" presName="compNode" presStyleCnt="0"/>
      <dgm:spPr/>
    </dgm:pt>
    <dgm:pt modelId="{D8A642AA-BFCE-41AC-96B3-3C391809B5C7}" type="pres">
      <dgm:prSet presAssocID="{A9F3CAC5-C85C-4042-BCD3-ED183F57F8AC}"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77980E8F-A87E-4EE7-9691-47CE3B247080}" type="pres">
      <dgm:prSet presAssocID="{A9F3CAC5-C85C-4042-BCD3-ED183F57F8AC}" presName="spaceRect" presStyleCnt="0"/>
      <dgm:spPr/>
    </dgm:pt>
    <dgm:pt modelId="{D8410DFD-C2FA-4E2F-98BF-56A38486FB78}" type="pres">
      <dgm:prSet presAssocID="{A9F3CAC5-C85C-4042-BCD3-ED183F57F8AC}" presName="textRect" presStyleLbl="revTx" presStyleIdx="1" presStyleCnt="6">
        <dgm:presLayoutVars>
          <dgm:chMax val="1"/>
          <dgm:chPref val="1"/>
        </dgm:presLayoutVars>
      </dgm:prSet>
      <dgm:spPr/>
    </dgm:pt>
    <dgm:pt modelId="{71E22A7B-E8B9-4E88-9F77-F80C1A355EE9}" type="pres">
      <dgm:prSet presAssocID="{EFE22D5B-CEFD-4BF4-982C-7C05015E5819}" presName="sibTrans" presStyleCnt="0"/>
      <dgm:spPr/>
    </dgm:pt>
    <dgm:pt modelId="{119EC4B7-53A5-41E3-B72B-915C3D193E5F}" type="pres">
      <dgm:prSet presAssocID="{8F5A4279-83EE-4E9D-ADCC-06A91293F360}" presName="compNode" presStyleCnt="0"/>
      <dgm:spPr/>
    </dgm:pt>
    <dgm:pt modelId="{82B3DC27-533D-46EC-A9AF-A55F0D46B635}" type="pres">
      <dgm:prSet presAssocID="{8F5A4279-83EE-4E9D-ADCC-06A91293F360}"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andshake"/>
        </a:ext>
      </dgm:extLst>
    </dgm:pt>
    <dgm:pt modelId="{D29F7104-5E98-4287-B4C4-BFFF06018E87}" type="pres">
      <dgm:prSet presAssocID="{8F5A4279-83EE-4E9D-ADCC-06A91293F360}" presName="spaceRect" presStyleCnt="0"/>
      <dgm:spPr/>
    </dgm:pt>
    <dgm:pt modelId="{E025BC2B-07D1-4C28-AFA2-3BC19C7AC880}" type="pres">
      <dgm:prSet presAssocID="{8F5A4279-83EE-4E9D-ADCC-06A91293F360}" presName="textRect" presStyleLbl="revTx" presStyleIdx="2" presStyleCnt="6">
        <dgm:presLayoutVars>
          <dgm:chMax val="1"/>
          <dgm:chPref val="1"/>
        </dgm:presLayoutVars>
      </dgm:prSet>
      <dgm:spPr/>
    </dgm:pt>
    <dgm:pt modelId="{112EF83C-2D0B-44EB-BF73-404530FE7834}" type="pres">
      <dgm:prSet presAssocID="{8718649A-6A7E-4824-9282-5AA4139E628D}" presName="sibTrans" presStyleCnt="0"/>
      <dgm:spPr/>
    </dgm:pt>
    <dgm:pt modelId="{22332B61-0172-4FE3-AAA2-0E8271F09EC1}" type="pres">
      <dgm:prSet presAssocID="{37074087-648D-497C-8558-65BE2BE6244A}" presName="compNode" presStyleCnt="0"/>
      <dgm:spPr/>
    </dgm:pt>
    <dgm:pt modelId="{0B6B45D0-09AE-4C67-B313-895F39D8AF45}" type="pres">
      <dgm:prSet presAssocID="{37074087-648D-497C-8558-65BE2BE6244A}"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8ABCC9BC-2D43-4BBF-B2FA-97CF10D7D09C}" type="pres">
      <dgm:prSet presAssocID="{37074087-648D-497C-8558-65BE2BE6244A}" presName="spaceRect" presStyleCnt="0"/>
      <dgm:spPr/>
    </dgm:pt>
    <dgm:pt modelId="{B3D33749-75C8-438A-806A-DE7EADAE302D}" type="pres">
      <dgm:prSet presAssocID="{37074087-648D-497C-8558-65BE2BE6244A}" presName="textRect" presStyleLbl="revTx" presStyleIdx="3" presStyleCnt="6" custScaleX="153764">
        <dgm:presLayoutVars>
          <dgm:chMax val="1"/>
          <dgm:chPref val="1"/>
        </dgm:presLayoutVars>
      </dgm:prSet>
      <dgm:spPr/>
    </dgm:pt>
    <dgm:pt modelId="{B0A34498-21B5-4F2F-A7B2-7590F63F2CCD}" type="pres">
      <dgm:prSet presAssocID="{AB8A6F42-C2AB-4D9A-B16B-60DE38DBF857}" presName="sibTrans" presStyleCnt="0"/>
      <dgm:spPr/>
    </dgm:pt>
    <dgm:pt modelId="{60847460-DBC8-411B-86FE-8E20E2882A40}" type="pres">
      <dgm:prSet presAssocID="{126C0134-51B9-46CA-8FE3-9805DFABE073}" presName="compNode" presStyleCnt="0"/>
      <dgm:spPr/>
    </dgm:pt>
    <dgm:pt modelId="{0BF0D1BC-24C6-4BE5-BED8-16271CEC2C71}" type="pres">
      <dgm:prSet presAssocID="{126C0134-51B9-46CA-8FE3-9805DFABE07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heckmark"/>
        </a:ext>
      </dgm:extLst>
    </dgm:pt>
    <dgm:pt modelId="{DC013A83-F750-4399-BDAF-7A04971C9C66}" type="pres">
      <dgm:prSet presAssocID="{126C0134-51B9-46CA-8FE3-9805DFABE073}" presName="spaceRect" presStyleCnt="0"/>
      <dgm:spPr/>
    </dgm:pt>
    <dgm:pt modelId="{A0B8C807-F0F2-478E-B4BA-624F74DAEC5C}" type="pres">
      <dgm:prSet presAssocID="{126C0134-51B9-46CA-8FE3-9805DFABE073}" presName="textRect" presStyleLbl="revTx" presStyleIdx="4" presStyleCnt="6" custScaleX="169986">
        <dgm:presLayoutVars>
          <dgm:chMax val="1"/>
          <dgm:chPref val="1"/>
        </dgm:presLayoutVars>
      </dgm:prSet>
      <dgm:spPr/>
    </dgm:pt>
    <dgm:pt modelId="{7D75DC78-E51F-49CE-83D6-107C2D5860F2}" type="pres">
      <dgm:prSet presAssocID="{63A821A2-54A2-401E-B388-E8592EEAE338}" presName="sibTrans" presStyleCnt="0"/>
      <dgm:spPr/>
    </dgm:pt>
    <dgm:pt modelId="{116C4EC9-05F0-408F-BB55-6E0BB14C084D}" type="pres">
      <dgm:prSet presAssocID="{82A445A1-F692-46C4-B687-7D2873B71168}" presName="compNode" presStyleCnt="0"/>
      <dgm:spPr/>
    </dgm:pt>
    <dgm:pt modelId="{518E378E-D8F9-491E-ABDD-68D8C6D45624}" type="pres">
      <dgm:prSet presAssocID="{82A445A1-F692-46C4-B687-7D2873B71168}"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ears"/>
        </a:ext>
      </dgm:extLst>
    </dgm:pt>
    <dgm:pt modelId="{619F4701-6C80-4F82-A6D1-F6D415136C7D}" type="pres">
      <dgm:prSet presAssocID="{82A445A1-F692-46C4-B687-7D2873B71168}" presName="spaceRect" presStyleCnt="0"/>
      <dgm:spPr/>
    </dgm:pt>
    <dgm:pt modelId="{DEE287DF-0BC5-41AD-AA25-E3DD5B26FD3B}" type="pres">
      <dgm:prSet presAssocID="{82A445A1-F692-46C4-B687-7D2873B71168}" presName="textRect" presStyleLbl="revTx" presStyleIdx="5" presStyleCnt="6" custScaleX="222866">
        <dgm:presLayoutVars>
          <dgm:chMax val="1"/>
          <dgm:chPref val="1"/>
        </dgm:presLayoutVars>
      </dgm:prSet>
      <dgm:spPr/>
    </dgm:pt>
  </dgm:ptLst>
  <dgm:cxnLst>
    <dgm:cxn modelId="{C8251D06-5C44-4814-9D3A-DF8B997188CD}" type="presOf" srcId="{37074087-648D-497C-8558-65BE2BE6244A}" destId="{B3D33749-75C8-438A-806A-DE7EADAE302D}" srcOrd="0" destOrd="0" presId="urn:microsoft.com/office/officeart/2018/2/layout/IconLabelList"/>
    <dgm:cxn modelId="{3299F207-8A55-4A6A-AF17-D6BC85D9DCA1}" type="presOf" srcId="{B37C8322-8329-4BC0-B59B-E47138D159A1}" destId="{A090E4D1-75FF-4441-AEDF-BE79F07DB70B}" srcOrd="0" destOrd="0" presId="urn:microsoft.com/office/officeart/2018/2/layout/IconLabelList"/>
    <dgm:cxn modelId="{0D070F34-45BB-463E-BE7D-F630BFD797FF}" srcId="{B37C8322-8329-4BC0-B59B-E47138D159A1}" destId="{8F5A4279-83EE-4E9D-ADCC-06A91293F360}" srcOrd="2" destOrd="0" parTransId="{60002A72-19C2-4E38-B89F-C55CA2D8F069}" sibTransId="{8718649A-6A7E-4824-9282-5AA4139E628D}"/>
    <dgm:cxn modelId="{D42BB840-3053-4E55-9113-DF74BD169DBD}" type="presOf" srcId="{8F5A4279-83EE-4E9D-ADCC-06A91293F360}" destId="{E025BC2B-07D1-4C28-AFA2-3BC19C7AC880}" srcOrd="0" destOrd="0" presId="urn:microsoft.com/office/officeart/2018/2/layout/IconLabelList"/>
    <dgm:cxn modelId="{F426CF5B-3497-4FC8-94A4-DAD20E6F1997}" type="presOf" srcId="{82A445A1-F692-46C4-B687-7D2873B71168}" destId="{DEE287DF-0BC5-41AD-AA25-E3DD5B26FD3B}" srcOrd="0" destOrd="0" presId="urn:microsoft.com/office/officeart/2018/2/layout/IconLabelList"/>
    <dgm:cxn modelId="{CDE35163-1BB2-4855-97A6-9727D38CB3B7}" type="presOf" srcId="{A9F3CAC5-C85C-4042-BCD3-ED183F57F8AC}" destId="{D8410DFD-C2FA-4E2F-98BF-56A38486FB78}" srcOrd="0" destOrd="0" presId="urn:microsoft.com/office/officeart/2018/2/layout/IconLabelList"/>
    <dgm:cxn modelId="{C6496851-48CA-40F5-9523-1BF7A5F3E0CA}" type="presOf" srcId="{126C0134-51B9-46CA-8FE3-9805DFABE073}" destId="{A0B8C807-F0F2-478E-B4BA-624F74DAEC5C}" srcOrd="0" destOrd="0" presId="urn:microsoft.com/office/officeart/2018/2/layout/IconLabelList"/>
    <dgm:cxn modelId="{219435A6-33BD-4F63-8D55-BB23A0589114}" type="presOf" srcId="{59F18881-61B0-4098-9321-A381DE67CC3C}" destId="{BEC710F5-8817-4BF0-B499-B073566CB301}" srcOrd="0" destOrd="0" presId="urn:microsoft.com/office/officeart/2018/2/layout/IconLabelList"/>
    <dgm:cxn modelId="{8FFDDAB2-24C2-487D-A748-71339B4F4103}" srcId="{B37C8322-8329-4BC0-B59B-E47138D159A1}" destId="{A9F3CAC5-C85C-4042-BCD3-ED183F57F8AC}" srcOrd="1" destOrd="0" parTransId="{88343136-0E2B-4D27-B629-AAD14F2C01E4}" sibTransId="{EFE22D5B-CEFD-4BF4-982C-7C05015E5819}"/>
    <dgm:cxn modelId="{BC50F0D8-D976-40FA-92A2-4A1D14FE0613}" srcId="{B37C8322-8329-4BC0-B59B-E47138D159A1}" destId="{82A445A1-F692-46C4-B687-7D2873B71168}" srcOrd="5" destOrd="0" parTransId="{71A3527F-14EC-49CF-B00E-89919301D5FB}" sibTransId="{1B7AABEC-955D-4863-AA17-806724121A8F}"/>
    <dgm:cxn modelId="{B1755EE0-C867-4E6C-AB83-13D3714339C3}" srcId="{B37C8322-8329-4BC0-B59B-E47138D159A1}" destId="{126C0134-51B9-46CA-8FE3-9805DFABE073}" srcOrd="4" destOrd="0" parTransId="{F8F3CB2D-CA5C-4BEE-A3F4-16B0885B6D88}" sibTransId="{63A821A2-54A2-401E-B388-E8592EEAE338}"/>
    <dgm:cxn modelId="{9CEB5BE1-208D-4213-BA41-73190AE5EADB}" srcId="{B37C8322-8329-4BC0-B59B-E47138D159A1}" destId="{59F18881-61B0-4098-9321-A381DE67CC3C}" srcOrd="0" destOrd="0" parTransId="{9160A931-5E47-464C-9356-8B2E99E7BEC9}" sibTransId="{6A84B5CA-5454-4E43-B5F2-B4C2D819F593}"/>
    <dgm:cxn modelId="{2B4828F3-9872-4A26-9654-4550CEC9FF16}" srcId="{B37C8322-8329-4BC0-B59B-E47138D159A1}" destId="{37074087-648D-497C-8558-65BE2BE6244A}" srcOrd="3" destOrd="0" parTransId="{06B97049-4BF0-43F0-B58D-A07C30AD7BCA}" sibTransId="{AB8A6F42-C2AB-4D9A-B16B-60DE38DBF857}"/>
    <dgm:cxn modelId="{F5171496-05A9-4192-96BE-E385161CBBC2}" type="presParOf" srcId="{A090E4D1-75FF-4441-AEDF-BE79F07DB70B}" destId="{3284E37E-44ED-4533-8188-2560B32DF022}" srcOrd="0" destOrd="0" presId="urn:microsoft.com/office/officeart/2018/2/layout/IconLabelList"/>
    <dgm:cxn modelId="{6A3A7B4A-C7DE-4222-B83E-F89D85D112C0}" type="presParOf" srcId="{3284E37E-44ED-4533-8188-2560B32DF022}" destId="{6EE69961-3BB3-4930-9AF1-CE584EDB6676}" srcOrd="0" destOrd="0" presId="urn:microsoft.com/office/officeart/2018/2/layout/IconLabelList"/>
    <dgm:cxn modelId="{D21DF4D3-B9A3-42C1-BFDE-B0DD18196A74}" type="presParOf" srcId="{3284E37E-44ED-4533-8188-2560B32DF022}" destId="{F4DE925E-614F-4B9C-A9C2-812A45F5547D}" srcOrd="1" destOrd="0" presId="urn:microsoft.com/office/officeart/2018/2/layout/IconLabelList"/>
    <dgm:cxn modelId="{9EB7259C-9FEA-4EC1-A101-EA51EDA299C5}" type="presParOf" srcId="{3284E37E-44ED-4533-8188-2560B32DF022}" destId="{BEC710F5-8817-4BF0-B499-B073566CB301}" srcOrd="2" destOrd="0" presId="urn:microsoft.com/office/officeart/2018/2/layout/IconLabelList"/>
    <dgm:cxn modelId="{6BBA93D9-52AC-4BB1-B24D-DF320405CCEB}" type="presParOf" srcId="{A090E4D1-75FF-4441-AEDF-BE79F07DB70B}" destId="{B5333E30-E3F4-4E4F-B7F7-EC0597DADEC5}" srcOrd="1" destOrd="0" presId="urn:microsoft.com/office/officeart/2018/2/layout/IconLabelList"/>
    <dgm:cxn modelId="{D7812AE6-F29D-441F-A1D8-5B9C2BB66CC6}" type="presParOf" srcId="{A090E4D1-75FF-4441-AEDF-BE79F07DB70B}" destId="{00A61684-D46D-47B2-B47F-408C5AA1C14A}" srcOrd="2" destOrd="0" presId="urn:microsoft.com/office/officeart/2018/2/layout/IconLabelList"/>
    <dgm:cxn modelId="{BBF367FD-2532-4BF9-9378-71D9A3840E1A}" type="presParOf" srcId="{00A61684-D46D-47B2-B47F-408C5AA1C14A}" destId="{D8A642AA-BFCE-41AC-96B3-3C391809B5C7}" srcOrd="0" destOrd="0" presId="urn:microsoft.com/office/officeart/2018/2/layout/IconLabelList"/>
    <dgm:cxn modelId="{16A2BCB9-09EA-46D8-9806-5D216C1F4547}" type="presParOf" srcId="{00A61684-D46D-47B2-B47F-408C5AA1C14A}" destId="{77980E8F-A87E-4EE7-9691-47CE3B247080}" srcOrd="1" destOrd="0" presId="urn:microsoft.com/office/officeart/2018/2/layout/IconLabelList"/>
    <dgm:cxn modelId="{56D8EE56-363B-4C1C-99BB-ECECD34A8F82}" type="presParOf" srcId="{00A61684-D46D-47B2-B47F-408C5AA1C14A}" destId="{D8410DFD-C2FA-4E2F-98BF-56A38486FB78}" srcOrd="2" destOrd="0" presId="urn:microsoft.com/office/officeart/2018/2/layout/IconLabelList"/>
    <dgm:cxn modelId="{4AE6F612-F9EF-47AD-9D2B-A51748219064}" type="presParOf" srcId="{A090E4D1-75FF-4441-AEDF-BE79F07DB70B}" destId="{71E22A7B-E8B9-4E88-9F77-F80C1A355EE9}" srcOrd="3" destOrd="0" presId="urn:microsoft.com/office/officeart/2018/2/layout/IconLabelList"/>
    <dgm:cxn modelId="{84C52CFA-28C2-499E-84DB-F9D8F59A4312}" type="presParOf" srcId="{A090E4D1-75FF-4441-AEDF-BE79F07DB70B}" destId="{119EC4B7-53A5-41E3-B72B-915C3D193E5F}" srcOrd="4" destOrd="0" presId="urn:microsoft.com/office/officeart/2018/2/layout/IconLabelList"/>
    <dgm:cxn modelId="{AD18786A-642A-40C0-88F1-F1E74A8BBF23}" type="presParOf" srcId="{119EC4B7-53A5-41E3-B72B-915C3D193E5F}" destId="{82B3DC27-533D-46EC-A9AF-A55F0D46B635}" srcOrd="0" destOrd="0" presId="urn:microsoft.com/office/officeart/2018/2/layout/IconLabelList"/>
    <dgm:cxn modelId="{C8065A10-AA46-49B8-8C5E-E320E83A6377}" type="presParOf" srcId="{119EC4B7-53A5-41E3-B72B-915C3D193E5F}" destId="{D29F7104-5E98-4287-B4C4-BFFF06018E87}" srcOrd="1" destOrd="0" presId="urn:microsoft.com/office/officeart/2018/2/layout/IconLabelList"/>
    <dgm:cxn modelId="{4CF1E2A5-4736-4DD7-B1CD-330AE98B435F}" type="presParOf" srcId="{119EC4B7-53A5-41E3-B72B-915C3D193E5F}" destId="{E025BC2B-07D1-4C28-AFA2-3BC19C7AC880}" srcOrd="2" destOrd="0" presId="urn:microsoft.com/office/officeart/2018/2/layout/IconLabelList"/>
    <dgm:cxn modelId="{A9BBA67F-D2DC-4A40-9618-A119B6F5A87B}" type="presParOf" srcId="{A090E4D1-75FF-4441-AEDF-BE79F07DB70B}" destId="{112EF83C-2D0B-44EB-BF73-404530FE7834}" srcOrd="5" destOrd="0" presId="urn:microsoft.com/office/officeart/2018/2/layout/IconLabelList"/>
    <dgm:cxn modelId="{30F5A4E6-602F-4EFF-93E9-FC108079F57E}" type="presParOf" srcId="{A090E4D1-75FF-4441-AEDF-BE79F07DB70B}" destId="{22332B61-0172-4FE3-AAA2-0E8271F09EC1}" srcOrd="6" destOrd="0" presId="urn:microsoft.com/office/officeart/2018/2/layout/IconLabelList"/>
    <dgm:cxn modelId="{27A66171-340D-4A5B-B9A0-FC434F6E8B94}" type="presParOf" srcId="{22332B61-0172-4FE3-AAA2-0E8271F09EC1}" destId="{0B6B45D0-09AE-4C67-B313-895F39D8AF45}" srcOrd="0" destOrd="0" presId="urn:microsoft.com/office/officeart/2018/2/layout/IconLabelList"/>
    <dgm:cxn modelId="{305BBD94-59A0-43EC-8346-7339AF46FC27}" type="presParOf" srcId="{22332B61-0172-4FE3-AAA2-0E8271F09EC1}" destId="{8ABCC9BC-2D43-4BBF-B2FA-97CF10D7D09C}" srcOrd="1" destOrd="0" presId="urn:microsoft.com/office/officeart/2018/2/layout/IconLabelList"/>
    <dgm:cxn modelId="{69BDAA58-3BB8-45D4-8443-D5C34E166276}" type="presParOf" srcId="{22332B61-0172-4FE3-AAA2-0E8271F09EC1}" destId="{B3D33749-75C8-438A-806A-DE7EADAE302D}" srcOrd="2" destOrd="0" presId="urn:microsoft.com/office/officeart/2018/2/layout/IconLabelList"/>
    <dgm:cxn modelId="{DB383ABD-64A9-4D8B-8AC7-08C5A3EF58B2}" type="presParOf" srcId="{A090E4D1-75FF-4441-AEDF-BE79F07DB70B}" destId="{B0A34498-21B5-4F2F-A7B2-7590F63F2CCD}" srcOrd="7" destOrd="0" presId="urn:microsoft.com/office/officeart/2018/2/layout/IconLabelList"/>
    <dgm:cxn modelId="{7377B5E7-FC69-450F-BE98-89D021DB718A}" type="presParOf" srcId="{A090E4D1-75FF-4441-AEDF-BE79F07DB70B}" destId="{60847460-DBC8-411B-86FE-8E20E2882A40}" srcOrd="8" destOrd="0" presId="urn:microsoft.com/office/officeart/2018/2/layout/IconLabelList"/>
    <dgm:cxn modelId="{FFE6AE47-E967-4A35-BC5E-AEB7381362A0}" type="presParOf" srcId="{60847460-DBC8-411B-86FE-8E20E2882A40}" destId="{0BF0D1BC-24C6-4BE5-BED8-16271CEC2C71}" srcOrd="0" destOrd="0" presId="urn:microsoft.com/office/officeart/2018/2/layout/IconLabelList"/>
    <dgm:cxn modelId="{7B8B4FAC-D482-4CE7-9DC8-9F27C26C5159}" type="presParOf" srcId="{60847460-DBC8-411B-86FE-8E20E2882A40}" destId="{DC013A83-F750-4399-BDAF-7A04971C9C66}" srcOrd="1" destOrd="0" presId="urn:microsoft.com/office/officeart/2018/2/layout/IconLabelList"/>
    <dgm:cxn modelId="{0C3865C7-654A-40CD-8C5D-F5B5C7278479}" type="presParOf" srcId="{60847460-DBC8-411B-86FE-8E20E2882A40}" destId="{A0B8C807-F0F2-478E-B4BA-624F74DAEC5C}" srcOrd="2" destOrd="0" presId="urn:microsoft.com/office/officeart/2018/2/layout/IconLabelList"/>
    <dgm:cxn modelId="{C95B4E7D-4B90-4E80-9DCF-CD176B85A54B}" type="presParOf" srcId="{A090E4D1-75FF-4441-AEDF-BE79F07DB70B}" destId="{7D75DC78-E51F-49CE-83D6-107C2D5860F2}" srcOrd="9" destOrd="0" presId="urn:microsoft.com/office/officeart/2018/2/layout/IconLabelList"/>
    <dgm:cxn modelId="{8A1D8B89-4787-46D2-8662-56C4C15BE333}" type="presParOf" srcId="{A090E4D1-75FF-4441-AEDF-BE79F07DB70B}" destId="{116C4EC9-05F0-408F-BB55-6E0BB14C084D}" srcOrd="10" destOrd="0" presId="urn:microsoft.com/office/officeart/2018/2/layout/IconLabelList"/>
    <dgm:cxn modelId="{BCBCDBCA-D5DF-4AE8-A9ED-67B052A64DB8}" type="presParOf" srcId="{116C4EC9-05F0-408F-BB55-6E0BB14C084D}" destId="{518E378E-D8F9-491E-ABDD-68D8C6D45624}" srcOrd="0" destOrd="0" presId="urn:microsoft.com/office/officeart/2018/2/layout/IconLabelList"/>
    <dgm:cxn modelId="{28588B8D-87B2-4823-8E71-9B423A5C8018}" type="presParOf" srcId="{116C4EC9-05F0-408F-BB55-6E0BB14C084D}" destId="{619F4701-6C80-4F82-A6D1-F6D415136C7D}" srcOrd="1" destOrd="0" presId="urn:microsoft.com/office/officeart/2018/2/layout/IconLabelList"/>
    <dgm:cxn modelId="{52DB7F00-0EBE-44BE-B62B-A28B9EA5F445}" type="presParOf" srcId="{116C4EC9-05F0-408F-BB55-6E0BB14C084D}" destId="{DEE287DF-0BC5-41AD-AA25-E3DD5B26FD3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295DB4-E1DC-48ED-9F94-675CDF3887B3}"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AFDAE28-0E79-4C17-8577-29B1762980B9}">
      <dgm:prSet custT="1"/>
      <dgm:spPr/>
      <dgm:t>
        <a:bodyPr/>
        <a:lstStyle/>
        <a:p>
          <a:r>
            <a:rPr lang="en-GB" sz="1400">
              <a:latin typeface="Calibri" panose="020F0502020204030204" pitchFamily="34" charset="0"/>
            </a:rPr>
            <a:t>Guidance provided by the standard is intended to be adapted to address different needs, including</a:t>
          </a:r>
          <a:endParaRPr lang="en-US" sz="1400"/>
        </a:p>
      </dgm:t>
    </dgm:pt>
    <dgm:pt modelId="{25F3F064-50A4-4E5E-96C4-A8C1DD95B8DD}" type="parTrans" cxnId="{1305B7D3-4BE9-4CB0-93DA-3930FB6466D3}">
      <dgm:prSet/>
      <dgm:spPr/>
      <dgm:t>
        <a:bodyPr/>
        <a:lstStyle/>
        <a:p>
          <a:endParaRPr lang="en-US" sz="1400"/>
        </a:p>
      </dgm:t>
    </dgm:pt>
    <dgm:pt modelId="{FED8BE23-433E-49E9-865E-C532EEEDD519}" type="sibTrans" cxnId="{1305B7D3-4BE9-4CB0-93DA-3930FB6466D3}">
      <dgm:prSet/>
      <dgm:spPr/>
      <dgm:t>
        <a:bodyPr/>
        <a:lstStyle/>
        <a:p>
          <a:endParaRPr lang="en-US" sz="1400"/>
        </a:p>
      </dgm:t>
    </dgm:pt>
    <dgm:pt modelId="{827A53FB-D81E-4FBF-A57B-03600252C5C6}">
      <dgm:prSet custT="1"/>
      <dgm:spPr/>
      <dgm:t>
        <a:bodyPr/>
        <a:lstStyle/>
        <a:p>
          <a:r>
            <a:rPr lang="en-GB" sz="1400" dirty="0">
              <a:latin typeface="Calibri" panose="020F0502020204030204" pitchFamily="34" charset="0"/>
            </a:rPr>
            <a:t>Agile enterprises</a:t>
          </a:r>
          <a:endParaRPr lang="en-US" sz="1400" dirty="0"/>
        </a:p>
      </dgm:t>
    </dgm:pt>
    <dgm:pt modelId="{2FDD405D-B1C2-4D9D-9888-C413CA9E7443}" type="parTrans" cxnId="{64DFBA5E-5746-4536-BF63-A8E4909024BE}">
      <dgm:prSet/>
      <dgm:spPr/>
      <dgm:t>
        <a:bodyPr/>
        <a:lstStyle/>
        <a:p>
          <a:endParaRPr lang="en-US" sz="1400"/>
        </a:p>
      </dgm:t>
    </dgm:pt>
    <dgm:pt modelId="{359E59BB-EA1B-41D4-BCEB-B4CBAA097ABC}" type="sibTrans" cxnId="{64DFBA5E-5746-4536-BF63-A8E4909024BE}">
      <dgm:prSet/>
      <dgm:spPr/>
      <dgm:t>
        <a:bodyPr/>
        <a:lstStyle/>
        <a:p>
          <a:endParaRPr lang="en-US" sz="1400"/>
        </a:p>
      </dgm:t>
    </dgm:pt>
    <dgm:pt modelId="{B6708518-2278-4CBE-949B-CD868FD51130}">
      <dgm:prSet custT="1"/>
      <dgm:spPr/>
      <dgm:t>
        <a:bodyPr/>
        <a:lstStyle/>
        <a:p>
          <a:r>
            <a:rPr lang="en-GB" sz="1400" dirty="0">
              <a:latin typeface="Calibri" panose="020F0502020204030204" pitchFamily="34" charset="0"/>
            </a:rPr>
            <a:t>Digital transformation</a:t>
          </a:r>
          <a:endParaRPr lang="en-US" sz="1400" dirty="0"/>
        </a:p>
      </dgm:t>
    </dgm:pt>
    <dgm:pt modelId="{0099AB4B-2D17-43D4-B486-82314E0F3D6E}" type="parTrans" cxnId="{2A503278-CDF3-4874-AB02-88D9AEB51C10}">
      <dgm:prSet/>
      <dgm:spPr/>
      <dgm:t>
        <a:bodyPr/>
        <a:lstStyle/>
        <a:p>
          <a:endParaRPr lang="en-US" sz="1400"/>
        </a:p>
      </dgm:t>
    </dgm:pt>
    <dgm:pt modelId="{3C1C7590-175F-4B5F-9ED2-2E236473AA0F}" type="sibTrans" cxnId="{2A503278-CDF3-4874-AB02-88D9AEB51C10}">
      <dgm:prSet/>
      <dgm:spPr/>
      <dgm:t>
        <a:bodyPr/>
        <a:lstStyle/>
        <a:p>
          <a:endParaRPr lang="en-US" sz="1400"/>
        </a:p>
      </dgm:t>
    </dgm:pt>
    <dgm:pt modelId="{FF37AEF9-15B7-4A2C-A9FC-557D5512F2B2}" type="pres">
      <dgm:prSet presAssocID="{70295DB4-E1DC-48ED-9F94-675CDF3887B3}" presName="linear" presStyleCnt="0">
        <dgm:presLayoutVars>
          <dgm:animLvl val="lvl"/>
          <dgm:resizeHandles val="exact"/>
        </dgm:presLayoutVars>
      </dgm:prSet>
      <dgm:spPr/>
    </dgm:pt>
    <dgm:pt modelId="{8512873B-6CDA-42E7-A173-9BA52B671981}" type="pres">
      <dgm:prSet presAssocID="{EAFDAE28-0E79-4C17-8577-29B1762980B9}" presName="parentText" presStyleLbl="node1" presStyleIdx="0" presStyleCnt="1" custLinFactNeighborX="936" custLinFactNeighborY="9899">
        <dgm:presLayoutVars>
          <dgm:chMax val="0"/>
          <dgm:bulletEnabled val="1"/>
        </dgm:presLayoutVars>
      </dgm:prSet>
      <dgm:spPr/>
    </dgm:pt>
    <dgm:pt modelId="{F5913C55-4AB2-408E-BEA4-83906B91797F}" type="pres">
      <dgm:prSet presAssocID="{EAFDAE28-0E79-4C17-8577-29B1762980B9}" presName="childText" presStyleLbl="revTx" presStyleIdx="0" presStyleCnt="1" custScaleY="77099" custLinFactNeighborX="-85" custLinFactNeighborY="8590">
        <dgm:presLayoutVars>
          <dgm:bulletEnabled val="1"/>
        </dgm:presLayoutVars>
      </dgm:prSet>
      <dgm:spPr/>
    </dgm:pt>
  </dgm:ptLst>
  <dgm:cxnLst>
    <dgm:cxn modelId="{CC0F6821-7185-42D7-B10D-34428F636517}" type="presOf" srcId="{827A53FB-D81E-4FBF-A57B-03600252C5C6}" destId="{F5913C55-4AB2-408E-BEA4-83906B91797F}" srcOrd="0" destOrd="0" presId="urn:microsoft.com/office/officeart/2005/8/layout/vList2"/>
    <dgm:cxn modelId="{3D896739-3508-4D6D-B04B-92901A89784B}" type="presOf" srcId="{70295DB4-E1DC-48ED-9F94-675CDF3887B3}" destId="{FF37AEF9-15B7-4A2C-A9FC-557D5512F2B2}" srcOrd="0" destOrd="0" presId="urn:microsoft.com/office/officeart/2005/8/layout/vList2"/>
    <dgm:cxn modelId="{B3CA4C5B-C270-4661-8DCB-30CBB57D1650}" type="presOf" srcId="{EAFDAE28-0E79-4C17-8577-29B1762980B9}" destId="{8512873B-6CDA-42E7-A173-9BA52B671981}" srcOrd="0" destOrd="0" presId="urn:microsoft.com/office/officeart/2005/8/layout/vList2"/>
    <dgm:cxn modelId="{64DFBA5E-5746-4536-BF63-A8E4909024BE}" srcId="{EAFDAE28-0E79-4C17-8577-29B1762980B9}" destId="{827A53FB-D81E-4FBF-A57B-03600252C5C6}" srcOrd="0" destOrd="0" parTransId="{2FDD405D-B1C2-4D9D-9888-C413CA9E7443}" sibTransId="{359E59BB-EA1B-41D4-BCEB-B4CBAA097ABC}"/>
    <dgm:cxn modelId="{89074E74-798F-4EE6-975B-68C635557D35}" type="presOf" srcId="{B6708518-2278-4CBE-949B-CD868FD51130}" destId="{F5913C55-4AB2-408E-BEA4-83906B91797F}" srcOrd="0" destOrd="1" presId="urn:microsoft.com/office/officeart/2005/8/layout/vList2"/>
    <dgm:cxn modelId="{2A503278-CDF3-4874-AB02-88D9AEB51C10}" srcId="{EAFDAE28-0E79-4C17-8577-29B1762980B9}" destId="{B6708518-2278-4CBE-949B-CD868FD51130}" srcOrd="1" destOrd="0" parTransId="{0099AB4B-2D17-43D4-B486-82314E0F3D6E}" sibTransId="{3C1C7590-175F-4B5F-9ED2-2E236473AA0F}"/>
    <dgm:cxn modelId="{1305B7D3-4BE9-4CB0-93DA-3930FB6466D3}" srcId="{70295DB4-E1DC-48ED-9F94-675CDF3887B3}" destId="{EAFDAE28-0E79-4C17-8577-29B1762980B9}" srcOrd="0" destOrd="0" parTransId="{25F3F064-50A4-4E5E-96C4-A8C1DD95B8DD}" sibTransId="{FED8BE23-433E-49E9-865E-C532EEEDD519}"/>
    <dgm:cxn modelId="{930256E1-3D4D-414D-926C-EE1A66160F37}" type="presParOf" srcId="{FF37AEF9-15B7-4A2C-A9FC-557D5512F2B2}" destId="{8512873B-6CDA-42E7-A173-9BA52B671981}" srcOrd="0" destOrd="0" presId="urn:microsoft.com/office/officeart/2005/8/layout/vList2"/>
    <dgm:cxn modelId="{E1C3D61B-8FD7-4AA8-A9C5-6B30080EFCC5}" type="presParOf" srcId="{FF37AEF9-15B7-4A2C-A9FC-557D5512F2B2}" destId="{F5913C55-4AB2-408E-BEA4-83906B91797F}"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A3836D47-4C3F-4AD8-B8FF-4FA745C87753}"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03852742-BD69-4F92-B59E-1FEE19C26A88}">
      <dgm:prSet custT="1"/>
      <dgm:spPr/>
      <dgm:t>
        <a:bodyPr/>
        <a:lstStyle/>
        <a:p>
          <a:pPr>
            <a:lnSpc>
              <a:spcPct val="100000"/>
            </a:lnSpc>
            <a:defRPr cap="all"/>
          </a:pPr>
          <a:r>
            <a:rPr lang="en-GB" sz="1400"/>
            <a:t>The production of usable GOVERNANCE material</a:t>
          </a:r>
          <a:endParaRPr lang="en-US" sz="1400"/>
        </a:p>
      </dgm:t>
    </dgm:pt>
    <dgm:pt modelId="{0A1BFDEE-D0C7-4BE2-B574-F068AFFE904F}" type="parTrans" cxnId="{08EBFB9F-0715-4E99-9AB6-546018ADF519}">
      <dgm:prSet/>
      <dgm:spPr/>
      <dgm:t>
        <a:bodyPr/>
        <a:lstStyle/>
        <a:p>
          <a:endParaRPr lang="en-US" sz="1400"/>
        </a:p>
      </dgm:t>
    </dgm:pt>
    <dgm:pt modelId="{9CCB8AC7-81E2-45B3-8DE9-78B3F984A77C}" type="sibTrans" cxnId="{08EBFB9F-0715-4E99-9AB6-546018ADF519}">
      <dgm:prSet/>
      <dgm:spPr/>
      <dgm:t>
        <a:bodyPr/>
        <a:lstStyle/>
        <a:p>
          <a:endParaRPr lang="en-US" sz="1400"/>
        </a:p>
      </dgm:t>
    </dgm:pt>
    <dgm:pt modelId="{CA034A7A-EA5F-4001-966B-880BD6E02F36}">
      <dgm:prSet custT="1"/>
      <dgm:spPr/>
      <dgm:t>
        <a:bodyPr/>
        <a:lstStyle/>
        <a:p>
          <a:pPr>
            <a:lnSpc>
              <a:spcPct val="100000"/>
            </a:lnSpc>
            <a:defRPr cap="all"/>
          </a:pPr>
          <a:r>
            <a:rPr lang="en-GB" sz="1400"/>
            <a:t>Providing A mechanism for the formal acceptance and approval of architecture</a:t>
          </a:r>
          <a:endParaRPr lang="en-US" sz="1400"/>
        </a:p>
      </dgm:t>
    </dgm:pt>
    <dgm:pt modelId="{6C954B85-ED76-434E-8C11-56A93A94703A}" type="parTrans" cxnId="{1CC44103-F0CC-4FB7-AE00-93834679AE46}">
      <dgm:prSet/>
      <dgm:spPr/>
      <dgm:t>
        <a:bodyPr/>
        <a:lstStyle/>
        <a:p>
          <a:endParaRPr lang="en-US" sz="1400"/>
        </a:p>
      </dgm:t>
    </dgm:pt>
    <dgm:pt modelId="{9727A5B5-4DDE-4DF8-83C9-D964AD4A9647}" type="sibTrans" cxnId="{1CC44103-F0CC-4FB7-AE00-93834679AE46}">
      <dgm:prSet/>
      <dgm:spPr/>
      <dgm:t>
        <a:bodyPr/>
        <a:lstStyle/>
        <a:p>
          <a:endParaRPr lang="en-US" sz="1400"/>
        </a:p>
      </dgm:t>
    </dgm:pt>
    <dgm:pt modelId="{282B2712-F679-484F-8971-E702C4A2B245}">
      <dgm:prSet custT="1"/>
      <dgm:spPr/>
      <dgm:t>
        <a:bodyPr/>
        <a:lstStyle/>
        <a:p>
          <a:pPr>
            <a:lnSpc>
              <a:spcPct val="100000"/>
            </a:lnSpc>
            <a:defRPr cap="all"/>
          </a:pPr>
          <a:r>
            <a:rPr lang="en-GB" sz="1400"/>
            <a:t>Providing A control mechanism for effective implementation of the architecture</a:t>
          </a:r>
          <a:endParaRPr lang="en-US" sz="1400"/>
        </a:p>
      </dgm:t>
    </dgm:pt>
    <dgm:pt modelId="{FE69846A-9B26-47DF-BC33-64423E268E92}" type="parTrans" cxnId="{97FF3C9B-2887-43D1-A409-50E16F7D5B25}">
      <dgm:prSet/>
      <dgm:spPr/>
      <dgm:t>
        <a:bodyPr/>
        <a:lstStyle/>
        <a:p>
          <a:endParaRPr lang="en-US" sz="1400"/>
        </a:p>
      </dgm:t>
    </dgm:pt>
    <dgm:pt modelId="{55869F87-F930-47B6-9D53-3B5C84C83E26}" type="sibTrans" cxnId="{97FF3C9B-2887-43D1-A409-50E16F7D5B25}">
      <dgm:prSet/>
      <dgm:spPr/>
      <dgm:t>
        <a:bodyPr/>
        <a:lstStyle/>
        <a:p>
          <a:endParaRPr lang="en-US" sz="1400"/>
        </a:p>
      </dgm:t>
    </dgm:pt>
    <dgm:pt modelId="{B8C2E71B-F29A-4376-A89B-F00ABF780080}">
      <dgm:prSet custT="1"/>
      <dgm:spPr/>
      <dgm:t>
        <a:bodyPr/>
        <a:lstStyle/>
        <a:p>
          <a:pPr>
            <a:lnSpc>
              <a:spcPct val="100000"/>
            </a:lnSpc>
            <a:defRPr cap="all"/>
          </a:pPr>
          <a:r>
            <a:rPr lang="en-GB" sz="1400"/>
            <a:t>Maintaining the link between the implementation, strategy, objectives</a:t>
          </a:r>
          <a:endParaRPr lang="en-US" sz="1400"/>
        </a:p>
      </dgm:t>
    </dgm:pt>
    <dgm:pt modelId="{5B1A828B-90C0-4609-9DF3-81709A08BC76}" type="parTrans" cxnId="{2D700DE6-3F42-4215-929F-6B5BBC35534E}">
      <dgm:prSet/>
      <dgm:spPr/>
      <dgm:t>
        <a:bodyPr/>
        <a:lstStyle/>
        <a:p>
          <a:endParaRPr lang="en-US" sz="1400"/>
        </a:p>
      </dgm:t>
    </dgm:pt>
    <dgm:pt modelId="{B7ACF07B-E206-4798-ACFC-11512E9D90F4}" type="sibTrans" cxnId="{2D700DE6-3F42-4215-929F-6B5BBC35534E}">
      <dgm:prSet/>
      <dgm:spPr/>
      <dgm:t>
        <a:bodyPr/>
        <a:lstStyle/>
        <a:p>
          <a:endParaRPr lang="en-US" sz="1400"/>
        </a:p>
      </dgm:t>
    </dgm:pt>
    <dgm:pt modelId="{11868D4A-6860-4CFD-9B1A-8F1868853349}">
      <dgm:prSet custT="1"/>
      <dgm:spPr/>
      <dgm:t>
        <a:bodyPr/>
        <a:lstStyle/>
        <a:p>
          <a:pPr>
            <a:lnSpc>
              <a:spcPct val="100000"/>
            </a:lnSpc>
            <a:defRPr cap="all"/>
          </a:pPr>
          <a:r>
            <a:rPr lang="en-GB" sz="1400"/>
            <a:t>Identifying divergence from the architecture</a:t>
          </a:r>
          <a:endParaRPr lang="en-US" sz="1400"/>
        </a:p>
      </dgm:t>
    </dgm:pt>
    <dgm:pt modelId="{CF07E4D6-3DB9-41BE-95EC-7856BAE586FB}" type="parTrans" cxnId="{0F1E2E22-A373-46B1-A12C-2B8A4C343B33}">
      <dgm:prSet/>
      <dgm:spPr/>
      <dgm:t>
        <a:bodyPr/>
        <a:lstStyle/>
        <a:p>
          <a:endParaRPr lang="en-US" sz="1400"/>
        </a:p>
      </dgm:t>
    </dgm:pt>
    <dgm:pt modelId="{FD473A69-6FB2-475A-9939-D0FD20B6D453}" type="sibTrans" cxnId="{0F1E2E22-A373-46B1-A12C-2B8A4C343B33}">
      <dgm:prSet/>
      <dgm:spPr/>
      <dgm:t>
        <a:bodyPr/>
        <a:lstStyle/>
        <a:p>
          <a:endParaRPr lang="en-US" sz="1400"/>
        </a:p>
      </dgm:t>
    </dgm:pt>
    <dgm:pt modelId="{73E04A5C-59E1-4382-82AD-4F9AB0386864}" type="pres">
      <dgm:prSet presAssocID="{A3836D47-4C3F-4AD8-B8FF-4FA745C87753}" presName="root" presStyleCnt="0">
        <dgm:presLayoutVars>
          <dgm:dir/>
          <dgm:resizeHandles val="exact"/>
        </dgm:presLayoutVars>
      </dgm:prSet>
      <dgm:spPr/>
    </dgm:pt>
    <dgm:pt modelId="{A5B6365F-420D-4880-B34E-B5A32C9B0794}" type="pres">
      <dgm:prSet presAssocID="{03852742-BD69-4F92-B59E-1FEE19C26A88}" presName="compNode" presStyleCnt="0"/>
      <dgm:spPr/>
    </dgm:pt>
    <dgm:pt modelId="{77A334E3-6356-454D-A69A-FBABDA41D5A0}" type="pres">
      <dgm:prSet presAssocID="{03852742-BD69-4F92-B59E-1FEE19C26A88}" presName="iconBgRect" presStyleLbl="bgShp" presStyleIdx="0" presStyleCnt="5" custLinFactNeighborX="3929" custLinFactNeighborY="1965"/>
      <dgm:spPr>
        <a:solidFill>
          <a:srgbClr val="66CBE4"/>
        </a:solidFill>
        <a:ln>
          <a:solidFill>
            <a:srgbClr val="66CBE4"/>
          </a:solidFill>
        </a:ln>
      </dgm:spPr>
    </dgm:pt>
    <dgm:pt modelId="{5CE1D595-D028-4192-966E-48AB3C037EF8}" type="pres">
      <dgm:prSet presAssocID="{03852742-BD69-4F92-B59E-1FEE19C26A88}"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Factory"/>
        </a:ext>
      </dgm:extLst>
    </dgm:pt>
    <dgm:pt modelId="{1AA8D93B-8334-4068-AA2B-42664AF11AB8}" type="pres">
      <dgm:prSet presAssocID="{03852742-BD69-4F92-B59E-1FEE19C26A88}" presName="spaceRect" presStyleCnt="0"/>
      <dgm:spPr/>
    </dgm:pt>
    <dgm:pt modelId="{0B570572-DA7F-4F2D-B582-469BCB3232AC}" type="pres">
      <dgm:prSet presAssocID="{03852742-BD69-4F92-B59E-1FEE19C26A88}" presName="textRect" presStyleLbl="revTx" presStyleIdx="0" presStyleCnt="5">
        <dgm:presLayoutVars>
          <dgm:chMax val="1"/>
          <dgm:chPref val="1"/>
        </dgm:presLayoutVars>
      </dgm:prSet>
      <dgm:spPr/>
    </dgm:pt>
    <dgm:pt modelId="{D63DC27B-E412-433F-A9E0-5DA2BA0DA990}" type="pres">
      <dgm:prSet presAssocID="{9CCB8AC7-81E2-45B3-8DE9-78B3F984A77C}" presName="sibTrans" presStyleCnt="0"/>
      <dgm:spPr/>
    </dgm:pt>
    <dgm:pt modelId="{A3B95390-72CA-498F-BD06-F41751EC794D}" type="pres">
      <dgm:prSet presAssocID="{CA034A7A-EA5F-4001-966B-880BD6E02F36}" presName="compNode" presStyleCnt="0"/>
      <dgm:spPr/>
    </dgm:pt>
    <dgm:pt modelId="{EB57700B-140E-47CC-BC1A-34A928540623}" type="pres">
      <dgm:prSet presAssocID="{CA034A7A-EA5F-4001-966B-880BD6E02F36}" presName="iconBgRect" presStyleLbl="bgShp" presStyleIdx="1" presStyleCnt="5" custLinFactNeighborX="3929" custLinFactNeighborY="1965"/>
      <dgm:spPr>
        <a:solidFill>
          <a:srgbClr val="66CBE4"/>
        </a:solidFill>
        <a:ln>
          <a:solidFill>
            <a:srgbClr val="66CBE4"/>
          </a:solidFill>
        </a:ln>
      </dgm:spPr>
    </dgm:pt>
    <dgm:pt modelId="{555AE046-DC76-4287-B2C1-560B9AB7F6BA}" type="pres">
      <dgm:prSet presAssocID="{CA034A7A-EA5F-4001-966B-880BD6E02F36}"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User"/>
        </a:ext>
      </dgm:extLst>
    </dgm:pt>
    <dgm:pt modelId="{8FE8E57B-F38D-4611-B44D-D8F7B873713D}" type="pres">
      <dgm:prSet presAssocID="{CA034A7A-EA5F-4001-966B-880BD6E02F36}" presName="spaceRect" presStyleCnt="0"/>
      <dgm:spPr/>
    </dgm:pt>
    <dgm:pt modelId="{B96421B8-9DEA-4A32-B552-AF5993E0786D}" type="pres">
      <dgm:prSet presAssocID="{CA034A7A-EA5F-4001-966B-880BD6E02F36}" presName="textRect" presStyleLbl="revTx" presStyleIdx="1" presStyleCnt="5" custScaleX="130851">
        <dgm:presLayoutVars>
          <dgm:chMax val="1"/>
          <dgm:chPref val="1"/>
        </dgm:presLayoutVars>
      </dgm:prSet>
      <dgm:spPr/>
    </dgm:pt>
    <dgm:pt modelId="{250477F6-1122-4CE7-AC62-5DACE86F56FB}" type="pres">
      <dgm:prSet presAssocID="{9727A5B5-4DDE-4DF8-83C9-D964AD4A9647}" presName="sibTrans" presStyleCnt="0"/>
      <dgm:spPr/>
    </dgm:pt>
    <dgm:pt modelId="{BF9624E9-0FB5-4292-8BA6-FB286241BB93}" type="pres">
      <dgm:prSet presAssocID="{282B2712-F679-484F-8971-E702C4A2B245}" presName="compNode" presStyleCnt="0"/>
      <dgm:spPr/>
    </dgm:pt>
    <dgm:pt modelId="{7264220E-F943-49C0-A240-D9B8DE45CD4D}" type="pres">
      <dgm:prSet presAssocID="{282B2712-F679-484F-8971-E702C4A2B245}" presName="iconBgRect" presStyleLbl="bgShp" presStyleIdx="2" presStyleCnt="5" custLinFactNeighborX="3929" custLinFactNeighborY="1965"/>
      <dgm:spPr>
        <a:solidFill>
          <a:srgbClr val="66CBE4"/>
        </a:solidFill>
        <a:ln>
          <a:solidFill>
            <a:srgbClr val="66CBE4"/>
          </a:solidFill>
        </a:ln>
      </dgm:spPr>
    </dgm:pt>
    <dgm:pt modelId="{A872CE90-C8E6-4A7C-A837-58DB9A369ED8}" type="pres">
      <dgm:prSet presAssocID="{282B2712-F679-484F-8971-E702C4A2B24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Gears"/>
        </a:ext>
      </dgm:extLst>
    </dgm:pt>
    <dgm:pt modelId="{A67584F4-7097-452B-A23D-88B6819BCE27}" type="pres">
      <dgm:prSet presAssocID="{282B2712-F679-484F-8971-E702C4A2B245}" presName="spaceRect" presStyleCnt="0"/>
      <dgm:spPr/>
    </dgm:pt>
    <dgm:pt modelId="{3A1B1782-63E3-41CC-A9CB-3FE82D105FB6}" type="pres">
      <dgm:prSet presAssocID="{282B2712-F679-484F-8971-E702C4A2B245}" presName="textRect" presStyleLbl="revTx" presStyleIdx="2" presStyleCnt="5" custScaleX="132261">
        <dgm:presLayoutVars>
          <dgm:chMax val="1"/>
          <dgm:chPref val="1"/>
        </dgm:presLayoutVars>
      </dgm:prSet>
      <dgm:spPr/>
    </dgm:pt>
    <dgm:pt modelId="{3C353D45-4E9A-496A-87DB-8CC3977B9EBA}" type="pres">
      <dgm:prSet presAssocID="{55869F87-F930-47B6-9D53-3B5C84C83E26}" presName="sibTrans" presStyleCnt="0"/>
      <dgm:spPr/>
    </dgm:pt>
    <dgm:pt modelId="{0482A8F6-ECDF-478A-B5D3-761AE3DDF76B}" type="pres">
      <dgm:prSet presAssocID="{B8C2E71B-F29A-4376-A89B-F00ABF780080}" presName="compNode" presStyleCnt="0"/>
      <dgm:spPr/>
    </dgm:pt>
    <dgm:pt modelId="{F04FE7C4-633E-49BA-9983-C18F449EF5A3}" type="pres">
      <dgm:prSet presAssocID="{B8C2E71B-F29A-4376-A89B-F00ABF780080}" presName="iconBgRect" presStyleLbl="bgShp" presStyleIdx="3" presStyleCnt="5"/>
      <dgm:spPr>
        <a:solidFill>
          <a:srgbClr val="66CBE4"/>
        </a:solidFill>
        <a:ln>
          <a:solidFill>
            <a:srgbClr val="66CBE4"/>
          </a:solidFill>
        </a:ln>
      </dgm:spPr>
    </dgm:pt>
    <dgm:pt modelId="{CB6213F5-CC9E-4805-9467-D3A4440777AA}" type="pres">
      <dgm:prSet presAssocID="{B8C2E71B-F29A-4376-A89B-F00ABF780080}"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rgbClr val="66CBE4"/>
          </a:solidFill>
        </a:ln>
      </dgm:spPr>
      <dgm:extLst>
        <a:ext uri="{E40237B7-FDA0-4F09-8148-C483321AD2D9}">
          <dgm14:cNvPr xmlns:dgm14="http://schemas.microsoft.com/office/drawing/2010/diagram" id="0" name="" descr="Link"/>
        </a:ext>
      </dgm:extLst>
    </dgm:pt>
    <dgm:pt modelId="{6C3BC45B-CFFE-488A-8A8C-A1E22EF2327F}" type="pres">
      <dgm:prSet presAssocID="{B8C2E71B-F29A-4376-A89B-F00ABF780080}" presName="spaceRect" presStyleCnt="0"/>
      <dgm:spPr/>
    </dgm:pt>
    <dgm:pt modelId="{E9FCFC46-01BA-4D03-92EF-04E93426C6D3}" type="pres">
      <dgm:prSet presAssocID="{B8C2E71B-F29A-4376-A89B-F00ABF780080}" presName="textRect" presStyleLbl="revTx" presStyleIdx="3" presStyleCnt="5" custScaleX="118114">
        <dgm:presLayoutVars>
          <dgm:chMax val="1"/>
          <dgm:chPref val="1"/>
        </dgm:presLayoutVars>
      </dgm:prSet>
      <dgm:spPr/>
    </dgm:pt>
    <dgm:pt modelId="{A1C05C24-6FF5-4735-9BAD-2841C2587BE5}" type="pres">
      <dgm:prSet presAssocID="{B7ACF07B-E206-4798-ACFC-11512E9D90F4}" presName="sibTrans" presStyleCnt="0"/>
      <dgm:spPr/>
    </dgm:pt>
    <dgm:pt modelId="{B0172404-282A-46C7-B0F4-599C66C733D1}" type="pres">
      <dgm:prSet presAssocID="{11868D4A-6860-4CFD-9B1A-8F1868853349}" presName="compNode" presStyleCnt="0"/>
      <dgm:spPr/>
    </dgm:pt>
    <dgm:pt modelId="{F91C7892-AAA4-46EC-9A3C-499FD40F4487}" type="pres">
      <dgm:prSet presAssocID="{11868D4A-6860-4CFD-9B1A-8F1868853349}" presName="iconBgRect" presStyleLbl="bgShp" presStyleIdx="4" presStyleCnt="5"/>
      <dgm:spPr>
        <a:solidFill>
          <a:srgbClr val="66CBE4"/>
        </a:solidFill>
        <a:ln>
          <a:solidFill>
            <a:srgbClr val="66CBE4"/>
          </a:solidFill>
        </a:ln>
      </dgm:spPr>
    </dgm:pt>
    <dgm:pt modelId="{A0A66401-0F4A-4161-9616-11CDD18DBC2F}" type="pres">
      <dgm:prSet presAssocID="{11868D4A-6860-4CFD-9B1A-8F1868853349}"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solidFill>
            <a:srgbClr val="66CBE4"/>
          </a:solidFill>
        </a:ln>
      </dgm:spPr>
      <dgm:extLst>
        <a:ext uri="{E40237B7-FDA0-4F09-8148-C483321AD2D9}">
          <dgm14:cNvPr xmlns:dgm14="http://schemas.microsoft.com/office/drawing/2010/diagram" id="0" name="" descr="Checkmark"/>
        </a:ext>
      </dgm:extLst>
    </dgm:pt>
    <dgm:pt modelId="{45BCE4BE-1111-48B6-AA7B-CC8F1246B41C}" type="pres">
      <dgm:prSet presAssocID="{11868D4A-6860-4CFD-9B1A-8F1868853349}" presName="spaceRect" presStyleCnt="0"/>
      <dgm:spPr/>
    </dgm:pt>
    <dgm:pt modelId="{C9AF0426-F9BB-4DF8-A1EC-21DF6D07E52B}" type="pres">
      <dgm:prSet presAssocID="{11868D4A-6860-4CFD-9B1A-8F1868853349}" presName="textRect" presStyleLbl="revTx" presStyleIdx="4" presStyleCnt="5">
        <dgm:presLayoutVars>
          <dgm:chMax val="1"/>
          <dgm:chPref val="1"/>
        </dgm:presLayoutVars>
      </dgm:prSet>
      <dgm:spPr/>
    </dgm:pt>
  </dgm:ptLst>
  <dgm:cxnLst>
    <dgm:cxn modelId="{1CC44103-F0CC-4FB7-AE00-93834679AE46}" srcId="{A3836D47-4C3F-4AD8-B8FF-4FA745C87753}" destId="{CA034A7A-EA5F-4001-966B-880BD6E02F36}" srcOrd="1" destOrd="0" parTransId="{6C954B85-ED76-434E-8C11-56A93A94703A}" sibTransId="{9727A5B5-4DDE-4DF8-83C9-D964AD4A9647}"/>
    <dgm:cxn modelId="{4645431D-53CA-4927-B140-4ADEC3BBECCF}" type="presOf" srcId="{03852742-BD69-4F92-B59E-1FEE19C26A88}" destId="{0B570572-DA7F-4F2D-B582-469BCB3232AC}" srcOrd="0" destOrd="0" presId="urn:microsoft.com/office/officeart/2018/5/layout/IconCircleLabelList"/>
    <dgm:cxn modelId="{0F1E2E22-A373-46B1-A12C-2B8A4C343B33}" srcId="{A3836D47-4C3F-4AD8-B8FF-4FA745C87753}" destId="{11868D4A-6860-4CFD-9B1A-8F1868853349}" srcOrd="4" destOrd="0" parTransId="{CF07E4D6-3DB9-41BE-95EC-7856BAE586FB}" sibTransId="{FD473A69-6FB2-475A-9939-D0FD20B6D453}"/>
    <dgm:cxn modelId="{CF306F30-840B-461E-A4F6-7AF217A3C572}" type="presOf" srcId="{CA034A7A-EA5F-4001-966B-880BD6E02F36}" destId="{B96421B8-9DEA-4A32-B552-AF5993E0786D}" srcOrd="0" destOrd="0" presId="urn:microsoft.com/office/officeart/2018/5/layout/IconCircleLabelList"/>
    <dgm:cxn modelId="{75811548-85C9-44CA-9C9F-0628E8B1CA77}" type="presOf" srcId="{11868D4A-6860-4CFD-9B1A-8F1868853349}" destId="{C9AF0426-F9BB-4DF8-A1EC-21DF6D07E52B}" srcOrd="0" destOrd="0" presId="urn:microsoft.com/office/officeart/2018/5/layout/IconCircleLabelList"/>
    <dgm:cxn modelId="{C7893584-EBAD-4F5B-B1BC-85689D4F5B2A}" type="presOf" srcId="{B8C2E71B-F29A-4376-A89B-F00ABF780080}" destId="{E9FCFC46-01BA-4D03-92EF-04E93426C6D3}" srcOrd="0" destOrd="0" presId="urn:microsoft.com/office/officeart/2018/5/layout/IconCircleLabelList"/>
    <dgm:cxn modelId="{97FF3C9B-2887-43D1-A409-50E16F7D5B25}" srcId="{A3836D47-4C3F-4AD8-B8FF-4FA745C87753}" destId="{282B2712-F679-484F-8971-E702C4A2B245}" srcOrd="2" destOrd="0" parTransId="{FE69846A-9B26-47DF-BC33-64423E268E92}" sibTransId="{55869F87-F930-47B6-9D53-3B5C84C83E26}"/>
    <dgm:cxn modelId="{08EBFB9F-0715-4E99-9AB6-546018ADF519}" srcId="{A3836D47-4C3F-4AD8-B8FF-4FA745C87753}" destId="{03852742-BD69-4F92-B59E-1FEE19C26A88}" srcOrd="0" destOrd="0" parTransId="{0A1BFDEE-D0C7-4BE2-B574-F068AFFE904F}" sibTransId="{9CCB8AC7-81E2-45B3-8DE9-78B3F984A77C}"/>
    <dgm:cxn modelId="{E29450BA-C603-4E6D-B8C6-293144FB611E}" type="presOf" srcId="{282B2712-F679-484F-8971-E702C4A2B245}" destId="{3A1B1782-63E3-41CC-A9CB-3FE82D105FB6}" srcOrd="0" destOrd="0" presId="urn:microsoft.com/office/officeart/2018/5/layout/IconCircleLabelList"/>
    <dgm:cxn modelId="{2D700DE6-3F42-4215-929F-6B5BBC35534E}" srcId="{A3836D47-4C3F-4AD8-B8FF-4FA745C87753}" destId="{B8C2E71B-F29A-4376-A89B-F00ABF780080}" srcOrd="3" destOrd="0" parTransId="{5B1A828B-90C0-4609-9DF3-81709A08BC76}" sibTransId="{B7ACF07B-E206-4798-ACFC-11512E9D90F4}"/>
    <dgm:cxn modelId="{AFB69EF5-8494-4ADE-AE35-DF9F815B5B25}" type="presOf" srcId="{A3836D47-4C3F-4AD8-B8FF-4FA745C87753}" destId="{73E04A5C-59E1-4382-82AD-4F9AB0386864}" srcOrd="0" destOrd="0" presId="urn:microsoft.com/office/officeart/2018/5/layout/IconCircleLabelList"/>
    <dgm:cxn modelId="{E9CBFDE6-6B99-4814-93A0-5656EDEDA98B}" type="presParOf" srcId="{73E04A5C-59E1-4382-82AD-4F9AB0386864}" destId="{A5B6365F-420D-4880-B34E-B5A32C9B0794}" srcOrd="0" destOrd="0" presId="urn:microsoft.com/office/officeart/2018/5/layout/IconCircleLabelList"/>
    <dgm:cxn modelId="{FCF8C466-E620-4C2F-A146-D9967E193BAD}" type="presParOf" srcId="{A5B6365F-420D-4880-B34E-B5A32C9B0794}" destId="{77A334E3-6356-454D-A69A-FBABDA41D5A0}" srcOrd="0" destOrd="0" presId="urn:microsoft.com/office/officeart/2018/5/layout/IconCircleLabelList"/>
    <dgm:cxn modelId="{D854BFD2-C1A4-4A00-AA53-1BD2AA183828}" type="presParOf" srcId="{A5B6365F-420D-4880-B34E-B5A32C9B0794}" destId="{5CE1D595-D028-4192-966E-48AB3C037EF8}" srcOrd="1" destOrd="0" presId="urn:microsoft.com/office/officeart/2018/5/layout/IconCircleLabelList"/>
    <dgm:cxn modelId="{DC48E32F-C086-494B-A43F-FAF533D17B61}" type="presParOf" srcId="{A5B6365F-420D-4880-B34E-B5A32C9B0794}" destId="{1AA8D93B-8334-4068-AA2B-42664AF11AB8}" srcOrd="2" destOrd="0" presId="urn:microsoft.com/office/officeart/2018/5/layout/IconCircleLabelList"/>
    <dgm:cxn modelId="{B6940C2A-1146-4C86-AAEB-EAB6C9B0C8FA}" type="presParOf" srcId="{A5B6365F-420D-4880-B34E-B5A32C9B0794}" destId="{0B570572-DA7F-4F2D-B582-469BCB3232AC}" srcOrd="3" destOrd="0" presId="urn:microsoft.com/office/officeart/2018/5/layout/IconCircleLabelList"/>
    <dgm:cxn modelId="{93FEDEA3-97FB-411A-98A5-62BF637AACBA}" type="presParOf" srcId="{73E04A5C-59E1-4382-82AD-4F9AB0386864}" destId="{D63DC27B-E412-433F-A9E0-5DA2BA0DA990}" srcOrd="1" destOrd="0" presId="urn:microsoft.com/office/officeart/2018/5/layout/IconCircleLabelList"/>
    <dgm:cxn modelId="{8F28D4B4-3571-420E-AF1E-E1F6CE2439DF}" type="presParOf" srcId="{73E04A5C-59E1-4382-82AD-4F9AB0386864}" destId="{A3B95390-72CA-498F-BD06-F41751EC794D}" srcOrd="2" destOrd="0" presId="urn:microsoft.com/office/officeart/2018/5/layout/IconCircleLabelList"/>
    <dgm:cxn modelId="{A5D5E8D7-257A-413B-ADAC-3CBCC0B844FC}" type="presParOf" srcId="{A3B95390-72CA-498F-BD06-F41751EC794D}" destId="{EB57700B-140E-47CC-BC1A-34A928540623}" srcOrd="0" destOrd="0" presId="urn:microsoft.com/office/officeart/2018/5/layout/IconCircleLabelList"/>
    <dgm:cxn modelId="{A48C91D1-05EF-4C3E-BC4A-F544CA2ACE7D}" type="presParOf" srcId="{A3B95390-72CA-498F-BD06-F41751EC794D}" destId="{555AE046-DC76-4287-B2C1-560B9AB7F6BA}" srcOrd="1" destOrd="0" presId="urn:microsoft.com/office/officeart/2018/5/layout/IconCircleLabelList"/>
    <dgm:cxn modelId="{0AFA8D17-ABF1-45C0-AA2E-7069818E23B4}" type="presParOf" srcId="{A3B95390-72CA-498F-BD06-F41751EC794D}" destId="{8FE8E57B-F38D-4611-B44D-D8F7B873713D}" srcOrd="2" destOrd="0" presId="urn:microsoft.com/office/officeart/2018/5/layout/IconCircleLabelList"/>
    <dgm:cxn modelId="{8D4F0AB2-BC3A-4215-BBA1-B7FC8547A39E}" type="presParOf" srcId="{A3B95390-72CA-498F-BD06-F41751EC794D}" destId="{B96421B8-9DEA-4A32-B552-AF5993E0786D}" srcOrd="3" destOrd="0" presId="urn:microsoft.com/office/officeart/2018/5/layout/IconCircleLabelList"/>
    <dgm:cxn modelId="{249C8897-4E8F-47C9-9237-1BB39733C420}" type="presParOf" srcId="{73E04A5C-59E1-4382-82AD-4F9AB0386864}" destId="{250477F6-1122-4CE7-AC62-5DACE86F56FB}" srcOrd="3" destOrd="0" presId="urn:microsoft.com/office/officeart/2018/5/layout/IconCircleLabelList"/>
    <dgm:cxn modelId="{12790BAA-AFCC-4600-BB0A-B027DD6CD462}" type="presParOf" srcId="{73E04A5C-59E1-4382-82AD-4F9AB0386864}" destId="{BF9624E9-0FB5-4292-8BA6-FB286241BB93}" srcOrd="4" destOrd="0" presId="urn:microsoft.com/office/officeart/2018/5/layout/IconCircleLabelList"/>
    <dgm:cxn modelId="{7AB8EEA7-0EEA-490E-8FF4-609F756373F9}" type="presParOf" srcId="{BF9624E9-0FB5-4292-8BA6-FB286241BB93}" destId="{7264220E-F943-49C0-A240-D9B8DE45CD4D}" srcOrd="0" destOrd="0" presId="urn:microsoft.com/office/officeart/2018/5/layout/IconCircleLabelList"/>
    <dgm:cxn modelId="{B9222B27-109F-4696-8E7E-8775C2BBDA80}" type="presParOf" srcId="{BF9624E9-0FB5-4292-8BA6-FB286241BB93}" destId="{A872CE90-C8E6-4A7C-A837-58DB9A369ED8}" srcOrd="1" destOrd="0" presId="urn:microsoft.com/office/officeart/2018/5/layout/IconCircleLabelList"/>
    <dgm:cxn modelId="{EFFB3F98-4741-481C-934E-67D8E9FAD46F}" type="presParOf" srcId="{BF9624E9-0FB5-4292-8BA6-FB286241BB93}" destId="{A67584F4-7097-452B-A23D-88B6819BCE27}" srcOrd="2" destOrd="0" presId="urn:microsoft.com/office/officeart/2018/5/layout/IconCircleLabelList"/>
    <dgm:cxn modelId="{FF7AE7EE-8EC8-45CB-8754-1D511E9F8AC7}" type="presParOf" srcId="{BF9624E9-0FB5-4292-8BA6-FB286241BB93}" destId="{3A1B1782-63E3-41CC-A9CB-3FE82D105FB6}" srcOrd="3" destOrd="0" presId="urn:microsoft.com/office/officeart/2018/5/layout/IconCircleLabelList"/>
    <dgm:cxn modelId="{5FB7C1CA-FFC0-45DF-B8D0-0346130CC77B}" type="presParOf" srcId="{73E04A5C-59E1-4382-82AD-4F9AB0386864}" destId="{3C353D45-4E9A-496A-87DB-8CC3977B9EBA}" srcOrd="5" destOrd="0" presId="urn:microsoft.com/office/officeart/2018/5/layout/IconCircleLabelList"/>
    <dgm:cxn modelId="{3F44FF06-4E60-4D6E-8B6D-F342273BE5BF}" type="presParOf" srcId="{73E04A5C-59E1-4382-82AD-4F9AB0386864}" destId="{0482A8F6-ECDF-478A-B5D3-761AE3DDF76B}" srcOrd="6" destOrd="0" presId="urn:microsoft.com/office/officeart/2018/5/layout/IconCircleLabelList"/>
    <dgm:cxn modelId="{EBFF3953-184A-4EFA-85A6-C178AA559A07}" type="presParOf" srcId="{0482A8F6-ECDF-478A-B5D3-761AE3DDF76B}" destId="{F04FE7C4-633E-49BA-9983-C18F449EF5A3}" srcOrd="0" destOrd="0" presId="urn:microsoft.com/office/officeart/2018/5/layout/IconCircleLabelList"/>
    <dgm:cxn modelId="{8B893D0B-8150-420A-80FE-90C93EBB54B6}" type="presParOf" srcId="{0482A8F6-ECDF-478A-B5D3-761AE3DDF76B}" destId="{CB6213F5-CC9E-4805-9467-D3A4440777AA}" srcOrd="1" destOrd="0" presId="urn:microsoft.com/office/officeart/2018/5/layout/IconCircleLabelList"/>
    <dgm:cxn modelId="{0568C019-CC56-4FA6-8265-B81EE1D5348D}" type="presParOf" srcId="{0482A8F6-ECDF-478A-B5D3-761AE3DDF76B}" destId="{6C3BC45B-CFFE-488A-8A8C-A1E22EF2327F}" srcOrd="2" destOrd="0" presId="urn:microsoft.com/office/officeart/2018/5/layout/IconCircleLabelList"/>
    <dgm:cxn modelId="{87CC3453-105C-4317-9C63-AE42671763BD}" type="presParOf" srcId="{0482A8F6-ECDF-478A-B5D3-761AE3DDF76B}" destId="{E9FCFC46-01BA-4D03-92EF-04E93426C6D3}" srcOrd="3" destOrd="0" presId="urn:microsoft.com/office/officeart/2018/5/layout/IconCircleLabelList"/>
    <dgm:cxn modelId="{111C9300-A4A4-423D-A346-A4BDE64A5822}" type="presParOf" srcId="{73E04A5C-59E1-4382-82AD-4F9AB0386864}" destId="{A1C05C24-6FF5-4735-9BAD-2841C2587BE5}" srcOrd="7" destOrd="0" presId="urn:microsoft.com/office/officeart/2018/5/layout/IconCircleLabelList"/>
    <dgm:cxn modelId="{B014F856-BB77-42A6-A3C4-5B3AB3C1BAE8}" type="presParOf" srcId="{73E04A5C-59E1-4382-82AD-4F9AB0386864}" destId="{B0172404-282A-46C7-B0F4-599C66C733D1}" srcOrd="8" destOrd="0" presId="urn:microsoft.com/office/officeart/2018/5/layout/IconCircleLabelList"/>
    <dgm:cxn modelId="{41D8281C-FCF4-4FAA-B2CC-04ECA5341A7F}" type="presParOf" srcId="{B0172404-282A-46C7-B0F4-599C66C733D1}" destId="{F91C7892-AAA4-46EC-9A3C-499FD40F4487}" srcOrd="0" destOrd="0" presId="urn:microsoft.com/office/officeart/2018/5/layout/IconCircleLabelList"/>
    <dgm:cxn modelId="{ED48126C-79DB-4DE1-9919-7B7ACA489F1E}" type="presParOf" srcId="{B0172404-282A-46C7-B0F4-599C66C733D1}" destId="{A0A66401-0F4A-4161-9616-11CDD18DBC2F}" srcOrd="1" destOrd="0" presId="urn:microsoft.com/office/officeart/2018/5/layout/IconCircleLabelList"/>
    <dgm:cxn modelId="{162ABB3B-44F7-4C20-A84F-FEF778984D2D}" type="presParOf" srcId="{B0172404-282A-46C7-B0F4-599C66C733D1}" destId="{45BCE4BE-1111-48B6-AA7B-CC8F1246B41C}" srcOrd="2" destOrd="0" presId="urn:microsoft.com/office/officeart/2018/5/layout/IconCircleLabelList"/>
    <dgm:cxn modelId="{D008CAF4-AC9A-4E09-9248-A538982191F8}" type="presParOf" srcId="{B0172404-282A-46C7-B0F4-599C66C733D1}" destId="{C9AF0426-F9BB-4DF8-A1EC-21DF6D07E52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3886D7D7-3025-4761-B289-4C4C40DE83F8}"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8E7BDD5E-B40D-45C2-969B-C3D047BF556E}">
      <dgm:prSet custT="1"/>
      <dgm:spPr>
        <a:solidFill>
          <a:schemeClr val="accent1"/>
        </a:solidFill>
      </dgm:spPr>
      <dgm:t>
        <a:bodyPr/>
        <a:lstStyle/>
        <a:p>
          <a:r>
            <a:rPr lang="en-GB" sz="1200"/>
            <a:t>Generally, a contract is a binding agreement that </a:t>
          </a:r>
          <a:endParaRPr lang="en-US" sz="1200"/>
        </a:p>
      </dgm:t>
    </dgm:pt>
    <dgm:pt modelId="{051791CE-D3D8-41A4-A487-5502352B9062}" type="parTrans" cxnId="{3431740D-AD12-401D-84C6-D6C27762BE94}">
      <dgm:prSet/>
      <dgm:spPr/>
      <dgm:t>
        <a:bodyPr/>
        <a:lstStyle/>
        <a:p>
          <a:endParaRPr lang="en-US" sz="1800"/>
        </a:p>
      </dgm:t>
    </dgm:pt>
    <dgm:pt modelId="{C3823075-868E-4FA2-92C9-804FA544F47D}" type="sibTrans" cxnId="{3431740D-AD12-401D-84C6-D6C27762BE94}">
      <dgm:prSet/>
      <dgm:spPr/>
      <dgm:t>
        <a:bodyPr/>
        <a:lstStyle/>
        <a:p>
          <a:endParaRPr lang="en-US" sz="1800"/>
        </a:p>
      </dgm:t>
    </dgm:pt>
    <dgm:pt modelId="{892DBC36-7167-4ABE-8FF3-D2E1C86E3AD1}">
      <dgm:prSet custT="1"/>
      <dgm:spPr/>
      <dgm:t>
        <a:bodyPr/>
        <a:lstStyle/>
        <a:p>
          <a:r>
            <a:rPr lang="en-GB" sz="1200"/>
            <a:t>Defines</a:t>
          </a:r>
          <a:endParaRPr lang="en-US" sz="1200"/>
        </a:p>
      </dgm:t>
    </dgm:pt>
    <dgm:pt modelId="{3BE0FB3B-B589-461C-B10F-505C7313B62F}" type="parTrans" cxnId="{F8E59775-53B3-4856-B99B-9B771E77FAB1}">
      <dgm:prSet/>
      <dgm:spPr/>
      <dgm:t>
        <a:bodyPr/>
        <a:lstStyle/>
        <a:p>
          <a:endParaRPr lang="en-US" sz="1800"/>
        </a:p>
      </dgm:t>
    </dgm:pt>
    <dgm:pt modelId="{B495360A-7D09-40CC-BA3D-56D278E8CAFB}" type="sibTrans" cxnId="{F8E59775-53B3-4856-B99B-9B771E77FAB1}">
      <dgm:prSet/>
      <dgm:spPr/>
      <dgm:t>
        <a:bodyPr/>
        <a:lstStyle/>
        <a:p>
          <a:endParaRPr lang="en-US" sz="1800"/>
        </a:p>
      </dgm:t>
    </dgm:pt>
    <dgm:pt modelId="{E8D2506B-AEEF-49CE-A691-95D16ED0FF82}">
      <dgm:prSet custT="1"/>
      <dgm:spPr/>
      <dgm:t>
        <a:bodyPr/>
        <a:lstStyle/>
        <a:p>
          <a:r>
            <a:rPr lang="en-GB" sz="1200"/>
            <a:t>Governs the </a:t>
          </a:r>
          <a:endParaRPr lang="en-US" sz="1200"/>
        </a:p>
      </dgm:t>
    </dgm:pt>
    <dgm:pt modelId="{AABE2032-E5D0-4B0F-B480-1287B4C67CFB}" type="parTrans" cxnId="{14643CA7-7254-4A53-A8FE-251963EB4AC4}">
      <dgm:prSet/>
      <dgm:spPr/>
      <dgm:t>
        <a:bodyPr/>
        <a:lstStyle/>
        <a:p>
          <a:endParaRPr lang="en-US" sz="1800"/>
        </a:p>
      </dgm:t>
    </dgm:pt>
    <dgm:pt modelId="{43FAC0A1-A214-4E15-B0AB-00D3CA4374BC}" type="sibTrans" cxnId="{14643CA7-7254-4A53-A8FE-251963EB4AC4}">
      <dgm:prSet/>
      <dgm:spPr/>
      <dgm:t>
        <a:bodyPr/>
        <a:lstStyle/>
        <a:p>
          <a:endParaRPr lang="en-US" sz="1800"/>
        </a:p>
      </dgm:t>
    </dgm:pt>
    <dgm:pt modelId="{82F81EC7-9F2C-4CBC-BF46-65B926A0FD54}">
      <dgm:prSet custT="1"/>
      <dgm:spPr/>
      <dgm:t>
        <a:bodyPr/>
        <a:lstStyle/>
        <a:p>
          <a:r>
            <a:rPr lang="en-GB" sz="1200"/>
            <a:t>rights</a:t>
          </a:r>
          <a:endParaRPr lang="en-US" sz="1200"/>
        </a:p>
      </dgm:t>
    </dgm:pt>
    <dgm:pt modelId="{260402B6-C483-4751-8DED-8865633AE998}" type="parTrans" cxnId="{AEF19B8B-62EE-44CB-AF93-93E4BE76BADF}">
      <dgm:prSet/>
      <dgm:spPr/>
      <dgm:t>
        <a:bodyPr/>
        <a:lstStyle/>
        <a:p>
          <a:endParaRPr lang="en-US" sz="1800"/>
        </a:p>
      </dgm:t>
    </dgm:pt>
    <dgm:pt modelId="{C49BD2FD-12EE-432C-8C4F-33C5C0F7C40D}" type="sibTrans" cxnId="{AEF19B8B-62EE-44CB-AF93-93E4BE76BADF}">
      <dgm:prSet/>
      <dgm:spPr/>
      <dgm:t>
        <a:bodyPr/>
        <a:lstStyle/>
        <a:p>
          <a:endParaRPr lang="en-US" sz="1800"/>
        </a:p>
      </dgm:t>
    </dgm:pt>
    <dgm:pt modelId="{B63FC852-5A71-442C-AB49-0A5F67821067}">
      <dgm:prSet custT="1"/>
      <dgm:spPr/>
      <dgm:t>
        <a:bodyPr/>
        <a:lstStyle/>
        <a:p>
          <a:r>
            <a:rPr lang="en-GB" sz="1200"/>
            <a:t>duties</a:t>
          </a:r>
          <a:endParaRPr lang="en-US" sz="1200"/>
        </a:p>
      </dgm:t>
    </dgm:pt>
    <dgm:pt modelId="{7ADCF6DA-0C79-41FE-B415-21545823A7C6}" type="parTrans" cxnId="{4111CE40-E47D-4532-89A5-5131BB687F10}">
      <dgm:prSet/>
      <dgm:spPr/>
      <dgm:t>
        <a:bodyPr/>
        <a:lstStyle/>
        <a:p>
          <a:endParaRPr lang="en-US" sz="1800"/>
        </a:p>
      </dgm:t>
    </dgm:pt>
    <dgm:pt modelId="{B63993FF-D3E8-4B00-B1D2-CF10B6DF2414}" type="sibTrans" cxnId="{4111CE40-E47D-4532-89A5-5131BB687F10}">
      <dgm:prSet/>
      <dgm:spPr/>
      <dgm:t>
        <a:bodyPr/>
        <a:lstStyle/>
        <a:p>
          <a:endParaRPr lang="en-US" sz="1800"/>
        </a:p>
      </dgm:t>
    </dgm:pt>
    <dgm:pt modelId="{F942D81E-9039-4934-81CD-C4D5DEA931D1}">
      <dgm:prSet custT="1"/>
      <dgm:spPr/>
      <dgm:t>
        <a:bodyPr/>
        <a:lstStyle/>
        <a:p>
          <a:r>
            <a:rPr lang="en-GB" sz="1200"/>
            <a:t>obligations</a:t>
          </a:r>
          <a:endParaRPr lang="en-US" sz="1200"/>
        </a:p>
      </dgm:t>
    </dgm:pt>
    <dgm:pt modelId="{4803B877-B5F1-47D1-9DCA-CE89DBD7B4D2}" type="parTrans" cxnId="{9027B35A-2CED-4053-B17C-3D9131ED12BA}">
      <dgm:prSet/>
      <dgm:spPr/>
      <dgm:t>
        <a:bodyPr/>
        <a:lstStyle/>
        <a:p>
          <a:endParaRPr lang="en-US" sz="1800"/>
        </a:p>
      </dgm:t>
    </dgm:pt>
    <dgm:pt modelId="{EA0E9F74-4420-433C-8759-42E854D60E43}" type="sibTrans" cxnId="{9027B35A-2CED-4053-B17C-3D9131ED12BA}">
      <dgm:prSet/>
      <dgm:spPr/>
      <dgm:t>
        <a:bodyPr/>
        <a:lstStyle/>
        <a:p>
          <a:endParaRPr lang="en-US" sz="1800"/>
        </a:p>
      </dgm:t>
    </dgm:pt>
    <dgm:pt modelId="{DDD78242-65BB-4F89-AF97-DDE0160D32AD}">
      <dgm:prSet custT="1"/>
      <dgm:spPr>
        <a:solidFill>
          <a:schemeClr val="accent1"/>
        </a:solidFill>
      </dgm:spPr>
      <dgm:t>
        <a:bodyPr/>
        <a:lstStyle/>
        <a:p>
          <a:r>
            <a:rPr lang="en-GB" sz="1200"/>
            <a:t>between or among its parties.</a:t>
          </a:r>
          <a:endParaRPr lang="en-US" sz="1200"/>
        </a:p>
      </dgm:t>
    </dgm:pt>
    <dgm:pt modelId="{AEAA9B4B-B267-4F8C-86CB-CFE395748EEE}" type="parTrans" cxnId="{35C49797-FA23-4E55-9030-DE80F3166AAA}">
      <dgm:prSet/>
      <dgm:spPr/>
      <dgm:t>
        <a:bodyPr/>
        <a:lstStyle/>
        <a:p>
          <a:endParaRPr lang="en-US" sz="1800"/>
        </a:p>
      </dgm:t>
    </dgm:pt>
    <dgm:pt modelId="{2C0F9A8D-5739-482A-BE6A-FA44B013B459}" type="sibTrans" cxnId="{35C49797-FA23-4E55-9030-DE80F3166AAA}">
      <dgm:prSet/>
      <dgm:spPr/>
      <dgm:t>
        <a:bodyPr/>
        <a:lstStyle/>
        <a:p>
          <a:endParaRPr lang="en-US" sz="1800"/>
        </a:p>
      </dgm:t>
    </dgm:pt>
    <dgm:pt modelId="{C004E549-0146-4983-BE31-5832FEB44FE6}">
      <dgm:prSet custT="1"/>
      <dgm:spPr>
        <a:solidFill>
          <a:schemeClr val="accent1"/>
        </a:solidFill>
      </dgm:spPr>
      <dgm:t>
        <a:bodyPr/>
        <a:lstStyle/>
        <a:p>
          <a:r>
            <a:rPr lang="en-GB" sz="1200"/>
            <a:t>Architecture Contracts - joint agreements:</a:t>
          </a:r>
          <a:endParaRPr lang="en-US" sz="1200"/>
        </a:p>
      </dgm:t>
    </dgm:pt>
    <dgm:pt modelId="{8EAC64E2-DEE2-43C6-B38B-D3B08819A0C2}" type="parTrans" cxnId="{CD14FF3E-9BEA-4265-8A76-C8814D4E9A41}">
      <dgm:prSet/>
      <dgm:spPr/>
      <dgm:t>
        <a:bodyPr/>
        <a:lstStyle/>
        <a:p>
          <a:endParaRPr lang="en-US" sz="1800"/>
        </a:p>
      </dgm:t>
    </dgm:pt>
    <dgm:pt modelId="{1395F271-50FA-4DC7-8E32-35FE433647A1}" type="sibTrans" cxnId="{CD14FF3E-9BEA-4265-8A76-C8814D4E9A41}">
      <dgm:prSet/>
      <dgm:spPr/>
      <dgm:t>
        <a:bodyPr/>
        <a:lstStyle/>
        <a:p>
          <a:endParaRPr lang="en-US" sz="1800"/>
        </a:p>
      </dgm:t>
    </dgm:pt>
    <dgm:pt modelId="{B2DB1949-0578-4C39-BE24-F477FE340225}">
      <dgm:prSet custT="1"/>
      <dgm:spPr/>
      <dgm:t>
        <a:bodyPr/>
        <a:lstStyle/>
        <a:p>
          <a:r>
            <a:rPr lang="en-GB" sz="1200"/>
            <a:t>Development partners</a:t>
          </a:r>
          <a:endParaRPr lang="en-US" sz="1200"/>
        </a:p>
      </dgm:t>
    </dgm:pt>
    <dgm:pt modelId="{9775A4BA-C21B-4FC3-8392-4DE6FB25522A}" type="parTrans" cxnId="{E6296723-1A2E-45C7-B3D5-7BFCA896C0EA}">
      <dgm:prSet/>
      <dgm:spPr/>
      <dgm:t>
        <a:bodyPr/>
        <a:lstStyle/>
        <a:p>
          <a:endParaRPr lang="en-US" sz="1800"/>
        </a:p>
      </dgm:t>
    </dgm:pt>
    <dgm:pt modelId="{27D68797-443A-4B7C-8B98-63624C1007E2}" type="sibTrans" cxnId="{E6296723-1A2E-45C7-B3D5-7BFCA896C0EA}">
      <dgm:prSet/>
      <dgm:spPr/>
      <dgm:t>
        <a:bodyPr/>
        <a:lstStyle/>
        <a:p>
          <a:endParaRPr lang="en-US" sz="1800"/>
        </a:p>
      </dgm:t>
    </dgm:pt>
    <dgm:pt modelId="{36996C87-79DA-44F9-9C1B-349F32CFD4EE}">
      <dgm:prSet custT="1"/>
      <dgm:spPr/>
      <dgm:t>
        <a:bodyPr/>
        <a:lstStyle/>
        <a:p>
          <a:r>
            <a:rPr lang="en-GB" sz="1200"/>
            <a:t>Sponsors </a:t>
          </a:r>
          <a:endParaRPr lang="en-US" sz="1200"/>
        </a:p>
      </dgm:t>
    </dgm:pt>
    <dgm:pt modelId="{B6AE6984-FDD2-4924-89D2-7F4C0A10D6DA}" type="parTrans" cxnId="{88C9741A-C773-4154-9E86-12F05035B863}">
      <dgm:prSet/>
      <dgm:spPr/>
      <dgm:t>
        <a:bodyPr/>
        <a:lstStyle/>
        <a:p>
          <a:endParaRPr lang="en-US" sz="1800"/>
        </a:p>
      </dgm:t>
    </dgm:pt>
    <dgm:pt modelId="{EBF36512-A934-4909-9C9A-B33BB5B71AC2}" type="sibTrans" cxnId="{88C9741A-C773-4154-9E86-12F05035B863}">
      <dgm:prSet/>
      <dgm:spPr/>
      <dgm:t>
        <a:bodyPr/>
        <a:lstStyle/>
        <a:p>
          <a:endParaRPr lang="en-US" sz="1800"/>
        </a:p>
      </dgm:t>
    </dgm:pt>
    <dgm:pt modelId="{F84BC37D-A0D0-4CBC-955C-C6E8406D159F}">
      <dgm:prSet custT="1"/>
      <dgm:spPr>
        <a:solidFill>
          <a:schemeClr val="accent1"/>
        </a:solidFill>
      </dgm:spPr>
      <dgm:t>
        <a:bodyPr/>
        <a:lstStyle/>
        <a:p>
          <a:r>
            <a:rPr lang="en-GB" sz="1200"/>
            <a:t>on the </a:t>
          </a:r>
          <a:endParaRPr lang="en-US" sz="1200"/>
        </a:p>
      </dgm:t>
    </dgm:pt>
    <dgm:pt modelId="{A3F6E72F-EFBC-4E1A-B3EA-E4F7C13E8D48}" type="parTrans" cxnId="{A7D82E2B-383F-4E13-B05B-D6097EFAD227}">
      <dgm:prSet/>
      <dgm:spPr/>
      <dgm:t>
        <a:bodyPr/>
        <a:lstStyle/>
        <a:p>
          <a:endParaRPr lang="en-US" sz="1800"/>
        </a:p>
      </dgm:t>
    </dgm:pt>
    <dgm:pt modelId="{351E3558-F944-4DFB-9CDD-263E31B4B99A}" type="sibTrans" cxnId="{A7D82E2B-383F-4E13-B05B-D6097EFAD227}">
      <dgm:prSet/>
      <dgm:spPr/>
      <dgm:t>
        <a:bodyPr/>
        <a:lstStyle/>
        <a:p>
          <a:endParaRPr lang="en-US" sz="1800"/>
        </a:p>
      </dgm:t>
    </dgm:pt>
    <dgm:pt modelId="{F573C5A9-045A-4A11-AEC2-112040D2E8CE}">
      <dgm:prSet custT="1"/>
      <dgm:spPr/>
      <dgm:t>
        <a:bodyPr/>
        <a:lstStyle/>
        <a:p>
          <a:r>
            <a:rPr lang="en-GB" sz="1200"/>
            <a:t>Deliverables</a:t>
          </a:r>
          <a:endParaRPr lang="en-US" sz="1200"/>
        </a:p>
      </dgm:t>
    </dgm:pt>
    <dgm:pt modelId="{FADA842C-09CF-4FC7-A453-9CF1D6EC89AA}" type="parTrans" cxnId="{0EC652C6-5933-4681-9ED5-179C5559854B}">
      <dgm:prSet/>
      <dgm:spPr/>
      <dgm:t>
        <a:bodyPr/>
        <a:lstStyle/>
        <a:p>
          <a:endParaRPr lang="en-US" sz="1800"/>
        </a:p>
      </dgm:t>
    </dgm:pt>
    <dgm:pt modelId="{EBBC5D29-46FB-4E1E-9EBD-9EA250200EAD}" type="sibTrans" cxnId="{0EC652C6-5933-4681-9ED5-179C5559854B}">
      <dgm:prSet/>
      <dgm:spPr/>
      <dgm:t>
        <a:bodyPr/>
        <a:lstStyle/>
        <a:p>
          <a:endParaRPr lang="en-US" sz="1800"/>
        </a:p>
      </dgm:t>
    </dgm:pt>
    <dgm:pt modelId="{7B73A755-F3EF-4F91-B59D-CE83BE8F4B3A}">
      <dgm:prSet custT="1"/>
      <dgm:spPr/>
      <dgm:t>
        <a:bodyPr/>
        <a:lstStyle/>
        <a:p>
          <a:r>
            <a:rPr lang="en-GB" sz="1200"/>
            <a:t>Quality</a:t>
          </a:r>
          <a:endParaRPr lang="en-US" sz="1200"/>
        </a:p>
      </dgm:t>
    </dgm:pt>
    <dgm:pt modelId="{14CD11FE-C096-4F3B-864C-AF2DE2F3926B}" type="parTrans" cxnId="{604810C5-DF8E-4798-8E3A-D6493A89C3F8}">
      <dgm:prSet/>
      <dgm:spPr/>
      <dgm:t>
        <a:bodyPr/>
        <a:lstStyle/>
        <a:p>
          <a:endParaRPr lang="en-US" sz="1800"/>
        </a:p>
      </dgm:t>
    </dgm:pt>
    <dgm:pt modelId="{8BDDE68F-6976-4FB9-997A-F3741AFD834C}" type="sibTrans" cxnId="{604810C5-DF8E-4798-8E3A-D6493A89C3F8}">
      <dgm:prSet/>
      <dgm:spPr/>
      <dgm:t>
        <a:bodyPr/>
        <a:lstStyle/>
        <a:p>
          <a:endParaRPr lang="en-US" sz="1800"/>
        </a:p>
      </dgm:t>
    </dgm:pt>
    <dgm:pt modelId="{6EB12BFE-560F-4F65-B401-5C26A84A9E3D}">
      <dgm:prSet custT="1"/>
      <dgm:spPr/>
      <dgm:t>
        <a:bodyPr/>
        <a:lstStyle/>
        <a:p>
          <a:r>
            <a:rPr lang="en-GB" sz="1200"/>
            <a:t>Fitness-for-purpose </a:t>
          </a:r>
          <a:endParaRPr lang="en-US" sz="1200"/>
        </a:p>
      </dgm:t>
    </dgm:pt>
    <dgm:pt modelId="{C44FE7F8-5359-4AD3-97EF-CB21351465BC}" type="parTrans" cxnId="{56409A6E-5539-4E33-AE2E-BD6C41EED411}">
      <dgm:prSet/>
      <dgm:spPr/>
      <dgm:t>
        <a:bodyPr/>
        <a:lstStyle/>
        <a:p>
          <a:endParaRPr lang="en-US" sz="1800"/>
        </a:p>
      </dgm:t>
    </dgm:pt>
    <dgm:pt modelId="{77CF135B-C22A-4C5F-B277-CBB60E4A338A}" type="sibTrans" cxnId="{56409A6E-5539-4E33-AE2E-BD6C41EED411}">
      <dgm:prSet/>
      <dgm:spPr/>
      <dgm:t>
        <a:bodyPr/>
        <a:lstStyle/>
        <a:p>
          <a:endParaRPr lang="en-US" sz="1800"/>
        </a:p>
      </dgm:t>
    </dgm:pt>
    <dgm:pt modelId="{5FAF9874-54A4-42AC-9328-07E152FBBC66}">
      <dgm:prSet custT="1"/>
      <dgm:spPr>
        <a:solidFill>
          <a:schemeClr val="accent1"/>
        </a:solidFill>
      </dgm:spPr>
      <dgm:t>
        <a:bodyPr/>
        <a:lstStyle/>
        <a:p>
          <a:r>
            <a:rPr lang="en-GB" sz="1200"/>
            <a:t>of an architecture.</a:t>
          </a:r>
          <a:endParaRPr lang="en-US" sz="1200"/>
        </a:p>
      </dgm:t>
    </dgm:pt>
    <dgm:pt modelId="{12D0A617-F997-4248-BE67-C755F5DA2BC2}" type="parTrans" cxnId="{0B07C69A-D43A-4254-AAB7-411ECE88F451}">
      <dgm:prSet/>
      <dgm:spPr/>
      <dgm:t>
        <a:bodyPr/>
        <a:lstStyle/>
        <a:p>
          <a:endParaRPr lang="en-US" sz="1800"/>
        </a:p>
      </dgm:t>
    </dgm:pt>
    <dgm:pt modelId="{742B42FA-67EB-4B29-976F-702AE4A08A42}" type="sibTrans" cxnId="{0B07C69A-D43A-4254-AAB7-411ECE88F451}">
      <dgm:prSet/>
      <dgm:spPr/>
      <dgm:t>
        <a:bodyPr/>
        <a:lstStyle/>
        <a:p>
          <a:endParaRPr lang="en-US" sz="1800"/>
        </a:p>
      </dgm:t>
    </dgm:pt>
    <dgm:pt modelId="{00BF9F6C-90B0-4F1F-97EF-129B6C8B22A9}" type="pres">
      <dgm:prSet presAssocID="{3886D7D7-3025-4761-B289-4C4C40DE83F8}" presName="linear" presStyleCnt="0">
        <dgm:presLayoutVars>
          <dgm:dir/>
          <dgm:animLvl val="lvl"/>
          <dgm:resizeHandles val="exact"/>
        </dgm:presLayoutVars>
      </dgm:prSet>
      <dgm:spPr/>
    </dgm:pt>
    <dgm:pt modelId="{5B494413-43EC-453D-88AD-9CD2AC38D316}" type="pres">
      <dgm:prSet presAssocID="{8E7BDD5E-B40D-45C2-969B-C3D047BF556E}" presName="parentLin" presStyleCnt="0"/>
      <dgm:spPr/>
    </dgm:pt>
    <dgm:pt modelId="{29E29EE9-2737-4C1F-8781-288F3BC4083B}" type="pres">
      <dgm:prSet presAssocID="{8E7BDD5E-B40D-45C2-969B-C3D047BF556E}" presName="parentLeftMargin" presStyleLbl="node1" presStyleIdx="0" presStyleCnt="5"/>
      <dgm:spPr/>
    </dgm:pt>
    <dgm:pt modelId="{84921890-4F5E-4363-A6EB-C73E6A470443}" type="pres">
      <dgm:prSet presAssocID="{8E7BDD5E-B40D-45C2-969B-C3D047BF556E}" presName="parentText" presStyleLbl="node1" presStyleIdx="0" presStyleCnt="5">
        <dgm:presLayoutVars>
          <dgm:chMax val="0"/>
          <dgm:bulletEnabled val="1"/>
        </dgm:presLayoutVars>
      </dgm:prSet>
      <dgm:spPr/>
    </dgm:pt>
    <dgm:pt modelId="{40ED0051-7B34-4409-8837-1D8EDE8B0280}" type="pres">
      <dgm:prSet presAssocID="{8E7BDD5E-B40D-45C2-969B-C3D047BF556E}" presName="negativeSpace" presStyleCnt="0"/>
      <dgm:spPr/>
    </dgm:pt>
    <dgm:pt modelId="{95D99D00-A1E7-4CB5-8590-08EB57F5D5E6}" type="pres">
      <dgm:prSet presAssocID="{8E7BDD5E-B40D-45C2-969B-C3D047BF556E}" presName="childText" presStyleLbl="conFgAcc1" presStyleIdx="0" presStyleCnt="5">
        <dgm:presLayoutVars>
          <dgm:bulletEnabled val="1"/>
        </dgm:presLayoutVars>
      </dgm:prSet>
      <dgm:spPr/>
    </dgm:pt>
    <dgm:pt modelId="{5DD65981-EEE0-4B8F-8D29-355C7D344C03}" type="pres">
      <dgm:prSet presAssocID="{C3823075-868E-4FA2-92C9-804FA544F47D}" presName="spaceBetweenRectangles" presStyleCnt="0"/>
      <dgm:spPr/>
    </dgm:pt>
    <dgm:pt modelId="{BA454D33-5FAE-4808-9EBE-80ED401440B7}" type="pres">
      <dgm:prSet presAssocID="{DDD78242-65BB-4F89-AF97-DDE0160D32AD}" presName="parentLin" presStyleCnt="0"/>
      <dgm:spPr/>
    </dgm:pt>
    <dgm:pt modelId="{CE1433FB-21FF-4F4A-AA8E-EDFAAA2A39FD}" type="pres">
      <dgm:prSet presAssocID="{DDD78242-65BB-4F89-AF97-DDE0160D32AD}" presName="parentLeftMargin" presStyleLbl="node1" presStyleIdx="0" presStyleCnt="5"/>
      <dgm:spPr/>
    </dgm:pt>
    <dgm:pt modelId="{1700BA98-CD56-4A54-9F18-877A8A968F78}" type="pres">
      <dgm:prSet presAssocID="{DDD78242-65BB-4F89-AF97-DDE0160D32AD}" presName="parentText" presStyleLbl="node1" presStyleIdx="1" presStyleCnt="5">
        <dgm:presLayoutVars>
          <dgm:chMax val="0"/>
          <dgm:bulletEnabled val="1"/>
        </dgm:presLayoutVars>
      </dgm:prSet>
      <dgm:spPr/>
    </dgm:pt>
    <dgm:pt modelId="{9C658CE0-9956-45D1-A4A5-9CCB5C7F27D9}" type="pres">
      <dgm:prSet presAssocID="{DDD78242-65BB-4F89-AF97-DDE0160D32AD}" presName="negativeSpace" presStyleCnt="0"/>
      <dgm:spPr/>
    </dgm:pt>
    <dgm:pt modelId="{0F12DE53-98EB-4F4F-A6AF-A89CA41EF5F9}" type="pres">
      <dgm:prSet presAssocID="{DDD78242-65BB-4F89-AF97-DDE0160D32AD}" presName="childText" presStyleLbl="conFgAcc1" presStyleIdx="1" presStyleCnt="5">
        <dgm:presLayoutVars>
          <dgm:bulletEnabled val="1"/>
        </dgm:presLayoutVars>
      </dgm:prSet>
      <dgm:spPr/>
    </dgm:pt>
    <dgm:pt modelId="{B542B7CA-E319-4940-847E-CC6A2C4D7E88}" type="pres">
      <dgm:prSet presAssocID="{2C0F9A8D-5739-482A-BE6A-FA44B013B459}" presName="spaceBetweenRectangles" presStyleCnt="0"/>
      <dgm:spPr/>
    </dgm:pt>
    <dgm:pt modelId="{F1352FB6-E0FA-4EF8-92EB-05427B8E09C2}" type="pres">
      <dgm:prSet presAssocID="{C004E549-0146-4983-BE31-5832FEB44FE6}" presName="parentLin" presStyleCnt="0"/>
      <dgm:spPr/>
    </dgm:pt>
    <dgm:pt modelId="{068CA10C-1C4E-4E23-8D0E-AD0D517B932C}" type="pres">
      <dgm:prSet presAssocID="{C004E549-0146-4983-BE31-5832FEB44FE6}" presName="parentLeftMargin" presStyleLbl="node1" presStyleIdx="1" presStyleCnt="5"/>
      <dgm:spPr/>
    </dgm:pt>
    <dgm:pt modelId="{8B323CDD-F522-4FE2-8737-3A2F552C642A}" type="pres">
      <dgm:prSet presAssocID="{C004E549-0146-4983-BE31-5832FEB44FE6}" presName="parentText" presStyleLbl="node1" presStyleIdx="2" presStyleCnt="5">
        <dgm:presLayoutVars>
          <dgm:chMax val="0"/>
          <dgm:bulletEnabled val="1"/>
        </dgm:presLayoutVars>
      </dgm:prSet>
      <dgm:spPr/>
    </dgm:pt>
    <dgm:pt modelId="{44E8EADE-C870-464E-9F27-673709313AE8}" type="pres">
      <dgm:prSet presAssocID="{C004E549-0146-4983-BE31-5832FEB44FE6}" presName="negativeSpace" presStyleCnt="0"/>
      <dgm:spPr/>
    </dgm:pt>
    <dgm:pt modelId="{D86D12EB-8CE6-4255-A561-248E01A16B5D}" type="pres">
      <dgm:prSet presAssocID="{C004E549-0146-4983-BE31-5832FEB44FE6}" presName="childText" presStyleLbl="conFgAcc1" presStyleIdx="2" presStyleCnt="5">
        <dgm:presLayoutVars>
          <dgm:bulletEnabled val="1"/>
        </dgm:presLayoutVars>
      </dgm:prSet>
      <dgm:spPr/>
    </dgm:pt>
    <dgm:pt modelId="{D4EE0315-D2BD-4EAB-BE31-74FD70915CE6}" type="pres">
      <dgm:prSet presAssocID="{1395F271-50FA-4DC7-8E32-35FE433647A1}" presName="spaceBetweenRectangles" presStyleCnt="0"/>
      <dgm:spPr/>
    </dgm:pt>
    <dgm:pt modelId="{94349CEE-4433-4124-B122-C11EC35FAD92}" type="pres">
      <dgm:prSet presAssocID="{F84BC37D-A0D0-4CBC-955C-C6E8406D159F}" presName="parentLin" presStyleCnt="0"/>
      <dgm:spPr/>
    </dgm:pt>
    <dgm:pt modelId="{38378F59-3954-4916-8F72-3E13385DAC2F}" type="pres">
      <dgm:prSet presAssocID="{F84BC37D-A0D0-4CBC-955C-C6E8406D159F}" presName="parentLeftMargin" presStyleLbl="node1" presStyleIdx="2" presStyleCnt="5"/>
      <dgm:spPr/>
    </dgm:pt>
    <dgm:pt modelId="{2320E0E2-19DA-4941-8606-1960922935A0}" type="pres">
      <dgm:prSet presAssocID="{F84BC37D-A0D0-4CBC-955C-C6E8406D159F}" presName="parentText" presStyleLbl="node1" presStyleIdx="3" presStyleCnt="5">
        <dgm:presLayoutVars>
          <dgm:chMax val="0"/>
          <dgm:bulletEnabled val="1"/>
        </dgm:presLayoutVars>
      </dgm:prSet>
      <dgm:spPr/>
    </dgm:pt>
    <dgm:pt modelId="{AC1268DF-34A3-45FA-96F6-D500DB2200D3}" type="pres">
      <dgm:prSet presAssocID="{F84BC37D-A0D0-4CBC-955C-C6E8406D159F}" presName="negativeSpace" presStyleCnt="0"/>
      <dgm:spPr/>
    </dgm:pt>
    <dgm:pt modelId="{8CB59F89-766B-483F-80C7-A1F350F603FF}" type="pres">
      <dgm:prSet presAssocID="{F84BC37D-A0D0-4CBC-955C-C6E8406D159F}" presName="childText" presStyleLbl="conFgAcc1" presStyleIdx="3" presStyleCnt="5" custLinFactNeighborY="-93040">
        <dgm:presLayoutVars>
          <dgm:bulletEnabled val="1"/>
        </dgm:presLayoutVars>
      </dgm:prSet>
      <dgm:spPr/>
    </dgm:pt>
    <dgm:pt modelId="{10A88BF6-80E7-416E-B4C7-A182F82220A9}" type="pres">
      <dgm:prSet presAssocID="{351E3558-F944-4DFB-9CDD-263E31B4B99A}" presName="spaceBetweenRectangles" presStyleCnt="0"/>
      <dgm:spPr/>
    </dgm:pt>
    <dgm:pt modelId="{96530766-E2FF-47E2-B291-60A10325B7FA}" type="pres">
      <dgm:prSet presAssocID="{5FAF9874-54A4-42AC-9328-07E152FBBC66}" presName="parentLin" presStyleCnt="0"/>
      <dgm:spPr/>
    </dgm:pt>
    <dgm:pt modelId="{BCD1CE9D-2F87-4525-8A27-75DD086B5025}" type="pres">
      <dgm:prSet presAssocID="{5FAF9874-54A4-42AC-9328-07E152FBBC66}" presName="parentLeftMargin" presStyleLbl="node1" presStyleIdx="3" presStyleCnt="5"/>
      <dgm:spPr/>
    </dgm:pt>
    <dgm:pt modelId="{AF011142-D8F3-4A94-9E27-4D621BB7FCCC}" type="pres">
      <dgm:prSet presAssocID="{5FAF9874-54A4-42AC-9328-07E152FBBC66}" presName="parentText" presStyleLbl="node1" presStyleIdx="4" presStyleCnt="5">
        <dgm:presLayoutVars>
          <dgm:chMax val="0"/>
          <dgm:bulletEnabled val="1"/>
        </dgm:presLayoutVars>
      </dgm:prSet>
      <dgm:spPr/>
    </dgm:pt>
    <dgm:pt modelId="{A7A6D0FA-D6EC-445B-A79B-BF33EFC5DBD2}" type="pres">
      <dgm:prSet presAssocID="{5FAF9874-54A4-42AC-9328-07E152FBBC66}" presName="negativeSpace" presStyleCnt="0"/>
      <dgm:spPr/>
    </dgm:pt>
    <dgm:pt modelId="{6BE27893-1CE1-473E-B854-D52E2A7675BF}" type="pres">
      <dgm:prSet presAssocID="{5FAF9874-54A4-42AC-9328-07E152FBBC66}" presName="childText" presStyleLbl="conFgAcc1" presStyleIdx="4" presStyleCnt="5">
        <dgm:presLayoutVars>
          <dgm:bulletEnabled val="1"/>
        </dgm:presLayoutVars>
      </dgm:prSet>
      <dgm:spPr/>
    </dgm:pt>
  </dgm:ptLst>
  <dgm:cxnLst>
    <dgm:cxn modelId="{3431740D-AD12-401D-84C6-D6C27762BE94}" srcId="{3886D7D7-3025-4761-B289-4C4C40DE83F8}" destId="{8E7BDD5E-B40D-45C2-969B-C3D047BF556E}" srcOrd="0" destOrd="0" parTransId="{051791CE-D3D8-41A4-A487-5502352B9062}" sibTransId="{C3823075-868E-4FA2-92C9-804FA544F47D}"/>
    <dgm:cxn modelId="{8281480F-F3A2-4FE0-91A9-4B76ECFAD47C}" type="presOf" srcId="{36996C87-79DA-44F9-9C1B-349F32CFD4EE}" destId="{D86D12EB-8CE6-4255-A561-248E01A16B5D}" srcOrd="0" destOrd="1" presId="urn:microsoft.com/office/officeart/2005/8/layout/list1"/>
    <dgm:cxn modelId="{8E05B70F-A9F3-4B02-9E57-2C26C16E68BE}" type="presOf" srcId="{8E7BDD5E-B40D-45C2-969B-C3D047BF556E}" destId="{84921890-4F5E-4363-A6EB-C73E6A470443}" srcOrd="1" destOrd="0" presId="urn:microsoft.com/office/officeart/2005/8/layout/list1"/>
    <dgm:cxn modelId="{86506612-6B5D-4FF7-BD0A-8690EC8789CA}" type="presOf" srcId="{C004E549-0146-4983-BE31-5832FEB44FE6}" destId="{068CA10C-1C4E-4E23-8D0E-AD0D517B932C}" srcOrd="0" destOrd="0" presId="urn:microsoft.com/office/officeart/2005/8/layout/list1"/>
    <dgm:cxn modelId="{88C9741A-C773-4154-9E86-12F05035B863}" srcId="{C004E549-0146-4983-BE31-5832FEB44FE6}" destId="{36996C87-79DA-44F9-9C1B-349F32CFD4EE}" srcOrd="1" destOrd="0" parTransId="{B6AE6984-FDD2-4924-89D2-7F4C0A10D6DA}" sibTransId="{EBF36512-A934-4909-9C9A-B33BB5B71AC2}"/>
    <dgm:cxn modelId="{E6296723-1A2E-45C7-B3D5-7BFCA896C0EA}" srcId="{C004E549-0146-4983-BE31-5832FEB44FE6}" destId="{B2DB1949-0578-4C39-BE24-F477FE340225}" srcOrd="0" destOrd="0" parTransId="{9775A4BA-C21B-4FC3-8392-4DE6FB25522A}" sibTransId="{27D68797-443A-4B7C-8B98-63624C1007E2}"/>
    <dgm:cxn modelId="{D440ED2A-4536-4DA0-93ED-E6D600EAC57F}" type="presOf" srcId="{B63FC852-5A71-442C-AB49-0A5F67821067}" destId="{95D99D00-A1E7-4CB5-8590-08EB57F5D5E6}" srcOrd="0" destOrd="3" presId="urn:microsoft.com/office/officeart/2005/8/layout/list1"/>
    <dgm:cxn modelId="{A7D82E2B-383F-4E13-B05B-D6097EFAD227}" srcId="{3886D7D7-3025-4761-B289-4C4C40DE83F8}" destId="{F84BC37D-A0D0-4CBC-955C-C6E8406D159F}" srcOrd="3" destOrd="0" parTransId="{A3F6E72F-EFBC-4E1A-B3EA-E4F7C13E8D48}" sibTransId="{351E3558-F944-4DFB-9CDD-263E31B4B99A}"/>
    <dgm:cxn modelId="{8B293534-435C-452A-AEB0-968F711E8EDD}" type="presOf" srcId="{DDD78242-65BB-4F89-AF97-DDE0160D32AD}" destId="{1700BA98-CD56-4A54-9F18-877A8A968F78}" srcOrd="1" destOrd="0" presId="urn:microsoft.com/office/officeart/2005/8/layout/list1"/>
    <dgm:cxn modelId="{F25D6C3D-8A2B-4BFE-8F8B-BFE06C0667C2}" type="presOf" srcId="{B2DB1949-0578-4C39-BE24-F477FE340225}" destId="{D86D12EB-8CE6-4255-A561-248E01A16B5D}" srcOrd="0" destOrd="0" presId="urn:microsoft.com/office/officeart/2005/8/layout/list1"/>
    <dgm:cxn modelId="{1E649B3D-4591-4654-A48B-B227C2B7813E}" type="presOf" srcId="{5FAF9874-54A4-42AC-9328-07E152FBBC66}" destId="{AF011142-D8F3-4A94-9E27-4D621BB7FCCC}" srcOrd="1" destOrd="0" presId="urn:microsoft.com/office/officeart/2005/8/layout/list1"/>
    <dgm:cxn modelId="{CD14FF3E-9BEA-4265-8A76-C8814D4E9A41}" srcId="{3886D7D7-3025-4761-B289-4C4C40DE83F8}" destId="{C004E549-0146-4983-BE31-5832FEB44FE6}" srcOrd="2" destOrd="0" parTransId="{8EAC64E2-DEE2-43C6-B38B-D3B08819A0C2}" sibTransId="{1395F271-50FA-4DC7-8E32-35FE433647A1}"/>
    <dgm:cxn modelId="{4111CE40-E47D-4532-89A5-5131BB687F10}" srcId="{E8D2506B-AEEF-49CE-A691-95D16ED0FF82}" destId="{B63FC852-5A71-442C-AB49-0A5F67821067}" srcOrd="1" destOrd="0" parTransId="{7ADCF6DA-0C79-41FE-B415-21545823A7C6}" sibTransId="{B63993FF-D3E8-4B00-B1D2-CF10B6DF2414}"/>
    <dgm:cxn modelId="{C4981F4C-B291-4FFD-9EEF-BC12C258BCBE}" type="presOf" srcId="{F942D81E-9039-4934-81CD-C4D5DEA931D1}" destId="{95D99D00-A1E7-4CB5-8590-08EB57F5D5E6}" srcOrd="0" destOrd="4" presId="urn:microsoft.com/office/officeart/2005/8/layout/list1"/>
    <dgm:cxn modelId="{56409A6E-5539-4E33-AE2E-BD6C41EED411}" srcId="{F84BC37D-A0D0-4CBC-955C-C6E8406D159F}" destId="{6EB12BFE-560F-4F65-B401-5C26A84A9E3D}" srcOrd="2" destOrd="0" parTransId="{C44FE7F8-5359-4AD3-97EF-CB21351465BC}" sibTransId="{77CF135B-C22A-4C5F-B277-CBB60E4A338A}"/>
    <dgm:cxn modelId="{C437FF4E-4451-4614-8BBC-ACA231B57BA1}" type="presOf" srcId="{5FAF9874-54A4-42AC-9328-07E152FBBC66}" destId="{BCD1CE9D-2F87-4525-8A27-75DD086B5025}" srcOrd="0" destOrd="0" presId="urn:microsoft.com/office/officeart/2005/8/layout/list1"/>
    <dgm:cxn modelId="{5C411551-4E59-4EA2-84DC-FA1861A77843}" type="presOf" srcId="{E8D2506B-AEEF-49CE-A691-95D16ED0FF82}" destId="{95D99D00-A1E7-4CB5-8590-08EB57F5D5E6}" srcOrd="0" destOrd="1" presId="urn:microsoft.com/office/officeart/2005/8/layout/list1"/>
    <dgm:cxn modelId="{F8E59775-53B3-4856-B99B-9B771E77FAB1}" srcId="{8E7BDD5E-B40D-45C2-969B-C3D047BF556E}" destId="{892DBC36-7167-4ABE-8FF3-D2E1C86E3AD1}" srcOrd="0" destOrd="0" parTransId="{3BE0FB3B-B589-461C-B10F-505C7313B62F}" sibTransId="{B495360A-7D09-40CC-BA3D-56D278E8CAFB}"/>
    <dgm:cxn modelId="{14924C78-20AC-4EA4-9A45-2E558C057FEF}" type="presOf" srcId="{6EB12BFE-560F-4F65-B401-5C26A84A9E3D}" destId="{8CB59F89-766B-483F-80C7-A1F350F603FF}" srcOrd="0" destOrd="2" presId="urn:microsoft.com/office/officeart/2005/8/layout/list1"/>
    <dgm:cxn modelId="{9027B35A-2CED-4053-B17C-3D9131ED12BA}" srcId="{E8D2506B-AEEF-49CE-A691-95D16ED0FF82}" destId="{F942D81E-9039-4934-81CD-C4D5DEA931D1}" srcOrd="2" destOrd="0" parTransId="{4803B877-B5F1-47D1-9DCA-CE89DBD7B4D2}" sibTransId="{EA0E9F74-4420-433C-8759-42E854D60E43}"/>
    <dgm:cxn modelId="{60404F7E-D99F-44C7-A32D-EC7DC282AB0E}" type="presOf" srcId="{82F81EC7-9F2C-4CBC-BF46-65B926A0FD54}" destId="{95D99D00-A1E7-4CB5-8590-08EB57F5D5E6}" srcOrd="0" destOrd="2" presId="urn:microsoft.com/office/officeart/2005/8/layout/list1"/>
    <dgm:cxn modelId="{AEF19B8B-62EE-44CB-AF93-93E4BE76BADF}" srcId="{E8D2506B-AEEF-49CE-A691-95D16ED0FF82}" destId="{82F81EC7-9F2C-4CBC-BF46-65B926A0FD54}" srcOrd="0" destOrd="0" parTransId="{260402B6-C483-4751-8DED-8865633AE998}" sibTransId="{C49BD2FD-12EE-432C-8C4F-33C5C0F7C40D}"/>
    <dgm:cxn modelId="{35C49797-FA23-4E55-9030-DE80F3166AAA}" srcId="{3886D7D7-3025-4761-B289-4C4C40DE83F8}" destId="{DDD78242-65BB-4F89-AF97-DDE0160D32AD}" srcOrd="1" destOrd="0" parTransId="{AEAA9B4B-B267-4F8C-86CB-CFE395748EEE}" sibTransId="{2C0F9A8D-5739-482A-BE6A-FA44B013B459}"/>
    <dgm:cxn modelId="{0B07C69A-D43A-4254-AAB7-411ECE88F451}" srcId="{3886D7D7-3025-4761-B289-4C4C40DE83F8}" destId="{5FAF9874-54A4-42AC-9328-07E152FBBC66}" srcOrd="4" destOrd="0" parTransId="{12D0A617-F997-4248-BE67-C755F5DA2BC2}" sibTransId="{742B42FA-67EB-4B29-976F-702AE4A08A42}"/>
    <dgm:cxn modelId="{14643CA7-7254-4A53-A8FE-251963EB4AC4}" srcId="{8E7BDD5E-B40D-45C2-969B-C3D047BF556E}" destId="{E8D2506B-AEEF-49CE-A691-95D16ED0FF82}" srcOrd="1" destOrd="0" parTransId="{AABE2032-E5D0-4B0F-B480-1287B4C67CFB}" sibTransId="{43FAC0A1-A214-4E15-B0AB-00D3CA4374BC}"/>
    <dgm:cxn modelId="{381D39AC-A26C-46B1-BE04-0656F4F0C5E9}" type="presOf" srcId="{DDD78242-65BB-4F89-AF97-DDE0160D32AD}" destId="{CE1433FB-21FF-4F4A-AA8E-EDFAAA2A39FD}" srcOrd="0" destOrd="0" presId="urn:microsoft.com/office/officeart/2005/8/layout/list1"/>
    <dgm:cxn modelId="{A8528EAE-A19F-4823-B482-2635FA95AFDD}" type="presOf" srcId="{F84BC37D-A0D0-4CBC-955C-C6E8406D159F}" destId="{2320E0E2-19DA-4941-8606-1960922935A0}" srcOrd="1" destOrd="0" presId="urn:microsoft.com/office/officeart/2005/8/layout/list1"/>
    <dgm:cxn modelId="{2D1B3DC1-E522-4426-9CB0-EE02EE7D04C9}" type="presOf" srcId="{F84BC37D-A0D0-4CBC-955C-C6E8406D159F}" destId="{38378F59-3954-4916-8F72-3E13385DAC2F}" srcOrd="0" destOrd="0" presId="urn:microsoft.com/office/officeart/2005/8/layout/list1"/>
    <dgm:cxn modelId="{FF0FBEC1-0D17-45BE-981D-9000CC7A91FB}" type="presOf" srcId="{F573C5A9-045A-4A11-AEC2-112040D2E8CE}" destId="{8CB59F89-766B-483F-80C7-A1F350F603FF}" srcOrd="0" destOrd="0" presId="urn:microsoft.com/office/officeart/2005/8/layout/list1"/>
    <dgm:cxn modelId="{604810C5-DF8E-4798-8E3A-D6493A89C3F8}" srcId="{F84BC37D-A0D0-4CBC-955C-C6E8406D159F}" destId="{7B73A755-F3EF-4F91-B59D-CE83BE8F4B3A}" srcOrd="1" destOrd="0" parTransId="{14CD11FE-C096-4F3B-864C-AF2DE2F3926B}" sibTransId="{8BDDE68F-6976-4FB9-997A-F3741AFD834C}"/>
    <dgm:cxn modelId="{0EC652C6-5933-4681-9ED5-179C5559854B}" srcId="{F84BC37D-A0D0-4CBC-955C-C6E8406D159F}" destId="{F573C5A9-045A-4A11-AEC2-112040D2E8CE}" srcOrd="0" destOrd="0" parTransId="{FADA842C-09CF-4FC7-A453-9CF1D6EC89AA}" sibTransId="{EBBC5D29-46FB-4E1E-9EBD-9EA250200EAD}"/>
    <dgm:cxn modelId="{ED42CDD0-0EE6-446D-8650-5CB7572DD3F4}" type="presOf" srcId="{892DBC36-7167-4ABE-8FF3-D2E1C86E3AD1}" destId="{95D99D00-A1E7-4CB5-8590-08EB57F5D5E6}" srcOrd="0" destOrd="0" presId="urn:microsoft.com/office/officeart/2005/8/layout/list1"/>
    <dgm:cxn modelId="{35D167D9-94E8-4346-8B80-3004D675564E}" type="presOf" srcId="{C004E549-0146-4983-BE31-5832FEB44FE6}" destId="{8B323CDD-F522-4FE2-8737-3A2F552C642A}" srcOrd="1" destOrd="0" presId="urn:microsoft.com/office/officeart/2005/8/layout/list1"/>
    <dgm:cxn modelId="{D43670DA-3961-4E84-9433-999B631B5EFF}" type="presOf" srcId="{7B73A755-F3EF-4F91-B59D-CE83BE8F4B3A}" destId="{8CB59F89-766B-483F-80C7-A1F350F603FF}" srcOrd="0" destOrd="1" presId="urn:microsoft.com/office/officeart/2005/8/layout/list1"/>
    <dgm:cxn modelId="{7DFD71EB-6886-4BB1-A915-C4D5173A0BB1}" type="presOf" srcId="{3886D7D7-3025-4761-B289-4C4C40DE83F8}" destId="{00BF9F6C-90B0-4F1F-97EF-129B6C8B22A9}" srcOrd="0" destOrd="0" presId="urn:microsoft.com/office/officeart/2005/8/layout/list1"/>
    <dgm:cxn modelId="{3D9FDDEE-24C9-4C42-A174-1B29BF00F20A}" type="presOf" srcId="{8E7BDD5E-B40D-45C2-969B-C3D047BF556E}" destId="{29E29EE9-2737-4C1F-8781-288F3BC4083B}" srcOrd="0" destOrd="0" presId="urn:microsoft.com/office/officeart/2005/8/layout/list1"/>
    <dgm:cxn modelId="{7C199D40-14CA-443E-9E30-B082F45AC2D4}" type="presParOf" srcId="{00BF9F6C-90B0-4F1F-97EF-129B6C8B22A9}" destId="{5B494413-43EC-453D-88AD-9CD2AC38D316}" srcOrd="0" destOrd="0" presId="urn:microsoft.com/office/officeart/2005/8/layout/list1"/>
    <dgm:cxn modelId="{92C40FD6-2993-44AC-928B-C27D4D24BBDE}" type="presParOf" srcId="{5B494413-43EC-453D-88AD-9CD2AC38D316}" destId="{29E29EE9-2737-4C1F-8781-288F3BC4083B}" srcOrd="0" destOrd="0" presId="urn:microsoft.com/office/officeart/2005/8/layout/list1"/>
    <dgm:cxn modelId="{98AA1BE2-D480-4D73-9235-0335080411EF}" type="presParOf" srcId="{5B494413-43EC-453D-88AD-9CD2AC38D316}" destId="{84921890-4F5E-4363-A6EB-C73E6A470443}" srcOrd="1" destOrd="0" presId="urn:microsoft.com/office/officeart/2005/8/layout/list1"/>
    <dgm:cxn modelId="{CF5BDA06-A677-4292-BFB6-1275C4638D89}" type="presParOf" srcId="{00BF9F6C-90B0-4F1F-97EF-129B6C8B22A9}" destId="{40ED0051-7B34-4409-8837-1D8EDE8B0280}" srcOrd="1" destOrd="0" presId="urn:microsoft.com/office/officeart/2005/8/layout/list1"/>
    <dgm:cxn modelId="{1FCAB945-10C0-4B49-ADFA-F37B3B29397B}" type="presParOf" srcId="{00BF9F6C-90B0-4F1F-97EF-129B6C8B22A9}" destId="{95D99D00-A1E7-4CB5-8590-08EB57F5D5E6}" srcOrd="2" destOrd="0" presId="urn:microsoft.com/office/officeart/2005/8/layout/list1"/>
    <dgm:cxn modelId="{217ADC9B-408A-4300-BCD4-54646D384179}" type="presParOf" srcId="{00BF9F6C-90B0-4F1F-97EF-129B6C8B22A9}" destId="{5DD65981-EEE0-4B8F-8D29-355C7D344C03}" srcOrd="3" destOrd="0" presId="urn:microsoft.com/office/officeart/2005/8/layout/list1"/>
    <dgm:cxn modelId="{AE7B31AB-567C-4E81-B98B-EE6A2E308F61}" type="presParOf" srcId="{00BF9F6C-90B0-4F1F-97EF-129B6C8B22A9}" destId="{BA454D33-5FAE-4808-9EBE-80ED401440B7}" srcOrd="4" destOrd="0" presId="urn:microsoft.com/office/officeart/2005/8/layout/list1"/>
    <dgm:cxn modelId="{2E8066E1-37F0-4F3B-83F1-2237178B9445}" type="presParOf" srcId="{BA454D33-5FAE-4808-9EBE-80ED401440B7}" destId="{CE1433FB-21FF-4F4A-AA8E-EDFAAA2A39FD}" srcOrd="0" destOrd="0" presId="urn:microsoft.com/office/officeart/2005/8/layout/list1"/>
    <dgm:cxn modelId="{6BB2D6D2-1D08-4F0F-91F1-DFF9F6CE63BD}" type="presParOf" srcId="{BA454D33-5FAE-4808-9EBE-80ED401440B7}" destId="{1700BA98-CD56-4A54-9F18-877A8A968F78}" srcOrd="1" destOrd="0" presId="urn:microsoft.com/office/officeart/2005/8/layout/list1"/>
    <dgm:cxn modelId="{588DA4FE-270D-48C0-9B15-B772E058E7C8}" type="presParOf" srcId="{00BF9F6C-90B0-4F1F-97EF-129B6C8B22A9}" destId="{9C658CE0-9956-45D1-A4A5-9CCB5C7F27D9}" srcOrd="5" destOrd="0" presId="urn:microsoft.com/office/officeart/2005/8/layout/list1"/>
    <dgm:cxn modelId="{CEA0FAD6-AA67-4468-93F4-131A25E51539}" type="presParOf" srcId="{00BF9F6C-90B0-4F1F-97EF-129B6C8B22A9}" destId="{0F12DE53-98EB-4F4F-A6AF-A89CA41EF5F9}" srcOrd="6" destOrd="0" presId="urn:microsoft.com/office/officeart/2005/8/layout/list1"/>
    <dgm:cxn modelId="{E8ED6B19-4C2A-45F7-B31B-7E3C2B466CC0}" type="presParOf" srcId="{00BF9F6C-90B0-4F1F-97EF-129B6C8B22A9}" destId="{B542B7CA-E319-4940-847E-CC6A2C4D7E88}" srcOrd="7" destOrd="0" presId="urn:microsoft.com/office/officeart/2005/8/layout/list1"/>
    <dgm:cxn modelId="{1763813F-2892-41E7-BF54-61D9E87B9CE1}" type="presParOf" srcId="{00BF9F6C-90B0-4F1F-97EF-129B6C8B22A9}" destId="{F1352FB6-E0FA-4EF8-92EB-05427B8E09C2}" srcOrd="8" destOrd="0" presId="urn:microsoft.com/office/officeart/2005/8/layout/list1"/>
    <dgm:cxn modelId="{149EED82-45A7-4BF1-BB5A-A9986E66E930}" type="presParOf" srcId="{F1352FB6-E0FA-4EF8-92EB-05427B8E09C2}" destId="{068CA10C-1C4E-4E23-8D0E-AD0D517B932C}" srcOrd="0" destOrd="0" presId="urn:microsoft.com/office/officeart/2005/8/layout/list1"/>
    <dgm:cxn modelId="{BF2EE68D-48BF-4D11-BAC7-58C9A4376D85}" type="presParOf" srcId="{F1352FB6-E0FA-4EF8-92EB-05427B8E09C2}" destId="{8B323CDD-F522-4FE2-8737-3A2F552C642A}" srcOrd="1" destOrd="0" presId="urn:microsoft.com/office/officeart/2005/8/layout/list1"/>
    <dgm:cxn modelId="{9C846E25-D4D5-4E18-8DB3-B9DD1F8F2354}" type="presParOf" srcId="{00BF9F6C-90B0-4F1F-97EF-129B6C8B22A9}" destId="{44E8EADE-C870-464E-9F27-673709313AE8}" srcOrd="9" destOrd="0" presId="urn:microsoft.com/office/officeart/2005/8/layout/list1"/>
    <dgm:cxn modelId="{AE679F32-6802-479B-9E06-F1AD4C20D556}" type="presParOf" srcId="{00BF9F6C-90B0-4F1F-97EF-129B6C8B22A9}" destId="{D86D12EB-8CE6-4255-A561-248E01A16B5D}" srcOrd="10" destOrd="0" presId="urn:microsoft.com/office/officeart/2005/8/layout/list1"/>
    <dgm:cxn modelId="{2B590C22-CB63-4F0E-81D8-83686E9A8642}" type="presParOf" srcId="{00BF9F6C-90B0-4F1F-97EF-129B6C8B22A9}" destId="{D4EE0315-D2BD-4EAB-BE31-74FD70915CE6}" srcOrd="11" destOrd="0" presId="urn:microsoft.com/office/officeart/2005/8/layout/list1"/>
    <dgm:cxn modelId="{D006115E-F9BE-4740-85D2-EED454B28504}" type="presParOf" srcId="{00BF9F6C-90B0-4F1F-97EF-129B6C8B22A9}" destId="{94349CEE-4433-4124-B122-C11EC35FAD92}" srcOrd="12" destOrd="0" presId="urn:microsoft.com/office/officeart/2005/8/layout/list1"/>
    <dgm:cxn modelId="{CA5CEE57-E142-43AC-A506-F02ECF2105ED}" type="presParOf" srcId="{94349CEE-4433-4124-B122-C11EC35FAD92}" destId="{38378F59-3954-4916-8F72-3E13385DAC2F}" srcOrd="0" destOrd="0" presId="urn:microsoft.com/office/officeart/2005/8/layout/list1"/>
    <dgm:cxn modelId="{C737CB16-1B7B-440F-9E37-72D84A2879F0}" type="presParOf" srcId="{94349CEE-4433-4124-B122-C11EC35FAD92}" destId="{2320E0E2-19DA-4941-8606-1960922935A0}" srcOrd="1" destOrd="0" presId="urn:microsoft.com/office/officeart/2005/8/layout/list1"/>
    <dgm:cxn modelId="{516BF171-5492-4EC1-A4F8-52B254ABF933}" type="presParOf" srcId="{00BF9F6C-90B0-4F1F-97EF-129B6C8B22A9}" destId="{AC1268DF-34A3-45FA-96F6-D500DB2200D3}" srcOrd="13" destOrd="0" presId="urn:microsoft.com/office/officeart/2005/8/layout/list1"/>
    <dgm:cxn modelId="{B5317353-6DF8-4564-B531-F8E4B5C620D9}" type="presParOf" srcId="{00BF9F6C-90B0-4F1F-97EF-129B6C8B22A9}" destId="{8CB59F89-766B-483F-80C7-A1F350F603FF}" srcOrd="14" destOrd="0" presId="urn:microsoft.com/office/officeart/2005/8/layout/list1"/>
    <dgm:cxn modelId="{CC9D4531-B1D1-4B46-B837-E9F100D9AD0A}" type="presParOf" srcId="{00BF9F6C-90B0-4F1F-97EF-129B6C8B22A9}" destId="{10A88BF6-80E7-416E-B4C7-A182F82220A9}" srcOrd="15" destOrd="0" presId="urn:microsoft.com/office/officeart/2005/8/layout/list1"/>
    <dgm:cxn modelId="{CB689AD5-E30C-4D9C-A86E-7C6B87916CC7}" type="presParOf" srcId="{00BF9F6C-90B0-4F1F-97EF-129B6C8B22A9}" destId="{96530766-E2FF-47E2-B291-60A10325B7FA}" srcOrd="16" destOrd="0" presId="urn:microsoft.com/office/officeart/2005/8/layout/list1"/>
    <dgm:cxn modelId="{F0E004FE-CE86-4D1D-A5F8-49BFCA628BB0}" type="presParOf" srcId="{96530766-E2FF-47E2-B291-60A10325B7FA}" destId="{BCD1CE9D-2F87-4525-8A27-75DD086B5025}" srcOrd="0" destOrd="0" presId="urn:microsoft.com/office/officeart/2005/8/layout/list1"/>
    <dgm:cxn modelId="{F921E3E8-B3FA-471D-A8A1-386FB4D9294C}" type="presParOf" srcId="{96530766-E2FF-47E2-B291-60A10325B7FA}" destId="{AF011142-D8F3-4A94-9E27-4D621BB7FCCC}" srcOrd="1" destOrd="0" presId="urn:microsoft.com/office/officeart/2005/8/layout/list1"/>
    <dgm:cxn modelId="{6145CAA7-8993-46CF-9F4D-1E408A98425B}" type="presParOf" srcId="{00BF9F6C-90B0-4F1F-97EF-129B6C8B22A9}" destId="{A7A6D0FA-D6EC-445B-A79B-BF33EFC5DBD2}" srcOrd="17" destOrd="0" presId="urn:microsoft.com/office/officeart/2005/8/layout/list1"/>
    <dgm:cxn modelId="{3C5E3D30-98A9-47E8-BE13-C7418A26C145}" type="presParOf" srcId="{00BF9F6C-90B0-4F1F-97EF-129B6C8B22A9}" destId="{6BE27893-1CE1-473E-B854-D52E2A7675BF}"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5D4D4239-13EA-4C71-A42B-9A12C20482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8753B5F-FE0E-4689-B076-60FF7961B2B1}">
      <dgm:prSet/>
      <dgm:spPr>
        <a:solidFill>
          <a:srgbClr val="D4F1F7"/>
        </a:solidFill>
        <a:ln>
          <a:noFill/>
        </a:ln>
      </dgm:spPr>
      <dgm:t>
        <a:bodyPr/>
        <a:lstStyle/>
        <a:p>
          <a:r>
            <a:rPr lang="en-GB">
              <a:solidFill>
                <a:srgbClr val="2F528F"/>
              </a:solidFill>
            </a:rPr>
            <a:t>The Architecture Contract is traditionally an agreement between the sponsor and the Architecture Function or Information Systems (IS) department. </a:t>
          </a:r>
          <a:br>
            <a:rPr lang="en-GB">
              <a:solidFill>
                <a:srgbClr val="2F528F"/>
              </a:solidFill>
            </a:rPr>
          </a:br>
          <a:r>
            <a:rPr lang="en-GB">
              <a:solidFill>
                <a:srgbClr val="2F528F"/>
              </a:solidFill>
            </a:rPr>
            <a:t>But more services are being provided by third parties, co-ordinated through the Architecture</a:t>
          </a:r>
          <a:br>
            <a:rPr lang="en-GB">
              <a:solidFill>
                <a:srgbClr val="2F528F"/>
              </a:solidFill>
            </a:rPr>
          </a:br>
          <a:r>
            <a:rPr lang="en-GB">
              <a:solidFill>
                <a:srgbClr val="2F528F"/>
              </a:solidFill>
            </a:rPr>
            <a:t>Function or IS department, driving a need for the Architecture Contract to establish joint agreements  between all parties involved in the architecture development and delivery.</a:t>
          </a:r>
          <a:endParaRPr lang="en-US">
            <a:solidFill>
              <a:srgbClr val="2F528F"/>
            </a:solidFill>
          </a:endParaRPr>
        </a:p>
      </dgm:t>
    </dgm:pt>
    <dgm:pt modelId="{C82C2D61-3380-4856-988F-1BA55E0145D2}" type="parTrans" cxnId="{430DF964-B296-4EDC-AD83-63BEF46ADB31}">
      <dgm:prSet/>
      <dgm:spPr/>
      <dgm:t>
        <a:bodyPr/>
        <a:lstStyle/>
        <a:p>
          <a:endParaRPr lang="en-US"/>
        </a:p>
      </dgm:t>
    </dgm:pt>
    <dgm:pt modelId="{13DFB37F-4899-4312-8B1F-D9C042AC364F}" type="sibTrans" cxnId="{430DF964-B296-4EDC-AD83-63BEF46ADB31}">
      <dgm:prSet/>
      <dgm:spPr/>
      <dgm:t>
        <a:bodyPr/>
        <a:lstStyle/>
        <a:p>
          <a:endParaRPr lang="en-US"/>
        </a:p>
      </dgm:t>
    </dgm:pt>
    <dgm:pt modelId="{AA5CD44C-823A-44D9-9CDA-28CA81975D42}" type="pres">
      <dgm:prSet presAssocID="{5D4D4239-13EA-4C71-A42B-9A12C20482B5}" presName="linear" presStyleCnt="0">
        <dgm:presLayoutVars>
          <dgm:animLvl val="lvl"/>
          <dgm:resizeHandles val="exact"/>
        </dgm:presLayoutVars>
      </dgm:prSet>
      <dgm:spPr/>
    </dgm:pt>
    <dgm:pt modelId="{1CEE6723-C3BE-49DB-AE9E-8790A12FB6A9}" type="pres">
      <dgm:prSet presAssocID="{D8753B5F-FE0E-4689-B076-60FF7961B2B1}" presName="parentText" presStyleLbl="node1" presStyleIdx="0" presStyleCnt="1" custLinFactNeighborX="-10244" custLinFactNeighborY="862">
        <dgm:presLayoutVars>
          <dgm:chMax val="0"/>
          <dgm:bulletEnabled val="1"/>
        </dgm:presLayoutVars>
      </dgm:prSet>
      <dgm:spPr/>
    </dgm:pt>
  </dgm:ptLst>
  <dgm:cxnLst>
    <dgm:cxn modelId="{31073F05-280C-4882-B395-2E19AEE1BCC4}" type="presOf" srcId="{D8753B5F-FE0E-4689-B076-60FF7961B2B1}" destId="{1CEE6723-C3BE-49DB-AE9E-8790A12FB6A9}" srcOrd="0" destOrd="0" presId="urn:microsoft.com/office/officeart/2005/8/layout/vList2"/>
    <dgm:cxn modelId="{430DF964-B296-4EDC-AD83-63BEF46ADB31}" srcId="{5D4D4239-13EA-4C71-A42B-9A12C20482B5}" destId="{D8753B5F-FE0E-4689-B076-60FF7961B2B1}" srcOrd="0" destOrd="0" parTransId="{C82C2D61-3380-4856-988F-1BA55E0145D2}" sibTransId="{13DFB37F-4899-4312-8B1F-D9C042AC364F}"/>
    <dgm:cxn modelId="{6F334873-194B-4FE5-9491-3FA935BAAB2E}" type="presOf" srcId="{5D4D4239-13EA-4C71-A42B-9A12C20482B5}" destId="{AA5CD44C-823A-44D9-9CDA-28CA81975D42}" srcOrd="0" destOrd="0" presId="urn:microsoft.com/office/officeart/2005/8/layout/vList2"/>
    <dgm:cxn modelId="{677B9EED-D00D-4656-9290-3883A7709959}" type="presParOf" srcId="{AA5CD44C-823A-44D9-9CDA-28CA81975D42}" destId="{1CEE6723-C3BE-49DB-AE9E-8790A12FB6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4EF28107-574C-4231-B188-3731E1B8ADF5}"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C7C9D88D-9FD2-45CE-B359-6D354B5F6228}">
      <dgm:prSet custT="1"/>
      <dgm:spPr/>
      <dgm:t>
        <a:bodyPr/>
        <a:lstStyle/>
        <a:p>
          <a:r>
            <a:rPr lang="en-GB" sz="1400"/>
            <a:t>A set of processes and practices that ensure</a:t>
          </a:r>
          <a:endParaRPr lang="en-US" sz="1400"/>
        </a:p>
      </dgm:t>
    </dgm:pt>
    <dgm:pt modelId="{DDD8B35D-F979-45BC-AAB7-959D27A81632}" type="parTrans" cxnId="{5C265DE0-5A61-4E38-B0FF-5DC97A38775D}">
      <dgm:prSet/>
      <dgm:spPr/>
      <dgm:t>
        <a:bodyPr/>
        <a:lstStyle/>
        <a:p>
          <a:endParaRPr lang="en-US" sz="1200"/>
        </a:p>
      </dgm:t>
    </dgm:pt>
    <dgm:pt modelId="{12959EA2-AB8F-429D-A066-B6EF3C474EF1}" type="sibTrans" cxnId="{5C265DE0-5A61-4E38-B0FF-5DC97A38775D}">
      <dgm:prSet/>
      <dgm:spPr/>
      <dgm:t>
        <a:bodyPr/>
        <a:lstStyle/>
        <a:p>
          <a:endParaRPr lang="en-US" sz="1200"/>
        </a:p>
      </dgm:t>
    </dgm:pt>
    <dgm:pt modelId="{B4A0228C-7A67-45A7-AFF3-52CEB6116EED}">
      <dgm:prSet custT="1"/>
      <dgm:spPr/>
      <dgm:t>
        <a:bodyPr/>
        <a:lstStyle/>
        <a:p>
          <a:r>
            <a:rPr lang="en-GB" sz="1200"/>
            <a:t>Accountability</a:t>
          </a:r>
          <a:endParaRPr lang="en-US" sz="1200"/>
        </a:p>
      </dgm:t>
    </dgm:pt>
    <dgm:pt modelId="{592F1D39-E7B4-498E-98B6-906F854DA15B}" type="parTrans" cxnId="{81867D7E-B590-4CE0-B5D2-9DFFD2FAE1DE}">
      <dgm:prSet/>
      <dgm:spPr/>
      <dgm:t>
        <a:bodyPr/>
        <a:lstStyle/>
        <a:p>
          <a:endParaRPr lang="en-US" sz="1200"/>
        </a:p>
      </dgm:t>
    </dgm:pt>
    <dgm:pt modelId="{12DF9903-3BD4-45D4-8444-9B113F543816}" type="sibTrans" cxnId="{81867D7E-B590-4CE0-B5D2-9DFFD2FAE1DE}">
      <dgm:prSet/>
      <dgm:spPr/>
      <dgm:t>
        <a:bodyPr/>
        <a:lstStyle/>
        <a:p>
          <a:endParaRPr lang="en-US" sz="1200"/>
        </a:p>
      </dgm:t>
    </dgm:pt>
    <dgm:pt modelId="{05D24648-F9C1-46AE-B3B3-154896B91FCF}">
      <dgm:prSet custT="1"/>
      <dgm:spPr/>
      <dgm:t>
        <a:bodyPr/>
        <a:lstStyle/>
        <a:p>
          <a:r>
            <a:rPr lang="en-GB" sz="1200"/>
            <a:t>Responsibility</a:t>
          </a:r>
          <a:endParaRPr lang="en-US" sz="1200"/>
        </a:p>
      </dgm:t>
    </dgm:pt>
    <dgm:pt modelId="{FC8B3105-9AF8-420A-84E1-F753B4A83462}" type="parTrans" cxnId="{9523F1B5-9752-44B1-A2D0-C720156BDC17}">
      <dgm:prSet/>
      <dgm:spPr/>
      <dgm:t>
        <a:bodyPr/>
        <a:lstStyle/>
        <a:p>
          <a:endParaRPr lang="en-US" sz="1200"/>
        </a:p>
      </dgm:t>
    </dgm:pt>
    <dgm:pt modelId="{D33FEA9E-9985-4472-9726-3BF9C4049685}" type="sibTrans" cxnId="{9523F1B5-9752-44B1-A2D0-C720156BDC17}">
      <dgm:prSet/>
      <dgm:spPr/>
      <dgm:t>
        <a:bodyPr/>
        <a:lstStyle/>
        <a:p>
          <a:endParaRPr lang="en-US" sz="1200"/>
        </a:p>
      </dgm:t>
    </dgm:pt>
    <dgm:pt modelId="{C066AFBB-9F5C-4D16-B730-0881F35F0EC8}">
      <dgm:prSet custT="1"/>
      <dgm:spPr/>
      <dgm:t>
        <a:bodyPr/>
        <a:lstStyle/>
        <a:p>
          <a:r>
            <a:rPr lang="en-GB" sz="1200"/>
            <a:t>Discipline with regard to the </a:t>
          </a:r>
          <a:endParaRPr lang="en-US" sz="1200"/>
        </a:p>
      </dgm:t>
    </dgm:pt>
    <dgm:pt modelId="{EDCEAD89-8553-4F21-877E-DC090DF136B1}" type="parTrans" cxnId="{DCBCEDDF-987B-4ED1-B498-B55B4C5D6F48}">
      <dgm:prSet/>
      <dgm:spPr/>
      <dgm:t>
        <a:bodyPr/>
        <a:lstStyle/>
        <a:p>
          <a:endParaRPr lang="en-US" sz="1200"/>
        </a:p>
      </dgm:t>
    </dgm:pt>
    <dgm:pt modelId="{CE2453B9-3EF3-42B5-80F2-7C1293DB9937}" type="sibTrans" cxnId="{DCBCEDDF-987B-4ED1-B498-B55B4C5D6F48}">
      <dgm:prSet/>
      <dgm:spPr/>
      <dgm:t>
        <a:bodyPr/>
        <a:lstStyle/>
        <a:p>
          <a:endParaRPr lang="en-US" sz="1200"/>
        </a:p>
      </dgm:t>
    </dgm:pt>
    <dgm:pt modelId="{1B549F78-9E8A-4E7C-BC50-819958785B52}">
      <dgm:prSet custT="1"/>
      <dgm:spPr/>
      <dgm:t>
        <a:bodyPr/>
        <a:lstStyle/>
        <a:p>
          <a:r>
            <a:rPr lang="en-GB" sz="1200"/>
            <a:t>development</a:t>
          </a:r>
          <a:endParaRPr lang="en-US" sz="1200"/>
        </a:p>
      </dgm:t>
    </dgm:pt>
    <dgm:pt modelId="{11246C53-E78C-4070-904A-448A249DB00A}" type="parTrans" cxnId="{7162BAB0-92E3-4B3A-A050-AF41E1B1300D}">
      <dgm:prSet/>
      <dgm:spPr/>
      <dgm:t>
        <a:bodyPr/>
        <a:lstStyle/>
        <a:p>
          <a:endParaRPr lang="en-US" sz="1200"/>
        </a:p>
      </dgm:t>
    </dgm:pt>
    <dgm:pt modelId="{F40A0282-62D5-4095-90F0-B3400ECFCF05}" type="sibTrans" cxnId="{7162BAB0-92E3-4B3A-A050-AF41E1B1300D}">
      <dgm:prSet/>
      <dgm:spPr/>
      <dgm:t>
        <a:bodyPr/>
        <a:lstStyle/>
        <a:p>
          <a:endParaRPr lang="en-US" sz="1200"/>
        </a:p>
      </dgm:t>
    </dgm:pt>
    <dgm:pt modelId="{2579F81D-2342-48ED-B3C6-3295F211EA8C}">
      <dgm:prSet custT="1"/>
      <dgm:spPr/>
      <dgm:t>
        <a:bodyPr/>
        <a:lstStyle/>
        <a:p>
          <a:r>
            <a:rPr lang="en-GB" sz="1200"/>
            <a:t>usage</a:t>
          </a:r>
          <a:endParaRPr lang="en-US" sz="1200"/>
        </a:p>
      </dgm:t>
    </dgm:pt>
    <dgm:pt modelId="{7BADD32E-2C87-42E4-BB94-8CC96CBF6FBA}" type="parTrans" cxnId="{C889B227-9887-4539-B1BF-E37C718787CC}">
      <dgm:prSet/>
      <dgm:spPr/>
      <dgm:t>
        <a:bodyPr/>
        <a:lstStyle/>
        <a:p>
          <a:endParaRPr lang="en-US" sz="1200"/>
        </a:p>
      </dgm:t>
    </dgm:pt>
    <dgm:pt modelId="{8F8C8E95-23CD-4138-BB5D-B6F986D03097}" type="sibTrans" cxnId="{C889B227-9887-4539-B1BF-E37C718787CC}">
      <dgm:prSet/>
      <dgm:spPr/>
      <dgm:t>
        <a:bodyPr/>
        <a:lstStyle/>
        <a:p>
          <a:endParaRPr lang="en-US" sz="1200"/>
        </a:p>
      </dgm:t>
    </dgm:pt>
    <dgm:pt modelId="{1D789E00-2EA5-4022-87A6-8296660E75C0}">
      <dgm:prSet custT="1"/>
      <dgm:spPr/>
      <dgm:t>
        <a:bodyPr/>
        <a:lstStyle/>
        <a:p>
          <a:r>
            <a:rPr lang="en-GB" sz="1400"/>
            <a:t>of all architectural artifacts</a:t>
          </a:r>
          <a:endParaRPr lang="en-US" sz="1400"/>
        </a:p>
      </dgm:t>
    </dgm:pt>
    <dgm:pt modelId="{16F15863-A056-4304-8D34-700C658B8B95}" type="parTrans" cxnId="{7AD41E0F-776E-434A-8D14-0D5B5A832BD5}">
      <dgm:prSet/>
      <dgm:spPr/>
      <dgm:t>
        <a:bodyPr/>
        <a:lstStyle/>
        <a:p>
          <a:endParaRPr lang="en-US" sz="1200"/>
        </a:p>
      </dgm:t>
    </dgm:pt>
    <dgm:pt modelId="{254D0033-7A71-4158-B81F-74769D365E10}" type="sibTrans" cxnId="{7AD41E0F-776E-434A-8D14-0D5B5A832BD5}">
      <dgm:prSet/>
      <dgm:spPr/>
      <dgm:t>
        <a:bodyPr/>
        <a:lstStyle/>
        <a:p>
          <a:endParaRPr lang="en-US" sz="1200"/>
        </a:p>
      </dgm:t>
    </dgm:pt>
    <dgm:pt modelId="{28664D3C-27DE-4AB0-947F-DE332283222C}">
      <dgm:prSet custT="1"/>
      <dgm:spPr/>
      <dgm:t>
        <a:bodyPr/>
        <a:lstStyle/>
        <a:p>
          <a:r>
            <a:rPr lang="en-GB" sz="1400"/>
            <a:t>A formal understanding of the governance organization </a:t>
          </a:r>
          <a:endParaRPr lang="en-US" sz="1400"/>
        </a:p>
      </dgm:t>
    </dgm:pt>
    <dgm:pt modelId="{8D24205D-723D-4D7B-B33B-EBE73755B14B}" type="parTrans" cxnId="{C5DEF1A8-2225-4AB4-AE12-9212207287CD}">
      <dgm:prSet/>
      <dgm:spPr/>
      <dgm:t>
        <a:bodyPr/>
        <a:lstStyle/>
        <a:p>
          <a:endParaRPr lang="en-US" sz="1200"/>
        </a:p>
      </dgm:t>
    </dgm:pt>
    <dgm:pt modelId="{DB79CB00-20B8-41F4-BBC9-E73C1C85CA8E}" type="sibTrans" cxnId="{C5DEF1A8-2225-4AB4-AE12-9212207287CD}">
      <dgm:prSet/>
      <dgm:spPr/>
      <dgm:t>
        <a:bodyPr/>
        <a:lstStyle/>
        <a:p>
          <a:endParaRPr lang="en-US" sz="1200"/>
        </a:p>
      </dgm:t>
    </dgm:pt>
    <dgm:pt modelId="{5CE7FA89-BB8B-4F12-B53B-372C4C22739E}">
      <dgm:prSet custT="1"/>
      <dgm:spPr/>
      <dgm:t>
        <a:bodyPr/>
        <a:lstStyle/>
        <a:p>
          <a:r>
            <a:rPr lang="en-GB" sz="1200"/>
            <a:t>Their level of authority</a:t>
          </a:r>
          <a:endParaRPr lang="en-US" sz="1200"/>
        </a:p>
      </dgm:t>
    </dgm:pt>
    <dgm:pt modelId="{3B924F8D-4649-4F3C-A46C-0089DF65276F}" type="parTrans" cxnId="{D3180682-D85F-4CF0-9E9A-5AD38746E125}">
      <dgm:prSet/>
      <dgm:spPr/>
      <dgm:t>
        <a:bodyPr/>
        <a:lstStyle/>
        <a:p>
          <a:endParaRPr lang="en-US" sz="1200"/>
        </a:p>
      </dgm:t>
    </dgm:pt>
    <dgm:pt modelId="{3DC513F1-C145-48FB-ABF6-43B034FCF40F}" type="sibTrans" cxnId="{D3180682-D85F-4CF0-9E9A-5AD38746E125}">
      <dgm:prSet/>
      <dgm:spPr/>
      <dgm:t>
        <a:bodyPr/>
        <a:lstStyle/>
        <a:p>
          <a:endParaRPr lang="en-US" sz="1200"/>
        </a:p>
      </dgm:t>
    </dgm:pt>
    <dgm:pt modelId="{5E2D8F41-9686-4438-85E2-47BCD79F6829}">
      <dgm:prSet custT="1"/>
      <dgm:spPr/>
      <dgm:t>
        <a:bodyPr/>
        <a:lstStyle/>
        <a:p>
          <a:r>
            <a:rPr lang="en-GB" sz="1200"/>
            <a:t>Scope of the architecture under their governance</a:t>
          </a:r>
          <a:endParaRPr lang="en-US" sz="1200"/>
        </a:p>
      </dgm:t>
    </dgm:pt>
    <dgm:pt modelId="{6FCCADBF-DD01-4FEA-B3CA-29D8CA1C57C3}" type="parTrans" cxnId="{D94C9C91-9063-4ABA-B820-A77B49B76555}">
      <dgm:prSet/>
      <dgm:spPr/>
      <dgm:t>
        <a:bodyPr/>
        <a:lstStyle/>
        <a:p>
          <a:endParaRPr lang="en-US" sz="1200"/>
        </a:p>
      </dgm:t>
    </dgm:pt>
    <dgm:pt modelId="{2309E484-5D62-49D6-8EA5-41C7CC987A29}" type="sibTrans" cxnId="{D94C9C91-9063-4ABA-B820-A77B49B76555}">
      <dgm:prSet/>
      <dgm:spPr/>
      <dgm:t>
        <a:bodyPr/>
        <a:lstStyle/>
        <a:p>
          <a:endParaRPr lang="en-US" sz="1200"/>
        </a:p>
      </dgm:t>
    </dgm:pt>
    <dgm:pt modelId="{7453EF08-FDE2-45AE-8543-7939D8C6D9DD}" type="pres">
      <dgm:prSet presAssocID="{4EF28107-574C-4231-B188-3731E1B8ADF5}" presName="linear" presStyleCnt="0">
        <dgm:presLayoutVars>
          <dgm:dir/>
          <dgm:animLvl val="lvl"/>
          <dgm:resizeHandles val="exact"/>
        </dgm:presLayoutVars>
      </dgm:prSet>
      <dgm:spPr/>
    </dgm:pt>
    <dgm:pt modelId="{59540BB9-E1AA-4AFE-8789-4693E42F4561}" type="pres">
      <dgm:prSet presAssocID="{C7C9D88D-9FD2-45CE-B359-6D354B5F6228}" presName="parentLin" presStyleCnt="0"/>
      <dgm:spPr/>
    </dgm:pt>
    <dgm:pt modelId="{ED89997F-E596-4385-9BFA-D097B2F293C5}" type="pres">
      <dgm:prSet presAssocID="{C7C9D88D-9FD2-45CE-B359-6D354B5F6228}" presName="parentLeftMargin" presStyleLbl="node1" presStyleIdx="0" presStyleCnt="3"/>
      <dgm:spPr/>
    </dgm:pt>
    <dgm:pt modelId="{AC2F0EEB-62F9-4844-9AEE-C37C13072F49}" type="pres">
      <dgm:prSet presAssocID="{C7C9D88D-9FD2-45CE-B359-6D354B5F6228}" presName="parentText" presStyleLbl="node1" presStyleIdx="0" presStyleCnt="3" custScaleX="111835" custScaleY="132943">
        <dgm:presLayoutVars>
          <dgm:chMax val="0"/>
          <dgm:bulletEnabled val="1"/>
        </dgm:presLayoutVars>
      </dgm:prSet>
      <dgm:spPr/>
    </dgm:pt>
    <dgm:pt modelId="{24B69D59-A086-4484-9117-2A97387BDFEF}" type="pres">
      <dgm:prSet presAssocID="{C7C9D88D-9FD2-45CE-B359-6D354B5F6228}" presName="negativeSpace" presStyleCnt="0"/>
      <dgm:spPr/>
    </dgm:pt>
    <dgm:pt modelId="{8E412757-F708-4303-95AC-60BED7973D67}" type="pres">
      <dgm:prSet presAssocID="{C7C9D88D-9FD2-45CE-B359-6D354B5F6228}" presName="childText" presStyleLbl="conFgAcc1" presStyleIdx="0" presStyleCnt="3" custScaleY="92200" custLinFactNeighborX="1298" custLinFactNeighborY="19643">
        <dgm:presLayoutVars>
          <dgm:bulletEnabled val="1"/>
        </dgm:presLayoutVars>
      </dgm:prSet>
      <dgm:spPr/>
    </dgm:pt>
    <dgm:pt modelId="{D6E044D1-A785-4761-AF71-922AECD60441}" type="pres">
      <dgm:prSet presAssocID="{12959EA2-AB8F-429D-A066-B6EF3C474EF1}" presName="spaceBetweenRectangles" presStyleCnt="0"/>
      <dgm:spPr/>
    </dgm:pt>
    <dgm:pt modelId="{24A8B666-49DD-48BF-B960-0B5825B6C8C9}" type="pres">
      <dgm:prSet presAssocID="{1D789E00-2EA5-4022-87A6-8296660E75C0}" presName="parentLin" presStyleCnt="0"/>
      <dgm:spPr/>
    </dgm:pt>
    <dgm:pt modelId="{B9C8E6FA-9B0E-4503-B289-D83F926B1EC6}" type="pres">
      <dgm:prSet presAssocID="{1D789E00-2EA5-4022-87A6-8296660E75C0}" presName="parentLeftMargin" presStyleLbl="node1" presStyleIdx="0" presStyleCnt="3"/>
      <dgm:spPr/>
    </dgm:pt>
    <dgm:pt modelId="{8E04A660-7CEA-4E4B-B299-AB4BB07BF9A4}" type="pres">
      <dgm:prSet presAssocID="{1D789E00-2EA5-4022-87A6-8296660E75C0}" presName="parentText" presStyleLbl="node1" presStyleIdx="1" presStyleCnt="3" custScaleX="113141" custScaleY="130341">
        <dgm:presLayoutVars>
          <dgm:chMax val="0"/>
          <dgm:bulletEnabled val="1"/>
        </dgm:presLayoutVars>
      </dgm:prSet>
      <dgm:spPr/>
    </dgm:pt>
    <dgm:pt modelId="{36713EA8-C4EE-4912-91B0-69FDC98A2F29}" type="pres">
      <dgm:prSet presAssocID="{1D789E00-2EA5-4022-87A6-8296660E75C0}" presName="negativeSpace" presStyleCnt="0"/>
      <dgm:spPr/>
    </dgm:pt>
    <dgm:pt modelId="{1597D208-F58D-44F7-B192-B14E67001B95}" type="pres">
      <dgm:prSet presAssocID="{1D789E00-2EA5-4022-87A6-8296660E75C0}" presName="childText" presStyleLbl="conFgAcc1" presStyleIdx="1" presStyleCnt="3">
        <dgm:presLayoutVars>
          <dgm:bulletEnabled val="1"/>
        </dgm:presLayoutVars>
      </dgm:prSet>
      <dgm:spPr/>
    </dgm:pt>
    <dgm:pt modelId="{90473179-4F39-4B70-AA6B-7BCCD0A4C845}" type="pres">
      <dgm:prSet presAssocID="{254D0033-7A71-4158-B81F-74769D365E10}" presName="spaceBetweenRectangles" presStyleCnt="0"/>
      <dgm:spPr/>
    </dgm:pt>
    <dgm:pt modelId="{F63927DB-34F1-4B2C-873E-263A247D0B41}" type="pres">
      <dgm:prSet presAssocID="{28664D3C-27DE-4AB0-947F-DE332283222C}" presName="parentLin" presStyleCnt="0"/>
      <dgm:spPr/>
    </dgm:pt>
    <dgm:pt modelId="{091A8043-BAD8-493B-9419-A391793119C9}" type="pres">
      <dgm:prSet presAssocID="{28664D3C-27DE-4AB0-947F-DE332283222C}" presName="parentLeftMargin" presStyleLbl="node1" presStyleIdx="1" presStyleCnt="3"/>
      <dgm:spPr/>
    </dgm:pt>
    <dgm:pt modelId="{57C9EB75-71F6-401E-B8CE-B7969D077751}" type="pres">
      <dgm:prSet presAssocID="{28664D3C-27DE-4AB0-947F-DE332283222C}" presName="parentText" presStyleLbl="node1" presStyleIdx="2" presStyleCnt="3" custScaleX="128722" custScaleY="268293">
        <dgm:presLayoutVars>
          <dgm:chMax val="0"/>
          <dgm:bulletEnabled val="1"/>
        </dgm:presLayoutVars>
      </dgm:prSet>
      <dgm:spPr/>
    </dgm:pt>
    <dgm:pt modelId="{57D17CFD-F5D5-4D14-A2E1-AF0D49CEC526}" type="pres">
      <dgm:prSet presAssocID="{28664D3C-27DE-4AB0-947F-DE332283222C}" presName="negativeSpace" presStyleCnt="0"/>
      <dgm:spPr/>
    </dgm:pt>
    <dgm:pt modelId="{552DCEBC-EAFB-4DC8-BEF9-C947F239B40E}" type="pres">
      <dgm:prSet presAssocID="{28664D3C-27DE-4AB0-947F-DE332283222C}" presName="childText" presStyleLbl="conFgAcc1" presStyleIdx="2" presStyleCnt="3">
        <dgm:presLayoutVars>
          <dgm:bulletEnabled val="1"/>
        </dgm:presLayoutVars>
      </dgm:prSet>
      <dgm:spPr/>
    </dgm:pt>
  </dgm:ptLst>
  <dgm:cxnLst>
    <dgm:cxn modelId="{52BA1909-5967-48BB-92E5-3214BB7DB348}" type="presOf" srcId="{1D789E00-2EA5-4022-87A6-8296660E75C0}" destId="{B9C8E6FA-9B0E-4503-B289-D83F926B1EC6}" srcOrd="0" destOrd="0" presId="urn:microsoft.com/office/officeart/2005/8/layout/list1"/>
    <dgm:cxn modelId="{7AD41E0F-776E-434A-8D14-0D5B5A832BD5}" srcId="{4EF28107-574C-4231-B188-3731E1B8ADF5}" destId="{1D789E00-2EA5-4022-87A6-8296660E75C0}" srcOrd="1" destOrd="0" parTransId="{16F15863-A056-4304-8D34-700C658B8B95}" sibTransId="{254D0033-7A71-4158-B81F-74769D365E10}"/>
    <dgm:cxn modelId="{F7FC3114-C484-426F-BB44-98B62053CD51}" type="presOf" srcId="{5CE7FA89-BB8B-4F12-B53B-372C4C22739E}" destId="{552DCEBC-EAFB-4DC8-BEF9-C947F239B40E}" srcOrd="0" destOrd="0" presId="urn:microsoft.com/office/officeart/2005/8/layout/list1"/>
    <dgm:cxn modelId="{39BFCB23-171D-4AD6-9B06-5BBAFED5172A}" type="presOf" srcId="{C066AFBB-9F5C-4D16-B730-0881F35F0EC8}" destId="{8E412757-F708-4303-95AC-60BED7973D67}" srcOrd="0" destOrd="2" presId="urn:microsoft.com/office/officeart/2005/8/layout/list1"/>
    <dgm:cxn modelId="{C889B227-9887-4539-B1BF-E37C718787CC}" srcId="{C066AFBB-9F5C-4D16-B730-0881F35F0EC8}" destId="{2579F81D-2342-48ED-B3C6-3295F211EA8C}" srcOrd="1" destOrd="0" parTransId="{7BADD32E-2C87-42E4-BB94-8CC96CBF6FBA}" sibTransId="{8F8C8E95-23CD-4138-BB5D-B6F986D03097}"/>
    <dgm:cxn modelId="{46ADB932-B5AE-4F18-AF05-3E4E29649F13}" type="presOf" srcId="{28664D3C-27DE-4AB0-947F-DE332283222C}" destId="{57C9EB75-71F6-401E-B8CE-B7969D077751}" srcOrd="1" destOrd="0" presId="urn:microsoft.com/office/officeart/2005/8/layout/list1"/>
    <dgm:cxn modelId="{F2929966-79ED-43DE-AE75-722C1AE2D014}" type="presOf" srcId="{4EF28107-574C-4231-B188-3731E1B8ADF5}" destId="{7453EF08-FDE2-45AE-8543-7939D8C6D9DD}" srcOrd="0" destOrd="0" presId="urn:microsoft.com/office/officeart/2005/8/layout/list1"/>
    <dgm:cxn modelId="{48A84758-4CA3-436D-A867-660914DAB467}" type="presOf" srcId="{05D24648-F9C1-46AE-B3B3-154896B91FCF}" destId="{8E412757-F708-4303-95AC-60BED7973D67}" srcOrd="0" destOrd="1" presId="urn:microsoft.com/office/officeart/2005/8/layout/list1"/>
    <dgm:cxn modelId="{81867D7E-B590-4CE0-B5D2-9DFFD2FAE1DE}" srcId="{C7C9D88D-9FD2-45CE-B359-6D354B5F6228}" destId="{B4A0228C-7A67-45A7-AFF3-52CEB6116EED}" srcOrd="0" destOrd="0" parTransId="{592F1D39-E7B4-498E-98B6-906F854DA15B}" sibTransId="{12DF9903-3BD4-45D4-8444-9B113F543816}"/>
    <dgm:cxn modelId="{D3180682-D85F-4CF0-9E9A-5AD38746E125}" srcId="{28664D3C-27DE-4AB0-947F-DE332283222C}" destId="{5CE7FA89-BB8B-4F12-B53B-372C4C22739E}" srcOrd="0" destOrd="0" parTransId="{3B924F8D-4649-4F3C-A46C-0089DF65276F}" sibTransId="{3DC513F1-C145-48FB-ABF6-43B034FCF40F}"/>
    <dgm:cxn modelId="{296D8F8D-5610-4DBF-A9DE-221FF1891B58}" type="presOf" srcId="{C7C9D88D-9FD2-45CE-B359-6D354B5F6228}" destId="{ED89997F-E596-4385-9BFA-D097B2F293C5}" srcOrd="0" destOrd="0" presId="urn:microsoft.com/office/officeart/2005/8/layout/list1"/>
    <dgm:cxn modelId="{D94C9C91-9063-4ABA-B820-A77B49B76555}" srcId="{28664D3C-27DE-4AB0-947F-DE332283222C}" destId="{5E2D8F41-9686-4438-85E2-47BCD79F6829}" srcOrd="1" destOrd="0" parTransId="{6FCCADBF-DD01-4FEA-B3CA-29D8CA1C57C3}" sibTransId="{2309E484-5D62-49D6-8EA5-41C7CC987A29}"/>
    <dgm:cxn modelId="{0AC3AE99-7015-464E-B2CC-079A5C539C6E}" type="presOf" srcId="{1B549F78-9E8A-4E7C-BC50-819958785B52}" destId="{8E412757-F708-4303-95AC-60BED7973D67}" srcOrd="0" destOrd="3" presId="urn:microsoft.com/office/officeart/2005/8/layout/list1"/>
    <dgm:cxn modelId="{94A94DA5-0F9A-4B52-8258-FEC516D980E5}" type="presOf" srcId="{B4A0228C-7A67-45A7-AFF3-52CEB6116EED}" destId="{8E412757-F708-4303-95AC-60BED7973D67}" srcOrd="0" destOrd="0" presId="urn:microsoft.com/office/officeart/2005/8/layout/list1"/>
    <dgm:cxn modelId="{AEA37DA5-C97F-4BF6-814D-DE9C37DDB197}" type="presOf" srcId="{C7C9D88D-9FD2-45CE-B359-6D354B5F6228}" destId="{AC2F0EEB-62F9-4844-9AEE-C37C13072F49}" srcOrd="1" destOrd="0" presId="urn:microsoft.com/office/officeart/2005/8/layout/list1"/>
    <dgm:cxn modelId="{C5DEF1A8-2225-4AB4-AE12-9212207287CD}" srcId="{4EF28107-574C-4231-B188-3731E1B8ADF5}" destId="{28664D3C-27DE-4AB0-947F-DE332283222C}" srcOrd="2" destOrd="0" parTransId="{8D24205D-723D-4D7B-B33B-EBE73755B14B}" sibTransId="{DB79CB00-20B8-41F4-BBC9-E73C1C85CA8E}"/>
    <dgm:cxn modelId="{A8FE7FAA-5A53-492C-ADC5-4EC81BBA0C7B}" type="presOf" srcId="{2579F81D-2342-48ED-B3C6-3295F211EA8C}" destId="{8E412757-F708-4303-95AC-60BED7973D67}" srcOrd="0" destOrd="4" presId="urn:microsoft.com/office/officeart/2005/8/layout/list1"/>
    <dgm:cxn modelId="{B9464CAC-C370-40D7-9CE6-04876DACD00E}" type="presOf" srcId="{28664D3C-27DE-4AB0-947F-DE332283222C}" destId="{091A8043-BAD8-493B-9419-A391793119C9}" srcOrd="0" destOrd="0" presId="urn:microsoft.com/office/officeart/2005/8/layout/list1"/>
    <dgm:cxn modelId="{7162BAB0-92E3-4B3A-A050-AF41E1B1300D}" srcId="{C066AFBB-9F5C-4D16-B730-0881F35F0EC8}" destId="{1B549F78-9E8A-4E7C-BC50-819958785B52}" srcOrd="0" destOrd="0" parTransId="{11246C53-E78C-4070-904A-448A249DB00A}" sibTransId="{F40A0282-62D5-4095-90F0-B3400ECFCF05}"/>
    <dgm:cxn modelId="{9523F1B5-9752-44B1-A2D0-C720156BDC17}" srcId="{C7C9D88D-9FD2-45CE-B359-6D354B5F6228}" destId="{05D24648-F9C1-46AE-B3B3-154896B91FCF}" srcOrd="1" destOrd="0" parTransId="{FC8B3105-9AF8-420A-84E1-F753B4A83462}" sibTransId="{D33FEA9E-9985-4472-9726-3BF9C4049685}"/>
    <dgm:cxn modelId="{57BE81D9-12C6-4E20-A94E-5EA39237A686}" type="presOf" srcId="{1D789E00-2EA5-4022-87A6-8296660E75C0}" destId="{8E04A660-7CEA-4E4B-B299-AB4BB07BF9A4}" srcOrd="1" destOrd="0" presId="urn:microsoft.com/office/officeart/2005/8/layout/list1"/>
    <dgm:cxn modelId="{DCBCEDDF-987B-4ED1-B498-B55B4C5D6F48}" srcId="{C7C9D88D-9FD2-45CE-B359-6D354B5F6228}" destId="{C066AFBB-9F5C-4D16-B730-0881F35F0EC8}" srcOrd="2" destOrd="0" parTransId="{EDCEAD89-8553-4F21-877E-DC090DF136B1}" sibTransId="{CE2453B9-3EF3-42B5-80F2-7C1293DB9937}"/>
    <dgm:cxn modelId="{5C265DE0-5A61-4E38-B0FF-5DC97A38775D}" srcId="{4EF28107-574C-4231-B188-3731E1B8ADF5}" destId="{C7C9D88D-9FD2-45CE-B359-6D354B5F6228}" srcOrd="0" destOrd="0" parTransId="{DDD8B35D-F979-45BC-AAB7-959D27A81632}" sibTransId="{12959EA2-AB8F-429D-A066-B6EF3C474EF1}"/>
    <dgm:cxn modelId="{DC0055E2-30B0-49EC-A234-1C5B613DAE49}" type="presOf" srcId="{5E2D8F41-9686-4438-85E2-47BCD79F6829}" destId="{552DCEBC-EAFB-4DC8-BEF9-C947F239B40E}" srcOrd="0" destOrd="1" presId="urn:microsoft.com/office/officeart/2005/8/layout/list1"/>
    <dgm:cxn modelId="{62143A0B-031D-492C-A5DF-065C27769379}" type="presParOf" srcId="{7453EF08-FDE2-45AE-8543-7939D8C6D9DD}" destId="{59540BB9-E1AA-4AFE-8789-4693E42F4561}" srcOrd="0" destOrd="0" presId="urn:microsoft.com/office/officeart/2005/8/layout/list1"/>
    <dgm:cxn modelId="{6DFB94E1-809E-4264-9888-0B48310292ED}" type="presParOf" srcId="{59540BB9-E1AA-4AFE-8789-4693E42F4561}" destId="{ED89997F-E596-4385-9BFA-D097B2F293C5}" srcOrd="0" destOrd="0" presId="urn:microsoft.com/office/officeart/2005/8/layout/list1"/>
    <dgm:cxn modelId="{F2EDE485-5C3A-4569-A79B-643112DA841E}" type="presParOf" srcId="{59540BB9-E1AA-4AFE-8789-4693E42F4561}" destId="{AC2F0EEB-62F9-4844-9AEE-C37C13072F49}" srcOrd="1" destOrd="0" presId="urn:microsoft.com/office/officeart/2005/8/layout/list1"/>
    <dgm:cxn modelId="{E5AB6985-B90F-4B1B-9BF6-9BBC824D337B}" type="presParOf" srcId="{7453EF08-FDE2-45AE-8543-7939D8C6D9DD}" destId="{24B69D59-A086-4484-9117-2A97387BDFEF}" srcOrd="1" destOrd="0" presId="urn:microsoft.com/office/officeart/2005/8/layout/list1"/>
    <dgm:cxn modelId="{FC5BA377-0646-4061-9765-0BCF0511930D}" type="presParOf" srcId="{7453EF08-FDE2-45AE-8543-7939D8C6D9DD}" destId="{8E412757-F708-4303-95AC-60BED7973D67}" srcOrd="2" destOrd="0" presId="urn:microsoft.com/office/officeart/2005/8/layout/list1"/>
    <dgm:cxn modelId="{83D2E2C2-6629-4C3D-B772-14592F5F9C9C}" type="presParOf" srcId="{7453EF08-FDE2-45AE-8543-7939D8C6D9DD}" destId="{D6E044D1-A785-4761-AF71-922AECD60441}" srcOrd="3" destOrd="0" presId="urn:microsoft.com/office/officeart/2005/8/layout/list1"/>
    <dgm:cxn modelId="{DE7FF01B-76D6-4C3A-AAF1-ACF61F9B37AD}" type="presParOf" srcId="{7453EF08-FDE2-45AE-8543-7939D8C6D9DD}" destId="{24A8B666-49DD-48BF-B960-0B5825B6C8C9}" srcOrd="4" destOrd="0" presId="urn:microsoft.com/office/officeart/2005/8/layout/list1"/>
    <dgm:cxn modelId="{36766A81-4494-4649-A186-B14D4D119F2B}" type="presParOf" srcId="{24A8B666-49DD-48BF-B960-0B5825B6C8C9}" destId="{B9C8E6FA-9B0E-4503-B289-D83F926B1EC6}" srcOrd="0" destOrd="0" presId="urn:microsoft.com/office/officeart/2005/8/layout/list1"/>
    <dgm:cxn modelId="{688E8C11-37AC-47D4-B009-DEFB4E3E7E96}" type="presParOf" srcId="{24A8B666-49DD-48BF-B960-0B5825B6C8C9}" destId="{8E04A660-7CEA-4E4B-B299-AB4BB07BF9A4}" srcOrd="1" destOrd="0" presId="urn:microsoft.com/office/officeart/2005/8/layout/list1"/>
    <dgm:cxn modelId="{634BA24D-755F-45B4-841A-3C176585936F}" type="presParOf" srcId="{7453EF08-FDE2-45AE-8543-7939D8C6D9DD}" destId="{36713EA8-C4EE-4912-91B0-69FDC98A2F29}" srcOrd="5" destOrd="0" presId="urn:microsoft.com/office/officeart/2005/8/layout/list1"/>
    <dgm:cxn modelId="{DC60433A-27BA-4C14-A6C7-261717BE86E1}" type="presParOf" srcId="{7453EF08-FDE2-45AE-8543-7939D8C6D9DD}" destId="{1597D208-F58D-44F7-B192-B14E67001B95}" srcOrd="6" destOrd="0" presId="urn:microsoft.com/office/officeart/2005/8/layout/list1"/>
    <dgm:cxn modelId="{7771CC96-0BC0-4037-A27D-98211277BD9C}" type="presParOf" srcId="{7453EF08-FDE2-45AE-8543-7939D8C6D9DD}" destId="{90473179-4F39-4B70-AA6B-7BCCD0A4C845}" srcOrd="7" destOrd="0" presId="urn:microsoft.com/office/officeart/2005/8/layout/list1"/>
    <dgm:cxn modelId="{EA2128B3-3C7D-41E4-AC32-C27B64CA7DB6}" type="presParOf" srcId="{7453EF08-FDE2-45AE-8543-7939D8C6D9DD}" destId="{F63927DB-34F1-4B2C-873E-263A247D0B41}" srcOrd="8" destOrd="0" presId="urn:microsoft.com/office/officeart/2005/8/layout/list1"/>
    <dgm:cxn modelId="{6208CF04-5D84-463E-94C1-8A78D8C3B786}" type="presParOf" srcId="{F63927DB-34F1-4B2C-873E-263A247D0B41}" destId="{091A8043-BAD8-493B-9419-A391793119C9}" srcOrd="0" destOrd="0" presId="urn:microsoft.com/office/officeart/2005/8/layout/list1"/>
    <dgm:cxn modelId="{8AD2EBC0-5B38-473F-9D8F-7FD93D86A911}" type="presParOf" srcId="{F63927DB-34F1-4B2C-873E-263A247D0B41}" destId="{57C9EB75-71F6-401E-B8CE-B7969D077751}" srcOrd="1" destOrd="0" presId="urn:microsoft.com/office/officeart/2005/8/layout/list1"/>
    <dgm:cxn modelId="{669A75AA-AA2D-4DC2-9F64-6031E6BC95F2}" type="presParOf" srcId="{7453EF08-FDE2-45AE-8543-7939D8C6D9DD}" destId="{57D17CFD-F5D5-4D14-A2E1-AF0D49CEC526}" srcOrd="9" destOrd="0" presId="urn:microsoft.com/office/officeart/2005/8/layout/list1"/>
    <dgm:cxn modelId="{33096179-6115-4B2B-ADC7-EE1D063C57C9}" type="presParOf" srcId="{7453EF08-FDE2-45AE-8543-7939D8C6D9DD}" destId="{552DCEBC-EAFB-4DC8-BEF9-C947F239B40E}"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AA0F3E4A-13EA-434C-9681-B5C917D75DF3}" type="doc">
      <dgm:prSet loTypeId="urn:diagrams.loki3.com/BracketList" loCatId="list" qsTypeId="urn:microsoft.com/office/officeart/2005/8/quickstyle/simple1" qsCatId="simple" csTypeId="urn:microsoft.com/office/officeart/2005/8/colors/accent1_3" csCatId="accent1" phldr="1"/>
      <dgm:spPr/>
      <dgm:t>
        <a:bodyPr/>
        <a:lstStyle/>
        <a:p>
          <a:endParaRPr lang="en-GB"/>
        </a:p>
      </dgm:t>
    </dgm:pt>
    <dgm:pt modelId="{51EEB920-06A7-496B-A6F0-BE1EBF736D3D}">
      <dgm:prSet custT="1"/>
      <dgm:spPr/>
      <dgm:t>
        <a:bodyPr/>
        <a:lstStyle/>
        <a:p>
          <a:r>
            <a:rPr lang="en-GB" sz="1800"/>
            <a:t>Architecture Contracts may occur at various stages of the ADM</a:t>
          </a:r>
          <a:endParaRPr lang="en-US" sz="1800"/>
        </a:p>
      </dgm:t>
    </dgm:pt>
    <dgm:pt modelId="{D43A549F-A5F5-46B1-8250-566CEEE9E8AB}" type="parTrans" cxnId="{DA849033-881F-48D4-BFAC-60512DD2484F}">
      <dgm:prSet/>
      <dgm:spPr/>
      <dgm:t>
        <a:bodyPr/>
        <a:lstStyle/>
        <a:p>
          <a:endParaRPr lang="en-GB" sz="1800"/>
        </a:p>
      </dgm:t>
    </dgm:pt>
    <dgm:pt modelId="{01EDBEDC-72FB-40CA-A9AE-831ADE432265}" type="sibTrans" cxnId="{DA849033-881F-48D4-BFAC-60512DD2484F}">
      <dgm:prSet/>
      <dgm:spPr/>
      <dgm:t>
        <a:bodyPr/>
        <a:lstStyle/>
        <a:p>
          <a:endParaRPr lang="en-GB" sz="1800"/>
        </a:p>
      </dgm:t>
    </dgm:pt>
    <dgm:pt modelId="{2E3D186F-9B38-4811-A2C5-1B8C17129650}">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273050" indent="-273050">
            <a:buFont typeface="Courier New" panose="02070309020205020404" pitchFamily="49" charset="0"/>
            <a:buChar char="o"/>
          </a:pPr>
          <a:r>
            <a:rPr lang="en-GB" sz="1600"/>
            <a:t>The Statement of Architecture Work created in Phase A  of the Architecture Development Method is effectively an Architecture Contract</a:t>
          </a:r>
          <a:endParaRPr lang="en-US" sz="1600"/>
        </a:p>
      </dgm:t>
    </dgm:pt>
    <dgm:pt modelId="{905B599E-5B7F-4793-98BB-3A32C3B4D0CD}" type="parTrans" cxnId="{75922EA2-FE73-4842-9BF8-3E44D6289A05}">
      <dgm:prSet/>
      <dgm:spPr/>
      <dgm:t>
        <a:bodyPr/>
        <a:lstStyle/>
        <a:p>
          <a:endParaRPr lang="en-GB" sz="1800"/>
        </a:p>
      </dgm:t>
    </dgm:pt>
    <dgm:pt modelId="{67E3F668-D44E-4E66-A58B-B0FF7388EB97}" type="sibTrans" cxnId="{75922EA2-FE73-4842-9BF8-3E44D6289A05}">
      <dgm:prSet/>
      <dgm:spPr/>
      <dgm:t>
        <a:bodyPr/>
        <a:lstStyle/>
        <a:p>
          <a:endParaRPr lang="en-GB" sz="1800"/>
        </a:p>
      </dgm:t>
    </dgm:pt>
    <dgm:pt modelId="{40DA2A71-402D-4846-BC72-495EA2255F1F}">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273050" indent="-273050">
            <a:buFont typeface="Courier New" panose="02070309020205020404" pitchFamily="49" charset="0"/>
            <a:buChar char="o"/>
          </a:pPr>
          <a:r>
            <a:rPr lang="en-GB" sz="1600"/>
            <a:t>The development of one or more architecture domains </a:t>
          </a:r>
          <a:br>
            <a:rPr lang="en-GB" sz="1600"/>
          </a:br>
          <a:r>
            <a:rPr lang="en-GB" sz="1600"/>
            <a:t>(Business, Data, Application, Technology)*</a:t>
          </a:r>
          <a:endParaRPr lang="en-US" sz="1600"/>
        </a:p>
      </dgm:t>
    </dgm:pt>
    <dgm:pt modelId="{AE97BDAB-A41F-42CB-B726-BA61B08B5331}" type="parTrans" cxnId="{3260A67E-33F5-4FD3-A868-9FCA711661C3}">
      <dgm:prSet/>
      <dgm:spPr/>
      <dgm:t>
        <a:bodyPr/>
        <a:lstStyle/>
        <a:p>
          <a:endParaRPr lang="en-GB" sz="1800"/>
        </a:p>
      </dgm:t>
    </dgm:pt>
    <dgm:pt modelId="{087C3D10-6E8F-4A99-AE92-7BF1844FE6D0}" type="sibTrans" cxnId="{3260A67E-33F5-4FD3-A868-9FCA711661C3}">
      <dgm:prSet/>
      <dgm:spPr/>
      <dgm:t>
        <a:bodyPr/>
        <a:lstStyle/>
        <a:p>
          <a:endParaRPr lang="en-GB" sz="1800"/>
        </a:p>
      </dgm:t>
    </dgm:pt>
    <dgm:pt modelId="{EBEE373C-5CB4-4CB6-90C1-E21366482853}">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273050" indent="-273050">
            <a:buFont typeface="Courier New" panose="02070309020205020404" pitchFamily="49" charset="0"/>
            <a:buChar char="o"/>
          </a:pPr>
          <a:r>
            <a:rPr lang="en-GB" sz="1600"/>
            <a:t>Normally governed by an Architecture Contract</a:t>
          </a:r>
          <a:endParaRPr lang="en-US" sz="1600"/>
        </a:p>
      </dgm:t>
    </dgm:pt>
    <dgm:pt modelId="{7A86F5FE-DC26-49D5-8F58-6D77D7B83806}" type="parTrans" cxnId="{6BD3D5FE-9CDA-42EE-9F7A-98F8C893CE83}">
      <dgm:prSet/>
      <dgm:spPr/>
      <dgm:t>
        <a:bodyPr/>
        <a:lstStyle/>
        <a:p>
          <a:endParaRPr lang="en-GB" sz="1800"/>
        </a:p>
      </dgm:t>
    </dgm:pt>
    <dgm:pt modelId="{066778CB-4AE2-4C6A-9283-79839E84FF3E}" type="sibTrans" cxnId="{6BD3D5FE-9CDA-42EE-9F7A-98F8C893CE83}">
      <dgm:prSet/>
      <dgm:spPr/>
      <dgm:t>
        <a:bodyPr/>
        <a:lstStyle/>
        <a:p>
          <a:endParaRPr lang="en-GB" sz="1800"/>
        </a:p>
      </dgm:t>
    </dgm:pt>
    <dgm:pt modelId="{456CE0EC-AC45-49F5-BD38-7BD6DCC9337D}" type="pres">
      <dgm:prSet presAssocID="{AA0F3E4A-13EA-434C-9681-B5C917D75DF3}" presName="Name0" presStyleCnt="0">
        <dgm:presLayoutVars>
          <dgm:dir/>
          <dgm:animLvl val="lvl"/>
          <dgm:resizeHandles val="exact"/>
        </dgm:presLayoutVars>
      </dgm:prSet>
      <dgm:spPr/>
    </dgm:pt>
    <dgm:pt modelId="{9154FB53-6F33-4F60-9AB7-55123FD45113}" type="pres">
      <dgm:prSet presAssocID="{51EEB920-06A7-496B-A6F0-BE1EBF736D3D}" presName="linNode" presStyleCnt="0"/>
      <dgm:spPr/>
    </dgm:pt>
    <dgm:pt modelId="{BAE24D42-DE2D-43D1-81D2-115FAE87344B}" type="pres">
      <dgm:prSet presAssocID="{51EEB920-06A7-496B-A6F0-BE1EBF736D3D}" presName="parTx" presStyleLbl="revTx" presStyleIdx="0" presStyleCnt="1" custScaleX="127411" custScaleY="142700">
        <dgm:presLayoutVars>
          <dgm:chMax val="1"/>
          <dgm:bulletEnabled val="1"/>
        </dgm:presLayoutVars>
      </dgm:prSet>
      <dgm:spPr/>
    </dgm:pt>
    <dgm:pt modelId="{F4243CF8-A0AB-4B41-8A29-61C6B492B905}" type="pres">
      <dgm:prSet presAssocID="{51EEB920-06A7-496B-A6F0-BE1EBF736D3D}" presName="bracket" presStyleLbl="parChTrans1D1" presStyleIdx="0" presStyleCnt="1"/>
      <dgm:spPr/>
    </dgm:pt>
    <dgm:pt modelId="{3635B306-A9AA-4E97-8128-AAB21EF60D43}" type="pres">
      <dgm:prSet presAssocID="{51EEB920-06A7-496B-A6F0-BE1EBF736D3D}" presName="spH" presStyleCnt="0"/>
      <dgm:spPr/>
    </dgm:pt>
    <dgm:pt modelId="{B2118186-A0F5-40CA-BA6B-5D4A4F536592}" type="pres">
      <dgm:prSet presAssocID="{51EEB920-06A7-496B-A6F0-BE1EBF736D3D}" presName="desTx" presStyleLbl="node1" presStyleIdx="0" presStyleCnt="1" custScaleX="109245">
        <dgm:presLayoutVars>
          <dgm:bulletEnabled val="1"/>
        </dgm:presLayoutVars>
      </dgm:prSet>
      <dgm:spPr/>
    </dgm:pt>
  </dgm:ptLst>
  <dgm:cxnLst>
    <dgm:cxn modelId="{2085FC21-938F-4DD8-B91E-66EF565DDEF7}" type="presOf" srcId="{AA0F3E4A-13EA-434C-9681-B5C917D75DF3}" destId="{456CE0EC-AC45-49F5-BD38-7BD6DCC9337D}" srcOrd="0" destOrd="0" presId="urn:diagrams.loki3.com/BracketList"/>
    <dgm:cxn modelId="{1C216D27-2A63-4CCA-B7DC-9BDF03DFB0F6}" type="presOf" srcId="{51EEB920-06A7-496B-A6F0-BE1EBF736D3D}" destId="{BAE24D42-DE2D-43D1-81D2-115FAE87344B}" srcOrd="0" destOrd="0" presId="urn:diagrams.loki3.com/BracketList"/>
    <dgm:cxn modelId="{B6D6382A-F2F6-4D2E-996C-8F9AAF16D0E4}" type="presOf" srcId="{40DA2A71-402D-4846-BC72-495EA2255F1F}" destId="{B2118186-A0F5-40CA-BA6B-5D4A4F536592}" srcOrd="0" destOrd="1" presId="urn:diagrams.loki3.com/BracketList"/>
    <dgm:cxn modelId="{DA849033-881F-48D4-BFAC-60512DD2484F}" srcId="{AA0F3E4A-13EA-434C-9681-B5C917D75DF3}" destId="{51EEB920-06A7-496B-A6F0-BE1EBF736D3D}" srcOrd="0" destOrd="0" parTransId="{D43A549F-A5F5-46B1-8250-566CEEE9E8AB}" sibTransId="{01EDBEDC-72FB-40CA-A9AE-831ADE432265}"/>
    <dgm:cxn modelId="{2B588266-2920-4C85-A68D-F51345EC92D5}" type="presOf" srcId="{EBEE373C-5CB4-4CB6-90C1-E21366482853}" destId="{B2118186-A0F5-40CA-BA6B-5D4A4F536592}" srcOrd="0" destOrd="2" presId="urn:diagrams.loki3.com/BracketList"/>
    <dgm:cxn modelId="{3260A67E-33F5-4FD3-A868-9FCA711661C3}" srcId="{51EEB920-06A7-496B-A6F0-BE1EBF736D3D}" destId="{40DA2A71-402D-4846-BC72-495EA2255F1F}" srcOrd="1" destOrd="0" parTransId="{AE97BDAB-A41F-42CB-B726-BA61B08B5331}" sibTransId="{087C3D10-6E8F-4A99-AE92-7BF1844FE6D0}"/>
    <dgm:cxn modelId="{75922EA2-FE73-4842-9BF8-3E44D6289A05}" srcId="{51EEB920-06A7-496B-A6F0-BE1EBF736D3D}" destId="{2E3D186F-9B38-4811-A2C5-1B8C17129650}" srcOrd="0" destOrd="0" parTransId="{905B599E-5B7F-4793-98BB-3A32C3B4D0CD}" sibTransId="{67E3F668-D44E-4E66-A58B-B0FF7388EB97}"/>
    <dgm:cxn modelId="{F8577DFB-0BA4-48DD-9289-E34DD0990494}" type="presOf" srcId="{2E3D186F-9B38-4811-A2C5-1B8C17129650}" destId="{B2118186-A0F5-40CA-BA6B-5D4A4F536592}" srcOrd="0" destOrd="0" presId="urn:diagrams.loki3.com/BracketList"/>
    <dgm:cxn modelId="{6BD3D5FE-9CDA-42EE-9F7A-98F8C893CE83}" srcId="{51EEB920-06A7-496B-A6F0-BE1EBF736D3D}" destId="{EBEE373C-5CB4-4CB6-90C1-E21366482853}" srcOrd="2" destOrd="0" parTransId="{7A86F5FE-DC26-49D5-8F58-6D77D7B83806}" sibTransId="{066778CB-4AE2-4C6A-9283-79839E84FF3E}"/>
    <dgm:cxn modelId="{38799728-E56C-4F1A-9D08-A917FF06D08A}" type="presParOf" srcId="{456CE0EC-AC45-49F5-BD38-7BD6DCC9337D}" destId="{9154FB53-6F33-4F60-9AB7-55123FD45113}" srcOrd="0" destOrd="0" presId="urn:diagrams.loki3.com/BracketList"/>
    <dgm:cxn modelId="{ADEAA3F4-FBC6-4A9D-A2FE-E6C6C491CDCA}" type="presParOf" srcId="{9154FB53-6F33-4F60-9AB7-55123FD45113}" destId="{BAE24D42-DE2D-43D1-81D2-115FAE87344B}" srcOrd="0" destOrd="0" presId="urn:diagrams.loki3.com/BracketList"/>
    <dgm:cxn modelId="{52591D1F-3E17-4A91-A864-546364E1F1FD}" type="presParOf" srcId="{9154FB53-6F33-4F60-9AB7-55123FD45113}" destId="{F4243CF8-A0AB-4B41-8A29-61C6B492B905}" srcOrd="1" destOrd="0" presId="urn:diagrams.loki3.com/BracketList"/>
    <dgm:cxn modelId="{A5324165-A784-48F5-BD96-8331450E74FF}" type="presParOf" srcId="{9154FB53-6F33-4F60-9AB7-55123FD45113}" destId="{3635B306-A9AA-4E97-8128-AAB21EF60D43}" srcOrd="2" destOrd="0" presId="urn:diagrams.loki3.com/BracketList"/>
    <dgm:cxn modelId="{42B3E2BB-3C81-41E0-A879-B5B29BD40AAC}" type="presParOf" srcId="{9154FB53-6F33-4F60-9AB7-55123FD45113}" destId="{B2118186-A0F5-40CA-BA6B-5D4A4F536592}"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D4B00B56-4264-4571-A1BB-8D07E279D6E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6506667-D7C8-438A-8A9F-ACED0DB89F48}" type="pres">
      <dgm:prSet presAssocID="{D4B00B56-4264-4571-A1BB-8D07E279D6E0}" presName="linear" presStyleCnt="0">
        <dgm:presLayoutVars>
          <dgm:animLvl val="lvl"/>
          <dgm:resizeHandles val="exact"/>
        </dgm:presLayoutVars>
      </dgm:prSet>
      <dgm:spPr/>
    </dgm:pt>
  </dgm:ptLst>
  <dgm:cxnLst>
    <dgm:cxn modelId="{975581BB-5405-4626-A696-CB5D7B9F5A65}" type="presOf" srcId="{D4B00B56-4264-4571-A1BB-8D07E279D6E0}" destId="{46506667-D7C8-438A-8A9F-ACED0DB89F48}" srcOrd="0" destOrd="0" presId="urn:microsoft.com/office/officeart/2005/8/layout/v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F1F1C9B8-A0C9-4AC2-9319-896E84B86DBA}"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3EAA6517-D7E2-497F-8433-07D2CC819C77}">
      <dgm:prSet/>
      <dgm:spPr/>
      <dgm:t>
        <a:bodyPr/>
        <a:lstStyle/>
        <a:p>
          <a:r>
            <a:rPr lang="en-GB"/>
            <a:t>TOGAF puts the Enterprise Architect in a similar position to a Buildings Architect …</a:t>
          </a:r>
          <a:endParaRPr lang="en-US"/>
        </a:p>
      </dgm:t>
    </dgm:pt>
    <dgm:pt modelId="{31BC642F-0058-4F51-84BF-5229F8534AB5}" type="parTrans" cxnId="{7E1BAA8C-44FD-4081-B638-C9C297FE9C56}">
      <dgm:prSet/>
      <dgm:spPr/>
      <dgm:t>
        <a:bodyPr/>
        <a:lstStyle/>
        <a:p>
          <a:endParaRPr lang="en-GB"/>
        </a:p>
      </dgm:t>
    </dgm:pt>
    <dgm:pt modelId="{AD552894-BB3C-457E-884E-CB02412C59F2}" type="sibTrans" cxnId="{7E1BAA8C-44FD-4081-B638-C9C297FE9C56}">
      <dgm:prSet/>
      <dgm:spPr/>
      <dgm:t>
        <a:bodyPr/>
        <a:lstStyle/>
        <a:p>
          <a:endParaRPr lang="en-GB"/>
        </a:p>
      </dgm:t>
    </dgm:pt>
    <dgm:pt modelId="{B537C953-C729-40F2-98C2-A86E6489C716}">
      <dgm:prSet/>
      <dgm:spPr/>
      <dgm:t>
        <a:bodyPr/>
        <a:lstStyle/>
        <a:p>
          <a:r>
            <a:rPr lang="en-GB"/>
            <a:t>Ensuring the compliance of individual projects </a:t>
          </a:r>
          <a:endParaRPr lang="en-US"/>
        </a:p>
      </dgm:t>
    </dgm:pt>
    <dgm:pt modelId="{7FCE74F0-91E5-475C-A5FB-AF435583D788}" type="parTrans" cxnId="{A54E849A-61F3-4249-B85C-CF82B0911CD3}">
      <dgm:prSet/>
      <dgm:spPr/>
      <dgm:t>
        <a:bodyPr/>
        <a:lstStyle/>
        <a:p>
          <a:endParaRPr lang="en-GB"/>
        </a:p>
      </dgm:t>
    </dgm:pt>
    <dgm:pt modelId="{942D3AC5-956B-4466-8D82-EF1171A5240E}" type="sibTrans" cxnId="{A54E849A-61F3-4249-B85C-CF82B0911CD3}">
      <dgm:prSet/>
      <dgm:spPr/>
      <dgm:t>
        <a:bodyPr/>
        <a:lstStyle/>
        <a:p>
          <a:endParaRPr lang="en-GB"/>
        </a:p>
      </dgm:t>
    </dgm:pt>
    <dgm:pt modelId="{DA950B35-569E-492B-8AF1-46F6C662A466}">
      <dgm:prSet/>
      <dgm:spPr/>
      <dgm:t>
        <a:bodyPr/>
        <a:lstStyle/>
        <a:p>
          <a:r>
            <a:rPr lang="en-GB"/>
            <a:t>The Client signs off completion with the Architect  </a:t>
          </a:r>
          <a:endParaRPr lang="en-US"/>
        </a:p>
      </dgm:t>
    </dgm:pt>
    <dgm:pt modelId="{3FFDD22E-972C-4E47-8865-BDEC81FF22C9}" type="parTrans" cxnId="{D264F880-BCB7-43CF-8370-25E12BC44DB0}">
      <dgm:prSet/>
      <dgm:spPr/>
      <dgm:t>
        <a:bodyPr/>
        <a:lstStyle/>
        <a:p>
          <a:endParaRPr lang="en-GB"/>
        </a:p>
      </dgm:t>
    </dgm:pt>
    <dgm:pt modelId="{C4A04B2F-DFD9-4F70-894A-3D7516761CFC}" type="sibTrans" cxnId="{D264F880-BCB7-43CF-8370-25E12BC44DB0}">
      <dgm:prSet/>
      <dgm:spPr/>
      <dgm:t>
        <a:bodyPr/>
        <a:lstStyle/>
        <a:p>
          <a:endParaRPr lang="en-GB"/>
        </a:p>
      </dgm:t>
    </dgm:pt>
    <dgm:pt modelId="{03A9B6BF-EEF9-4297-B0F9-646131D5F1D4}" type="pres">
      <dgm:prSet presAssocID="{F1F1C9B8-A0C9-4AC2-9319-896E84B86DBA}" presName="linearFlow" presStyleCnt="0">
        <dgm:presLayoutVars>
          <dgm:dir/>
          <dgm:resizeHandles val="exact"/>
        </dgm:presLayoutVars>
      </dgm:prSet>
      <dgm:spPr/>
    </dgm:pt>
    <dgm:pt modelId="{C8400930-DB12-446D-9F29-A540A6F72555}" type="pres">
      <dgm:prSet presAssocID="{3EAA6517-D7E2-497F-8433-07D2CC819C77}" presName="composite" presStyleCnt="0"/>
      <dgm:spPr/>
    </dgm:pt>
    <dgm:pt modelId="{5CEB8C46-C57E-47AD-9883-6D4FF8885579}" type="pres">
      <dgm:prSet presAssocID="{3EAA6517-D7E2-497F-8433-07D2CC819C77}" presName="imgShp" presStyleLbl="fgImgPlace1" presStyleIdx="0" presStyleCnt="1"/>
      <dgm:spPr>
        <a:blipFill rotWithShape="1">
          <a:blip xmlns:r="http://schemas.openxmlformats.org/officeDocument/2006/relationships" r:embed="rId1"/>
          <a:srcRect/>
          <a:stretch>
            <a:fillRect l="-25000" r="-25000"/>
          </a:stretch>
        </a:blipFill>
      </dgm:spPr>
    </dgm:pt>
    <dgm:pt modelId="{C4BD1F9D-5136-4FC5-ACB1-1A685E4E4BFE}" type="pres">
      <dgm:prSet presAssocID="{3EAA6517-D7E2-497F-8433-07D2CC819C77}" presName="txShp" presStyleLbl="node1" presStyleIdx="0" presStyleCnt="1">
        <dgm:presLayoutVars>
          <dgm:bulletEnabled val="1"/>
        </dgm:presLayoutVars>
      </dgm:prSet>
      <dgm:spPr/>
    </dgm:pt>
  </dgm:ptLst>
  <dgm:cxnLst>
    <dgm:cxn modelId="{AFC2495A-2997-4704-BD5B-DF323686D33F}" type="presOf" srcId="{3EAA6517-D7E2-497F-8433-07D2CC819C77}" destId="{C4BD1F9D-5136-4FC5-ACB1-1A685E4E4BFE}" srcOrd="0" destOrd="0" presId="urn:microsoft.com/office/officeart/2005/8/layout/vList3"/>
    <dgm:cxn modelId="{D264F880-BCB7-43CF-8370-25E12BC44DB0}" srcId="{3EAA6517-D7E2-497F-8433-07D2CC819C77}" destId="{DA950B35-569E-492B-8AF1-46F6C662A466}" srcOrd="1" destOrd="0" parTransId="{3FFDD22E-972C-4E47-8865-BDEC81FF22C9}" sibTransId="{C4A04B2F-DFD9-4F70-894A-3D7516761CFC}"/>
    <dgm:cxn modelId="{7E1BAA8C-44FD-4081-B638-C9C297FE9C56}" srcId="{F1F1C9B8-A0C9-4AC2-9319-896E84B86DBA}" destId="{3EAA6517-D7E2-497F-8433-07D2CC819C77}" srcOrd="0" destOrd="0" parTransId="{31BC642F-0058-4F51-84BF-5229F8534AB5}" sibTransId="{AD552894-BB3C-457E-884E-CB02412C59F2}"/>
    <dgm:cxn modelId="{49BE2690-687A-4735-A496-CB21EBF4BDD5}" type="presOf" srcId="{DA950B35-569E-492B-8AF1-46F6C662A466}" destId="{C4BD1F9D-5136-4FC5-ACB1-1A685E4E4BFE}" srcOrd="0" destOrd="2" presId="urn:microsoft.com/office/officeart/2005/8/layout/vList3"/>
    <dgm:cxn modelId="{A54E849A-61F3-4249-B85C-CF82B0911CD3}" srcId="{3EAA6517-D7E2-497F-8433-07D2CC819C77}" destId="{B537C953-C729-40F2-98C2-A86E6489C716}" srcOrd="0" destOrd="0" parTransId="{7FCE74F0-91E5-475C-A5FB-AF435583D788}" sibTransId="{942D3AC5-956B-4466-8D82-EF1171A5240E}"/>
    <dgm:cxn modelId="{3EB9AEE5-C25A-4D89-B8F9-6B9C82163C6A}" type="presOf" srcId="{B537C953-C729-40F2-98C2-A86E6489C716}" destId="{C4BD1F9D-5136-4FC5-ACB1-1A685E4E4BFE}" srcOrd="0" destOrd="1" presId="urn:microsoft.com/office/officeart/2005/8/layout/vList3"/>
    <dgm:cxn modelId="{EAA12EF0-8710-42D8-A4AA-C9A67435F423}" type="presOf" srcId="{F1F1C9B8-A0C9-4AC2-9319-896E84B86DBA}" destId="{03A9B6BF-EEF9-4297-B0F9-646131D5F1D4}" srcOrd="0" destOrd="0" presId="urn:microsoft.com/office/officeart/2005/8/layout/vList3"/>
    <dgm:cxn modelId="{89BE5FD6-3F26-44E0-86D5-74DABC89AAB4}" type="presParOf" srcId="{03A9B6BF-EEF9-4297-B0F9-646131D5F1D4}" destId="{C8400930-DB12-446D-9F29-A540A6F72555}" srcOrd="0" destOrd="0" presId="urn:microsoft.com/office/officeart/2005/8/layout/vList3"/>
    <dgm:cxn modelId="{A0FAFDA8-211F-4978-A931-B4461B6F3535}" type="presParOf" srcId="{C8400930-DB12-446D-9F29-A540A6F72555}" destId="{5CEB8C46-C57E-47AD-9883-6D4FF8885579}" srcOrd="0" destOrd="0" presId="urn:microsoft.com/office/officeart/2005/8/layout/vList3"/>
    <dgm:cxn modelId="{9CFB2B34-9443-4516-80C9-A1193D7F829F}" type="presParOf" srcId="{C8400930-DB12-446D-9F29-A540A6F72555}" destId="{C4BD1F9D-5136-4FC5-ACB1-1A685E4E4BF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7.xml><?xml version="1.0" encoding="utf-8"?>
<dgm:dataModel xmlns:dgm="http://schemas.openxmlformats.org/drawingml/2006/diagram" xmlns:a="http://schemas.openxmlformats.org/drawingml/2006/main">
  <dgm:ptLst>
    <dgm:pt modelId="{2F64CD01-F061-490D-A4B1-65D9FFD14691}" type="doc">
      <dgm:prSet loTypeId="urn:microsoft.com/office/officeart/2005/8/layout/orgChart1" loCatId="hierarchy" qsTypeId="urn:microsoft.com/office/officeart/2005/8/quickstyle/simple2" qsCatId="simple" csTypeId="urn:microsoft.com/office/officeart/2005/8/colors/accent1_3" csCatId="accent1" phldr="1"/>
      <dgm:spPr/>
      <dgm:t>
        <a:bodyPr/>
        <a:lstStyle/>
        <a:p>
          <a:endParaRPr lang="en-US"/>
        </a:p>
      </dgm:t>
    </dgm:pt>
    <dgm:pt modelId="{FF205F4E-9F2D-48FD-AA9C-1D8A30618D21}">
      <dgm:prSet custT="1"/>
      <dgm:spPr/>
      <dgm:t>
        <a:bodyPr/>
        <a:lstStyle/>
        <a:p>
          <a:r>
            <a:rPr lang="en-GB" sz="1400"/>
            <a:t>A package of functionality</a:t>
          </a:r>
          <a:endParaRPr lang="en-US" sz="1400"/>
        </a:p>
      </dgm:t>
    </dgm:pt>
    <dgm:pt modelId="{A25C159A-5AC6-4E4F-A679-690E46241E53}" type="parTrans" cxnId="{F5D4D081-400F-4C94-8DF8-318F8534D7E4}">
      <dgm:prSet/>
      <dgm:spPr/>
      <dgm:t>
        <a:bodyPr/>
        <a:lstStyle/>
        <a:p>
          <a:endParaRPr lang="en-US" sz="1800"/>
        </a:p>
      </dgm:t>
    </dgm:pt>
    <dgm:pt modelId="{156E26C6-66DA-44A7-A9EA-8A59A7FA8F13}" type="sibTrans" cxnId="{F5D4D081-400F-4C94-8DF8-318F8534D7E4}">
      <dgm:prSet/>
      <dgm:spPr/>
      <dgm:t>
        <a:bodyPr/>
        <a:lstStyle/>
        <a:p>
          <a:endParaRPr lang="en-US" sz="1800"/>
        </a:p>
      </dgm:t>
    </dgm:pt>
    <dgm:pt modelId="{CA0673AA-7D71-4BF9-B840-64FF6482E085}">
      <dgm:prSet custT="1"/>
      <dgm:spPr/>
      <dgm:t>
        <a:bodyPr/>
        <a:lstStyle/>
        <a:p>
          <a:r>
            <a:rPr lang="en-GB" sz="1400"/>
            <a:t>Normally has a type </a:t>
          </a:r>
          <a:endParaRPr lang="en-US" sz="1400"/>
        </a:p>
      </dgm:t>
    </dgm:pt>
    <dgm:pt modelId="{1563D5F7-F2AE-41EF-B26A-EA7135F5BB77}" type="parTrans" cxnId="{CFF95864-842B-4AD2-BF98-B704139CF926}">
      <dgm:prSet/>
      <dgm:spPr/>
      <dgm:t>
        <a:bodyPr/>
        <a:lstStyle/>
        <a:p>
          <a:endParaRPr lang="en-US" sz="1800"/>
        </a:p>
      </dgm:t>
    </dgm:pt>
    <dgm:pt modelId="{3DC5EA03-3768-41C9-AA93-7A9741641182}" type="sibTrans" cxnId="{CFF95864-842B-4AD2-BF98-B704139CF926}">
      <dgm:prSet/>
      <dgm:spPr/>
      <dgm:t>
        <a:bodyPr/>
        <a:lstStyle/>
        <a:p>
          <a:endParaRPr lang="en-US" sz="1800"/>
        </a:p>
      </dgm:t>
    </dgm:pt>
    <dgm:pt modelId="{5DCD8876-9500-4F61-BBBC-4658D94811CE}">
      <dgm:prSet custT="1"/>
      <dgm:spPr/>
      <dgm:t>
        <a:bodyPr/>
        <a:lstStyle/>
        <a:p>
          <a:r>
            <a:rPr lang="en-GB" sz="1400"/>
            <a:t>Has a defined boundary</a:t>
          </a:r>
          <a:endParaRPr lang="en-US" sz="1400"/>
        </a:p>
      </dgm:t>
    </dgm:pt>
    <dgm:pt modelId="{416698AD-F375-483D-9926-3DF4609B8639}" type="parTrans" cxnId="{C24ED46B-5A39-4A4D-AE24-183D06A2C20C}">
      <dgm:prSet/>
      <dgm:spPr/>
      <dgm:t>
        <a:bodyPr/>
        <a:lstStyle/>
        <a:p>
          <a:endParaRPr lang="en-US" sz="1800"/>
        </a:p>
      </dgm:t>
    </dgm:pt>
    <dgm:pt modelId="{3F7BBD30-5314-404B-857E-24C36BB6173D}" type="sibTrans" cxnId="{C24ED46B-5A39-4A4D-AE24-183D06A2C20C}">
      <dgm:prSet/>
      <dgm:spPr/>
      <dgm:t>
        <a:bodyPr/>
        <a:lstStyle/>
        <a:p>
          <a:endParaRPr lang="en-US" sz="1800"/>
        </a:p>
      </dgm:t>
    </dgm:pt>
    <dgm:pt modelId="{3E9A0FE5-C2E4-44EE-AB73-96AD37074E23}">
      <dgm:prSet custT="1"/>
      <dgm:spPr/>
      <dgm:t>
        <a:bodyPr/>
        <a:lstStyle/>
        <a:p>
          <a:r>
            <a:rPr lang="en-GB" sz="1400"/>
            <a:t>Interoperates with other building blocks</a:t>
          </a:r>
          <a:endParaRPr lang="en-US" sz="1400"/>
        </a:p>
      </dgm:t>
    </dgm:pt>
    <dgm:pt modelId="{8174C4FD-9AAC-40CF-AC63-B752DD75CC41}" type="sibTrans" cxnId="{44CF03B2-D34F-4E71-9E72-EC12735C65C8}">
      <dgm:prSet/>
      <dgm:spPr/>
      <dgm:t>
        <a:bodyPr/>
        <a:lstStyle/>
        <a:p>
          <a:endParaRPr lang="en-US" sz="1800"/>
        </a:p>
      </dgm:t>
    </dgm:pt>
    <dgm:pt modelId="{F2B9FE37-53F7-4BD8-9F46-C653609E84C1}" type="parTrans" cxnId="{44CF03B2-D34F-4E71-9E72-EC12735C65C8}">
      <dgm:prSet/>
      <dgm:spPr/>
      <dgm:t>
        <a:bodyPr/>
        <a:lstStyle/>
        <a:p>
          <a:endParaRPr lang="en-US" sz="1800"/>
        </a:p>
      </dgm:t>
    </dgm:pt>
    <dgm:pt modelId="{B10952AC-7917-4F60-94C8-C09F5D6017BF}" type="pres">
      <dgm:prSet presAssocID="{2F64CD01-F061-490D-A4B1-65D9FFD14691}" presName="hierChild1" presStyleCnt="0">
        <dgm:presLayoutVars>
          <dgm:orgChart val="1"/>
          <dgm:chPref val="1"/>
          <dgm:dir/>
          <dgm:animOne val="branch"/>
          <dgm:animLvl val="lvl"/>
          <dgm:resizeHandles/>
        </dgm:presLayoutVars>
      </dgm:prSet>
      <dgm:spPr/>
    </dgm:pt>
    <dgm:pt modelId="{F7E74BF6-1468-4599-96F5-27CB01A8215E}" type="pres">
      <dgm:prSet presAssocID="{FF205F4E-9F2D-48FD-AA9C-1D8A30618D21}" presName="hierRoot1" presStyleCnt="0">
        <dgm:presLayoutVars>
          <dgm:hierBranch val="init"/>
        </dgm:presLayoutVars>
      </dgm:prSet>
      <dgm:spPr/>
    </dgm:pt>
    <dgm:pt modelId="{9FFC9044-39BF-44F5-8458-27DAEC77A70F}" type="pres">
      <dgm:prSet presAssocID="{FF205F4E-9F2D-48FD-AA9C-1D8A30618D21}" presName="rootComposite1" presStyleCnt="0"/>
      <dgm:spPr/>
    </dgm:pt>
    <dgm:pt modelId="{4C416109-2DC5-4E30-A8BE-36BA7D3D35E5}" type="pres">
      <dgm:prSet presAssocID="{FF205F4E-9F2D-48FD-AA9C-1D8A30618D21}" presName="rootText1" presStyleLbl="node0" presStyleIdx="0" presStyleCnt="4" custScaleY="192329">
        <dgm:presLayoutVars>
          <dgm:chPref val="3"/>
        </dgm:presLayoutVars>
      </dgm:prSet>
      <dgm:spPr>
        <a:prstGeom prst="flowChartAlternateProcess">
          <a:avLst/>
        </a:prstGeom>
      </dgm:spPr>
    </dgm:pt>
    <dgm:pt modelId="{4A44CA0E-989F-4A02-B9D1-39DE754BD6D0}" type="pres">
      <dgm:prSet presAssocID="{FF205F4E-9F2D-48FD-AA9C-1D8A30618D21}" presName="rootConnector1" presStyleLbl="node1" presStyleIdx="0" presStyleCnt="0"/>
      <dgm:spPr/>
    </dgm:pt>
    <dgm:pt modelId="{C8B455FF-819A-4212-AA17-C25AA2B1CB13}" type="pres">
      <dgm:prSet presAssocID="{FF205F4E-9F2D-48FD-AA9C-1D8A30618D21}" presName="hierChild2" presStyleCnt="0"/>
      <dgm:spPr/>
    </dgm:pt>
    <dgm:pt modelId="{BE929678-8C8E-4FB9-91AC-EF041704E102}" type="pres">
      <dgm:prSet presAssocID="{FF205F4E-9F2D-48FD-AA9C-1D8A30618D21}" presName="hierChild3" presStyleCnt="0"/>
      <dgm:spPr/>
    </dgm:pt>
    <dgm:pt modelId="{7C17D255-E229-4B9F-A38F-4560BE6B4C42}" type="pres">
      <dgm:prSet presAssocID="{CA0673AA-7D71-4BF9-B840-64FF6482E085}" presName="hierRoot1" presStyleCnt="0">
        <dgm:presLayoutVars>
          <dgm:hierBranch val="init"/>
        </dgm:presLayoutVars>
      </dgm:prSet>
      <dgm:spPr/>
    </dgm:pt>
    <dgm:pt modelId="{83A609DB-197F-46B7-819E-ABE7C2309924}" type="pres">
      <dgm:prSet presAssocID="{CA0673AA-7D71-4BF9-B840-64FF6482E085}" presName="rootComposite1" presStyleCnt="0"/>
      <dgm:spPr/>
    </dgm:pt>
    <dgm:pt modelId="{E6A950DF-0401-4670-8CF1-3FDCF8BD6441}" type="pres">
      <dgm:prSet presAssocID="{CA0673AA-7D71-4BF9-B840-64FF6482E085}" presName="rootText1" presStyleLbl="node0" presStyleIdx="1" presStyleCnt="4" custScaleY="192329">
        <dgm:presLayoutVars>
          <dgm:chPref val="3"/>
        </dgm:presLayoutVars>
      </dgm:prSet>
      <dgm:spPr>
        <a:prstGeom prst="flowChartAlternateProcess">
          <a:avLst/>
        </a:prstGeom>
      </dgm:spPr>
    </dgm:pt>
    <dgm:pt modelId="{A2DFE688-070D-4C38-A8CA-67C9E2D56CFD}" type="pres">
      <dgm:prSet presAssocID="{CA0673AA-7D71-4BF9-B840-64FF6482E085}" presName="rootConnector1" presStyleLbl="node1" presStyleIdx="0" presStyleCnt="0"/>
      <dgm:spPr/>
    </dgm:pt>
    <dgm:pt modelId="{E5319DD2-956F-46BC-A1AA-58C32A52275D}" type="pres">
      <dgm:prSet presAssocID="{CA0673AA-7D71-4BF9-B840-64FF6482E085}" presName="hierChild2" presStyleCnt="0"/>
      <dgm:spPr/>
    </dgm:pt>
    <dgm:pt modelId="{F263A350-5B04-49F0-8B9F-E82915E93AA0}" type="pres">
      <dgm:prSet presAssocID="{CA0673AA-7D71-4BF9-B840-64FF6482E085}" presName="hierChild3" presStyleCnt="0"/>
      <dgm:spPr/>
    </dgm:pt>
    <dgm:pt modelId="{A155364A-F47D-40E0-BD43-6460B2E42632}" type="pres">
      <dgm:prSet presAssocID="{5DCD8876-9500-4F61-BBBC-4658D94811CE}" presName="hierRoot1" presStyleCnt="0">
        <dgm:presLayoutVars>
          <dgm:hierBranch val="init"/>
        </dgm:presLayoutVars>
      </dgm:prSet>
      <dgm:spPr/>
    </dgm:pt>
    <dgm:pt modelId="{C32997B9-0422-4916-AEAF-31FA3F48ABBC}" type="pres">
      <dgm:prSet presAssocID="{5DCD8876-9500-4F61-BBBC-4658D94811CE}" presName="rootComposite1" presStyleCnt="0"/>
      <dgm:spPr/>
    </dgm:pt>
    <dgm:pt modelId="{9590A830-74E7-4EF0-85D8-1F25F8AC2699}" type="pres">
      <dgm:prSet presAssocID="{5DCD8876-9500-4F61-BBBC-4658D94811CE}" presName="rootText1" presStyleLbl="node0" presStyleIdx="2" presStyleCnt="4" custScaleY="192329">
        <dgm:presLayoutVars>
          <dgm:chPref val="3"/>
        </dgm:presLayoutVars>
      </dgm:prSet>
      <dgm:spPr>
        <a:prstGeom prst="flowChartAlternateProcess">
          <a:avLst/>
        </a:prstGeom>
      </dgm:spPr>
    </dgm:pt>
    <dgm:pt modelId="{49024C69-C713-49F0-A1E2-BB41AE21AB3D}" type="pres">
      <dgm:prSet presAssocID="{5DCD8876-9500-4F61-BBBC-4658D94811CE}" presName="rootConnector1" presStyleLbl="node1" presStyleIdx="0" presStyleCnt="0"/>
      <dgm:spPr/>
    </dgm:pt>
    <dgm:pt modelId="{BEA479E9-BD25-44A5-A92B-15A84CA404AB}" type="pres">
      <dgm:prSet presAssocID="{5DCD8876-9500-4F61-BBBC-4658D94811CE}" presName="hierChild2" presStyleCnt="0"/>
      <dgm:spPr/>
    </dgm:pt>
    <dgm:pt modelId="{6115C21E-83CA-444A-9E57-41044F8B5F6F}" type="pres">
      <dgm:prSet presAssocID="{5DCD8876-9500-4F61-BBBC-4658D94811CE}" presName="hierChild3" presStyleCnt="0"/>
      <dgm:spPr/>
    </dgm:pt>
    <dgm:pt modelId="{1C678228-B2E6-4574-949C-C533B76D37B9}" type="pres">
      <dgm:prSet presAssocID="{3E9A0FE5-C2E4-44EE-AB73-96AD37074E23}" presName="hierRoot1" presStyleCnt="0">
        <dgm:presLayoutVars>
          <dgm:hierBranch val="init"/>
        </dgm:presLayoutVars>
      </dgm:prSet>
      <dgm:spPr/>
    </dgm:pt>
    <dgm:pt modelId="{044206C5-93CE-496E-BE8C-D49FA64A5903}" type="pres">
      <dgm:prSet presAssocID="{3E9A0FE5-C2E4-44EE-AB73-96AD37074E23}" presName="rootComposite1" presStyleCnt="0"/>
      <dgm:spPr/>
    </dgm:pt>
    <dgm:pt modelId="{367788E8-F946-4534-B3B1-E04A8B7F7F44}" type="pres">
      <dgm:prSet presAssocID="{3E9A0FE5-C2E4-44EE-AB73-96AD37074E23}" presName="rootText1" presStyleLbl="node0" presStyleIdx="3" presStyleCnt="4" custScaleX="112502" custScaleY="192329">
        <dgm:presLayoutVars>
          <dgm:chPref val="3"/>
        </dgm:presLayoutVars>
      </dgm:prSet>
      <dgm:spPr>
        <a:prstGeom prst="flowChartAlternateProcess">
          <a:avLst/>
        </a:prstGeom>
      </dgm:spPr>
    </dgm:pt>
    <dgm:pt modelId="{4B228D80-4841-4B77-AE91-3F64B5BD44AF}" type="pres">
      <dgm:prSet presAssocID="{3E9A0FE5-C2E4-44EE-AB73-96AD37074E23}" presName="rootConnector1" presStyleLbl="node1" presStyleIdx="0" presStyleCnt="0"/>
      <dgm:spPr/>
    </dgm:pt>
    <dgm:pt modelId="{382B731D-62DD-411A-98AD-42AE23D16D26}" type="pres">
      <dgm:prSet presAssocID="{3E9A0FE5-C2E4-44EE-AB73-96AD37074E23}" presName="hierChild2" presStyleCnt="0"/>
      <dgm:spPr/>
    </dgm:pt>
    <dgm:pt modelId="{557CEBC0-AE5F-4204-A7A5-6C15550CC184}" type="pres">
      <dgm:prSet presAssocID="{3E9A0FE5-C2E4-44EE-AB73-96AD37074E23}" presName="hierChild3" presStyleCnt="0"/>
      <dgm:spPr/>
    </dgm:pt>
  </dgm:ptLst>
  <dgm:cxnLst>
    <dgm:cxn modelId="{ABFE6310-C16E-4CAF-8960-C0DEDC70FDD6}" type="presOf" srcId="{3E9A0FE5-C2E4-44EE-AB73-96AD37074E23}" destId="{367788E8-F946-4534-B3B1-E04A8B7F7F44}" srcOrd="0" destOrd="0" presId="urn:microsoft.com/office/officeart/2005/8/layout/orgChart1"/>
    <dgm:cxn modelId="{51D84218-6B0F-4CF5-9554-A884D458A702}" type="presOf" srcId="{FF205F4E-9F2D-48FD-AA9C-1D8A30618D21}" destId="{4A44CA0E-989F-4A02-B9D1-39DE754BD6D0}" srcOrd="1" destOrd="0" presId="urn:microsoft.com/office/officeart/2005/8/layout/orgChart1"/>
    <dgm:cxn modelId="{CFF95864-842B-4AD2-BF98-B704139CF926}" srcId="{2F64CD01-F061-490D-A4B1-65D9FFD14691}" destId="{CA0673AA-7D71-4BF9-B840-64FF6482E085}" srcOrd="1" destOrd="0" parTransId="{1563D5F7-F2AE-41EF-B26A-EA7135F5BB77}" sibTransId="{3DC5EA03-3768-41C9-AA93-7A9741641182}"/>
    <dgm:cxn modelId="{BA183969-7D1E-4F36-8CD6-0E887EC7C934}" type="presOf" srcId="{FF205F4E-9F2D-48FD-AA9C-1D8A30618D21}" destId="{4C416109-2DC5-4E30-A8BE-36BA7D3D35E5}" srcOrd="0" destOrd="0" presId="urn:microsoft.com/office/officeart/2005/8/layout/orgChart1"/>
    <dgm:cxn modelId="{C24ED46B-5A39-4A4D-AE24-183D06A2C20C}" srcId="{2F64CD01-F061-490D-A4B1-65D9FFD14691}" destId="{5DCD8876-9500-4F61-BBBC-4658D94811CE}" srcOrd="2" destOrd="0" parTransId="{416698AD-F375-483D-9926-3DF4609B8639}" sibTransId="{3F7BBD30-5314-404B-857E-24C36BB6173D}"/>
    <dgm:cxn modelId="{5B962F54-404A-41E6-AFDB-87B05A709C36}" type="presOf" srcId="{5DCD8876-9500-4F61-BBBC-4658D94811CE}" destId="{9590A830-74E7-4EF0-85D8-1F25F8AC2699}" srcOrd="0" destOrd="0" presId="urn:microsoft.com/office/officeart/2005/8/layout/orgChart1"/>
    <dgm:cxn modelId="{F5D4D081-400F-4C94-8DF8-318F8534D7E4}" srcId="{2F64CD01-F061-490D-A4B1-65D9FFD14691}" destId="{FF205F4E-9F2D-48FD-AA9C-1D8A30618D21}" srcOrd="0" destOrd="0" parTransId="{A25C159A-5AC6-4E4F-A679-690E46241E53}" sibTransId="{156E26C6-66DA-44A7-A9EA-8A59A7FA8F13}"/>
    <dgm:cxn modelId="{D065A2A6-5C82-4A22-A6C3-C4AE19810A2E}" type="presOf" srcId="{3E9A0FE5-C2E4-44EE-AB73-96AD37074E23}" destId="{4B228D80-4841-4B77-AE91-3F64B5BD44AF}" srcOrd="1" destOrd="0" presId="urn:microsoft.com/office/officeart/2005/8/layout/orgChart1"/>
    <dgm:cxn modelId="{C0EEC9B1-0E4D-413C-8D57-BFB32C4D03C7}" type="presOf" srcId="{CA0673AA-7D71-4BF9-B840-64FF6482E085}" destId="{E6A950DF-0401-4670-8CF1-3FDCF8BD6441}" srcOrd="0" destOrd="0" presId="urn:microsoft.com/office/officeart/2005/8/layout/orgChart1"/>
    <dgm:cxn modelId="{44CF03B2-D34F-4E71-9E72-EC12735C65C8}" srcId="{2F64CD01-F061-490D-A4B1-65D9FFD14691}" destId="{3E9A0FE5-C2E4-44EE-AB73-96AD37074E23}" srcOrd="3" destOrd="0" parTransId="{F2B9FE37-53F7-4BD8-9F46-C653609E84C1}" sibTransId="{8174C4FD-9AAC-40CF-AC63-B752DD75CC41}"/>
    <dgm:cxn modelId="{FA7A94BB-62AF-49A3-B888-5DFDADBE1D5A}" type="presOf" srcId="{2F64CD01-F061-490D-A4B1-65D9FFD14691}" destId="{B10952AC-7917-4F60-94C8-C09F5D6017BF}" srcOrd="0" destOrd="0" presId="urn:microsoft.com/office/officeart/2005/8/layout/orgChart1"/>
    <dgm:cxn modelId="{4BABDFD1-BB49-4016-BC2D-EEF161B4451A}" type="presOf" srcId="{5DCD8876-9500-4F61-BBBC-4658D94811CE}" destId="{49024C69-C713-49F0-A1E2-BB41AE21AB3D}" srcOrd="1" destOrd="0" presId="urn:microsoft.com/office/officeart/2005/8/layout/orgChart1"/>
    <dgm:cxn modelId="{9A8552F9-BE6A-49A5-837B-047B37E92B2D}" type="presOf" srcId="{CA0673AA-7D71-4BF9-B840-64FF6482E085}" destId="{A2DFE688-070D-4C38-A8CA-67C9E2D56CFD}" srcOrd="1" destOrd="0" presId="urn:microsoft.com/office/officeart/2005/8/layout/orgChart1"/>
    <dgm:cxn modelId="{9911C304-C8A2-46C5-B653-E7B37C09278D}" type="presParOf" srcId="{B10952AC-7917-4F60-94C8-C09F5D6017BF}" destId="{F7E74BF6-1468-4599-96F5-27CB01A8215E}" srcOrd="0" destOrd="0" presId="urn:microsoft.com/office/officeart/2005/8/layout/orgChart1"/>
    <dgm:cxn modelId="{A1ECD239-3DF1-414E-A832-50A84212477C}" type="presParOf" srcId="{F7E74BF6-1468-4599-96F5-27CB01A8215E}" destId="{9FFC9044-39BF-44F5-8458-27DAEC77A70F}" srcOrd="0" destOrd="0" presId="urn:microsoft.com/office/officeart/2005/8/layout/orgChart1"/>
    <dgm:cxn modelId="{255F2BCE-389D-4D7B-B02D-794003E729A6}" type="presParOf" srcId="{9FFC9044-39BF-44F5-8458-27DAEC77A70F}" destId="{4C416109-2DC5-4E30-A8BE-36BA7D3D35E5}" srcOrd="0" destOrd="0" presId="urn:microsoft.com/office/officeart/2005/8/layout/orgChart1"/>
    <dgm:cxn modelId="{0B64212F-35AB-4881-BC85-CD483C0E2051}" type="presParOf" srcId="{9FFC9044-39BF-44F5-8458-27DAEC77A70F}" destId="{4A44CA0E-989F-4A02-B9D1-39DE754BD6D0}" srcOrd="1" destOrd="0" presId="urn:microsoft.com/office/officeart/2005/8/layout/orgChart1"/>
    <dgm:cxn modelId="{073870FD-4A44-4DCE-869A-D811F18B3914}" type="presParOf" srcId="{F7E74BF6-1468-4599-96F5-27CB01A8215E}" destId="{C8B455FF-819A-4212-AA17-C25AA2B1CB13}" srcOrd="1" destOrd="0" presId="urn:microsoft.com/office/officeart/2005/8/layout/orgChart1"/>
    <dgm:cxn modelId="{81B2D6FF-31C1-4309-A060-3DC49C9EE8B1}" type="presParOf" srcId="{F7E74BF6-1468-4599-96F5-27CB01A8215E}" destId="{BE929678-8C8E-4FB9-91AC-EF041704E102}" srcOrd="2" destOrd="0" presId="urn:microsoft.com/office/officeart/2005/8/layout/orgChart1"/>
    <dgm:cxn modelId="{B310C92C-F6A5-498C-9435-1AF9B510B420}" type="presParOf" srcId="{B10952AC-7917-4F60-94C8-C09F5D6017BF}" destId="{7C17D255-E229-4B9F-A38F-4560BE6B4C42}" srcOrd="1" destOrd="0" presId="urn:microsoft.com/office/officeart/2005/8/layout/orgChart1"/>
    <dgm:cxn modelId="{4C4943E1-CFE5-4F38-BA42-1A06CE92B6BB}" type="presParOf" srcId="{7C17D255-E229-4B9F-A38F-4560BE6B4C42}" destId="{83A609DB-197F-46B7-819E-ABE7C2309924}" srcOrd="0" destOrd="0" presId="urn:microsoft.com/office/officeart/2005/8/layout/orgChart1"/>
    <dgm:cxn modelId="{C9E7E092-2F18-422B-A4E2-D988EDA36013}" type="presParOf" srcId="{83A609DB-197F-46B7-819E-ABE7C2309924}" destId="{E6A950DF-0401-4670-8CF1-3FDCF8BD6441}" srcOrd="0" destOrd="0" presId="urn:microsoft.com/office/officeart/2005/8/layout/orgChart1"/>
    <dgm:cxn modelId="{A570C5C8-692C-4242-A85D-771CD9FE7425}" type="presParOf" srcId="{83A609DB-197F-46B7-819E-ABE7C2309924}" destId="{A2DFE688-070D-4C38-A8CA-67C9E2D56CFD}" srcOrd="1" destOrd="0" presId="urn:microsoft.com/office/officeart/2005/8/layout/orgChart1"/>
    <dgm:cxn modelId="{0DC9F2BE-5311-4725-8F58-9AF9CB743086}" type="presParOf" srcId="{7C17D255-E229-4B9F-A38F-4560BE6B4C42}" destId="{E5319DD2-956F-46BC-A1AA-58C32A52275D}" srcOrd="1" destOrd="0" presId="urn:microsoft.com/office/officeart/2005/8/layout/orgChart1"/>
    <dgm:cxn modelId="{2C4A2760-914D-4808-BD10-7D667F0BBA13}" type="presParOf" srcId="{7C17D255-E229-4B9F-A38F-4560BE6B4C42}" destId="{F263A350-5B04-49F0-8B9F-E82915E93AA0}" srcOrd="2" destOrd="0" presId="urn:microsoft.com/office/officeart/2005/8/layout/orgChart1"/>
    <dgm:cxn modelId="{4F81864D-BC1B-44B1-A628-9E85D8977FDF}" type="presParOf" srcId="{B10952AC-7917-4F60-94C8-C09F5D6017BF}" destId="{A155364A-F47D-40E0-BD43-6460B2E42632}" srcOrd="2" destOrd="0" presId="urn:microsoft.com/office/officeart/2005/8/layout/orgChart1"/>
    <dgm:cxn modelId="{8469835F-1279-450D-B164-2DB58D52164D}" type="presParOf" srcId="{A155364A-F47D-40E0-BD43-6460B2E42632}" destId="{C32997B9-0422-4916-AEAF-31FA3F48ABBC}" srcOrd="0" destOrd="0" presId="urn:microsoft.com/office/officeart/2005/8/layout/orgChart1"/>
    <dgm:cxn modelId="{FB93D207-758E-44BF-B4BF-3857D7B03A0B}" type="presParOf" srcId="{C32997B9-0422-4916-AEAF-31FA3F48ABBC}" destId="{9590A830-74E7-4EF0-85D8-1F25F8AC2699}" srcOrd="0" destOrd="0" presId="urn:microsoft.com/office/officeart/2005/8/layout/orgChart1"/>
    <dgm:cxn modelId="{A971BF30-848B-433A-8207-1F889A83069A}" type="presParOf" srcId="{C32997B9-0422-4916-AEAF-31FA3F48ABBC}" destId="{49024C69-C713-49F0-A1E2-BB41AE21AB3D}" srcOrd="1" destOrd="0" presId="urn:microsoft.com/office/officeart/2005/8/layout/orgChart1"/>
    <dgm:cxn modelId="{E2F28B46-4199-413D-820F-09D8DC831459}" type="presParOf" srcId="{A155364A-F47D-40E0-BD43-6460B2E42632}" destId="{BEA479E9-BD25-44A5-A92B-15A84CA404AB}" srcOrd="1" destOrd="0" presId="urn:microsoft.com/office/officeart/2005/8/layout/orgChart1"/>
    <dgm:cxn modelId="{8670F7C1-1061-4956-BA65-4EDCAF7AB8B1}" type="presParOf" srcId="{A155364A-F47D-40E0-BD43-6460B2E42632}" destId="{6115C21E-83CA-444A-9E57-41044F8B5F6F}" srcOrd="2" destOrd="0" presId="urn:microsoft.com/office/officeart/2005/8/layout/orgChart1"/>
    <dgm:cxn modelId="{BB627DA0-C4CF-4A31-9524-CD2DAACFE701}" type="presParOf" srcId="{B10952AC-7917-4F60-94C8-C09F5D6017BF}" destId="{1C678228-B2E6-4574-949C-C533B76D37B9}" srcOrd="3" destOrd="0" presId="urn:microsoft.com/office/officeart/2005/8/layout/orgChart1"/>
    <dgm:cxn modelId="{52235844-A136-48CD-8C7F-5D421E78C8D4}" type="presParOf" srcId="{1C678228-B2E6-4574-949C-C533B76D37B9}" destId="{044206C5-93CE-496E-BE8C-D49FA64A5903}" srcOrd="0" destOrd="0" presId="urn:microsoft.com/office/officeart/2005/8/layout/orgChart1"/>
    <dgm:cxn modelId="{53F74164-7AB4-486D-85F7-1E54425417B7}" type="presParOf" srcId="{044206C5-93CE-496E-BE8C-D49FA64A5903}" destId="{367788E8-F946-4534-B3B1-E04A8B7F7F44}" srcOrd="0" destOrd="0" presId="urn:microsoft.com/office/officeart/2005/8/layout/orgChart1"/>
    <dgm:cxn modelId="{E5750944-1839-4B9C-8B6D-409BF57B9D58}" type="presParOf" srcId="{044206C5-93CE-496E-BE8C-D49FA64A5903}" destId="{4B228D80-4841-4B77-AE91-3F64B5BD44AF}" srcOrd="1" destOrd="0" presId="urn:microsoft.com/office/officeart/2005/8/layout/orgChart1"/>
    <dgm:cxn modelId="{994F380D-4371-4FD6-9B3D-1D623C6A199F}" type="presParOf" srcId="{1C678228-B2E6-4574-949C-C533B76D37B9}" destId="{382B731D-62DD-411A-98AD-42AE23D16D26}" srcOrd="1" destOrd="0" presId="urn:microsoft.com/office/officeart/2005/8/layout/orgChart1"/>
    <dgm:cxn modelId="{2A10E45D-7520-4826-BBC7-A23B888F53D9}" type="presParOf" srcId="{1C678228-B2E6-4574-949C-C533B76D37B9}" destId="{557CEBC0-AE5F-4204-A7A5-6C15550CC18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8.xml><?xml version="1.0" encoding="utf-8"?>
<dgm:dataModel xmlns:dgm="http://schemas.openxmlformats.org/drawingml/2006/diagram" xmlns:a="http://schemas.openxmlformats.org/drawingml/2006/main">
  <dgm:ptLst>
    <dgm:pt modelId="{2F64CD01-F061-490D-A4B1-65D9FFD14691}" type="doc">
      <dgm:prSet loTypeId="urn:microsoft.com/office/officeart/2005/8/layout/orgChart1" loCatId="hierarchy" qsTypeId="urn:microsoft.com/office/officeart/2005/8/quickstyle/simple2" qsCatId="simple" csTypeId="urn:microsoft.com/office/officeart/2005/8/colors/accent1_3" csCatId="accent1" phldr="1"/>
      <dgm:spPr/>
      <dgm:t>
        <a:bodyPr/>
        <a:lstStyle/>
        <a:p>
          <a:endParaRPr lang="en-US"/>
        </a:p>
      </dgm:t>
    </dgm:pt>
    <dgm:pt modelId="{FF205F4E-9F2D-48FD-AA9C-1D8A30618D21}">
      <dgm:prSet custT="1"/>
      <dgm:spPr/>
      <dgm:t>
        <a:bodyPr/>
        <a:lstStyle/>
        <a:p>
          <a:r>
            <a:rPr lang="en-GB" sz="1400"/>
            <a:t>Considers implementation and usage, and evolves</a:t>
          </a:r>
          <a:endParaRPr lang="en-US" sz="1400"/>
        </a:p>
      </dgm:t>
    </dgm:pt>
    <dgm:pt modelId="{A25C159A-5AC6-4E4F-A679-690E46241E53}" type="parTrans" cxnId="{F5D4D081-400F-4C94-8DF8-318F8534D7E4}">
      <dgm:prSet/>
      <dgm:spPr/>
      <dgm:t>
        <a:bodyPr/>
        <a:lstStyle/>
        <a:p>
          <a:endParaRPr lang="en-US" sz="1800"/>
        </a:p>
      </dgm:t>
    </dgm:pt>
    <dgm:pt modelId="{156E26C6-66DA-44A7-A9EA-8A59A7FA8F13}" type="sibTrans" cxnId="{F5D4D081-400F-4C94-8DF8-318F8534D7E4}">
      <dgm:prSet/>
      <dgm:spPr/>
      <dgm:t>
        <a:bodyPr/>
        <a:lstStyle/>
        <a:p>
          <a:endParaRPr lang="en-US" sz="1800"/>
        </a:p>
      </dgm:t>
    </dgm:pt>
    <dgm:pt modelId="{CA0673AA-7D71-4BF9-B840-64FF6482E085}">
      <dgm:prSet custT="1"/>
      <dgm:spPr/>
      <dgm:t>
        <a:bodyPr/>
        <a:lstStyle/>
        <a:p>
          <a:r>
            <a:rPr lang="en-GB" sz="1400"/>
            <a:t>May be assembled from other building blocks</a:t>
          </a:r>
          <a:endParaRPr lang="en-US" sz="1400"/>
        </a:p>
      </dgm:t>
    </dgm:pt>
    <dgm:pt modelId="{1563D5F7-F2AE-41EF-B26A-EA7135F5BB77}" type="parTrans" cxnId="{CFF95864-842B-4AD2-BF98-B704139CF926}">
      <dgm:prSet/>
      <dgm:spPr/>
      <dgm:t>
        <a:bodyPr/>
        <a:lstStyle/>
        <a:p>
          <a:endParaRPr lang="en-US" sz="1800"/>
        </a:p>
      </dgm:t>
    </dgm:pt>
    <dgm:pt modelId="{3DC5EA03-3768-41C9-AA93-7A9741641182}" type="sibTrans" cxnId="{CFF95864-842B-4AD2-BF98-B704139CF926}">
      <dgm:prSet/>
      <dgm:spPr/>
      <dgm:t>
        <a:bodyPr/>
        <a:lstStyle/>
        <a:p>
          <a:endParaRPr lang="en-US" sz="1800"/>
        </a:p>
      </dgm:t>
    </dgm:pt>
    <dgm:pt modelId="{5DCD8876-9500-4F61-BBBC-4658D94811CE}">
      <dgm:prSet custT="1"/>
      <dgm:spPr/>
      <dgm:t>
        <a:bodyPr/>
        <a:lstStyle/>
        <a:p>
          <a:r>
            <a:rPr lang="en-GB" sz="1400"/>
            <a:t>Re-usable, replaceable and well specified</a:t>
          </a:r>
          <a:endParaRPr lang="en-US" sz="1400"/>
        </a:p>
      </dgm:t>
    </dgm:pt>
    <dgm:pt modelId="{416698AD-F375-483D-9926-3DF4609B8639}" type="parTrans" cxnId="{C24ED46B-5A39-4A4D-AE24-183D06A2C20C}">
      <dgm:prSet/>
      <dgm:spPr/>
      <dgm:t>
        <a:bodyPr/>
        <a:lstStyle/>
        <a:p>
          <a:endParaRPr lang="en-US" sz="1800"/>
        </a:p>
      </dgm:t>
    </dgm:pt>
    <dgm:pt modelId="{3F7BBD30-5314-404B-857E-24C36BB6173D}" type="sibTrans" cxnId="{C24ED46B-5A39-4A4D-AE24-183D06A2C20C}">
      <dgm:prSet/>
      <dgm:spPr/>
      <dgm:t>
        <a:bodyPr/>
        <a:lstStyle/>
        <a:p>
          <a:endParaRPr lang="en-US" sz="1800"/>
        </a:p>
      </dgm:t>
    </dgm:pt>
    <dgm:pt modelId="{B10952AC-7917-4F60-94C8-C09F5D6017BF}" type="pres">
      <dgm:prSet presAssocID="{2F64CD01-F061-490D-A4B1-65D9FFD14691}" presName="hierChild1" presStyleCnt="0">
        <dgm:presLayoutVars>
          <dgm:orgChart val="1"/>
          <dgm:chPref val="1"/>
          <dgm:dir/>
          <dgm:animOne val="branch"/>
          <dgm:animLvl val="lvl"/>
          <dgm:resizeHandles/>
        </dgm:presLayoutVars>
      </dgm:prSet>
      <dgm:spPr/>
    </dgm:pt>
    <dgm:pt modelId="{F7E74BF6-1468-4599-96F5-27CB01A8215E}" type="pres">
      <dgm:prSet presAssocID="{FF205F4E-9F2D-48FD-AA9C-1D8A30618D21}" presName="hierRoot1" presStyleCnt="0">
        <dgm:presLayoutVars>
          <dgm:hierBranch val="init"/>
        </dgm:presLayoutVars>
      </dgm:prSet>
      <dgm:spPr/>
    </dgm:pt>
    <dgm:pt modelId="{9FFC9044-39BF-44F5-8458-27DAEC77A70F}" type="pres">
      <dgm:prSet presAssocID="{FF205F4E-9F2D-48FD-AA9C-1D8A30618D21}" presName="rootComposite1" presStyleCnt="0"/>
      <dgm:spPr/>
    </dgm:pt>
    <dgm:pt modelId="{4C416109-2DC5-4E30-A8BE-36BA7D3D35E5}" type="pres">
      <dgm:prSet presAssocID="{FF205F4E-9F2D-48FD-AA9C-1D8A30618D21}" presName="rootText1" presStyleLbl="node0" presStyleIdx="0" presStyleCnt="3" custScaleX="117701" custScaleY="192329">
        <dgm:presLayoutVars>
          <dgm:chPref val="3"/>
        </dgm:presLayoutVars>
      </dgm:prSet>
      <dgm:spPr>
        <a:prstGeom prst="flowChartAlternateProcess">
          <a:avLst/>
        </a:prstGeom>
      </dgm:spPr>
    </dgm:pt>
    <dgm:pt modelId="{4A44CA0E-989F-4A02-B9D1-39DE754BD6D0}" type="pres">
      <dgm:prSet presAssocID="{FF205F4E-9F2D-48FD-AA9C-1D8A30618D21}" presName="rootConnector1" presStyleLbl="node1" presStyleIdx="0" presStyleCnt="0"/>
      <dgm:spPr/>
    </dgm:pt>
    <dgm:pt modelId="{C8B455FF-819A-4212-AA17-C25AA2B1CB13}" type="pres">
      <dgm:prSet presAssocID="{FF205F4E-9F2D-48FD-AA9C-1D8A30618D21}" presName="hierChild2" presStyleCnt="0"/>
      <dgm:spPr/>
    </dgm:pt>
    <dgm:pt modelId="{BE929678-8C8E-4FB9-91AC-EF041704E102}" type="pres">
      <dgm:prSet presAssocID="{FF205F4E-9F2D-48FD-AA9C-1D8A30618D21}" presName="hierChild3" presStyleCnt="0"/>
      <dgm:spPr/>
    </dgm:pt>
    <dgm:pt modelId="{7C17D255-E229-4B9F-A38F-4560BE6B4C42}" type="pres">
      <dgm:prSet presAssocID="{CA0673AA-7D71-4BF9-B840-64FF6482E085}" presName="hierRoot1" presStyleCnt="0">
        <dgm:presLayoutVars>
          <dgm:hierBranch val="init"/>
        </dgm:presLayoutVars>
      </dgm:prSet>
      <dgm:spPr/>
    </dgm:pt>
    <dgm:pt modelId="{83A609DB-197F-46B7-819E-ABE7C2309924}" type="pres">
      <dgm:prSet presAssocID="{CA0673AA-7D71-4BF9-B840-64FF6482E085}" presName="rootComposite1" presStyleCnt="0"/>
      <dgm:spPr/>
    </dgm:pt>
    <dgm:pt modelId="{E6A950DF-0401-4670-8CF1-3FDCF8BD6441}" type="pres">
      <dgm:prSet presAssocID="{CA0673AA-7D71-4BF9-B840-64FF6482E085}" presName="rootText1" presStyleLbl="node0" presStyleIdx="1" presStyleCnt="3" custScaleY="192329">
        <dgm:presLayoutVars>
          <dgm:chPref val="3"/>
        </dgm:presLayoutVars>
      </dgm:prSet>
      <dgm:spPr>
        <a:prstGeom prst="flowChartAlternateProcess">
          <a:avLst/>
        </a:prstGeom>
      </dgm:spPr>
    </dgm:pt>
    <dgm:pt modelId="{A2DFE688-070D-4C38-A8CA-67C9E2D56CFD}" type="pres">
      <dgm:prSet presAssocID="{CA0673AA-7D71-4BF9-B840-64FF6482E085}" presName="rootConnector1" presStyleLbl="node1" presStyleIdx="0" presStyleCnt="0"/>
      <dgm:spPr/>
    </dgm:pt>
    <dgm:pt modelId="{E5319DD2-956F-46BC-A1AA-58C32A52275D}" type="pres">
      <dgm:prSet presAssocID="{CA0673AA-7D71-4BF9-B840-64FF6482E085}" presName="hierChild2" presStyleCnt="0"/>
      <dgm:spPr/>
    </dgm:pt>
    <dgm:pt modelId="{F263A350-5B04-49F0-8B9F-E82915E93AA0}" type="pres">
      <dgm:prSet presAssocID="{CA0673AA-7D71-4BF9-B840-64FF6482E085}" presName="hierChild3" presStyleCnt="0"/>
      <dgm:spPr/>
    </dgm:pt>
    <dgm:pt modelId="{A155364A-F47D-40E0-BD43-6460B2E42632}" type="pres">
      <dgm:prSet presAssocID="{5DCD8876-9500-4F61-BBBC-4658D94811CE}" presName="hierRoot1" presStyleCnt="0">
        <dgm:presLayoutVars>
          <dgm:hierBranch val="init"/>
        </dgm:presLayoutVars>
      </dgm:prSet>
      <dgm:spPr/>
    </dgm:pt>
    <dgm:pt modelId="{C32997B9-0422-4916-AEAF-31FA3F48ABBC}" type="pres">
      <dgm:prSet presAssocID="{5DCD8876-9500-4F61-BBBC-4658D94811CE}" presName="rootComposite1" presStyleCnt="0"/>
      <dgm:spPr/>
    </dgm:pt>
    <dgm:pt modelId="{9590A830-74E7-4EF0-85D8-1F25F8AC2699}" type="pres">
      <dgm:prSet presAssocID="{5DCD8876-9500-4F61-BBBC-4658D94811CE}" presName="rootText1" presStyleLbl="node0" presStyleIdx="2" presStyleCnt="3" custScaleY="192329">
        <dgm:presLayoutVars>
          <dgm:chPref val="3"/>
        </dgm:presLayoutVars>
      </dgm:prSet>
      <dgm:spPr>
        <a:prstGeom prst="flowChartAlternateProcess">
          <a:avLst/>
        </a:prstGeom>
      </dgm:spPr>
    </dgm:pt>
    <dgm:pt modelId="{49024C69-C713-49F0-A1E2-BB41AE21AB3D}" type="pres">
      <dgm:prSet presAssocID="{5DCD8876-9500-4F61-BBBC-4658D94811CE}" presName="rootConnector1" presStyleLbl="node1" presStyleIdx="0" presStyleCnt="0"/>
      <dgm:spPr/>
    </dgm:pt>
    <dgm:pt modelId="{BEA479E9-BD25-44A5-A92B-15A84CA404AB}" type="pres">
      <dgm:prSet presAssocID="{5DCD8876-9500-4F61-BBBC-4658D94811CE}" presName="hierChild2" presStyleCnt="0"/>
      <dgm:spPr/>
    </dgm:pt>
    <dgm:pt modelId="{6115C21E-83CA-444A-9E57-41044F8B5F6F}" type="pres">
      <dgm:prSet presAssocID="{5DCD8876-9500-4F61-BBBC-4658D94811CE}" presName="hierChild3" presStyleCnt="0"/>
      <dgm:spPr/>
    </dgm:pt>
  </dgm:ptLst>
  <dgm:cxnLst>
    <dgm:cxn modelId="{51D84218-6B0F-4CF5-9554-A884D458A702}" type="presOf" srcId="{FF205F4E-9F2D-48FD-AA9C-1D8A30618D21}" destId="{4A44CA0E-989F-4A02-B9D1-39DE754BD6D0}" srcOrd="1" destOrd="0" presId="urn:microsoft.com/office/officeart/2005/8/layout/orgChart1"/>
    <dgm:cxn modelId="{CFF95864-842B-4AD2-BF98-B704139CF926}" srcId="{2F64CD01-F061-490D-A4B1-65D9FFD14691}" destId="{CA0673AA-7D71-4BF9-B840-64FF6482E085}" srcOrd="1" destOrd="0" parTransId="{1563D5F7-F2AE-41EF-B26A-EA7135F5BB77}" sibTransId="{3DC5EA03-3768-41C9-AA93-7A9741641182}"/>
    <dgm:cxn modelId="{BA183969-7D1E-4F36-8CD6-0E887EC7C934}" type="presOf" srcId="{FF205F4E-9F2D-48FD-AA9C-1D8A30618D21}" destId="{4C416109-2DC5-4E30-A8BE-36BA7D3D35E5}" srcOrd="0" destOrd="0" presId="urn:microsoft.com/office/officeart/2005/8/layout/orgChart1"/>
    <dgm:cxn modelId="{C24ED46B-5A39-4A4D-AE24-183D06A2C20C}" srcId="{2F64CD01-F061-490D-A4B1-65D9FFD14691}" destId="{5DCD8876-9500-4F61-BBBC-4658D94811CE}" srcOrd="2" destOrd="0" parTransId="{416698AD-F375-483D-9926-3DF4609B8639}" sibTransId="{3F7BBD30-5314-404B-857E-24C36BB6173D}"/>
    <dgm:cxn modelId="{5B962F54-404A-41E6-AFDB-87B05A709C36}" type="presOf" srcId="{5DCD8876-9500-4F61-BBBC-4658D94811CE}" destId="{9590A830-74E7-4EF0-85D8-1F25F8AC2699}" srcOrd="0" destOrd="0" presId="urn:microsoft.com/office/officeart/2005/8/layout/orgChart1"/>
    <dgm:cxn modelId="{F5D4D081-400F-4C94-8DF8-318F8534D7E4}" srcId="{2F64CD01-F061-490D-A4B1-65D9FFD14691}" destId="{FF205F4E-9F2D-48FD-AA9C-1D8A30618D21}" srcOrd="0" destOrd="0" parTransId="{A25C159A-5AC6-4E4F-A679-690E46241E53}" sibTransId="{156E26C6-66DA-44A7-A9EA-8A59A7FA8F13}"/>
    <dgm:cxn modelId="{C0EEC9B1-0E4D-413C-8D57-BFB32C4D03C7}" type="presOf" srcId="{CA0673AA-7D71-4BF9-B840-64FF6482E085}" destId="{E6A950DF-0401-4670-8CF1-3FDCF8BD6441}" srcOrd="0" destOrd="0" presId="urn:microsoft.com/office/officeart/2005/8/layout/orgChart1"/>
    <dgm:cxn modelId="{FA7A94BB-62AF-49A3-B888-5DFDADBE1D5A}" type="presOf" srcId="{2F64CD01-F061-490D-A4B1-65D9FFD14691}" destId="{B10952AC-7917-4F60-94C8-C09F5D6017BF}" srcOrd="0" destOrd="0" presId="urn:microsoft.com/office/officeart/2005/8/layout/orgChart1"/>
    <dgm:cxn modelId="{4BABDFD1-BB49-4016-BC2D-EEF161B4451A}" type="presOf" srcId="{5DCD8876-9500-4F61-BBBC-4658D94811CE}" destId="{49024C69-C713-49F0-A1E2-BB41AE21AB3D}" srcOrd="1" destOrd="0" presId="urn:microsoft.com/office/officeart/2005/8/layout/orgChart1"/>
    <dgm:cxn modelId="{9A8552F9-BE6A-49A5-837B-047B37E92B2D}" type="presOf" srcId="{CA0673AA-7D71-4BF9-B840-64FF6482E085}" destId="{A2DFE688-070D-4C38-A8CA-67C9E2D56CFD}" srcOrd="1" destOrd="0" presId="urn:microsoft.com/office/officeart/2005/8/layout/orgChart1"/>
    <dgm:cxn modelId="{9911C304-C8A2-46C5-B653-E7B37C09278D}" type="presParOf" srcId="{B10952AC-7917-4F60-94C8-C09F5D6017BF}" destId="{F7E74BF6-1468-4599-96F5-27CB01A8215E}" srcOrd="0" destOrd="0" presId="urn:microsoft.com/office/officeart/2005/8/layout/orgChart1"/>
    <dgm:cxn modelId="{A1ECD239-3DF1-414E-A832-50A84212477C}" type="presParOf" srcId="{F7E74BF6-1468-4599-96F5-27CB01A8215E}" destId="{9FFC9044-39BF-44F5-8458-27DAEC77A70F}" srcOrd="0" destOrd="0" presId="urn:microsoft.com/office/officeart/2005/8/layout/orgChart1"/>
    <dgm:cxn modelId="{255F2BCE-389D-4D7B-B02D-794003E729A6}" type="presParOf" srcId="{9FFC9044-39BF-44F5-8458-27DAEC77A70F}" destId="{4C416109-2DC5-4E30-A8BE-36BA7D3D35E5}" srcOrd="0" destOrd="0" presId="urn:microsoft.com/office/officeart/2005/8/layout/orgChart1"/>
    <dgm:cxn modelId="{0B64212F-35AB-4881-BC85-CD483C0E2051}" type="presParOf" srcId="{9FFC9044-39BF-44F5-8458-27DAEC77A70F}" destId="{4A44CA0E-989F-4A02-B9D1-39DE754BD6D0}" srcOrd="1" destOrd="0" presId="urn:microsoft.com/office/officeart/2005/8/layout/orgChart1"/>
    <dgm:cxn modelId="{073870FD-4A44-4DCE-869A-D811F18B3914}" type="presParOf" srcId="{F7E74BF6-1468-4599-96F5-27CB01A8215E}" destId="{C8B455FF-819A-4212-AA17-C25AA2B1CB13}" srcOrd="1" destOrd="0" presId="urn:microsoft.com/office/officeart/2005/8/layout/orgChart1"/>
    <dgm:cxn modelId="{81B2D6FF-31C1-4309-A060-3DC49C9EE8B1}" type="presParOf" srcId="{F7E74BF6-1468-4599-96F5-27CB01A8215E}" destId="{BE929678-8C8E-4FB9-91AC-EF041704E102}" srcOrd="2" destOrd="0" presId="urn:microsoft.com/office/officeart/2005/8/layout/orgChart1"/>
    <dgm:cxn modelId="{B310C92C-F6A5-498C-9435-1AF9B510B420}" type="presParOf" srcId="{B10952AC-7917-4F60-94C8-C09F5D6017BF}" destId="{7C17D255-E229-4B9F-A38F-4560BE6B4C42}" srcOrd="1" destOrd="0" presId="urn:microsoft.com/office/officeart/2005/8/layout/orgChart1"/>
    <dgm:cxn modelId="{4C4943E1-CFE5-4F38-BA42-1A06CE92B6BB}" type="presParOf" srcId="{7C17D255-E229-4B9F-A38F-4560BE6B4C42}" destId="{83A609DB-197F-46B7-819E-ABE7C2309924}" srcOrd="0" destOrd="0" presId="urn:microsoft.com/office/officeart/2005/8/layout/orgChart1"/>
    <dgm:cxn modelId="{C9E7E092-2F18-422B-A4E2-D988EDA36013}" type="presParOf" srcId="{83A609DB-197F-46B7-819E-ABE7C2309924}" destId="{E6A950DF-0401-4670-8CF1-3FDCF8BD6441}" srcOrd="0" destOrd="0" presId="urn:microsoft.com/office/officeart/2005/8/layout/orgChart1"/>
    <dgm:cxn modelId="{A570C5C8-692C-4242-A85D-771CD9FE7425}" type="presParOf" srcId="{83A609DB-197F-46B7-819E-ABE7C2309924}" destId="{A2DFE688-070D-4C38-A8CA-67C9E2D56CFD}" srcOrd="1" destOrd="0" presId="urn:microsoft.com/office/officeart/2005/8/layout/orgChart1"/>
    <dgm:cxn modelId="{0DC9F2BE-5311-4725-8F58-9AF9CB743086}" type="presParOf" srcId="{7C17D255-E229-4B9F-A38F-4560BE6B4C42}" destId="{E5319DD2-956F-46BC-A1AA-58C32A52275D}" srcOrd="1" destOrd="0" presId="urn:microsoft.com/office/officeart/2005/8/layout/orgChart1"/>
    <dgm:cxn modelId="{2C4A2760-914D-4808-BD10-7D667F0BBA13}" type="presParOf" srcId="{7C17D255-E229-4B9F-A38F-4560BE6B4C42}" destId="{F263A350-5B04-49F0-8B9F-E82915E93AA0}" srcOrd="2" destOrd="0" presId="urn:microsoft.com/office/officeart/2005/8/layout/orgChart1"/>
    <dgm:cxn modelId="{4F81864D-BC1B-44B1-A628-9E85D8977FDF}" type="presParOf" srcId="{B10952AC-7917-4F60-94C8-C09F5D6017BF}" destId="{A155364A-F47D-40E0-BD43-6460B2E42632}" srcOrd="2" destOrd="0" presId="urn:microsoft.com/office/officeart/2005/8/layout/orgChart1"/>
    <dgm:cxn modelId="{8469835F-1279-450D-B164-2DB58D52164D}" type="presParOf" srcId="{A155364A-F47D-40E0-BD43-6460B2E42632}" destId="{C32997B9-0422-4916-AEAF-31FA3F48ABBC}" srcOrd="0" destOrd="0" presId="urn:microsoft.com/office/officeart/2005/8/layout/orgChart1"/>
    <dgm:cxn modelId="{FB93D207-758E-44BF-B4BF-3857D7B03A0B}" type="presParOf" srcId="{C32997B9-0422-4916-AEAF-31FA3F48ABBC}" destId="{9590A830-74E7-4EF0-85D8-1F25F8AC2699}" srcOrd="0" destOrd="0" presId="urn:microsoft.com/office/officeart/2005/8/layout/orgChart1"/>
    <dgm:cxn modelId="{A971BF30-848B-433A-8207-1F889A83069A}" type="presParOf" srcId="{C32997B9-0422-4916-AEAF-31FA3F48ABBC}" destId="{49024C69-C713-49F0-A1E2-BB41AE21AB3D}" srcOrd="1" destOrd="0" presId="urn:microsoft.com/office/officeart/2005/8/layout/orgChart1"/>
    <dgm:cxn modelId="{E2F28B46-4199-413D-820F-09D8DC831459}" type="presParOf" srcId="{A155364A-F47D-40E0-BD43-6460B2E42632}" destId="{BEA479E9-BD25-44A5-A92B-15A84CA404AB}" srcOrd="1" destOrd="0" presId="urn:microsoft.com/office/officeart/2005/8/layout/orgChart1"/>
    <dgm:cxn modelId="{8670F7C1-1061-4956-BA65-4EDCAF7AB8B1}" type="presParOf" srcId="{A155364A-F47D-40E0-BD43-6460B2E42632}" destId="{6115C21E-83CA-444A-9E57-41044F8B5F6F}"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9.xml><?xml version="1.0" encoding="utf-8"?>
<dgm:dataModel xmlns:dgm="http://schemas.openxmlformats.org/drawingml/2006/diagram" xmlns:a="http://schemas.openxmlformats.org/drawingml/2006/main">
  <dgm:ptLst>
    <dgm:pt modelId="{AA0F3E4A-13EA-434C-9681-B5C917D75DF3}"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GB"/>
        </a:p>
      </dgm:t>
    </dgm:pt>
    <dgm:pt modelId="{51EEB920-06A7-496B-A6F0-BE1EBF736D3D}">
      <dgm:prSet custT="1"/>
      <dgm:spPr/>
      <dgm:t>
        <a:bodyPr/>
        <a:lstStyle/>
        <a:p>
          <a:r>
            <a:rPr lang="en-GB" sz="1800"/>
            <a:t>A good choices lead to improvements in:</a:t>
          </a:r>
          <a:endParaRPr lang="en-US" sz="1800"/>
        </a:p>
      </dgm:t>
    </dgm:pt>
    <dgm:pt modelId="{D43A549F-A5F5-46B1-8250-566CEEE9E8AB}" type="parTrans" cxnId="{DA849033-881F-48D4-BFAC-60512DD2484F}">
      <dgm:prSet/>
      <dgm:spPr/>
      <dgm:t>
        <a:bodyPr/>
        <a:lstStyle/>
        <a:p>
          <a:endParaRPr lang="en-GB" sz="1800"/>
        </a:p>
      </dgm:t>
    </dgm:pt>
    <dgm:pt modelId="{01EDBEDC-72FB-40CA-A9AE-831ADE432265}" type="sibTrans" cxnId="{DA849033-881F-48D4-BFAC-60512DD2484F}">
      <dgm:prSet/>
      <dgm:spPr/>
      <dgm:t>
        <a:bodyPr/>
        <a:lstStyle/>
        <a:p>
          <a:endParaRPr lang="en-GB" sz="1800"/>
        </a:p>
      </dgm:t>
    </dgm:pt>
    <dgm:pt modelId="{2E3D186F-9B38-4811-A2C5-1B8C17129650}">
      <dgm:prSet custT="1"/>
      <dgm:spPr/>
      <dgm:t>
        <a:bodyPr/>
        <a:lstStyle/>
        <a:p>
          <a:r>
            <a:rPr lang="en-GB" sz="1600"/>
            <a:t>Legacy system integration</a:t>
          </a:r>
          <a:endParaRPr lang="en-US" sz="1600"/>
        </a:p>
      </dgm:t>
    </dgm:pt>
    <dgm:pt modelId="{905B599E-5B7F-4793-98BB-3A32C3B4D0CD}" type="parTrans" cxnId="{75922EA2-FE73-4842-9BF8-3E44D6289A05}">
      <dgm:prSet/>
      <dgm:spPr/>
      <dgm:t>
        <a:bodyPr/>
        <a:lstStyle/>
        <a:p>
          <a:endParaRPr lang="en-GB" sz="1800"/>
        </a:p>
      </dgm:t>
    </dgm:pt>
    <dgm:pt modelId="{67E3F668-D44E-4E66-A58B-B0FF7388EB97}" type="sibTrans" cxnId="{75922EA2-FE73-4842-9BF8-3E44D6289A05}">
      <dgm:prSet/>
      <dgm:spPr/>
      <dgm:t>
        <a:bodyPr/>
        <a:lstStyle/>
        <a:p>
          <a:endParaRPr lang="en-GB" sz="1800"/>
        </a:p>
      </dgm:t>
    </dgm:pt>
    <dgm:pt modelId="{92CBCFE7-4761-4B53-846A-65343DD3CE82}">
      <dgm:prSet custT="1"/>
      <dgm:spPr/>
      <dgm:t>
        <a:bodyPr/>
        <a:lstStyle/>
        <a:p>
          <a:r>
            <a:rPr lang="en-GB" sz="1600"/>
            <a:t>Interoperability</a:t>
          </a:r>
          <a:endParaRPr lang="en-US" sz="1600"/>
        </a:p>
      </dgm:t>
    </dgm:pt>
    <dgm:pt modelId="{FE6AC63C-0C57-405B-AEEF-E252E8AE2E44}" type="sibTrans" cxnId="{E6F1D69E-E4DD-42F9-A94D-159877168195}">
      <dgm:prSet/>
      <dgm:spPr/>
      <dgm:t>
        <a:bodyPr/>
        <a:lstStyle/>
        <a:p>
          <a:endParaRPr lang="en-GB" sz="1800"/>
        </a:p>
      </dgm:t>
    </dgm:pt>
    <dgm:pt modelId="{E4DCD24C-8F01-4489-8368-D03976CC9191}" type="parTrans" cxnId="{E6F1D69E-E4DD-42F9-A94D-159877168195}">
      <dgm:prSet/>
      <dgm:spPr/>
      <dgm:t>
        <a:bodyPr/>
        <a:lstStyle/>
        <a:p>
          <a:endParaRPr lang="en-GB" sz="1800"/>
        </a:p>
      </dgm:t>
    </dgm:pt>
    <dgm:pt modelId="{40DA2A71-402D-4846-BC72-495EA2255F1F}">
      <dgm:prSet custT="1"/>
      <dgm:spPr/>
      <dgm:t>
        <a:bodyPr/>
        <a:lstStyle/>
        <a:p>
          <a:r>
            <a:rPr lang="en-GB" sz="1600"/>
            <a:t>Flexibility in the creation of new systems and applications</a:t>
          </a:r>
          <a:endParaRPr lang="en-US" sz="1600"/>
        </a:p>
      </dgm:t>
    </dgm:pt>
    <dgm:pt modelId="{087C3D10-6E8F-4A99-AE92-7BF1844FE6D0}" type="sibTrans" cxnId="{3260A67E-33F5-4FD3-A868-9FCA711661C3}">
      <dgm:prSet/>
      <dgm:spPr/>
      <dgm:t>
        <a:bodyPr/>
        <a:lstStyle/>
        <a:p>
          <a:endParaRPr lang="en-GB" sz="1800"/>
        </a:p>
      </dgm:t>
    </dgm:pt>
    <dgm:pt modelId="{AE97BDAB-A41F-42CB-B726-BA61B08B5331}" type="parTrans" cxnId="{3260A67E-33F5-4FD3-A868-9FCA711661C3}">
      <dgm:prSet/>
      <dgm:spPr/>
      <dgm:t>
        <a:bodyPr/>
        <a:lstStyle/>
        <a:p>
          <a:endParaRPr lang="en-GB" sz="1800"/>
        </a:p>
      </dgm:t>
    </dgm:pt>
    <dgm:pt modelId="{59C658F9-C1EF-46E5-9EB1-3E2630B5E0C6}" type="pres">
      <dgm:prSet presAssocID="{AA0F3E4A-13EA-434C-9681-B5C917D75DF3}" presName="linear" presStyleCnt="0">
        <dgm:presLayoutVars>
          <dgm:dir/>
          <dgm:animLvl val="lvl"/>
          <dgm:resizeHandles val="exact"/>
        </dgm:presLayoutVars>
      </dgm:prSet>
      <dgm:spPr/>
    </dgm:pt>
    <dgm:pt modelId="{D2E64E6A-A502-4AE1-B68E-1FEEA3365ADC}" type="pres">
      <dgm:prSet presAssocID="{51EEB920-06A7-496B-A6F0-BE1EBF736D3D}" presName="parentLin" presStyleCnt="0"/>
      <dgm:spPr/>
    </dgm:pt>
    <dgm:pt modelId="{22E47036-FB2C-4424-94B2-8734A37B9552}" type="pres">
      <dgm:prSet presAssocID="{51EEB920-06A7-496B-A6F0-BE1EBF736D3D}" presName="parentLeftMargin" presStyleLbl="node1" presStyleIdx="0" presStyleCnt="1"/>
      <dgm:spPr/>
    </dgm:pt>
    <dgm:pt modelId="{8E35AD13-112E-46C7-8972-96E64551E441}" type="pres">
      <dgm:prSet presAssocID="{51EEB920-06A7-496B-A6F0-BE1EBF736D3D}" presName="parentText" presStyleLbl="node1" presStyleIdx="0" presStyleCnt="1" custScaleX="128644" custScaleY="195523" custLinFactNeighborX="19296" custLinFactNeighborY="-33424">
        <dgm:presLayoutVars>
          <dgm:chMax val="0"/>
          <dgm:bulletEnabled val="1"/>
        </dgm:presLayoutVars>
      </dgm:prSet>
      <dgm:spPr/>
    </dgm:pt>
    <dgm:pt modelId="{C4B2B28F-9343-4B47-9AAD-8E3186D34172}" type="pres">
      <dgm:prSet presAssocID="{51EEB920-06A7-496B-A6F0-BE1EBF736D3D}" presName="negativeSpace" presStyleCnt="0"/>
      <dgm:spPr/>
    </dgm:pt>
    <dgm:pt modelId="{1E6DB025-295B-40A5-99C9-E5BDDF33BFD1}" type="pres">
      <dgm:prSet presAssocID="{51EEB920-06A7-496B-A6F0-BE1EBF736D3D}" presName="childText" presStyleLbl="conFgAcc1" presStyleIdx="0" presStyleCnt="1" custScaleY="89694" custLinFactNeighborY="9280">
        <dgm:presLayoutVars>
          <dgm:bulletEnabled val="1"/>
        </dgm:presLayoutVars>
      </dgm:prSet>
      <dgm:spPr/>
    </dgm:pt>
  </dgm:ptLst>
  <dgm:cxnLst>
    <dgm:cxn modelId="{CFA8240F-B7A5-4C70-88F8-E694B987336F}" type="presOf" srcId="{51EEB920-06A7-496B-A6F0-BE1EBF736D3D}" destId="{22E47036-FB2C-4424-94B2-8734A37B9552}" srcOrd="0" destOrd="0" presId="urn:microsoft.com/office/officeart/2005/8/layout/list1"/>
    <dgm:cxn modelId="{DA849033-881F-48D4-BFAC-60512DD2484F}" srcId="{AA0F3E4A-13EA-434C-9681-B5C917D75DF3}" destId="{51EEB920-06A7-496B-A6F0-BE1EBF736D3D}" srcOrd="0" destOrd="0" parTransId="{D43A549F-A5F5-46B1-8250-566CEEE9E8AB}" sibTransId="{01EDBEDC-72FB-40CA-A9AE-831ADE432265}"/>
    <dgm:cxn modelId="{4CA9F14C-66F4-4D2E-9E82-795088D13D4C}" type="presOf" srcId="{AA0F3E4A-13EA-434C-9681-B5C917D75DF3}" destId="{59C658F9-C1EF-46E5-9EB1-3E2630B5E0C6}" srcOrd="0" destOrd="0" presId="urn:microsoft.com/office/officeart/2005/8/layout/list1"/>
    <dgm:cxn modelId="{3260A67E-33F5-4FD3-A868-9FCA711661C3}" srcId="{51EEB920-06A7-496B-A6F0-BE1EBF736D3D}" destId="{40DA2A71-402D-4846-BC72-495EA2255F1F}" srcOrd="2" destOrd="0" parTransId="{AE97BDAB-A41F-42CB-B726-BA61B08B5331}" sibTransId="{087C3D10-6E8F-4A99-AE92-7BF1844FE6D0}"/>
    <dgm:cxn modelId="{8E09048A-2558-45A2-9820-2C67F1B53A1A}" type="presOf" srcId="{51EEB920-06A7-496B-A6F0-BE1EBF736D3D}" destId="{8E35AD13-112E-46C7-8972-96E64551E441}" srcOrd="1" destOrd="0" presId="urn:microsoft.com/office/officeart/2005/8/layout/list1"/>
    <dgm:cxn modelId="{E6F1D69E-E4DD-42F9-A94D-159877168195}" srcId="{51EEB920-06A7-496B-A6F0-BE1EBF736D3D}" destId="{92CBCFE7-4761-4B53-846A-65343DD3CE82}" srcOrd="1" destOrd="0" parTransId="{E4DCD24C-8F01-4489-8368-D03976CC9191}" sibTransId="{FE6AC63C-0C57-405B-AEEF-E252E8AE2E44}"/>
    <dgm:cxn modelId="{75922EA2-FE73-4842-9BF8-3E44D6289A05}" srcId="{51EEB920-06A7-496B-A6F0-BE1EBF736D3D}" destId="{2E3D186F-9B38-4811-A2C5-1B8C17129650}" srcOrd="0" destOrd="0" parTransId="{905B599E-5B7F-4793-98BB-3A32C3B4D0CD}" sibTransId="{67E3F668-D44E-4E66-A58B-B0FF7388EB97}"/>
    <dgm:cxn modelId="{2D5698E2-B34E-4D7F-982B-7A902B602C39}" type="presOf" srcId="{2E3D186F-9B38-4811-A2C5-1B8C17129650}" destId="{1E6DB025-295B-40A5-99C9-E5BDDF33BFD1}" srcOrd="0" destOrd="0" presId="urn:microsoft.com/office/officeart/2005/8/layout/list1"/>
    <dgm:cxn modelId="{D5D6C6E3-AE50-4D9D-BD95-9523754D0E64}" type="presOf" srcId="{40DA2A71-402D-4846-BC72-495EA2255F1F}" destId="{1E6DB025-295B-40A5-99C9-E5BDDF33BFD1}" srcOrd="0" destOrd="2" presId="urn:microsoft.com/office/officeart/2005/8/layout/list1"/>
    <dgm:cxn modelId="{CA41B0FD-75F3-4753-AB5B-126080B76A9E}" type="presOf" srcId="{92CBCFE7-4761-4B53-846A-65343DD3CE82}" destId="{1E6DB025-295B-40A5-99C9-E5BDDF33BFD1}" srcOrd="0" destOrd="1" presId="urn:microsoft.com/office/officeart/2005/8/layout/list1"/>
    <dgm:cxn modelId="{C3C58BC0-3EC4-43F5-B3A2-F3F158D29155}" type="presParOf" srcId="{59C658F9-C1EF-46E5-9EB1-3E2630B5E0C6}" destId="{D2E64E6A-A502-4AE1-B68E-1FEEA3365ADC}" srcOrd="0" destOrd="0" presId="urn:microsoft.com/office/officeart/2005/8/layout/list1"/>
    <dgm:cxn modelId="{675E037A-C3B5-4DB3-BBB0-941F7B25AF1F}" type="presParOf" srcId="{D2E64E6A-A502-4AE1-B68E-1FEEA3365ADC}" destId="{22E47036-FB2C-4424-94B2-8734A37B9552}" srcOrd="0" destOrd="0" presId="urn:microsoft.com/office/officeart/2005/8/layout/list1"/>
    <dgm:cxn modelId="{E2FC8C75-9E46-4972-8BFF-E1CF1C0C6402}" type="presParOf" srcId="{D2E64E6A-A502-4AE1-B68E-1FEEA3365ADC}" destId="{8E35AD13-112E-46C7-8972-96E64551E441}" srcOrd="1" destOrd="0" presId="urn:microsoft.com/office/officeart/2005/8/layout/list1"/>
    <dgm:cxn modelId="{FA3071BE-B854-4ED9-B3C1-00731C59C95C}" type="presParOf" srcId="{59C658F9-C1EF-46E5-9EB1-3E2630B5E0C6}" destId="{C4B2B28F-9343-4B47-9AAD-8E3186D34172}" srcOrd="1" destOrd="0" presId="urn:microsoft.com/office/officeart/2005/8/layout/list1"/>
    <dgm:cxn modelId="{A8B29745-CAD3-4653-A7A1-9B45A0664F7B}" type="presParOf" srcId="{59C658F9-C1EF-46E5-9EB1-3E2630B5E0C6}" destId="{1E6DB025-295B-40A5-99C9-E5BDDF33BFD1}" srcOrd="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51E07D-0980-4BE9-8F0F-8D4DE440168A}"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B0970267-E57E-4D94-8D9B-02CBF413D66C}">
      <dgm:prSet/>
      <dgm:spPr/>
      <dgm:t>
        <a:bodyPr/>
        <a:lstStyle/>
        <a:p>
          <a:r>
            <a:rPr lang="en-GB" b="0" i="0"/>
            <a:t>Why - Contextual Abstraction Level</a:t>
          </a:r>
          <a:r>
            <a:rPr lang="en-US" b="0" i="0"/>
            <a:t>​</a:t>
          </a:r>
          <a:endParaRPr lang="en-US"/>
        </a:p>
      </dgm:t>
    </dgm:pt>
    <dgm:pt modelId="{54CDC1B7-EFCA-4D57-B12C-3FC1ACF43584}" type="parTrans" cxnId="{B2973B3E-3613-4A8B-8F0B-53175EDE0587}">
      <dgm:prSet/>
      <dgm:spPr/>
      <dgm:t>
        <a:bodyPr/>
        <a:lstStyle/>
        <a:p>
          <a:endParaRPr lang="en-US"/>
        </a:p>
      </dgm:t>
    </dgm:pt>
    <dgm:pt modelId="{ED641CB6-ED40-49C6-B703-1B10DE63A8A6}" type="sibTrans" cxnId="{B2973B3E-3613-4A8B-8F0B-53175EDE0587}">
      <dgm:prSet/>
      <dgm:spPr/>
      <dgm:t>
        <a:bodyPr/>
        <a:lstStyle/>
        <a:p>
          <a:endParaRPr lang="en-US"/>
        </a:p>
      </dgm:t>
    </dgm:pt>
    <dgm:pt modelId="{371A1F54-02DB-4E71-9217-8AFBA56BF1C0}">
      <dgm:prSet/>
      <dgm:spPr/>
      <dgm:t>
        <a:bodyPr/>
        <a:lstStyle/>
        <a:p>
          <a:r>
            <a:rPr lang="en-GB" b="0" i="0"/>
            <a:t>What - Conceptual Abstraction Level [Service/Behaviour]</a:t>
          </a:r>
          <a:r>
            <a:rPr lang="en-US" b="0" i="0"/>
            <a:t>​</a:t>
          </a:r>
          <a:endParaRPr lang="en-US"/>
        </a:p>
      </dgm:t>
    </dgm:pt>
    <dgm:pt modelId="{E7492E76-99AA-45C0-B508-E62AF7C324CC}" type="parTrans" cxnId="{BA55E860-CE4C-4677-B82B-6978AB6FA52B}">
      <dgm:prSet/>
      <dgm:spPr/>
      <dgm:t>
        <a:bodyPr/>
        <a:lstStyle/>
        <a:p>
          <a:endParaRPr lang="en-US"/>
        </a:p>
      </dgm:t>
    </dgm:pt>
    <dgm:pt modelId="{D60D1873-7485-47B1-8AA0-A5C5647FE2C5}" type="sibTrans" cxnId="{BA55E860-CE4C-4677-B82B-6978AB6FA52B}">
      <dgm:prSet/>
      <dgm:spPr/>
      <dgm:t>
        <a:bodyPr/>
        <a:lstStyle/>
        <a:p>
          <a:endParaRPr lang="en-US"/>
        </a:p>
      </dgm:t>
    </dgm:pt>
    <dgm:pt modelId="{D511468D-A6A8-4FE0-BA5C-9BE3202887C3}">
      <dgm:prSet/>
      <dgm:spPr/>
      <dgm:t>
        <a:bodyPr/>
        <a:lstStyle/>
        <a:p>
          <a:r>
            <a:rPr lang="en-GB" b="0" i="0"/>
            <a:t>How - Logical Abstraction Level</a:t>
          </a:r>
          <a:r>
            <a:rPr lang="en-US" b="0" i="0"/>
            <a:t>​</a:t>
          </a:r>
          <a:endParaRPr lang="en-US"/>
        </a:p>
      </dgm:t>
    </dgm:pt>
    <dgm:pt modelId="{1912F076-D506-49CC-AF5A-6F7C0DEAB1D7}" type="parTrans" cxnId="{61C13C2D-DE09-4768-8E0D-D6DD08107957}">
      <dgm:prSet/>
      <dgm:spPr/>
      <dgm:t>
        <a:bodyPr/>
        <a:lstStyle/>
        <a:p>
          <a:endParaRPr lang="en-US"/>
        </a:p>
      </dgm:t>
    </dgm:pt>
    <dgm:pt modelId="{D0986A07-8676-4E6A-BC17-4D05B538408F}" type="sibTrans" cxnId="{61C13C2D-DE09-4768-8E0D-D6DD08107957}">
      <dgm:prSet/>
      <dgm:spPr/>
      <dgm:t>
        <a:bodyPr/>
        <a:lstStyle/>
        <a:p>
          <a:endParaRPr lang="en-US"/>
        </a:p>
      </dgm:t>
    </dgm:pt>
    <dgm:pt modelId="{2FEB7799-66BD-445C-9275-944B7B89B213}">
      <dgm:prSet/>
      <dgm:spPr/>
      <dgm:t>
        <a:bodyPr/>
        <a:lstStyle/>
        <a:p>
          <a:r>
            <a:rPr lang="en-GB" b="0" i="0"/>
            <a:t>With What - Physical Abstraction Level</a:t>
          </a:r>
          <a:r>
            <a:rPr lang="en-US" b="0" i="0"/>
            <a:t>​</a:t>
          </a:r>
          <a:endParaRPr lang="en-US"/>
        </a:p>
      </dgm:t>
    </dgm:pt>
    <dgm:pt modelId="{F26FB6DA-03EE-4E23-9282-9C3B4208A655}" type="parTrans" cxnId="{53ACFF05-0ECB-4124-9540-603EABA4892F}">
      <dgm:prSet/>
      <dgm:spPr/>
      <dgm:t>
        <a:bodyPr/>
        <a:lstStyle/>
        <a:p>
          <a:endParaRPr lang="en-US"/>
        </a:p>
      </dgm:t>
    </dgm:pt>
    <dgm:pt modelId="{8E5AC82B-F3C9-4E39-848E-917AA990E525}" type="sibTrans" cxnId="{53ACFF05-0ECB-4124-9540-603EABA4892F}">
      <dgm:prSet/>
      <dgm:spPr/>
      <dgm:t>
        <a:bodyPr/>
        <a:lstStyle/>
        <a:p>
          <a:endParaRPr lang="en-US"/>
        </a:p>
      </dgm:t>
    </dgm:pt>
    <dgm:pt modelId="{221F22F9-7CBE-497E-A0C7-659CFE86C163}" type="pres">
      <dgm:prSet presAssocID="{A451E07D-0980-4BE9-8F0F-8D4DE440168A}" presName="outerComposite" presStyleCnt="0">
        <dgm:presLayoutVars>
          <dgm:chMax val="5"/>
          <dgm:dir/>
          <dgm:resizeHandles val="exact"/>
        </dgm:presLayoutVars>
      </dgm:prSet>
      <dgm:spPr/>
    </dgm:pt>
    <dgm:pt modelId="{6E11C864-957D-4A48-B62A-3DB196252F27}" type="pres">
      <dgm:prSet presAssocID="{A451E07D-0980-4BE9-8F0F-8D4DE440168A}" presName="dummyMaxCanvas" presStyleCnt="0">
        <dgm:presLayoutVars/>
      </dgm:prSet>
      <dgm:spPr/>
    </dgm:pt>
    <dgm:pt modelId="{4E899755-A883-460E-9325-BACBAC0F05C1}" type="pres">
      <dgm:prSet presAssocID="{A451E07D-0980-4BE9-8F0F-8D4DE440168A}" presName="FourNodes_1" presStyleLbl="node1" presStyleIdx="0" presStyleCnt="4">
        <dgm:presLayoutVars>
          <dgm:bulletEnabled val="1"/>
        </dgm:presLayoutVars>
      </dgm:prSet>
      <dgm:spPr/>
    </dgm:pt>
    <dgm:pt modelId="{56D9E17F-F1F9-4A2B-A112-FCE90DFCB977}" type="pres">
      <dgm:prSet presAssocID="{A451E07D-0980-4BE9-8F0F-8D4DE440168A}" presName="FourNodes_2" presStyleLbl="node1" presStyleIdx="1" presStyleCnt="4">
        <dgm:presLayoutVars>
          <dgm:bulletEnabled val="1"/>
        </dgm:presLayoutVars>
      </dgm:prSet>
      <dgm:spPr/>
    </dgm:pt>
    <dgm:pt modelId="{DA3635C1-B90C-4DF8-AB26-F58B587B9F46}" type="pres">
      <dgm:prSet presAssocID="{A451E07D-0980-4BE9-8F0F-8D4DE440168A}" presName="FourNodes_3" presStyleLbl="node1" presStyleIdx="2" presStyleCnt="4">
        <dgm:presLayoutVars>
          <dgm:bulletEnabled val="1"/>
        </dgm:presLayoutVars>
      </dgm:prSet>
      <dgm:spPr/>
    </dgm:pt>
    <dgm:pt modelId="{4917E20E-67F4-473F-92B5-EE8F4E72FDD4}" type="pres">
      <dgm:prSet presAssocID="{A451E07D-0980-4BE9-8F0F-8D4DE440168A}" presName="FourNodes_4" presStyleLbl="node1" presStyleIdx="3" presStyleCnt="4">
        <dgm:presLayoutVars>
          <dgm:bulletEnabled val="1"/>
        </dgm:presLayoutVars>
      </dgm:prSet>
      <dgm:spPr/>
    </dgm:pt>
    <dgm:pt modelId="{1DA3B53F-506F-4934-8E65-4DD34B37DECA}" type="pres">
      <dgm:prSet presAssocID="{A451E07D-0980-4BE9-8F0F-8D4DE440168A}" presName="FourConn_1-2" presStyleLbl="fgAccFollowNode1" presStyleIdx="0" presStyleCnt="3">
        <dgm:presLayoutVars>
          <dgm:bulletEnabled val="1"/>
        </dgm:presLayoutVars>
      </dgm:prSet>
      <dgm:spPr/>
    </dgm:pt>
    <dgm:pt modelId="{A88C8538-5C4A-48C8-8C74-B130806660C3}" type="pres">
      <dgm:prSet presAssocID="{A451E07D-0980-4BE9-8F0F-8D4DE440168A}" presName="FourConn_2-3" presStyleLbl="fgAccFollowNode1" presStyleIdx="1" presStyleCnt="3">
        <dgm:presLayoutVars>
          <dgm:bulletEnabled val="1"/>
        </dgm:presLayoutVars>
      </dgm:prSet>
      <dgm:spPr/>
    </dgm:pt>
    <dgm:pt modelId="{AA986B0D-9AB5-482D-91BE-140CAC0ED867}" type="pres">
      <dgm:prSet presAssocID="{A451E07D-0980-4BE9-8F0F-8D4DE440168A}" presName="FourConn_3-4" presStyleLbl="fgAccFollowNode1" presStyleIdx="2" presStyleCnt="3">
        <dgm:presLayoutVars>
          <dgm:bulletEnabled val="1"/>
        </dgm:presLayoutVars>
      </dgm:prSet>
      <dgm:spPr/>
    </dgm:pt>
    <dgm:pt modelId="{91DEB7D9-0105-40FF-87A1-4E89BEDD6130}" type="pres">
      <dgm:prSet presAssocID="{A451E07D-0980-4BE9-8F0F-8D4DE440168A}" presName="FourNodes_1_text" presStyleLbl="node1" presStyleIdx="3" presStyleCnt="4">
        <dgm:presLayoutVars>
          <dgm:bulletEnabled val="1"/>
        </dgm:presLayoutVars>
      </dgm:prSet>
      <dgm:spPr/>
    </dgm:pt>
    <dgm:pt modelId="{FFF90FE3-DF30-40CD-B5C7-16D868903672}" type="pres">
      <dgm:prSet presAssocID="{A451E07D-0980-4BE9-8F0F-8D4DE440168A}" presName="FourNodes_2_text" presStyleLbl="node1" presStyleIdx="3" presStyleCnt="4">
        <dgm:presLayoutVars>
          <dgm:bulletEnabled val="1"/>
        </dgm:presLayoutVars>
      </dgm:prSet>
      <dgm:spPr/>
    </dgm:pt>
    <dgm:pt modelId="{F89990FB-2CCE-434E-BAA9-73CE13ED2893}" type="pres">
      <dgm:prSet presAssocID="{A451E07D-0980-4BE9-8F0F-8D4DE440168A}" presName="FourNodes_3_text" presStyleLbl="node1" presStyleIdx="3" presStyleCnt="4">
        <dgm:presLayoutVars>
          <dgm:bulletEnabled val="1"/>
        </dgm:presLayoutVars>
      </dgm:prSet>
      <dgm:spPr/>
    </dgm:pt>
    <dgm:pt modelId="{2860D2CE-8CBD-47DA-87D6-8FE48B4E5DDC}" type="pres">
      <dgm:prSet presAssocID="{A451E07D-0980-4BE9-8F0F-8D4DE440168A}" presName="FourNodes_4_text" presStyleLbl="node1" presStyleIdx="3" presStyleCnt="4">
        <dgm:presLayoutVars>
          <dgm:bulletEnabled val="1"/>
        </dgm:presLayoutVars>
      </dgm:prSet>
      <dgm:spPr/>
    </dgm:pt>
  </dgm:ptLst>
  <dgm:cxnLst>
    <dgm:cxn modelId="{53ACFF05-0ECB-4124-9540-603EABA4892F}" srcId="{A451E07D-0980-4BE9-8F0F-8D4DE440168A}" destId="{2FEB7799-66BD-445C-9275-944B7B89B213}" srcOrd="3" destOrd="0" parTransId="{F26FB6DA-03EE-4E23-9282-9C3B4208A655}" sibTransId="{8E5AC82B-F3C9-4E39-848E-917AA990E525}"/>
    <dgm:cxn modelId="{61C13C2D-DE09-4768-8E0D-D6DD08107957}" srcId="{A451E07D-0980-4BE9-8F0F-8D4DE440168A}" destId="{D511468D-A6A8-4FE0-BA5C-9BE3202887C3}" srcOrd="2" destOrd="0" parTransId="{1912F076-D506-49CC-AF5A-6F7C0DEAB1D7}" sibTransId="{D0986A07-8676-4E6A-BC17-4D05B538408F}"/>
    <dgm:cxn modelId="{39631131-1A8B-4CFC-8621-B52EE12A0CA7}" type="presOf" srcId="{ED641CB6-ED40-49C6-B703-1B10DE63A8A6}" destId="{1DA3B53F-506F-4934-8E65-4DD34B37DECA}" srcOrd="0" destOrd="0" presId="urn:microsoft.com/office/officeart/2005/8/layout/vProcess5"/>
    <dgm:cxn modelId="{91F72431-8BD7-416D-8410-D4E47282FCBA}" type="presOf" srcId="{B0970267-E57E-4D94-8D9B-02CBF413D66C}" destId="{4E899755-A883-460E-9325-BACBAC0F05C1}" srcOrd="0" destOrd="0" presId="urn:microsoft.com/office/officeart/2005/8/layout/vProcess5"/>
    <dgm:cxn modelId="{637B5A32-6B56-4223-AB7C-934409B99360}" type="presOf" srcId="{2FEB7799-66BD-445C-9275-944B7B89B213}" destId="{2860D2CE-8CBD-47DA-87D6-8FE48B4E5DDC}" srcOrd="1" destOrd="0" presId="urn:microsoft.com/office/officeart/2005/8/layout/vProcess5"/>
    <dgm:cxn modelId="{B2973B3E-3613-4A8B-8F0B-53175EDE0587}" srcId="{A451E07D-0980-4BE9-8F0F-8D4DE440168A}" destId="{B0970267-E57E-4D94-8D9B-02CBF413D66C}" srcOrd="0" destOrd="0" parTransId="{54CDC1B7-EFCA-4D57-B12C-3FC1ACF43584}" sibTransId="{ED641CB6-ED40-49C6-B703-1B10DE63A8A6}"/>
    <dgm:cxn modelId="{585E8F40-C9BF-4BBF-B6BF-1523E30E98BA}" type="presOf" srcId="{B0970267-E57E-4D94-8D9B-02CBF413D66C}" destId="{91DEB7D9-0105-40FF-87A1-4E89BEDD6130}" srcOrd="1" destOrd="0" presId="urn:microsoft.com/office/officeart/2005/8/layout/vProcess5"/>
    <dgm:cxn modelId="{BA55E860-CE4C-4677-B82B-6978AB6FA52B}" srcId="{A451E07D-0980-4BE9-8F0F-8D4DE440168A}" destId="{371A1F54-02DB-4E71-9217-8AFBA56BF1C0}" srcOrd="1" destOrd="0" parTransId="{E7492E76-99AA-45C0-B508-E62AF7C324CC}" sibTransId="{D60D1873-7485-47B1-8AA0-A5C5647FE2C5}"/>
    <dgm:cxn modelId="{4139E34B-F3DC-49EA-9441-905B1F777499}" type="presOf" srcId="{371A1F54-02DB-4E71-9217-8AFBA56BF1C0}" destId="{56D9E17F-F1F9-4A2B-A112-FCE90DFCB977}" srcOrd="0" destOrd="0" presId="urn:microsoft.com/office/officeart/2005/8/layout/vProcess5"/>
    <dgm:cxn modelId="{2FCE486C-9C67-4D70-85CC-15F4D4B1F605}" type="presOf" srcId="{A451E07D-0980-4BE9-8F0F-8D4DE440168A}" destId="{221F22F9-7CBE-497E-A0C7-659CFE86C163}" srcOrd="0" destOrd="0" presId="urn:microsoft.com/office/officeart/2005/8/layout/vProcess5"/>
    <dgm:cxn modelId="{D06EEA90-2161-428F-8A1F-2E6B0B6ABFED}" type="presOf" srcId="{D511468D-A6A8-4FE0-BA5C-9BE3202887C3}" destId="{F89990FB-2CCE-434E-BAA9-73CE13ED2893}" srcOrd="1" destOrd="0" presId="urn:microsoft.com/office/officeart/2005/8/layout/vProcess5"/>
    <dgm:cxn modelId="{4729ADDC-EFDF-4F97-BE21-4D850478036C}" type="presOf" srcId="{D0986A07-8676-4E6A-BC17-4D05B538408F}" destId="{AA986B0D-9AB5-482D-91BE-140CAC0ED867}" srcOrd="0" destOrd="0" presId="urn:microsoft.com/office/officeart/2005/8/layout/vProcess5"/>
    <dgm:cxn modelId="{0FEECAE2-4C0B-4A0F-B2FB-479E2F7DDBD2}" type="presOf" srcId="{D60D1873-7485-47B1-8AA0-A5C5647FE2C5}" destId="{A88C8538-5C4A-48C8-8C74-B130806660C3}" srcOrd="0" destOrd="0" presId="urn:microsoft.com/office/officeart/2005/8/layout/vProcess5"/>
    <dgm:cxn modelId="{16001AE9-D1AD-4A4F-8201-B4B9B4D15920}" type="presOf" srcId="{371A1F54-02DB-4E71-9217-8AFBA56BF1C0}" destId="{FFF90FE3-DF30-40CD-B5C7-16D868903672}" srcOrd="1" destOrd="0" presId="urn:microsoft.com/office/officeart/2005/8/layout/vProcess5"/>
    <dgm:cxn modelId="{4CA96CFA-C4E3-4592-8B72-52D096478A3C}" type="presOf" srcId="{D511468D-A6A8-4FE0-BA5C-9BE3202887C3}" destId="{DA3635C1-B90C-4DF8-AB26-F58B587B9F46}" srcOrd="0" destOrd="0" presId="urn:microsoft.com/office/officeart/2005/8/layout/vProcess5"/>
    <dgm:cxn modelId="{CD0A96FB-25B2-4318-8432-DF871D42D110}" type="presOf" srcId="{2FEB7799-66BD-445C-9275-944B7B89B213}" destId="{4917E20E-67F4-473F-92B5-EE8F4E72FDD4}" srcOrd="0" destOrd="0" presId="urn:microsoft.com/office/officeart/2005/8/layout/vProcess5"/>
    <dgm:cxn modelId="{E6C5916B-983D-4103-AF5C-CD2205222677}" type="presParOf" srcId="{221F22F9-7CBE-497E-A0C7-659CFE86C163}" destId="{6E11C864-957D-4A48-B62A-3DB196252F27}" srcOrd="0" destOrd="0" presId="urn:microsoft.com/office/officeart/2005/8/layout/vProcess5"/>
    <dgm:cxn modelId="{E9E4841A-438F-4E24-B932-E31DAB59F6CC}" type="presParOf" srcId="{221F22F9-7CBE-497E-A0C7-659CFE86C163}" destId="{4E899755-A883-460E-9325-BACBAC0F05C1}" srcOrd="1" destOrd="0" presId="urn:microsoft.com/office/officeart/2005/8/layout/vProcess5"/>
    <dgm:cxn modelId="{F5EF14E9-1883-4EE5-A3CB-0E2FC94CF8F0}" type="presParOf" srcId="{221F22F9-7CBE-497E-A0C7-659CFE86C163}" destId="{56D9E17F-F1F9-4A2B-A112-FCE90DFCB977}" srcOrd="2" destOrd="0" presId="urn:microsoft.com/office/officeart/2005/8/layout/vProcess5"/>
    <dgm:cxn modelId="{C4091F38-4F58-4689-AE42-26EA7E173DB2}" type="presParOf" srcId="{221F22F9-7CBE-497E-A0C7-659CFE86C163}" destId="{DA3635C1-B90C-4DF8-AB26-F58B587B9F46}" srcOrd="3" destOrd="0" presId="urn:microsoft.com/office/officeart/2005/8/layout/vProcess5"/>
    <dgm:cxn modelId="{058B020A-CB73-4D41-8501-BF435771A94E}" type="presParOf" srcId="{221F22F9-7CBE-497E-A0C7-659CFE86C163}" destId="{4917E20E-67F4-473F-92B5-EE8F4E72FDD4}" srcOrd="4" destOrd="0" presId="urn:microsoft.com/office/officeart/2005/8/layout/vProcess5"/>
    <dgm:cxn modelId="{53EA2287-7AD0-4CD6-A67A-9214BF23E810}" type="presParOf" srcId="{221F22F9-7CBE-497E-A0C7-659CFE86C163}" destId="{1DA3B53F-506F-4934-8E65-4DD34B37DECA}" srcOrd="5" destOrd="0" presId="urn:microsoft.com/office/officeart/2005/8/layout/vProcess5"/>
    <dgm:cxn modelId="{6DAAB278-E7E6-47BE-BEE2-65DD7A6B4A76}" type="presParOf" srcId="{221F22F9-7CBE-497E-A0C7-659CFE86C163}" destId="{A88C8538-5C4A-48C8-8C74-B130806660C3}" srcOrd="6" destOrd="0" presId="urn:microsoft.com/office/officeart/2005/8/layout/vProcess5"/>
    <dgm:cxn modelId="{DFAB4410-1B7D-4CA8-BFFB-7F53B6A444D0}" type="presParOf" srcId="{221F22F9-7CBE-497E-A0C7-659CFE86C163}" destId="{AA986B0D-9AB5-482D-91BE-140CAC0ED867}" srcOrd="7" destOrd="0" presId="urn:microsoft.com/office/officeart/2005/8/layout/vProcess5"/>
    <dgm:cxn modelId="{88623499-8204-40D1-8A76-4A3E7BF9CB12}" type="presParOf" srcId="{221F22F9-7CBE-497E-A0C7-659CFE86C163}" destId="{91DEB7D9-0105-40FF-87A1-4E89BEDD6130}" srcOrd="8" destOrd="0" presId="urn:microsoft.com/office/officeart/2005/8/layout/vProcess5"/>
    <dgm:cxn modelId="{E4BE82B5-6CC6-47D0-9309-4A06D5DE1D00}" type="presParOf" srcId="{221F22F9-7CBE-497E-A0C7-659CFE86C163}" destId="{FFF90FE3-DF30-40CD-B5C7-16D868903672}" srcOrd="9" destOrd="0" presId="urn:microsoft.com/office/officeart/2005/8/layout/vProcess5"/>
    <dgm:cxn modelId="{A08F2263-F672-46CE-BD7C-7A4C4EB942BE}" type="presParOf" srcId="{221F22F9-7CBE-497E-A0C7-659CFE86C163}" destId="{F89990FB-2CCE-434E-BAA9-73CE13ED2893}" srcOrd="10" destOrd="0" presId="urn:microsoft.com/office/officeart/2005/8/layout/vProcess5"/>
    <dgm:cxn modelId="{35FDABDB-8423-4168-B662-9C1F98AA5104}" type="presParOf" srcId="{221F22F9-7CBE-497E-A0C7-659CFE86C163}" destId="{2860D2CE-8CBD-47DA-87D6-8FE48B4E5DDC}"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0.xml><?xml version="1.0" encoding="utf-8"?>
<dgm:dataModel xmlns:dgm="http://schemas.openxmlformats.org/drawingml/2006/diagram" xmlns:a="http://schemas.openxmlformats.org/drawingml/2006/main">
  <dgm:ptLst>
    <dgm:pt modelId="{627AA566-85A2-46E1-8C5D-90A795646A82}"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A1C08687-E06C-4350-B3A9-2C280E046267}">
      <dgm:prSet custT="1"/>
      <dgm:spPr>
        <a:solidFill>
          <a:schemeClr val="accent1"/>
        </a:solidFill>
      </dgm:spPr>
      <dgm:t>
        <a:bodyPr/>
        <a:lstStyle/>
        <a:p>
          <a:r>
            <a:rPr lang="en-GB" sz="1400"/>
            <a:t>Systems are built up from collections of building blocks.</a:t>
          </a:r>
          <a:endParaRPr lang="en-US" sz="1400"/>
        </a:p>
      </dgm:t>
    </dgm:pt>
    <dgm:pt modelId="{241CB978-7DE5-4989-98F8-74060A15DC57}" type="parTrans" cxnId="{B17A2189-D88F-4877-A68B-6802DFD41EE3}">
      <dgm:prSet/>
      <dgm:spPr/>
      <dgm:t>
        <a:bodyPr/>
        <a:lstStyle/>
        <a:p>
          <a:endParaRPr lang="en-US" sz="2000"/>
        </a:p>
      </dgm:t>
    </dgm:pt>
    <dgm:pt modelId="{2E0AFE03-766A-4139-8868-AA6C75BB277E}" type="sibTrans" cxnId="{B17A2189-D88F-4877-A68B-6802DFD41EE3}">
      <dgm:prSet custT="1"/>
      <dgm:spPr/>
      <dgm:t>
        <a:bodyPr/>
        <a:lstStyle/>
        <a:p>
          <a:endParaRPr lang="en-US" sz="1600"/>
        </a:p>
      </dgm:t>
    </dgm:pt>
    <dgm:pt modelId="{8DCD57A3-179A-4D8B-922C-C45246CFB4C6}">
      <dgm:prSet custT="1"/>
      <dgm:spPr>
        <a:solidFill>
          <a:schemeClr val="accent1"/>
        </a:solidFill>
      </dgm:spPr>
      <dgm:t>
        <a:bodyPr/>
        <a:lstStyle/>
        <a:p>
          <a:r>
            <a:rPr lang="en-GB" sz="1400"/>
            <a:t>Most building blocks have to interoperate with other building blocks. </a:t>
          </a:r>
          <a:endParaRPr lang="en-US" sz="1400"/>
        </a:p>
      </dgm:t>
    </dgm:pt>
    <dgm:pt modelId="{5D01A53E-A803-4416-9AF9-A90A8716CB34}" type="parTrans" cxnId="{CB0F30E4-BB17-4D39-A68E-433714F60511}">
      <dgm:prSet/>
      <dgm:spPr/>
      <dgm:t>
        <a:bodyPr/>
        <a:lstStyle/>
        <a:p>
          <a:endParaRPr lang="en-US" sz="2000"/>
        </a:p>
      </dgm:t>
    </dgm:pt>
    <dgm:pt modelId="{6CB3AA8A-6B92-4C61-9F0B-18D8FED50F5E}" type="sibTrans" cxnId="{CB0F30E4-BB17-4D39-A68E-433714F60511}">
      <dgm:prSet custT="1"/>
      <dgm:spPr/>
      <dgm:t>
        <a:bodyPr/>
        <a:lstStyle/>
        <a:p>
          <a:endParaRPr lang="en-US" sz="1600"/>
        </a:p>
      </dgm:t>
    </dgm:pt>
    <dgm:pt modelId="{5EFBD348-5810-43B7-8E75-B5823015E4B7}">
      <dgm:prSet custT="1"/>
      <dgm:spPr>
        <a:solidFill>
          <a:schemeClr val="accent1"/>
        </a:solidFill>
      </dgm:spPr>
      <dgm:t>
        <a:bodyPr/>
        <a:lstStyle/>
        <a:p>
          <a:r>
            <a:rPr lang="en-GB" sz="1400"/>
            <a:t>Interfaces to a building block are published and stable.</a:t>
          </a:r>
          <a:endParaRPr lang="en-US" sz="1400"/>
        </a:p>
      </dgm:t>
    </dgm:pt>
    <dgm:pt modelId="{1ADDAB9F-6840-4BB7-A555-5530C9CED19B}" type="parTrans" cxnId="{DE6958C9-019D-41A4-80CE-653DBF2587F5}">
      <dgm:prSet/>
      <dgm:spPr/>
      <dgm:t>
        <a:bodyPr/>
        <a:lstStyle/>
        <a:p>
          <a:endParaRPr lang="en-US" sz="2000"/>
        </a:p>
      </dgm:t>
    </dgm:pt>
    <dgm:pt modelId="{87B0B8BE-7B68-4BA6-BF7A-671487DDA650}" type="sibTrans" cxnId="{DE6958C9-019D-41A4-80CE-653DBF2587F5}">
      <dgm:prSet custT="1"/>
      <dgm:spPr/>
      <dgm:t>
        <a:bodyPr/>
        <a:lstStyle/>
        <a:p>
          <a:endParaRPr lang="en-US" sz="1600"/>
        </a:p>
      </dgm:t>
    </dgm:pt>
    <dgm:pt modelId="{D72FA96B-2C5B-48AE-8790-E003462F6391}">
      <dgm:prSet custT="1"/>
      <dgm:spPr>
        <a:solidFill>
          <a:schemeClr val="accent1"/>
        </a:solidFill>
      </dgm:spPr>
      <dgm:t>
        <a:bodyPr/>
        <a:lstStyle/>
        <a:p>
          <a:r>
            <a:rPr lang="en-GB" sz="1400"/>
            <a:t>A building block can simply consist of a name or an outline description. </a:t>
          </a:r>
          <a:endParaRPr lang="en-US" sz="1400"/>
        </a:p>
      </dgm:t>
    </dgm:pt>
    <dgm:pt modelId="{94D6AB62-C920-458A-8EC2-6782C67F02AB}" type="parTrans" cxnId="{107C864A-6B36-4D7D-A9BC-E10D6E5DF5F6}">
      <dgm:prSet/>
      <dgm:spPr/>
      <dgm:t>
        <a:bodyPr/>
        <a:lstStyle/>
        <a:p>
          <a:endParaRPr lang="en-US" sz="2000"/>
        </a:p>
      </dgm:t>
    </dgm:pt>
    <dgm:pt modelId="{178E6B51-9CA2-4BF5-B053-A0EA765A35E0}" type="sibTrans" cxnId="{107C864A-6B36-4D7D-A9BC-E10D6E5DF5F6}">
      <dgm:prSet custT="1"/>
      <dgm:spPr/>
      <dgm:t>
        <a:bodyPr/>
        <a:lstStyle/>
        <a:p>
          <a:endParaRPr lang="en-US" sz="1600"/>
        </a:p>
      </dgm:t>
    </dgm:pt>
    <dgm:pt modelId="{E6B972A3-C516-47C6-8710-EF574927393F}">
      <dgm:prSet custT="1"/>
      <dgm:spPr>
        <a:solidFill>
          <a:schemeClr val="accent1"/>
        </a:solidFill>
      </dgm:spPr>
      <dgm:t>
        <a:bodyPr/>
        <a:lstStyle/>
        <a:p>
          <a:r>
            <a:rPr lang="en-GB" sz="1400"/>
            <a:t>Later on – it is decomposed i</a:t>
          </a:r>
          <a:r>
            <a:rPr lang="en-GB" sz="1400" b="0" i="0" baseline="0"/>
            <a:t>nto multiple building blocks plus a full specification.</a:t>
          </a:r>
          <a:endParaRPr lang="en-US" sz="1400"/>
        </a:p>
      </dgm:t>
    </dgm:pt>
    <dgm:pt modelId="{67859634-3F5F-45AB-8112-7BD2D9FC9F35}" type="parTrans" cxnId="{5D815E39-B1E5-4112-A3DE-4349BCB183C9}">
      <dgm:prSet/>
      <dgm:spPr/>
      <dgm:t>
        <a:bodyPr/>
        <a:lstStyle/>
        <a:p>
          <a:endParaRPr lang="en-US" sz="2000"/>
        </a:p>
      </dgm:t>
    </dgm:pt>
    <dgm:pt modelId="{63B041A2-63EB-4F96-9EBA-D3667231E7C0}" type="sibTrans" cxnId="{5D815E39-B1E5-4112-A3DE-4349BCB183C9}">
      <dgm:prSet/>
      <dgm:spPr/>
      <dgm:t>
        <a:bodyPr/>
        <a:lstStyle/>
        <a:p>
          <a:endParaRPr lang="en-US" sz="2000"/>
        </a:p>
      </dgm:t>
    </dgm:pt>
    <dgm:pt modelId="{53837C92-1F47-407F-95E7-2300D9B86519}" type="pres">
      <dgm:prSet presAssocID="{627AA566-85A2-46E1-8C5D-90A795646A82}" presName="outerComposite" presStyleCnt="0">
        <dgm:presLayoutVars>
          <dgm:chMax val="5"/>
          <dgm:dir/>
          <dgm:resizeHandles val="exact"/>
        </dgm:presLayoutVars>
      </dgm:prSet>
      <dgm:spPr/>
    </dgm:pt>
    <dgm:pt modelId="{990FB2F0-E4B0-4BAA-A3DD-8DD42721BDF6}" type="pres">
      <dgm:prSet presAssocID="{627AA566-85A2-46E1-8C5D-90A795646A82}" presName="dummyMaxCanvas" presStyleCnt="0">
        <dgm:presLayoutVars/>
      </dgm:prSet>
      <dgm:spPr/>
    </dgm:pt>
    <dgm:pt modelId="{ACB4AA92-9B50-494A-80B4-93F0A3FAA0C4}" type="pres">
      <dgm:prSet presAssocID="{627AA566-85A2-46E1-8C5D-90A795646A82}" presName="FiveNodes_1" presStyleLbl="node1" presStyleIdx="0" presStyleCnt="5">
        <dgm:presLayoutVars>
          <dgm:bulletEnabled val="1"/>
        </dgm:presLayoutVars>
      </dgm:prSet>
      <dgm:spPr/>
    </dgm:pt>
    <dgm:pt modelId="{8948F481-70FA-42D7-8988-9214DD8A9B87}" type="pres">
      <dgm:prSet presAssocID="{627AA566-85A2-46E1-8C5D-90A795646A82}" presName="FiveNodes_2" presStyleLbl="node1" presStyleIdx="1" presStyleCnt="5">
        <dgm:presLayoutVars>
          <dgm:bulletEnabled val="1"/>
        </dgm:presLayoutVars>
      </dgm:prSet>
      <dgm:spPr/>
    </dgm:pt>
    <dgm:pt modelId="{563CB700-2D04-42E9-A2F5-322D4F3E3691}" type="pres">
      <dgm:prSet presAssocID="{627AA566-85A2-46E1-8C5D-90A795646A82}" presName="FiveNodes_3" presStyleLbl="node1" presStyleIdx="2" presStyleCnt="5">
        <dgm:presLayoutVars>
          <dgm:bulletEnabled val="1"/>
        </dgm:presLayoutVars>
      </dgm:prSet>
      <dgm:spPr/>
    </dgm:pt>
    <dgm:pt modelId="{5C45C24F-DFEA-4944-A7D2-02476A1C2F16}" type="pres">
      <dgm:prSet presAssocID="{627AA566-85A2-46E1-8C5D-90A795646A82}" presName="FiveNodes_4" presStyleLbl="node1" presStyleIdx="3" presStyleCnt="5">
        <dgm:presLayoutVars>
          <dgm:bulletEnabled val="1"/>
        </dgm:presLayoutVars>
      </dgm:prSet>
      <dgm:spPr/>
    </dgm:pt>
    <dgm:pt modelId="{D710E9F5-84D2-4F85-944B-F10E7EA5FDA0}" type="pres">
      <dgm:prSet presAssocID="{627AA566-85A2-46E1-8C5D-90A795646A82}" presName="FiveNodes_5" presStyleLbl="node1" presStyleIdx="4" presStyleCnt="5">
        <dgm:presLayoutVars>
          <dgm:bulletEnabled val="1"/>
        </dgm:presLayoutVars>
      </dgm:prSet>
      <dgm:spPr/>
    </dgm:pt>
    <dgm:pt modelId="{5EE853CB-068C-4738-8D2C-0C8BF90043C6}" type="pres">
      <dgm:prSet presAssocID="{627AA566-85A2-46E1-8C5D-90A795646A82}" presName="FiveConn_1-2" presStyleLbl="fgAccFollowNode1" presStyleIdx="0" presStyleCnt="4">
        <dgm:presLayoutVars>
          <dgm:bulletEnabled val="1"/>
        </dgm:presLayoutVars>
      </dgm:prSet>
      <dgm:spPr/>
    </dgm:pt>
    <dgm:pt modelId="{431912EB-BF67-4B69-8FA6-84B47B2F164C}" type="pres">
      <dgm:prSet presAssocID="{627AA566-85A2-46E1-8C5D-90A795646A82}" presName="FiveConn_2-3" presStyleLbl="fgAccFollowNode1" presStyleIdx="1" presStyleCnt="4">
        <dgm:presLayoutVars>
          <dgm:bulletEnabled val="1"/>
        </dgm:presLayoutVars>
      </dgm:prSet>
      <dgm:spPr/>
    </dgm:pt>
    <dgm:pt modelId="{E3E9A790-5BBC-47FC-9CA7-C799CE9A144D}" type="pres">
      <dgm:prSet presAssocID="{627AA566-85A2-46E1-8C5D-90A795646A82}" presName="FiveConn_3-4" presStyleLbl="fgAccFollowNode1" presStyleIdx="2" presStyleCnt="4">
        <dgm:presLayoutVars>
          <dgm:bulletEnabled val="1"/>
        </dgm:presLayoutVars>
      </dgm:prSet>
      <dgm:spPr/>
    </dgm:pt>
    <dgm:pt modelId="{FFD75158-EE9E-42BF-ABA9-0CB9404D6E5E}" type="pres">
      <dgm:prSet presAssocID="{627AA566-85A2-46E1-8C5D-90A795646A82}" presName="FiveConn_4-5" presStyleLbl="fgAccFollowNode1" presStyleIdx="3" presStyleCnt="4">
        <dgm:presLayoutVars>
          <dgm:bulletEnabled val="1"/>
        </dgm:presLayoutVars>
      </dgm:prSet>
      <dgm:spPr/>
    </dgm:pt>
    <dgm:pt modelId="{B9342411-0200-421B-BD86-FE62CCDF7040}" type="pres">
      <dgm:prSet presAssocID="{627AA566-85A2-46E1-8C5D-90A795646A82}" presName="FiveNodes_1_text" presStyleLbl="node1" presStyleIdx="4" presStyleCnt="5">
        <dgm:presLayoutVars>
          <dgm:bulletEnabled val="1"/>
        </dgm:presLayoutVars>
      </dgm:prSet>
      <dgm:spPr/>
    </dgm:pt>
    <dgm:pt modelId="{91F56092-A96E-4DD0-9B4E-4BE1511F4C25}" type="pres">
      <dgm:prSet presAssocID="{627AA566-85A2-46E1-8C5D-90A795646A82}" presName="FiveNodes_2_text" presStyleLbl="node1" presStyleIdx="4" presStyleCnt="5">
        <dgm:presLayoutVars>
          <dgm:bulletEnabled val="1"/>
        </dgm:presLayoutVars>
      </dgm:prSet>
      <dgm:spPr/>
    </dgm:pt>
    <dgm:pt modelId="{C986B39D-1574-4DC8-91D0-2B050732EEBD}" type="pres">
      <dgm:prSet presAssocID="{627AA566-85A2-46E1-8C5D-90A795646A82}" presName="FiveNodes_3_text" presStyleLbl="node1" presStyleIdx="4" presStyleCnt="5">
        <dgm:presLayoutVars>
          <dgm:bulletEnabled val="1"/>
        </dgm:presLayoutVars>
      </dgm:prSet>
      <dgm:spPr/>
    </dgm:pt>
    <dgm:pt modelId="{830CB380-5A9C-425E-846B-759EE43677B1}" type="pres">
      <dgm:prSet presAssocID="{627AA566-85A2-46E1-8C5D-90A795646A82}" presName="FiveNodes_4_text" presStyleLbl="node1" presStyleIdx="4" presStyleCnt="5">
        <dgm:presLayoutVars>
          <dgm:bulletEnabled val="1"/>
        </dgm:presLayoutVars>
      </dgm:prSet>
      <dgm:spPr/>
    </dgm:pt>
    <dgm:pt modelId="{4E1F653D-A290-4762-B910-CFA4645B0E08}" type="pres">
      <dgm:prSet presAssocID="{627AA566-85A2-46E1-8C5D-90A795646A82}" presName="FiveNodes_5_text" presStyleLbl="node1" presStyleIdx="4" presStyleCnt="5">
        <dgm:presLayoutVars>
          <dgm:bulletEnabled val="1"/>
        </dgm:presLayoutVars>
      </dgm:prSet>
      <dgm:spPr/>
    </dgm:pt>
  </dgm:ptLst>
  <dgm:cxnLst>
    <dgm:cxn modelId="{994D760C-3627-4C04-99A3-22122DF3EFDC}" type="presOf" srcId="{A1C08687-E06C-4350-B3A9-2C280E046267}" destId="{ACB4AA92-9B50-494A-80B4-93F0A3FAA0C4}" srcOrd="0" destOrd="0" presId="urn:microsoft.com/office/officeart/2005/8/layout/vProcess5"/>
    <dgm:cxn modelId="{1B80000F-9553-40CE-990E-AD5FDB9CF09B}" type="presOf" srcId="{E6B972A3-C516-47C6-8710-EF574927393F}" destId="{D710E9F5-84D2-4F85-944B-F10E7EA5FDA0}" srcOrd="0" destOrd="0" presId="urn:microsoft.com/office/officeart/2005/8/layout/vProcess5"/>
    <dgm:cxn modelId="{3EECED0F-8ABA-4101-8513-32170E5D1025}" type="presOf" srcId="{6CB3AA8A-6B92-4C61-9F0B-18D8FED50F5E}" destId="{431912EB-BF67-4B69-8FA6-84B47B2F164C}" srcOrd="0" destOrd="0" presId="urn:microsoft.com/office/officeart/2005/8/layout/vProcess5"/>
    <dgm:cxn modelId="{53710310-6F5A-4207-82B7-F9BD4C1D37EB}" type="presOf" srcId="{2E0AFE03-766A-4139-8868-AA6C75BB277E}" destId="{5EE853CB-068C-4738-8D2C-0C8BF90043C6}" srcOrd="0" destOrd="0" presId="urn:microsoft.com/office/officeart/2005/8/layout/vProcess5"/>
    <dgm:cxn modelId="{1656DF25-68AB-4798-9681-3B17D0C8F6D3}" type="presOf" srcId="{D72FA96B-2C5B-48AE-8790-E003462F6391}" destId="{5C45C24F-DFEA-4944-A7D2-02476A1C2F16}" srcOrd="0" destOrd="0" presId="urn:microsoft.com/office/officeart/2005/8/layout/vProcess5"/>
    <dgm:cxn modelId="{5D815E39-B1E5-4112-A3DE-4349BCB183C9}" srcId="{627AA566-85A2-46E1-8C5D-90A795646A82}" destId="{E6B972A3-C516-47C6-8710-EF574927393F}" srcOrd="4" destOrd="0" parTransId="{67859634-3F5F-45AB-8112-7BD2D9FC9F35}" sibTransId="{63B041A2-63EB-4F96-9EBA-D3667231E7C0}"/>
    <dgm:cxn modelId="{D217B05B-F385-408D-B435-EA26D73B7B10}" type="presOf" srcId="{627AA566-85A2-46E1-8C5D-90A795646A82}" destId="{53837C92-1F47-407F-95E7-2300D9B86519}" srcOrd="0" destOrd="0" presId="urn:microsoft.com/office/officeart/2005/8/layout/vProcess5"/>
    <dgm:cxn modelId="{9A397C66-C19C-4297-BC2C-F82E9BB3B6D5}" type="presOf" srcId="{8DCD57A3-179A-4D8B-922C-C45246CFB4C6}" destId="{8948F481-70FA-42D7-8988-9214DD8A9B87}" srcOrd="0" destOrd="0" presId="urn:microsoft.com/office/officeart/2005/8/layout/vProcess5"/>
    <dgm:cxn modelId="{107C864A-6B36-4D7D-A9BC-E10D6E5DF5F6}" srcId="{627AA566-85A2-46E1-8C5D-90A795646A82}" destId="{D72FA96B-2C5B-48AE-8790-E003462F6391}" srcOrd="3" destOrd="0" parTransId="{94D6AB62-C920-458A-8EC2-6782C67F02AB}" sibTransId="{178E6B51-9CA2-4BF5-B053-A0EA765A35E0}"/>
    <dgm:cxn modelId="{37068259-2C32-404C-AE39-E0655BD9F30E}" type="presOf" srcId="{5EFBD348-5810-43B7-8E75-B5823015E4B7}" destId="{C986B39D-1574-4DC8-91D0-2B050732EEBD}" srcOrd="1" destOrd="0" presId="urn:microsoft.com/office/officeart/2005/8/layout/vProcess5"/>
    <dgm:cxn modelId="{B17A2189-D88F-4877-A68B-6802DFD41EE3}" srcId="{627AA566-85A2-46E1-8C5D-90A795646A82}" destId="{A1C08687-E06C-4350-B3A9-2C280E046267}" srcOrd="0" destOrd="0" parTransId="{241CB978-7DE5-4989-98F8-74060A15DC57}" sibTransId="{2E0AFE03-766A-4139-8868-AA6C75BB277E}"/>
    <dgm:cxn modelId="{AD5B939A-9A5D-4DFE-99FA-D66020D796A2}" type="presOf" srcId="{178E6B51-9CA2-4BF5-B053-A0EA765A35E0}" destId="{FFD75158-EE9E-42BF-ABA9-0CB9404D6E5E}" srcOrd="0" destOrd="0" presId="urn:microsoft.com/office/officeart/2005/8/layout/vProcess5"/>
    <dgm:cxn modelId="{EB17C1AF-0FDE-43DC-8A36-6FBF49A3E69F}" type="presOf" srcId="{E6B972A3-C516-47C6-8710-EF574927393F}" destId="{4E1F653D-A290-4762-B910-CFA4645B0E08}" srcOrd="1" destOrd="0" presId="urn:microsoft.com/office/officeart/2005/8/layout/vProcess5"/>
    <dgm:cxn modelId="{9CE12AC7-6261-4C3F-ABCF-A078586C6E7D}" type="presOf" srcId="{87B0B8BE-7B68-4BA6-BF7A-671487DDA650}" destId="{E3E9A790-5BBC-47FC-9CA7-C799CE9A144D}" srcOrd="0" destOrd="0" presId="urn:microsoft.com/office/officeart/2005/8/layout/vProcess5"/>
    <dgm:cxn modelId="{DE6958C9-019D-41A4-80CE-653DBF2587F5}" srcId="{627AA566-85A2-46E1-8C5D-90A795646A82}" destId="{5EFBD348-5810-43B7-8E75-B5823015E4B7}" srcOrd="2" destOrd="0" parTransId="{1ADDAB9F-6840-4BB7-A555-5530C9CED19B}" sibTransId="{87B0B8BE-7B68-4BA6-BF7A-671487DDA650}"/>
    <dgm:cxn modelId="{1EF9F3D9-4AEB-4D3C-8194-BAA4D642EA92}" type="presOf" srcId="{8DCD57A3-179A-4D8B-922C-C45246CFB4C6}" destId="{91F56092-A96E-4DD0-9B4E-4BE1511F4C25}" srcOrd="1" destOrd="0" presId="urn:microsoft.com/office/officeart/2005/8/layout/vProcess5"/>
    <dgm:cxn modelId="{CB0F30E4-BB17-4D39-A68E-433714F60511}" srcId="{627AA566-85A2-46E1-8C5D-90A795646A82}" destId="{8DCD57A3-179A-4D8B-922C-C45246CFB4C6}" srcOrd="1" destOrd="0" parTransId="{5D01A53E-A803-4416-9AF9-A90A8716CB34}" sibTransId="{6CB3AA8A-6B92-4C61-9F0B-18D8FED50F5E}"/>
    <dgm:cxn modelId="{CE981BEA-A5F0-4794-91BB-C9C6F03FEB6C}" type="presOf" srcId="{D72FA96B-2C5B-48AE-8790-E003462F6391}" destId="{830CB380-5A9C-425E-846B-759EE43677B1}" srcOrd="1" destOrd="0" presId="urn:microsoft.com/office/officeart/2005/8/layout/vProcess5"/>
    <dgm:cxn modelId="{68FFF0F2-0040-4338-8E15-37C75067B843}" type="presOf" srcId="{5EFBD348-5810-43B7-8E75-B5823015E4B7}" destId="{563CB700-2D04-42E9-A2F5-322D4F3E3691}" srcOrd="0" destOrd="0" presId="urn:microsoft.com/office/officeart/2005/8/layout/vProcess5"/>
    <dgm:cxn modelId="{990EE5FD-4E94-480A-805C-5FD0DFD024AE}" type="presOf" srcId="{A1C08687-E06C-4350-B3A9-2C280E046267}" destId="{B9342411-0200-421B-BD86-FE62CCDF7040}" srcOrd="1" destOrd="0" presId="urn:microsoft.com/office/officeart/2005/8/layout/vProcess5"/>
    <dgm:cxn modelId="{37A78DAA-0D39-418D-A330-F38E11CD3A86}" type="presParOf" srcId="{53837C92-1F47-407F-95E7-2300D9B86519}" destId="{990FB2F0-E4B0-4BAA-A3DD-8DD42721BDF6}" srcOrd="0" destOrd="0" presId="urn:microsoft.com/office/officeart/2005/8/layout/vProcess5"/>
    <dgm:cxn modelId="{183B5876-D8E6-4CCF-ADCE-B0D7CBDCF3F2}" type="presParOf" srcId="{53837C92-1F47-407F-95E7-2300D9B86519}" destId="{ACB4AA92-9B50-494A-80B4-93F0A3FAA0C4}" srcOrd="1" destOrd="0" presId="urn:microsoft.com/office/officeart/2005/8/layout/vProcess5"/>
    <dgm:cxn modelId="{D9688E01-8BC4-4C08-94AB-BF3E983D5DBF}" type="presParOf" srcId="{53837C92-1F47-407F-95E7-2300D9B86519}" destId="{8948F481-70FA-42D7-8988-9214DD8A9B87}" srcOrd="2" destOrd="0" presId="urn:microsoft.com/office/officeart/2005/8/layout/vProcess5"/>
    <dgm:cxn modelId="{8520C081-A2E4-47D9-A204-773D1C89D6EC}" type="presParOf" srcId="{53837C92-1F47-407F-95E7-2300D9B86519}" destId="{563CB700-2D04-42E9-A2F5-322D4F3E3691}" srcOrd="3" destOrd="0" presId="urn:microsoft.com/office/officeart/2005/8/layout/vProcess5"/>
    <dgm:cxn modelId="{9ED0894A-E329-4F4F-8035-D2C8DB86E12D}" type="presParOf" srcId="{53837C92-1F47-407F-95E7-2300D9B86519}" destId="{5C45C24F-DFEA-4944-A7D2-02476A1C2F16}" srcOrd="4" destOrd="0" presId="urn:microsoft.com/office/officeart/2005/8/layout/vProcess5"/>
    <dgm:cxn modelId="{CD640E63-F17A-4F89-AF24-B8308860907A}" type="presParOf" srcId="{53837C92-1F47-407F-95E7-2300D9B86519}" destId="{D710E9F5-84D2-4F85-944B-F10E7EA5FDA0}" srcOrd="5" destOrd="0" presId="urn:microsoft.com/office/officeart/2005/8/layout/vProcess5"/>
    <dgm:cxn modelId="{7EA612C2-F6AF-4325-84CF-BB38B858506F}" type="presParOf" srcId="{53837C92-1F47-407F-95E7-2300D9B86519}" destId="{5EE853CB-068C-4738-8D2C-0C8BF90043C6}" srcOrd="6" destOrd="0" presId="urn:microsoft.com/office/officeart/2005/8/layout/vProcess5"/>
    <dgm:cxn modelId="{B92E19CD-D8BC-4878-AB80-C339D2EE6423}" type="presParOf" srcId="{53837C92-1F47-407F-95E7-2300D9B86519}" destId="{431912EB-BF67-4B69-8FA6-84B47B2F164C}" srcOrd="7" destOrd="0" presId="urn:microsoft.com/office/officeart/2005/8/layout/vProcess5"/>
    <dgm:cxn modelId="{BE336449-5AD8-4B59-B4A2-3ECAB94C3C80}" type="presParOf" srcId="{53837C92-1F47-407F-95E7-2300D9B86519}" destId="{E3E9A790-5BBC-47FC-9CA7-C799CE9A144D}" srcOrd="8" destOrd="0" presId="urn:microsoft.com/office/officeart/2005/8/layout/vProcess5"/>
    <dgm:cxn modelId="{D0EEE03D-C92D-4B3E-82DE-1DED846200EB}" type="presParOf" srcId="{53837C92-1F47-407F-95E7-2300D9B86519}" destId="{FFD75158-EE9E-42BF-ABA9-0CB9404D6E5E}" srcOrd="9" destOrd="0" presId="urn:microsoft.com/office/officeart/2005/8/layout/vProcess5"/>
    <dgm:cxn modelId="{BF7D85A2-6E54-4286-BFED-54FB719C1298}" type="presParOf" srcId="{53837C92-1F47-407F-95E7-2300D9B86519}" destId="{B9342411-0200-421B-BD86-FE62CCDF7040}" srcOrd="10" destOrd="0" presId="urn:microsoft.com/office/officeart/2005/8/layout/vProcess5"/>
    <dgm:cxn modelId="{D730A5C8-07AE-49A1-8551-CCB8835B68FC}" type="presParOf" srcId="{53837C92-1F47-407F-95E7-2300D9B86519}" destId="{91F56092-A96E-4DD0-9B4E-4BE1511F4C25}" srcOrd="11" destOrd="0" presId="urn:microsoft.com/office/officeart/2005/8/layout/vProcess5"/>
    <dgm:cxn modelId="{C22AD6CD-9FA6-407C-A1CE-577140A0FE23}" type="presParOf" srcId="{53837C92-1F47-407F-95E7-2300D9B86519}" destId="{C986B39D-1574-4DC8-91D0-2B050732EEBD}" srcOrd="12" destOrd="0" presId="urn:microsoft.com/office/officeart/2005/8/layout/vProcess5"/>
    <dgm:cxn modelId="{A4609044-3765-483A-B5BD-A6850D9E1121}" type="presParOf" srcId="{53837C92-1F47-407F-95E7-2300D9B86519}" destId="{830CB380-5A9C-425E-846B-759EE43677B1}" srcOrd="13" destOrd="0" presId="urn:microsoft.com/office/officeart/2005/8/layout/vProcess5"/>
    <dgm:cxn modelId="{CFF87570-BEB7-4695-A672-EFE3EE32D5EA}" type="presParOf" srcId="{53837C92-1F47-407F-95E7-2300D9B86519}" destId="{4E1F653D-A290-4762-B910-CFA4645B0E08}" srcOrd="14" destOrd="0" presId="urn:microsoft.com/office/officeart/2005/8/layout/vProcess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11.xml><?xml version="1.0" encoding="utf-8"?>
<dgm:dataModel xmlns:dgm="http://schemas.openxmlformats.org/drawingml/2006/diagram" xmlns:a="http://schemas.openxmlformats.org/drawingml/2006/main">
  <dgm:ptLst>
    <dgm:pt modelId="{D729B3C9-3726-4E0E-9CF2-C06CBC1E42D2}"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5D17268B-1511-4585-8C75-34BEF13E4525}">
      <dgm:prSet custT="1"/>
      <dgm:spPr/>
      <dgm:t>
        <a:bodyPr/>
        <a:lstStyle/>
        <a:p>
          <a:r>
            <a:rPr lang="en-GB" sz="1200" b="1"/>
            <a:t>ABBs:</a:t>
          </a:r>
          <a:endParaRPr lang="en-US" sz="1200"/>
        </a:p>
      </dgm:t>
    </dgm:pt>
    <dgm:pt modelId="{9C36FC36-9B7C-4312-816F-81202C90FE91}" type="parTrans" cxnId="{1DD73D34-31C5-4D23-A856-67AA9105261C}">
      <dgm:prSet/>
      <dgm:spPr/>
      <dgm:t>
        <a:bodyPr/>
        <a:lstStyle/>
        <a:p>
          <a:endParaRPr lang="en-US" sz="1400"/>
        </a:p>
      </dgm:t>
    </dgm:pt>
    <dgm:pt modelId="{CF0A5202-EF6C-4BA3-A603-E40DBD3C5EDD}" type="sibTrans" cxnId="{1DD73D34-31C5-4D23-A856-67AA9105261C}">
      <dgm:prSet/>
      <dgm:spPr/>
      <dgm:t>
        <a:bodyPr/>
        <a:lstStyle/>
        <a:p>
          <a:endParaRPr lang="en-US" sz="1400"/>
        </a:p>
      </dgm:t>
    </dgm:pt>
    <dgm:pt modelId="{E2F9CB61-8DC3-447C-8F10-1DCF4B2F9CFB}">
      <dgm:prSet custT="1"/>
      <dgm:spPr/>
      <dgm:t>
        <a:bodyPr/>
        <a:lstStyle/>
        <a:p>
          <a:r>
            <a:rPr lang="en-GB" sz="1200"/>
            <a:t>Capture architecture requirements</a:t>
          </a:r>
          <a:endParaRPr lang="en-US" sz="1200"/>
        </a:p>
      </dgm:t>
    </dgm:pt>
    <dgm:pt modelId="{573E6B59-3D0F-42A9-BC64-C5C1380551CC}" type="parTrans" cxnId="{659E1CC5-624A-48A2-8CE7-6031FF6A68BF}">
      <dgm:prSet/>
      <dgm:spPr/>
      <dgm:t>
        <a:bodyPr/>
        <a:lstStyle/>
        <a:p>
          <a:endParaRPr lang="en-US" sz="1400"/>
        </a:p>
      </dgm:t>
    </dgm:pt>
    <dgm:pt modelId="{B770A250-27E9-49DC-8F96-0AF6EDB8C514}" type="sibTrans" cxnId="{659E1CC5-624A-48A2-8CE7-6031FF6A68BF}">
      <dgm:prSet/>
      <dgm:spPr/>
      <dgm:t>
        <a:bodyPr/>
        <a:lstStyle/>
        <a:p>
          <a:endParaRPr lang="en-US" sz="1400"/>
        </a:p>
      </dgm:t>
    </dgm:pt>
    <dgm:pt modelId="{79A94A47-CF22-49CB-8ADC-54CCF573D7C2}">
      <dgm:prSet custT="1"/>
      <dgm:spPr/>
      <dgm:t>
        <a:bodyPr/>
        <a:lstStyle/>
        <a:p>
          <a:r>
            <a:rPr lang="en-GB" sz="1200"/>
            <a:t>Domain requirements</a:t>
          </a:r>
          <a:endParaRPr lang="en-US" sz="1200"/>
        </a:p>
      </dgm:t>
    </dgm:pt>
    <dgm:pt modelId="{CF90E814-5EAB-4CC2-94CA-D1717D5FD6DC}" type="parTrans" cxnId="{DBD11F29-9BD5-4ECB-9E88-EB4546E2C206}">
      <dgm:prSet/>
      <dgm:spPr/>
      <dgm:t>
        <a:bodyPr/>
        <a:lstStyle/>
        <a:p>
          <a:endParaRPr lang="en-US" sz="1400"/>
        </a:p>
      </dgm:t>
    </dgm:pt>
    <dgm:pt modelId="{EB0A347C-48D1-4224-9EC6-0ACC234BE81F}" type="sibTrans" cxnId="{DBD11F29-9BD5-4ECB-9E88-EB4546E2C206}">
      <dgm:prSet/>
      <dgm:spPr/>
      <dgm:t>
        <a:bodyPr/>
        <a:lstStyle/>
        <a:p>
          <a:endParaRPr lang="en-US" sz="1400"/>
        </a:p>
      </dgm:t>
    </dgm:pt>
    <dgm:pt modelId="{8C6758A1-5972-45AD-8EE7-043F30D13FAA}">
      <dgm:prSet custT="1"/>
      <dgm:spPr/>
      <dgm:t>
        <a:bodyPr/>
        <a:lstStyle/>
        <a:p>
          <a:r>
            <a:rPr lang="en-GB" sz="1200"/>
            <a:t>Direct/guide the development of SBBs</a:t>
          </a:r>
          <a:endParaRPr lang="en-US" sz="1200"/>
        </a:p>
      </dgm:t>
    </dgm:pt>
    <dgm:pt modelId="{349A1D08-4D84-4951-899C-9034CF88F9F2}" type="parTrans" cxnId="{3D6CC4F1-5E84-486E-91DB-338B2568CBFD}">
      <dgm:prSet/>
      <dgm:spPr/>
      <dgm:t>
        <a:bodyPr/>
        <a:lstStyle/>
        <a:p>
          <a:endParaRPr lang="en-US" sz="1400"/>
        </a:p>
      </dgm:t>
    </dgm:pt>
    <dgm:pt modelId="{1B46F3BB-88FD-4DA7-A764-CD9AFC99C750}" type="sibTrans" cxnId="{3D6CC4F1-5E84-486E-91DB-338B2568CBFD}">
      <dgm:prSet/>
      <dgm:spPr/>
      <dgm:t>
        <a:bodyPr/>
        <a:lstStyle/>
        <a:p>
          <a:endParaRPr lang="en-US" sz="1400"/>
        </a:p>
      </dgm:t>
    </dgm:pt>
    <dgm:pt modelId="{84007C88-1335-4D90-9446-1D8ABAA3815C}" type="pres">
      <dgm:prSet presAssocID="{D729B3C9-3726-4E0E-9CF2-C06CBC1E42D2}" presName="linear" presStyleCnt="0">
        <dgm:presLayoutVars>
          <dgm:dir/>
          <dgm:animLvl val="lvl"/>
          <dgm:resizeHandles val="exact"/>
        </dgm:presLayoutVars>
      </dgm:prSet>
      <dgm:spPr/>
    </dgm:pt>
    <dgm:pt modelId="{45D1BB04-F693-439F-B43A-FA5982BE26F8}" type="pres">
      <dgm:prSet presAssocID="{5D17268B-1511-4585-8C75-34BEF13E4525}" presName="parentLin" presStyleCnt="0"/>
      <dgm:spPr/>
    </dgm:pt>
    <dgm:pt modelId="{3C7799F9-2E66-4825-8FAB-14B956632443}" type="pres">
      <dgm:prSet presAssocID="{5D17268B-1511-4585-8C75-34BEF13E4525}" presName="parentLeftMargin" presStyleLbl="node1" presStyleIdx="0" presStyleCnt="1"/>
      <dgm:spPr/>
    </dgm:pt>
    <dgm:pt modelId="{CA7FEB3D-6405-444E-9892-EC5BE074C233}" type="pres">
      <dgm:prSet presAssocID="{5D17268B-1511-4585-8C75-34BEF13E4525}" presName="parentText" presStyleLbl="node1" presStyleIdx="0" presStyleCnt="1">
        <dgm:presLayoutVars>
          <dgm:chMax val="0"/>
          <dgm:bulletEnabled val="1"/>
        </dgm:presLayoutVars>
      </dgm:prSet>
      <dgm:spPr/>
    </dgm:pt>
    <dgm:pt modelId="{6F561412-6AC2-4639-84A1-E34486F1829F}" type="pres">
      <dgm:prSet presAssocID="{5D17268B-1511-4585-8C75-34BEF13E4525}" presName="negativeSpace" presStyleCnt="0"/>
      <dgm:spPr/>
    </dgm:pt>
    <dgm:pt modelId="{68EF878C-38EC-4CF6-91FC-2828773D29F4}" type="pres">
      <dgm:prSet presAssocID="{5D17268B-1511-4585-8C75-34BEF13E4525}" presName="childText" presStyleLbl="conFgAcc1" presStyleIdx="0" presStyleCnt="1">
        <dgm:presLayoutVars>
          <dgm:bulletEnabled val="1"/>
        </dgm:presLayoutVars>
      </dgm:prSet>
      <dgm:spPr/>
    </dgm:pt>
  </dgm:ptLst>
  <dgm:cxnLst>
    <dgm:cxn modelId="{239FAF0F-1D42-4959-87A5-1283FE01C6FB}" type="presOf" srcId="{79A94A47-CF22-49CB-8ADC-54CCF573D7C2}" destId="{68EF878C-38EC-4CF6-91FC-2828773D29F4}" srcOrd="0" destOrd="1" presId="urn:microsoft.com/office/officeart/2005/8/layout/list1"/>
    <dgm:cxn modelId="{10917E1C-A1FA-4CD4-B126-D6FEE574EAF4}" type="presOf" srcId="{8C6758A1-5972-45AD-8EE7-043F30D13FAA}" destId="{68EF878C-38EC-4CF6-91FC-2828773D29F4}" srcOrd="0" destOrd="2" presId="urn:microsoft.com/office/officeart/2005/8/layout/list1"/>
    <dgm:cxn modelId="{DBD11F29-9BD5-4ECB-9E88-EB4546E2C206}" srcId="{5D17268B-1511-4585-8C75-34BEF13E4525}" destId="{79A94A47-CF22-49CB-8ADC-54CCF573D7C2}" srcOrd="1" destOrd="0" parTransId="{CF90E814-5EAB-4CC2-94CA-D1717D5FD6DC}" sibTransId="{EB0A347C-48D1-4224-9EC6-0ACC234BE81F}"/>
    <dgm:cxn modelId="{A8F21C34-C4FC-4647-96A8-E541160D63D0}" type="presOf" srcId="{5D17268B-1511-4585-8C75-34BEF13E4525}" destId="{CA7FEB3D-6405-444E-9892-EC5BE074C233}" srcOrd="1" destOrd="0" presId="urn:microsoft.com/office/officeart/2005/8/layout/list1"/>
    <dgm:cxn modelId="{1DD73D34-31C5-4D23-A856-67AA9105261C}" srcId="{D729B3C9-3726-4E0E-9CF2-C06CBC1E42D2}" destId="{5D17268B-1511-4585-8C75-34BEF13E4525}" srcOrd="0" destOrd="0" parTransId="{9C36FC36-9B7C-4312-816F-81202C90FE91}" sibTransId="{CF0A5202-EF6C-4BA3-A603-E40DBD3C5EDD}"/>
    <dgm:cxn modelId="{37A90088-DE40-4E47-9C70-AB3E8E24C0CC}" type="presOf" srcId="{D729B3C9-3726-4E0E-9CF2-C06CBC1E42D2}" destId="{84007C88-1335-4D90-9446-1D8ABAA3815C}" srcOrd="0" destOrd="0" presId="urn:microsoft.com/office/officeart/2005/8/layout/list1"/>
    <dgm:cxn modelId="{8EDF4EBD-1A34-4837-A1AA-8C4F9BC50417}" type="presOf" srcId="{5D17268B-1511-4585-8C75-34BEF13E4525}" destId="{3C7799F9-2E66-4825-8FAB-14B956632443}" srcOrd="0" destOrd="0" presId="urn:microsoft.com/office/officeart/2005/8/layout/list1"/>
    <dgm:cxn modelId="{659E1CC5-624A-48A2-8CE7-6031FF6A68BF}" srcId="{5D17268B-1511-4585-8C75-34BEF13E4525}" destId="{E2F9CB61-8DC3-447C-8F10-1DCF4B2F9CFB}" srcOrd="0" destOrd="0" parTransId="{573E6B59-3D0F-42A9-BC64-C5C1380551CC}" sibTransId="{B770A250-27E9-49DC-8F96-0AF6EDB8C514}"/>
    <dgm:cxn modelId="{829E89CF-9951-40EE-AB9B-ACD5F5A3238F}" type="presOf" srcId="{E2F9CB61-8DC3-447C-8F10-1DCF4B2F9CFB}" destId="{68EF878C-38EC-4CF6-91FC-2828773D29F4}" srcOrd="0" destOrd="0" presId="urn:microsoft.com/office/officeart/2005/8/layout/list1"/>
    <dgm:cxn modelId="{3D6CC4F1-5E84-486E-91DB-338B2568CBFD}" srcId="{5D17268B-1511-4585-8C75-34BEF13E4525}" destId="{8C6758A1-5972-45AD-8EE7-043F30D13FAA}" srcOrd="2" destOrd="0" parTransId="{349A1D08-4D84-4951-899C-9034CF88F9F2}" sibTransId="{1B46F3BB-88FD-4DA7-A764-CD9AFC99C750}"/>
    <dgm:cxn modelId="{D09B0A38-986A-496D-8B27-663C80298087}" type="presParOf" srcId="{84007C88-1335-4D90-9446-1D8ABAA3815C}" destId="{45D1BB04-F693-439F-B43A-FA5982BE26F8}" srcOrd="0" destOrd="0" presId="urn:microsoft.com/office/officeart/2005/8/layout/list1"/>
    <dgm:cxn modelId="{60A6D394-35B4-4060-AD4B-E2D832F2658A}" type="presParOf" srcId="{45D1BB04-F693-439F-B43A-FA5982BE26F8}" destId="{3C7799F9-2E66-4825-8FAB-14B956632443}" srcOrd="0" destOrd="0" presId="urn:microsoft.com/office/officeart/2005/8/layout/list1"/>
    <dgm:cxn modelId="{46D3DA01-8F3D-41FC-989C-42EEC2D8D965}" type="presParOf" srcId="{45D1BB04-F693-439F-B43A-FA5982BE26F8}" destId="{CA7FEB3D-6405-444E-9892-EC5BE074C233}" srcOrd="1" destOrd="0" presId="urn:microsoft.com/office/officeart/2005/8/layout/list1"/>
    <dgm:cxn modelId="{13758F33-05FF-4B2C-958A-5E781A05E934}" type="presParOf" srcId="{84007C88-1335-4D90-9446-1D8ABAA3815C}" destId="{6F561412-6AC2-4639-84A1-E34486F1829F}" srcOrd="1" destOrd="0" presId="urn:microsoft.com/office/officeart/2005/8/layout/list1"/>
    <dgm:cxn modelId="{9151BF4A-D91B-4353-9837-B25AB091CFFF}" type="presParOf" srcId="{84007C88-1335-4D90-9446-1D8ABAA3815C}" destId="{68EF878C-38EC-4CF6-91FC-2828773D29F4}"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2.xml><?xml version="1.0" encoding="utf-8"?>
<dgm:dataModel xmlns:dgm="http://schemas.openxmlformats.org/drawingml/2006/diagram" xmlns:a="http://schemas.openxmlformats.org/drawingml/2006/main">
  <dgm:ptLst>
    <dgm:pt modelId="{14795D24-FA7D-4EC0-8422-F8DBF96E9F68}"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DD7402C7-EF66-4887-A075-128151AF2207}">
      <dgm:prSet custT="1"/>
      <dgm:spPr/>
      <dgm:t>
        <a:bodyPr/>
        <a:lstStyle/>
        <a:p>
          <a:r>
            <a:rPr lang="en-GB" sz="1200" b="1"/>
            <a:t>ABB specifications include at least:</a:t>
          </a:r>
          <a:endParaRPr lang="en-US" sz="1200"/>
        </a:p>
      </dgm:t>
    </dgm:pt>
    <dgm:pt modelId="{836404F8-A716-4C79-B218-85A0329B3820}" type="parTrans" cxnId="{81C1F110-1380-4915-B811-77DE29BDB7F8}">
      <dgm:prSet/>
      <dgm:spPr/>
      <dgm:t>
        <a:bodyPr/>
        <a:lstStyle/>
        <a:p>
          <a:endParaRPr lang="en-US" sz="1400"/>
        </a:p>
      </dgm:t>
    </dgm:pt>
    <dgm:pt modelId="{FFE6C087-2A8A-421C-AD4A-5A7CFE3EB8C1}" type="sibTrans" cxnId="{81C1F110-1380-4915-B811-77DE29BDB7F8}">
      <dgm:prSet/>
      <dgm:spPr/>
      <dgm:t>
        <a:bodyPr/>
        <a:lstStyle/>
        <a:p>
          <a:endParaRPr lang="en-US" sz="1400"/>
        </a:p>
      </dgm:t>
    </dgm:pt>
    <dgm:pt modelId="{73784F58-2658-4872-9BF8-9EB165BC1606}">
      <dgm:prSet custT="1"/>
      <dgm:spPr/>
      <dgm:t>
        <a:bodyPr/>
        <a:lstStyle/>
        <a:p>
          <a:r>
            <a:rPr lang="en-GB" sz="1200"/>
            <a:t>Fundamental functionality/attributes: </a:t>
          </a:r>
          <a:endParaRPr lang="en-US" sz="1200"/>
        </a:p>
      </dgm:t>
    </dgm:pt>
    <dgm:pt modelId="{19EF0731-5799-4B58-8EC5-CEBF1AE82EBF}" type="parTrans" cxnId="{66FF0640-C5FD-45FB-A210-73E66FDD1DAE}">
      <dgm:prSet/>
      <dgm:spPr/>
      <dgm:t>
        <a:bodyPr/>
        <a:lstStyle/>
        <a:p>
          <a:endParaRPr lang="en-US" sz="1400"/>
        </a:p>
      </dgm:t>
    </dgm:pt>
    <dgm:pt modelId="{EB54DD63-5001-400C-BD36-1689A989935B}" type="sibTrans" cxnId="{66FF0640-C5FD-45FB-A210-73E66FDD1DAE}">
      <dgm:prSet/>
      <dgm:spPr/>
      <dgm:t>
        <a:bodyPr/>
        <a:lstStyle/>
        <a:p>
          <a:endParaRPr lang="en-US" sz="1400"/>
        </a:p>
      </dgm:t>
    </dgm:pt>
    <dgm:pt modelId="{2D820266-C406-431C-9620-CF14104965A1}">
      <dgm:prSet custT="1"/>
      <dgm:spPr/>
      <dgm:t>
        <a:bodyPr/>
        <a:lstStyle/>
        <a:p>
          <a:pPr>
            <a:buFont typeface="Wingdings" panose="05000000000000000000" pitchFamily="2" charset="2"/>
            <a:buChar char="§"/>
          </a:pPr>
          <a:r>
            <a:rPr lang="en-GB" sz="1200"/>
            <a:t>semantic</a:t>
          </a:r>
          <a:endParaRPr lang="en-US" sz="1200"/>
        </a:p>
      </dgm:t>
    </dgm:pt>
    <dgm:pt modelId="{65326962-EDED-4DA7-B37C-D0318E6CC742}" type="parTrans" cxnId="{C6B54A0A-AB74-45DB-A32F-B9C6654EBC97}">
      <dgm:prSet/>
      <dgm:spPr/>
      <dgm:t>
        <a:bodyPr/>
        <a:lstStyle/>
        <a:p>
          <a:endParaRPr lang="en-US" sz="1400"/>
        </a:p>
      </dgm:t>
    </dgm:pt>
    <dgm:pt modelId="{31C1CDD9-0DD9-4F9E-A3D5-6EC7267C094A}" type="sibTrans" cxnId="{C6B54A0A-AB74-45DB-A32F-B9C6654EBC97}">
      <dgm:prSet/>
      <dgm:spPr/>
      <dgm:t>
        <a:bodyPr/>
        <a:lstStyle/>
        <a:p>
          <a:endParaRPr lang="en-US" sz="1400"/>
        </a:p>
      </dgm:t>
    </dgm:pt>
    <dgm:pt modelId="{87174BF2-B4A8-48C8-844D-7FEAA550FA51}">
      <dgm:prSet custT="1"/>
      <dgm:spPr/>
      <dgm:t>
        <a:bodyPr/>
        <a:lstStyle/>
        <a:p>
          <a:pPr>
            <a:buFont typeface="Wingdings" panose="05000000000000000000" pitchFamily="2" charset="2"/>
            <a:buChar char="§"/>
          </a:pPr>
          <a:r>
            <a:rPr lang="en-GB" sz="1200"/>
            <a:t>unambiguous</a:t>
          </a:r>
          <a:endParaRPr lang="en-US" sz="1200"/>
        </a:p>
      </dgm:t>
    </dgm:pt>
    <dgm:pt modelId="{B41DCE55-45AC-41F8-AADA-D5BE7BA976F5}" type="parTrans" cxnId="{0B6DBC6B-AF4D-4B82-AFDB-E40CDA37BB2A}">
      <dgm:prSet/>
      <dgm:spPr/>
      <dgm:t>
        <a:bodyPr/>
        <a:lstStyle/>
        <a:p>
          <a:endParaRPr lang="en-US" sz="1400"/>
        </a:p>
      </dgm:t>
    </dgm:pt>
    <dgm:pt modelId="{3373D046-41F1-4309-806A-8FEDAE9E8BCC}" type="sibTrans" cxnId="{0B6DBC6B-AF4D-4B82-AFDB-E40CDA37BB2A}">
      <dgm:prSet/>
      <dgm:spPr/>
      <dgm:t>
        <a:bodyPr/>
        <a:lstStyle/>
        <a:p>
          <a:endParaRPr lang="en-US" sz="1400"/>
        </a:p>
      </dgm:t>
    </dgm:pt>
    <dgm:pt modelId="{78961541-3479-4DC0-80EB-E78834BA225A}">
      <dgm:prSet custT="1"/>
      <dgm:spPr/>
      <dgm:t>
        <a:bodyPr/>
        <a:lstStyle/>
        <a:p>
          <a:pPr>
            <a:buFont typeface="Wingdings" panose="05000000000000000000" pitchFamily="2" charset="2"/>
            <a:buChar char="§"/>
          </a:pPr>
          <a:r>
            <a:rPr lang="en-GB" sz="1200"/>
            <a:t>security</a:t>
          </a:r>
          <a:endParaRPr lang="en-US" sz="1200"/>
        </a:p>
      </dgm:t>
    </dgm:pt>
    <dgm:pt modelId="{C71013AB-E3CB-4C83-AA11-5EAB257C2D5F}" type="parTrans" cxnId="{DF16A454-44B1-4473-ABE4-B62F084A980A}">
      <dgm:prSet/>
      <dgm:spPr/>
      <dgm:t>
        <a:bodyPr/>
        <a:lstStyle/>
        <a:p>
          <a:endParaRPr lang="en-US" sz="1400"/>
        </a:p>
      </dgm:t>
    </dgm:pt>
    <dgm:pt modelId="{02A448AE-0FFA-4DAC-B5AD-E14A2FC6CAF6}" type="sibTrans" cxnId="{DF16A454-44B1-4473-ABE4-B62F084A980A}">
      <dgm:prSet/>
      <dgm:spPr/>
      <dgm:t>
        <a:bodyPr/>
        <a:lstStyle/>
        <a:p>
          <a:endParaRPr lang="en-US" sz="1400"/>
        </a:p>
      </dgm:t>
    </dgm:pt>
    <dgm:pt modelId="{C4AE3E1F-EAD4-4B81-90B2-C9798AAFD4F4}">
      <dgm:prSet custT="1"/>
      <dgm:spPr/>
      <dgm:t>
        <a:bodyPr/>
        <a:lstStyle/>
        <a:p>
          <a:pPr>
            <a:buFont typeface="Wingdings" panose="05000000000000000000" pitchFamily="2" charset="2"/>
            <a:buChar char="§"/>
          </a:pPr>
          <a:r>
            <a:rPr lang="en-GB" sz="1200"/>
            <a:t>capability</a:t>
          </a:r>
          <a:endParaRPr lang="en-US" sz="1200"/>
        </a:p>
      </dgm:t>
    </dgm:pt>
    <dgm:pt modelId="{57FDC60B-2615-4ACF-AFC5-B9439A61E638}" type="parTrans" cxnId="{F6D97C34-1981-4EC2-ACEF-5BBCE1D089B2}">
      <dgm:prSet/>
      <dgm:spPr/>
      <dgm:t>
        <a:bodyPr/>
        <a:lstStyle/>
        <a:p>
          <a:endParaRPr lang="en-US" sz="1400"/>
        </a:p>
      </dgm:t>
    </dgm:pt>
    <dgm:pt modelId="{103664B8-0070-467C-AC0D-46EB6EE9E0AC}" type="sibTrans" cxnId="{F6D97C34-1981-4EC2-ACEF-5BBCE1D089B2}">
      <dgm:prSet/>
      <dgm:spPr/>
      <dgm:t>
        <a:bodyPr/>
        <a:lstStyle/>
        <a:p>
          <a:endParaRPr lang="en-US" sz="1400"/>
        </a:p>
      </dgm:t>
    </dgm:pt>
    <dgm:pt modelId="{68960B1A-6D61-42A8-88A8-B18A97F7DF63}">
      <dgm:prSet custT="1"/>
      <dgm:spPr/>
      <dgm:t>
        <a:bodyPr/>
        <a:lstStyle/>
        <a:p>
          <a:r>
            <a:rPr lang="en-GB" sz="1200"/>
            <a:t>Interfaces:</a:t>
          </a:r>
          <a:endParaRPr lang="en-US" sz="1200"/>
        </a:p>
      </dgm:t>
    </dgm:pt>
    <dgm:pt modelId="{6EFEA7F8-CEC8-4113-8690-9E31FEA82E5B}" type="parTrans" cxnId="{A94D4D63-0EE2-4DD7-8635-FDD8B1D2B822}">
      <dgm:prSet/>
      <dgm:spPr/>
      <dgm:t>
        <a:bodyPr/>
        <a:lstStyle/>
        <a:p>
          <a:endParaRPr lang="en-US" sz="1400"/>
        </a:p>
      </dgm:t>
    </dgm:pt>
    <dgm:pt modelId="{09BE3151-4D6C-486D-BC79-786B3F7B5352}" type="sibTrans" cxnId="{A94D4D63-0EE2-4DD7-8635-FDD8B1D2B822}">
      <dgm:prSet/>
      <dgm:spPr/>
      <dgm:t>
        <a:bodyPr/>
        <a:lstStyle/>
        <a:p>
          <a:endParaRPr lang="en-US" sz="1400"/>
        </a:p>
      </dgm:t>
    </dgm:pt>
    <dgm:pt modelId="{1AC6B0DB-ACB5-4728-896F-54C8D489BC0A}">
      <dgm:prSet custT="1"/>
      <dgm:spPr/>
      <dgm:t>
        <a:bodyPr/>
        <a:lstStyle/>
        <a:p>
          <a:pPr>
            <a:buFont typeface="Wingdings" panose="05000000000000000000" pitchFamily="2" charset="2"/>
            <a:buChar char="§"/>
          </a:pPr>
          <a:r>
            <a:rPr lang="en-GB" sz="1200"/>
            <a:t>chosen set</a:t>
          </a:r>
          <a:endParaRPr lang="en-US" sz="1200"/>
        </a:p>
      </dgm:t>
    </dgm:pt>
    <dgm:pt modelId="{8313B399-4BBC-493B-8365-8F9BDCAA7C4F}" type="parTrans" cxnId="{05671A2F-A182-45B8-AD47-D0ED0BC6CB28}">
      <dgm:prSet/>
      <dgm:spPr/>
      <dgm:t>
        <a:bodyPr/>
        <a:lstStyle/>
        <a:p>
          <a:endParaRPr lang="en-US" sz="1400"/>
        </a:p>
      </dgm:t>
    </dgm:pt>
    <dgm:pt modelId="{12D56608-FA14-4048-AA81-04C1302773F6}" type="sibTrans" cxnId="{05671A2F-A182-45B8-AD47-D0ED0BC6CB28}">
      <dgm:prSet/>
      <dgm:spPr/>
      <dgm:t>
        <a:bodyPr/>
        <a:lstStyle/>
        <a:p>
          <a:endParaRPr lang="en-US" sz="1400"/>
        </a:p>
      </dgm:t>
    </dgm:pt>
    <dgm:pt modelId="{6F296011-BE52-4B7D-8FA8-5D32E9E55A6F}">
      <dgm:prSet custT="1"/>
      <dgm:spPr/>
      <dgm:t>
        <a:bodyPr/>
        <a:lstStyle/>
        <a:p>
          <a:pPr>
            <a:buFont typeface="Wingdings" panose="05000000000000000000" pitchFamily="2" charset="2"/>
            <a:buChar char="§"/>
          </a:pPr>
          <a:r>
            <a:rPr lang="en-GB" sz="1200"/>
            <a:t>supplied</a:t>
          </a:r>
          <a:endParaRPr lang="en-US" sz="1200"/>
        </a:p>
      </dgm:t>
    </dgm:pt>
    <dgm:pt modelId="{A36CEE74-1350-4570-BE50-21D18DB878A3}" type="parTrans" cxnId="{3D9C0D4B-3FC2-4E86-9B19-BB49F66BD49F}">
      <dgm:prSet/>
      <dgm:spPr/>
      <dgm:t>
        <a:bodyPr/>
        <a:lstStyle/>
        <a:p>
          <a:endParaRPr lang="en-US" sz="1400"/>
        </a:p>
      </dgm:t>
    </dgm:pt>
    <dgm:pt modelId="{29F58646-5D73-4BD2-A8C9-68314003BE80}" type="sibTrans" cxnId="{3D9C0D4B-3FC2-4E86-9B19-BB49F66BD49F}">
      <dgm:prSet/>
      <dgm:spPr/>
      <dgm:t>
        <a:bodyPr/>
        <a:lstStyle/>
        <a:p>
          <a:endParaRPr lang="en-US" sz="1400"/>
        </a:p>
      </dgm:t>
    </dgm:pt>
    <dgm:pt modelId="{FA2A195C-4213-4A5E-9A8D-1DC636135ADF}">
      <dgm:prSet custT="1"/>
      <dgm:spPr/>
      <dgm:t>
        <a:bodyPr/>
        <a:lstStyle/>
        <a:p>
          <a:r>
            <a:rPr lang="en-GB" sz="1200"/>
            <a:t>Interoperability and relationship with other building blocks</a:t>
          </a:r>
          <a:endParaRPr lang="en-US" sz="1200"/>
        </a:p>
      </dgm:t>
    </dgm:pt>
    <dgm:pt modelId="{06F714AD-4C84-45ED-B09B-BF772E24FA6F}" type="parTrans" cxnId="{2F8C9EA7-BF6C-47B4-8420-4ADB0CDA3E36}">
      <dgm:prSet/>
      <dgm:spPr/>
      <dgm:t>
        <a:bodyPr/>
        <a:lstStyle/>
        <a:p>
          <a:endParaRPr lang="en-US" sz="1400"/>
        </a:p>
      </dgm:t>
    </dgm:pt>
    <dgm:pt modelId="{2155B6C6-7C2C-4007-BC36-A0D147B04A81}" type="sibTrans" cxnId="{2F8C9EA7-BF6C-47B4-8420-4ADB0CDA3E36}">
      <dgm:prSet/>
      <dgm:spPr/>
      <dgm:t>
        <a:bodyPr/>
        <a:lstStyle/>
        <a:p>
          <a:endParaRPr lang="en-US" sz="1400"/>
        </a:p>
      </dgm:t>
    </dgm:pt>
    <dgm:pt modelId="{D8CD9821-5308-4781-B0EA-C3043CDEAD90}">
      <dgm:prSet custT="1"/>
      <dgm:spPr/>
      <dgm:t>
        <a:bodyPr/>
        <a:lstStyle/>
        <a:p>
          <a:r>
            <a:rPr lang="en-GB" sz="1200"/>
            <a:t>Dependent building blocks</a:t>
          </a:r>
          <a:endParaRPr lang="en-US" sz="1200"/>
        </a:p>
      </dgm:t>
    </dgm:pt>
    <dgm:pt modelId="{EDF80582-18E5-4527-B8A1-655AA044343B}" type="parTrans" cxnId="{4483D7CD-C504-4AC6-876A-15C15AA60A98}">
      <dgm:prSet/>
      <dgm:spPr/>
      <dgm:t>
        <a:bodyPr/>
        <a:lstStyle/>
        <a:p>
          <a:endParaRPr lang="en-US" sz="1400"/>
        </a:p>
      </dgm:t>
    </dgm:pt>
    <dgm:pt modelId="{3650EA92-4CA5-4ADE-9EF2-4472869B06EF}" type="sibTrans" cxnId="{4483D7CD-C504-4AC6-876A-15C15AA60A98}">
      <dgm:prSet/>
      <dgm:spPr/>
      <dgm:t>
        <a:bodyPr/>
        <a:lstStyle/>
        <a:p>
          <a:endParaRPr lang="en-US" sz="1400"/>
        </a:p>
      </dgm:t>
    </dgm:pt>
    <dgm:pt modelId="{96EDBEE7-248B-4809-B14B-B90AB16B0691}">
      <dgm:prSet custT="1"/>
      <dgm:spPr/>
      <dgm:t>
        <a:bodyPr/>
        <a:lstStyle/>
        <a:p>
          <a:r>
            <a:rPr lang="en-GB" sz="1200"/>
            <a:t>Map to business/organization</a:t>
          </a:r>
          <a:endParaRPr lang="en-US" sz="1200"/>
        </a:p>
      </dgm:t>
    </dgm:pt>
    <dgm:pt modelId="{DF7266C9-856E-49B7-8134-B340463A8364}" type="parTrans" cxnId="{83DE9D9E-B218-4592-BD5A-0448342EF34D}">
      <dgm:prSet/>
      <dgm:spPr/>
      <dgm:t>
        <a:bodyPr/>
        <a:lstStyle/>
        <a:p>
          <a:endParaRPr lang="en-US" sz="1400"/>
        </a:p>
      </dgm:t>
    </dgm:pt>
    <dgm:pt modelId="{EB71DABC-FC22-425C-B329-FD50B8209A88}" type="sibTrans" cxnId="{83DE9D9E-B218-4592-BD5A-0448342EF34D}">
      <dgm:prSet/>
      <dgm:spPr/>
      <dgm:t>
        <a:bodyPr/>
        <a:lstStyle/>
        <a:p>
          <a:endParaRPr lang="en-US" sz="1400"/>
        </a:p>
      </dgm:t>
    </dgm:pt>
    <dgm:pt modelId="{44DA9C3F-D515-4452-AADA-6BA2F737A02A}">
      <dgm:prSet custT="1"/>
      <dgm:spPr/>
      <dgm:t>
        <a:bodyPr/>
        <a:lstStyle/>
        <a:p>
          <a:pPr>
            <a:buFont typeface="Wingdings" panose="05000000000000000000" pitchFamily="2" charset="2"/>
            <a:buChar char="§"/>
          </a:pPr>
          <a:r>
            <a:rPr lang="en-GB" sz="1200"/>
            <a:t>manageability</a:t>
          </a:r>
          <a:endParaRPr lang="en-US" sz="1200"/>
        </a:p>
      </dgm:t>
    </dgm:pt>
    <dgm:pt modelId="{AD8F2777-F55F-4090-BADB-74C2454C5F85}" type="parTrans" cxnId="{8FA783D2-5FF3-4619-94D2-CCF5B71B23E9}">
      <dgm:prSet/>
      <dgm:spPr/>
      <dgm:t>
        <a:bodyPr/>
        <a:lstStyle/>
        <a:p>
          <a:endParaRPr lang="en-GB"/>
        </a:p>
      </dgm:t>
    </dgm:pt>
    <dgm:pt modelId="{FD32BDE8-767A-4FC0-985A-FD727770E678}" type="sibTrans" cxnId="{8FA783D2-5FF3-4619-94D2-CCF5B71B23E9}">
      <dgm:prSet/>
      <dgm:spPr/>
      <dgm:t>
        <a:bodyPr/>
        <a:lstStyle/>
        <a:p>
          <a:endParaRPr lang="en-GB"/>
        </a:p>
      </dgm:t>
    </dgm:pt>
    <dgm:pt modelId="{C6EF7283-C002-4603-AB1C-94CAAB5BE365}" type="pres">
      <dgm:prSet presAssocID="{14795D24-FA7D-4EC0-8422-F8DBF96E9F68}" presName="linear" presStyleCnt="0">
        <dgm:presLayoutVars>
          <dgm:dir/>
          <dgm:animLvl val="lvl"/>
          <dgm:resizeHandles val="exact"/>
        </dgm:presLayoutVars>
      </dgm:prSet>
      <dgm:spPr/>
    </dgm:pt>
    <dgm:pt modelId="{EBA1FD49-C39C-42D5-95B3-C005A82BBE7C}" type="pres">
      <dgm:prSet presAssocID="{DD7402C7-EF66-4887-A075-128151AF2207}" presName="parentLin" presStyleCnt="0"/>
      <dgm:spPr/>
    </dgm:pt>
    <dgm:pt modelId="{25663196-F466-4132-A5BD-2A44EEF8FAFC}" type="pres">
      <dgm:prSet presAssocID="{DD7402C7-EF66-4887-A075-128151AF2207}" presName="parentLeftMargin" presStyleLbl="node1" presStyleIdx="0" presStyleCnt="1"/>
      <dgm:spPr/>
    </dgm:pt>
    <dgm:pt modelId="{E7CFE506-C55F-498C-AB34-20E3765E8022}" type="pres">
      <dgm:prSet presAssocID="{DD7402C7-EF66-4887-A075-128151AF2207}" presName="parentText" presStyleLbl="node1" presStyleIdx="0" presStyleCnt="1" custScaleX="114623" custScaleY="258976" custLinFactNeighborX="-54251" custLinFactNeighborY="-23973">
        <dgm:presLayoutVars>
          <dgm:chMax val="0"/>
          <dgm:bulletEnabled val="1"/>
        </dgm:presLayoutVars>
      </dgm:prSet>
      <dgm:spPr/>
    </dgm:pt>
    <dgm:pt modelId="{36F62C84-0348-4295-BBF4-5F7201660460}" type="pres">
      <dgm:prSet presAssocID="{DD7402C7-EF66-4887-A075-128151AF2207}" presName="negativeSpace" presStyleCnt="0"/>
      <dgm:spPr/>
    </dgm:pt>
    <dgm:pt modelId="{EFE8F448-D999-44E7-ACB6-3F0033D1F3B3}" type="pres">
      <dgm:prSet presAssocID="{DD7402C7-EF66-4887-A075-128151AF2207}" presName="childText" presStyleLbl="conFgAcc1" presStyleIdx="0" presStyleCnt="1" custScaleY="114233" custLinFactY="-591" custLinFactNeighborY="-100000">
        <dgm:presLayoutVars>
          <dgm:bulletEnabled val="1"/>
        </dgm:presLayoutVars>
      </dgm:prSet>
      <dgm:spPr/>
    </dgm:pt>
  </dgm:ptLst>
  <dgm:cxnLst>
    <dgm:cxn modelId="{68209A04-FAC3-4B70-8E5F-F1C8FA94955F}" type="presOf" srcId="{78961541-3479-4DC0-80EB-E78834BA225A}" destId="{EFE8F448-D999-44E7-ACB6-3F0033D1F3B3}" srcOrd="0" destOrd="3" presId="urn:microsoft.com/office/officeart/2005/8/layout/list1"/>
    <dgm:cxn modelId="{C6B54A0A-AB74-45DB-A32F-B9C6654EBC97}" srcId="{73784F58-2658-4872-9BF8-9EB165BC1606}" destId="{2D820266-C406-431C-9620-CF14104965A1}" srcOrd="0" destOrd="0" parTransId="{65326962-EDED-4DA7-B37C-D0318E6CC742}" sibTransId="{31C1CDD9-0DD9-4F9E-A3D5-6EC7267C094A}"/>
    <dgm:cxn modelId="{81C1F110-1380-4915-B811-77DE29BDB7F8}" srcId="{14795D24-FA7D-4EC0-8422-F8DBF96E9F68}" destId="{DD7402C7-EF66-4887-A075-128151AF2207}" srcOrd="0" destOrd="0" parTransId="{836404F8-A716-4C79-B218-85A0329B3820}" sibTransId="{FFE6C087-2A8A-421C-AD4A-5A7CFE3EB8C1}"/>
    <dgm:cxn modelId="{16A16116-F358-4D9C-A49B-0CC0CCE39A67}" type="presOf" srcId="{73784F58-2658-4872-9BF8-9EB165BC1606}" destId="{EFE8F448-D999-44E7-ACB6-3F0033D1F3B3}" srcOrd="0" destOrd="0" presId="urn:microsoft.com/office/officeart/2005/8/layout/list1"/>
    <dgm:cxn modelId="{3B4AC921-4216-47A2-8611-F7D4A073C7C9}" type="presOf" srcId="{68960B1A-6D61-42A8-88A8-B18A97F7DF63}" destId="{EFE8F448-D999-44E7-ACB6-3F0033D1F3B3}" srcOrd="0" destOrd="6" presId="urn:microsoft.com/office/officeart/2005/8/layout/list1"/>
    <dgm:cxn modelId="{05671A2F-A182-45B8-AD47-D0ED0BC6CB28}" srcId="{68960B1A-6D61-42A8-88A8-B18A97F7DF63}" destId="{1AC6B0DB-ACB5-4728-896F-54C8D489BC0A}" srcOrd="0" destOrd="0" parTransId="{8313B399-4BBC-493B-8365-8F9BDCAA7C4F}" sibTransId="{12D56608-FA14-4048-AA81-04C1302773F6}"/>
    <dgm:cxn modelId="{74A0312F-69C7-40A1-AEE4-AC2C57489AC4}" type="presOf" srcId="{1AC6B0DB-ACB5-4728-896F-54C8D489BC0A}" destId="{EFE8F448-D999-44E7-ACB6-3F0033D1F3B3}" srcOrd="0" destOrd="7" presId="urn:microsoft.com/office/officeart/2005/8/layout/list1"/>
    <dgm:cxn modelId="{F6D97C34-1981-4EC2-ACEF-5BBCE1D089B2}" srcId="{73784F58-2658-4872-9BF8-9EB165BC1606}" destId="{C4AE3E1F-EAD4-4B81-90B2-C9798AAFD4F4}" srcOrd="3" destOrd="0" parTransId="{57FDC60B-2615-4ACF-AFC5-B9439A61E638}" sibTransId="{103664B8-0070-467C-AC0D-46EB6EE9E0AC}"/>
    <dgm:cxn modelId="{66FF0640-C5FD-45FB-A210-73E66FDD1DAE}" srcId="{DD7402C7-EF66-4887-A075-128151AF2207}" destId="{73784F58-2658-4872-9BF8-9EB165BC1606}" srcOrd="0" destOrd="0" parTransId="{19EF0731-5799-4B58-8EC5-CEBF1AE82EBF}" sibTransId="{EB54DD63-5001-400C-BD36-1689A989935B}"/>
    <dgm:cxn modelId="{A728E040-25C2-45AC-ACEC-D063A460350D}" type="presOf" srcId="{D8CD9821-5308-4781-B0EA-C3043CDEAD90}" destId="{EFE8F448-D999-44E7-ACB6-3F0033D1F3B3}" srcOrd="0" destOrd="10" presId="urn:microsoft.com/office/officeart/2005/8/layout/list1"/>
    <dgm:cxn modelId="{31394F60-C19D-42CA-9611-AA03E6328594}" type="presOf" srcId="{2D820266-C406-431C-9620-CF14104965A1}" destId="{EFE8F448-D999-44E7-ACB6-3F0033D1F3B3}" srcOrd="0" destOrd="1" presId="urn:microsoft.com/office/officeart/2005/8/layout/list1"/>
    <dgm:cxn modelId="{26327441-C525-46AC-A4F2-B458FD3026B1}" type="presOf" srcId="{FA2A195C-4213-4A5E-9A8D-1DC636135ADF}" destId="{EFE8F448-D999-44E7-ACB6-3F0033D1F3B3}" srcOrd="0" destOrd="9" presId="urn:microsoft.com/office/officeart/2005/8/layout/list1"/>
    <dgm:cxn modelId="{9854A161-2993-4604-A2A1-A3E252664A03}" type="presOf" srcId="{DD7402C7-EF66-4887-A075-128151AF2207}" destId="{25663196-F466-4132-A5BD-2A44EEF8FAFC}" srcOrd="0" destOrd="0" presId="urn:microsoft.com/office/officeart/2005/8/layout/list1"/>
    <dgm:cxn modelId="{A94D4D63-0EE2-4DD7-8635-FDD8B1D2B822}" srcId="{DD7402C7-EF66-4887-A075-128151AF2207}" destId="{68960B1A-6D61-42A8-88A8-B18A97F7DF63}" srcOrd="1" destOrd="0" parTransId="{6EFEA7F8-CEC8-4113-8690-9E31FEA82E5B}" sibTransId="{09BE3151-4D6C-486D-BC79-786B3F7B5352}"/>
    <dgm:cxn modelId="{3D9C0D4B-3FC2-4E86-9B19-BB49F66BD49F}" srcId="{68960B1A-6D61-42A8-88A8-B18A97F7DF63}" destId="{6F296011-BE52-4B7D-8FA8-5D32E9E55A6F}" srcOrd="1" destOrd="0" parTransId="{A36CEE74-1350-4570-BE50-21D18DB878A3}" sibTransId="{29F58646-5D73-4BD2-A8C9-68314003BE80}"/>
    <dgm:cxn modelId="{0B6DBC6B-AF4D-4B82-AFDB-E40CDA37BB2A}" srcId="{73784F58-2658-4872-9BF8-9EB165BC1606}" destId="{87174BF2-B4A8-48C8-844D-7FEAA550FA51}" srcOrd="1" destOrd="0" parTransId="{B41DCE55-45AC-41F8-AADA-D5BE7BA976F5}" sibTransId="{3373D046-41F1-4309-806A-8FEDAE9E8BCC}"/>
    <dgm:cxn modelId="{91C2B551-1E90-489D-80FD-2EC2ABAD2DB7}" type="presOf" srcId="{14795D24-FA7D-4EC0-8422-F8DBF96E9F68}" destId="{C6EF7283-C002-4603-AB1C-94CAAB5BE365}" srcOrd="0" destOrd="0" presId="urn:microsoft.com/office/officeart/2005/8/layout/list1"/>
    <dgm:cxn modelId="{DF16A454-44B1-4473-ABE4-B62F084A980A}" srcId="{73784F58-2658-4872-9BF8-9EB165BC1606}" destId="{78961541-3479-4DC0-80EB-E78834BA225A}" srcOrd="2" destOrd="0" parTransId="{C71013AB-E3CB-4C83-AA11-5EAB257C2D5F}" sibTransId="{02A448AE-0FFA-4DAC-B5AD-E14A2FC6CAF6}"/>
    <dgm:cxn modelId="{0634F595-4124-481A-A0BB-DAF26EA9900B}" type="presOf" srcId="{6F296011-BE52-4B7D-8FA8-5D32E9E55A6F}" destId="{EFE8F448-D999-44E7-ACB6-3F0033D1F3B3}" srcOrd="0" destOrd="8" presId="urn:microsoft.com/office/officeart/2005/8/layout/list1"/>
    <dgm:cxn modelId="{83DE9D9E-B218-4592-BD5A-0448342EF34D}" srcId="{DD7402C7-EF66-4887-A075-128151AF2207}" destId="{96EDBEE7-248B-4809-B14B-B90AB16B0691}" srcOrd="4" destOrd="0" parTransId="{DF7266C9-856E-49B7-8134-B340463A8364}" sibTransId="{EB71DABC-FC22-425C-B329-FD50B8209A88}"/>
    <dgm:cxn modelId="{2F8C9EA7-BF6C-47B4-8420-4ADB0CDA3E36}" srcId="{DD7402C7-EF66-4887-A075-128151AF2207}" destId="{FA2A195C-4213-4A5E-9A8D-1DC636135ADF}" srcOrd="2" destOrd="0" parTransId="{06F714AD-4C84-45ED-B09B-BF772E24FA6F}" sibTransId="{2155B6C6-7C2C-4007-BC36-A0D147B04A81}"/>
    <dgm:cxn modelId="{4E15DABC-933F-4E29-98C8-192FAB2213E9}" type="presOf" srcId="{44DA9C3F-D515-4452-AADA-6BA2F737A02A}" destId="{EFE8F448-D999-44E7-ACB6-3F0033D1F3B3}" srcOrd="0" destOrd="5" presId="urn:microsoft.com/office/officeart/2005/8/layout/list1"/>
    <dgm:cxn modelId="{4483D7CD-C504-4AC6-876A-15C15AA60A98}" srcId="{DD7402C7-EF66-4887-A075-128151AF2207}" destId="{D8CD9821-5308-4781-B0EA-C3043CDEAD90}" srcOrd="3" destOrd="0" parTransId="{EDF80582-18E5-4527-B8A1-655AA044343B}" sibTransId="{3650EA92-4CA5-4ADE-9EF2-4472869B06EF}"/>
    <dgm:cxn modelId="{B1177AD0-B422-4FC3-9C6E-81D4A977CCBF}" type="presOf" srcId="{87174BF2-B4A8-48C8-844D-7FEAA550FA51}" destId="{EFE8F448-D999-44E7-ACB6-3F0033D1F3B3}" srcOrd="0" destOrd="2" presId="urn:microsoft.com/office/officeart/2005/8/layout/list1"/>
    <dgm:cxn modelId="{8FA783D2-5FF3-4619-94D2-CCF5B71B23E9}" srcId="{73784F58-2658-4872-9BF8-9EB165BC1606}" destId="{44DA9C3F-D515-4452-AADA-6BA2F737A02A}" srcOrd="4" destOrd="0" parTransId="{AD8F2777-F55F-4090-BADB-74C2454C5F85}" sibTransId="{FD32BDE8-767A-4FC0-985A-FD727770E678}"/>
    <dgm:cxn modelId="{4F17C3D4-186D-4F94-8B10-1C434F3A98D5}" type="presOf" srcId="{96EDBEE7-248B-4809-B14B-B90AB16B0691}" destId="{EFE8F448-D999-44E7-ACB6-3F0033D1F3B3}" srcOrd="0" destOrd="11" presId="urn:microsoft.com/office/officeart/2005/8/layout/list1"/>
    <dgm:cxn modelId="{D645CEEC-861B-4184-891F-4EC34AB16B55}" type="presOf" srcId="{DD7402C7-EF66-4887-A075-128151AF2207}" destId="{E7CFE506-C55F-498C-AB34-20E3765E8022}" srcOrd="1" destOrd="0" presId="urn:microsoft.com/office/officeart/2005/8/layout/list1"/>
    <dgm:cxn modelId="{A82E95F7-D35F-41BE-A4D4-7AEBC8BB94E7}" type="presOf" srcId="{C4AE3E1F-EAD4-4B81-90B2-C9798AAFD4F4}" destId="{EFE8F448-D999-44E7-ACB6-3F0033D1F3B3}" srcOrd="0" destOrd="4" presId="urn:microsoft.com/office/officeart/2005/8/layout/list1"/>
    <dgm:cxn modelId="{0D28A5CB-DD33-4C77-B061-9E815904B915}" type="presParOf" srcId="{C6EF7283-C002-4603-AB1C-94CAAB5BE365}" destId="{EBA1FD49-C39C-42D5-95B3-C005A82BBE7C}" srcOrd="0" destOrd="0" presId="urn:microsoft.com/office/officeart/2005/8/layout/list1"/>
    <dgm:cxn modelId="{3229021C-495A-447C-AF97-770FE91D3513}" type="presParOf" srcId="{EBA1FD49-C39C-42D5-95B3-C005A82BBE7C}" destId="{25663196-F466-4132-A5BD-2A44EEF8FAFC}" srcOrd="0" destOrd="0" presId="urn:microsoft.com/office/officeart/2005/8/layout/list1"/>
    <dgm:cxn modelId="{C16527D6-373B-4F35-B99D-A96FA9A57394}" type="presParOf" srcId="{EBA1FD49-C39C-42D5-95B3-C005A82BBE7C}" destId="{E7CFE506-C55F-498C-AB34-20E3765E8022}" srcOrd="1" destOrd="0" presId="urn:microsoft.com/office/officeart/2005/8/layout/list1"/>
    <dgm:cxn modelId="{2A5E9313-8A30-496C-A751-15866FF16261}" type="presParOf" srcId="{C6EF7283-C002-4603-AB1C-94CAAB5BE365}" destId="{36F62C84-0348-4295-BBF4-5F7201660460}" srcOrd="1" destOrd="0" presId="urn:microsoft.com/office/officeart/2005/8/layout/list1"/>
    <dgm:cxn modelId="{7F7FA4B8-B783-4A7C-A73F-F731AC7B44B9}" type="presParOf" srcId="{C6EF7283-C002-4603-AB1C-94CAAB5BE365}" destId="{EFE8F448-D999-44E7-ACB6-3F0033D1F3B3}"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3.xml><?xml version="1.0" encoding="utf-8"?>
<dgm:dataModel xmlns:dgm="http://schemas.openxmlformats.org/drawingml/2006/diagram" xmlns:a="http://schemas.openxmlformats.org/drawingml/2006/main">
  <dgm:ptLst>
    <dgm:pt modelId="{9CD3DF43-AA3C-4AF7-84DA-AAFB20A5D5A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90DCAA03-2AA0-4045-BCAB-7D4FAB6E20EA}">
      <dgm:prSet/>
      <dgm:spPr>
        <a:solidFill>
          <a:srgbClr val="D4F1F7"/>
        </a:solidFill>
        <a:ln>
          <a:noFill/>
        </a:ln>
      </dgm:spPr>
      <dgm:t>
        <a:bodyPr/>
        <a:lstStyle/>
        <a:p>
          <a:pPr algn="ctr"/>
          <a:r>
            <a:rPr lang="en-GB">
              <a:solidFill>
                <a:schemeClr val="tx1"/>
              </a:solidFill>
            </a:rPr>
            <a:t>At each level the SBB can be modified/replaced; </a:t>
          </a:r>
          <a:br>
            <a:rPr lang="en-GB">
              <a:solidFill>
                <a:schemeClr val="tx1"/>
              </a:solidFill>
            </a:rPr>
          </a:br>
          <a:r>
            <a:rPr lang="en-GB">
              <a:solidFill>
                <a:schemeClr val="tx1"/>
              </a:solidFill>
            </a:rPr>
            <a:t>even a complete HR system can be replaced – this happens, for example, during corporate take-overs. </a:t>
          </a:r>
          <a:endParaRPr lang="en-US">
            <a:solidFill>
              <a:schemeClr val="tx1"/>
            </a:solidFill>
          </a:endParaRPr>
        </a:p>
      </dgm:t>
    </dgm:pt>
    <dgm:pt modelId="{1FE87EEE-C42F-40B5-A290-ACD6C9723C2A}" type="parTrans" cxnId="{BED01096-9DD5-465A-A4BA-98DA54DE8635}">
      <dgm:prSet/>
      <dgm:spPr/>
      <dgm:t>
        <a:bodyPr/>
        <a:lstStyle/>
        <a:p>
          <a:endParaRPr lang="en-US"/>
        </a:p>
      </dgm:t>
    </dgm:pt>
    <dgm:pt modelId="{DB09BCFD-015D-4F0B-92AA-578782F3C75C}" type="sibTrans" cxnId="{BED01096-9DD5-465A-A4BA-98DA54DE8635}">
      <dgm:prSet/>
      <dgm:spPr/>
      <dgm:t>
        <a:bodyPr/>
        <a:lstStyle/>
        <a:p>
          <a:endParaRPr lang="en-US"/>
        </a:p>
      </dgm:t>
    </dgm:pt>
    <dgm:pt modelId="{56B64323-0E94-46DB-ADC6-7436F0A5025C}" type="pres">
      <dgm:prSet presAssocID="{9CD3DF43-AA3C-4AF7-84DA-AAFB20A5D5A4}" presName="linear" presStyleCnt="0">
        <dgm:presLayoutVars>
          <dgm:animLvl val="lvl"/>
          <dgm:resizeHandles val="exact"/>
        </dgm:presLayoutVars>
      </dgm:prSet>
      <dgm:spPr/>
    </dgm:pt>
    <dgm:pt modelId="{F2FC3A3D-ED65-443A-BB91-A7968D5C59B2}" type="pres">
      <dgm:prSet presAssocID="{90DCAA03-2AA0-4045-BCAB-7D4FAB6E20EA}" presName="parentText" presStyleLbl="node1" presStyleIdx="0" presStyleCnt="1" custLinFactNeighborY="4509">
        <dgm:presLayoutVars>
          <dgm:chMax val="0"/>
          <dgm:bulletEnabled val="1"/>
        </dgm:presLayoutVars>
      </dgm:prSet>
      <dgm:spPr/>
    </dgm:pt>
  </dgm:ptLst>
  <dgm:cxnLst>
    <dgm:cxn modelId="{0507AD15-0398-4C26-BD90-3514BC67BB05}" type="presOf" srcId="{9CD3DF43-AA3C-4AF7-84DA-AAFB20A5D5A4}" destId="{56B64323-0E94-46DB-ADC6-7436F0A5025C}" srcOrd="0" destOrd="0" presId="urn:microsoft.com/office/officeart/2005/8/layout/vList2"/>
    <dgm:cxn modelId="{451EC65E-CC9D-4ADD-B213-852A7452ADC6}" type="presOf" srcId="{90DCAA03-2AA0-4045-BCAB-7D4FAB6E20EA}" destId="{F2FC3A3D-ED65-443A-BB91-A7968D5C59B2}" srcOrd="0" destOrd="0" presId="urn:microsoft.com/office/officeart/2005/8/layout/vList2"/>
    <dgm:cxn modelId="{BED01096-9DD5-465A-A4BA-98DA54DE8635}" srcId="{9CD3DF43-AA3C-4AF7-84DA-AAFB20A5D5A4}" destId="{90DCAA03-2AA0-4045-BCAB-7D4FAB6E20EA}" srcOrd="0" destOrd="0" parTransId="{1FE87EEE-C42F-40B5-A290-ACD6C9723C2A}" sibTransId="{DB09BCFD-015D-4F0B-92AA-578782F3C75C}"/>
    <dgm:cxn modelId="{A70556A7-093C-41F4-A869-AA4B50A35B04}" type="presParOf" srcId="{56B64323-0E94-46DB-ADC6-7436F0A5025C}" destId="{F2FC3A3D-ED65-443A-BB91-A7968D5C59B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4.xml><?xml version="1.0" encoding="utf-8"?>
<dgm:dataModel xmlns:dgm="http://schemas.openxmlformats.org/drawingml/2006/diagram" xmlns:a="http://schemas.openxmlformats.org/drawingml/2006/main">
  <dgm:ptLst>
    <dgm:pt modelId="{0DE7F60F-D8E7-40FF-B3C6-ABC914C09041}" type="doc">
      <dgm:prSet loTypeId="urn:microsoft.com/office/officeart/2009/3/layout/HorizontalOrganizationChart" loCatId="hierarchy" qsTypeId="urn:microsoft.com/office/officeart/2005/8/quickstyle/simple2" qsCatId="simple" csTypeId="urn:microsoft.com/office/officeart/2005/8/colors/accent1_5" csCatId="accent1" phldr="1"/>
      <dgm:spPr/>
      <dgm:t>
        <a:bodyPr/>
        <a:lstStyle/>
        <a:p>
          <a:endParaRPr lang="en-US"/>
        </a:p>
      </dgm:t>
    </dgm:pt>
    <dgm:pt modelId="{4C68443A-5528-4347-A379-6F5C69675582}">
      <dgm:prSet custT="1"/>
      <dgm:spPr/>
      <dgm:t>
        <a:bodyPr/>
        <a:lstStyle/>
        <a:p>
          <a:r>
            <a:rPr lang="en-GB" sz="1400"/>
            <a:t>Artifact can be defined as “</a:t>
          </a:r>
          <a:r>
            <a:rPr lang="en-GB" sz="1400" i="1"/>
            <a:t>a thing made by human beings, especially with a view to subsequent use</a:t>
          </a:r>
          <a:r>
            <a:rPr lang="en-GB" sz="1400"/>
            <a:t>.”</a:t>
          </a:r>
          <a:endParaRPr lang="en-US" sz="1400"/>
        </a:p>
      </dgm:t>
    </dgm:pt>
    <dgm:pt modelId="{6A493BDF-6203-4043-A23F-71CA248192DA}" type="parTrans" cxnId="{6E874F38-0D61-456B-987E-4D5A8513948C}">
      <dgm:prSet/>
      <dgm:spPr/>
      <dgm:t>
        <a:bodyPr/>
        <a:lstStyle/>
        <a:p>
          <a:endParaRPr lang="en-US" sz="1400"/>
        </a:p>
      </dgm:t>
    </dgm:pt>
    <dgm:pt modelId="{ECFABBCC-01C1-4DC5-9D9D-194628D74EB2}" type="sibTrans" cxnId="{6E874F38-0D61-456B-987E-4D5A8513948C}">
      <dgm:prSet/>
      <dgm:spPr/>
      <dgm:t>
        <a:bodyPr/>
        <a:lstStyle/>
        <a:p>
          <a:endParaRPr lang="en-US" sz="1400"/>
        </a:p>
      </dgm:t>
    </dgm:pt>
    <dgm:pt modelId="{A7E72837-302D-4681-9085-EDCCAE4B779B}">
      <dgm:prSet custT="1"/>
      <dgm:spPr/>
      <dgm:t>
        <a:bodyPr/>
        <a:lstStyle/>
        <a:p>
          <a:r>
            <a:rPr lang="en-GB" sz="1200"/>
            <a:t>TOGAF relates to the schema of</a:t>
          </a:r>
          <a:endParaRPr lang="en-US" sz="1200"/>
        </a:p>
      </dgm:t>
    </dgm:pt>
    <dgm:pt modelId="{CA529731-64EC-4E38-9A9B-0D4AF6ABBD42}" type="parTrans" cxnId="{54BEA41A-C4CE-471B-9CD0-216C264C991F}">
      <dgm:prSet/>
      <dgm:spPr/>
      <dgm:t>
        <a:bodyPr/>
        <a:lstStyle/>
        <a:p>
          <a:endParaRPr lang="en-US" sz="1400"/>
        </a:p>
      </dgm:t>
    </dgm:pt>
    <dgm:pt modelId="{678ED5EC-7C8B-40B3-A8B2-2E5205C6421A}" type="sibTrans" cxnId="{54BEA41A-C4CE-471B-9CD0-216C264C991F}">
      <dgm:prSet/>
      <dgm:spPr/>
      <dgm:t>
        <a:bodyPr/>
        <a:lstStyle/>
        <a:p>
          <a:endParaRPr lang="en-US" sz="1400"/>
        </a:p>
      </dgm:t>
    </dgm:pt>
    <dgm:pt modelId="{3AC4308A-4CDC-4628-A368-4A1E3E20F7DA}">
      <dgm:prSet custT="1"/>
      <dgm:spPr/>
      <dgm:t>
        <a:bodyPr/>
        <a:lstStyle/>
        <a:p>
          <a:r>
            <a:rPr lang="en-GB" sz="1200"/>
            <a:t>ISO/IEC/IEEE 42010: 2011</a:t>
          </a:r>
          <a:endParaRPr lang="en-US" sz="1200"/>
        </a:p>
      </dgm:t>
    </dgm:pt>
    <dgm:pt modelId="{7882AFF1-3C4E-4DBD-A81F-27B7E6CD11DB}" type="parTrans" cxnId="{76CD05A1-9DD6-4F2D-874D-FF78626E2597}">
      <dgm:prSet/>
      <dgm:spPr/>
      <dgm:t>
        <a:bodyPr/>
        <a:lstStyle/>
        <a:p>
          <a:endParaRPr lang="en-US" sz="1400"/>
        </a:p>
      </dgm:t>
    </dgm:pt>
    <dgm:pt modelId="{2EF2F55A-B699-4F14-B4EF-B446A2C257DD}" type="sibTrans" cxnId="{76CD05A1-9DD6-4F2D-874D-FF78626E2597}">
      <dgm:prSet/>
      <dgm:spPr/>
      <dgm:t>
        <a:bodyPr/>
        <a:lstStyle/>
        <a:p>
          <a:endParaRPr lang="en-US" sz="1400"/>
        </a:p>
      </dgm:t>
    </dgm:pt>
    <dgm:pt modelId="{61B2A18E-1664-45E8-BDBF-30E2EC39CB90}">
      <dgm:prSet custT="1"/>
      <dgm:spPr/>
      <dgm:t>
        <a:bodyPr/>
        <a:lstStyle/>
        <a:p>
          <a:r>
            <a:rPr lang="en-GB" sz="1200"/>
            <a:t>ISO/IEC/IEEE 15288: 2015</a:t>
          </a:r>
          <a:endParaRPr lang="en-US" sz="1200"/>
        </a:p>
      </dgm:t>
    </dgm:pt>
    <dgm:pt modelId="{2898AED1-D708-43BE-A5CC-AA8B3303BA55}" type="parTrans" cxnId="{E58D9733-75D4-46F2-B67F-53E121E3C5BA}">
      <dgm:prSet/>
      <dgm:spPr/>
      <dgm:t>
        <a:bodyPr/>
        <a:lstStyle/>
        <a:p>
          <a:endParaRPr lang="en-US" sz="1400"/>
        </a:p>
      </dgm:t>
    </dgm:pt>
    <dgm:pt modelId="{BC1EF859-AFC9-4EC0-96D0-F85E685436F7}" type="sibTrans" cxnId="{E58D9733-75D4-46F2-B67F-53E121E3C5BA}">
      <dgm:prSet/>
      <dgm:spPr/>
      <dgm:t>
        <a:bodyPr/>
        <a:lstStyle/>
        <a:p>
          <a:endParaRPr lang="en-US" sz="1400"/>
        </a:p>
      </dgm:t>
    </dgm:pt>
    <dgm:pt modelId="{F549F579-AAE6-4B29-BFE7-09812A98AB2C}">
      <dgm:prSet custT="1"/>
      <dgm:spPr/>
      <dgm:t>
        <a:bodyPr/>
        <a:lstStyle/>
        <a:p>
          <a:r>
            <a:rPr lang="en-GB" sz="1200"/>
            <a:t>Started as an IEEE standard around Software Development -adopted by ISO in 2000</a:t>
          </a:r>
          <a:endParaRPr lang="en-US" sz="1200"/>
        </a:p>
      </dgm:t>
    </dgm:pt>
    <dgm:pt modelId="{37809F28-5E50-44F6-91D8-E7400762252A}" type="parTrans" cxnId="{BC6F140D-827E-452D-B4B0-7B67140B8E1F}">
      <dgm:prSet/>
      <dgm:spPr/>
      <dgm:t>
        <a:bodyPr/>
        <a:lstStyle/>
        <a:p>
          <a:endParaRPr lang="en-US" sz="1400"/>
        </a:p>
      </dgm:t>
    </dgm:pt>
    <dgm:pt modelId="{98F69BAD-B042-442E-9F5A-224D674111AF}" type="sibTrans" cxnId="{BC6F140D-827E-452D-B4B0-7B67140B8E1F}">
      <dgm:prSet/>
      <dgm:spPr/>
      <dgm:t>
        <a:bodyPr/>
        <a:lstStyle/>
        <a:p>
          <a:endParaRPr lang="en-US" sz="1400"/>
        </a:p>
      </dgm:t>
    </dgm:pt>
    <dgm:pt modelId="{F297270D-B6A0-4DF1-A741-01F1B2A00928}">
      <dgm:prSet custT="1"/>
      <dgm:spPr/>
      <dgm:t>
        <a:bodyPr/>
        <a:lstStyle/>
        <a:p>
          <a:r>
            <a:rPr lang="en-GB" sz="1200"/>
            <a:t>It relates the different things one finds in an Architected system</a:t>
          </a:r>
          <a:endParaRPr lang="en-US" sz="1200"/>
        </a:p>
      </dgm:t>
    </dgm:pt>
    <dgm:pt modelId="{90B97B22-B080-4FD3-BD2F-B4CA0DC45284}" type="parTrans" cxnId="{82B78284-D8CA-4564-B641-55FC13499665}">
      <dgm:prSet/>
      <dgm:spPr/>
      <dgm:t>
        <a:bodyPr/>
        <a:lstStyle/>
        <a:p>
          <a:endParaRPr lang="en-US" sz="1400"/>
        </a:p>
      </dgm:t>
    </dgm:pt>
    <dgm:pt modelId="{B2C259F5-021E-4A77-BA32-E65CE9C2D05E}" type="sibTrans" cxnId="{82B78284-D8CA-4564-B641-55FC13499665}">
      <dgm:prSet/>
      <dgm:spPr/>
      <dgm:t>
        <a:bodyPr/>
        <a:lstStyle/>
        <a:p>
          <a:endParaRPr lang="en-US" sz="1400"/>
        </a:p>
      </dgm:t>
    </dgm:pt>
    <dgm:pt modelId="{CA3F281C-E4F1-48B6-AFE2-845CFC120273}" type="pres">
      <dgm:prSet presAssocID="{0DE7F60F-D8E7-40FF-B3C6-ABC914C09041}" presName="hierChild1" presStyleCnt="0">
        <dgm:presLayoutVars>
          <dgm:orgChart val="1"/>
          <dgm:chPref val="1"/>
          <dgm:dir/>
          <dgm:animOne val="branch"/>
          <dgm:animLvl val="lvl"/>
          <dgm:resizeHandles/>
        </dgm:presLayoutVars>
      </dgm:prSet>
      <dgm:spPr/>
    </dgm:pt>
    <dgm:pt modelId="{08FA2C69-A09D-47F7-B8B9-4DD135F65E61}" type="pres">
      <dgm:prSet presAssocID="{4C68443A-5528-4347-A379-6F5C69675582}" presName="hierRoot1" presStyleCnt="0">
        <dgm:presLayoutVars>
          <dgm:hierBranch val="init"/>
        </dgm:presLayoutVars>
      </dgm:prSet>
      <dgm:spPr/>
    </dgm:pt>
    <dgm:pt modelId="{4B77E35E-BA3D-4AE0-A49B-02CFE9403D62}" type="pres">
      <dgm:prSet presAssocID="{4C68443A-5528-4347-A379-6F5C69675582}" presName="rootComposite1" presStyleCnt="0"/>
      <dgm:spPr/>
    </dgm:pt>
    <dgm:pt modelId="{F9CB647E-3A39-4F46-B977-499B4C97E178}" type="pres">
      <dgm:prSet presAssocID="{4C68443A-5528-4347-A379-6F5C69675582}" presName="rootText1" presStyleLbl="node0" presStyleIdx="0" presStyleCnt="4" custScaleX="211732" custLinFactNeighborX="2614" custLinFactNeighborY="-34277">
        <dgm:presLayoutVars>
          <dgm:chPref val="3"/>
        </dgm:presLayoutVars>
      </dgm:prSet>
      <dgm:spPr>
        <a:prstGeom prst="flowChartAlternateProcess">
          <a:avLst/>
        </a:prstGeom>
      </dgm:spPr>
    </dgm:pt>
    <dgm:pt modelId="{5CBE689F-992E-4421-B166-40F5D101192C}" type="pres">
      <dgm:prSet presAssocID="{4C68443A-5528-4347-A379-6F5C69675582}" presName="rootConnector1" presStyleLbl="node1" presStyleIdx="0" presStyleCnt="0"/>
      <dgm:spPr/>
    </dgm:pt>
    <dgm:pt modelId="{E1CA573A-DD8A-4BD2-89CC-1A090BF401D3}" type="pres">
      <dgm:prSet presAssocID="{4C68443A-5528-4347-A379-6F5C69675582}" presName="hierChild2" presStyleCnt="0"/>
      <dgm:spPr/>
    </dgm:pt>
    <dgm:pt modelId="{BBE7F66C-2748-402B-B11A-DE4D729B5C29}" type="pres">
      <dgm:prSet presAssocID="{4C68443A-5528-4347-A379-6F5C69675582}" presName="hierChild3" presStyleCnt="0"/>
      <dgm:spPr/>
    </dgm:pt>
    <dgm:pt modelId="{C912EEB8-BBF2-4BE6-8461-ABE4A19D6384}" type="pres">
      <dgm:prSet presAssocID="{A7E72837-302D-4681-9085-EDCCAE4B779B}" presName="hierRoot1" presStyleCnt="0">
        <dgm:presLayoutVars>
          <dgm:hierBranch val="init"/>
        </dgm:presLayoutVars>
      </dgm:prSet>
      <dgm:spPr/>
    </dgm:pt>
    <dgm:pt modelId="{99E2BC54-4ABB-4BC1-9B46-8383B3207F36}" type="pres">
      <dgm:prSet presAssocID="{A7E72837-302D-4681-9085-EDCCAE4B779B}" presName="rootComposite1" presStyleCnt="0"/>
      <dgm:spPr/>
    </dgm:pt>
    <dgm:pt modelId="{79EA0BF6-19E9-4480-B98A-7E9AECDE16D6}" type="pres">
      <dgm:prSet presAssocID="{A7E72837-302D-4681-9085-EDCCAE4B779B}" presName="rootText1" presStyleLbl="node0" presStyleIdx="1" presStyleCnt="4" custScaleY="95449">
        <dgm:presLayoutVars>
          <dgm:chPref val="3"/>
        </dgm:presLayoutVars>
      </dgm:prSet>
      <dgm:spPr>
        <a:prstGeom prst="roundRect">
          <a:avLst/>
        </a:prstGeom>
      </dgm:spPr>
    </dgm:pt>
    <dgm:pt modelId="{24F31DAC-C788-4F15-AFD2-48FBD857A4E7}" type="pres">
      <dgm:prSet presAssocID="{A7E72837-302D-4681-9085-EDCCAE4B779B}" presName="rootConnector1" presStyleLbl="node1" presStyleIdx="0" presStyleCnt="0"/>
      <dgm:spPr/>
    </dgm:pt>
    <dgm:pt modelId="{21B0281F-B5F9-4CC4-89A8-D54A77FF0959}" type="pres">
      <dgm:prSet presAssocID="{A7E72837-302D-4681-9085-EDCCAE4B779B}" presName="hierChild2" presStyleCnt="0"/>
      <dgm:spPr/>
    </dgm:pt>
    <dgm:pt modelId="{C5CEBA5B-AF2D-418C-B8E4-D843B2798D87}" type="pres">
      <dgm:prSet presAssocID="{7882AFF1-3C4E-4DBD-A81F-27B7E6CD11DB}" presName="Name64" presStyleLbl="parChTrans1D2" presStyleIdx="0" presStyleCnt="2"/>
      <dgm:spPr/>
    </dgm:pt>
    <dgm:pt modelId="{8C6C6622-1CFB-4BD0-A712-2E9B1AA4911F}" type="pres">
      <dgm:prSet presAssocID="{3AC4308A-4CDC-4628-A368-4A1E3E20F7DA}" presName="hierRoot2" presStyleCnt="0">
        <dgm:presLayoutVars>
          <dgm:hierBranch val="init"/>
        </dgm:presLayoutVars>
      </dgm:prSet>
      <dgm:spPr/>
    </dgm:pt>
    <dgm:pt modelId="{BC4808BC-E4C8-48FA-BF88-30A0B94264C2}" type="pres">
      <dgm:prSet presAssocID="{3AC4308A-4CDC-4628-A368-4A1E3E20F7DA}" presName="rootComposite" presStyleCnt="0"/>
      <dgm:spPr/>
    </dgm:pt>
    <dgm:pt modelId="{DF2B6A63-9197-4A38-A9B0-A1887AB5732E}" type="pres">
      <dgm:prSet presAssocID="{3AC4308A-4CDC-4628-A368-4A1E3E20F7DA}" presName="rootText" presStyleLbl="node2" presStyleIdx="0" presStyleCnt="2">
        <dgm:presLayoutVars>
          <dgm:chPref val="3"/>
        </dgm:presLayoutVars>
      </dgm:prSet>
      <dgm:spPr>
        <a:prstGeom prst="roundRect">
          <a:avLst/>
        </a:prstGeom>
      </dgm:spPr>
    </dgm:pt>
    <dgm:pt modelId="{C53B1982-4358-4CC2-A511-7AB204A64A8B}" type="pres">
      <dgm:prSet presAssocID="{3AC4308A-4CDC-4628-A368-4A1E3E20F7DA}" presName="rootConnector" presStyleLbl="node2" presStyleIdx="0" presStyleCnt="2"/>
      <dgm:spPr/>
    </dgm:pt>
    <dgm:pt modelId="{17771EB4-6B61-4040-B15A-41F97F859A0A}" type="pres">
      <dgm:prSet presAssocID="{3AC4308A-4CDC-4628-A368-4A1E3E20F7DA}" presName="hierChild4" presStyleCnt="0"/>
      <dgm:spPr/>
    </dgm:pt>
    <dgm:pt modelId="{118DE3DD-2D5E-4150-8DEA-58E7FA0EA909}" type="pres">
      <dgm:prSet presAssocID="{3AC4308A-4CDC-4628-A368-4A1E3E20F7DA}" presName="hierChild5" presStyleCnt="0"/>
      <dgm:spPr/>
    </dgm:pt>
    <dgm:pt modelId="{363048B5-04F7-4AEB-A576-BCCA6A8305FC}" type="pres">
      <dgm:prSet presAssocID="{2898AED1-D708-43BE-A5CC-AA8B3303BA55}" presName="Name64" presStyleLbl="parChTrans1D2" presStyleIdx="1" presStyleCnt="2"/>
      <dgm:spPr/>
    </dgm:pt>
    <dgm:pt modelId="{C02D325B-4421-45BE-AEA1-7C521BB5E78E}" type="pres">
      <dgm:prSet presAssocID="{61B2A18E-1664-45E8-BDBF-30E2EC39CB90}" presName="hierRoot2" presStyleCnt="0">
        <dgm:presLayoutVars>
          <dgm:hierBranch val="init"/>
        </dgm:presLayoutVars>
      </dgm:prSet>
      <dgm:spPr/>
    </dgm:pt>
    <dgm:pt modelId="{DBABC813-2FBF-4889-BB9B-E8C7BFC3A0AA}" type="pres">
      <dgm:prSet presAssocID="{61B2A18E-1664-45E8-BDBF-30E2EC39CB90}" presName="rootComposite" presStyleCnt="0"/>
      <dgm:spPr/>
    </dgm:pt>
    <dgm:pt modelId="{FACB6654-698D-4F38-9852-BC2D4BDA4BDA}" type="pres">
      <dgm:prSet presAssocID="{61B2A18E-1664-45E8-BDBF-30E2EC39CB90}" presName="rootText" presStyleLbl="node2" presStyleIdx="1" presStyleCnt="2">
        <dgm:presLayoutVars>
          <dgm:chPref val="3"/>
        </dgm:presLayoutVars>
      </dgm:prSet>
      <dgm:spPr>
        <a:prstGeom prst="roundRect">
          <a:avLst/>
        </a:prstGeom>
      </dgm:spPr>
    </dgm:pt>
    <dgm:pt modelId="{D6425154-29E6-4619-8A17-1062B1111CC2}" type="pres">
      <dgm:prSet presAssocID="{61B2A18E-1664-45E8-BDBF-30E2EC39CB90}" presName="rootConnector" presStyleLbl="node2" presStyleIdx="1" presStyleCnt="2"/>
      <dgm:spPr/>
    </dgm:pt>
    <dgm:pt modelId="{A8EAA471-184B-4CBD-BDF4-B276E36361C7}" type="pres">
      <dgm:prSet presAssocID="{61B2A18E-1664-45E8-BDBF-30E2EC39CB90}" presName="hierChild4" presStyleCnt="0"/>
      <dgm:spPr/>
    </dgm:pt>
    <dgm:pt modelId="{738B4077-999B-4AAC-9453-95781ABDB6DF}" type="pres">
      <dgm:prSet presAssocID="{61B2A18E-1664-45E8-BDBF-30E2EC39CB90}" presName="hierChild5" presStyleCnt="0"/>
      <dgm:spPr/>
    </dgm:pt>
    <dgm:pt modelId="{93044F98-217E-4013-B479-0D778FE5E7BF}" type="pres">
      <dgm:prSet presAssocID="{A7E72837-302D-4681-9085-EDCCAE4B779B}" presName="hierChild3" presStyleCnt="0"/>
      <dgm:spPr/>
    </dgm:pt>
    <dgm:pt modelId="{180833FF-0E84-46AD-9D81-B35242AC5CDC}" type="pres">
      <dgm:prSet presAssocID="{F549F579-AAE6-4B29-BFE7-09812A98AB2C}" presName="hierRoot1" presStyleCnt="0">
        <dgm:presLayoutVars>
          <dgm:hierBranch val="init"/>
        </dgm:presLayoutVars>
      </dgm:prSet>
      <dgm:spPr/>
    </dgm:pt>
    <dgm:pt modelId="{E0629D6A-8339-458A-A5F8-2714D75DB5A8}" type="pres">
      <dgm:prSet presAssocID="{F549F579-AAE6-4B29-BFE7-09812A98AB2C}" presName="rootComposite1" presStyleCnt="0"/>
      <dgm:spPr/>
    </dgm:pt>
    <dgm:pt modelId="{A56CEBD1-B7DB-49ED-B8F1-130B294D8CD6}" type="pres">
      <dgm:prSet presAssocID="{F549F579-AAE6-4B29-BFE7-09812A98AB2C}" presName="rootText1" presStyleLbl="node0" presStyleIdx="2" presStyleCnt="4" custScaleY="164003">
        <dgm:presLayoutVars>
          <dgm:chPref val="3"/>
        </dgm:presLayoutVars>
      </dgm:prSet>
      <dgm:spPr>
        <a:prstGeom prst="roundRect">
          <a:avLst/>
        </a:prstGeom>
      </dgm:spPr>
    </dgm:pt>
    <dgm:pt modelId="{7499A440-6CB4-4115-B793-11486D462930}" type="pres">
      <dgm:prSet presAssocID="{F549F579-AAE6-4B29-BFE7-09812A98AB2C}" presName="rootConnector1" presStyleLbl="node1" presStyleIdx="0" presStyleCnt="0"/>
      <dgm:spPr/>
    </dgm:pt>
    <dgm:pt modelId="{E7B4B590-BE59-4FF9-B9CD-09FE960B5A66}" type="pres">
      <dgm:prSet presAssocID="{F549F579-AAE6-4B29-BFE7-09812A98AB2C}" presName="hierChild2" presStyleCnt="0"/>
      <dgm:spPr/>
    </dgm:pt>
    <dgm:pt modelId="{054B5E42-0E00-49AA-9C69-829C24D5D9A2}" type="pres">
      <dgm:prSet presAssocID="{F549F579-AAE6-4B29-BFE7-09812A98AB2C}" presName="hierChild3" presStyleCnt="0"/>
      <dgm:spPr/>
    </dgm:pt>
    <dgm:pt modelId="{DD342B54-0B4C-4A9B-9786-E317BA8C3741}" type="pres">
      <dgm:prSet presAssocID="{F297270D-B6A0-4DF1-A741-01F1B2A00928}" presName="hierRoot1" presStyleCnt="0">
        <dgm:presLayoutVars>
          <dgm:hierBranch val="init"/>
        </dgm:presLayoutVars>
      </dgm:prSet>
      <dgm:spPr/>
    </dgm:pt>
    <dgm:pt modelId="{6F92CE41-4509-45CE-839B-1BEF3B75EB38}" type="pres">
      <dgm:prSet presAssocID="{F297270D-B6A0-4DF1-A741-01F1B2A00928}" presName="rootComposite1" presStyleCnt="0"/>
      <dgm:spPr/>
    </dgm:pt>
    <dgm:pt modelId="{E78F9054-2FE1-40EC-92C3-387FE77A480A}" type="pres">
      <dgm:prSet presAssocID="{F297270D-B6A0-4DF1-A741-01F1B2A00928}" presName="rootText1" presStyleLbl="node0" presStyleIdx="3" presStyleCnt="4" custScaleY="147761">
        <dgm:presLayoutVars>
          <dgm:chPref val="3"/>
        </dgm:presLayoutVars>
      </dgm:prSet>
      <dgm:spPr>
        <a:prstGeom prst="roundRect">
          <a:avLst/>
        </a:prstGeom>
      </dgm:spPr>
    </dgm:pt>
    <dgm:pt modelId="{E24D5B75-01C3-43A1-8B38-C9D107548654}" type="pres">
      <dgm:prSet presAssocID="{F297270D-B6A0-4DF1-A741-01F1B2A00928}" presName="rootConnector1" presStyleLbl="node1" presStyleIdx="0" presStyleCnt="0"/>
      <dgm:spPr/>
    </dgm:pt>
    <dgm:pt modelId="{F2866B05-F9F9-41C5-8C4E-1B259F2246BC}" type="pres">
      <dgm:prSet presAssocID="{F297270D-B6A0-4DF1-A741-01F1B2A00928}" presName="hierChild2" presStyleCnt="0"/>
      <dgm:spPr/>
    </dgm:pt>
    <dgm:pt modelId="{60FDA3E4-A3C9-45A4-8CEA-0FACAC280520}" type="pres">
      <dgm:prSet presAssocID="{F297270D-B6A0-4DF1-A741-01F1B2A00928}" presName="hierChild3" presStyleCnt="0"/>
      <dgm:spPr/>
    </dgm:pt>
  </dgm:ptLst>
  <dgm:cxnLst>
    <dgm:cxn modelId="{CB1BF602-DAE8-4073-913F-1A159FDAE580}" type="presOf" srcId="{4C68443A-5528-4347-A379-6F5C69675582}" destId="{5CBE689F-992E-4421-B166-40F5D101192C}" srcOrd="1" destOrd="0" presId="urn:microsoft.com/office/officeart/2009/3/layout/HorizontalOrganizationChart"/>
    <dgm:cxn modelId="{1576C206-228E-4F73-8E6D-212B1A246EAB}" type="presOf" srcId="{F297270D-B6A0-4DF1-A741-01F1B2A00928}" destId="{E24D5B75-01C3-43A1-8B38-C9D107548654}" srcOrd="1" destOrd="0" presId="urn:microsoft.com/office/officeart/2009/3/layout/HorizontalOrganizationChart"/>
    <dgm:cxn modelId="{BC6F140D-827E-452D-B4B0-7B67140B8E1F}" srcId="{0DE7F60F-D8E7-40FF-B3C6-ABC914C09041}" destId="{F549F579-AAE6-4B29-BFE7-09812A98AB2C}" srcOrd="2" destOrd="0" parTransId="{37809F28-5E50-44F6-91D8-E7400762252A}" sibTransId="{98F69BAD-B042-442E-9F5A-224D674111AF}"/>
    <dgm:cxn modelId="{54BEA41A-C4CE-471B-9CD0-216C264C991F}" srcId="{0DE7F60F-D8E7-40FF-B3C6-ABC914C09041}" destId="{A7E72837-302D-4681-9085-EDCCAE4B779B}" srcOrd="1" destOrd="0" parTransId="{CA529731-64EC-4E38-9A9B-0D4AF6ABBD42}" sibTransId="{678ED5EC-7C8B-40B3-A8B2-2E5205C6421A}"/>
    <dgm:cxn modelId="{49323E1C-9688-41FF-90EF-40FD5672AA0D}" type="presOf" srcId="{61B2A18E-1664-45E8-BDBF-30E2EC39CB90}" destId="{FACB6654-698D-4F38-9852-BC2D4BDA4BDA}" srcOrd="0" destOrd="0" presId="urn:microsoft.com/office/officeart/2009/3/layout/HorizontalOrganizationChart"/>
    <dgm:cxn modelId="{EEA9E02C-A712-43D6-A09B-81CEB05C0154}" type="presOf" srcId="{2898AED1-D708-43BE-A5CC-AA8B3303BA55}" destId="{363048B5-04F7-4AEB-A576-BCCA6A8305FC}" srcOrd="0" destOrd="0" presId="urn:microsoft.com/office/officeart/2009/3/layout/HorizontalOrganizationChart"/>
    <dgm:cxn modelId="{68CEEF2C-9AFB-4812-A1D4-E781A09381DD}" type="presOf" srcId="{3AC4308A-4CDC-4628-A368-4A1E3E20F7DA}" destId="{C53B1982-4358-4CC2-A511-7AB204A64A8B}" srcOrd="1" destOrd="0" presId="urn:microsoft.com/office/officeart/2009/3/layout/HorizontalOrganizationChart"/>
    <dgm:cxn modelId="{E58D9733-75D4-46F2-B67F-53E121E3C5BA}" srcId="{A7E72837-302D-4681-9085-EDCCAE4B779B}" destId="{61B2A18E-1664-45E8-BDBF-30E2EC39CB90}" srcOrd="1" destOrd="0" parTransId="{2898AED1-D708-43BE-A5CC-AA8B3303BA55}" sibTransId="{BC1EF859-AFC9-4EC0-96D0-F85E685436F7}"/>
    <dgm:cxn modelId="{6E874F38-0D61-456B-987E-4D5A8513948C}" srcId="{0DE7F60F-D8E7-40FF-B3C6-ABC914C09041}" destId="{4C68443A-5528-4347-A379-6F5C69675582}" srcOrd="0" destOrd="0" parTransId="{6A493BDF-6203-4043-A23F-71CA248192DA}" sibTransId="{ECFABBCC-01C1-4DC5-9D9D-194628D74EB2}"/>
    <dgm:cxn modelId="{43BCA25D-004A-4E14-BFD3-A64711E26D6F}" type="presOf" srcId="{4C68443A-5528-4347-A379-6F5C69675582}" destId="{F9CB647E-3A39-4F46-B977-499B4C97E178}" srcOrd="0" destOrd="0" presId="urn:microsoft.com/office/officeart/2009/3/layout/HorizontalOrganizationChart"/>
    <dgm:cxn modelId="{82B78284-D8CA-4564-B641-55FC13499665}" srcId="{0DE7F60F-D8E7-40FF-B3C6-ABC914C09041}" destId="{F297270D-B6A0-4DF1-A741-01F1B2A00928}" srcOrd="3" destOrd="0" parTransId="{90B97B22-B080-4FD3-BD2F-B4CA0DC45284}" sibTransId="{B2C259F5-021E-4A77-BA32-E65CE9C2D05E}"/>
    <dgm:cxn modelId="{C6D5A786-FF1B-473D-9AB4-90777FCF59B4}" type="presOf" srcId="{A7E72837-302D-4681-9085-EDCCAE4B779B}" destId="{79EA0BF6-19E9-4480-B98A-7E9AECDE16D6}" srcOrd="0" destOrd="0" presId="urn:microsoft.com/office/officeart/2009/3/layout/HorizontalOrganizationChart"/>
    <dgm:cxn modelId="{852DE791-C5BD-4AEE-8B42-18C80E6A1946}" type="presOf" srcId="{A7E72837-302D-4681-9085-EDCCAE4B779B}" destId="{24F31DAC-C788-4F15-AFD2-48FBD857A4E7}" srcOrd="1" destOrd="0" presId="urn:microsoft.com/office/officeart/2009/3/layout/HorizontalOrganizationChart"/>
    <dgm:cxn modelId="{ABFDF393-624E-4610-9783-B11F8C7FFC50}" type="presOf" srcId="{7882AFF1-3C4E-4DBD-A81F-27B7E6CD11DB}" destId="{C5CEBA5B-AF2D-418C-B8E4-D843B2798D87}" srcOrd="0" destOrd="0" presId="urn:microsoft.com/office/officeart/2009/3/layout/HorizontalOrganizationChart"/>
    <dgm:cxn modelId="{76CD05A1-9DD6-4F2D-874D-FF78626E2597}" srcId="{A7E72837-302D-4681-9085-EDCCAE4B779B}" destId="{3AC4308A-4CDC-4628-A368-4A1E3E20F7DA}" srcOrd="0" destOrd="0" parTransId="{7882AFF1-3C4E-4DBD-A81F-27B7E6CD11DB}" sibTransId="{2EF2F55A-B699-4F14-B4EF-B446A2C257DD}"/>
    <dgm:cxn modelId="{8C3852A1-5BC0-405C-B274-C3B3332E6BB4}" type="presOf" srcId="{F549F579-AAE6-4B29-BFE7-09812A98AB2C}" destId="{A56CEBD1-B7DB-49ED-B8F1-130B294D8CD6}" srcOrd="0" destOrd="0" presId="urn:microsoft.com/office/officeart/2009/3/layout/HorizontalOrganizationChart"/>
    <dgm:cxn modelId="{33ECA2D8-2EDC-4A87-AEFB-C21AD12317AB}" type="presOf" srcId="{0DE7F60F-D8E7-40FF-B3C6-ABC914C09041}" destId="{CA3F281C-E4F1-48B6-AFE2-845CFC120273}" srcOrd="0" destOrd="0" presId="urn:microsoft.com/office/officeart/2009/3/layout/HorizontalOrganizationChart"/>
    <dgm:cxn modelId="{4076F2E4-907C-44E3-BA90-A63FC4CCFD2B}" type="presOf" srcId="{F549F579-AAE6-4B29-BFE7-09812A98AB2C}" destId="{7499A440-6CB4-4115-B793-11486D462930}" srcOrd="1" destOrd="0" presId="urn:microsoft.com/office/officeart/2009/3/layout/HorizontalOrganizationChart"/>
    <dgm:cxn modelId="{EF09E7F1-E116-4EE7-959C-EB85CF482E7D}" type="presOf" srcId="{F297270D-B6A0-4DF1-A741-01F1B2A00928}" destId="{E78F9054-2FE1-40EC-92C3-387FE77A480A}" srcOrd="0" destOrd="0" presId="urn:microsoft.com/office/officeart/2009/3/layout/HorizontalOrganizationChart"/>
    <dgm:cxn modelId="{D703E3F5-0A04-432C-841E-92A025D53AAF}" type="presOf" srcId="{3AC4308A-4CDC-4628-A368-4A1E3E20F7DA}" destId="{DF2B6A63-9197-4A38-A9B0-A1887AB5732E}" srcOrd="0" destOrd="0" presId="urn:microsoft.com/office/officeart/2009/3/layout/HorizontalOrganizationChart"/>
    <dgm:cxn modelId="{E2BFDAF7-C44A-491E-9FC7-4F3F570B34E6}" type="presOf" srcId="{61B2A18E-1664-45E8-BDBF-30E2EC39CB90}" destId="{D6425154-29E6-4619-8A17-1062B1111CC2}" srcOrd="1" destOrd="0" presId="urn:microsoft.com/office/officeart/2009/3/layout/HorizontalOrganizationChart"/>
    <dgm:cxn modelId="{4F6BED54-9F1D-4123-AFB2-1510695812E0}" type="presParOf" srcId="{CA3F281C-E4F1-48B6-AFE2-845CFC120273}" destId="{08FA2C69-A09D-47F7-B8B9-4DD135F65E61}" srcOrd="0" destOrd="0" presId="urn:microsoft.com/office/officeart/2009/3/layout/HorizontalOrganizationChart"/>
    <dgm:cxn modelId="{2D643F50-3ED0-4AB5-9D5B-FE401806654F}" type="presParOf" srcId="{08FA2C69-A09D-47F7-B8B9-4DD135F65E61}" destId="{4B77E35E-BA3D-4AE0-A49B-02CFE9403D62}" srcOrd="0" destOrd="0" presId="urn:microsoft.com/office/officeart/2009/3/layout/HorizontalOrganizationChart"/>
    <dgm:cxn modelId="{AB2A49C0-DFDE-4A7E-84F1-DBD4B7B2706C}" type="presParOf" srcId="{4B77E35E-BA3D-4AE0-A49B-02CFE9403D62}" destId="{F9CB647E-3A39-4F46-B977-499B4C97E178}" srcOrd="0" destOrd="0" presId="urn:microsoft.com/office/officeart/2009/3/layout/HorizontalOrganizationChart"/>
    <dgm:cxn modelId="{78032D49-0971-4033-A933-021F3A7BCCAA}" type="presParOf" srcId="{4B77E35E-BA3D-4AE0-A49B-02CFE9403D62}" destId="{5CBE689F-992E-4421-B166-40F5D101192C}" srcOrd="1" destOrd="0" presId="urn:microsoft.com/office/officeart/2009/3/layout/HorizontalOrganizationChart"/>
    <dgm:cxn modelId="{BCEB8C17-8EA9-41BF-ADDE-DCAD272E7464}" type="presParOf" srcId="{08FA2C69-A09D-47F7-B8B9-4DD135F65E61}" destId="{E1CA573A-DD8A-4BD2-89CC-1A090BF401D3}" srcOrd="1" destOrd="0" presId="urn:microsoft.com/office/officeart/2009/3/layout/HorizontalOrganizationChart"/>
    <dgm:cxn modelId="{773928A4-07F7-4714-8AD6-0D4988B06B00}" type="presParOf" srcId="{08FA2C69-A09D-47F7-B8B9-4DD135F65E61}" destId="{BBE7F66C-2748-402B-B11A-DE4D729B5C29}" srcOrd="2" destOrd="0" presId="urn:microsoft.com/office/officeart/2009/3/layout/HorizontalOrganizationChart"/>
    <dgm:cxn modelId="{F9CF731B-CACD-437B-91D3-BBB7093FE723}" type="presParOf" srcId="{CA3F281C-E4F1-48B6-AFE2-845CFC120273}" destId="{C912EEB8-BBF2-4BE6-8461-ABE4A19D6384}" srcOrd="1" destOrd="0" presId="urn:microsoft.com/office/officeart/2009/3/layout/HorizontalOrganizationChart"/>
    <dgm:cxn modelId="{EF1BD212-C4CF-46D2-94D6-872BC36DF697}" type="presParOf" srcId="{C912EEB8-BBF2-4BE6-8461-ABE4A19D6384}" destId="{99E2BC54-4ABB-4BC1-9B46-8383B3207F36}" srcOrd="0" destOrd="0" presId="urn:microsoft.com/office/officeart/2009/3/layout/HorizontalOrganizationChart"/>
    <dgm:cxn modelId="{E93DD774-5DA0-4949-856A-02613DFC716A}" type="presParOf" srcId="{99E2BC54-4ABB-4BC1-9B46-8383B3207F36}" destId="{79EA0BF6-19E9-4480-B98A-7E9AECDE16D6}" srcOrd="0" destOrd="0" presId="urn:microsoft.com/office/officeart/2009/3/layout/HorizontalOrganizationChart"/>
    <dgm:cxn modelId="{6AEA2FAD-FEB1-4F3A-973E-945B5F44941B}" type="presParOf" srcId="{99E2BC54-4ABB-4BC1-9B46-8383B3207F36}" destId="{24F31DAC-C788-4F15-AFD2-48FBD857A4E7}" srcOrd="1" destOrd="0" presId="urn:microsoft.com/office/officeart/2009/3/layout/HorizontalOrganizationChart"/>
    <dgm:cxn modelId="{6665CD3A-C394-473F-BC65-CA20FA87AB68}" type="presParOf" srcId="{C912EEB8-BBF2-4BE6-8461-ABE4A19D6384}" destId="{21B0281F-B5F9-4CC4-89A8-D54A77FF0959}" srcOrd="1" destOrd="0" presId="urn:microsoft.com/office/officeart/2009/3/layout/HorizontalOrganizationChart"/>
    <dgm:cxn modelId="{B2B7C6F8-912C-46C8-A5D7-91DBD51B10A8}" type="presParOf" srcId="{21B0281F-B5F9-4CC4-89A8-D54A77FF0959}" destId="{C5CEBA5B-AF2D-418C-B8E4-D843B2798D87}" srcOrd="0" destOrd="0" presId="urn:microsoft.com/office/officeart/2009/3/layout/HorizontalOrganizationChart"/>
    <dgm:cxn modelId="{8966DA80-C955-43D4-83D3-AFA2A1796749}" type="presParOf" srcId="{21B0281F-B5F9-4CC4-89A8-D54A77FF0959}" destId="{8C6C6622-1CFB-4BD0-A712-2E9B1AA4911F}" srcOrd="1" destOrd="0" presId="urn:microsoft.com/office/officeart/2009/3/layout/HorizontalOrganizationChart"/>
    <dgm:cxn modelId="{EF4F4B9D-0C8E-4031-9A14-2A627A02998E}" type="presParOf" srcId="{8C6C6622-1CFB-4BD0-A712-2E9B1AA4911F}" destId="{BC4808BC-E4C8-48FA-BF88-30A0B94264C2}" srcOrd="0" destOrd="0" presId="urn:microsoft.com/office/officeart/2009/3/layout/HorizontalOrganizationChart"/>
    <dgm:cxn modelId="{079BCE60-4C5C-4B1A-8297-AF22AF6BB7FD}" type="presParOf" srcId="{BC4808BC-E4C8-48FA-BF88-30A0B94264C2}" destId="{DF2B6A63-9197-4A38-A9B0-A1887AB5732E}" srcOrd="0" destOrd="0" presId="urn:microsoft.com/office/officeart/2009/3/layout/HorizontalOrganizationChart"/>
    <dgm:cxn modelId="{C0E974E3-E792-4FFE-AA2D-8A4216A76D98}" type="presParOf" srcId="{BC4808BC-E4C8-48FA-BF88-30A0B94264C2}" destId="{C53B1982-4358-4CC2-A511-7AB204A64A8B}" srcOrd="1" destOrd="0" presId="urn:microsoft.com/office/officeart/2009/3/layout/HorizontalOrganizationChart"/>
    <dgm:cxn modelId="{605525C2-FC1D-4BA5-A886-558ECF2BCB0F}" type="presParOf" srcId="{8C6C6622-1CFB-4BD0-A712-2E9B1AA4911F}" destId="{17771EB4-6B61-4040-B15A-41F97F859A0A}" srcOrd="1" destOrd="0" presId="urn:microsoft.com/office/officeart/2009/3/layout/HorizontalOrganizationChart"/>
    <dgm:cxn modelId="{6CCC6147-F692-4408-9419-F18CC360F589}" type="presParOf" srcId="{8C6C6622-1CFB-4BD0-A712-2E9B1AA4911F}" destId="{118DE3DD-2D5E-4150-8DEA-58E7FA0EA909}" srcOrd="2" destOrd="0" presId="urn:microsoft.com/office/officeart/2009/3/layout/HorizontalOrganizationChart"/>
    <dgm:cxn modelId="{D1C7AD5A-E249-478C-A85A-18C1915261C0}" type="presParOf" srcId="{21B0281F-B5F9-4CC4-89A8-D54A77FF0959}" destId="{363048B5-04F7-4AEB-A576-BCCA6A8305FC}" srcOrd="2" destOrd="0" presId="urn:microsoft.com/office/officeart/2009/3/layout/HorizontalOrganizationChart"/>
    <dgm:cxn modelId="{20E2861B-0C84-4A0D-B56E-833CFE24CCE9}" type="presParOf" srcId="{21B0281F-B5F9-4CC4-89A8-D54A77FF0959}" destId="{C02D325B-4421-45BE-AEA1-7C521BB5E78E}" srcOrd="3" destOrd="0" presId="urn:microsoft.com/office/officeart/2009/3/layout/HorizontalOrganizationChart"/>
    <dgm:cxn modelId="{B68D9391-0298-42C1-AA11-10CF275768B6}" type="presParOf" srcId="{C02D325B-4421-45BE-AEA1-7C521BB5E78E}" destId="{DBABC813-2FBF-4889-BB9B-E8C7BFC3A0AA}" srcOrd="0" destOrd="0" presId="urn:microsoft.com/office/officeart/2009/3/layout/HorizontalOrganizationChart"/>
    <dgm:cxn modelId="{6BD107E8-2C2F-4EA3-BB72-58A1A8AFD1DD}" type="presParOf" srcId="{DBABC813-2FBF-4889-BB9B-E8C7BFC3A0AA}" destId="{FACB6654-698D-4F38-9852-BC2D4BDA4BDA}" srcOrd="0" destOrd="0" presId="urn:microsoft.com/office/officeart/2009/3/layout/HorizontalOrganizationChart"/>
    <dgm:cxn modelId="{4B6DF467-3278-4274-9EDE-E9482A816BD6}" type="presParOf" srcId="{DBABC813-2FBF-4889-BB9B-E8C7BFC3A0AA}" destId="{D6425154-29E6-4619-8A17-1062B1111CC2}" srcOrd="1" destOrd="0" presId="urn:microsoft.com/office/officeart/2009/3/layout/HorizontalOrganizationChart"/>
    <dgm:cxn modelId="{C011E314-8396-48D0-9D70-70D7FDA0BCEB}" type="presParOf" srcId="{C02D325B-4421-45BE-AEA1-7C521BB5E78E}" destId="{A8EAA471-184B-4CBD-BDF4-B276E36361C7}" srcOrd="1" destOrd="0" presId="urn:microsoft.com/office/officeart/2009/3/layout/HorizontalOrganizationChart"/>
    <dgm:cxn modelId="{086E0D11-A5F7-4D5C-BE29-7E92603B7D1F}" type="presParOf" srcId="{C02D325B-4421-45BE-AEA1-7C521BB5E78E}" destId="{738B4077-999B-4AAC-9453-95781ABDB6DF}" srcOrd="2" destOrd="0" presId="urn:microsoft.com/office/officeart/2009/3/layout/HorizontalOrganizationChart"/>
    <dgm:cxn modelId="{F7DF1714-5F2B-47AC-9A08-6C9C1F5069E8}" type="presParOf" srcId="{C912EEB8-BBF2-4BE6-8461-ABE4A19D6384}" destId="{93044F98-217E-4013-B479-0D778FE5E7BF}" srcOrd="2" destOrd="0" presId="urn:microsoft.com/office/officeart/2009/3/layout/HorizontalOrganizationChart"/>
    <dgm:cxn modelId="{E9B4D57A-D598-4967-9623-1FC1CA686EE2}" type="presParOf" srcId="{CA3F281C-E4F1-48B6-AFE2-845CFC120273}" destId="{180833FF-0E84-46AD-9D81-B35242AC5CDC}" srcOrd="2" destOrd="0" presId="urn:microsoft.com/office/officeart/2009/3/layout/HorizontalOrganizationChart"/>
    <dgm:cxn modelId="{52C93065-0936-4486-A5F6-55F95F191100}" type="presParOf" srcId="{180833FF-0E84-46AD-9D81-B35242AC5CDC}" destId="{E0629D6A-8339-458A-A5F8-2714D75DB5A8}" srcOrd="0" destOrd="0" presId="urn:microsoft.com/office/officeart/2009/3/layout/HorizontalOrganizationChart"/>
    <dgm:cxn modelId="{643F4186-149C-43ED-99AD-61F8A3B723BF}" type="presParOf" srcId="{E0629D6A-8339-458A-A5F8-2714D75DB5A8}" destId="{A56CEBD1-B7DB-49ED-B8F1-130B294D8CD6}" srcOrd="0" destOrd="0" presId="urn:microsoft.com/office/officeart/2009/3/layout/HorizontalOrganizationChart"/>
    <dgm:cxn modelId="{36F5F3D3-D002-4291-8115-BA3107BFDCC5}" type="presParOf" srcId="{E0629D6A-8339-458A-A5F8-2714D75DB5A8}" destId="{7499A440-6CB4-4115-B793-11486D462930}" srcOrd="1" destOrd="0" presId="urn:microsoft.com/office/officeart/2009/3/layout/HorizontalOrganizationChart"/>
    <dgm:cxn modelId="{DB8E1A22-C096-40EB-8E15-D39C49BD2592}" type="presParOf" srcId="{180833FF-0E84-46AD-9D81-B35242AC5CDC}" destId="{E7B4B590-BE59-4FF9-B9CD-09FE960B5A66}" srcOrd="1" destOrd="0" presId="urn:microsoft.com/office/officeart/2009/3/layout/HorizontalOrganizationChart"/>
    <dgm:cxn modelId="{E9A093A9-4931-4730-9B8B-9AE81F5D51E0}" type="presParOf" srcId="{180833FF-0E84-46AD-9D81-B35242AC5CDC}" destId="{054B5E42-0E00-49AA-9C69-829C24D5D9A2}" srcOrd="2" destOrd="0" presId="urn:microsoft.com/office/officeart/2009/3/layout/HorizontalOrganizationChart"/>
    <dgm:cxn modelId="{376C745B-C59A-439D-B6D1-54D8D9A13F96}" type="presParOf" srcId="{CA3F281C-E4F1-48B6-AFE2-845CFC120273}" destId="{DD342B54-0B4C-4A9B-9786-E317BA8C3741}" srcOrd="3" destOrd="0" presId="urn:microsoft.com/office/officeart/2009/3/layout/HorizontalOrganizationChart"/>
    <dgm:cxn modelId="{7BA9E32D-AE22-4180-81B3-A34DAFAFDBD2}" type="presParOf" srcId="{DD342B54-0B4C-4A9B-9786-E317BA8C3741}" destId="{6F92CE41-4509-45CE-839B-1BEF3B75EB38}" srcOrd="0" destOrd="0" presId="urn:microsoft.com/office/officeart/2009/3/layout/HorizontalOrganizationChart"/>
    <dgm:cxn modelId="{7E788D2C-047F-4382-B5E7-01743D7D5B8A}" type="presParOf" srcId="{6F92CE41-4509-45CE-839B-1BEF3B75EB38}" destId="{E78F9054-2FE1-40EC-92C3-387FE77A480A}" srcOrd="0" destOrd="0" presId="urn:microsoft.com/office/officeart/2009/3/layout/HorizontalOrganizationChart"/>
    <dgm:cxn modelId="{23B48B1D-7DB6-4CC5-82D4-86F0397A6ECC}" type="presParOf" srcId="{6F92CE41-4509-45CE-839B-1BEF3B75EB38}" destId="{E24D5B75-01C3-43A1-8B38-C9D107548654}" srcOrd="1" destOrd="0" presId="urn:microsoft.com/office/officeart/2009/3/layout/HorizontalOrganizationChart"/>
    <dgm:cxn modelId="{90C46BC3-974B-4931-92E6-CA35D6B58700}" type="presParOf" srcId="{DD342B54-0B4C-4A9B-9786-E317BA8C3741}" destId="{F2866B05-F9F9-41C5-8C4E-1B259F2246BC}" srcOrd="1" destOrd="0" presId="urn:microsoft.com/office/officeart/2009/3/layout/HorizontalOrganizationChart"/>
    <dgm:cxn modelId="{2E0EA91B-285C-42AB-BEDD-ECD3DF4E0FC8}" type="presParOf" srcId="{DD342B54-0B4C-4A9B-9786-E317BA8C3741}" destId="{60FDA3E4-A3C9-45A4-8CEA-0FACAC280520}"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5.xml><?xml version="1.0" encoding="utf-8"?>
<dgm:dataModel xmlns:dgm="http://schemas.openxmlformats.org/drawingml/2006/diagram" xmlns:a="http://schemas.openxmlformats.org/drawingml/2006/main">
  <dgm:ptLst>
    <dgm:pt modelId="{24CADDFD-A112-4D94-AC71-6E73FB9A967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EA60CE5-1BDB-4F0C-89EF-E1025811F7AF}">
      <dgm:prSet custT="1"/>
      <dgm:spPr/>
      <dgm:t>
        <a:bodyPr/>
        <a:lstStyle/>
        <a:p>
          <a:r>
            <a:rPr lang="en-GB" sz="1200" b="0" i="0" baseline="0"/>
            <a:t>“S</a:t>
          </a:r>
          <a:r>
            <a:rPr lang="en-GB" sz="1200" b="1" i="0" baseline="0"/>
            <a:t>ystem</a:t>
          </a:r>
          <a:r>
            <a:rPr lang="en-GB" sz="1200" b="0" i="0" baseline="0"/>
            <a:t>" is a placeholder </a:t>
          </a:r>
          <a:endParaRPr lang="en-US" sz="1200"/>
        </a:p>
      </dgm:t>
    </dgm:pt>
    <dgm:pt modelId="{C33487D5-3CCD-4EF5-B1D3-60D6E90D109F}" type="parTrans" cxnId="{8181A100-BFC2-46FB-A78B-4E3ACB898CC9}">
      <dgm:prSet/>
      <dgm:spPr/>
      <dgm:t>
        <a:bodyPr/>
        <a:lstStyle/>
        <a:p>
          <a:endParaRPr lang="en-US" sz="1400"/>
        </a:p>
      </dgm:t>
    </dgm:pt>
    <dgm:pt modelId="{0EACCD5D-DD3C-44F4-9FF1-BAEB7CFB9511}" type="sibTrans" cxnId="{8181A100-BFC2-46FB-A78B-4E3ACB898CC9}">
      <dgm:prSet/>
      <dgm:spPr/>
      <dgm:t>
        <a:bodyPr/>
        <a:lstStyle/>
        <a:p>
          <a:endParaRPr lang="en-US" sz="1400"/>
        </a:p>
      </dgm:t>
    </dgm:pt>
    <dgm:pt modelId="{4FA4B051-E768-41D2-AE2D-672DF3E88813}">
      <dgm:prSet custT="1"/>
      <dgm:spPr/>
      <dgm:t>
        <a:bodyPr/>
        <a:lstStyle/>
        <a:p>
          <a:r>
            <a:rPr lang="en-GB" sz="1200"/>
            <a:t>The "</a:t>
          </a:r>
          <a:r>
            <a:rPr lang="en-GB" sz="1200" b="1"/>
            <a:t>environment</a:t>
          </a:r>
          <a:r>
            <a:rPr lang="en-GB" sz="1200"/>
            <a:t>" of a system is the context determining the influences  upon that system</a:t>
          </a:r>
          <a:endParaRPr lang="en-US" sz="1200"/>
        </a:p>
      </dgm:t>
    </dgm:pt>
    <dgm:pt modelId="{D38157A8-7A60-4E00-A742-3514C7A3D381}" type="parTrans" cxnId="{224BE1DD-4417-4052-A136-2B2743188D5A}">
      <dgm:prSet/>
      <dgm:spPr/>
      <dgm:t>
        <a:bodyPr/>
        <a:lstStyle/>
        <a:p>
          <a:endParaRPr lang="en-US" sz="1400"/>
        </a:p>
      </dgm:t>
    </dgm:pt>
    <dgm:pt modelId="{46ABC9A6-459C-455B-953D-985E80F58126}" type="sibTrans" cxnId="{224BE1DD-4417-4052-A136-2B2743188D5A}">
      <dgm:prSet/>
      <dgm:spPr/>
      <dgm:t>
        <a:bodyPr/>
        <a:lstStyle/>
        <a:p>
          <a:endParaRPr lang="en-US" sz="1400"/>
        </a:p>
      </dgm:t>
    </dgm:pt>
    <dgm:pt modelId="{7787F838-5042-4382-B848-79F61EB51724}">
      <dgm:prSet custT="1"/>
      <dgm:spPr/>
      <dgm:t>
        <a:bodyPr/>
        <a:lstStyle/>
        <a:p>
          <a:r>
            <a:rPr lang="en-GB" sz="1200" b="0" i="0" baseline="0"/>
            <a:t>The "</a:t>
          </a:r>
          <a:r>
            <a:rPr lang="en-GB" sz="1200" b="1" i="0" baseline="0"/>
            <a:t>architecture</a:t>
          </a:r>
          <a:r>
            <a:rPr lang="en-GB" sz="1200" b="0" i="0" baseline="0"/>
            <a:t>" of a system is the fundamental concepts or properties of a system </a:t>
          </a:r>
          <a:endParaRPr lang="en-US" sz="1200"/>
        </a:p>
      </dgm:t>
    </dgm:pt>
    <dgm:pt modelId="{8ED3D074-A1D7-4BF4-BEF2-BDE04D924A1E}" type="parTrans" cxnId="{3F5ADBB2-8506-4A68-82F6-6955D7C5A92C}">
      <dgm:prSet/>
      <dgm:spPr/>
      <dgm:t>
        <a:bodyPr/>
        <a:lstStyle/>
        <a:p>
          <a:endParaRPr lang="en-US" sz="1400"/>
        </a:p>
      </dgm:t>
    </dgm:pt>
    <dgm:pt modelId="{9704319E-D20E-42CE-97D8-EF206A9F2342}" type="sibTrans" cxnId="{3F5ADBB2-8506-4A68-82F6-6955D7C5A92C}">
      <dgm:prSet/>
      <dgm:spPr/>
      <dgm:t>
        <a:bodyPr/>
        <a:lstStyle/>
        <a:p>
          <a:endParaRPr lang="en-US" sz="1400"/>
        </a:p>
      </dgm:t>
    </dgm:pt>
    <dgm:pt modelId="{134B08CD-71A9-493D-9D0D-AC148181B0F8}">
      <dgm:prSet custT="1"/>
      <dgm:spPr/>
      <dgm:t>
        <a:bodyPr/>
        <a:lstStyle/>
        <a:p>
          <a:r>
            <a:rPr lang="en-GB" sz="1200" b="0" i="0" baseline="0"/>
            <a:t>An "</a:t>
          </a:r>
          <a:r>
            <a:rPr lang="en-GB" sz="1200" b="1" i="0" baseline="0"/>
            <a:t>Architecture Description</a:t>
          </a:r>
          <a:r>
            <a:rPr lang="en-GB" sz="1200" b="0" i="0" baseline="0"/>
            <a:t>" is a work product used to express an architecture</a:t>
          </a:r>
          <a:endParaRPr lang="en-US" sz="1200"/>
        </a:p>
      </dgm:t>
    </dgm:pt>
    <dgm:pt modelId="{47C433ED-D977-46C7-AF5B-7FDAD2C40F8F}" type="parTrans" cxnId="{589AD076-A4E4-4275-877B-FD2284EF7579}">
      <dgm:prSet/>
      <dgm:spPr/>
      <dgm:t>
        <a:bodyPr/>
        <a:lstStyle/>
        <a:p>
          <a:endParaRPr lang="en-US" sz="1400"/>
        </a:p>
      </dgm:t>
    </dgm:pt>
    <dgm:pt modelId="{D92FFCE7-8EB0-4E9C-BD2E-E30817C8B655}" type="sibTrans" cxnId="{589AD076-A4E4-4275-877B-FD2284EF7579}">
      <dgm:prSet/>
      <dgm:spPr/>
      <dgm:t>
        <a:bodyPr/>
        <a:lstStyle/>
        <a:p>
          <a:endParaRPr lang="en-US" sz="1400"/>
        </a:p>
      </dgm:t>
    </dgm:pt>
    <dgm:pt modelId="{429464D8-6D9A-44A1-8342-CBE2AA08E612}">
      <dgm:prSet custT="1"/>
      <dgm:spPr/>
      <dgm:t>
        <a:bodyPr/>
        <a:lstStyle/>
        <a:p>
          <a:r>
            <a:rPr lang="en-GB" sz="1200" b="0" i="0" baseline="0"/>
            <a:t>"</a:t>
          </a:r>
          <a:r>
            <a:rPr lang="en-GB" sz="1200" b="1" i="0" baseline="0"/>
            <a:t>Stakeholders</a:t>
          </a:r>
          <a:r>
            <a:rPr lang="en-GB" sz="1200" b="0" i="0" baseline="0"/>
            <a:t>" are individuals, teams, organizations having an interest in a system</a:t>
          </a:r>
          <a:endParaRPr lang="en-US" sz="1200"/>
        </a:p>
      </dgm:t>
    </dgm:pt>
    <dgm:pt modelId="{2640000A-FB60-48DC-BCA9-695B82A0A13A}" type="parTrans" cxnId="{841ADE80-5C61-4AAE-8E76-D4BE6C014DA9}">
      <dgm:prSet/>
      <dgm:spPr/>
      <dgm:t>
        <a:bodyPr/>
        <a:lstStyle/>
        <a:p>
          <a:endParaRPr lang="en-US" sz="1400"/>
        </a:p>
      </dgm:t>
    </dgm:pt>
    <dgm:pt modelId="{6E49842A-50A0-4C9D-9FBE-780D7C069F2C}" type="sibTrans" cxnId="{841ADE80-5C61-4AAE-8E76-D4BE6C014DA9}">
      <dgm:prSet/>
      <dgm:spPr/>
      <dgm:t>
        <a:bodyPr/>
        <a:lstStyle/>
        <a:p>
          <a:endParaRPr lang="en-US" sz="1400"/>
        </a:p>
      </dgm:t>
    </dgm:pt>
    <dgm:pt modelId="{AAF33F7D-3CD3-40B1-817E-43169DC26DF9}">
      <dgm:prSet custT="1"/>
      <dgm:spPr/>
      <dgm:t>
        <a:bodyPr/>
        <a:lstStyle/>
        <a:p>
          <a:r>
            <a:rPr lang="en-GB" sz="1200" b="0" i="0" baseline="0"/>
            <a:t>"</a:t>
          </a:r>
          <a:r>
            <a:rPr lang="en-GB" sz="1200" b="1" i="0" baseline="0"/>
            <a:t>Concerns</a:t>
          </a:r>
          <a:r>
            <a:rPr lang="en-GB" sz="1200" b="0" i="0" baseline="0"/>
            <a:t>" are interests in a system </a:t>
          </a:r>
          <a:endParaRPr lang="en-US" sz="1200"/>
        </a:p>
      </dgm:t>
    </dgm:pt>
    <dgm:pt modelId="{9EDC5F13-4BE5-423C-8B60-8BEC98A675EF}" type="parTrans" cxnId="{0339CC48-F005-445C-8440-0B209C4F567A}">
      <dgm:prSet/>
      <dgm:spPr/>
      <dgm:t>
        <a:bodyPr/>
        <a:lstStyle/>
        <a:p>
          <a:endParaRPr lang="en-US" sz="1400"/>
        </a:p>
      </dgm:t>
    </dgm:pt>
    <dgm:pt modelId="{EB37442C-BA11-4B9C-986D-014F3376EF23}" type="sibTrans" cxnId="{0339CC48-F005-445C-8440-0B209C4F567A}">
      <dgm:prSet/>
      <dgm:spPr/>
      <dgm:t>
        <a:bodyPr/>
        <a:lstStyle/>
        <a:p>
          <a:endParaRPr lang="en-US" sz="1400"/>
        </a:p>
      </dgm:t>
    </dgm:pt>
    <dgm:pt modelId="{59AE85A2-5A03-491B-A078-23287840951F}">
      <dgm:prSet custT="1"/>
      <dgm:spPr/>
      <dgm:t>
        <a:bodyPr/>
        <a:lstStyle/>
        <a:p>
          <a:r>
            <a:rPr lang="en-GB" sz="1200" b="0" i="0" baseline="0"/>
            <a:t>An "</a:t>
          </a:r>
          <a:r>
            <a:rPr lang="en-GB" sz="1200" b="1" i="0" baseline="0"/>
            <a:t>architecture view</a:t>
          </a:r>
          <a:r>
            <a:rPr lang="en-GB" sz="1200" b="0" i="0" baseline="0"/>
            <a:t>" is a representation of a system</a:t>
          </a:r>
          <a:endParaRPr lang="en-US" sz="1200"/>
        </a:p>
      </dgm:t>
    </dgm:pt>
    <dgm:pt modelId="{63108D4C-DB95-435D-ADD8-118D93886BF2}" type="parTrans" cxnId="{69AF42BB-DF4D-46E4-8458-287B63D65769}">
      <dgm:prSet/>
      <dgm:spPr/>
      <dgm:t>
        <a:bodyPr/>
        <a:lstStyle/>
        <a:p>
          <a:endParaRPr lang="en-US" sz="1400"/>
        </a:p>
      </dgm:t>
    </dgm:pt>
    <dgm:pt modelId="{60EDAB34-9CA6-405C-A95D-3E26D5ABDAB6}" type="sibTrans" cxnId="{69AF42BB-DF4D-46E4-8458-287B63D65769}">
      <dgm:prSet/>
      <dgm:spPr/>
      <dgm:t>
        <a:bodyPr/>
        <a:lstStyle/>
        <a:p>
          <a:endParaRPr lang="en-US" sz="1400"/>
        </a:p>
      </dgm:t>
    </dgm:pt>
    <dgm:pt modelId="{0A54A70D-F8AA-4C9B-B251-6F046E539AAD}" type="pres">
      <dgm:prSet presAssocID="{24CADDFD-A112-4D94-AC71-6E73FB9A9679}" presName="diagram" presStyleCnt="0">
        <dgm:presLayoutVars>
          <dgm:dir/>
          <dgm:resizeHandles val="exact"/>
        </dgm:presLayoutVars>
      </dgm:prSet>
      <dgm:spPr/>
    </dgm:pt>
    <dgm:pt modelId="{5B6B43DF-F95E-4C62-BF22-AFBA14CAF4A1}" type="pres">
      <dgm:prSet presAssocID="{3EA60CE5-1BDB-4F0C-89EF-E1025811F7AF}" presName="node" presStyleLbl="node1" presStyleIdx="0" presStyleCnt="7">
        <dgm:presLayoutVars>
          <dgm:bulletEnabled val="1"/>
        </dgm:presLayoutVars>
      </dgm:prSet>
      <dgm:spPr>
        <a:prstGeom prst="roundRect">
          <a:avLst/>
        </a:prstGeom>
      </dgm:spPr>
    </dgm:pt>
    <dgm:pt modelId="{F13BF3AC-8ED1-4D74-B904-E1B0736837E0}" type="pres">
      <dgm:prSet presAssocID="{0EACCD5D-DD3C-44F4-9FF1-BAEB7CFB9511}" presName="sibTrans" presStyleCnt="0"/>
      <dgm:spPr/>
    </dgm:pt>
    <dgm:pt modelId="{35C30715-B6B0-4020-BA6F-9F3B8FAE18BD}" type="pres">
      <dgm:prSet presAssocID="{4FA4B051-E768-41D2-AE2D-672DF3E88813}" presName="node" presStyleLbl="node1" presStyleIdx="1" presStyleCnt="7">
        <dgm:presLayoutVars>
          <dgm:bulletEnabled val="1"/>
        </dgm:presLayoutVars>
      </dgm:prSet>
      <dgm:spPr>
        <a:prstGeom prst="roundRect">
          <a:avLst/>
        </a:prstGeom>
      </dgm:spPr>
    </dgm:pt>
    <dgm:pt modelId="{7AD934D1-D1DA-44DF-ADCE-DFBC4B37A33F}" type="pres">
      <dgm:prSet presAssocID="{46ABC9A6-459C-455B-953D-985E80F58126}" presName="sibTrans" presStyleCnt="0"/>
      <dgm:spPr/>
    </dgm:pt>
    <dgm:pt modelId="{CD0BA69E-A298-4627-ADFC-E8D54A27DB59}" type="pres">
      <dgm:prSet presAssocID="{7787F838-5042-4382-B848-79F61EB51724}" presName="node" presStyleLbl="node1" presStyleIdx="2" presStyleCnt="7">
        <dgm:presLayoutVars>
          <dgm:bulletEnabled val="1"/>
        </dgm:presLayoutVars>
      </dgm:prSet>
      <dgm:spPr>
        <a:prstGeom prst="roundRect">
          <a:avLst/>
        </a:prstGeom>
      </dgm:spPr>
    </dgm:pt>
    <dgm:pt modelId="{9694D8F3-E64A-4AE6-81B2-DF7E7CA4FD1E}" type="pres">
      <dgm:prSet presAssocID="{9704319E-D20E-42CE-97D8-EF206A9F2342}" presName="sibTrans" presStyleCnt="0"/>
      <dgm:spPr/>
    </dgm:pt>
    <dgm:pt modelId="{97464E70-1320-49B0-A114-9E5BDC39DC7F}" type="pres">
      <dgm:prSet presAssocID="{134B08CD-71A9-493D-9D0D-AC148181B0F8}" presName="node" presStyleLbl="node1" presStyleIdx="3" presStyleCnt="7">
        <dgm:presLayoutVars>
          <dgm:bulletEnabled val="1"/>
        </dgm:presLayoutVars>
      </dgm:prSet>
      <dgm:spPr>
        <a:prstGeom prst="roundRect">
          <a:avLst/>
        </a:prstGeom>
      </dgm:spPr>
    </dgm:pt>
    <dgm:pt modelId="{A91FDCE4-BB1A-4A1C-A473-9E86EB5E3321}" type="pres">
      <dgm:prSet presAssocID="{D92FFCE7-8EB0-4E9C-BD2E-E30817C8B655}" presName="sibTrans" presStyleCnt="0"/>
      <dgm:spPr/>
    </dgm:pt>
    <dgm:pt modelId="{66EEDAE2-352A-4CCB-BF41-9F4B3BE3B939}" type="pres">
      <dgm:prSet presAssocID="{429464D8-6D9A-44A1-8342-CBE2AA08E612}" presName="node" presStyleLbl="node1" presStyleIdx="4" presStyleCnt="7">
        <dgm:presLayoutVars>
          <dgm:bulletEnabled val="1"/>
        </dgm:presLayoutVars>
      </dgm:prSet>
      <dgm:spPr>
        <a:prstGeom prst="roundRect">
          <a:avLst/>
        </a:prstGeom>
      </dgm:spPr>
    </dgm:pt>
    <dgm:pt modelId="{8D082E57-6B86-433F-A776-78DE39F4A223}" type="pres">
      <dgm:prSet presAssocID="{6E49842A-50A0-4C9D-9FBE-780D7C069F2C}" presName="sibTrans" presStyleCnt="0"/>
      <dgm:spPr/>
    </dgm:pt>
    <dgm:pt modelId="{9CBEB53A-3AB9-4B35-96C6-D547532E2480}" type="pres">
      <dgm:prSet presAssocID="{AAF33F7D-3CD3-40B1-817E-43169DC26DF9}" presName="node" presStyleLbl="node1" presStyleIdx="5" presStyleCnt="7">
        <dgm:presLayoutVars>
          <dgm:bulletEnabled val="1"/>
        </dgm:presLayoutVars>
      </dgm:prSet>
      <dgm:spPr>
        <a:prstGeom prst="roundRect">
          <a:avLst/>
        </a:prstGeom>
      </dgm:spPr>
    </dgm:pt>
    <dgm:pt modelId="{CF412FEF-BB50-4F43-9CC6-14B7A4197334}" type="pres">
      <dgm:prSet presAssocID="{EB37442C-BA11-4B9C-986D-014F3376EF23}" presName="sibTrans" presStyleCnt="0"/>
      <dgm:spPr/>
    </dgm:pt>
    <dgm:pt modelId="{278D2B16-BEF7-4A98-8DFB-96D60454CE67}" type="pres">
      <dgm:prSet presAssocID="{59AE85A2-5A03-491B-A078-23287840951F}" presName="node" presStyleLbl="node1" presStyleIdx="6" presStyleCnt="7">
        <dgm:presLayoutVars>
          <dgm:bulletEnabled val="1"/>
        </dgm:presLayoutVars>
      </dgm:prSet>
      <dgm:spPr>
        <a:prstGeom prst="roundRect">
          <a:avLst/>
        </a:prstGeom>
      </dgm:spPr>
    </dgm:pt>
  </dgm:ptLst>
  <dgm:cxnLst>
    <dgm:cxn modelId="{8181A100-BFC2-46FB-A78B-4E3ACB898CC9}" srcId="{24CADDFD-A112-4D94-AC71-6E73FB9A9679}" destId="{3EA60CE5-1BDB-4F0C-89EF-E1025811F7AF}" srcOrd="0" destOrd="0" parTransId="{C33487D5-3CCD-4EF5-B1D3-60D6E90D109F}" sibTransId="{0EACCD5D-DD3C-44F4-9FF1-BAEB7CFB9511}"/>
    <dgm:cxn modelId="{F6419803-8201-4E59-B669-F546F20E64B0}" type="presOf" srcId="{3EA60CE5-1BDB-4F0C-89EF-E1025811F7AF}" destId="{5B6B43DF-F95E-4C62-BF22-AFBA14CAF4A1}" srcOrd="0" destOrd="0" presId="urn:microsoft.com/office/officeart/2005/8/layout/default"/>
    <dgm:cxn modelId="{D4712F12-8B48-4A38-A0BF-C40C94C79206}" type="presOf" srcId="{134B08CD-71A9-493D-9D0D-AC148181B0F8}" destId="{97464E70-1320-49B0-A114-9E5BDC39DC7F}" srcOrd="0" destOrd="0" presId="urn:microsoft.com/office/officeart/2005/8/layout/default"/>
    <dgm:cxn modelId="{6C3A663D-0A9D-47BF-A349-3B17904B289B}" type="presOf" srcId="{AAF33F7D-3CD3-40B1-817E-43169DC26DF9}" destId="{9CBEB53A-3AB9-4B35-96C6-D547532E2480}" srcOrd="0" destOrd="0" presId="urn:microsoft.com/office/officeart/2005/8/layout/default"/>
    <dgm:cxn modelId="{56AF0948-FB31-4168-AE33-071CD27884F5}" type="presOf" srcId="{24CADDFD-A112-4D94-AC71-6E73FB9A9679}" destId="{0A54A70D-F8AA-4C9B-B251-6F046E539AAD}" srcOrd="0" destOrd="0" presId="urn:microsoft.com/office/officeart/2005/8/layout/default"/>
    <dgm:cxn modelId="{0339CC48-F005-445C-8440-0B209C4F567A}" srcId="{24CADDFD-A112-4D94-AC71-6E73FB9A9679}" destId="{AAF33F7D-3CD3-40B1-817E-43169DC26DF9}" srcOrd="5" destOrd="0" parTransId="{9EDC5F13-4BE5-423C-8B60-8BEC98A675EF}" sibTransId="{EB37442C-BA11-4B9C-986D-014F3376EF23}"/>
    <dgm:cxn modelId="{589AD076-A4E4-4275-877B-FD2284EF7579}" srcId="{24CADDFD-A112-4D94-AC71-6E73FB9A9679}" destId="{134B08CD-71A9-493D-9D0D-AC148181B0F8}" srcOrd="3" destOrd="0" parTransId="{47C433ED-D977-46C7-AF5B-7FDAD2C40F8F}" sibTransId="{D92FFCE7-8EB0-4E9C-BD2E-E30817C8B655}"/>
    <dgm:cxn modelId="{841ADE80-5C61-4AAE-8E76-D4BE6C014DA9}" srcId="{24CADDFD-A112-4D94-AC71-6E73FB9A9679}" destId="{429464D8-6D9A-44A1-8342-CBE2AA08E612}" srcOrd="4" destOrd="0" parTransId="{2640000A-FB60-48DC-BCA9-695B82A0A13A}" sibTransId="{6E49842A-50A0-4C9D-9FBE-780D7C069F2C}"/>
    <dgm:cxn modelId="{FCC0778A-2973-4B59-89C6-0C1BCA05A155}" type="presOf" srcId="{7787F838-5042-4382-B848-79F61EB51724}" destId="{CD0BA69E-A298-4627-ADFC-E8D54A27DB59}" srcOrd="0" destOrd="0" presId="urn:microsoft.com/office/officeart/2005/8/layout/default"/>
    <dgm:cxn modelId="{A5927BA4-91BC-438D-A3B0-2CA9A4F6D39A}" type="presOf" srcId="{429464D8-6D9A-44A1-8342-CBE2AA08E612}" destId="{66EEDAE2-352A-4CCB-BF41-9F4B3BE3B939}" srcOrd="0" destOrd="0" presId="urn:microsoft.com/office/officeart/2005/8/layout/default"/>
    <dgm:cxn modelId="{D0B63FA5-68D1-4409-901A-29D8A29AF85C}" type="presOf" srcId="{59AE85A2-5A03-491B-A078-23287840951F}" destId="{278D2B16-BEF7-4A98-8DFB-96D60454CE67}" srcOrd="0" destOrd="0" presId="urn:microsoft.com/office/officeart/2005/8/layout/default"/>
    <dgm:cxn modelId="{3F5ADBB2-8506-4A68-82F6-6955D7C5A92C}" srcId="{24CADDFD-A112-4D94-AC71-6E73FB9A9679}" destId="{7787F838-5042-4382-B848-79F61EB51724}" srcOrd="2" destOrd="0" parTransId="{8ED3D074-A1D7-4BF4-BEF2-BDE04D924A1E}" sibTransId="{9704319E-D20E-42CE-97D8-EF206A9F2342}"/>
    <dgm:cxn modelId="{69AF42BB-DF4D-46E4-8458-287B63D65769}" srcId="{24CADDFD-A112-4D94-AC71-6E73FB9A9679}" destId="{59AE85A2-5A03-491B-A078-23287840951F}" srcOrd="6" destOrd="0" parTransId="{63108D4C-DB95-435D-ADD8-118D93886BF2}" sibTransId="{60EDAB34-9CA6-405C-A95D-3E26D5ABDAB6}"/>
    <dgm:cxn modelId="{B78392CF-86AC-4E30-8792-860CE1A10104}" type="presOf" srcId="{4FA4B051-E768-41D2-AE2D-672DF3E88813}" destId="{35C30715-B6B0-4020-BA6F-9F3B8FAE18BD}" srcOrd="0" destOrd="0" presId="urn:microsoft.com/office/officeart/2005/8/layout/default"/>
    <dgm:cxn modelId="{224BE1DD-4417-4052-A136-2B2743188D5A}" srcId="{24CADDFD-A112-4D94-AC71-6E73FB9A9679}" destId="{4FA4B051-E768-41D2-AE2D-672DF3E88813}" srcOrd="1" destOrd="0" parTransId="{D38157A8-7A60-4E00-A742-3514C7A3D381}" sibTransId="{46ABC9A6-459C-455B-953D-985E80F58126}"/>
    <dgm:cxn modelId="{65D662A2-B9F6-425D-A353-6638B06E4A79}" type="presParOf" srcId="{0A54A70D-F8AA-4C9B-B251-6F046E539AAD}" destId="{5B6B43DF-F95E-4C62-BF22-AFBA14CAF4A1}" srcOrd="0" destOrd="0" presId="urn:microsoft.com/office/officeart/2005/8/layout/default"/>
    <dgm:cxn modelId="{45F9928B-AA41-4A8D-A6C7-9458DE2812E7}" type="presParOf" srcId="{0A54A70D-F8AA-4C9B-B251-6F046E539AAD}" destId="{F13BF3AC-8ED1-4D74-B904-E1B0736837E0}" srcOrd="1" destOrd="0" presId="urn:microsoft.com/office/officeart/2005/8/layout/default"/>
    <dgm:cxn modelId="{110170C4-B963-40E8-809C-08E43AB2A14A}" type="presParOf" srcId="{0A54A70D-F8AA-4C9B-B251-6F046E539AAD}" destId="{35C30715-B6B0-4020-BA6F-9F3B8FAE18BD}" srcOrd="2" destOrd="0" presId="urn:microsoft.com/office/officeart/2005/8/layout/default"/>
    <dgm:cxn modelId="{010B920A-5431-418C-BDCA-66242D7EE6A1}" type="presParOf" srcId="{0A54A70D-F8AA-4C9B-B251-6F046E539AAD}" destId="{7AD934D1-D1DA-44DF-ADCE-DFBC4B37A33F}" srcOrd="3" destOrd="0" presId="urn:microsoft.com/office/officeart/2005/8/layout/default"/>
    <dgm:cxn modelId="{A1498C62-8A68-492B-8A55-041FA02D23D4}" type="presParOf" srcId="{0A54A70D-F8AA-4C9B-B251-6F046E539AAD}" destId="{CD0BA69E-A298-4627-ADFC-E8D54A27DB59}" srcOrd="4" destOrd="0" presId="urn:microsoft.com/office/officeart/2005/8/layout/default"/>
    <dgm:cxn modelId="{9C5EC409-B62F-4006-8906-E002987C0DA6}" type="presParOf" srcId="{0A54A70D-F8AA-4C9B-B251-6F046E539AAD}" destId="{9694D8F3-E64A-4AE6-81B2-DF7E7CA4FD1E}" srcOrd="5" destOrd="0" presId="urn:microsoft.com/office/officeart/2005/8/layout/default"/>
    <dgm:cxn modelId="{830D0E9B-448C-45A2-A289-E3524C4EE791}" type="presParOf" srcId="{0A54A70D-F8AA-4C9B-B251-6F046E539AAD}" destId="{97464E70-1320-49B0-A114-9E5BDC39DC7F}" srcOrd="6" destOrd="0" presId="urn:microsoft.com/office/officeart/2005/8/layout/default"/>
    <dgm:cxn modelId="{3424F8B4-D507-4971-A666-FEB40D89DDCA}" type="presParOf" srcId="{0A54A70D-F8AA-4C9B-B251-6F046E539AAD}" destId="{A91FDCE4-BB1A-4A1C-A473-9E86EB5E3321}" srcOrd="7" destOrd="0" presId="urn:microsoft.com/office/officeart/2005/8/layout/default"/>
    <dgm:cxn modelId="{8758394C-F7D3-477B-8841-AF7E82856503}" type="presParOf" srcId="{0A54A70D-F8AA-4C9B-B251-6F046E539AAD}" destId="{66EEDAE2-352A-4CCB-BF41-9F4B3BE3B939}" srcOrd="8" destOrd="0" presId="urn:microsoft.com/office/officeart/2005/8/layout/default"/>
    <dgm:cxn modelId="{871F8AB9-DD97-43AA-A19E-9580B3D83390}" type="presParOf" srcId="{0A54A70D-F8AA-4C9B-B251-6F046E539AAD}" destId="{8D082E57-6B86-433F-A776-78DE39F4A223}" srcOrd="9" destOrd="0" presId="urn:microsoft.com/office/officeart/2005/8/layout/default"/>
    <dgm:cxn modelId="{4A6C336F-D4DE-4FA9-93E8-F0FFCCB259C7}" type="presParOf" srcId="{0A54A70D-F8AA-4C9B-B251-6F046E539AAD}" destId="{9CBEB53A-3AB9-4B35-96C6-D547532E2480}" srcOrd="10" destOrd="0" presId="urn:microsoft.com/office/officeart/2005/8/layout/default"/>
    <dgm:cxn modelId="{1D1F926B-FCE1-4877-9EA4-7B13424EC53D}" type="presParOf" srcId="{0A54A70D-F8AA-4C9B-B251-6F046E539AAD}" destId="{CF412FEF-BB50-4F43-9CC6-14B7A4197334}" srcOrd="11" destOrd="0" presId="urn:microsoft.com/office/officeart/2005/8/layout/default"/>
    <dgm:cxn modelId="{4A314E90-7663-4447-A119-D3FA89543348}" type="presParOf" srcId="{0A54A70D-F8AA-4C9B-B251-6F046E539AAD}" destId="{278D2B16-BEF7-4A98-8DFB-96D60454CE67}"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6.xml><?xml version="1.0" encoding="utf-8"?>
<dgm:dataModel xmlns:dgm="http://schemas.openxmlformats.org/drawingml/2006/diagram" xmlns:a="http://schemas.openxmlformats.org/drawingml/2006/main">
  <dgm:ptLst>
    <dgm:pt modelId="{24CADDFD-A112-4D94-AC71-6E73FB9A9679}"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EA60CE5-1BDB-4F0C-89EF-E1025811F7AF}">
      <dgm:prSet custT="1"/>
      <dgm:spPr/>
      <dgm:t>
        <a:bodyPr/>
        <a:lstStyle/>
        <a:p>
          <a:pPr>
            <a:lnSpc>
              <a:spcPct val="100000"/>
            </a:lnSpc>
            <a:defRPr cap="all"/>
          </a:pPr>
          <a:r>
            <a:rPr lang="en-US" sz="1000"/>
            <a:t>An </a:t>
          </a:r>
          <a:r>
            <a:rPr lang="en-US" sz="1000" b="1"/>
            <a:t>“Architecture Model”</a:t>
          </a:r>
          <a:r>
            <a:rPr lang="en-US" sz="1000"/>
            <a:t> is a representation of a subject of interest</a:t>
          </a:r>
        </a:p>
      </dgm:t>
    </dgm:pt>
    <dgm:pt modelId="{C33487D5-3CCD-4EF5-B1D3-60D6E90D109F}" type="parTrans" cxnId="{8181A100-BFC2-46FB-A78B-4E3ACB898CC9}">
      <dgm:prSet/>
      <dgm:spPr/>
      <dgm:t>
        <a:bodyPr/>
        <a:lstStyle/>
        <a:p>
          <a:endParaRPr lang="en-US" sz="1800"/>
        </a:p>
      </dgm:t>
    </dgm:pt>
    <dgm:pt modelId="{0EACCD5D-DD3C-44F4-9FF1-BAEB7CFB9511}" type="sibTrans" cxnId="{8181A100-BFC2-46FB-A78B-4E3ACB898CC9}">
      <dgm:prSet phldrT="01"/>
      <dgm:spPr/>
      <dgm:t>
        <a:bodyPr/>
        <a:lstStyle/>
        <a:p>
          <a:endParaRPr lang="en-US" sz="2000"/>
        </a:p>
      </dgm:t>
    </dgm:pt>
    <dgm:pt modelId="{7787F838-5042-4382-B848-79F61EB51724}">
      <dgm:prSet custT="1"/>
      <dgm:spPr/>
      <dgm:t>
        <a:bodyPr/>
        <a:lstStyle/>
        <a:p>
          <a:pPr>
            <a:lnSpc>
              <a:spcPct val="100000"/>
            </a:lnSpc>
            <a:defRPr cap="all"/>
          </a:pPr>
          <a:r>
            <a:rPr lang="en-GB" sz="1000" b="0" i="0" baseline="0"/>
            <a:t>An </a:t>
          </a:r>
          <a:r>
            <a:rPr lang="en-GB" sz="1000" b="1" i="0" baseline="0"/>
            <a:t>“Architecture viewpoint” </a:t>
          </a:r>
          <a:r>
            <a:rPr lang="en-GB" sz="1000" b="0" i="0" baseline="0"/>
            <a:t>is a specification of the conventions for a particular kind of architecture view</a:t>
          </a:r>
          <a:endParaRPr lang="en-US" sz="1000"/>
        </a:p>
      </dgm:t>
    </dgm:pt>
    <dgm:pt modelId="{8ED3D074-A1D7-4BF4-BEF2-BDE04D924A1E}" type="parTrans" cxnId="{3F5ADBB2-8506-4A68-82F6-6955D7C5A92C}">
      <dgm:prSet/>
      <dgm:spPr/>
      <dgm:t>
        <a:bodyPr/>
        <a:lstStyle/>
        <a:p>
          <a:endParaRPr lang="en-US" sz="1800"/>
        </a:p>
      </dgm:t>
    </dgm:pt>
    <dgm:pt modelId="{9704319E-D20E-42CE-97D8-EF206A9F2342}" type="sibTrans" cxnId="{3F5ADBB2-8506-4A68-82F6-6955D7C5A92C}">
      <dgm:prSet phldrT="02"/>
      <dgm:spPr/>
      <dgm:t>
        <a:bodyPr/>
        <a:lstStyle/>
        <a:p>
          <a:endParaRPr lang="en-US" sz="2000"/>
        </a:p>
      </dgm:t>
    </dgm:pt>
    <dgm:pt modelId="{429464D8-6D9A-44A1-8342-CBE2AA08E612}">
      <dgm:prSet custT="1"/>
      <dgm:spPr/>
      <dgm:t>
        <a:bodyPr/>
        <a:lstStyle/>
        <a:p>
          <a:pPr>
            <a:lnSpc>
              <a:spcPct val="100000"/>
            </a:lnSpc>
            <a:defRPr cap="all"/>
          </a:pPr>
          <a:r>
            <a:rPr lang="en-GB" sz="1000" b="0" i="0" baseline="0"/>
            <a:t>A </a:t>
          </a:r>
          <a:r>
            <a:rPr lang="en-GB" sz="1000" b="1" i="0" baseline="0"/>
            <a:t>“Model Kind”</a:t>
          </a:r>
          <a:r>
            <a:rPr lang="en-GB" sz="1000" b="0" i="0" baseline="0"/>
            <a:t> establishes conventions for a type of </a:t>
          </a:r>
          <a:r>
            <a:rPr lang="en-GB" sz="1000" b="0" i="0" baseline="0" err="1"/>
            <a:t>modeling</a:t>
          </a:r>
          <a:endParaRPr lang="en-US" sz="1000"/>
        </a:p>
      </dgm:t>
    </dgm:pt>
    <dgm:pt modelId="{2640000A-FB60-48DC-BCA9-695B82A0A13A}" type="parTrans" cxnId="{841ADE80-5C61-4AAE-8E76-D4BE6C014DA9}">
      <dgm:prSet/>
      <dgm:spPr/>
      <dgm:t>
        <a:bodyPr/>
        <a:lstStyle/>
        <a:p>
          <a:endParaRPr lang="en-US" sz="1800"/>
        </a:p>
      </dgm:t>
    </dgm:pt>
    <dgm:pt modelId="{6E49842A-50A0-4C9D-9FBE-780D7C069F2C}" type="sibTrans" cxnId="{841ADE80-5C61-4AAE-8E76-D4BE6C014DA9}">
      <dgm:prSet phldrT="03"/>
      <dgm:spPr/>
      <dgm:t>
        <a:bodyPr/>
        <a:lstStyle/>
        <a:p>
          <a:endParaRPr lang="en-US" sz="2000"/>
        </a:p>
      </dgm:t>
    </dgm:pt>
    <dgm:pt modelId="{59AE85A2-5A03-491B-A078-23287840951F}">
      <dgm:prSet custT="1"/>
      <dgm:spPr/>
      <dgm:t>
        <a:bodyPr/>
        <a:lstStyle/>
        <a:p>
          <a:pPr>
            <a:lnSpc>
              <a:spcPct val="100000"/>
            </a:lnSpc>
            <a:defRPr cap="all"/>
          </a:pPr>
          <a:r>
            <a:rPr lang="en-GB" sz="1000" b="0" i="0" baseline="0"/>
            <a:t>A </a:t>
          </a:r>
          <a:r>
            <a:rPr lang="en-GB" sz="1000" b="1" i="0" baseline="0"/>
            <a:t>“Viewpoint Library”</a:t>
          </a:r>
          <a:r>
            <a:rPr lang="en-GB" sz="1000" b="0" i="0" baseline="0"/>
            <a:t> is a collection of the specifications of architecture viewpoints</a:t>
          </a:r>
          <a:endParaRPr lang="en-US" sz="1000"/>
        </a:p>
      </dgm:t>
    </dgm:pt>
    <dgm:pt modelId="{63108D4C-DB95-435D-ADD8-118D93886BF2}" type="parTrans" cxnId="{69AF42BB-DF4D-46E4-8458-287B63D65769}">
      <dgm:prSet/>
      <dgm:spPr/>
      <dgm:t>
        <a:bodyPr/>
        <a:lstStyle/>
        <a:p>
          <a:endParaRPr lang="en-US" sz="1800"/>
        </a:p>
      </dgm:t>
    </dgm:pt>
    <dgm:pt modelId="{60EDAB34-9CA6-405C-A95D-3E26D5ABDAB6}" type="sibTrans" cxnId="{69AF42BB-DF4D-46E4-8458-287B63D65769}">
      <dgm:prSet phldrT="04"/>
      <dgm:spPr/>
      <dgm:t>
        <a:bodyPr/>
        <a:lstStyle/>
        <a:p>
          <a:endParaRPr lang="en-US" sz="2000"/>
        </a:p>
      </dgm:t>
    </dgm:pt>
    <dgm:pt modelId="{04AA5280-1C89-4037-856B-D653FB91521A}" type="pres">
      <dgm:prSet presAssocID="{24CADDFD-A112-4D94-AC71-6E73FB9A9679}" presName="root" presStyleCnt="0">
        <dgm:presLayoutVars>
          <dgm:dir/>
          <dgm:resizeHandles val="exact"/>
        </dgm:presLayoutVars>
      </dgm:prSet>
      <dgm:spPr/>
    </dgm:pt>
    <dgm:pt modelId="{0FDF8432-D30F-437C-8D97-DFF35BB99321}" type="pres">
      <dgm:prSet presAssocID="{3EA60CE5-1BDB-4F0C-89EF-E1025811F7AF}" presName="compNode" presStyleCnt="0"/>
      <dgm:spPr/>
    </dgm:pt>
    <dgm:pt modelId="{5A622D36-9802-4FF7-B4D0-DB36C13368C2}" type="pres">
      <dgm:prSet presAssocID="{3EA60CE5-1BDB-4F0C-89EF-E1025811F7AF}" presName="iconBgRect" presStyleLbl="bgShp" presStyleIdx="0" presStyleCnt="4" custScaleX="100000" custLinFactNeighborX="-20236"/>
      <dgm:spPr>
        <a:prstGeom prst="round2DiagRect">
          <a:avLst>
            <a:gd name="adj1" fmla="val 29727"/>
            <a:gd name="adj2" fmla="val 0"/>
          </a:avLst>
        </a:prstGeom>
        <a:solidFill>
          <a:srgbClr val="66CBE4"/>
        </a:solidFill>
      </dgm:spPr>
    </dgm:pt>
    <dgm:pt modelId="{01AA5318-FFEB-4B0C-90B7-A68E94ACBB9B}" type="pres">
      <dgm:prSet presAssocID="{3EA60CE5-1BDB-4F0C-89EF-E1025811F7AF}" presName="iconRect" presStyleLbl="node1" presStyleIdx="0" presStyleCnt="4" custScaleX="100000" custLinFactNeighborX="-352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nk"/>
        </a:ext>
      </dgm:extLst>
    </dgm:pt>
    <dgm:pt modelId="{DC7E84B0-D132-4D04-B3EE-115A241E0A15}" type="pres">
      <dgm:prSet presAssocID="{3EA60CE5-1BDB-4F0C-89EF-E1025811F7AF}" presName="spaceRect" presStyleCnt="0"/>
      <dgm:spPr/>
    </dgm:pt>
    <dgm:pt modelId="{DA252F0F-6C5B-45A6-B18C-808FE1F9E17F}" type="pres">
      <dgm:prSet presAssocID="{3EA60CE5-1BDB-4F0C-89EF-E1025811F7AF}" presName="textRect" presStyleLbl="revTx" presStyleIdx="0" presStyleCnt="4" custScaleX="100000" custLinFactNeighborX="-12340">
        <dgm:presLayoutVars>
          <dgm:chMax val="1"/>
          <dgm:chPref val="1"/>
        </dgm:presLayoutVars>
      </dgm:prSet>
      <dgm:spPr/>
    </dgm:pt>
    <dgm:pt modelId="{E9F52524-F91E-4EF8-B312-5ED3CDB3E50F}" type="pres">
      <dgm:prSet presAssocID="{0EACCD5D-DD3C-44F4-9FF1-BAEB7CFB9511}" presName="sibTrans" presStyleCnt="0"/>
      <dgm:spPr/>
    </dgm:pt>
    <dgm:pt modelId="{A0A9B6F2-99E4-4007-B090-6BBEFC7C0667}" type="pres">
      <dgm:prSet presAssocID="{7787F838-5042-4382-B848-79F61EB51724}" presName="compNode" presStyleCnt="0"/>
      <dgm:spPr/>
    </dgm:pt>
    <dgm:pt modelId="{D1B62BBD-796F-49F3-804E-D603A83298B8}" type="pres">
      <dgm:prSet presAssocID="{7787F838-5042-4382-B848-79F61EB51724}" presName="iconBgRect" presStyleLbl="bgShp" presStyleIdx="1" presStyleCnt="4" custScaleX="100000" custLinFactNeighborX="-6072"/>
      <dgm:spPr>
        <a:prstGeom prst="round2DiagRect">
          <a:avLst>
            <a:gd name="adj1" fmla="val 29727"/>
            <a:gd name="adj2" fmla="val 0"/>
          </a:avLst>
        </a:prstGeom>
        <a:solidFill>
          <a:srgbClr val="66CBE4"/>
        </a:solidFill>
      </dgm:spPr>
    </dgm:pt>
    <dgm:pt modelId="{BC0D4945-4F86-4A33-BC15-6BEF291B04F6}" type="pres">
      <dgm:prSet presAssocID="{7787F838-5042-4382-B848-79F61EB51724}" presName="iconRect" presStyleLbl="node1" presStyleIdx="1" presStyleCnt="4" custScaleX="100000" custLinFactNeighborX="-1057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CDC71521-3C37-4731-8C20-04AB0F0950D4}" type="pres">
      <dgm:prSet presAssocID="{7787F838-5042-4382-B848-79F61EB51724}" presName="spaceRect" presStyleCnt="0"/>
      <dgm:spPr/>
    </dgm:pt>
    <dgm:pt modelId="{678474FF-F2B1-412F-A72A-0692AE0BC9EB}" type="pres">
      <dgm:prSet presAssocID="{7787F838-5042-4382-B848-79F61EB51724}" presName="textRect" presStyleLbl="revTx" presStyleIdx="1" presStyleCnt="4" custScaleX="132763" custLinFactNeighborX="-3702">
        <dgm:presLayoutVars>
          <dgm:chMax val="1"/>
          <dgm:chPref val="1"/>
        </dgm:presLayoutVars>
      </dgm:prSet>
      <dgm:spPr/>
    </dgm:pt>
    <dgm:pt modelId="{2C981A3D-076F-4EAD-89A1-507FC35855DD}" type="pres">
      <dgm:prSet presAssocID="{9704319E-D20E-42CE-97D8-EF206A9F2342}" presName="sibTrans" presStyleCnt="0"/>
      <dgm:spPr/>
    </dgm:pt>
    <dgm:pt modelId="{FEBEF456-EC10-464F-8BB4-E1791E00F45E}" type="pres">
      <dgm:prSet presAssocID="{429464D8-6D9A-44A1-8342-CBE2AA08E612}" presName="compNode" presStyleCnt="0"/>
      <dgm:spPr/>
    </dgm:pt>
    <dgm:pt modelId="{F286EED8-3410-4FBE-80D7-906E666F3392}" type="pres">
      <dgm:prSet presAssocID="{429464D8-6D9A-44A1-8342-CBE2AA08E612}" presName="iconBgRect" presStyleLbl="bgShp" presStyleIdx="2" presStyleCnt="4" custScaleX="100000"/>
      <dgm:spPr>
        <a:prstGeom prst="round2DiagRect">
          <a:avLst>
            <a:gd name="adj1" fmla="val 29727"/>
            <a:gd name="adj2" fmla="val 0"/>
          </a:avLst>
        </a:prstGeom>
        <a:solidFill>
          <a:srgbClr val="66CBE4"/>
        </a:solidFill>
      </dgm:spPr>
    </dgm:pt>
    <dgm:pt modelId="{CDD03FA2-1F48-42E8-9CA9-96C72E7EC150}" type="pres">
      <dgm:prSet presAssocID="{429464D8-6D9A-44A1-8342-CBE2AA08E612}" presName="iconRect" presStyleLbl="node1" presStyleIdx="2" presStyleCnt="4" custScaleX="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lowchart"/>
        </a:ext>
      </dgm:extLst>
    </dgm:pt>
    <dgm:pt modelId="{0E47C76A-C0E3-45EA-84CE-C213DB595A7A}" type="pres">
      <dgm:prSet presAssocID="{429464D8-6D9A-44A1-8342-CBE2AA08E612}" presName="spaceRect" presStyleCnt="0"/>
      <dgm:spPr/>
    </dgm:pt>
    <dgm:pt modelId="{720589D2-97E7-4D5B-9886-F8725DC61384}" type="pres">
      <dgm:prSet presAssocID="{429464D8-6D9A-44A1-8342-CBE2AA08E612}" presName="textRect" presStyleLbl="revTx" presStyleIdx="2" presStyleCnt="4" custScaleX="117452">
        <dgm:presLayoutVars>
          <dgm:chMax val="1"/>
          <dgm:chPref val="1"/>
        </dgm:presLayoutVars>
      </dgm:prSet>
      <dgm:spPr/>
    </dgm:pt>
    <dgm:pt modelId="{81D14F7A-1078-42D8-8A43-7D38D71546DF}" type="pres">
      <dgm:prSet presAssocID="{6E49842A-50A0-4C9D-9FBE-780D7C069F2C}" presName="sibTrans" presStyleCnt="0"/>
      <dgm:spPr/>
    </dgm:pt>
    <dgm:pt modelId="{E178BCFB-B84B-4FD7-BAE9-EF6D72519C35}" type="pres">
      <dgm:prSet presAssocID="{59AE85A2-5A03-491B-A078-23287840951F}" presName="compNode" presStyleCnt="0"/>
      <dgm:spPr/>
    </dgm:pt>
    <dgm:pt modelId="{6E954F29-D6AF-49F7-A68A-D3D514804A55}" type="pres">
      <dgm:prSet presAssocID="{59AE85A2-5A03-491B-A078-23287840951F}" presName="iconBgRect" presStyleLbl="bgShp" presStyleIdx="3" presStyleCnt="4" custLinFactNeighborY="11245"/>
      <dgm:spPr>
        <a:prstGeom prst="round2DiagRect">
          <a:avLst>
            <a:gd name="adj1" fmla="val 29727"/>
            <a:gd name="adj2" fmla="val 0"/>
          </a:avLst>
        </a:prstGeom>
        <a:solidFill>
          <a:srgbClr val="66CBE4"/>
        </a:solidFill>
      </dgm:spPr>
    </dgm:pt>
    <dgm:pt modelId="{370A3065-C19D-494D-97D9-FD316C4039EE}" type="pres">
      <dgm:prSet presAssocID="{59AE85A2-5A03-491B-A078-23287840951F}" presName="iconRect" presStyleLbl="node1" presStyleIdx="3" presStyleCnt="4" custLinFactNeighborY="1960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on Shelf"/>
        </a:ext>
      </dgm:extLst>
    </dgm:pt>
    <dgm:pt modelId="{EC0DF4CF-2157-445C-9796-574743E0DE18}" type="pres">
      <dgm:prSet presAssocID="{59AE85A2-5A03-491B-A078-23287840951F}" presName="spaceRect" presStyleCnt="0"/>
      <dgm:spPr/>
    </dgm:pt>
    <dgm:pt modelId="{C45653BC-C592-42BB-941A-812B47DD3222}" type="pres">
      <dgm:prSet presAssocID="{59AE85A2-5A03-491B-A078-23287840951F}" presName="textRect" presStyleLbl="revTx" presStyleIdx="3" presStyleCnt="4" custScaleX="129363">
        <dgm:presLayoutVars>
          <dgm:chMax val="1"/>
          <dgm:chPref val="1"/>
        </dgm:presLayoutVars>
      </dgm:prSet>
      <dgm:spPr/>
    </dgm:pt>
  </dgm:ptLst>
  <dgm:cxnLst>
    <dgm:cxn modelId="{8181A100-BFC2-46FB-A78B-4E3ACB898CC9}" srcId="{24CADDFD-A112-4D94-AC71-6E73FB9A9679}" destId="{3EA60CE5-1BDB-4F0C-89EF-E1025811F7AF}" srcOrd="0" destOrd="0" parTransId="{C33487D5-3CCD-4EF5-B1D3-60D6E90D109F}" sibTransId="{0EACCD5D-DD3C-44F4-9FF1-BAEB7CFB9511}"/>
    <dgm:cxn modelId="{F7279B24-4104-4236-BB36-EB077957C526}" type="presOf" srcId="{24CADDFD-A112-4D94-AC71-6E73FB9A9679}" destId="{04AA5280-1C89-4037-856B-D653FB91521A}" srcOrd="0" destOrd="0" presId="urn:microsoft.com/office/officeart/2018/5/layout/IconLeafLabelList"/>
    <dgm:cxn modelId="{231F5139-496A-46A6-9278-53FF373819F8}" type="presOf" srcId="{59AE85A2-5A03-491B-A078-23287840951F}" destId="{C45653BC-C592-42BB-941A-812B47DD3222}" srcOrd="0" destOrd="0" presId="urn:microsoft.com/office/officeart/2018/5/layout/IconLeafLabelList"/>
    <dgm:cxn modelId="{00C30F71-7D0F-4EEE-81ED-491A592A8F58}" type="presOf" srcId="{7787F838-5042-4382-B848-79F61EB51724}" destId="{678474FF-F2B1-412F-A72A-0692AE0BC9EB}" srcOrd="0" destOrd="0" presId="urn:microsoft.com/office/officeart/2018/5/layout/IconLeafLabelList"/>
    <dgm:cxn modelId="{326A1D51-BD21-45CF-85A3-B1F7B56BF343}" type="presOf" srcId="{3EA60CE5-1BDB-4F0C-89EF-E1025811F7AF}" destId="{DA252F0F-6C5B-45A6-B18C-808FE1F9E17F}" srcOrd="0" destOrd="0" presId="urn:microsoft.com/office/officeart/2018/5/layout/IconLeafLabelList"/>
    <dgm:cxn modelId="{841ADE80-5C61-4AAE-8E76-D4BE6C014DA9}" srcId="{24CADDFD-A112-4D94-AC71-6E73FB9A9679}" destId="{429464D8-6D9A-44A1-8342-CBE2AA08E612}" srcOrd="2" destOrd="0" parTransId="{2640000A-FB60-48DC-BCA9-695B82A0A13A}" sibTransId="{6E49842A-50A0-4C9D-9FBE-780D7C069F2C}"/>
    <dgm:cxn modelId="{5A730198-ABC6-4AB1-970B-9B3FD39FD458}" type="presOf" srcId="{429464D8-6D9A-44A1-8342-CBE2AA08E612}" destId="{720589D2-97E7-4D5B-9886-F8725DC61384}" srcOrd="0" destOrd="0" presId="urn:microsoft.com/office/officeart/2018/5/layout/IconLeafLabelList"/>
    <dgm:cxn modelId="{3F5ADBB2-8506-4A68-82F6-6955D7C5A92C}" srcId="{24CADDFD-A112-4D94-AC71-6E73FB9A9679}" destId="{7787F838-5042-4382-B848-79F61EB51724}" srcOrd="1" destOrd="0" parTransId="{8ED3D074-A1D7-4BF4-BEF2-BDE04D924A1E}" sibTransId="{9704319E-D20E-42CE-97D8-EF206A9F2342}"/>
    <dgm:cxn modelId="{69AF42BB-DF4D-46E4-8458-287B63D65769}" srcId="{24CADDFD-A112-4D94-AC71-6E73FB9A9679}" destId="{59AE85A2-5A03-491B-A078-23287840951F}" srcOrd="3" destOrd="0" parTransId="{63108D4C-DB95-435D-ADD8-118D93886BF2}" sibTransId="{60EDAB34-9CA6-405C-A95D-3E26D5ABDAB6}"/>
    <dgm:cxn modelId="{EECBC27B-5E06-4BFF-8472-16815C63E9A2}" type="presParOf" srcId="{04AA5280-1C89-4037-856B-D653FB91521A}" destId="{0FDF8432-D30F-437C-8D97-DFF35BB99321}" srcOrd="0" destOrd="0" presId="urn:microsoft.com/office/officeart/2018/5/layout/IconLeafLabelList"/>
    <dgm:cxn modelId="{6B8E6BEF-B2C4-4422-890F-E259513D9D65}" type="presParOf" srcId="{0FDF8432-D30F-437C-8D97-DFF35BB99321}" destId="{5A622D36-9802-4FF7-B4D0-DB36C13368C2}" srcOrd="0" destOrd="0" presId="urn:microsoft.com/office/officeart/2018/5/layout/IconLeafLabelList"/>
    <dgm:cxn modelId="{821958FE-4C90-40B9-A005-CB8E3BE70D3D}" type="presParOf" srcId="{0FDF8432-D30F-437C-8D97-DFF35BB99321}" destId="{01AA5318-FFEB-4B0C-90B7-A68E94ACBB9B}" srcOrd="1" destOrd="0" presId="urn:microsoft.com/office/officeart/2018/5/layout/IconLeafLabelList"/>
    <dgm:cxn modelId="{8AD0FB6B-9A54-4EE7-B128-EE08D6E610E1}" type="presParOf" srcId="{0FDF8432-D30F-437C-8D97-DFF35BB99321}" destId="{DC7E84B0-D132-4D04-B3EE-115A241E0A15}" srcOrd="2" destOrd="0" presId="urn:microsoft.com/office/officeart/2018/5/layout/IconLeafLabelList"/>
    <dgm:cxn modelId="{93E0EA1F-1058-47CC-B03A-E6C5AAB2B163}" type="presParOf" srcId="{0FDF8432-D30F-437C-8D97-DFF35BB99321}" destId="{DA252F0F-6C5B-45A6-B18C-808FE1F9E17F}" srcOrd="3" destOrd="0" presId="urn:microsoft.com/office/officeart/2018/5/layout/IconLeafLabelList"/>
    <dgm:cxn modelId="{9E813386-D980-41EA-AED6-93657245B609}" type="presParOf" srcId="{04AA5280-1C89-4037-856B-D653FB91521A}" destId="{E9F52524-F91E-4EF8-B312-5ED3CDB3E50F}" srcOrd="1" destOrd="0" presId="urn:microsoft.com/office/officeart/2018/5/layout/IconLeafLabelList"/>
    <dgm:cxn modelId="{079E733A-7397-40D5-A2F0-A1F569B6CA45}" type="presParOf" srcId="{04AA5280-1C89-4037-856B-D653FB91521A}" destId="{A0A9B6F2-99E4-4007-B090-6BBEFC7C0667}" srcOrd="2" destOrd="0" presId="urn:microsoft.com/office/officeart/2018/5/layout/IconLeafLabelList"/>
    <dgm:cxn modelId="{81C83DB9-2E1D-4DE7-B3B6-B620BE0A42D1}" type="presParOf" srcId="{A0A9B6F2-99E4-4007-B090-6BBEFC7C0667}" destId="{D1B62BBD-796F-49F3-804E-D603A83298B8}" srcOrd="0" destOrd="0" presId="urn:microsoft.com/office/officeart/2018/5/layout/IconLeafLabelList"/>
    <dgm:cxn modelId="{C148448B-4037-4162-9D88-17D78F689D47}" type="presParOf" srcId="{A0A9B6F2-99E4-4007-B090-6BBEFC7C0667}" destId="{BC0D4945-4F86-4A33-BC15-6BEF291B04F6}" srcOrd="1" destOrd="0" presId="urn:microsoft.com/office/officeart/2018/5/layout/IconLeafLabelList"/>
    <dgm:cxn modelId="{A12F574A-6D4B-4984-82FB-323DCF5BD16E}" type="presParOf" srcId="{A0A9B6F2-99E4-4007-B090-6BBEFC7C0667}" destId="{CDC71521-3C37-4731-8C20-04AB0F0950D4}" srcOrd="2" destOrd="0" presId="urn:microsoft.com/office/officeart/2018/5/layout/IconLeafLabelList"/>
    <dgm:cxn modelId="{98D0E54D-9479-45B6-B8DE-CF21698B6181}" type="presParOf" srcId="{A0A9B6F2-99E4-4007-B090-6BBEFC7C0667}" destId="{678474FF-F2B1-412F-A72A-0692AE0BC9EB}" srcOrd="3" destOrd="0" presId="urn:microsoft.com/office/officeart/2018/5/layout/IconLeafLabelList"/>
    <dgm:cxn modelId="{37C472AC-DCB7-444F-BB29-ED2B35ADD5FF}" type="presParOf" srcId="{04AA5280-1C89-4037-856B-D653FB91521A}" destId="{2C981A3D-076F-4EAD-89A1-507FC35855DD}" srcOrd="3" destOrd="0" presId="urn:microsoft.com/office/officeart/2018/5/layout/IconLeafLabelList"/>
    <dgm:cxn modelId="{18A06DBE-B1D8-48A1-A220-553906D049D7}" type="presParOf" srcId="{04AA5280-1C89-4037-856B-D653FB91521A}" destId="{FEBEF456-EC10-464F-8BB4-E1791E00F45E}" srcOrd="4" destOrd="0" presId="urn:microsoft.com/office/officeart/2018/5/layout/IconLeafLabelList"/>
    <dgm:cxn modelId="{C13D49BE-83A6-4993-89B0-24FD3C9EEEFE}" type="presParOf" srcId="{FEBEF456-EC10-464F-8BB4-E1791E00F45E}" destId="{F286EED8-3410-4FBE-80D7-906E666F3392}" srcOrd="0" destOrd="0" presId="urn:microsoft.com/office/officeart/2018/5/layout/IconLeafLabelList"/>
    <dgm:cxn modelId="{DB8F2F39-941F-4F77-8631-CFE32BD122FE}" type="presParOf" srcId="{FEBEF456-EC10-464F-8BB4-E1791E00F45E}" destId="{CDD03FA2-1F48-42E8-9CA9-96C72E7EC150}" srcOrd="1" destOrd="0" presId="urn:microsoft.com/office/officeart/2018/5/layout/IconLeafLabelList"/>
    <dgm:cxn modelId="{1A1F2144-9D76-422F-AAA7-77BC4F48411E}" type="presParOf" srcId="{FEBEF456-EC10-464F-8BB4-E1791E00F45E}" destId="{0E47C76A-C0E3-45EA-84CE-C213DB595A7A}" srcOrd="2" destOrd="0" presId="urn:microsoft.com/office/officeart/2018/5/layout/IconLeafLabelList"/>
    <dgm:cxn modelId="{9CE324EF-AEAD-49C6-9F79-9CCC50544405}" type="presParOf" srcId="{FEBEF456-EC10-464F-8BB4-E1791E00F45E}" destId="{720589D2-97E7-4D5B-9886-F8725DC61384}" srcOrd="3" destOrd="0" presId="urn:microsoft.com/office/officeart/2018/5/layout/IconLeafLabelList"/>
    <dgm:cxn modelId="{D5356720-C66C-49E0-8DB1-DFC37E83E66D}" type="presParOf" srcId="{04AA5280-1C89-4037-856B-D653FB91521A}" destId="{81D14F7A-1078-42D8-8A43-7D38D71546DF}" srcOrd="5" destOrd="0" presId="urn:microsoft.com/office/officeart/2018/5/layout/IconLeafLabelList"/>
    <dgm:cxn modelId="{A15B0235-2DF4-4082-8625-67595FDC3386}" type="presParOf" srcId="{04AA5280-1C89-4037-856B-D653FB91521A}" destId="{E178BCFB-B84B-4FD7-BAE9-EF6D72519C35}" srcOrd="6" destOrd="0" presId="urn:microsoft.com/office/officeart/2018/5/layout/IconLeafLabelList"/>
    <dgm:cxn modelId="{FE500FC3-17FB-44DF-891E-59028132A0AF}" type="presParOf" srcId="{E178BCFB-B84B-4FD7-BAE9-EF6D72519C35}" destId="{6E954F29-D6AF-49F7-A68A-D3D514804A55}" srcOrd="0" destOrd="0" presId="urn:microsoft.com/office/officeart/2018/5/layout/IconLeafLabelList"/>
    <dgm:cxn modelId="{35063205-FBE7-4483-9A7D-3FBFAABB6787}" type="presParOf" srcId="{E178BCFB-B84B-4FD7-BAE9-EF6D72519C35}" destId="{370A3065-C19D-494D-97D9-FD316C4039EE}" srcOrd="1" destOrd="0" presId="urn:microsoft.com/office/officeart/2018/5/layout/IconLeafLabelList"/>
    <dgm:cxn modelId="{26547C8B-FAB2-4B01-A10F-D7E3B0EED3AF}" type="presParOf" srcId="{E178BCFB-B84B-4FD7-BAE9-EF6D72519C35}" destId="{EC0DF4CF-2157-445C-9796-574743E0DE18}" srcOrd="2" destOrd="0" presId="urn:microsoft.com/office/officeart/2018/5/layout/IconLeafLabelList"/>
    <dgm:cxn modelId="{9702AAFC-5A17-4727-8993-7EC7678313EF}" type="presParOf" srcId="{E178BCFB-B84B-4FD7-BAE9-EF6D72519C35}" destId="{C45653BC-C592-42BB-941A-812B47DD3222}"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7.xml><?xml version="1.0" encoding="utf-8"?>
<dgm:dataModel xmlns:dgm="http://schemas.openxmlformats.org/drawingml/2006/diagram" xmlns:a="http://schemas.openxmlformats.org/drawingml/2006/main">
  <dgm:ptLst>
    <dgm:pt modelId="{8242C2F7-4DE5-4F70-A30A-A3A9B765EA5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0B3C56F-0BFB-41BD-8FA3-16E62AE31E90}">
      <dgm:prSet/>
      <dgm:spPr>
        <a:solidFill>
          <a:srgbClr val="D4F1F7"/>
        </a:solidFill>
        <a:ln>
          <a:solidFill>
            <a:schemeClr val="bg1"/>
          </a:solidFill>
        </a:ln>
      </dgm:spPr>
      <dgm:t>
        <a:bodyPr/>
        <a:lstStyle/>
        <a:p>
          <a:pPr algn="ctr"/>
          <a:r>
            <a:rPr lang="en-GB" b="0" i="1" baseline="0">
              <a:solidFill>
                <a:srgbClr val="2F528F"/>
              </a:solidFill>
            </a:rPr>
            <a:t>TOGAF refers to these using TOGAF nomenclature</a:t>
          </a:r>
          <a:br>
            <a:rPr lang="en-GB" b="0" i="1" baseline="0">
              <a:solidFill>
                <a:srgbClr val="2F528F"/>
              </a:solidFill>
            </a:rPr>
          </a:br>
          <a:r>
            <a:rPr lang="en-GB" b="0" i="1" baseline="0">
              <a:solidFill>
                <a:srgbClr val="2F528F"/>
              </a:solidFill>
            </a:rPr>
            <a:t>Adapt to fit with ‘your TOGAF’</a:t>
          </a:r>
          <a:br>
            <a:rPr lang="en-GB" b="0" i="1" baseline="0">
              <a:solidFill>
                <a:srgbClr val="2F528F"/>
              </a:solidFill>
            </a:rPr>
          </a:br>
          <a:r>
            <a:rPr lang="en-GB" b="0" i="1" baseline="0">
              <a:solidFill>
                <a:srgbClr val="2F528F"/>
              </a:solidFill>
            </a:rPr>
            <a:t>This module discusses the Key Docs</a:t>
          </a:r>
          <a:endParaRPr lang="en-US">
            <a:solidFill>
              <a:srgbClr val="2F528F"/>
            </a:solidFill>
          </a:endParaRPr>
        </a:p>
      </dgm:t>
    </dgm:pt>
    <dgm:pt modelId="{C1468CA3-9652-4450-AA7F-EE350FC1B525}" type="parTrans" cxnId="{45AA5389-A356-4E3A-9A4A-1537EAE8EF04}">
      <dgm:prSet/>
      <dgm:spPr/>
      <dgm:t>
        <a:bodyPr/>
        <a:lstStyle/>
        <a:p>
          <a:endParaRPr lang="en-US"/>
        </a:p>
      </dgm:t>
    </dgm:pt>
    <dgm:pt modelId="{1D365D09-2944-480E-8BAE-B547D5098D11}" type="sibTrans" cxnId="{45AA5389-A356-4E3A-9A4A-1537EAE8EF04}">
      <dgm:prSet/>
      <dgm:spPr/>
      <dgm:t>
        <a:bodyPr/>
        <a:lstStyle/>
        <a:p>
          <a:endParaRPr lang="en-US"/>
        </a:p>
      </dgm:t>
    </dgm:pt>
    <dgm:pt modelId="{0CA973EF-4C48-4327-9963-6B473FE8D18E}" type="pres">
      <dgm:prSet presAssocID="{8242C2F7-4DE5-4F70-A30A-A3A9B765EA5D}" presName="linear" presStyleCnt="0">
        <dgm:presLayoutVars>
          <dgm:animLvl val="lvl"/>
          <dgm:resizeHandles val="exact"/>
        </dgm:presLayoutVars>
      </dgm:prSet>
      <dgm:spPr/>
    </dgm:pt>
    <dgm:pt modelId="{81BFB125-7CE2-49FC-8762-65560554D322}" type="pres">
      <dgm:prSet presAssocID="{40B3C56F-0BFB-41BD-8FA3-16E62AE31E90}" presName="parentText" presStyleLbl="node1" presStyleIdx="0" presStyleCnt="1" custLinFactNeighborX="97890" custLinFactNeighborY="4799">
        <dgm:presLayoutVars>
          <dgm:chMax val="0"/>
          <dgm:bulletEnabled val="1"/>
        </dgm:presLayoutVars>
      </dgm:prSet>
      <dgm:spPr/>
    </dgm:pt>
  </dgm:ptLst>
  <dgm:cxnLst>
    <dgm:cxn modelId="{77D95842-12BD-49AF-AA73-3CCDEBE01DCD}" type="presOf" srcId="{40B3C56F-0BFB-41BD-8FA3-16E62AE31E90}" destId="{81BFB125-7CE2-49FC-8762-65560554D322}" srcOrd="0" destOrd="0" presId="urn:microsoft.com/office/officeart/2005/8/layout/vList2"/>
    <dgm:cxn modelId="{2D428085-4506-41B3-B319-2920A9CFDD42}" type="presOf" srcId="{8242C2F7-4DE5-4F70-A30A-A3A9B765EA5D}" destId="{0CA973EF-4C48-4327-9963-6B473FE8D18E}" srcOrd="0" destOrd="0" presId="urn:microsoft.com/office/officeart/2005/8/layout/vList2"/>
    <dgm:cxn modelId="{45AA5389-A356-4E3A-9A4A-1537EAE8EF04}" srcId="{8242C2F7-4DE5-4F70-A30A-A3A9B765EA5D}" destId="{40B3C56F-0BFB-41BD-8FA3-16E62AE31E90}" srcOrd="0" destOrd="0" parTransId="{C1468CA3-9652-4450-AA7F-EE350FC1B525}" sibTransId="{1D365D09-2944-480E-8BAE-B547D5098D11}"/>
    <dgm:cxn modelId="{CAC787F7-EA49-4B34-8064-F917FAD50703}" type="presParOf" srcId="{0CA973EF-4C48-4327-9963-6B473FE8D18E}" destId="{81BFB125-7CE2-49FC-8762-65560554D322}"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8.xml><?xml version="1.0" encoding="utf-8"?>
<dgm:dataModel xmlns:dgm="http://schemas.openxmlformats.org/drawingml/2006/diagram" xmlns:a="http://schemas.openxmlformats.org/drawingml/2006/main">
  <dgm:ptLst>
    <dgm:pt modelId="{0DB962F4-EAC5-415F-9459-929E9DE8A4B1}"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44B087C9-99C4-4FAF-A695-692BD5D42153}">
      <dgm:prSet custT="1"/>
      <dgm:spPr/>
      <dgm:t>
        <a:bodyPr/>
        <a:lstStyle/>
        <a:p>
          <a:pPr>
            <a:lnSpc>
              <a:spcPct val="100000"/>
            </a:lnSpc>
            <a:defRPr cap="all"/>
          </a:pPr>
          <a:r>
            <a:rPr lang="en-GB" sz="1200"/>
            <a:t>Resources [</a:t>
          </a:r>
          <a:r>
            <a:rPr lang="en-GB" sz="1200" i="1"/>
            <a:t>Input</a:t>
          </a:r>
          <a:r>
            <a:rPr lang="en-GB" sz="1200"/>
            <a:t>] are injected into Phases</a:t>
          </a:r>
          <a:endParaRPr lang="en-US" sz="1200"/>
        </a:p>
      </dgm:t>
    </dgm:pt>
    <dgm:pt modelId="{5A60392A-2E5E-4713-8931-C642F7C40ED8}" type="parTrans" cxnId="{02C426DC-0E1B-4C56-84FC-92441155244A}">
      <dgm:prSet/>
      <dgm:spPr/>
      <dgm:t>
        <a:bodyPr/>
        <a:lstStyle/>
        <a:p>
          <a:endParaRPr lang="en-US" sz="1200"/>
        </a:p>
      </dgm:t>
    </dgm:pt>
    <dgm:pt modelId="{4525A35B-1EBD-4E7F-A735-6807EE098222}" type="sibTrans" cxnId="{02C426DC-0E1B-4C56-84FC-92441155244A}">
      <dgm:prSet/>
      <dgm:spPr/>
      <dgm:t>
        <a:bodyPr/>
        <a:lstStyle/>
        <a:p>
          <a:endParaRPr lang="en-US" sz="1200"/>
        </a:p>
      </dgm:t>
    </dgm:pt>
    <dgm:pt modelId="{989FAADC-1BBE-45B3-B419-1B52B45924E6}">
      <dgm:prSet custT="1"/>
      <dgm:spPr/>
      <dgm:t>
        <a:bodyPr/>
        <a:lstStyle/>
        <a:p>
          <a:pPr>
            <a:lnSpc>
              <a:spcPct val="100000"/>
            </a:lnSpc>
            <a:defRPr cap="all"/>
          </a:pPr>
          <a:r>
            <a:rPr lang="en-GB" sz="1200"/>
            <a:t>some action is performed</a:t>
          </a:r>
          <a:endParaRPr lang="en-US" sz="1200"/>
        </a:p>
      </dgm:t>
    </dgm:pt>
    <dgm:pt modelId="{C48F1B73-8EF3-4BAF-9B20-ECD52CB7CFF3}" type="parTrans" cxnId="{6E0B2165-3978-4BC8-B9C0-87C2806FBD37}">
      <dgm:prSet/>
      <dgm:spPr/>
      <dgm:t>
        <a:bodyPr/>
        <a:lstStyle/>
        <a:p>
          <a:endParaRPr lang="en-US" sz="1200"/>
        </a:p>
      </dgm:t>
    </dgm:pt>
    <dgm:pt modelId="{7ED0D5F6-3750-421D-AF97-BA0F76A2873C}" type="sibTrans" cxnId="{6E0B2165-3978-4BC8-B9C0-87C2806FBD37}">
      <dgm:prSet/>
      <dgm:spPr/>
      <dgm:t>
        <a:bodyPr/>
        <a:lstStyle/>
        <a:p>
          <a:endParaRPr lang="en-US" sz="1200"/>
        </a:p>
      </dgm:t>
    </dgm:pt>
    <dgm:pt modelId="{A3FD9E55-EB19-41D1-8F70-3A16F2D5CBB5}">
      <dgm:prSet custT="1"/>
      <dgm:spPr/>
      <dgm:t>
        <a:bodyPr/>
        <a:lstStyle/>
        <a:p>
          <a:pPr>
            <a:lnSpc>
              <a:spcPct val="100000"/>
            </a:lnSpc>
            <a:defRPr cap="all"/>
          </a:pPr>
          <a:r>
            <a:rPr lang="en-GB" sz="1200" i="1"/>
            <a:t>Output</a:t>
          </a:r>
          <a:r>
            <a:rPr lang="en-GB" sz="1200"/>
            <a:t> is produced</a:t>
          </a:r>
          <a:endParaRPr lang="en-US" sz="1200"/>
        </a:p>
      </dgm:t>
    </dgm:pt>
    <dgm:pt modelId="{70D1C9E0-EDA9-41FC-8338-0D348F38CF0C}" type="parTrans" cxnId="{8F1786B8-7E53-4570-8806-E3E369509AC3}">
      <dgm:prSet/>
      <dgm:spPr/>
      <dgm:t>
        <a:bodyPr/>
        <a:lstStyle/>
        <a:p>
          <a:endParaRPr lang="en-US" sz="1200"/>
        </a:p>
      </dgm:t>
    </dgm:pt>
    <dgm:pt modelId="{04435DB1-F431-4EE2-909A-430B8BDCF30F}" type="sibTrans" cxnId="{8F1786B8-7E53-4570-8806-E3E369509AC3}">
      <dgm:prSet/>
      <dgm:spPr/>
      <dgm:t>
        <a:bodyPr/>
        <a:lstStyle/>
        <a:p>
          <a:endParaRPr lang="en-US" sz="1200"/>
        </a:p>
      </dgm:t>
    </dgm:pt>
    <dgm:pt modelId="{D829F416-E2B6-4AC8-9143-2A60BB71072C}" type="pres">
      <dgm:prSet presAssocID="{0DB962F4-EAC5-415F-9459-929E9DE8A4B1}" presName="root" presStyleCnt="0">
        <dgm:presLayoutVars>
          <dgm:dir/>
          <dgm:resizeHandles val="exact"/>
        </dgm:presLayoutVars>
      </dgm:prSet>
      <dgm:spPr/>
    </dgm:pt>
    <dgm:pt modelId="{78669027-27E2-4379-B443-F23F0E5646CB}" type="pres">
      <dgm:prSet presAssocID="{44B087C9-99C4-4FAF-A695-692BD5D42153}" presName="compNode" presStyleCnt="0"/>
      <dgm:spPr/>
    </dgm:pt>
    <dgm:pt modelId="{35A4F247-7469-441F-8141-EFD788F17C55}" type="pres">
      <dgm:prSet presAssocID="{44B087C9-99C4-4FAF-A695-692BD5D42153}" presName="iconBgRect" presStyleLbl="bgShp" presStyleIdx="0" presStyleCnt="3"/>
      <dgm:spPr>
        <a:solidFill>
          <a:srgbClr val="66CBE4"/>
        </a:solidFill>
      </dgm:spPr>
    </dgm:pt>
    <dgm:pt modelId="{EC885DEA-0589-4314-8BF8-292F6EFDECB1}" type="pres">
      <dgm:prSet presAssocID="{44B087C9-99C4-4FAF-A695-692BD5D4215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Gears"/>
        </a:ext>
      </dgm:extLst>
    </dgm:pt>
    <dgm:pt modelId="{5CD5513D-F02F-4D9C-A11E-6762465AEEA1}" type="pres">
      <dgm:prSet presAssocID="{44B087C9-99C4-4FAF-A695-692BD5D42153}" presName="spaceRect" presStyleCnt="0"/>
      <dgm:spPr/>
    </dgm:pt>
    <dgm:pt modelId="{9DDDF547-D06D-4DD0-B55E-FC9237889C62}" type="pres">
      <dgm:prSet presAssocID="{44B087C9-99C4-4FAF-A695-692BD5D42153}" presName="textRect" presStyleLbl="revTx" presStyleIdx="0" presStyleCnt="3" custScaleX="200074">
        <dgm:presLayoutVars>
          <dgm:chMax val="1"/>
          <dgm:chPref val="1"/>
        </dgm:presLayoutVars>
      </dgm:prSet>
      <dgm:spPr/>
    </dgm:pt>
    <dgm:pt modelId="{3B3CC1C5-336A-461E-9B41-26575ABA95A1}" type="pres">
      <dgm:prSet presAssocID="{4525A35B-1EBD-4E7F-A735-6807EE098222}" presName="sibTrans" presStyleCnt="0"/>
      <dgm:spPr/>
    </dgm:pt>
    <dgm:pt modelId="{FD14CCA3-4B91-4AE3-A03C-01F44E5AE1B8}" type="pres">
      <dgm:prSet presAssocID="{989FAADC-1BBE-45B3-B419-1B52B45924E6}" presName="compNode" presStyleCnt="0"/>
      <dgm:spPr/>
    </dgm:pt>
    <dgm:pt modelId="{F35E455A-D730-43E4-A260-EA77073808BE}" type="pres">
      <dgm:prSet presAssocID="{989FAADC-1BBE-45B3-B419-1B52B45924E6}" presName="iconBgRect" presStyleLbl="bgShp" presStyleIdx="1" presStyleCnt="3"/>
      <dgm:spPr>
        <a:solidFill>
          <a:srgbClr val="66CBE4"/>
        </a:solidFill>
      </dgm:spPr>
    </dgm:pt>
    <dgm:pt modelId="{F7D849B9-4D22-4D84-8B3F-8DCCABD71FC2}" type="pres">
      <dgm:prSet presAssocID="{989FAADC-1BBE-45B3-B419-1B52B45924E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Clapper board"/>
        </a:ext>
      </dgm:extLst>
    </dgm:pt>
    <dgm:pt modelId="{8C5B14AD-3577-4673-9711-3E75B8C0E3E9}" type="pres">
      <dgm:prSet presAssocID="{989FAADC-1BBE-45B3-B419-1B52B45924E6}" presName="spaceRect" presStyleCnt="0"/>
      <dgm:spPr/>
    </dgm:pt>
    <dgm:pt modelId="{26CE8A5F-BB92-444F-B88B-1294BE1F7AC0}" type="pres">
      <dgm:prSet presAssocID="{989FAADC-1BBE-45B3-B419-1B52B45924E6}" presName="textRect" presStyleLbl="revTx" presStyleIdx="1" presStyleCnt="3" custScaleX="200074">
        <dgm:presLayoutVars>
          <dgm:chMax val="1"/>
          <dgm:chPref val="1"/>
        </dgm:presLayoutVars>
      </dgm:prSet>
      <dgm:spPr/>
    </dgm:pt>
    <dgm:pt modelId="{514803DE-0A68-4B8B-B3E8-3DEC7B4474A9}" type="pres">
      <dgm:prSet presAssocID="{7ED0D5F6-3750-421D-AF97-BA0F76A2873C}" presName="sibTrans" presStyleCnt="0"/>
      <dgm:spPr/>
    </dgm:pt>
    <dgm:pt modelId="{387BB5BA-684E-462D-A82C-D72EC0E236F2}" type="pres">
      <dgm:prSet presAssocID="{A3FD9E55-EB19-41D1-8F70-3A16F2D5CBB5}" presName="compNode" presStyleCnt="0"/>
      <dgm:spPr/>
    </dgm:pt>
    <dgm:pt modelId="{78CFD64D-7E5C-4EDD-A33A-8E5BB2822C19}" type="pres">
      <dgm:prSet presAssocID="{A3FD9E55-EB19-41D1-8F70-3A16F2D5CBB5}" presName="iconBgRect" presStyleLbl="bgShp" presStyleIdx="2" presStyleCnt="3"/>
      <dgm:spPr>
        <a:solidFill>
          <a:srgbClr val="66CBE4"/>
        </a:solidFill>
      </dgm:spPr>
    </dgm:pt>
    <dgm:pt modelId="{A375DEB3-500C-458A-B548-CA7F65ED0B4E}" type="pres">
      <dgm:prSet presAssocID="{A3FD9E55-EB19-41D1-8F70-3A16F2D5CBB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SolarPanels"/>
        </a:ext>
      </dgm:extLst>
    </dgm:pt>
    <dgm:pt modelId="{A6C77537-E06B-41CA-8A52-1FFA0325AE74}" type="pres">
      <dgm:prSet presAssocID="{A3FD9E55-EB19-41D1-8F70-3A16F2D5CBB5}" presName="spaceRect" presStyleCnt="0"/>
      <dgm:spPr/>
    </dgm:pt>
    <dgm:pt modelId="{B0D0FC8B-579F-47F4-BBB2-83FD2837D81F}" type="pres">
      <dgm:prSet presAssocID="{A3FD9E55-EB19-41D1-8F70-3A16F2D5CBB5}" presName="textRect" presStyleLbl="revTx" presStyleIdx="2" presStyleCnt="3" custScaleX="200760">
        <dgm:presLayoutVars>
          <dgm:chMax val="1"/>
          <dgm:chPref val="1"/>
        </dgm:presLayoutVars>
      </dgm:prSet>
      <dgm:spPr/>
    </dgm:pt>
  </dgm:ptLst>
  <dgm:cxnLst>
    <dgm:cxn modelId="{88895708-091E-4EEB-8FFD-3C91E9A0E3E8}" type="presOf" srcId="{989FAADC-1BBE-45B3-B419-1B52B45924E6}" destId="{26CE8A5F-BB92-444F-B88B-1294BE1F7AC0}" srcOrd="0" destOrd="0" presId="urn:microsoft.com/office/officeart/2018/5/layout/IconCircleLabelList"/>
    <dgm:cxn modelId="{DF85133F-6D9A-4271-BB07-7C5C7DFFC6CF}" type="presOf" srcId="{44B087C9-99C4-4FAF-A695-692BD5D42153}" destId="{9DDDF547-D06D-4DD0-B55E-FC9237889C62}" srcOrd="0" destOrd="0" presId="urn:microsoft.com/office/officeart/2018/5/layout/IconCircleLabelList"/>
    <dgm:cxn modelId="{6E0B2165-3978-4BC8-B9C0-87C2806FBD37}" srcId="{0DB962F4-EAC5-415F-9459-929E9DE8A4B1}" destId="{989FAADC-1BBE-45B3-B419-1B52B45924E6}" srcOrd="1" destOrd="0" parTransId="{C48F1B73-8EF3-4BAF-9B20-ECD52CB7CFF3}" sibTransId="{7ED0D5F6-3750-421D-AF97-BA0F76A2873C}"/>
    <dgm:cxn modelId="{B357BF48-383E-4150-9753-58522488EB63}" type="presOf" srcId="{0DB962F4-EAC5-415F-9459-929E9DE8A4B1}" destId="{D829F416-E2B6-4AC8-9143-2A60BB71072C}" srcOrd="0" destOrd="0" presId="urn:microsoft.com/office/officeart/2018/5/layout/IconCircleLabelList"/>
    <dgm:cxn modelId="{DA2FA58A-AC6F-4946-89B9-5EF54A54CB9D}" type="presOf" srcId="{A3FD9E55-EB19-41D1-8F70-3A16F2D5CBB5}" destId="{B0D0FC8B-579F-47F4-BBB2-83FD2837D81F}" srcOrd="0" destOrd="0" presId="urn:microsoft.com/office/officeart/2018/5/layout/IconCircleLabelList"/>
    <dgm:cxn modelId="{8F1786B8-7E53-4570-8806-E3E369509AC3}" srcId="{0DB962F4-EAC5-415F-9459-929E9DE8A4B1}" destId="{A3FD9E55-EB19-41D1-8F70-3A16F2D5CBB5}" srcOrd="2" destOrd="0" parTransId="{70D1C9E0-EDA9-41FC-8338-0D348F38CF0C}" sibTransId="{04435DB1-F431-4EE2-909A-430B8BDCF30F}"/>
    <dgm:cxn modelId="{02C426DC-0E1B-4C56-84FC-92441155244A}" srcId="{0DB962F4-EAC5-415F-9459-929E9DE8A4B1}" destId="{44B087C9-99C4-4FAF-A695-692BD5D42153}" srcOrd="0" destOrd="0" parTransId="{5A60392A-2E5E-4713-8931-C642F7C40ED8}" sibTransId="{4525A35B-1EBD-4E7F-A735-6807EE098222}"/>
    <dgm:cxn modelId="{8D250C08-2B02-44E2-96E3-664EEFA874D6}" type="presParOf" srcId="{D829F416-E2B6-4AC8-9143-2A60BB71072C}" destId="{78669027-27E2-4379-B443-F23F0E5646CB}" srcOrd="0" destOrd="0" presId="urn:microsoft.com/office/officeart/2018/5/layout/IconCircleLabelList"/>
    <dgm:cxn modelId="{F8B2EFD4-0218-4046-8875-F4B140D71918}" type="presParOf" srcId="{78669027-27E2-4379-B443-F23F0E5646CB}" destId="{35A4F247-7469-441F-8141-EFD788F17C55}" srcOrd="0" destOrd="0" presId="urn:microsoft.com/office/officeart/2018/5/layout/IconCircleLabelList"/>
    <dgm:cxn modelId="{AF2A64ED-AC3B-41E6-9400-600EE200D783}" type="presParOf" srcId="{78669027-27E2-4379-B443-F23F0E5646CB}" destId="{EC885DEA-0589-4314-8BF8-292F6EFDECB1}" srcOrd="1" destOrd="0" presId="urn:microsoft.com/office/officeart/2018/5/layout/IconCircleLabelList"/>
    <dgm:cxn modelId="{0F1BED1D-79E2-474E-BF85-260E2B3C68D9}" type="presParOf" srcId="{78669027-27E2-4379-B443-F23F0E5646CB}" destId="{5CD5513D-F02F-4D9C-A11E-6762465AEEA1}" srcOrd="2" destOrd="0" presId="urn:microsoft.com/office/officeart/2018/5/layout/IconCircleLabelList"/>
    <dgm:cxn modelId="{AD9C37B3-0F05-4257-BEAC-53945252FB79}" type="presParOf" srcId="{78669027-27E2-4379-B443-F23F0E5646CB}" destId="{9DDDF547-D06D-4DD0-B55E-FC9237889C62}" srcOrd="3" destOrd="0" presId="urn:microsoft.com/office/officeart/2018/5/layout/IconCircleLabelList"/>
    <dgm:cxn modelId="{1A6CFB9E-C3C1-49AF-8074-7C2D514EC044}" type="presParOf" srcId="{D829F416-E2B6-4AC8-9143-2A60BB71072C}" destId="{3B3CC1C5-336A-461E-9B41-26575ABA95A1}" srcOrd="1" destOrd="0" presId="urn:microsoft.com/office/officeart/2018/5/layout/IconCircleLabelList"/>
    <dgm:cxn modelId="{D20B1D9C-98E3-4600-BAE0-4F0DBF81BF31}" type="presParOf" srcId="{D829F416-E2B6-4AC8-9143-2A60BB71072C}" destId="{FD14CCA3-4B91-4AE3-A03C-01F44E5AE1B8}" srcOrd="2" destOrd="0" presId="urn:microsoft.com/office/officeart/2018/5/layout/IconCircleLabelList"/>
    <dgm:cxn modelId="{16093F6E-45FA-4603-A262-25FBC0BBFFF4}" type="presParOf" srcId="{FD14CCA3-4B91-4AE3-A03C-01F44E5AE1B8}" destId="{F35E455A-D730-43E4-A260-EA77073808BE}" srcOrd="0" destOrd="0" presId="urn:microsoft.com/office/officeart/2018/5/layout/IconCircleLabelList"/>
    <dgm:cxn modelId="{2ED11966-72FF-412F-BAF4-F9EDCA9367D6}" type="presParOf" srcId="{FD14CCA3-4B91-4AE3-A03C-01F44E5AE1B8}" destId="{F7D849B9-4D22-4D84-8B3F-8DCCABD71FC2}" srcOrd="1" destOrd="0" presId="urn:microsoft.com/office/officeart/2018/5/layout/IconCircleLabelList"/>
    <dgm:cxn modelId="{B936309E-E509-4117-A69B-DC482B7FFA45}" type="presParOf" srcId="{FD14CCA3-4B91-4AE3-A03C-01F44E5AE1B8}" destId="{8C5B14AD-3577-4673-9711-3E75B8C0E3E9}" srcOrd="2" destOrd="0" presId="urn:microsoft.com/office/officeart/2018/5/layout/IconCircleLabelList"/>
    <dgm:cxn modelId="{E7D962C5-FD9E-4B57-82FA-D0CB2D73D88A}" type="presParOf" srcId="{FD14CCA3-4B91-4AE3-A03C-01F44E5AE1B8}" destId="{26CE8A5F-BB92-444F-B88B-1294BE1F7AC0}" srcOrd="3" destOrd="0" presId="urn:microsoft.com/office/officeart/2018/5/layout/IconCircleLabelList"/>
    <dgm:cxn modelId="{3804874B-AA5F-43A8-9896-27B7A0C1AF6F}" type="presParOf" srcId="{D829F416-E2B6-4AC8-9143-2A60BB71072C}" destId="{514803DE-0A68-4B8B-B3E8-3DEC7B4474A9}" srcOrd="3" destOrd="0" presId="urn:microsoft.com/office/officeart/2018/5/layout/IconCircleLabelList"/>
    <dgm:cxn modelId="{C4473E60-666D-42EE-A9A0-4E4C883890D4}" type="presParOf" srcId="{D829F416-E2B6-4AC8-9143-2A60BB71072C}" destId="{387BB5BA-684E-462D-A82C-D72EC0E236F2}" srcOrd="4" destOrd="0" presId="urn:microsoft.com/office/officeart/2018/5/layout/IconCircleLabelList"/>
    <dgm:cxn modelId="{D5CC8595-4221-41B5-8A50-B5678EEEC898}" type="presParOf" srcId="{387BB5BA-684E-462D-A82C-D72EC0E236F2}" destId="{78CFD64D-7E5C-4EDD-A33A-8E5BB2822C19}" srcOrd="0" destOrd="0" presId="urn:microsoft.com/office/officeart/2018/5/layout/IconCircleLabelList"/>
    <dgm:cxn modelId="{3C97E9B8-3E97-444C-8593-D183070B0B03}" type="presParOf" srcId="{387BB5BA-684E-462D-A82C-D72EC0E236F2}" destId="{A375DEB3-500C-458A-B548-CA7F65ED0B4E}" srcOrd="1" destOrd="0" presId="urn:microsoft.com/office/officeart/2018/5/layout/IconCircleLabelList"/>
    <dgm:cxn modelId="{062C974D-0A3C-49E9-809B-ED58456A9CA1}" type="presParOf" srcId="{387BB5BA-684E-462D-A82C-D72EC0E236F2}" destId="{A6C77537-E06B-41CA-8A52-1FFA0325AE74}" srcOrd="2" destOrd="0" presId="urn:microsoft.com/office/officeart/2018/5/layout/IconCircleLabelList"/>
    <dgm:cxn modelId="{BED2A72C-0E37-4027-8F9D-EC5C57BFDC03}" type="presParOf" srcId="{387BB5BA-684E-462D-A82C-D72EC0E236F2}" destId="{B0D0FC8B-579F-47F4-BBB2-83FD2837D81F}" srcOrd="3" destOrd="0" presId="urn:microsoft.com/office/officeart/2018/5/layout/IconCircleLabel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9.xml><?xml version="1.0" encoding="utf-8"?>
<dgm:dataModel xmlns:dgm="http://schemas.openxmlformats.org/drawingml/2006/diagram" xmlns:a="http://schemas.openxmlformats.org/drawingml/2006/main">
  <dgm:ptLst>
    <dgm:pt modelId="{0DB962F4-EAC5-415F-9459-929E9DE8A4B1}"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44B087C9-99C4-4FAF-A695-692BD5D42153}">
      <dgm:prSet custT="1"/>
      <dgm:spPr/>
      <dgm:t>
        <a:bodyPr/>
        <a:lstStyle/>
        <a:p>
          <a:pPr>
            <a:lnSpc>
              <a:spcPct val="100000"/>
            </a:lnSpc>
            <a:defRPr cap="all"/>
          </a:pPr>
          <a:r>
            <a:rPr lang="en-GB" sz="1600" i="0"/>
            <a:t>Input</a:t>
          </a:r>
          <a:endParaRPr lang="en-US" sz="1600" i="0"/>
        </a:p>
      </dgm:t>
    </dgm:pt>
    <dgm:pt modelId="{5A60392A-2E5E-4713-8931-C642F7C40ED8}" type="parTrans" cxnId="{02C426DC-0E1B-4C56-84FC-92441155244A}">
      <dgm:prSet/>
      <dgm:spPr/>
      <dgm:t>
        <a:bodyPr/>
        <a:lstStyle/>
        <a:p>
          <a:endParaRPr lang="en-US" sz="1600"/>
        </a:p>
      </dgm:t>
    </dgm:pt>
    <dgm:pt modelId="{4525A35B-1EBD-4E7F-A735-6807EE098222}" type="sibTrans" cxnId="{02C426DC-0E1B-4C56-84FC-92441155244A}">
      <dgm:prSet/>
      <dgm:spPr/>
      <dgm:t>
        <a:bodyPr/>
        <a:lstStyle/>
        <a:p>
          <a:endParaRPr lang="en-US" sz="1600"/>
        </a:p>
      </dgm:t>
    </dgm:pt>
    <dgm:pt modelId="{A3FD9E55-EB19-41D1-8F70-3A16F2D5CBB5}">
      <dgm:prSet custT="1"/>
      <dgm:spPr/>
      <dgm:t>
        <a:bodyPr/>
        <a:lstStyle/>
        <a:p>
          <a:pPr>
            <a:lnSpc>
              <a:spcPct val="100000"/>
            </a:lnSpc>
            <a:defRPr cap="all"/>
          </a:pPr>
          <a:r>
            <a:rPr lang="en-GB" sz="1600" i="0"/>
            <a:t>Output</a:t>
          </a:r>
          <a:endParaRPr lang="en-US" sz="1600" i="0"/>
        </a:p>
      </dgm:t>
    </dgm:pt>
    <dgm:pt modelId="{70D1C9E0-EDA9-41FC-8338-0D348F38CF0C}" type="parTrans" cxnId="{8F1786B8-7E53-4570-8806-E3E369509AC3}">
      <dgm:prSet/>
      <dgm:spPr/>
      <dgm:t>
        <a:bodyPr/>
        <a:lstStyle/>
        <a:p>
          <a:endParaRPr lang="en-US" sz="1600"/>
        </a:p>
      </dgm:t>
    </dgm:pt>
    <dgm:pt modelId="{04435DB1-F431-4EE2-909A-430B8BDCF30F}" type="sibTrans" cxnId="{8F1786B8-7E53-4570-8806-E3E369509AC3}">
      <dgm:prSet/>
      <dgm:spPr/>
      <dgm:t>
        <a:bodyPr/>
        <a:lstStyle/>
        <a:p>
          <a:endParaRPr lang="en-US" sz="1600"/>
        </a:p>
      </dgm:t>
    </dgm:pt>
    <dgm:pt modelId="{D829F416-E2B6-4AC8-9143-2A60BB71072C}" type="pres">
      <dgm:prSet presAssocID="{0DB962F4-EAC5-415F-9459-929E9DE8A4B1}" presName="root" presStyleCnt="0">
        <dgm:presLayoutVars>
          <dgm:dir/>
          <dgm:resizeHandles val="exact"/>
        </dgm:presLayoutVars>
      </dgm:prSet>
      <dgm:spPr/>
    </dgm:pt>
    <dgm:pt modelId="{78669027-27E2-4379-B443-F23F0E5646CB}" type="pres">
      <dgm:prSet presAssocID="{44B087C9-99C4-4FAF-A695-692BD5D42153}" presName="compNode" presStyleCnt="0"/>
      <dgm:spPr/>
    </dgm:pt>
    <dgm:pt modelId="{35A4F247-7469-441F-8141-EFD788F17C55}" type="pres">
      <dgm:prSet presAssocID="{44B087C9-99C4-4FAF-A695-692BD5D42153}" presName="iconBgRect" presStyleLbl="bgShp" presStyleIdx="0" presStyleCnt="2"/>
      <dgm:spPr>
        <a:solidFill>
          <a:srgbClr val="66CBE4"/>
        </a:solidFill>
      </dgm:spPr>
    </dgm:pt>
    <dgm:pt modelId="{EC885DEA-0589-4314-8BF8-292F6EFDECB1}" type="pres">
      <dgm:prSet presAssocID="{44B087C9-99C4-4FAF-A695-692BD5D42153}"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Gears"/>
        </a:ext>
      </dgm:extLst>
    </dgm:pt>
    <dgm:pt modelId="{5CD5513D-F02F-4D9C-A11E-6762465AEEA1}" type="pres">
      <dgm:prSet presAssocID="{44B087C9-99C4-4FAF-A695-692BD5D42153}" presName="spaceRect" presStyleCnt="0"/>
      <dgm:spPr/>
    </dgm:pt>
    <dgm:pt modelId="{9DDDF547-D06D-4DD0-B55E-FC9237889C62}" type="pres">
      <dgm:prSet presAssocID="{44B087C9-99C4-4FAF-A695-692BD5D42153}" presName="textRect" presStyleLbl="revTx" presStyleIdx="0" presStyleCnt="2">
        <dgm:presLayoutVars>
          <dgm:chMax val="1"/>
          <dgm:chPref val="1"/>
        </dgm:presLayoutVars>
      </dgm:prSet>
      <dgm:spPr/>
    </dgm:pt>
    <dgm:pt modelId="{3B3CC1C5-336A-461E-9B41-26575ABA95A1}" type="pres">
      <dgm:prSet presAssocID="{4525A35B-1EBD-4E7F-A735-6807EE098222}" presName="sibTrans" presStyleCnt="0"/>
      <dgm:spPr/>
    </dgm:pt>
    <dgm:pt modelId="{387BB5BA-684E-462D-A82C-D72EC0E236F2}" type="pres">
      <dgm:prSet presAssocID="{A3FD9E55-EB19-41D1-8F70-3A16F2D5CBB5}" presName="compNode" presStyleCnt="0"/>
      <dgm:spPr/>
    </dgm:pt>
    <dgm:pt modelId="{78CFD64D-7E5C-4EDD-A33A-8E5BB2822C19}" type="pres">
      <dgm:prSet presAssocID="{A3FD9E55-EB19-41D1-8F70-3A16F2D5CBB5}" presName="iconBgRect" presStyleLbl="bgShp" presStyleIdx="1" presStyleCnt="2"/>
      <dgm:spPr>
        <a:solidFill>
          <a:srgbClr val="66CBE4"/>
        </a:solidFill>
      </dgm:spPr>
    </dgm:pt>
    <dgm:pt modelId="{A375DEB3-500C-458A-B548-CA7F65ED0B4E}" type="pres">
      <dgm:prSet presAssocID="{A3FD9E55-EB19-41D1-8F70-3A16F2D5CBB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SolarPanels"/>
        </a:ext>
      </dgm:extLst>
    </dgm:pt>
    <dgm:pt modelId="{A6C77537-E06B-41CA-8A52-1FFA0325AE74}" type="pres">
      <dgm:prSet presAssocID="{A3FD9E55-EB19-41D1-8F70-3A16F2D5CBB5}" presName="spaceRect" presStyleCnt="0"/>
      <dgm:spPr/>
    </dgm:pt>
    <dgm:pt modelId="{B0D0FC8B-579F-47F4-BBB2-83FD2837D81F}" type="pres">
      <dgm:prSet presAssocID="{A3FD9E55-EB19-41D1-8F70-3A16F2D5CBB5}" presName="textRect" presStyleLbl="revTx" presStyleIdx="1" presStyleCnt="2">
        <dgm:presLayoutVars>
          <dgm:chMax val="1"/>
          <dgm:chPref val="1"/>
        </dgm:presLayoutVars>
      </dgm:prSet>
      <dgm:spPr/>
    </dgm:pt>
  </dgm:ptLst>
  <dgm:cxnLst>
    <dgm:cxn modelId="{DF85133F-6D9A-4271-BB07-7C5C7DFFC6CF}" type="presOf" srcId="{44B087C9-99C4-4FAF-A695-692BD5D42153}" destId="{9DDDF547-D06D-4DD0-B55E-FC9237889C62}" srcOrd="0" destOrd="0" presId="urn:microsoft.com/office/officeart/2018/5/layout/IconCircleLabelList"/>
    <dgm:cxn modelId="{B357BF48-383E-4150-9753-58522488EB63}" type="presOf" srcId="{0DB962F4-EAC5-415F-9459-929E9DE8A4B1}" destId="{D829F416-E2B6-4AC8-9143-2A60BB71072C}" srcOrd="0" destOrd="0" presId="urn:microsoft.com/office/officeart/2018/5/layout/IconCircleLabelList"/>
    <dgm:cxn modelId="{DA2FA58A-AC6F-4946-89B9-5EF54A54CB9D}" type="presOf" srcId="{A3FD9E55-EB19-41D1-8F70-3A16F2D5CBB5}" destId="{B0D0FC8B-579F-47F4-BBB2-83FD2837D81F}" srcOrd="0" destOrd="0" presId="urn:microsoft.com/office/officeart/2018/5/layout/IconCircleLabelList"/>
    <dgm:cxn modelId="{8F1786B8-7E53-4570-8806-E3E369509AC3}" srcId="{0DB962F4-EAC5-415F-9459-929E9DE8A4B1}" destId="{A3FD9E55-EB19-41D1-8F70-3A16F2D5CBB5}" srcOrd="1" destOrd="0" parTransId="{70D1C9E0-EDA9-41FC-8338-0D348F38CF0C}" sibTransId="{04435DB1-F431-4EE2-909A-430B8BDCF30F}"/>
    <dgm:cxn modelId="{02C426DC-0E1B-4C56-84FC-92441155244A}" srcId="{0DB962F4-EAC5-415F-9459-929E9DE8A4B1}" destId="{44B087C9-99C4-4FAF-A695-692BD5D42153}" srcOrd="0" destOrd="0" parTransId="{5A60392A-2E5E-4713-8931-C642F7C40ED8}" sibTransId="{4525A35B-1EBD-4E7F-A735-6807EE098222}"/>
    <dgm:cxn modelId="{8D250C08-2B02-44E2-96E3-664EEFA874D6}" type="presParOf" srcId="{D829F416-E2B6-4AC8-9143-2A60BB71072C}" destId="{78669027-27E2-4379-B443-F23F0E5646CB}" srcOrd="0" destOrd="0" presId="urn:microsoft.com/office/officeart/2018/5/layout/IconCircleLabelList"/>
    <dgm:cxn modelId="{F8B2EFD4-0218-4046-8875-F4B140D71918}" type="presParOf" srcId="{78669027-27E2-4379-B443-F23F0E5646CB}" destId="{35A4F247-7469-441F-8141-EFD788F17C55}" srcOrd="0" destOrd="0" presId="urn:microsoft.com/office/officeart/2018/5/layout/IconCircleLabelList"/>
    <dgm:cxn modelId="{AF2A64ED-AC3B-41E6-9400-600EE200D783}" type="presParOf" srcId="{78669027-27E2-4379-B443-F23F0E5646CB}" destId="{EC885DEA-0589-4314-8BF8-292F6EFDECB1}" srcOrd="1" destOrd="0" presId="urn:microsoft.com/office/officeart/2018/5/layout/IconCircleLabelList"/>
    <dgm:cxn modelId="{0F1BED1D-79E2-474E-BF85-260E2B3C68D9}" type="presParOf" srcId="{78669027-27E2-4379-B443-F23F0E5646CB}" destId="{5CD5513D-F02F-4D9C-A11E-6762465AEEA1}" srcOrd="2" destOrd="0" presId="urn:microsoft.com/office/officeart/2018/5/layout/IconCircleLabelList"/>
    <dgm:cxn modelId="{AD9C37B3-0F05-4257-BEAC-53945252FB79}" type="presParOf" srcId="{78669027-27E2-4379-B443-F23F0E5646CB}" destId="{9DDDF547-D06D-4DD0-B55E-FC9237889C62}" srcOrd="3" destOrd="0" presId="urn:microsoft.com/office/officeart/2018/5/layout/IconCircleLabelList"/>
    <dgm:cxn modelId="{1A6CFB9E-C3C1-49AF-8074-7C2D514EC044}" type="presParOf" srcId="{D829F416-E2B6-4AC8-9143-2A60BB71072C}" destId="{3B3CC1C5-336A-461E-9B41-26575ABA95A1}" srcOrd="1" destOrd="0" presId="urn:microsoft.com/office/officeart/2018/5/layout/IconCircleLabelList"/>
    <dgm:cxn modelId="{C4473E60-666D-42EE-A9A0-4E4C883890D4}" type="presParOf" srcId="{D829F416-E2B6-4AC8-9143-2A60BB71072C}" destId="{387BB5BA-684E-462D-A82C-D72EC0E236F2}" srcOrd="2" destOrd="0" presId="urn:microsoft.com/office/officeart/2018/5/layout/IconCircleLabelList"/>
    <dgm:cxn modelId="{D5CC8595-4221-41B5-8A50-B5678EEEC898}" type="presParOf" srcId="{387BB5BA-684E-462D-A82C-D72EC0E236F2}" destId="{78CFD64D-7E5C-4EDD-A33A-8E5BB2822C19}" srcOrd="0" destOrd="0" presId="urn:microsoft.com/office/officeart/2018/5/layout/IconCircleLabelList"/>
    <dgm:cxn modelId="{3C97E9B8-3E97-444C-8593-D183070B0B03}" type="presParOf" srcId="{387BB5BA-684E-462D-A82C-D72EC0E236F2}" destId="{A375DEB3-500C-458A-B548-CA7F65ED0B4E}" srcOrd="1" destOrd="0" presId="urn:microsoft.com/office/officeart/2018/5/layout/IconCircleLabelList"/>
    <dgm:cxn modelId="{062C974D-0A3C-49E9-809B-ED58456A9CA1}" type="presParOf" srcId="{387BB5BA-684E-462D-A82C-D72EC0E236F2}" destId="{A6C77537-E06B-41CA-8A52-1FFA0325AE74}" srcOrd="2" destOrd="0" presId="urn:microsoft.com/office/officeart/2018/5/layout/IconCircleLabelList"/>
    <dgm:cxn modelId="{BED2A72C-0E37-4027-8F9D-EC5C57BFDC03}" type="presParOf" srcId="{387BB5BA-684E-462D-A82C-D72EC0E236F2}" destId="{B0D0FC8B-579F-47F4-BBB2-83FD2837D81F}" srcOrd="3" destOrd="0" presId="urn:microsoft.com/office/officeart/2018/5/layout/IconCircleLabelList"/>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8A53BF4-D9A5-4C02-B33A-8D6196B3FDD1}"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763D641-F119-4C7A-B972-1CCBD22193CA}">
      <dgm:prSet/>
      <dgm:spPr/>
      <dgm:t>
        <a:bodyPr/>
        <a:lstStyle/>
        <a:p>
          <a:pPr>
            <a:defRPr cap="all"/>
          </a:pPr>
          <a:r>
            <a:rPr lang="en-GB">
              <a:solidFill>
                <a:srgbClr val="0070C0"/>
              </a:solidFill>
            </a:rPr>
            <a:t>EA Landscape</a:t>
          </a:r>
          <a:endParaRPr lang="en-US">
            <a:solidFill>
              <a:srgbClr val="0070C0"/>
            </a:solidFill>
          </a:endParaRPr>
        </a:p>
      </dgm:t>
    </dgm:pt>
    <dgm:pt modelId="{2B2E12CF-840D-472A-92E4-8D0C3516B587}" type="parTrans" cxnId="{22A49B99-3030-4475-AF6E-5575C7FD6827}">
      <dgm:prSet/>
      <dgm:spPr/>
      <dgm:t>
        <a:bodyPr/>
        <a:lstStyle/>
        <a:p>
          <a:endParaRPr lang="en-US"/>
        </a:p>
      </dgm:t>
    </dgm:pt>
    <dgm:pt modelId="{22943514-4596-4D1B-A9BB-EF1225994586}" type="sibTrans" cxnId="{22A49B99-3030-4475-AF6E-5575C7FD6827}">
      <dgm:prSet/>
      <dgm:spPr/>
      <dgm:t>
        <a:bodyPr/>
        <a:lstStyle/>
        <a:p>
          <a:endParaRPr lang="en-US"/>
        </a:p>
      </dgm:t>
    </dgm:pt>
    <dgm:pt modelId="{354779AB-9DB0-4E75-97E5-C59AFDBF8C62}">
      <dgm:prSet/>
      <dgm:spPr/>
      <dgm:t>
        <a:bodyPr/>
        <a:lstStyle/>
        <a:p>
          <a:pPr>
            <a:defRPr cap="all"/>
          </a:pPr>
          <a:r>
            <a:rPr lang="en-GB">
              <a:solidFill>
                <a:srgbClr val="0070C0"/>
              </a:solidFill>
            </a:rPr>
            <a:t>Reference Library</a:t>
          </a:r>
          <a:endParaRPr lang="en-US">
            <a:solidFill>
              <a:srgbClr val="0070C0"/>
            </a:solidFill>
          </a:endParaRPr>
        </a:p>
      </dgm:t>
    </dgm:pt>
    <dgm:pt modelId="{5A69A114-FAD9-4F75-B744-7C27AE63E5C0}" type="parTrans" cxnId="{35850C41-9EDF-48F3-9606-20A186CD18E0}">
      <dgm:prSet/>
      <dgm:spPr/>
      <dgm:t>
        <a:bodyPr/>
        <a:lstStyle/>
        <a:p>
          <a:endParaRPr lang="en-US"/>
        </a:p>
      </dgm:t>
    </dgm:pt>
    <dgm:pt modelId="{C1871748-738E-4992-8132-DEFD0873B3E5}" type="sibTrans" cxnId="{35850C41-9EDF-48F3-9606-20A186CD18E0}">
      <dgm:prSet/>
      <dgm:spPr/>
      <dgm:t>
        <a:bodyPr/>
        <a:lstStyle/>
        <a:p>
          <a:endParaRPr lang="en-US"/>
        </a:p>
      </dgm:t>
    </dgm:pt>
    <dgm:pt modelId="{B915F995-5CEF-4E4C-95D3-4463D7C77D9E}">
      <dgm:prSet/>
      <dgm:spPr/>
      <dgm:t>
        <a:bodyPr/>
        <a:lstStyle/>
        <a:p>
          <a:pPr>
            <a:defRPr cap="all"/>
          </a:pPr>
          <a:r>
            <a:rPr lang="en-GB">
              <a:solidFill>
                <a:srgbClr val="0070C0"/>
              </a:solidFill>
            </a:rPr>
            <a:t>Standards Library</a:t>
          </a:r>
          <a:endParaRPr lang="en-US">
            <a:solidFill>
              <a:srgbClr val="0070C0"/>
            </a:solidFill>
          </a:endParaRPr>
        </a:p>
      </dgm:t>
    </dgm:pt>
    <dgm:pt modelId="{3E36DC29-E016-4ACA-8DA3-9245E8F4E481}" type="parTrans" cxnId="{64EFCAF1-5711-4434-ACF9-2025B86EE453}">
      <dgm:prSet/>
      <dgm:spPr/>
      <dgm:t>
        <a:bodyPr/>
        <a:lstStyle/>
        <a:p>
          <a:endParaRPr lang="en-US"/>
        </a:p>
      </dgm:t>
    </dgm:pt>
    <dgm:pt modelId="{899B15A5-A6EB-431A-B951-252284EC0B06}" type="sibTrans" cxnId="{64EFCAF1-5711-4434-ACF9-2025B86EE453}">
      <dgm:prSet/>
      <dgm:spPr/>
      <dgm:t>
        <a:bodyPr/>
        <a:lstStyle/>
        <a:p>
          <a:endParaRPr lang="en-US"/>
        </a:p>
      </dgm:t>
    </dgm:pt>
    <dgm:pt modelId="{A1875F66-F51A-439E-A998-EBD8EE7E841C}">
      <dgm:prSet/>
      <dgm:spPr/>
      <dgm:t>
        <a:bodyPr/>
        <a:lstStyle/>
        <a:p>
          <a:pPr>
            <a:defRPr cap="all"/>
          </a:pPr>
          <a:r>
            <a:rPr lang="en-GB">
              <a:solidFill>
                <a:srgbClr val="0070C0"/>
              </a:solidFill>
            </a:rPr>
            <a:t>Requirements Repository</a:t>
          </a:r>
          <a:endParaRPr lang="en-US">
            <a:solidFill>
              <a:srgbClr val="0070C0"/>
            </a:solidFill>
          </a:endParaRPr>
        </a:p>
      </dgm:t>
    </dgm:pt>
    <dgm:pt modelId="{25C871AD-67EC-420B-9B80-7DF0264B9EF5}" type="parTrans" cxnId="{91474F50-C80D-4174-A6B2-27405907E857}">
      <dgm:prSet/>
      <dgm:spPr/>
      <dgm:t>
        <a:bodyPr/>
        <a:lstStyle/>
        <a:p>
          <a:endParaRPr lang="en-US"/>
        </a:p>
      </dgm:t>
    </dgm:pt>
    <dgm:pt modelId="{291628A6-EA9F-4EF2-84E5-6E56FAE71F62}" type="sibTrans" cxnId="{91474F50-C80D-4174-A6B2-27405907E857}">
      <dgm:prSet/>
      <dgm:spPr/>
      <dgm:t>
        <a:bodyPr/>
        <a:lstStyle/>
        <a:p>
          <a:endParaRPr lang="en-US"/>
        </a:p>
      </dgm:t>
    </dgm:pt>
    <dgm:pt modelId="{2B9E2043-23F0-44BC-84FE-FCF2962707A1}">
      <dgm:prSet/>
      <dgm:spPr/>
      <dgm:t>
        <a:bodyPr/>
        <a:lstStyle/>
        <a:p>
          <a:pPr>
            <a:defRPr cap="all"/>
          </a:pPr>
          <a:r>
            <a:rPr lang="en-GB">
              <a:solidFill>
                <a:srgbClr val="0070C0"/>
              </a:solidFill>
            </a:rPr>
            <a:t>Compliance Assessments in the Governance Log</a:t>
          </a:r>
          <a:endParaRPr lang="en-US">
            <a:solidFill>
              <a:srgbClr val="0070C0"/>
            </a:solidFill>
          </a:endParaRPr>
        </a:p>
      </dgm:t>
    </dgm:pt>
    <dgm:pt modelId="{01F49F48-01A2-4AD6-899A-8FADE09BE6C1}" type="parTrans" cxnId="{2DCFC687-4FA3-445B-BD74-205527F0628A}">
      <dgm:prSet/>
      <dgm:spPr/>
      <dgm:t>
        <a:bodyPr/>
        <a:lstStyle/>
        <a:p>
          <a:endParaRPr lang="en-US"/>
        </a:p>
      </dgm:t>
    </dgm:pt>
    <dgm:pt modelId="{B4AF7120-34B9-45D2-94CF-3A41D05F3ECC}" type="sibTrans" cxnId="{2DCFC687-4FA3-445B-BD74-205527F0628A}">
      <dgm:prSet/>
      <dgm:spPr/>
      <dgm:t>
        <a:bodyPr/>
        <a:lstStyle/>
        <a:p>
          <a:endParaRPr lang="en-US"/>
        </a:p>
      </dgm:t>
    </dgm:pt>
    <dgm:pt modelId="{28012987-DC2B-4D5C-B0E3-286DC4CE3978}" type="pres">
      <dgm:prSet presAssocID="{28A53BF4-D9A5-4C02-B33A-8D6196B3FDD1}" presName="root" presStyleCnt="0">
        <dgm:presLayoutVars>
          <dgm:dir/>
          <dgm:resizeHandles val="exact"/>
        </dgm:presLayoutVars>
      </dgm:prSet>
      <dgm:spPr/>
    </dgm:pt>
    <dgm:pt modelId="{9C395DE6-358F-486A-A3C1-89B98A05A5FA}" type="pres">
      <dgm:prSet presAssocID="{A763D641-F119-4C7A-B972-1CCBD22193CA}" presName="compNode" presStyleCnt="0"/>
      <dgm:spPr/>
    </dgm:pt>
    <dgm:pt modelId="{26EC5948-E023-4D9A-B633-F4A6DCA3CAAB}" type="pres">
      <dgm:prSet presAssocID="{A763D641-F119-4C7A-B972-1CCBD22193CA}" presName="iconBgRect" presStyleLbl="bgShp" presStyleIdx="0" presStyleCnt="5"/>
      <dgm:spPr>
        <a:prstGeom prst="round2DiagRect">
          <a:avLst>
            <a:gd name="adj1" fmla="val 29727"/>
            <a:gd name="adj2" fmla="val 0"/>
          </a:avLst>
        </a:prstGeom>
        <a:solidFill>
          <a:srgbClr val="66CBE4"/>
        </a:solidFill>
      </dgm:spPr>
    </dgm:pt>
    <dgm:pt modelId="{8F5CEFE7-1DE1-4806-BC69-21BD6E05A24E}" type="pres">
      <dgm:prSet presAssocID="{A763D641-F119-4C7A-B972-1CCBD22193CA}"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Branching diagram with solid fill"/>
        </a:ext>
      </dgm:extLst>
    </dgm:pt>
    <dgm:pt modelId="{A95E3CBC-5F0F-4245-A783-FFD922229BBC}" type="pres">
      <dgm:prSet presAssocID="{A763D641-F119-4C7A-B972-1CCBD22193CA}" presName="spaceRect" presStyleCnt="0"/>
      <dgm:spPr/>
    </dgm:pt>
    <dgm:pt modelId="{E7048444-425E-45FC-B428-A1B389587BEB}" type="pres">
      <dgm:prSet presAssocID="{A763D641-F119-4C7A-B972-1CCBD22193CA}" presName="textRect" presStyleLbl="revTx" presStyleIdx="0" presStyleCnt="5">
        <dgm:presLayoutVars>
          <dgm:chMax val="1"/>
          <dgm:chPref val="1"/>
        </dgm:presLayoutVars>
      </dgm:prSet>
      <dgm:spPr/>
    </dgm:pt>
    <dgm:pt modelId="{817071BC-F308-4A9D-A536-E8DA236FA2AC}" type="pres">
      <dgm:prSet presAssocID="{22943514-4596-4D1B-A9BB-EF1225994586}" presName="sibTrans" presStyleCnt="0"/>
      <dgm:spPr/>
    </dgm:pt>
    <dgm:pt modelId="{12BC79C4-74CB-42FA-865A-8850290ED97D}" type="pres">
      <dgm:prSet presAssocID="{354779AB-9DB0-4E75-97E5-C59AFDBF8C62}" presName="compNode" presStyleCnt="0"/>
      <dgm:spPr/>
    </dgm:pt>
    <dgm:pt modelId="{414E386C-39CD-4D65-A3B5-30004EB13F66}" type="pres">
      <dgm:prSet presAssocID="{354779AB-9DB0-4E75-97E5-C59AFDBF8C62}" presName="iconBgRect" presStyleLbl="bgShp" presStyleIdx="1" presStyleCnt="5"/>
      <dgm:spPr>
        <a:prstGeom prst="round2DiagRect">
          <a:avLst>
            <a:gd name="adj1" fmla="val 29727"/>
            <a:gd name="adj2" fmla="val 0"/>
          </a:avLst>
        </a:prstGeom>
        <a:solidFill>
          <a:srgbClr val="66CBE4"/>
        </a:solidFill>
      </dgm:spPr>
    </dgm:pt>
    <dgm:pt modelId="{E5059421-2121-40CD-99D2-4325BC0289E9}" type="pres">
      <dgm:prSet presAssocID="{354779AB-9DB0-4E75-97E5-C59AFDBF8C62}"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on Shelf"/>
        </a:ext>
      </dgm:extLst>
    </dgm:pt>
    <dgm:pt modelId="{58110C78-A2B5-4D1A-87CE-F502A0BF9B81}" type="pres">
      <dgm:prSet presAssocID="{354779AB-9DB0-4E75-97E5-C59AFDBF8C62}" presName="spaceRect" presStyleCnt="0"/>
      <dgm:spPr/>
    </dgm:pt>
    <dgm:pt modelId="{FF9D6E35-D8EE-4E23-9362-AFEB41051EE6}" type="pres">
      <dgm:prSet presAssocID="{354779AB-9DB0-4E75-97E5-C59AFDBF8C62}" presName="textRect" presStyleLbl="revTx" presStyleIdx="1" presStyleCnt="5">
        <dgm:presLayoutVars>
          <dgm:chMax val="1"/>
          <dgm:chPref val="1"/>
        </dgm:presLayoutVars>
      </dgm:prSet>
      <dgm:spPr/>
    </dgm:pt>
    <dgm:pt modelId="{2FDF482B-F401-40C7-BC4C-C0090E1E3FF0}" type="pres">
      <dgm:prSet presAssocID="{C1871748-738E-4992-8132-DEFD0873B3E5}" presName="sibTrans" presStyleCnt="0"/>
      <dgm:spPr/>
    </dgm:pt>
    <dgm:pt modelId="{66270C16-4289-4B46-A2E6-E524FD74C968}" type="pres">
      <dgm:prSet presAssocID="{B915F995-5CEF-4E4C-95D3-4463D7C77D9E}" presName="compNode" presStyleCnt="0"/>
      <dgm:spPr/>
    </dgm:pt>
    <dgm:pt modelId="{4ABE63F9-F3A7-4CD8-88E1-6CBE76C76B5B}" type="pres">
      <dgm:prSet presAssocID="{B915F995-5CEF-4E4C-95D3-4463D7C77D9E}" presName="iconBgRect" presStyleLbl="bgShp" presStyleIdx="2" presStyleCnt="5"/>
      <dgm:spPr>
        <a:prstGeom prst="round2DiagRect">
          <a:avLst>
            <a:gd name="adj1" fmla="val 29727"/>
            <a:gd name="adj2" fmla="val 0"/>
          </a:avLst>
        </a:prstGeom>
        <a:solidFill>
          <a:srgbClr val="66CBE4"/>
        </a:solidFill>
      </dgm:spPr>
    </dgm:pt>
    <dgm:pt modelId="{7A64A611-2C56-4F6D-9983-827E0C3ADCDD}" type="pres">
      <dgm:prSet presAssocID="{B915F995-5CEF-4E4C-95D3-4463D7C77D9E}"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atabase"/>
        </a:ext>
      </dgm:extLst>
    </dgm:pt>
    <dgm:pt modelId="{9985A584-5E76-41B6-8525-EE88D47340E5}" type="pres">
      <dgm:prSet presAssocID="{B915F995-5CEF-4E4C-95D3-4463D7C77D9E}" presName="spaceRect" presStyleCnt="0"/>
      <dgm:spPr/>
    </dgm:pt>
    <dgm:pt modelId="{20D0E5D4-EEF2-4A46-8B78-56DC0E9C50C1}" type="pres">
      <dgm:prSet presAssocID="{B915F995-5CEF-4E4C-95D3-4463D7C77D9E}" presName="textRect" presStyleLbl="revTx" presStyleIdx="2" presStyleCnt="5">
        <dgm:presLayoutVars>
          <dgm:chMax val="1"/>
          <dgm:chPref val="1"/>
        </dgm:presLayoutVars>
      </dgm:prSet>
      <dgm:spPr/>
    </dgm:pt>
    <dgm:pt modelId="{925404DD-B411-4CE3-8DFC-FD4168CC17D7}" type="pres">
      <dgm:prSet presAssocID="{899B15A5-A6EB-431A-B951-252284EC0B06}" presName="sibTrans" presStyleCnt="0"/>
      <dgm:spPr/>
    </dgm:pt>
    <dgm:pt modelId="{A568363C-96B6-4FDE-8967-AE142AD11054}" type="pres">
      <dgm:prSet presAssocID="{A1875F66-F51A-439E-A998-EBD8EE7E841C}" presName="compNode" presStyleCnt="0"/>
      <dgm:spPr/>
    </dgm:pt>
    <dgm:pt modelId="{A3716592-D35F-44EF-A1F7-7ED726AFD31F}" type="pres">
      <dgm:prSet presAssocID="{A1875F66-F51A-439E-A998-EBD8EE7E841C}" presName="iconBgRect" presStyleLbl="bgShp" presStyleIdx="3" presStyleCnt="5"/>
      <dgm:spPr>
        <a:prstGeom prst="round2DiagRect">
          <a:avLst>
            <a:gd name="adj1" fmla="val 29727"/>
            <a:gd name="adj2" fmla="val 0"/>
          </a:avLst>
        </a:prstGeom>
        <a:solidFill>
          <a:srgbClr val="66CBE4"/>
        </a:solidFill>
      </dgm:spPr>
    </dgm:pt>
    <dgm:pt modelId="{5DAC1BB5-55C9-4269-BDE8-1BB706149A72}" type="pres">
      <dgm:prSet presAssocID="{A1875F66-F51A-439E-A998-EBD8EE7E841C}"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lockchain with solid fill"/>
        </a:ext>
      </dgm:extLst>
    </dgm:pt>
    <dgm:pt modelId="{F853F75C-5BE5-4DBA-9C70-E62246AF6019}" type="pres">
      <dgm:prSet presAssocID="{A1875F66-F51A-439E-A998-EBD8EE7E841C}" presName="spaceRect" presStyleCnt="0"/>
      <dgm:spPr/>
    </dgm:pt>
    <dgm:pt modelId="{A889BA4F-7023-4D35-AEF4-F2C7AF4F8FE5}" type="pres">
      <dgm:prSet presAssocID="{A1875F66-F51A-439E-A998-EBD8EE7E841C}" presName="textRect" presStyleLbl="revTx" presStyleIdx="3" presStyleCnt="5">
        <dgm:presLayoutVars>
          <dgm:chMax val="1"/>
          <dgm:chPref val="1"/>
        </dgm:presLayoutVars>
      </dgm:prSet>
      <dgm:spPr/>
    </dgm:pt>
    <dgm:pt modelId="{680C13F8-765A-4CCA-97ED-9034D793AF3A}" type="pres">
      <dgm:prSet presAssocID="{291628A6-EA9F-4EF2-84E5-6E56FAE71F62}" presName="sibTrans" presStyleCnt="0"/>
      <dgm:spPr/>
    </dgm:pt>
    <dgm:pt modelId="{AB92AFB6-2532-4F2F-BE35-D6C1665A8AFF}" type="pres">
      <dgm:prSet presAssocID="{2B9E2043-23F0-44BC-84FE-FCF2962707A1}" presName="compNode" presStyleCnt="0"/>
      <dgm:spPr/>
    </dgm:pt>
    <dgm:pt modelId="{2F8452ED-FABD-4D98-8140-ADB22D9B0B53}" type="pres">
      <dgm:prSet presAssocID="{2B9E2043-23F0-44BC-84FE-FCF2962707A1}" presName="iconBgRect" presStyleLbl="bgShp" presStyleIdx="4" presStyleCnt="5"/>
      <dgm:spPr>
        <a:prstGeom prst="round2DiagRect">
          <a:avLst>
            <a:gd name="adj1" fmla="val 29727"/>
            <a:gd name="adj2" fmla="val 0"/>
          </a:avLst>
        </a:prstGeom>
        <a:solidFill>
          <a:srgbClr val="66CBE4"/>
        </a:solidFill>
      </dgm:spPr>
    </dgm:pt>
    <dgm:pt modelId="{9B4760BB-582D-45AF-8964-91D7A9895800}" type="pres">
      <dgm:prSet presAssocID="{2B9E2043-23F0-44BC-84FE-FCF2962707A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 List"/>
        </a:ext>
      </dgm:extLst>
    </dgm:pt>
    <dgm:pt modelId="{D1C39F82-401B-4384-9C27-C1C26D75F51F}" type="pres">
      <dgm:prSet presAssocID="{2B9E2043-23F0-44BC-84FE-FCF2962707A1}" presName="spaceRect" presStyleCnt="0"/>
      <dgm:spPr/>
    </dgm:pt>
    <dgm:pt modelId="{25C30634-E7C9-4584-BE44-697714B4B7F4}" type="pres">
      <dgm:prSet presAssocID="{2B9E2043-23F0-44BC-84FE-FCF2962707A1}" presName="textRect" presStyleLbl="revTx" presStyleIdx="4" presStyleCnt="5">
        <dgm:presLayoutVars>
          <dgm:chMax val="1"/>
          <dgm:chPref val="1"/>
        </dgm:presLayoutVars>
      </dgm:prSet>
      <dgm:spPr/>
    </dgm:pt>
  </dgm:ptLst>
  <dgm:cxnLst>
    <dgm:cxn modelId="{2306C80D-6114-439F-9E67-DDE8AEA94531}" type="presOf" srcId="{2B9E2043-23F0-44BC-84FE-FCF2962707A1}" destId="{25C30634-E7C9-4584-BE44-697714B4B7F4}" srcOrd="0" destOrd="0" presId="urn:microsoft.com/office/officeart/2018/5/layout/IconLeafLabelList"/>
    <dgm:cxn modelId="{D5E5583F-94A9-4F3C-8E79-1F791C552A5C}" type="presOf" srcId="{28A53BF4-D9A5-4C02-B33A-8D6196B3FDD1}" destId="{28012987-DC2B-4D5C-B0E3-286DC4CE3978}" srcOrd="0" destOrd="0" presId="urn:microsoft.com/office/officeart/2018/5/layout/IconLeafLabelList"/>
    <dgm:cxn modelId="{35850C41-9EDF-48F3-9606-20A186CD18E0}" srcId="{28A53BF4-D9A5-4C02-B33A-8D6196B3FDD1}" destId="{354779AB-9DB0-4E75-97E5-C59AFDBF8C62}" srcOrd="1" destOrd="0" parTransId="{5A69A114-FAD9-4F75-B744-7C27AE63E5C0}" sibTransId="{C1871748-738E-4992-8132-DEFD0873B3E5}"/>
    <dgm:cxn modelId="{91474F50-C80D-4174-A6B2-27405907E857}" srcId="{28A53BF4-D9A5-4C02-B33A-8D6196B3FDD1}" destId="{A1875F66-F51A-439E-A998-EBD8EE7E841C}" srcOrd="3" destOrd="0" parTransId="{25C871AD-67EC-420B-9B80-7DF0264B9EF5}" sibTransId="{291628A6-EA9F-4EF2-84E5-6E56FAE71F62}"/>
    <dgm:cxn modelId="{13D9C87A-6C74-46E7-8C34-166A2F0A57BF}" type="presOf" srcId="{A763D641-F119-4C7A-B972-1CCBD22193CA}" destId="{E7048444-425E-45FC-B428-A1B389587BEB}" srcOrd="0" destOrd="0" presId="urn:microsoft.com/office/officeart/2018/5/layout/IconLeafLabelList"/>
    <dgm:cxn modelId="{2DCFC687-4FA3-445B-BD74-205527F0628A}" srcId="{28A53BF4-D9A5-4C02-B33A-8D6196B3FDD1}" destId="{2B9E2043-23F0-44BC-84FE-FCF2962707A1}" srcOrd="4" destOrd="0" parTransId="{01F49F48-01A2-4AD6-899A-8FADE09BE6C1}" sibTransId="{B4AF7120-34B9-45D2-94CF-3A41D05F3ECC}"/>
    <dgm:cxn modelId="{B1E2EB8F-7590-4C3F-AA32-9B489006466D}" type="presOf" srcId="{A1875F66-F51A-439E-A998-EBD8EE7E841C}" destId="{A889BA4F-7023-4D35-AEF4-F2C7AF4F8FE5}" srcOrd="0" destOrd="0" presId="urn:microsoft.com/office/officeart/2018/5/layout/IconLeafLabelList"/>
    <dgm:cxn modelId="{22A49B99-3030-4475-AF6E-5575C7FD6827}" srcId="{28A53BF4-D9A5-4C02-B33A-8D6196B3FDD1}" destId="{A763D641-F119-4C7A-B972-1CCBD22193CA}" srcOrd="0" destOrd="0" parTransId="{2B2E12CF-840D-472A-92E4-8D0C3516B587}" sibTransId="{22943514-4596-4D1B-A9BB-EF1225994586}"/>
    <dgm:cxn modelId="{6AFE98AD-D667-4F48-AA9D-353EF0B38F78}" type="presOf" srcId="{B915F995-5CEF-4E4C-95D3-4463D7C77D9E}" destId="{20D0E5D4-EEF2-4A46-8B78-56DC0E9C50C1}" srcOrd="0" destOrd="0" presId="urn:microsoft.com/office/officeart/2018/5/layout/IconLeafLabelList"/>
    <dgm:cxn modelId="{9136E2F0-5BBE-4383-81B4-B6F17E26DACD}" type="presOf" srcId="{354779AB-9DB0-4E75-97E5-C59AFDBF8C62}" destId="{FF9D6E35-D8EE-4E23-9362-AFEB41051EE6}" srcOrd="0" destOrd="0" presId="urn:microsoft.com/office/officeart/2018/5/layout/IconLeafLabelList"/>
    <dgm:cxn modelId="{64EFCAF1-5711-4434-ACF9-2025B86EE453}" srcId="{28A53BF4-D9A5-4C02-B33A-8D6196B3FDD1}" destId="{B915F995-5CEF-4E4C-95D3-4463D7C77D9E}" srcOrd="2" destOrd="0" parTransId="{3E36DC29-E016-4ACA-8DA3-9245E8F4E481}" sibTransId="{899B15A5-A6EB-431A-B951-252284EC0B06}"/>
    <dgm:cxn modelId="{A631D65D-8C31-4A61-B32F-913447B9A13A}" type="presParOf" srcId="{28012987-DC2B-4D5C-B0E3-286DC4CE3978}" destId="{9C395DE6-358F-486A-A3C1-89B98A05A5FA}" srcOrd="0" destOrd="0" presId="urn:microsoft.com/office/officeart/2018/5/layout/IconLeafLabelList"/>
    <dgm:cxn modelId="{50C21B3C-5CEE-4122-8006-1AF00E562C64}" type="presParOf" srcId="{9C395DE6-358F-486A-A3C1-89B98A05A5FA}" destId="{26EC5948-E023-4D9A-B633-F4A6DCA3CAAB}" srcOrd="0" destOrd="0" presId="urn:microsoft.com/office/officeart/2018/5/layout/IconLeafLabelList"/>
    <dgm:cxn modelId="{290C0BD6-2496-46C3-857C-63069C12FC7A}" type="presParOf" srcId="{9C395DE6-358F-486A-A3C1-89B98A05A5FA}" destId="{8F5CEFE7-1DE1-4806-BC69-21BD6E05A24E}" srcOrd="1" destOrd="0" presId="urn:microsoft.com/office/officeart/2018/5/layout/IconLeafLabelList"/>
    <dgm:cxn modelId="{A8032DFE-BA8C-4122-BD34-62CF9AF96D7C}" type="presParOf" srcId="{9C395DE6-358F-486A-A3C1-89B98A05A5FA}" destId="{A95E3CBC-5F0F-4245-A783-FFD922229BBC}" srcOrd="2" destOrd="0" presId="urn:microsoft.com/office/officeart/2018/5/layout/IconLeafLabelList"/>
    <dgm:cxn modelId="{ED897206-CB40-4175-BA92-331ECD8AD100}" type="presParOf" srcId="{9C395DE6-358F-486A-A3C1-89B98A05A5FA}" destId="{E7048444-425E-45FC-B428-A1B389587BEB}" srcOrd="3" destOrd="0" presId="urn:microsoft.com/office/officeart/2018/5/layout/IconLeafLabelList"/>
    <dgm:cxn modelId="{7F7FFD43-BB31-4C9D-A357-CFEFCBDB406D}" type="presParOf" srcId="{28012987-DC2B-4D5C-B0E3-286DC4CE3978}" destId="{817071BC-F308-4A9D-A536-E8DA236FA2AC}" srcOrd="1" destOrd="0" presId="urn:microsoft.com/office/officeart/2018/5/layout/IconLeafLabelList"/>
    <dgm:cxn modelId="{48533C22-E156-4A11-9406-88EBB7173462}" type="presParOf" srcId="{28012987-DC2B-4D5C-B0E3-286DC4CE3978}" destId="{12BC79C4-74CB-42FA-865A-8850290ED97D}" srcOrd="2" destOrd="0" presId="urn:microsoft.com/office/officeart/2018/5/layout/IconLeafLabelList"/>
    <dgm:cxn modelId="{94D02616-9AFB-48C3-9333-BFF98A5720F4}" type="presParOf" srcId="{12BC79C4-74CB-42FA-865A-8850290ED97D}" destId="{414E386C-39CD-4D65-A3B5-30004EB13F66}" srcOrd="0" destOrd="0" presId="urn:microsoft.com/office/officeart/2018/5/layout/IconLeafLabelList"/>
    <dgm:cxn modelId="{59AA1C8E-74EB-4420-9452-24BCE63B7E9A}" type="presParOf" srcId="{12BC79C4-74CB-42FA-865A-8850290ED97D}" destId="{E5059421-2121-40CD-99D2-4325BC0289E9}" srcOrd="1" destOrd="0" presId="urn:microsoft.com/office/officeart/2018/5/layout/IconLeafLabelList"/>
    <dgm:cxn modelId="{0A796C8F-B83D-4B02-B963-C8727FB67869}" type="presParOf" srcId="{12BC79C4-74CB-42FA-865A-8850290ED97D}" destId="{58110C78-A2B5-4D1A-87CE-F502A0BF9B81}" srcOrd="2" destOrd="0" presId="urn:microsoft.com/office/officeart/2018/5/layout/IconLeafLabelList"/>
    <dgm:cxn modelId="{D3ED3319-FAC0-46C6-B2D7-25F698A9E657}" type="presParOf" srcId="{12BC79C4-74CB-42FA-865A-8850290ED97D}" destId="{FF9D6E35-D8EE-4E23-9362-AFEB41051EE6}" srcOrd="3" destOrd="0" presId="urn:microsoft.com/office/officeart/2018/5/layout/IconLeafLabelList"/>
    <dgm:cxn modelId="{14D6B2AF-D052-4BAB-BA50-814251F642CF}" type="presParOf" srcId="{28012987-DC2B-4D5C-B0E3-286DC4CE3978}" destId="{2FDF482B-F401-40C7-BC4C-C0090E1E3FF0}" srcOrd="3" destOrd="0" presId="urn:microsoft.com/office/officeart/2018/5/layout/IconLeafLabelList"/>
    <dgm:cxn modelId="{E526B9CE-6A80-46FD-B1B4-F526248553AE}" type="presParOf" srcId="{28012987-DC2B-4D5C-B0E3-286DC4CE3978}" destId="{66270C16-4289-4B46-A2E6-E524FD74C968}" srcOrd="4" destOrd="0" presId="urn:microsoft.com/office/officeart/2018/5/layout/IconLeafLabelList"/>
    <dgm:cxn modelId="{3259B3DE-4C93-481F-8532-4CA0E5EDEBD9}" type="presParOf" srcId="{66270C16-4289-4B46-A2E6-E524FD74C968}" destId="{4ABE63F9-F3A7-4CD8-88E1-6CBE76C76B5B}" srcOrd="0" destOrd="0" presId="urn:microsoft.com/office/officeart/2018/5/layout/IconLeafLabelList"/>
    <dgm:cxn modelId="{9DB1D45A-10EC-48C8-88D0-4125AAFAE498}" type="presParOf" srcId="{66270C16-4289-4B46-A2E6-E524FD74C968}" destId="{7A64A611-2C56-4F6D-9983-827E0C3ADCDD}" srcOrd="1" destOrd="0" presId="urn:microsoft.com/office/officeart/2018/5/layout/IconLeafLabelList"/>
    <dgm:cxn modelId="{2038CCEF-FC07-4C18-BBEA-7E081EF1E034}" type="presParOf" srcId="{66270C16-4289-4B46-A2E6-E524FD74C968}" destId="{9985A584-5E76-41B6-8525-EE88D47340E5}" srcOrd="2" destOrd="0" presId="urn:microsoft.com/office/officeart/2018/5/layout/IconLeafLabelList"/>
    <dgm:cxn modelId="{EB420579-186C-4C57-98D4-B78059788967}" type="presParOf" srcId="{66270C16-4289-4B46-A2E6-E524FD74C968}" destId="{20D0E5D4-EEF2-4A46-8B78-56DC0E9C50C1}" srcOrd="3" destOrd="0" presId="urn:microsoft.com/office/officeart/2018/5/layout/IconLeafLabelList"/>
    <dgm:cxn modelId="{A372184C-CF2F-45A2-ACED-859535132109}" type="presParOf" srcId="{28012987-DC2B-4D5C-B0E3-286DC4CE3978}" destId="{925404DD-B411-4CE3-8DFC-FD4168CC17D7}" srcOrd="5" destOrd="0" presId="urn:microsoft.com/office/officeart/2018/5/layout/IconLeafLabelList"/>
    <dgm:cxn modelId="{4EC8087C-F138-415B-A61E-FAD2DE469DE1}" type="presParOf" srcId="{28012987-DC2B-4D5C-B0E3-286DC4CE3978}" destId="{A568363C-96B6-4FDE-8967-AE142AD11054}" srcOrd="6" destOrd="0" presId="urn:microsoft.com/office/officeart/2018/5/layout/IconLeafLabelList"/>
    <dgm:cxn modelId="{FF0F84E4-5EB2-4C48-A8B6-C4525A1460C1}" type="presParOf" srcId="{A568363C-96B6-4FDE-8967-AE142AD11054}" destId="{A3716592-D35F-44EF-A1F7-7ED726AFD31F}" srcOrd="0" destOrd="0" presId="urn:microsoft.com/office/officeart/2018/5/layout/IconLeafLabelList"/>
    <dgm:cxn modelId="{FD45A56C-6126-4A27-9458-531736CE2C2F}" type="presParOf" srcId="{A568363C-96B6-4FDE-8967-AE142AD11054}" destId="{5DAC1BB5-55C9-4269-BDE8-1BB706149A72}" srcOrd="1" destOrd="0" presId="urn:microsoft.com/office/officeart/2018/5/layout/IconLeafLabelList"/>
    <dgm:cxn modelId="{BC87496E-AB02-4E94-AD02-80024308623E}" type="presParOf" srcId="{A568363C-96B6-4FDE-8967-AE142AD11054}" destId="{F853F75C-5BE5-4DBA-9C70-E62246AF6019}" srcOrd="2" destOrd="0" presId="urn:microsoft.com/office/officeart/2018/5/layout/IconLeafLabelList"/>
    <dgm:cxn modelId="{7D746506-9045-4617-9EEF-EAACB39EE961}" type="presParOf" srcId="{A568363C-96B6-4FDE-8967-AE142AD11054}" destId="{A889BA4F-7023-4D35-AEF4-F2C7AF4F8FE5}" srcOrd="3" destOrd="0" presId="urn:microsoft.com/office/officeart/2018/5/layout/IconLeafLabelList"/>
    <dgm:cxn modelId="{960FC7D7-44C3-48EA-9D28-509B39FEB781}" type="presParOf" srcId="{28012987-DC2B-4D5C-B0E3-286DC4CE3978}" destId="{680C13F8-765A-4CCA-97ED-9034D793AF3A}" srcOrd="7" destOrd="0" presId="urn:microsoft.com/office/officeart/2018/5/layout/IconLeafLabelList"/>
    <dgm:cxn modelId="{CFBB10CE-FA19-4129-A6AC-474B9329EE96}" type="presParOf" srcId="{28012987-DC2B-4D5C-B0E3-286DC4CE3978}" destId="{AB92AFB6-2532-4F2F-BE35-D6C1665A8AFF}" srcOrd="8" destOrd="0" presId="urn:microsoft.com/office/officeart/2018/5/layout/IconLeafLabelList"/>
    <dgm:cxn modelId="{88F1C915-D3BC-4909-AE73-214DB7689A74}" type="presParOf" srcId="{AB92AFB6-2532-4F2F-BE35-D6C1665A8AFF}" destId="{2F8452ED-FABD-4D98-8140-ADB22D9B0B53}" srcOrd="0" destOrd="0" presId="urn:microsoft.com/office/officeart/2018/5/layout/IconLeafLabelList"/>
    <dgm:cxn modelId="{60258667-E835-4EF0-8C54-D5B65BE9C269}" type="presParOf" srcId="{AB92AFB6-2532-4F2F-BE35-D6C1665A8AFF}" destId="{9B4760BB-582D-45AF-8964-91D7A9895800}" srcOrd="1" destOrd="0" presId="urn:microsoft.com/office/officeart/2018/5/layout/IconLeafLabelList"/>
    <dgm:cxn modelId="{D1A980B5-737E-4CCD-9E51-9350EDAAA68D}" type="presParOf" srcId="{AB92AFB6-2532-4F2F-BE35-D6C1665A8AFF}" destId="{D1C39F82-401B-4384-9C27-C1C26D75F51F}" srcOrd="2" destOrd="0" presId="urn:microsoft.com/office/officeart/2018/5/layout/IconLeafLabelList"/>
    <dgm:cxn modelId="{4BBC3030-C5C3-493F-86D5-CE347F9B48E9}" type="presParOf" srcId="{AB92AFB6-2532-4F2F-BE35-D6C1665A8AFF}" destId="{25C30634-E7C9-4584-BE44-697714B4B7F4}"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0.xml><?xml version="1.0" encoding="utf-8"?>
<dgm:dataModel xmlns:dgm="http://schemas.openxmlformats.org/drawingml/2006/diagram" xmlns:a="http://schemas.openxmlformats.org/drawingml/2006/main">
  <dgm:ptLst>
    <dgm:pt modelId="{9A8A628A-0252-4BBE-85AD-58CE9F23ECCD}"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C7FFE356-7938-4426-96C1-41EB573FD314}">
      <dgm:prSet custT="1"/>
      <dgm:spPr/>
      <dgm:t>
        <a:bodyPr/>
        <a:lstStyle/>
        <a:p>
          <a:pPr>
            <a:lnSpc>
              <a:spcPct val="100000"/>
            </a:lnSpc>
          </a:pPr>
          <a:r>
            <a:rPr lang="en-US" sz="1200"/>
            <a:t>Deliverables produced as outputs potentially consumed as inputs.</a:t>
          </a:r>
        </a:p>
      </dgm:t>
    </dgm:pt>
    <dgm:pt modelId="{47B6A0ED-B60C-4C59-AD3C-276F45FB9E30}" type="parTrans" cxnId="{A8B0F79F-4214-4BF9-B348-48C25E3F7F44}">
      <dgm:prSet/>
      <dgm:spPr/>
      <dgm:t>
        <a:bodyPr/>
        <a:lstStyle/>
        <a:p>
          <a:endParaRPr lang="en-US" sz="1200"/>
        </a:p>
      </dgm:t>
    </dgm:pt>
    <dgm:pt modelId="{1E27D215-274C-4E6C-90F3-33127D512FF6}" type="sibTrans" cxnId="{A8B0F79F-4214-4BF9-B348-48C25E3F7F44}">
      <dgm:prSet/>
      <dgm:spPr/>
      <dgm:t>
        <a:bodyPr/>
        <a:lstStyle/>
        <a:p>
          <a:endParaRPr lang="en-US" sz="1200"/>
        </a:p>
      </dgm:t>
    </dgm:pt>
    <dgm:pt modelId="{0928F387-4E1C-4348-B62F-7FC6C22A34AA}">
      <dgm:prSet custT="1"/>
      <dgm:spPr/>
      <dgm:t>
        <a:bodyPr/>
        <a:lstStyle/>
        <a:p>
          <a:pPr>
            <a:lnSpc>
              <a:spcPct val="100000"/>
            </a:lnSpc>
          </a:pPr>
          <a:r>
            <a:rPr lang="en-US" sz="1200"/>
            <a:t>Other deliverables may be produced elsewhere and consumed by the ADM.</a:t>
          </a:r>
        </a:p>
      </dgm:t>
    </dgm:pt>
    <dgm:pt modelId="{9B92CB28-3FC0-49EF-9252-FF7D2F0A2848}" type="parTrans" cxnId="{5CEAC9D8-4F09-440F-9E4C-3B539EB3BA5E}">
      <dgm:prSet/>
      <dgm:spPr/>
      <dgm:t>
        <a:bodyPr/>
        <a:lstStyle/>
        <a:p>
          <a:endParaRPr lang="en-US" sz="1200"/>
        </a:p>
      </dgm:t>
    </dgm:pt>
    <dgm:pt modelId="{8116A891-B080-41DB-AADF-8359A9F40F3C}" type="sibTrans" cxnId="{5CEAC9D8-4F09-440F-9E4C-3B539EB3BA5E}">
      <dgm:prSet/>
      <dgm:spPr/>
      <dgm:t>
        <a:bodyPr/>
        <a:lstStyle/>
        <a:p>
          <a:endParaRPr lang="en-US" sz="1200"/>
        </a:p>
      </dgm:t>
    </dgm:pt>
    <dgm:pt modelId="{AFE891C2-6663-492F-A3DF-308455FC9C7A}">
      <dgm:prSet custT="1"/>
      <dgm:spPr/>
      <dgm:t>
        <a:bodyPr/>
        <a:lstStyle/>
        <a:p>
          <a:pPr>
            <a:lnSpc>
              <a:spcPct val="100000"/>
            </a:lnSpc>
          </a:pPr>
          <a:r>
            <a:rPr lang="en-US" sz="1200"/>
            <a:t>This is not a complete or exhaustive table – but a guide.</a:t>
          </a:r>
        </a:p>
      </dgm:t>
    </dgm:pt>
    <dgm:pt modelId="{5CCCB971-7A7E-4DC4-BAB0-7E30371C5AA7}" type="parTrans" cxnId="{4B074818-18FE-445C-90E5-814B5787EE92}">
      <dgm:prSet/>
      <dgm:spPr/>
      <dgm:t>
        <a:bodyPr/>
        <a:lstStyle/>
        <a:p>
          <a:endParaRPr lang="en-US" sz="1200"/>
        </a:p>
      </dgm:t>
    </dgm:pt>
    <dgm:pt modelId="{E2F4E5CF-DAC9-4D63-A740-E8C3DF211966}" type="sibTrans" cxnId="{4B074818-18FE-445C-90E5-814B5787EE92}">
      <dgm:prSet/>
      <dgm:spPr/>
      <dgm:t>
        <a:bodyPr/>
        <a:lstStyle/>
        <a:p>
          <a:endParaRPr lang="en-US" sz="1200"/>
        </a:p>
      </dgm:t>
    </dgm:pt>
    <dgm:pt modelId="{C36ED23E-F3F8-4620-82FD-8E4FBCC5A26B}">
      <dgm:prSet custT="1"/>
      <dgm:spPr/>
      <dgm:t>
        <a:bodyPr/>
        <a:lstStyle/>
        <a:p>
          <a:pPr>
            <a:lnSpc>
              <a:spcPct val="100000"/>
            </a:lnSpc>
          </a:pPr>
          <a:r>
            <a:rPr lang="en-US" sz="1200"/>
            <a:t>Create enterprise interpretation to systematize the management of the EA cycles.</a:t>
          </a:r>
        </a:p>
      </dgm:t>
    </dgm:pt>
    <dgm:pt modelId="{3E029447-9FF2-4D1D-A3C2-4B54A895CEE5}" type="parTrans" cxnId="{24297019-F851-43B6-A4DE-79B565CA9632}">
      <dgm:prSet/>
      <dgm:spPr/>
      <dgm:t>
        <a:bodyPr/>
        <a:lstStyle/>
        <a:p>
          <a:endParaRPr lang="en-US" sz="1200"/>
        </a:p>
      </dgm:t>
    </dgm:pt>
    <dgm:pt modelId="{08E2575A-9B96-4FE0-8787-211E1F71290B}" type="sibTrans" cxnId="{24297019-F851-43B6-A4DE-79B565CA9632}">
      <dgm:prSet/>
      <dgm:spPr/>
      <dgm:t>
        <a:bodyPr/>
        <a:lstStyle/>
        <a:p>
          <a:endParaRPr lang="en-US" sz="1200"/>
        </a:p>
      </dgm:t>
    </dgm:pt>
    <dgm:pt modelId="{48825786-C95E-4D24-AC2F-AAD2FF654653}" type="pres">
      <dgm:prSet presAssocID="{9A8A628A-0252-4BBE-85AD-58CE9F23ECCD}" presName="root" presStyleCnt="0">
        <dgm:presLayoutVars>
          <dgm:dir/>
          <dgm:resizeHandles val="exact"/>
        </dgm:presLayoutVars>
      </dgm:prSet>
      <dgm:spPr/>
    </dgm:pt>
    <dgm:pt modelId="{48648B57-0148-4F87-96DD-2189DCD1489F}" type="pres">
      <dgm:prSet presAssocID="{C7FFE356-7938-4426-96C1-41EB573FD314}" presName="compNode" presStyleCnt="0"/>
      <dgm:spPr/>
    </dgm:pt>
    <dgm:pt modelId="{86E331DA-603F-4B20-9CE4-80763864C116}" type="pres">
      <dgm:prSet presAssocID="{C7FFE356-7938-4426-96C1-41EB573FD314}" presName="bgRect" presStyleLbl="bgShp" presStyleIdx="0" presStyleCnt="4"/>
      <dgm:spPr/>
    </dgm:pt>
    <dgm:pt modelId="{1886A146-0F9A-4834-A8D7-2033FE7EE990}" type="pres">
      <dgm:prSet presAssocID="{C7FFE356-7938-4426-96C1-41EB573FD31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C2FD258F-F2BB-4C77-8C1D-FDA03C8A6814}" type="pres">
      <dgm:prSet presAssocID="{C7FFE356-7938-4426-96C1-41EB573FD314}" presName="spaceRect" presStyleCnt="0"/>
      <dgm:spPr/>
    </dgm:pt>
    <dgm:pt modelId="{B7EAD83C-5F1E-48CC-813F-C0575F9A20D7}" type="pres">
      <dgm:prSet presAssocID="{C7FFE356-7938-4426-96C1-41EB573FD314}" presName="parTx" presStyleLbl="revTx" presStyleIdx="0" presStyleCnt="4" custScaleX="100000">
        <dgm:presLayoutVars>
          <dgm:chMax val="0"/>
          <dgm:chPref val="0"/>
        </dgm:presLayoutVars>
      </dgm:prSet>
      <dgm:spPr/>
    </dgm:pt>
    <dgm:pt modelId="{42DA1E9B-65C3-4FFE-B70A-3B120FDCF7D5}" type="pres">
      <dgm:prSet presAssocID="{1E27D215-274C-4E6C-90F3-33127D512FF6}" presName="sibTrans" presStyleCnt="0"/>
      <dgm:spPr/>
    </dgm:pt>
    <dgm:pt modelId="{40DF7186-3544-4AE4-8411-9135E73691EA}" type="pres">
      <dgm:prSet presAssocID="{0928F387-4E1C-4348-B62F-7FC6C22A34AA}" presName="compNode" presStyleCnt="0"/>
      <dgm:spPr/>
    </dgm:pt>
    <dgm:pt modelId="{264E95AF-860B-47EC-8B2C-6FA678FC3538}" type="pres">
      <dgm:prSet presAssocID="{0928F387-4E1C-4348-B62F-7FC6C22A34AA}" presName="bgRect" presStyleLbl="bgShp" presStyleIdx="1" presStyleCnt="4"/>
      <dgm:spPr/>
    </dgm:pt>
    <dgm:pt modelId="{A35D517A-C338-4072-AA70-D4E8F83D5F01}" type="pres">
      <dgm:prSet presAssocID="{0928F387-4E1C-4348-B62F-7FC6C22A34A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ctory"/>
        </a:ext>
      </dgm:extLst>
    </dgm:pt>
    <dgm:pt modelId="{25107180-3267-42C7-A028-5CAEAF37D328}" type="pres">
      <dgm:prSet presAssocID="{0928F387-4E1C-4348-B62F-7FC6C22A34AA}" presName="spaceRect" presStyleCnt="0"/>
      <dgm:spPr/>
    </dgm:pt>
    <dgm:pt modelId="{396C15A3-489C-4CDE-BA30-85455AAF407D}" type="pres">
      <dgm:prSet presAssocID="{0928F387-4E1C-4348-B62F-7FC6C22A34AA}" presName="parTx" presStyleLbl="revTx" presStyleIdx="1" presStyleCnt="4" custScaleX="89201">
        <dgm:presLayoutVars>
          <dgm:chMax val="0"/>
          <dgm:chPref val="0"/>
        </dgm:presLayoutVars>
      </dgm:prSet>
      <dgm:spPr/>
    </dgm:pt>
    <dgm:pt modelId="{49022DDF-0AC4-487D-B602-7087DF5A914A}" type="pres">
      <dgm:prSet presAssocID="{8116A891-B080-41DB-AADF-8359A9F40F3C}" presName="sibTrans" presStyleCnt="0"/>
      <dgm:spPr/>
    </dgm:pt>
    <dgm:pt modelId="{9591B828-A403-4962-A415-3F51D349E328}" type="pres">
      <dgm:prSet presAssocID="{AFE891C2-6663-492F-A3DF-308455FC9C7A}" presName="compNode" presStyleCnt="0"/>
      <dgm:spPr/>
    </dgm:pt>
    <dgm:pt modelId="{9C47E9A8-96ED-4D59-8CDF-458648DCE3D9}" type="pres">
      <dgm:prSet presAssocID="{AFE891C2-6663-492F-A3DF-308455FC9C7A}" presName="bgRect" presStyleLbl="bgShp" presStyleIdx="2" presStyleCnt="4"/>
      <dgm:spPr/>
    </dgm:pt>
    <dgm:pt modelId="{6257DE9F-EBFD-4D49-89DE-51E22718C21A}" type="pres">
      <dgm:prSet presAssocID="{AFE891C2-6663-492F-A3DF-308455FC9C7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able"/>
        </a:ext>
      </dgm:extLst>
    </dgm:pt>
    <dgm:pt modelId="{E0AE0C38-B361-4A95-A703-5460FF21C2A4}" type="pres">
      <dgm:prSet presAssocID="{AFE891C2-6663-492F-A3DF-308455FC9C7A}" presName="spaceRect" presStyleCnt="0"/>
      <dgm:spPr/>
    </dgm:pt>
    <dgm:pt modelId="{73F186A0-DE67-475A-ADD1-C8F51ACEDD5E}" type="pres">
      <dgm:prSet presAssocID="{AFE891C2-6663-492F-A3DF-308455FC9C7A}" presName="parTx" presStyleLbl="revTx" presStyleIdx="2" presStyleCnt="4" custScaleX="89201">
        <dgm:presLayoutVars>
          <dgm:chMax val="0"/>
          <dgm:chPref val="0"/>
        </dgm:presLayoutVars>
      </dgm:prSet>
      <dgm:spPr/>
    </dgm:pt>
    <dgm:pt modelId="{4D93C8D9-07C7-4584-AE8B-A9EABAE42CCF}" type="pres">
      <dgm:prSet presAssocID="{E2F4E5CF-DAC9-4D63-A740-E8C3DF211966}" presName="sibTrans" presStyleCnt="0"/>
      <dgm:spPr/>
    </dgm:pt>
    <dgm:pt modelId="{C6E020A5-7045-4960-B300-9599C30F42EE}" type="pres">
      <dgm:prSet presAssocID="{C36ED23E-F3F8-4620-82FD-8E4FBCC5A26B}" presName="compNode" presStyleCnt="0"/>
      <dgm:spPr/>
    </dgm:pt>
    <dgm:pt modelId="{2DA4C883-EC37-4030-9FF9-8E068F78CEA3}" type="pres">
      <dgm:prSet presAssocID="{C36ED23E-F3F8-4620-82FD-8E4FBCC5A26B}" presName="bgRect" presStyleLbl="bgShp" presStyleIdx="3" presStyleCnt="4"/>
      <dgm:spPr/>
    </dgm:pt>
    <dgm:pt modelId="{43F2C3CB-8C76-404F-91B7-716D181FF50D}" type="pres">
      <dgm:prSet presAssocID="{C36ED23E-F3F8-4620-82FD-8E4FBCC5A26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peat"/>
        </a:ext>
      </dgm:extLst>
    </dgm:pt>
    <dgm:pt modelId="{050AF30A-E947-4791-9EF2-9267774CDFA7}" type="pres">
      <dgm:prSet presAssocID="{C36ED23E-F3F8-4620-82FD-8E4FBCC5A26B}" presName="spaceRect" presStyleCnt="0"/>
      <dgm:spPr/>
    </dgm:pt>
    <dgm:pt modelId="{8CE51171-762E-4875-80AD-2B009AEC5BA1}" type="pres">
      <dgm:prSet presAssocID="{C36ED23E-F3F8-4620-82FD-8E4FBCC5A26B}" presName="parTx" presStyleLbl="revTx" presStyleIdx="3" presStyleCnt="4" custScaleX="102958">
        <dgm:presLayoutVars>
          <dgm:chMax val="0"/>
          <dgm:chPref val="0"/>
        </dgm:presLayoutVars>
      </dgm:prSet>
      <dgm:spPr/>
    </dgm:pt>
  </dgm:ptLst>
  <dgm:cxnLst>
    <dgm:cxn modelId="{4B074818-18FE-445C-90E5-814B5787EE92}" srcId="{9A8A628A-0252-4BBE-85AD-58CE9F23ECCD}" destId="{AFE891C2-6663-492F-A3DF-308455FC9C7A}" srcOrd="2" destOrd="0" parTransId="{5CCCB971-7A7E-4DC4-BAB0-7E30371C5AA7}" sibTransId="{E2F4E5CF-DAC9-4D63-A740-E8C3DF211966}"/>
    <dgm:cxn modelId="{24297019-F851-43B6-A4DE-79B565CA9632}" srcId="{9A8A628A-0252-4BBE-85AD-58CE9F23ECCD}" destId="{C36ED23E-F3F8-4620-82FD-8E4FBCC5A26B}" srcOrd="3" destOrd="0" parTransId="{3E029447-9FF2-4D1D-A3C2-4B54A895CEE5}" sibTransId="{08E2575A-9B96-4FE0-8787-211E1F71290B}"/>
    <dgm:cxn modelId="{FAE23545-2202-4BCC-AF8E-904F1E3F6E4C}" type="presOf" srcId="{AFE891C2-6663-492F-A3DF-308455FC9C7A}" destId="{73F186A0-DE67-475A-ADD1-C8F51ACEDD5E}" srcOrd="0" destOrd="0" presId="urn:microsoft.com/office/officeart/2018/2/layout/IconVerticalSolidList"/>
    <dgm:cxn modelId="{D44CDF48-DE9D-4988-A317-A3EA7758FB44}" type="presOf" srcId="{C36ED23E-F3F8-4620-82FD-8E4FBCC5A26B}" destId="{8CE51171-762E-4875-80AD-2B009AEC5BA1}" srcOrd="0" destOrd="0" presId="urn:microsoft.com/office/officeart/2018/2/layout/IconVerticalSolidList"/>
    <dgm:cxn modelId="{A8B0F79F-4214-4BF9-B348-48C25E3F7F44}" srcId="{9A8A628A-0252-4BBE-85AD-58CE9F23ECCD}" destId="{C7FFE356-7938-4426-96C1-41EB573FD314}" srcOrd="0" destOrd="0" parTransId="{47B6A0ED-B60C-4C59-AD3C-276F45FB9E30}" sibTransId="{1E27D215-274C-4E6C-90F3-33127D512FF6}"/>
    <dgm:cxn modelId="{72A05ED8-02D2-4B8C-A439-4ACCDE50D89C}" type="presOf" srcId="{0928F387-4E1C-4348-B62F-7FC6C22A34AA}" destId="{396C15A3-489C-4CDE-BA30-85455AAF407D}" srcOrd="0" destOrd="0" presId="urn:microsoft.com/office/officeart/2018/2/layout/IconVerticalSolidList"/>
    <dgm:cxn modelId="{5CEAC9D8-4F09-440F-9E4C-3B539EB3BA5E}" srcId="{9A8A628A-0252-4BBE-85AD-58CE9F23ECCD}" destId="{0928F387-4E1C-4348-B62F-7FC6C22A34AA}" srcOrd="1" destOrd="0" parTransId="{9B92CB28-3FC0-49EF-9252-FF7D2F0A2848}" sibTransId="{8116A891-B080-41DB-AADF-8359A9F40F3C}"/>
    <dgm:cxn modelId="{E773C0E7-544A-4E83-A41F-1F55B6B0D5A5}" type="presOf" srcId="{9A8A628A-0252-4BBE-85AD-58CE9F23ECCD}" destId="{48825786-C95E-4D24-AC2F-AAD2FF654653}" srcOrd="0" destOrd="0" presId="urn:microsoft.com/office/officeart/2018/2/layout/IconVerticalSolidList"/>
    <dgm:cxn modelId="{7C9341F5-0690-4BCE-8398-F2EC122221A1}" type="presOf" srcId="{C7FFE356-7938-4426-96C1-41EB573FD314}" destId="{B7EAD83C-5F1E-48CC-813F-C0575F9A20D7}" srcOrd="0" destOrd="0" presId="urn:microsoft.com/office/officeart/2018/2/layout/IconVerticalSolidList"/>
    <dgm:cxn modelId="{14E2CF8D-AEF8-4D2F-A290-07685F775E32}" type="presParOf" srcId="{48825786-C95E-4D24-AC2F-AAD2FF654653}" destId="{48648B57-0148-4F87-96DD-2189DCD1489F}" srcOrd="0" destOrd="0" presId="urn:microsoft.com/office/officeart/2018/2/layout/IconVerticalSolidList"/>
    <dgm:cxn modelId="{179F5E58-71E0-473E-9AB4-657EEBE78864}" type="presParOf" srcId="{48648B57-0148-4F87-96DD-2189DCD1489F}" destId="{86E331DA-603F-4B20-9CE4-80763864C116}" srcOrd="0" destOrd="0" presId="urn:microsoft.com/office/officeart/2018/2/layout/IconVerticalSolidList"/>
    <dgm:cxn modelId="{AF316801-3EC5-4CC8-98ED-5E79EF0219F9}" type="presParOf" srcId="{48648B57-0148-4F87-96DD-2189DCD1489F}" destId="{1886A146-0F9A-4834-A8D7-2033FE7EE990}" srcOrd="1" destOrd="0" presId="urn:microsoft.com/office/officeart/2018/2/layout/IconVerticalSolidList"/>
    <dgm:cxn modelId="{E5550A75-2BA8-4B89-B6F4-957A09F0B058}" type="presParOf" srcId="{48648B57-0148-4F87-96DD-2189DCD1489F}" destId="{C2FD258F-F2BB-4C77-8C1D-FDA03C8A6814}" srcOrd="2" destOrd="0" presId="urn:microsoft.com/office/officeart/2018/2/layout/IconVerticalSolidList"/>
    <dgm:cxn modelId="{F5C8D8D4-6BEC-4F4B-BE1D-0D0BF13CD89D}" type="presParOf" srcId="{48648B57-0148-4F87-96DD-2189DCD1489F}" destId="{B7EAD83C-5F1E-48CC-813F-C0575F9A20D7}" srcOrd="3" destOrd="0" presId="urn:microsoft.com/office/officeart/2018/2/layout/IconVerticalSolidList"/>
    <dgm:cxn modelId="{802B6DAE-E811-470E-A686-0F7B0AE1A765}" type="presParOf" srcId="{48825786-C95E-4D24-AC2F-AAD2FF654653}" destId="{42DA1E9B-65C3-4FFE-B70A-3B120FDCF7D5}" srcOrd="1" destOrd="0" presId="urn:microsoft.com/office/officeart/2018/2/layout/IconVerticalSolidList"/>
    <dgm:cxn modelId="{C2D33401-77E4-4D3B-BEB6-867686591918}" type="presParOf" srcId="{48825786-C95E-4D24-AC2F-AAD2FF654653}" destId="{40DF7186-3544-4AE4-8411-9135E73691EA}" srcOrd="2" destOrd="0" presId="urn:microsoft.com/office/officeart/2018/2/layout/IconVerticalSolidList"/>
    <dgm:cxn modelId="{205AD703-D25B-4BA3-9684-0E47609C84A9}" type="presParOf" srcId="{40DF7186-3544-4AE4-8411-9135E73691EA}" destId="{264E95AF-860B-47EC-8B2C-6FA678FC3538}" srcOrd="0" destOrd="0" presId="urn:microsoft.com/office/officeart/2018/2/layout/IconVerticalSolidList"/>
    <dgm:cxn modelId="{0E272031-8D36-45BA-AF97-631155B58437}" type="presParOf" srcId="{40DF7186-3544-4AE4-8411-9135E73691EA}" destId="{A35D517A-C338-4072-AA70-D4E8F83D5F01}" srcOrd="1" destOrd="0" presId="urn:microsoft.com/office/officeart/2018/2/layout/IconVerticalSolidList"/>
    <dgm:cxn modelId="{62F0B63F-DA0B-4D18-89B0-2E8480920BC2}" type="presParOf" srcId="{40DF7186-3544-4AE4-8411-9135E73691EA}" destId="{25107180-3267-42C7-A028-5CAEAF37D328}" srcOrd="2" destOrd="0" presId="urn:microsoft.com/office/officeart/2018/2/layout/IconVerticalSolidList"/>
    <dgm:cxn modelId="{BCC33A58-81D3-4B69-9C88-FCE94E45FA6E}" type="presParOf" srcId="{40DF7186-3544-4AE4-8411-9135E73691EA}" destId="{396C15A3-489C-4CDE-BA30-85455AAF407D}" srcOrd="3" destOrd="0" presId="urn:microsoft.com/office/officeart/2018/2/layout/IconVerticalSolidList"/>
    <dgm:cxn modelId="{EEAFB21B-138B-49A4-8FE1-E6B19179DE8C}" type="presParOf" srcId="{48825786-C95E-4D24-AC2F-AAD2FF654653}" destId="{49022DDF-0AC4-487D-B602-7087DF5A914A}" srcOrd="3" destOrd="0" presId="urn:microsoft.com/office/officeart/2018/2/layout/IconVerticalSolidList"/>
    <dgm:cxn modelId="{DEE75C8F-466C-466F-BADC-B475797E943D}" type="presParOf" srcId="{48825786-C95E-4D24-AC2F-AAD2FF654653}" destId="{9591B828-A403-4962-A415-3F51D349E328}" srcOrd="4" destOrd="0" presId="urn:microsoft.com/office/officeart/2018/2/layout/IconVerticalSolidList"/>
    <dgm:cxn modelId="{8F96DEAD-FD4F-4CF5-95DF-C76357ABB65C}" type="presParOf" srcId="{9591B828-A403-4962-A415-3F51D349E328}" destId="{9C47E9A8-96ED-4D59-8CDF-458648DCE3D9}" srcOrd="0" destOrd="0" presId="urn:microsoft.com/office/officeart/2018/2/layout/IconVerticalSolidList"/>
    <dgm:cxn modelId="{E763950E-DE17-4C69-8FF8-6C1B1C3F0806}" type="presParOf" srcId="{9591B828-A403-4962-A415-3F51D349E328}" destId="{6257DE9F-EBFD-4D49-89DE-51E22718C21A}" srcOrd="1" destOrd="0" presId="urn:microsoft.com/office/officeart/2018/2/layout/IconVerticalSolidList"/>
    <dgm:cxn modelId="{FE30476A-4411-4203-8D60-517D08D60AB3}" type="presParOf" srcId="{9591B828-A403-4962-A415-3F51D349E328}" destId="{E0AE0C38-B361-4A95-A703-5460FF21C2A4}" srcOrd="2" destOrd="0" presId="urn:microsoft.com/office/officeart/2018/2/layout/IconVerticalSolidList"/>
    <dgm:cxn modelId="{91585D1A-B3D3-4D73-B7CC-947994BC7B83}" type="presParOf" srcId="{9591B828-A403-4962-A415-3F51D349E328}" destId="{73F186A0-DE67-475A-ADD1-C8F51ACEDD5E}" srcOrd="3" destOrd="0" presId="urn:microsoft.com/office/officeart/2018/2/layout/IconVerticalSolidList"/>
    <dgm:cxn modelId="{4A79222F-3C08-4B90-827E-B347205CEA2C}" type="presParOf" srcId="{48825786-C95E-4D24-AC2F-AAD2FF654653}" destId="{4D93C8D9-07C7-4584-AE8B-A9EABAE42CCF}" srcOrd="5" destOrd="0" presId="urn:microsoft.com/office/officeart/2018/2/layout/IconVerticalSolidList"/>
    <dgm:cxn modelId="{CECB9ADD-86B8-4831-A5AE-CFF89D0182AC}" type="presParOf" srcId="{48825786-C95E-4D24-AC2F-AAD2FF654653}" destId="{C6E020A5-7045-4960-B300-9599C30F42EE}" srcOrd="6" destOrd="0" presId="urn:microsoft.com/office/officeart/2018/2/layout/IconVerticalSolidList"/>
    <dgm:cxn modelId="{953AB94B-E7F2-4727-BA87-0A0DD8C4CA6D}" type="presParOf" srcId="{C6E020A5-7045-4960-B300-9599C30F42EE}" destId="{2DA4C883-EC37-4030-9FF9-8E068F78CEA3}" srcOrd="0" destOrd="0" presId="urn:microsoft.com/office/officeart/2018/2/layout/IconVerticalSolidList"/>
    <dgm:cxn modelId="{5FCE5AB3-632A-48D5-8942-B0A1D41BE558}" type="presParOf" srcId="{C6E020A5-7045-4960-B300-9599C30F42EE}" destId="{43F2C3CB-8C76-404F-91B7-716D181FF50D}" srcOrd="1" destOrd="0" presId="urn:microsoft.com/office/officeart/2018/2/layout/IconVerticalSolidList"/>
    <dgm:cxn modelId="{D76487E9-FB56-4EDD-B507-86AE842774A6}" type="presParOf" srcId="{C6E020A5-7045-4960-B300-9599C30F42EE}" destId="{050AF30A-E947-4791-9EF2-9267774CDFA7}" srcOrd="2" destOrd="0" presId="urn:microsoft.com/office/officeart/2018/2/layout/IconVerticalSolidList"/>
    <dgm:cxn modelId="{C9A18957-7964-4384-810A-7F664E47100C}" type="presParOf" srcId="{C6E020A5-7045-4960-B300-9599C30F42EE}" destId="{8CE51171-762E-4875-80AD-2B009AEC5BA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1.xml><?xml version="1.0" encoding="utf-8"?>
<dgm:dataModel xmlns:dgm="http://schemas.openxmlformats.org/drawingml/2006/diagram" xmlns:a="http://schemas.openxmlformats.org/drawingml/2006/main">
  <dgm:ptLst>
    <dgm:pt modelId="{13AB77AD-5232-455E-BF0E-2DF8100C526B}" type="doc">
      <dgm:prSet loTypeId="urn:microsoft.com/office/officeart/2005/8/layout/hierarchy1" loCatId="hierarchy" qsTypeId="urn:microsoft.com/office/officeart/2005/8/quickstyle/simple1" qsCatId="simple" csTypeId="urn:microsoft.com/office/officeart/2005/8/colors/accent1_3" csCatId="accent1"/>
      <dgm:spPr/>
      <dgm:t>
        <a:bodyPr/>
        <a:lstStyle/>
        <a:p>
          <a:endParaRPr lang="en-US"/>
        </a:p>
      </dgm:t>
    </dgm:pt>
    <dgm:pt modelId="{2F4E001A-A571-4EC4-8ED1-0C2DDEBB0D14}">
      <dgm:prSet custT="1"/>
      <dgm:spPr/>
      <dgm:t>
        <a:bodyPr/>
        <a:lstStyle/>
        <a:p>
          <a:r>
            <a:rPr lang="en-GB" sz="1600"/>
            <a:t>External references should be used where possible</a:t>
          </a:r>
          <a:endParaRPr lang="en-US" sz="1600"/>
        </a:p>
      </dgm:t>
    </dgm:pt>
    <dgm:pt modelId="{E597D641-5260-45A1-B723-B7005C90E218}" type="parTrans" cxnId="{E84B02F6-F6B6-4AC9-89A6-FE84044CF9F2}">
      <dgm:prSet/>
      <dgm:spPr/>
      <dgm:t>
        <a:bodyPr/>
        <a:lstStyle/>
        <a:p>
          <a:endParaRPr lang="en-US" sz="1600"/>
        </a:p>
      </dgm:t>
    </dgm:pt>
    <dgm:pt modelId="{98CA2544-E022-490E-9295-3575B9CB3760}" type="sibTrans" cxnId="{E84B02F6-F6B6-4AC9-89A6-FE84044CF9F2}">
      <dgm:prSet/>
      <dgm:spPr/>
      <dgm:t>
        <a:bodyPr/>
        <a:lstStyle/>
        <a:p>
          <a:endParaRPr lang="en-US" sz="1600"/>
        </a:p>
      </dgm:t>
    </dgm:pt>
    <dgm:pt modelId="{91F89634-926C-4906-9A0C-E1CD464B8A17}">
      <dgm:prSet custT="1"/>
      <dgm:spPr/>
      <dgm:t>
        <a:bodyPr/>
        <a:lstStyle/>
        <a:p>
          <a:r>
            <a:rPr lang="en-GB" sz="1600"/>
            <a:t>These are descriptions of generic expectation</a:t>
          </a:r>
          <a:endParaRPr lang="en-US" sz="1600"/>
        </a:p>
      </dgm:t>
    </dgm:pt>
    <dgm:pt modelId="{4B910F05-74A9-4AB3-80BC-F9837F9743AF}" type="parTrans" cxnId="{CF4BC00D-894C-4DCE-AA64-22B0FEC0EF8C}">
      <dgm:prSet/>
      <dgm:spPr/>
      <dgm:t>
        <a:bodyPr/>
        <a:lstStyle/>
        <a:p>
          <a:endParaRPr lang="en-US" sz="1600"/>
        </a:p>
      </dgm:t>
    </dgm:pt>
    <dgm:pt modelId="{B622C93F-89FB-444F-A208-DAE4D8A34D12}" type="sibTrans" cxnId="{CF4BC00D-894C-4DCE-AA64-22B0FEC0EF8C}">
      <dgm:prSet/>
      <dgm:spPr/>
      <dgm:t>
        <a:bodyPr/>
        <a:lstStyle/>
        <a:p>
          <a:endParaRPr lang="en-US" sz="1600"/>
        </a:p>
      </dgm:t>
    </dgm:pt>
    <dgm:pt modelId="{CD395990-5CDF-46EE-89DD-A64ED0DECA00}">
      <dgm:prSet custT="1"/>
      <dgm:spPr/>
      <dgm:t>
        <a:bodyPr/>
        <a:lstStyle/>
        <a:p>
          <a:r>
            <a:rPr lang="en-GB" sz="1600"/>
            <a:t>Ignoring any input or output item may cause problems downstream.</a:t>
          </a:r>
          <a:endParaRPr lang="en-US" sz="1600"/>
        </a:p>
      </dgm:t>
    </dgm:pt>
    <dgm:pt modelId="{716D6367-6922-44B4-8BF3-9EEEE7BCFC4B}" type="parTrans" cxnId="{F5B44215-EC1A-4601-A8AB-52B615E23C4D}">
      <dgm:prSet/>
      <dgm:spPr/>
      <dgm:t>
        <a:bodyPr/>
        <a:lstStyle/>
        <a:p>
          <a:endParaRPr lang="en-US" sz="1600"/>
        </a:p>
      </dgm:t>
    </dgm:pt>
    <dgm:pt modelId="{25E1CA81-2789-414F-AB61-5777D0600488}" type="sibTrans" cxnId="{F5B44215-EC1A-4601-A8AB-52B615E23C4D}">
      <dgm:prSet/>
      <dgm:spPr/>
      <dgm:t>
        <a:bodyPr/>
        <a:lstStyle/>
        <a:p>
          <a:endParaRPr lang="en-US" sz="1600"/>
        </a:p>
      </dgm:t>
    </dgm:pt>
    <dgm:pt modelId="{5D35046A-F79A-45F3-A2F4-1C942DE08A1E}" type="pres">
      <dgm:prSet presAssocID="{13AB77AD-5232-455E-BF0E-2DF8100C526B}" presName="hierChild1" presStyleCnt="0">
        <dgm:presLayoutVars>
          <dgm:chPref val="1"/>
          <dgm:dir/>
          <dgm:animOne val="branch"/>
          <dgm:animLvl val="lvl"/>
          <dgm:resizeHandles/>
        </dgm:presLayoutVars>
      </dgm:prSet>
      <dgm:spPr/>
    </dgm:pt>
    <dgm:pt modelId="{4DA3AA0A-4CB4-4764-8EC5-90331B305CFD}" type="pres">
      <dgm:prSet presAssocID="{2F4E001A-A571-4EC4-8ED1-0C2DDEBB0D14}" presName="hierRoot1" presStyleCnt="0"/>
      <dgm:spPr/>
    </dgm:pt>
    <dgm:pt modelId="{0869BF72-79C1-4524-80BC-B5906C92DD01}" type="pres">
      <dgm:prSet presAssocID="{2F4E001A-A571-4EC4-8ED1-0C2DDEBB0D14}" presName="composite" presStyleCnt="0"/>
      <dgm:spPr/>
    </dgm:pt>
    <dgm:pt modelId="{1F79FFEA-58FD-4E01-B099-43F05F20E5A1}" type="pres">
      <dgm:prSet presAssocID="{2F4E001A-A571-4EC4-8ED1-0C2DDEBB0D14}" presName="background" presStyleLbl="node0" presStyleIdx="0" presStyleCnt="3"/>
      <dgm:spPr/>
    </dgm:pt>
    <dgm:pt modelId="{81F10215-D360-4973-B5F3-42184D8B5958}" type="pres">
      <dgm:prSet presAssocID="{2F4E001A-A571-4EC4-8ED1-0C2DDEBB0D14}" presName="text" presStyleLbl="fgAcc0" presStyleIdx="0" presStyleCnt="3">
        <dgm:presLayoutVars>
          <dgm:chPref val="3"/>
        </dgm:presLayoutVars>
      </dgm:prSet>
      <dgm:spPr/>
    </dgm:pt>
    <dgm:pt modelId="{DFE9A829-D378-4B63-A721-3F3443906BCD}" type="pres">
      <dgm:prSet presAssocID="{2F4E001A-A571-4EC4-8ED1-0C2DDEBB0D14}" presName="hierChild2" presStyleCnt="0"/>
      <dgm:spPr/>
    </dgm:pt>
    <dgm:pt modelId="{6B682A90-BD2F-41B6-8881-F983F4F8F62F}" type="pres">
      <dgm:prSet presAssocID="{91F89634-926C-4906-9A0C-E1CD464B8A17}" presName="hierRoot1" presStyleCnt="0"/>
      <dgm:spPr/>
    </dgm:pt>
    <dgm:pt modelId="{CFE2C8B3-F4F8-4CC1-ABE9-BC14445FB01B}" type="pres">
      <dgm:prSet presAssocID="{91F89634-926C-4906-9A0C-E1CD464B8A17}" presName="composite" presStyleCnt="0"/>
      <dgm:spPr/>
    </dgm:pt>
    <dgm:pt modelId="{033F715A-3291-4070-BBC8-71ACEF87FFE2}" type="pres">
      <dgm:prSet presAssocID="{91F89634-926C-4906-9A0C-E1CD464B8A17}" presName="background" presStyleLbl="node0" presStyleIdx="1" presStyleCnt="3"/>
      <dgm:spPr/>
    </dgm:pt>
    <dgm:pt modelId="{B339CA81-5216-4878-A0E8-7BE121E0FEDD}" type="pres">
      <dgm:prSet presAssocID="{91F89634-926C-4906-9A0C-E1CD464B8A17}" presName="text" presStyleLbl="fgAcc0" presStyleIdx="1" presStyleCnt="3">
        <dgm:presLayoutVars>
          <dgm:chPref val="3"/>
        </dgm:presLayoutVars>
      </dgm:prSet>
      <dgm:spPr/>
    </dgm:pt>
    <dgm:pt modelId="{FA9E3713-485C-4948-B354-4FCEA798493B}" type="pres">
      <dgm:prSet presAssocID="{91F89634-926C-4906-9A0C-E1CD464B8A17}" presName="hierChild2" presStyleCnt="0"/>
      <dgm:spPr/>
    </dgm:pt>
    <dgm:pt modelId="{5A1C2070-0CC6-4559-AEBC-747B4CA77FE9}" type="pres">
      <dgm:prSet presAssocID="{CD395990-5CDF-46EE-89DD-A64ED0DECA00}" presName="hierRoot1" presStyleCnt="0"/>
      <dgm:spPr/>
    </dgm:pt>
    <dgm:pt modelId="{07800D14-8147-4E98-8086-37EBFA260EF2}" type="pres">
      <dgm:prSet presAssocID="{CD395990-5CDF-46EE-89DD-A64ED0DECA00}" presName="composite" presStyleCnt="0"/>
      <dgm:spPr/>
    </dgm:pt>
    <dgm:pt modelId="{26C9E4CD-1A58-4DE1-BB12-346D3BE2B80E}" type="pres">
      <dgm:prSet presAssocID="{CD395990-5CDF-46EE-89DD-A64ED0DECA00}" presName="background" presStyleLbl="node0" presStyleIdx="2" presStyleCnt="3"/>
      <dgm:spPr/>
    </dgm:pt>
    <dgm:pt modelId="{8A80915B-4887-428B-8316-3E90E66F71D4}" type="pres">
      <dgm:prSet presAssocID="{CD395990-5CDF-46EE-89DD-A64ED0DECA00}" presName="text" presStyleLbl="fgAcc0" presStyleIdx="2" presStyleCnt="3">
        <dgm:presLayoutVars>
          <dgm:chPref val="3"/>
        </dgm:presLayoutVars>
      </dgm:prSet>
      <dgm:spPr/>
    </dgm:pt>
    <dgm:pt modelId="{D904093A-6901-4C6A-8418-0A79002D181A}" type="pres">
      <dgm:prSet presAssocID="{CD395990-5CDF-46EE-89DD-A64ED0DECA00}" presName="hierChild2" presStyleCnt="0"/>
      <dgm:spPr/>
    </dgm:pt>
  </dgm:ptLst>
  <dgm:cxnLst>
    <dgm:cxn modelId="{CF4BC00D-894C-4DCE-AA64-22B0FEC0EF8C}" srcId="{13AB77AD-5232-455E-BF0E-2DF8100C526B}" destId="{91F89634-926C-4906-9A0C-E1CD464B8A17}" srcOrd="1" destOrd="0" parTransId="{4B910F05-74A9-4AB3-80BC-F9837F9743AF}" sibTransId="{B622C93F-89FB-444F-A208-DAE4D8A34D12}"/>
    <dgm:cxn modelId="{F5B44215-EC1A-4601-A8AB-52B615E23C4D}" srcId="{13AB77AD-5232-455E-BF0E-2DF8100C526B}" destId="{CD395990-5CDF-46EE-89DD-A64ED0DECA00}" srcOrd="2" destOrd="0" parTransId="{716D6367-6922-44B4-8BF3-9EEEE7BCFC4B}" sibTransId="{25E1CA81-2789-414F-AB61-5777D0600488}"/>
    <dgm:cxn modelId="{BF5B5B9B-A88A-4640-A3E8-3C57DAAC3A33}" type="presOf" srcId="{CD395990-5CDF-46EE-89DD-A64ED0DECA00}" destId="{8A80915B-4887-428B-8316-3E90E66F71D4}" srcOrd="0" destOrd="0" presId="urn:microsoft.com/office/officeart/2005/8/layout/hierarchy1"/>
    <dgm:cxn modelId="{77AB7FB3-FE06-4B06-9048-DA160F8BCDDC}" type="presOf" srcId="{13AB77AD-5232-455E-BF0E-2DF8100C526B}" destId="{5D35046A-F79A-45F3-A2F4-1C942DE08A1E}" srcOrd="0" destOrd="0" presId="urn:microsoft.com/office/officeart/2005/8/layout/hierarchy1"/>
    <dgm:cxn modelId="{F01AF5E4-89C3-4EA8-9BBB-1C2850F47901}" type="presOf" srcId="{2F4E001A-A571-4EC4-8ED1-0C2DDEBB0D14}" destId="{81F10215-D360-4973-B5F3-42184D8B5958}" srcOrd="0" destOrd="0" presId="urn:microsoft.com/office/officeart/2005/8/layout/hierarchy1"/>
    <dgm:cxn modelId="{86EFABEC-1324-4983-B631-B67B3B5DF014}" type="presOf" srcId="{91F89634-926C-4906-9A0C-E1CD464B8A17}" destId="{B339CA81-5216-4878-A0E8-7BE121E0FEDD}" srcOrd="0" destOrd="0" presId="urn:microsoft.com/office/officeart/2005/8/layout/hierarchy1"/>
    <dgm:cxn modelId="{E84B02F6-F6B6-4AC9-89A6-FE84044CF9F2}" srcId="{13AB77AD-5232-455E-BF0E-2DF8100C526B}" destId="{2F4E001A-A571-4EC4-8ED1-0C2DDEBB0D14}" srcOrd="0" destOrd="0" parTransId="{E597D641-5260-45A1-B723-B7005C90E218}" sibTransId="{98CA2544-E022-490E-9295-3575B9CB3760}"/>
    <dgm:cxn modelId="{9DFCF4C1-27B7-455D-8DE1-D8FE532AEEC5}" type="presParOf" srcId="{5D35046A-F79A-45F3-A2F4-1C942DE08A1E}" destId="{4DA3AA0A-4CB4-4764-8EC5-90331B305CFD}" srcOrd="0" destOrd="0" presId="urn:microsoft.com/office/officeart/2005/8/layout/hierarchy1"/>
    <dgm:cxn modelId="{4B634EE1-7B6B-410F-9F68-D39E09C7D133}" type="presParOf" srcId="{4DA3AA0A-4CB4-4764-8EC5-90331B305CFD}" destId="{0869BF72-79C1-4524-80BC-B5906C92DD01}" srcOrd="0" destOrd="0" presId="urn:microsoft.com/office/officeart/2005/8/layout/hierarchy1"/>
    <dgm:cxn modelId="{4B48F595-83DC-4252-A6F0-7B856D0B0232}" type="presParOf" srcId="{0869BF72-79C1-4524-80BC-B5906C92DD01}" destId="{1F79FFEA-58FD-4E01-B099-43F05F20E5A1}" srcOrd="0" destOrd="0" presId="urn:microsoft.com/office/officeart/2005/8/layout/hierarchy1"/>
    <dgm:cxn modelId="{554A87DD-244E-4428-9D1E-1263B951581B}" type="presParOf" srcId="{0869BF72-79C1-4524-80BC-B5906C92DD01}" destId="{81F10215-D360-4973-B5F3-42184D8B5958}" srcOrd="1" destOrd="0" presId="urn:microsoft.com/office/officeart/2005/8/layout/hierarchy1"/>
    <dgm:cxn modelId="{1BA4AC34-9BFE-459B-870C-A85B436070EC}" type="presParOf" srcId="{4DA3AA0A-4CB4-4764-8EC5-90331B305CFD}" destId="{DFE9A829-D378-4B63-A721-3F3443906BCD}" srcOrd="1" destOrd="0" presId="urn:microsoft.com/office/officeart/2005/8/layout/hierarchy1"/>
    <dgm:cxn modelId="{39053C39-108E-4434-85D8-843DC07C86A6}" type="presParOf" srcId="{5D35046A-F79A-45F3-A2F4-1C942DE08A1E}" destId="{6B682A90-BD2F-41B6-8881-F983F4F8F62F}" srcOrd="1" destOrd="0" presId="urn:microsoft.com/office/officeart/2005/8/layout/hierarchy1"/>
    <dgm:cxn modelId="{1A5F7925-F63E-424E-ADBC-3D6A65DA4E34}" type="presParOf" srcId="{6B682A90-BD2F-41B6-8881-F983F4F8F62F}" destId="{CFE2C8B3-F4F8-4CC1-ABE9-BC14445FB01B}" srcOrd="0" destOrd="0" presId="urn:microsoft.com/office/officeart/2005/8/layout/hierarchy1"/>
    <dgm:cxn modelId="{182C9626-FBCD-472F-A7A2-B9DFA25CC97D}" type="presParOf" srcId="{CFE2C8B3-F4F8-4CC1-ABE9-BC14445FB01B}" destId="{033F715A-3291-4070-BBC8-71ACEF87FFE2}" srcOrd="0" destOrd="0" presId="urn:microsoft.com/office/officeart/2005/8/layout/hierarchy1"/>
    <dgm:cxn modelId="{C4C53B72-176B-4552-BAC1-277D2FD20517}" type="presParOf" srcId="{CFE2C8B3-F4F8-4CC1-ABE9-BC14445FB01B}" destId="{B339CA81-5216-4878-A0E8-7BE121E0FEDD}" srcOrd="1" destOrd="0" presId="urn:microsoft.com/office/officeart/2005/8/layout/hierarchy1"/>
    <dgm:cxn modelId="{FE26BAD0-A770-4167-BA7E-A7FB2A9FF5AF}" type="presParOf" srcId="{6B682A90-BD2F-41B6-8881-F983F4F8F62F}" destId="{FA9E3713-485C-4948-B354-4FCEA798493B}" srcOrd="1" destOrd="0" presId="urn:microsoft.com/office/officeart/2005/8/layout/hierarchy1"/>
    <dgm:cxn modelId="{C5277D66-E3BD-445A-92A6-9925CA67C875}" type="presParOf" srcId="{5D35046A-F79A-45F3-A2F4-1C942DE08A1E}" destId="{5A1C2070-0CC6-4559-AEBC-747B4CA77FE9}" srcOrd="2" destOrd="0" presId="urn:microsoft.com/office/officeart/2005/8/layout/hierarchy1"/>
    <dgm:cxn modelId="{9C2AEC91-4486-45D9-85B8-F465DE6BDA69}" type="presParOf" srcId="{5A1C2070-0CC6-4559-AEBC-747B4CA77FE9}" destId="{07800D14-8147-4E98-8086-37EBFA260EF2}" srcOrd="0" destOrd="0" presId="urn:microsoft.com/office/officeart/2005/8/layout/hierarchy1"/>
    <dgm:cxn modelId="{837B9638-F850-4A6B-9DF2-7F5CFFE7F45D}" type="presParOf" srcId="{07800D14-8147-4E98-8086-37EBFA260EF2}" destId="{26C9E4CD-1A58-4DE1-BB12-346D3BE2B80E}" srcOrd="0" destOrd="0" presId="urn:microsoft.com/office/officeart/2005/8/layout/hierarchy1"/>
    <dgm:cxn modelId="{79C5C234-E943-4D69-A2D9-CC533913BBD1}" type="presParOf" srcId="{07800D14-8147-4E98-8086-37EBFA260EF2}" destId="{8A80915B-4887-428B-8316-3E90E66F71D4}" srcOrd="1" destOrd="0" presId="urn:microsoft.com/office/officeart/2005/8/layout/hierarchy1"/>
    <dgm:cxn modelId="{8C968E36-5CA9-4775-AFCF-E87BC3C81431}" type="presParOf" srcId="{5A1C2070-0CC6-4559-AEBC-747B4CA77FE9}" destId="{D904093A-6901-4C6A-8418-0A79002D181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2.xml><?xml version="1.0" encoding="utf-8"?>
<dgm:dataModel xmlns:dgm="http://schemas.openxmlformats.org/drawingml/2006/diagram" xmlns:a="http://schemas.openxmlformats.org/drawingml/2006/main">
  <dgm:ptLst>
    <dgm:pt modelId="{DF4B9170-CF6C-443E-BD4E-B4E9055D9338}"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B4393A6-24CA-4D36-AB1B-E36EDD9BEACA}">
      <dgm:prSet custT="1"/>
      <dgm:spPr/>
      <dgm:t>
        <a:bodyPr/>
        <a:lstStyle/>
        <a:p>
          <a:r>
            <a:rPr lang="en-GB" sz="1200"/>
            <a:t>Lists individual work packages that will realize the Target Architecture </a:t>
          </a:r>
          <a:endParaRPr lang="en-US" sz="1200"/>
        </a:p>
      </dgm:t>
    </dgm:pt>
    <dgm:pt modelId="{E8EEC2AB-E40F-47E3-A267-EF303AF5DD47}" type="parTrans" cxnId="{F27EA787-FA47-46E6-9545-4822C7C8C1B0}">
      <dgm:prSet/>
      <dgm:spPr/>
      <dgm:t>
        <a:bodyPr/>
        <a:lstStyle/>
        <a:p>
          <a:endParaRPr lang="en-US" sz="1200"/>
        </a:p>
      </dgm:t>
    </dgm:pt>
    <dgm:pt modelId="{435510A1-2908-40F5-9896-B5FDCC8B985A}" type="sibTrans" cxnId="{F27EA787-FA47-46E6-9545-4822C7C8C1B0}">
      <dgm:prSet/>
      <dgm:spPr/>
      <dgm:t>
        <a:bodyPr/>
        <a:lstStyle/>
        <a:p>
          <a:endParaRPr lang="en-US" sz="1200"/>
        </a:p>
      </dgm:t>
    </dgm:pt>
    <dgm:pt modelId="{A6DD1F29-185D-4FA9-912F-6ABA14E35FF1}">
      <dgm:prSet custT="1"/>
      <dgm:spPr/>
      <dgm:t>
        <a:bodyPr/>
        <a:lstStyle/>
        <a:p>
          <a:r>
            <a:rPr lang="en-GB" sz="1200"/>
            <a:t>Highlights individual work packages’ business value at each stage </a:t>
          </a:r>
          <a:endParaRPr lang="en-US" sz="1200"/>
        </a:p>
      </dgm:t>
    </dgm:pt>
    <dgm:pt modelId="{BA3986ED-A3DE-4777-8783-932E2FFF3FE4}" type="parTrans" cxnId="{14BA1480-BB8F-43DD-912A-2F28E5C53BA6}">
      <dgm:prSet/>
      <dgm:spPr/>
      <dgm:t>
        <a:bodyPr/>
        <a:lstStyle/>
        <a:p>
          <a:endParaRPr lang="en-US" sz="1200"/>
        </a:p>
      </dgm:t>
    </dgm:pt>
    <dgm:pt modelId="{36369D89-2B36-42F1-91BA-209065D52E02}" type="sibTrans" cxnId="{14BA1480-BB8F-43DD-912A-2F28E5C53BA6}">
      <dgm:prSet/>
      <dgm:spPr/>
      <dgm:t>
        <a:bodyPr/>
        <a:lstStyle/>
        <a:p>
          <a:endParaRPr lang="en-US" sz="1200"/>
        </a:p>
      </dgm:t>
    </dgm:pt>
    <dgm:pt modelId="{31A38C69-5F72-4E7F-BE23-5D20BECD696A}">
      <dgm:prSet custT="1"/>
      <dgm:spPr/>
      <dgm:t>
        <a:bodyPr/>
        <a:lstStyle/>
        <a:p>
          <a:r>
            <a:rPr lang="en-GB" sz="1200"/>
            <a:t>Details Transition Architectures </a:t>
          </a:r>
          <a:endParaRPr lang="en-US" sz="1200"/>
        </a:p>
      </dgm:t>
    </dgm:pt>
    <dgm:pt modelId="{5622CA21-67AB-40FF-9AA5-B3CB0B1C2C24}" type="parTrans" cxnId="{DBE7F02F-DC2E-4C45-9EA1-E3B009A4FFBC}">
      <dgm:prSet/>
      <dgm:spPr/>
      <dgm:t>
        <a:bodyPr/>
        <a:lstStyle/>
        <a:p>
          <a:endParaRPr lang="en-US" sz="1200"/>
        </a:p>
      </dgm:t>
    </dgm:pt>
    <dgm:pt modelId="{AC5E3573-C6C7-47D5-A81E-930E90F8635D}" type="sibTrans" cxnId="{DBE7F02F-DC2E-4C45-9EA1-E3B009A4FFBC}">
      <dgm:prSet/>
      <dgm:spPr/>
      <dgm:t>
        <a:bodyPr/>
        <a:lstStyle/>
        <a:p>
          <a:endParaRPr lang="en-US" sz="1200"/>
        </a:p>
      </dgm:t>
    </dgm:pt>
    <dgm:pt modelId="{F901A521-18CD-4ACB-BE3A-822F1680A298}">
      <dgm:prSet custT="1"/>
      <dgm:spPr/>
      <dgm:t>
        <a:bodyPr/>
        <a:lstStyle/>
        <a:p>
          <a:r>
            <a:rPr lang="en-GB" sz="1200"/>
            <a:t>Is incrementally developed throughout Phases E and F</a:t>
          </a:r>
          <a:endParaRPr lang="en-US" sz="1200"/>
        </a:p>
      </dgm:t>
    </dgm:pt>
    <dgm:pt modelId="{B0FFDE7E-7B9E-4E90-8976-F17A7A60D9AC}" type="parTrans" cxnId="{1CB67E03-03AD-4BE6-AEB7-956AB6CEB17A}">
      <dgm:prSet/>
      <dgm:spPr/>
      <dgm:t>
        <a:bodyPr/>
        <a:lstStyle/>
        <a:p>
          <a:endParaRPr lang="en-US" sz="1200"/>
        </a:p>
      </dgm:t>
    </dgm:pt>
    <dgm:pt modelId="{3A2E141D-FE5B-43F1-B2A9-AA17B3FB4D83}" type="sibTrans" cxnId="{1CB67E03-03AD-4BE6-AEB7-956AB6CEB17A}">
      <dgm:prSet/>
      <dgm:spPr/>
      <dgm:t>
        <a:bodyPr/>
        <a:lstStyle/>
        <a:p>
          <a:endParaRPr lang="en-US" sz="1200"/>
        </a:p>
      </dgm:t>
    </dgm:pt>
    <dgm:pt modelId="{6DBF2CFF-BA9A-40D1-9A1B-9B728A6AEA1C}" type="pres">
      <dgm:prSet presAssocID="{DF4B9170-CF6C-443E-BD4E-B4E9055D9338}" presName="root" presStyleCnt="0">
        <dgm:presLayoutVars>
          <dgm:dir/>
          <dgm:resizeHandles val="exact"/>
        </dgm:presLayoutVars>
      </dgm:prSet>
      <dgm:spPr/>
    </dgm:pt>
    <dgm:pt modelId="{973A42F2-FB24-406D-B570-F976EC6FE1F0}" type="pres">
      <dgm:prSet presAssocID="{9B4393A6-24CA-4D36-AB1B-E36EDD9BEACA}" presName="compNode" presStyleCnt="0"/>
      <dgm:spPr/>
    </dgm:pt>
    <dgm:pt modelId="{13DA88B9-A805-4498-BCC0-907147BAF618}" type="pres">
      <dgm:prSet presAssocID="{9B4393A6-24CA-4D36-AB1B-E36EDD9BEAC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
        </a:ext>
      </dgm:extLst>
    </dgm:pt>
    <dgm:pt modelId="{9E2381B1-F9F0-4EA5-AF1B-804AD75B27FF}" type="pres">
      <dgm:prSet presAssocID="{9B4393A6-24CA-4D36-AB1B-E36EDD9BEACA}" presName="spaceRect" presStyleCnt="0"/>
      <dgm:spPr/>
    </dgm:pt>
    <dgm:pt modelId="{484C1AA4-E7B1-4031-9177-C2892734F736}" type="pres">
      <dgm:prSet presAssocID="{9B4393A6-24CA-4D36-AB1B-E36EDD9BEACA}" presName="textRect" presStyleLbl="revTx" presStyleIdx="0" presStyleCnt="4" custScaleX="203844">
        <dgm:presLayoutVars>
          <dgm:chMax val="1"/>
          <dgm:chPref val="1"/>
        </dgm:presLayoutVars>
      </dgm:prSet>
      <dgm:spPr/>
    </dgm:pt>
    <dgm:pt modelId="{AF13E6E6-96FB-4F2D-9CA0-700E1484AC5D}" type="pres">
      <dgm:prSet presAssocID="{435510A1-2908-40F5-9896-B5FDCC8B985A}" presName="sibTrans" presStyleCnt="0"/>
      <dgm:spPr/>
    </dgm:pt>
    <dgm:pt modelId="{148B1683-9F1C-45E0-964D-737AEDC5937C}" type="pres">
      <dgm:prSet presAssocID="{A6DD1F29-185D-4FA9-912F-6ABA14E35FF1}" presName="compNode" presStyleCnt="0"/>
      <dgm:spPr/>
    </dgm:pt>
    <dgm:pt modelId="{6A34727F-7335-4619-92A2-BAA42B47EE48}" type="pres">
      <dgm:prSet presAssocID="{A6DD1F29-185D-4FA9-912F-6ABA14E35FF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A83C8E58-8F56-4272-A132-4DC338235E6C}" type="pres">
      <dgm:prSet presAssocID="{A6DD1F29-185D-4FA9-912F-6ABA14E35FF1}" presName="spaceRect" presStyleCnt="0"/>
      <dgm:spPr/>
    </dgm:pt>
    <dgm:pt modelId="{58BDDB22-F6F3-4D0D-AE45-71820B6AEF07}" type="pres">
      <dgm:prSet presAssocID="{A6DD1F29-185D-4FA9-912F-6ABA14E35FF1}" presName="textRect" presStyleLbl="revTx" presStyleIdx="1" presStyleCnt="4" custScaleX="153449">
        <dgm:presLayoutVars>
          <dgm:chMax val="1"/>
          <dgm:chPref val="1"/>
        </dgm:presLayoutVars>
      </dgm:prSet>
      <dgm:spPr/>
    </dgm:pt>
    <dgm:pt modelId="{858BEC3B-82AC-49B0-A0E4-629ABB415F96}" type="pres">
      <dgm:prSet presAssocID="{36369D89-2B36-42F1-91BA-209065D52E02}" presName="sibTrans" presStyleCnt="0"/>
      <dgm:spPr/>
    </dgm:pt>
    <dgm:pt modelId="{274EB3F1-3DE2-4BCF-AAEE-1C54EAA92820}" type="pres">
      <dgm:prSet presAssocID="{31A38C69-5F72-4E7F-BE23-5D20BECD696A}" presName="compNode" presStyleCnt="0"/>
      <dgm:spPr/>
    </dgm:pt>
    <dgm:pt modelId="{E4C4CAE9-7FE3-4C49-A7D5-4780195FFFDC}" type="pres">
      <dgm:prSet presAssocID="{31A38C69-5F72-4E7F-BE23-5D20BECD696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atabase"/>
        </a:ext>
      </dgm:extLst>
    </dgm:pt>
    <dgm:pt modelId="{467352C5-A099-49BD-988D-4A19C0ECA90C}" type="pres">
      <dgm:prSet presAssocID="{31A38C69-5F72-4E7F-BE23-5D20BECD696A}" presName="spaceRect" presStyleCnt="0"/>
      <dgm:spPr/>
    </dgm:pt>
    <dgm:pt modelId="{32E2539C-B1F3-490A-A329-893EDD77AD16}" type="pres">
      <dgm:prSet presAssocID="{31A38C69-5F72-4E7F-BE23-5D20BECD696A}" presName="textRect" presStyleLbl="revTx" presStyleIdx="2" presStyleCnt="4" custScaleX="153449">
        <dgm:presLayoutVars>
          <dgm:chMax val="1"/>
          <dgm:chPref val="1"/>
        </dgm:presLayoutVars>
      </dgm:prSet>
      <dgm:spPr/>
    </dgm:pt>
    <dgm:pt modelId="{0C08A0B7-4AF1-4622-86C4-646C4DC2E8DE}" type="pres">
      <dgm:prSet presAssocID="{AC5E3573-C6C7-47D5-A81E-930E90F8635D}" presName="sibTrans" presStyleCnt="0"/>
      <dgm:spPr/>
    </dgm:pt>
    <dgm:pt modelId="{8C6AB9C7-C3E5-4550-A192-2462BFEE366D}" type="pres">
      <dgm:prSet presAssocID="{F901A521-18CD-4ACB-BE3A-822F1680A298}" presName="compNode" presStyleCnt="0"/>
      <dgm:spPr/>
    </dgm:pt>
    <dgm:pt modelId="{D6832189-0E52-49EE-9319-9141ECB1F6E9}" type="pres">
      <dgm:prSet presAssocID="{F901A521-18CD-4ACB-BE3A-822F1680A29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C38FC55C-28C9-4C6F-8E34-09744723971D}" type="pres">
      <dgm:prSet presAssocID="{F901A521-18CD-4ACB-BE3A-822F1680A298}" presName="spaceRect" presStyleCnt="0"/>
      <dgm:spPr/>
    </dgm:pt>
    <dgm:pt modelId="{A5D9ADBC-DB2B-4FD8-89B4-F5051552A9E8}" type="pres">
      <dgm:prSet presAssocID="{F901A521-18CD-4ACB-BE3A-822F1680A298}" presName="textRect" presStyleLbl="revTx" presStyleIdx="3" presStyleCnt="4" custScaleX="153449">
        <dgm:presLayoutVars>
          <dgm:chMax val="1"/>
          <dgm:chPref val="1"/>
        </dgm:presLayoutVars>
      </dgm:prSet>
      <dgm:spPr/>
    </dgm:pt>
  </dgm:ptLst>
  <dgm:cxnLst>
    <dgm:cxn modelId="{84C0CB01-0B04-421E-BD52-B9C123FB65CE}" type="presOf" srcId="{A6DD1F29-185D-4FA9-912F-6ABA14E35FF1}" destId="{58BDDB22-F6F3-4D0D-AE45-71820B6AEF07}" srcOrd="0" destOrd="0" presId="urn:microsoft.com/office/officeart/2018/2/layout/IconLabelList"/>
    <dgm:cxn modelId="{1CB67E03-03AD-4BE6-AEB7-956AB6CEB17A}" srcId="{DF4B9170-CF6C-443E-BD4E-B4E9055D9338}" destId="{F901A521-18CD-4ACB-BE3A-822F1680A298}" srcOrd="3" destOrd="0" parTransId="{B0FFDE7E-7B9E-4E90-8976-F17A7A60D9AC}" sibTransId="{3A2E141D-FE5B-43F1-B2A9-AA17B3FB4D83}"/>
    <dgm:cxn modelId="{C2407A1A-8D22-423E-9BDE-FAAC222A6197}" type="presOf" srcId="{9B4393A6-24CA-4D36-AB1B-E36EDD9BEACA}" destId="{484C1AA4-E7B1-4031-9177-C2892734F736}" srcOrd="0" destOrd="0" presId="urn:microsoft.com/office/officeart/2018/2/layout/IconLabelList"/>
    <dgm:cxn modelId="{DBE7F02F-DC2E-4C45-9EA1-E3B009A4FFBC}" srcId="{DF4B9170-CF6C-443E-BD4E-B4E9055D9338}" destId="{31A38C69-5F72-4E7F-BE23-5D20BECD696A}" srcOrd="2" destOrd="0" parTransId="{5622CA21-67AB-40FF-9AA5-B3CB0B1C2C24}" sibTransId="{AC5E3573-C6C7-47D5-A81E-930E90F8635D}"/>
    <dgm:cxn modelId="{14BA1480-BB8F-43DD-912A-2F28E5C53BA6}" srcId="{DF4B9170-CF6C-443E-BD4E-B4E9055D9338}" destId="{A6DD1F29-185D-4FA9-912F-6ABA14E35FF1}" srcOrd="1" destOrd="0" parTransId="{BA3986ED-A3DE-4777-8783-932E2FFF3FE4}" sibTransId="{36369D89-2B36-42F1-91BA-209065D52E02}"/>
    <dgm:cxn modelId="{40E4A280-FA06-4269-95E3-6DD85B5CF67F}" type="presOf" srcId="{31A38C69-5F72-4E7F-BE23-5D20BECD696A}" destId="{32E2539C-B1F3-490A-A329-893EDD77AD16}" srcOrd="0" destOrd="0" presId="urn:microsoft.com/office/officeart/2018/2/layout/IconLabelList"/>
    <dgm:cxn modelId="{F27EA787-FA47-46E6-9545-4822C7C8C1B0}" srcId="{DF4B9170-CF6C-443E-BD4E-B4E9055D9338}" destId="{9B4393A6-24CA-4D36-AB1B-E36EDD9BEACA}" srcOrd="0" destOrd="0" parTransId="{E8EEC2AB-E40F-47E3-A267-EF303AF5DD47}" sibTransId="{435510A1-2908-40F5-9896-B5FDCC8B985A}"/>
    <dgm:cxn modelId="{7B8082BC-8B80-4AE5-9656-9CA30B9EDB60}" type="presOf" srcId="{DF4B9170-CF6C-443E-BD4E-B4E9055D9338}" destId="{6DBF2CFF-BA9A-40D1-9A1B-9B728A6AEA1C}" srcOrd="0" destOrd="0" presId="urn:microsoft.com/office/officeart/2018/2/layout/IconLabelList"/>
    <dgm:cxn modelId="{8BF0B6BC-1C1A-48EA-8F34-C249B3C62087}" type="presOf" srcId="{F901A521-18CD-4ACB-BE3A-822F1680A298}" destId="{A5D9ADBC-DB2B-4FD8-89B4-F5051552A9E8}" srcOrd="0" destOrd="0" presId="urn:microsoft.com/office/officeart/2018/2/layout/IconLabelList"/>
    <dgm:cxn modelId="{1056937F-85F9-4387-A5FF-7A024844A4DA}" type="presParOf" srcId="{6DBF2CFF-BA9A-40D1-9A1B-9B728A6AEA1C}" destId="{973A42F2-FB24-406D-B570-F976EC6FE1F0}" srcOrd="0" destOrd="0" presId="urn:microsoft.com/office/officeart/2018/2/layout/IconLabelList"/>
    <dgm:cxn modelId="{D85B5662-45BD-4B58-A0F0-6E31E91B3C50}" type="presParOf" srcId="{973A42F2-FB24-406D-B570-F976EC6FE1F0}" destId="{13DA88B9-A805-4498-BCC0-907147BAF618}" srcOrd="0" destOrd="0" presId="urn:microsoft.com/office/officeart/2018/2/layout/IconLabelList"/>
    <dgm:cxn modelId="{4E38821D-68F9-4719-BE72-ACDA9C35C7F1}" type="presParOf" srcId="{973A42F2-FB24-406D-B570-F976EC6FE1F0}" destId="{9E2381B1-F9F0-4EA5-AF1B-804AD75B27FF}" srcOrd="1" destOrd="0" presId="urn:microsoft.com/office/officeart/2018/2/layout/IconLabelList"/>
    <dgm:cxn modelId="{4FC391FC-2517-47C1-9E92-938A3D27C5C2}" type="presParOf" srcId="{973A42F2-FB24-406D-B570-F976EC6FE1F0}" destId="{484C1AA4-E7B1-4031-9177-C2892734F736}" srcOrd="2" destOrd="0" presId="urn:microsoft.com/office/officeart/2018/2/layout/IconLabelList"/>
    <dgm:cxn modelId="{4CD27ECD-06BB-4D0D-8F90-8F113067FEC9}" type="presParOf" srcId="{6DBF2CFF-BA9A-40D1-9A1B-9B728A6AEA1C}" destId="{AF13E6E6-96FB-4F2D-9CA0-700E1484AC5D}" srcOrd="1" destOrd="0" presId="urn:microsoft.com/office/officeart/2018/2/layout/IconLabelList"/>
    <dgm:cxn modelId="{2A2BB054-0392-47E1-871C-3CE629FF6C49}" type="presParOf" srcId="{6DBF2CFF-BA9A-40D1-9A1B-9B728A6AEA1C}" destId="{148B1683-9F1C-45E0-964D-737AEDC5937C}" srcOrd="2" destOrd="0" presId="urn:microsoft.com/office/officeart/2018/2/layout/IconLabelList"/>
    <dgm:cxn modelId="{FC334AFB-A9DB-46F9-9288-1CD3A35737AC}" type="presParOf" srcId="{148B1683-9F1C-45E0-964D-737AEDC5937C}" destId="{6A34727F-7335-4619-92A2-BAA42B47EE48}" srcOrd="0" destOrd="0" presId="urn:microsoft.com/office/officeart/2018/2/layout/IconLabelList"/>
    <dgm:cxn modelId="{9C27379D-A6D5-457C-91EF-AD60ADDDC10A}" type="presParOf" srcId="{148B1683-9F1C-45E0-964D-737AEDC5937C}" destId="{A83C8E58-8F56-4272-A132-4DC338235E6C}" srcOrd="1" destOrd="0" presId="urn:microsoft.com/office/officeart/2018/2/layout/IconLabelList"/>
    <dgm:cxn modelId="{23320A9C-FBFC-4403-9509-7A9C88D02AE8}" type="presParOf" srcId="{148B1683-9F1C-45E0-964D-737AEDC5937C}" destId="{58BDDB22-F6F3-4D0D-AE45-71820B6AEF07}" srcOrd="2" destOrd="0" presId="urn:microsoft.com/office/officeart/2018/2/layout/IconLabelList"/>
    <dgm:cxn modelId="{E6A15FB8-6E3F-4849-A86C-CD3C9228CDE3}" type="presParOf" srcId="{6DBF2CFF-BA9A-40D1-9A1B-9B728A6AEA1C}" destId="{858BEC3B-82AC-49B0-A0E4-629ABB415F96}" srcOrd="3" destOrd="0" presId="urn:microsoft.com/office/officeart/2018/2/layout/IconLabelList"/>
    <dgm:cxn modelId="{2BFF9AE3-444A-42A9-A7F0-268B7E2A871A}" type="presParOf" srcId="{6DBF2CFF-BA9A-40D1-9A1B-9B728A6AEA1C}" destId="{274EB3F1-3DE2-4BCF-AAEE-1C54EAA92820}" srcOrd="4" destOrd="0" presId="urn:microsoft.com/office/officeart/2018/2/layout/IconLabelList"/>
    <dgm:cxn modelId="{1E307B8C-6A9B-4F3C-AFD5-228146BAC9F9}" type="presParOf" srcId="{274EB3F1-3DE2-4BCF-AAEE-1C54EAA92820}" destId="{E4C4CAE9-7FE3-4C49-A7D5-4780195FFFDC}" srcOrd="0" destOrd="0" presId="urn:microsoft.com/office/officeart/2018/2/layout/IconLabelList"/>
    <dgm:cxn modelId="{6EB72B08-F187-4C6B-A4C2-274102E3F660}" type="presParOf" srcId="{274EB3F1-3DE2-4BCF-AAEE-1C54EAA92820}" destId="{467352C5-A099-49BD-988D-4A19C0ECA90C}" srcOrd="1" destOrd="0" presId="urn:microsoft.com/office/officeart/2018/2/layout/IconLabelList"/>
    <dgm:cxn modelId="{0EBB3C61-6C41-4E74-89E1-DD4516D6A8FB}" type="presParOf" srcId="{274EB3F1-3DE2-4BCF-AAEE-1C54EAA92820}" destId="{32E2539C-B1F3-490A-A329-893EDD77AD16}" srcOrd="2" destOrd="0" presId="urn:microsoft.com/office/officeart/2018/2/layout/IconLabelList"/>
    <dgm:cxn modelId="{4B9FC5C7-6E6A-45CD-8996-40A1CE34B7D2}" type="presParOf" srcId="{6DBF2CFF-BA9A-40D1-9A1B-9B728A6AEA1C}" destId="{0C08A0B7-4AF1-4622-86C4-646C4DC2E8DE}" srcOrd="5" destOrd="0" presId="urn:microsoft.com/office/officeart/2018/2/layout/IconLabelList"/>
    <dgm:cxn modelId="{BC89964C-1FF1-4BD0-B597-AB7629106C0E}" type="presParOf" srcId="{6DBF2CFF-BA9A-40D1-9A1B-9B728A6AEA1C}" destId="{8C6AB9C7-C3E5-4550-A192-2462BFEE366D}" srcOrd="6" destOrd="0" presId="urn:microsoft.com/office/officeart/2018/2/layout/IconLabelList"/>
    <dgm:cxn modelId="{273B8EFD-A997-494A-B9C4-7706D0C3CD17}" type="presParOf" srcId="{8C6AB9C7-C3E5-4550-A192-2462BFEE366D}" destId="{D6832189-0E52-49EE-9319-9141ECB1F6E9}" srcOrd="0" destOrd="0" presId="urn:microsoft.com/office/officeart/2018/2/layout/IconLabelList"/>
    <dgm:cxn modelId="{BFDE2F0D-894A-48AC-80EF-9134EE4E2888}" type="presParOf" srcId="{8C6AB9C7-C3E5-4550-A192-2462BFEE366D}" destId="{C38FC55C-28C9-4C6F-8E34-09744723971D}" srcOrd="1" destOrd="0" presId="urn:microsoft.com/office/officeart/2018/2/layout/IconLabelList"/>
    <dgm:cxn modelId="{74E21221-E886-403D-B9BB-F46B9901CFCE}" type="presParOf" srcId="{8C6AB9C7-C3E5-4550-A192-2462BFEE366D}" destId="{A5D9ADBC-DB2B-4FD8-89B4-F5051552A9E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3.xml><?xml version="1.0" encoding="utf-8"?>
<dgm:dataModel xmlns:dgm="http://schemas.openxmlformats.org/drawingml/2006/diagram" xmlns:a="http://schemas.openxmlformats.org/drawingml/2006/main">
  <dgm:ptLst>
    <dgm:pt modelId="{0C39C91C-968F-4BFE-8B1D-1911587AA2D4}" type="doc">
      <dgm:prSet loTypeId="urn:microsoft.com/office/officeart/2018/2/layout/IconVerticalSolidList" loCatId="icon" qsTypeId="urn:microsoft.com/office/officeart/2005/8/quickstyle/simple1" qsCatId="simple" csTypeId="urn:microsoft.com/office/officeart/2005/8/colors/accent1_1" csCatId="accent1" phldr="1"/>
      <dgm:spPr/>
      <dgm:t>
        <a:bodyPr/>
        <a:lstStyle/>
        <a:p>
          <a:endParaRPr lang="en-US"/>
        </a:p>
      </dgm:t>
    </dgm:pt>
    <dgm:pt modelId="{FB9DA781-253E-45B2-99DB-0A88376E83E2}">
      <dgm:prSet custT="1"/>
      <dgm:spPr/>
      <dgm:t>
        <a:bodyPr/>
        <a:lstStyle/>
        <a:p>
          <a:pPr>
            <a:lnSpc>
              <a:spcPct val="100000"/>
            </a:lnSpc>
          </a:pPr>
          <a:r>
            <a:rPr lang="en-GB" sz="1800"/>
            <a:t>Business Capability Assessment</a:t>
          </a:r>
          <a:endParaRPr lang="en-US" sz="1800"/>
        </a:p>
      </dgm:t>
    </dgm:pt>
    <dgm:pt modelId="{C4B8D715-1532-47F6-B23C-3C844F4E58F0}" type="parTrans" cxnId="{11032604-FFB0-4B98-9D87-AE3E4FE7C59E}">
      <dgm:prSet/>
      <dgm:spPr/>
      <dgm:t>
        <a:bodyPr/>
        <a:lstStyle/>
        <a:p>
          <a:endParaRPr lang="en-US" sz="1800"/>
        </a:p>
      </dgm:t>
    </dgm:pt>
    <dgm:pt modelId="{06CB1BBF-EE14-4B5D-B0A4-10055FDBC9DE}" type="sibTrans" cxnId="{11032604-FFB0-4B98-9D87-AE3E4FE7C59E}">
      <dgm:prSet/>
      <dgm:spPr/>
      <dgm:t>
        <a:bodyPr/>
        <a:lstStyle/>
        <a:p>
          <a:endParaRPr lang="en-US" sz="1800"/>
        </a:p>
      </dgm:t>
    </dgm:pt>
    <dgm:pt modelId="{ED6F318F-D70D-4A36-A51F-B5B53D4AB7E2}">
      <dgm:prSet custT="1"/>
      <dgm:spPr/>
      <dgm:t>
        <a:bodyPr/>
        <a:lstStyle/>
        <a:p>
          <a:pPr>
            <a:lnSpc>
              <a:spcPct val="100000"/>
            </a:lnSpc>
          </a:pPr>
          <a:r>
            <a:rPr lang="en-GB" sz="1800"/>
            <a:t>Assessment of likely impacts to the business organization resulting from the successful deployment of the Target Architecture</a:t>
          </a:r>
          <a:endParaRPr lang="en-US" sz="1800"/>
        </a:p>
      </dgm:t>
    </dgm:pt>
    <dgm:pt modelId="{2CFC208D-5B09-4807-A671-48F90F6EFA96}" type="parTrans" cxnId="{E91CBA22-81C3-4CAC-8A7D-B704B3F4CB71}">
      <dgm:prSet/>
      <dgm:spPr/>
      <dgm:t>
        <a:bodyPr/>
        <a:lstStyle/>
        <a:p>
          <a:endParaRPr lang="en-US" sz="1800"/>
        </a:p>
      </dgm:t>
    </dgm:pt>
    <dgm:pt modelId="{32A5EB2A-AAE3-48EF-B749-36C10C9B6E68}" type="sibTrans" cxnId="{E91CBA22-81C3-4CAC-8A7D-B704B3F4CB71}">
      <dgm:prSet/>
      <dgm:spPr/>
      <dgm:t>
        <a:bodyPr/>
        <a:lstStyle/>
        <a:p>
          <a:endParaRPr lang="en-US" sz="1800"/>
        </a:p>
      </dgm:t>
    </dgm:pt>
    <dgm:pt modelId="{173446E3-033B-4972-A892-9B110400261D}">
      <dgm:prSet custT="1"/>
      <dgm:spPr/>
      <dgm:t>
        <a:bodyPr/>
        <a:lstStyle/>
        <a:p>
          <a:pPr>
            <a:lnSpc>
              <a:spcPct val="100000"/>
            </a:lnSpc>
          </a:pPr>
          <a:r>
            <a:rPr lang="en-GB" sz="1800"/>
            <a:t>IT Capability Assessment</a:t>
          </a:r>
          <a:endParaRPr lang="en-US" sz="1800"/>
        </a:p>
      </dgm:t>
    </dgm:pt>
    <dgm:pt modelId="{85B62C19-8553-4552-8215-8763CEF24F56}" type="parTrans" cxnId="{C15DFA0A-9A12-432D-9D91-1C3F6359F1B1}">
      <dgm:prSet/>
      <dgm:spPr/>
      <dgm:t>
        <a:bodyPr/>
        <a:lstStyle/>
        <a:p>
          <a:endParaRPr lang="en-US" sz="1800"/>
        </a:p>
      </dgm:t>
    </dgm:pt>
    <dgm:pt modelId="{3D2E0090-B61A-4D33-9907-C2003B6C3284}" type="sibTrans" cxnId="{C15DFA0A-9A12-432D-9D91-1C3F6359F1B1}">
      <dgm:prSet/>
      <dgm:spPr/>
      <dgm:t>
        <a:bodyPr/>
        <a:lstStyle/>
        <a:p>
          <a:endParaRPr lang="en-US" sz="1800"/>
        </a:p>
      </dgm:t>
    </dgm:pt>
    <dgm:pt modelId="{24216943-716E-4B38-95C3-606232389D46}" type="pres">
      <dgm:prSet presAssocID="{0C39C91C-968F-4BFE-8B1D-1911587AA2D4}" presName="root" presStyleCnt="0">
        <dgm:presLayoutVars>
          <dgm:dir/>
          <dgm:resizeHandles val="exact"/>
        </dgm:presLayoutVars>
      </dgm:prSet>
      <dgm:spPr/>
    </dgm:pt>
    <dgm:pt modelId="{951EB52C-3FED-4AE1-A3F1-50A0D253E30D}" type="pres">
      <dgm:prSet presAssocID="{FB9DA781-253E-45B2-99DB-0A88376E83E2}" presName="compNode" presStyleCnt="0"/>
      <dgm:spPr/>
    </dgm:pt>
    <dgm:pt modelId="{5D5E1A55-E51F-4714-B036-1280201252BC}" type="pres">
      <dgm:prSet presAssocID="{FB9DA781-253E-45B2-99DB-0A88376E83E2}" presName="bgRect" presStyleLbl="bgShp" presStyleIdx="0" presStyleCnt="3" custLinFactY="-15172" custLinFactNeighborX="-61612" custLinFactNeighborY="-100000"/>
      <dgm:spPr/>
    </dgm:pt>
    <dgm:pt modelId="{E02C695F-C9CD-4BA3-AF8E-9EBC1EC6088A}" type="pres">
      <dgm:prSet presAssocID="{FB9DA781-253E-45B2-99DB-0A88376E83E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D5E165C1-2C99-4A78-B631-05AC82EF00EA}" type="pres">
      <dgm:prSet presAssocID="{FB9DA781-253E-45B2-99DB-0A88376E83E2}" presName="spaceRect" presStyleCnt="0"/>
      <dgm:spPr/>
    </dgm:pt>
    <dgm:pt modelId="{F815A890-D531-4C9C-9E31-D9A4EC601B63}" type="pres">
      <dgm:prSet presAssocID="{FB9DA781-253E-45B2-99DB-0A88376E83E2}" presName="parTx" presStyleLbl="revTx" presStyleIdx="0" presStyleCnt="3">
        <dgm:presLayoutVars>
          <dgm:chMax val="0"/>
          <dgm:chPref val="0"/>
        </dgm:presLayoutVars>
      </dgm:prSet>
      <dgm:spPr/>
    </dgm:pt>
    <dgm:pt modelId="{5D3046C4-E5B6-479D-9CA5-FEA44889A36F}" type="pres">
      <dgm:prSet presAssocID="{06CB1BBF-EE14-4B5D-B0A4-10055FDBC9DE}" presName="sibTrans" presStyleCnt="0"/>
      <dgm:spPr/>
    </dgm:pt>
    <dgm:pt modelId="{D44DC927-81B8-4902-80FC-B28461FDF505}" type="pres">
      <dgm:prSet presAssocID="{ED6F318F-D70D-4A36-A51F-B5B53D4AB7E2}" presName="compNode" presStyleCnt="0"/>
      <dgm:spPr/>
    </dgm:pt>
    <dgm:pt modelId="{093EBFDD-75F6-49D9-A781-E0DBDBD04402}" type="pres">
      <dgm:prSet presAssocID="{ED6F318F-D70D-4A36-A51F-B5B53D4AB7E2}" presName="bgRect" presStyleLbl="bgShp" presStyleIdx="1" presStyleCnt="3"/>
      <dgm:spPr/>
    </dgm:pt>
    <dgm:pt modelId="{E3B8E55B-6546-4A38-B46B-ABA004ABD49F}" type="pres">
      <dgm:prSet presAssocID="{ED6F318F-D70D-4A36-A51F-B5B53D4AB7E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21E217A8-1669-484E-B44E-28A527A17859}" type="pres">
      <dgm:prSet presAssocID="{ED6F318F-D70D-4A36-A51F-B5B53D4AB7E2}" presName="spaceRect" presStyleCnt="0"/>
      <dgm:spPr/>
    </dgm:pt>
    <dgm:pt modelId="{80F814C4-1E2F-4889-BB78-E7E425056DDB}" type="pres">
      <dgm:prSet presAssocID="{ED6F318F-D70D-4A36-A51F-B5B53D4AB7E2}" presName="parTx" presStyleLbl="revTx" presStyleIdx="1" presStyleCnt="3">
        <dgm:presLayoutVars>
          <dgm:chMax val="0"/>
          <dgm:chPref val="0"/>
        </dgm:presLayoutVars>
      </dgm:prSet>
      <dgm:spPr/>
    </dgm:pt>
    <dgm:pt modelId="{D3601DC8-DCAB-4E2F-BB52-7D500401AFEC}" type="pres">
      <dgm:prSet presAssocID="{32A5EB2A-AAE3-48EF-B749-36C10C9B6E68}" presName="sibTrans" presStyleCnt="0"/>
      <dgm:spPr/>
    </dgm:pt>
    <dgm:pt modelId="{6AA04F6E-01A8-4002-96D3-3F975E4AF69D}" type="pres">
      <dgm:prSet presAssocID="{173446E3-033B-4972-A892-9B110400261D}" presName="compNode" presStyleCnt="0"/>
      <dgm:spPr/>
    </dgm:pt>
    <dgm:pt modelId="{A1482E0D-9D08-4C02-A5B7-79F6036BFBBB}" type="pres">
      <dgm:prSet presAssocID="{173446E3-033B-4972-A892-9B110400261D}" presName="bgRect" presStyleLbl="bgShp" presStyleIdx="2" presStyleCnt="3"/>
      <dgm:spPr/>
    </dgm:pt>
    <dgm:pt modelId="{D4FC7CF5-F261-4082-8457-7219E783EFFF}" type="pres">
      <dgm:prSet presAssocID="{173446E3-033B-4972-A892-9B110400261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 List"/>
        </a:ext>
      </dgm:extLst>
    </dgm:pt>
    <dgm:pt modelId="{16267E38-6E0D-4356-AC99-23557B7B8A89}" type="pres">
      <dgm:prSet presAssocID="{173446E3-033B-4972-A892-9B110400261D}" presName="spaceRect" presStyleCnt="0"/>
      <dgm:spPr/>
    </dgm:pt>
    <dgm:pt modelId="{953289B3-5E24-48A5-AAF7-BF062FE4A425}" type="pres">
      <dgm:prSet presAssocID="{173446E3-033B-4972-A892-9B110400261D}" presName="parTx" presStyleLbl="revTx" presStyleIdx="2" presStyleCnt="3">
        <dgm:presLayoutVars>
          <dgm:chMax val="0"/>
          <dgm:chPref val="0"/>
        </dgm:presLayoutVars>
      </dgm:prSet>
      <dgm:spPr/>
    </dgm:pt>
  </dgm:ptLst>
  <dgm:cxnLst>
    <dgm:cxn modelId="{11032604-FFB0-4B98-9D87-AE3E4FE7C59E}" srcId="{0C39C91C-968F-4BFE-8B1D-1911587AA2D4}" destId="{FB9DA781-253E-45B2-99DB-0A88376E83E2}" srcOrd="0" destOrd="0" parTransId="{C4B8D715-1532-47F6-B23C-3C844F4E58F0}" sibTransId="{06CB1BBF-EE14-4B5D-B0A4-10055FDBC9DE}"/>
    <dgm:cxn modelId="{64F9E405-6F14-4BF9-8FDB-D98C8D7EA7CC}" type="presOf" srcId="{0C39C91C-968F-4BFE-8B1D-1911587AA2D4}" destId="{24216943-716E-4B38-95C3-606232389D46}" srcOrd="0" destOrd="0" presId="urn:microsoft.com/office/officeart/2018/2/layout/IconVerticalSolidList"/>
    <dgm:cxn modelId="{C15DFA0A-9A12-432D-9D91-1C3F6359F1B1}" srcId="{0C39C91C-968F-4BFE-8B1D-1911587AA2D4}" destId="{173446E3-033B-4972-A892-9B110400261D}" srcOrd="2" destOrd="0" parTransId="{85B62C19-8553-4552-8215-8763CEF24F56}" sibTransId="{3D2E0090-B61A-4D33-9907-C2003B6C3284}"/>
    <dgm:cxn modelId="{E91CBA22-81C3-4CAC-8A7D-B704B3F4CB71}" srcId="{0C39C91C-968F-4BFE-8B1D-1911587AA2D4}" destId="{ED6F318F-D70D-4A36-A51F-B5B53D4AB7E2}" srcOrd="1" destOrd="0" parTransId="{2CFC208D-5B09-4807-A671-48F90F6EFA96}" sibTransId="{32A5EB2A-AAE3-48EF-B749-36C10C9B6E68}"/>
    <dgm:cxn modelId="{11805B67-A92F-41C9-AA27-18CC457E3AC0}" type="presOf" srcId="{173446E3-033B-4972-A892-9B110400261D}" destId="{953289B3-5E24-48A5-AAF7-BF062FE4A425}" srcOrd="0" destOrd="0" presId="urn:microsoft.com/office/officeart/2018/2/layout/IconVerticalSolidList"/>
    <dgm:cxn modelId="{6022E371-6A59-4BF4-8E81-4F9B6DF0FAE8}" type="presOf" srcId="{ED6F318F-D70D-4A36-A51F-B5B53D4AB7E2}" destId="{80F814C4-1E2F-4889-BB78-E7E425056DDB}" srcOrd="0" destOrd="0" presId="urn:microsoft.com/office/officeart/2018/2/layout/IconVerticalSolidList"/>
    <dgm:cxn modelId="{004EB9E7-22B3-40AB-82FB-5FF920AE1C68}" type="presOf" srcId="{FB9DA781-253E-45B2-99DB-0A88376E83E2}" destId="{F815A890-D531-4C9C-9E31-D9A4EC601B63}" srcOrd="0" destOrd="0" presId="urn:microsoft.com/office/officeart/2018/2/layout/IconVerticalSolidList"/>
    <dgm:cxn modelId="{B6A54170-380B-45F1-B770-32BA5DF0283C}" type="presParOf" srcId="{24216943-716E-4B38-95C3-606232389D46}" destId="{951EB52C-3FED-4AE1-A3F1-50A0D253E30D}" srcOrd="0" destOrd="0" presId="urn:microsoft.com/office/officeart/2018/2/layout/IconVerticalSolidList"/>
    <dgm:cxn modelId="{DB4E0C73-53CD-4E22-911C-C2E755518433}" type="presParOf" srcId="{951EB52C-3FED-4AE1-A3F1-50A0D253E30D}" destId="{5D5E1A55-E51F-4714-B036-1280201252BC}" srcOrd="0" destOrd="0" presId="urn:microsoft.com/office/officeart/2018/2/layout/IconVerticalSolidList"/>
    <dgm:cxn modelId="{44BBBCE6-950E-430C-92C9-15C5ACD1A5DD}" type="presParOf" srcId="{951EB52C-3FED-4AE1-A3F1-50A0D253E30D}" destId="{E02C695F-C9CD-4BA3-AF8E-9EBC1EC6088A}" srcOrd="1" destOrd="0" presId="urn:microsoft.com/office/officeart/2018/2/layout/IconVerticalSolidList"/>
    <dgm:cxn modelId="{699CAB28-06B2-404A-8B0A-F3F035E7D9FA}" type="presParOf" srcId="{951EB52C-3FED-4AE1-A3F1-50A0D253E30D}" destId="{D5E165C1-2C99-4A78-B631-05AC82EF00EA}" srcOrd="2" destOrd="0" presId="urn:microsoft.com/office/officeart/2018/2/layout/IconVerticalSolidList"/>
    <dgm:cxn modelId="{E854E9CC-87BB-4059-9A0A-AE4770C5743F}" type="presParOf" srcId="{951EB52C-3FED-4AE1-A3F1-50A0D253E30D}" destId="{F815A890-D531-4C9C-9E31-D9A4EC601B63}" srcOrd="3" destOrd="0" presId="urn:microsoft.com/office/officeart/2018/2/layout/IconVerticalSolidList"/>
    <dgm:cxn modelId="{3442925B-343F-484C-AB39-36755754CC83}" type="presParOf" srcId="{24216943-716E-4B38-95C3-606232389D46}" destId="{5D3046C4-E5B6-479D-9CA5-FEA44889A36F}" srcOrd="1" destOrd="0" presId="urn:microsoft.com/office/officeart/2018/2/layout/IconVerticalSolidList"/>
    <dgm:cxn modelId="{245791B6-C8CB-4ED0-8C2E-74B96B6C79E5}" type="presParOf" srcId="{24216943-716E-4B38-95C3-606232389D46}" destId="{D44DC927-81B8-4902-80FC-B28461FDF505}" srcOrd="2" destOrd="0" presId="urn:microsoft.com/office/officeart/2018/2/layout/IconVerticalSolidList"/>
    <dgm:cxn modelId="{3B35175E-A936-4B3A-85DC-319BB9D6B9B5}" type="presParOf" srcId="{D44DC927-81B8-4902-80FC-B28461FDF505}" destId="{093EBFDD-75F6-49D9-A781-E0DBDBD04402}" srcOrd="0" destOrd="0" presId="urn:microsoft.com/office/officeart/2018/2/layout/IconVerticalSolidList"/>
    <dgm:cxn modelId="{88A06375-B6F5-4C46-9BBF-160265297F9C}" type="presParOf" srcId="{D44DC927-81B8-4902-80FC-B28461FDF505}" destId="{E3B8E55B-6546-4A38-B46B-ABA004ABD49F}" srcOrd="1" destOrd="0" presId="urn:microsoft.com/office/officeart/2018/2/layout/IconVerticalSolidList"/>
    <dgm:cxn modelId="{F6429590-29BA-49C2-89CC-51C1AB1292DB}" type="presParOf" srcId="{D44DC927-81B8-4902-80FC-B28461FDF505}" destId="{21E217A8-1669-484E-B44E-28A527A17859}" srcOrd="2" destOrd="0" presId="urn:microsoft.com/office/officeart/2018/2/layout/IconVerticalSolidList"/>
    <dgm:cxn modelId="{9FFCDE8C-AA6A-4A85-91BA-0E2E80A600C4}" type="presParOf" srcId="{D44DC927-81B8-4902-80FC-B28461FDF505}" destId="{80F814C4-1E2F-4889-BB78-E7E425056DDB}" srcOrd="3" destOrd="0" presId="urn:microsoft.com/office/officeart/2018/2/layout/IconVerticalSolidList"/>
    <dgm:cxn modelId="{848704C9-BEC6-480F-A1A5-BE62A9B3F991}" type="presParOf" srcId="{24216943-716E-4B38-95C3-606232389D46}" destId="{D3601DC8-DCAB-4E2F-BB52-7D500401AFEC}" srcOrd="3" destOrd="0" presId="urn:microsoft.com/office/officeart/2018/2/layout/IconVerticalSolidList"/>
    <dgm:cxn modelId="{C7265017-A9AC-44DA-89FA-03EEB8F4E4D9}" type="presParOf" srcId="{24216943-716E-4B38-95C3-606232389D46}" destId="{6AA04F6E-01A8-4002-96D3-3F975E4AF69D}" srcOrd="4" destOrd="0" presId="urn:microsoft.com/office/officeart/2018/2/layout/IconVerticalSolidList"/>
    <dgm:cxn modelId="{71B791CE-769B-4172-A12F-6BDB1E7E5516}" type="presParOf" srcId="{6AA04F6E-01A8-4002-96D3-3F975E4AF69D}" destId="{A1482E0D-9D08-4C02-A5B7-79F6036BFBBB}" srcOrd="0" destOrd="0" presId="urn:microsoft.com/office/officeart/2018/2/layout/IconVerticalSolidList"/>
    <dgm:cxn modelId="{CBF01F70-DFE2-40CC-AD7D-8B1A81C92D8A}" type="presParOf" srcId="{6AA04F6E-01A8-4002-96D3-3F975E4AF69D}" destId="{D4FC7CF5-F261-4082-8457-7219E783EFFF}" srcOrd="1" destOrd="0" presId="urn:microsoft.com/office/officeart/2018/2/layout/IconVerticalSolidList"/>
    <dgm:cxn modelId="{C5A76FD9-D5BB-4F32-8964-81CCDEBD173D}" type="presParOf" srcId="{6AA04F6E-01A8-4002-96D3-3F975E4AF69D}" destId="{16267E38-6E0D-4356-AC99-23557B7B8A89}" srcOrd="2" destOrd="0" presId="urn:microsoft.com/office/officeart/2018/2/layout/IconVerticalSolidList"/>
    <dgm:cxn modelId="{0EE8B2EC-311F-43B6-AC42-FF56F0FC2C5D}" type="presParOf" srcId="{6AA04F6E-01A8-4002-96D3-3F975E4AF69D}" destId="{953289B3-5E24-48A5-AAF7-BF062FE4A42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0744BF3-9C82-4177-BD14-7AE4C9250863}"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A7ECDCC-6929-441E-A9EF-CD9AF09AAD48}">
      <dgm:prSet/>
      <dgm:spPr/>
      <dgm:t>
        <a:bodyPr/>
        <a:lstStyle/>
        <a:p>
          <a:pPr>
            <a:defRPr cap="all"/>
          </a:pPr>
          <a:r>
            <a:rPr lang="en-GB">
              <a:solidFill>
                <a:srgbClr val="0070C0"/>
              </a:solidFill>
            </a:rPr>
            <a:t>Which processes are orchestrated by the differentiating capability?</a:t>
          </a:r>
          <a:endParaRPr lang="en-US">
            <a:solidFill>
              <a:srgbClr val="0070C0"/>
            </a:solidFill>
          </a:endParaRPr>
        </a:p>
      </dgm:t>
    </dgm:pt>
    <dgm:pt modelId="{82896E2C-EDF8-4315-96CF-5D25299B2CFA}" type="parTrans" cxnId="{35064FDE-0DE7-4550-AF86-933690F23E54}">
      <dgm:prSet/>
      <dgm:spPr/>
      <dgm:t>
        <a:bodyPr/>
        <a:lstStyle/>
        <a:p>
          <a:endParaRPr lang="en-US"/>
        </a:p>
      </dgm:t>
    </dgm:pt>
    <dgm:pt modelId="{060D82AD-A8DC-4C96-B437-631BED729698}" type="sibTrans" cxnId="{35064FDE-0DE7-4550-AF86-933690F23E54}">
      <dgm:prSet/>
      <dgm:spPr/>
      <dgm:t>
        <a:bodyPr/>
        <a:lstStyle/>
        <a:p>
          <a:endParaRPr lang="en-US"/>
        </a:p>
      </dgm:t>
    </dgm:pt>
    <dgm:pt modelId="{D6BE9C37-9B72-4168-85D1-F3CBE7528A03}">
      <dgm:prSet/>
      <dgm:spPr/>
      <dgm:t>
        <a:bodyPr/>
        <a:lstStyle/>
        <a:p>
          <a:pPr>
            <a:defRPr cap="all"/>
          </a:pPr>
          <a:r>
            <a:rPr lang="en-GB">
              <a:solidFill>
                <a:srgbClr val="0070C0"/>
              </a:solidFill>
            </a:rPr>
            <a:t>Which processes require an application change?</a:t>
          </a:r>
          <a:endParaRPr lang="en-US">
            <a:solidFill>
              <a:srgbClr val="0070C0"/>
            </a:solidFill>
          </a:endParaRPr>
        </a:p>
      </dgm:t>
    </dgm:pt>
    <dgm:pt modelId="{55EAD481-F104-497F-85F2-896ED3138F3A}" type="parTrans" cxnId="{8F14BFB4-EE71-404D-BB54-971EE26E8CEC}">
      <dgm:prSet/>
      <dgm:spPr/>
      <dgm:t>
        <a:bodyPr/>
        <a:lstStyle/>
        <a:p>
          <a:endParaRPr lang="en-US"/>
        </a:p>
      </dgm:t>
    </dgm:pt>
    <dgm:pt modelId="{1E24AA55-0D8C-4EAE-A986-6D92AA560556}" type="sibTrans" cxnId="{8F14BFB4-EE71-404D-BB54-971EE26E8CEC}">
      <dgm:prSet/>
      <dgm:spPr/>
      <dgm:t>
        <a:bodyPr/>
        <a:lstStyle/>
        <a:p>
          <a:endParaRPr lang="en-US"/>
        </a:p>
      </dgm:t>
    </dgm:pt>
    <dgm:pt modelId="{4F8BFB51-76E4-4DD0-986C-FBB0DFAA3E02}">
      <dgm:prSet/>
      <dgm:spPr/>
      <dgm:t>
        <a:bodyPr/>
        <a:lstStyle/>
        <a:p>
          <a:pPr>
            <a:defRPr cap="all"/>
          </a:pPr>
          <a:r>
            <a:rPr lang="en-GB">
              <a:solidFill>
                <a:srgbClr val="0070C0"/>
              </a:solidFill>
            </a:rPr>
            <a:t>What functionality does an application support?</a:t>
          </a:r>
          <a:endParaRPr lang="en-US">
            <a:solidFill>
              <a:srgbClr val="0070C0"/>
            </a:solidFill>
          </a:endParaRPr>
        </a:p>
      </dgm:t>
    </dgm:pt>
    <dgm:pt modelId="{AE3DB937-DB21-4750-A870-FF06891AA3BE}" type="parTrans" cxnId="{86E5E7BB-AB3E-4A9E-BA28-393585339A4F}">
      <dgm:prSet/>
      <dgm:spPr/>
      <dgm:t>
        <a:bodyPr/>
        <a:lstStyle/>
        <a:p>
          <a:endParaRPr lang="en-US"/>
        </a:p>
      </dgm:t>
    </dgm:pt>
    <dgm:pt modelId="{8D8BBAF0-DFBA-4A06-9F5F-62142EB97140}" type="sibTrans" cxnId="{86E5E7BB-AB3E-4A9E-BA28-393585339A4F}">
      <dgm:prSet/>
      <dgm:spPr/>
      <dgm:t>
        <a:bodyPr/>
        <a:lstStyle/>
        <a:p>
          <a:endParaRPr lang="en-US"/>
        </a:p>
      </dgm:t>
    </dgm:pt>
    <dgm:pt modelId="{4A8FAA44-B5F8-48A5-B926-F502F164FC6C}">
      <dgm:prSet/>
      <dgm:spPr/>
      <dgm:t>
        <a:bodyPr/>
        <a:lstStyle/>
        <a:p>
          <a:pPr>
            <a:defRPr cap="all"/>
          </a:pPr>
          <a:r>
            <a:rPr lang="en-GB">
              <a:solidFill>
                <a:srgbClr val="0070C0"/>
              </a:solidFill>
            </a:rPr>
            <a:t>What is the impact  on information security of using A cloud infrastructure for the application?</a:t>
          </a:r>
          <a:endParaRPr lang="en-US">
            <a:solidFill>
              <a:srgbClr val="0070C0"/>
            </a:solidFill>
          </a:endParaRPr>
        </a:p>
      </dgm:t>
    </dgm:pt>
    <dgm:pt modelId="{44D59118-C43F-454A-8FFE-9C9BB8221371}" type="parTrans" cxnId="{74C8ACA9-7FD8-410B-BC78-F19F69FA13B0}">
      <dgm:prSet/>
      <dgm:spPr/>
      <dgm:t>
        <a:bodyPr/>
        <a:lstStyle/>
        <a:p>
          <a:endParaRPr lang="en-US"/>
        </a:p>
      </dgm:t>
    </dgm:pt>
    <dgm:pt modelId="{F9E02717-FE07-4FC4-A22B-04ADE5F8800B}" type="sibTrans" cxnId="{74C8ACA9-7FD8-410B-BC78-F19F69FA13B0}">
      <dgm:prSet/>
      <dgm:spPr/>
      <dgm:t>
        <a:bodyPr/>
        <a:lstStyle/>
        <a:p>
          <a:endParaRPr lang="en-US"/>
        </a:p>
      </dgm:t>
    </dgm:pt>
    <dgm:pt modelId="{5E36A6BF-96BD-4E5B-8C59-126B3AD8705A}" type="pres">
      <dgm:prSet presAssocID="{A0744BF3-9C82-4177-BD14-7AE4C9250863}" presName="root" presStyleCnt="0">
        <dgm:presLayoutVars>
          <dgm:dir/>
          <dgm:resizeHandles val="exact"/>
        </dgm:presLayoutVars>
      </dgm:prSet>
      <dgm:spPr/>
    </dgm:pt>
    <dgm:pt modelId="{22DE34F0-913D-49EF-A163-F897235D8729}" type="pres">
      <dgm:prSet presAssocID="{2A7ECDCC-6929-441E-A9EF-CD9AF09AAD48}" presName="compNode" presStyleCnt="0"/>
      <dgm:spPr/>
    </dgm:pt>
    <dgm:pt modelId="{39E891CE-A6E8-4487-91EA-CCC34E0181C7}" type="pres">
      <dgm:prSet presAssocID="{2A7ECDCC-6929-441E-A9EF-CD9AF09AAD48}" presName="iconBgRect" presStyleLbl="bgShp" presStyleIdx="0" presStyleCnt="4"/>
      <dgm:spPr>
        <a:prstGeom prst="round2DiagRect">
          <a:avLst>
            <a:gd name="adj1" fmla="val 29727"/>
            <a:gd name="adj2" fmla="val 0"/>
          </a:avLst>
        </a:prstGeom>
        <a:solidFill>
          <a:srgbClr val="66CBE4"/>
        </a:solidFill>
      </dgm:spPr>
    </dgm:pt>
    <dgm:pt modelId="{AEA7B683-1726-491F-8ABF-A4F7FACDEA1B}" type="pres">
      <dgm:prSet presAssocID="{2A7ECDCC-6929-441E-A9EF-CD9AF09AAD4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F5B2D9CF-5DC1-448B-BF04-91066E30A981}" type="pres">
      <dgm:prSet presAssocID="{2A7ECDCC-6929-441E-A9EF-CD9AF09AAD48}" presName="spaceRect" presStyleCnt="0"/>
      <dgm:spPr/>
    </dgm:pt>
    <dgm:pt modelId="{61C269CA-7068-44F6-A5A5-061E4FD1D6C5}" type="pres">
      <dgm:prSet presAssocID="{2A7ECDCC-6929-441E-A9EF-CD9AF09AAD48}" presName="textRect" presStyleLbl="revTx" presStyleIdx="0" presStyleCnt="4">
        <dgm:presLayoutVars>
          <dgm:chMax val="1"/>
          <dgm:chPref val="1"/>
        </dgm:presLayoutVars>
      </dgm:prSet>
      <dgm:spPr/>
    </dgm:pt>
    <dgm:pt modelId="{BF83585D-7D58-4025-B8FD-353188CB8647}" type="pres">
      <dgm:prSet presAssocID="{060D82AD-A8DC-4C96-B437-631BED729698}" presName="sibTrans" presStyleCnt="0"/>
      <dgm:spPr/>
    </dgm:pt>
    <dgm:pt modelId="{C28227B7-53D2-472F-B146-A1BF0C431A31}" type="pres">
      <dgm:prSet presAssocID="{D6BE9C37-9B72-4168-85D1-F3CBE7528A03}" presName="compNode" presStyleCnt="0"/>
      <dgm:spPr/>
    </dgm:pt>
    <dgm:pt modelId="{0540680A-EAAA-4DC5-B546-FC6B0B8B227A}" type="pres">
      <dgm:prSet presAssocID="{D6BE9C37-9B72-4168-85D1-F3CBE7528A03}" presName="iconBgRect" presStyleLbl="bgShp" presStyleIdx="1" presStyleCnt="4"/>
      <dgm:spPr>
        <a:prstGeom prst="round2DiagRect">
          <a:avLst>
            <a:gd name="adj1" fmla="val 29727"/>
            <a:gd name="adj2" fmla="val 0"/>
          </a:avLst>
        </a:prstGeom>
        <a:solidFill>
          <a:srgbClr val="66CBE4"/>
        </a:solidFill>
      </dgm:spPr>
    </dgm:pt>
    <dgm:pt modelId="{5AC10B02-6158-4429-8C1B-E5CB125700AA}" type="pres">
      <dgm:prSet presAssocID="{D6BE9C37-9B72-4168-85D1-F3CBE7528A0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AC72CA4F-387F-484B-98B0-9131275C524B}" type="pres">
      <dgm:prSet presAssocID="{D6BE9C37-9B72-4168-85D1-F3CBE7528A03}" presName="spaceRect" presStyleCnt="0"/>
      <dgm:spPr/>
    </dgm:pt>
    <dgm:pt modelId="{EED1BAED-9C14-4814-BA2B-3F0D5B6A9604}" type="pres">
      <dgm:prSet presAssocID="{D6BE9C37-9B72-4168-85D1-F3CBE7528A03}" presName="textRect" presStyleLbl="revTx" presStyleIdx="1" presStyleCnt="4">
        <dgm:presLayoutVars>
          <dgm:chMax val="1"/>
          <dgm:chPref val="1"/>
        </dgm:presLayoutVars>
      </dgm:prSet>
      <dgm:spPr/>
    </dgm:pt>
    <dgm:pt modelId="{4FE8FD94-8380-4AF5-AAD9-BEE2B33C4F54}" type="pres">
      <dgm:prSet presAssocID="{1E24AA55-0D8C-4EAE-A986-6D92AA560556}" presName="sibTrans" presStyleCnt="0"/>
      <dgm:spPr/>
    </dgm:pt>
    <dgm:pt modelId="{854C94EB-5AA6-4C06-AAF1-AC471A73D90B}" type="pres">
      <dgm:prSet presAssocID="{4F8BFB51-76E4-4DD0-986C-FBB0DFAA3E02}" presName="compNode" presStyleCnt="0"/>
      <dgm:spPr/>
    </dgm:pt>
    <dgm:pt modelId="{D41502B1-7BB0-4EC2-AE20-F0883D60D33E}" type="pres">
      <dgm:prSet presAssocID="{4F8BFB51-76E4-4DD0-986C-FBB0DFAA3E02}" presName="iconBgRect" presStyleLbl="bgShp" presStyleIdx="2" presStyleCnt="4"/>
      <dgm:spPr>
        <a:prstGeom prst="round2DiagRect">
          <a:avLst>
            <a:gd name="adj1" fmla="val 29727"/>
            <a:gd name="adj2" fmla="val 0"/>
          </a:avLst>
        </a:prstGeom>
        <a:solidFill>
          <a:srgbClr val="66CBE4"/>
        </a:solidFill>
      </dgm:spPr>
    </dgm:pt>
    <dgm:pt modelId="{F6815B1D-3515-42A6-BD1C-69DDC6761E8D}" type="pres">
      <dgm:prSet presAssocID="{4F8BFB51-76E4-4DD0-986C-FBB0DFAA3E0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all center"/>
        </a:ext>
      </dgm:extLst>
    </dgm:pt>
    <dgm:pt modelId="{F3840368-4FC6-43A6-B72C-C57944DDD298}" type="pres">
      <dgm:prSet presAssocID="{4F8BFB51-76E4-4DD0-986C-FBB0DFAA3E02}" presName="spaceRect" presStyleCnt="0"/>
      <dgm:spPr/>
    </dgm:pt>
    <dgm:pt modelId="{8DF38B9C-7CD2-418B-8F31-AA4B59446C2C}" type="pres">
      <dgm:prSet presAssocID="{4F8BFB51-76E4-4DD0-986C-FBB0DFAA3E02}" presName="textRect" presStyleLbl="revTx" presStyleIdx="2" presStyleCnt="4">
        <dgm:presLayoutVars>
          <dgm:chMax val="1"/>
          <dgm:chPref val="1"/>
        </dgm:presLayoutVars>
      </dgm:prSet>
      <dgm:spPr/>
    </dgm:pt>
    <dgm:pt modelId="{5B42712D-2717-4A00-8532-235B01BB1194}" type="pres">
      <dgm:prSet presAssocID="{8D8BBAF0-DFBA-4A06-9F5F-62142EB97140}" presName="sibTrans" presStyleCnt="0"/>
      <dgm:spPr/>
    </dgm:pt>
    <dgm:pt modelId="{2E6FEDD2-0ADB-4D92-A250-3D7B4A451573}" type="pres">
      <dgm:prSet presAssocID="{4A8FAA44-B5F8-48A5-B926-F502F164FC6C}" presName="compNode" presStyleCnt="0"/>
      <dgm:spPr/>
    </dgm:pt>
    <dgm:pt modelId="{08EF1C48-C3EF-48D6-B623-6FF6AECDBF6A}" type="pres">
      <dgm:prSet presAssocID="{4A8FAA44-B5F8-48A5-B926-F502F164FC6C}" presName="iconBgRect" presStyleLbl="bgShp" presStyleIdx="3" presStyleCnt="4"/>
      <dgm:spPr>
        <a:prstGeom prst="round2DiagRect">
          <a:avLst>
            <a:gd name="adj1" fmla="val 29727"/>
            <a:gd name="adj2" fmla="val 0"/>
          </a:avLst>
        </a:prstGeom>
        <a:solidFill>
          <a:srgbClr val="66CBE4"/>
        </a:solidFill>
      </dgm:spPr>
    </dgm:pt>
    <dgm:pt modelId="{0904A1B1-3885-47E7-9251-5EA6E029C96D}" type="pres">
      <dgm:prSet presAssocID="{4A8FAA44-B5F8-48A5-B926-F502F164FC6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C136B6C8-4766-4EAE-B79C-F6D78A89912A}" type="pres">
      <dgm:prSet presAssocID="{4A8FAA44-B5F8-48A5-B926-F502F164FC6C}" presName="spaceRect" presStyleCnt="0"/>
      <dgm:spPr/>
    </dgm:pt>
    <dgm:pt modelId="{F7C519DE-9017-4357-A820-0F04DB3C51A7}" type="pres">
      <dgm:prSet presAssocID="{4A8FAA44-B5F8-48A5-B926-F502F164FC6C}" presName="textRect" presStyleLbl="revTx" presStyleIdx="3" presStyleCnt="4">
        <dgm:presLayoutVars>
          <dgm:chMax val="1"/>
          <dgm:chPref val="1"/>
        </dgm:presLayoutVars>
      </dgm:prSet>
      <dgm:spPr/>
    </dgm:pt>
  </dgm:ptLst>
  <dgm:cxnLst>
    <dgm:cxn modelId="{AA738763-E4DA-4008-A0D5-BDF54778B7D9}" type="presOf" srcId="{2A7ECDCC-6929-441E-A9EF-CD9AF09AAD48}" destId="{61C269CA-7068-44F6-A5A5-061E4FD1D6C5}" srcOrd="0" destOrd="0" presId="urn:microsoft.com/office/officeart/2018/5/layout/IconLeafLabelList"/>
    <dgm:cxn modelId="{FAD0B743-F8AA-4B0C-9788-9DC8F691885B}" type="presOf" srcId="{4F8BFB51-76E4-4DD0-986C-FBB0DFAA3E02}" destId="{8DF38B9C-7CD2-418B-8F31-AA4B59446C2C}" srcOrd="0" destOrd="0" presId="urn:microsoft.com/office/officeart/2018/5/layout/IconLeafLabelList"/>
    <dgm:cxn modelId="{74C8ACA9-7FD8-410B-BC78-F19F69FA13B0}" srcId="{A0744BF3-9C82-4177-BD14-7AE4C9250863}" destId="{4A8FAA44-B5F8-48A5-B926-F502F164FC6C}" srcOrd="3" destOrd="0" parTransId="{44D59118-C43F-454A-8FFE-9C9BB8221371}" sibTransId="{F9E02717-FE07-4FC4-A22B-04ADE5F8800B}"/>
    <dgm:cxn modelId="{8F14BFB4-EE71-404D-BB54-971EE26E8CEC}" srcId="{A0744BF3-9C82-4177-BD14-7AE4C9250863}" destId="{D6BE9C37-9B72-4168-85D1-F3CBE7528A03}" srcOrd="1" destOrd="0" parTransId="{55EAD481-F104-497F-85F2-896ED3138F3A}" sibTransId="{1E24AA55-0D8C-4EAE-A986-6D92AA560556}"/>
    <dgm:cxn modelId="{86E5E7BB-AB3E-4A9E-BA28-393585339A4F}" srcId="{A0744BF3-9C82-4177-BD14-7AE4C9250863}" destId="{4F8BFB51-76E4-4DD0-986C-FBB0DFAA3E02}" srcOrd="2" destOrd="0" parTransId="{AE3DB937-DB21-4750-A870-FF06891AA3BE}" sibTransId="{8D8BBAF0-DFBA-4A06-9F5F-62142EB97140}"/>
    <dgm:cxn modelId="{DA4A13D6-DF4F-437B-BBF1-5518E2DF05E5}" type="presOf" srcId="{4A8FAA44-B5F8-48A5-B926-F502F164FC6C}" destId="{F7C519DE-9017-4357-A820-0F04DB3C51A7}" srcOrd="0" destOrd="0" presId="urn:microsoft.com/office/officeart/2018/5/layout/IconLeafLabelList"/>
    <dgm:cxn modelId="{35064FDE-0DE7-4550-AF86-933690F23E54}" srcId="{A0744BF3-9C82-4177-BD14-7AE4C9250863}" destId="{2A7ECDCC-6929-441E-A9EF-CD9AF09AAD48}" srcOrd="0" destOrd="0" parTransId="{82896E2C-EDF8-4315-96CF-5D25299B2CFA}" sibTransId="{060D82AD-A8DC-4C96-B437-631BED729698}"/>
    <dgm:cxn modelId="{BD4F62E6-C346-4C1A-86AF-4820A7FE33F7}" type="presOf" srcId="{A0744BF3-9C82-4177-BD14-7AE4C9250863}" destId="{5E36A6BF-96BD-4E5B-8C59-126B3AD8705A}" srcOrd="0" destOrd="0" presId="urn:microsoft.com/office/officeart/2018/5/layout/IconLeafLabelList"/>
    <dgm:cxn modelId="{E952B5FE-B2B3-4624-BFF2-76598A9AA0E3}" type="presOf" srcId="{D6BE9C37-9B72-4168-85D1-F3CBE7528A03}" destId="{EED1BAED-9C14-4814-BA2B-3F0D5B6A9604}" srcOrd="0" destOrd="0" presId="urn:microsoft.com/office/officeart/2018/5/layout/IconLeafLabelList"/>
    <dgm:cxn modelId="{CF569D3D-487E-4F0B-9115-DAEB3F7F8C22}" type="presParOf" srcId="{5E36A6BF-96BD-4E5B-8C59-126B3AD8705A}" destId="{22DE34F0-913D-49EF-A163-F897235D8729}" srcOrd="0" destOrd="0" presId="urn:microsoft.com/office/officeart/2018/5/layout/IconLeafLabelList"/>
    <dgm:cxn modelId="{FE14EC38-B7A2-47A0-9886-30E3474A1969}" type="presParOf" srcId="{22DE34F0-913D-49EF-A163-F897235D8729}" destId="{39E891CE-A6E8-4487-91EA-CCC34E0181C7}" srcOrd="0" destOrd="0" presId="urn:microsoft.com/office/officeart/2018/5/layout/IconLeafLabelList"/>
    <dgm:cxn modelId="{A7F9EFFD-CF80-470E-8F97-B2F40BA6EE2E}" type="presParOf" srcId="{22DE34F0-913D-49EF-A163-F897235D8729}" destId="{AEA7B683-1726-491F-8ABF-A4F7FACDEA1B}" srcOrd="1" destOrd="0" presId="urn:microsoft.com/office/officeart/2018/5/layout/IconLeafLabelList"/>
    <dgm:cxn modelId="{E93C744E-FFED-4446-9C68-9D4CE6991667}" type="presParOf" srcId="{22DE34F0-913D-49EF-A163-F897235D8729}" destId="{F5B2D9CF-5DC1-448B-BF04-91066E30A981}" srcOrd="2" destOrd="0" presId="urn:microsoft.com/office/officeart/2018/5/layout/IconLeafLabelList"/>
    <dgm:cxn modelId="{3CF4D28B-A15E-4F38-A81C-7F0BD323B6D7}" type="presParOf" srcId="{22DE34F0-913D-49EF-A163-F897235D8729}" destId="{61C269CA-7068-44F6-A5A5-061E4FD1D6C5}" srcOrd="3" destOrd="0" presId="urn:microsoft.com/office/officeart/2018/5/layout/IconLeafLabelList"/>
    <dgm:cxn modelId="{374C0AD2-2569-45DA-831F-03CC78224AA9}" type="presParOf" srcId="{5E36A6BF-96BD-4E5B-8C59-126B3AD8705A}" destId="{BF83585D-7D58-4025-B8FD-353188CB8647}" srcOrd="1" destOrd="0" presId="urn:microsoft.com/office/officeart/2018/5/layout/IconLeafLabelList"/>
    <dgm:cxn modelId="{DC60D824-B18D-4C62-96C5-4240A63B99ED}" type="presParOf" srcId="{5E36A6BF-96BD-4E5B-8C59-126B3AD8705A}" destId="{C28227B7-53D2-472F-B146-A1BF0C431A31}" srcOrd="2" destOrd="0" presId="urn:microsoft.com/office/officeart/2018/5/layout/IconLeafLabelList"/>
    <dgm:cxn modelId="{CB7F40A0-7C27-454C-9523-6B7A26D6903E}" type="presParOf" srcId="{C28227B7-53D2-472F-B146-A1BF0C431A31}" destId="{0540680A-EAAA-4DC5-B546-FC6B0B8B227A}" srcOrd="0" destOrd="0" presId="urn:microsoft.com/office/officeart/2018/5/layout/IconLeafLabelList"/>
    <dgm:cxn modelId="{A22D8D0C-D933-4730-9482-FD8486679EF2}" type="presParOf" srcId="{C28227B7-53D2-472F-B146-A1BF0C431A31}" destId="{5AC10B02-6158-4429-8C1B-E5CB125700AA}" srcOrd="1" destOrd="0" presId="urn:microsoft.com/office/officeart/2018/5/layout/IconLeafLabelList"/>
    <dgm:cxn modelId="{BC4A9E30-BDC9-42B5-8743-72837A36BFDD}" type="presParOf" srcId="{C28227B7-53D2-472F-B146-A1BF0C431A31}" destId="{AC72CA4F-387F-484B-98B0-9131275C524B}" srcOrd="2" destOrd="0" presId="urn:microsoft.com/office/officeart/2018/5/layout/IconLeafLabelList"/>
    <dgm:cxn modelId="{276066C4-BF3B-44BA-B226-83D9D7462ED9}" type="presParOf" srcId="{C28227B7-53D2-472F-B146-A1BF0C431A31}" destId="{EED1BAED-9C14-4814-BA2B-3F0D5B6A9604}" srcOrd="3" destOrd="0" presId="urn:microsoft.com/office/officeart/2018/5/layout/IconLeafLabelList"/>
    <dgm:cxn modelId="{E76699C8-92E6-4080-9D7E-410A7CDAE44E}" type="presParOf" srcId="{5E36A6BF-96BD-4E5B-8C59-126B3AD8705A}" destId="{4FE8FD94-8380-4AF5-AAD9-BEE2B33C4F54}" srcOrd="3" destOrd="0" presId="urn:microsoft.com/office/officeart/2018/5/layout/IconLeafLabelList"/>
    <dgm:cxn modelId="{770DB13D-126E-4B0A-B76B-D07BB16D89CC}" type="presParOf" srcId="{5E36A6BF-96BD-4E5B-8C59-126B3AD8705A}" destId="{854C94EB-5AA6-4C06-AAF1-AC471A73D90B}" srcOrd="4" destOrd="0" presId="urn:microsoft.com/office/officeart/2018/5/layout/IconLeafLabelList"/>
    <dgm:cxn modelId="{177F68CD-12E6-409E-A376-33FABFEB780F}" type="presParOf" srcId="{854C94EB-5AA6-4C06-AAF1-AC471A73D90B}" destId="{D41502B1-7BB0-4EC2-AE20-F0883D60D33E}" srcOrd="0" destOrd="0" presId="urn:microsoft.com/office/officeart/2018/5/layout/IconLeafLabelList"/>
    <dgm:cxn modelId="{D72463FC-5983-417B-B94D-846112FFAB4B}" type="presParOf" srcId="{854C94EB-5AA6-4C06-AAF1-AC471A73D90B}" destId="{F6815B1D-3515-42A6-BD1C-69DDC6761E8D}" srcOrd="1" destOrd="0" presId="urn:microsoft.com/office/officeart/2018/5/layout/IconLeafLabelList"/>
    <dgm:cxn modelId="{8A0BA989-C6CA-48B7-BAEE-10A06FAE837E}" type="presParOf" srcId="{854C94EB-5AA6-4C06-AAF1-AC471A73D90B}" destId="{F3840368-4FC6-43A6-B72C-C57944DDD298}" srcOrd="2" destOrd="0" presId="urn:microsoft.com/office/officeart/2018/5/layout/IconLeafLabelList"/>
    <dgm:cxn modelId="{B47D19AA-D38F-4C29-AF2A-DB82856F6201}" type="presParOf" srcId="{854C94EB-5AA6-4C06-AAF1-AC471A73D90B}" destId="{8DF38B9C-7CD2-418B-8F31-AA4B59446C2C}" srcOrd="3" destOrd="0" presId="urn:microsoft.com/office/officeart/2018/5/layout/IconLeafLabelList"/>
    <dgm:cxn modelId="{0616ED4F-3516-4118-B651-7C637C6BA709}" type="presParOf" srcId="{5E36A6BF-96BD-4E5B-8C59-126B3AD8705A}" destId="{5B42712D-2717-4A00-8532-235B01BB1194}" srcOrd="5" destOrd="0" presId="urn:microsoft.com/office/officeart/2018/5/layout/IconLeafLabelList"/>
    <dgm:cxn modelId="{E08D7D9F-A8E5-4363-93DF-87DA1A4B494E}" type="presParOf" srcId="{5E36A6BF-96BD-4E5B-8C59-126B3AD8705A}" destId="{2E6FEDD2-0ADB-4D92-A250-3D7B4A451573}" srcOrd="6" destOrd="0" presId="urn:microsoft.com/office/officeart/2018/5/layout/IconLeafLabelList"/>
    <dgm:cxn modelId="{A0D5BA05-18B1-4B19-8E1F-C2541F656B60}" type="presParOf" srcId="{2E6FEDD2-0ADB-4D92-A250-3D7B4A451573}" destId="{08EF1C48-C3EF-48D6-B623-6FF6AECDBF6A}" srcOrd="0" destOrd="0" presId="urn:microsoft.com/office/officeart/2018/5/layout/IconLeafLabelList"/>
    <dgm:cxn modelId="{42CB281C-6DF4-49FC-9673-E741D48A58C2}" type="presParOf" srcId="{2E6FEDD2-0ADB-4D92-A250-3D7B4A451573}" destId="{0904A1B1-3885-47E7-9251-5EA6E029C96D}" srcOrd="1" destOrd="0" presId="urn:microsoft.com/office/officeart/2018/5/layout/IconLeafLabelList"/>
    <dgm:cxn modelId="{B8883AF6-79AE-4140-997B-EDB298CB96BD}" type="presParOf" srcId="{2E6FEDD2-0ADB-4D92-A250-3D7B4A451573}" destId="{C136B6C8-4766-4EAE-B79C-F6D78A89912A}" srcOrd="2" destOrd="0" presId="urn:microsoft.com/office/officeart/2018/5/layout/IconLeafLabelList"/>
    <dgm:cxn modelId="{1846D064-C2BB-4638-BEB9-316A77D13C6E}" type="presParOf" srcId="{2E6FEDD2-0ADB-4D92-A250-3D7B4A451573}" destId="{F7C519DE-9017-4357-A820-0F04DB3C51A7}"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17E0C6D-1B71-435A-9887-51B90F2C322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BE6DD49-5346-4CD0-AEE8-E72363F96AC0}">
      <dgm:prSet/>
      <dgm:spPr/>
      <dgm:t>
        <a:bodyPr lIns="0" tIns="0"/>
        <a:lstStyle/>
        <a:p>
          <a:r>
            <a:rPr lang="en-GB"/>
            <a:t>1.1a : Describe what an enterprise is.</a:t>
          </a:r>
          <a:endParaRPr lang="en-US"/>
        </a:p>
      </dgm:t>
    </dgm:pt>
    <dgm:pt modelId="{A7A5A76E-0758-468E-AD80-3E87E22C8F11}" type="parTrans" cxnId="{C7BE1D29-C1F6-4BAA-9440-1F0F02479754}">
      <dgm:prSet/>
      <dgm:spPr/>
      <dgm:t>
        <a:bodyPr/>
        <a:lstStyle/>
        <a:p>
          <a:endParaRPr lang="en-US"/>
        </a:p>
      </dgm:t>
    </dgm:pt>
    <dgm:pt modelId="{931417E8-43CA-4DBF-9710-7AADFC1B4188}" type="sibTrans" cxnId="{C7BE1D29-C1F6-4BAA-9440-1F0F02479754}">
      <dgm:prSet/>
      <dgm:spPr/>
      <dgm:t>
        <a:bodyPr/>
        <a:lstStyle/>
        <a:p>
          <a:endParaRPr lang="en-US"/>
        </a:p>
      </dgm:t>
    </dgm:pt>
    <dgm:pt modelId="{5EA9623D-1FAE-4F8B-898D-F65512FF6E2B}">
      <dgm:prSet/>
      <dgm:spPr/>
      <dgm:t>
        <a:bodyPr tIns="0"/>
        <a:lstStyle/>
        <a:p>
          <a:r>
            <a:rPr lang="en-GB"/>
            <a:t>1.2a : Explain the purpose of Enterprise Architecture.</a:t>
          </a:r>
          <a:endParaRPr lang="en-US"/>
        </a:p>
      </dgm:t>
    </dgm:pt>
    <dgm:pt modelId="{FDFDBD22-351F-4CD0-95F6-745115D325F5}" type="parTrans" cxnId="{1AC5A0DC-3571-4FF5-AEA8-F65F90EF6085}">
      <dgm:prSet/>
      <dgm:spPr/>
      <dgm:t>
        <a:bodyPr/>
        <a:lstStyle/>
        <a:p>
          <a:endParaRPr lang="en-US"/>
        </a:p>
      </dgm:t>
    </dgm:pt>
    <dgm:pt modelId="{138A8E01-05B4-45C1-ADD8-CB7F08DCF97D}" type="sibTrans" cxnId="{1AC5A0DC-3571-4FF5-AEA8-F65F90EF6085}">
      <dgm:prSet/>
      <dgm:spPr/>
      <dgm:t>
        <a:bodyPr/>
        <a:lstStyle/>
        <a:p>
          <a:endParaRPr lang="en-US"/>
        </a:p>
      </dgm:t>
    </dgm:pt>
    <dgm:pt modelId="{4D1EFF1F-9CE4-4F97-8B15-6B5E3B4EEF31}">
      <dgm:prSet/>
      <dgm:spPr/>
      <dgm:t>
        <a:bodyPr tIns="0"/>
        <a:lstStyle/>
        <a:p>
          <a:r>
            <a:rPr lang="en-GB"/>
            <a:t>1.2b : Explain the purpose of Enterprise Architecture.</a:t>
          </a:r>
          <a:endParaRPr lang="en-US"/>
        </a:p>
      </dgm:t>
    </dgm:pt>
    <dgm:pt modelId="{A561FA45-DC77-4161-9988-4BFD295B4B1E}" type="parTrans" cxnId="{7C8665F9-6561-4E6B-9750-465F1978B56C}">
      <dgm:prSet/>
      <dgm:spPr/>
      <dgm:t>
        <a:bodyPr/>
        <a:lstStyle/>
        <a:p>
          <a:endParaRPr lang="en-US"/>
        </a:p>
      </dgm:t>
    </dgm:pt>
    <dgm:pt modelId="{F5220FC4-6CE8-4F6E-A0CB-4D3BDD0AA062}" type="sibTrans" cxnId="{7C8665F9-6561-4E6B-9750-465F1978B56C}">
      <dgm:prSet/>
      <dgm:spPr/>
      <dgm:t>
        <a:bodyPr/>
        <a:lstStyle/>
        <a:p>
          <a:endParaRPr lang="en-US"/>
        </a:p>
      </dgm:t>
    </dgm:pt>
    <dgm:pt modelId="{CC3B3C5F-479F-4222-A2E2-69F2A42AAB69}">
      <dgm:prSet/>
      <dgm:spPr/>
      <dgm:t>
        <a:bodyPr tIns="0" rIns="0"/>
        <a:lstStyle/>
        <a:p>
          <a:r>
            <a:rPr lang="en-GB"/>
            <a:t>1.2c : Explain the purpose of Enterprise Architecture.</a:t>
          </a:r>
          <a:endParaRPr lang="en-US"/>
        </a:p>
      </dgm:t>
    </dgm:pt>
    <dgm:pt modelId="{893C9FA8-5C90-445E-8A78-EB17B3EBFAB6}" type="parTrans" cxnId="{7B61D5BF-4D5A-4557-83B2-0EFDA54DEBB6}">
      <dgm:prSet/>
      <dgm:spPr/>
      <dgm:t>
        <a:bodyPr/>
        <a:lstStyle/>
        <a:p>
          <a:endParaRPr lang="en-US"/>
        </a:p>
      </dgm:t>
    </dgm:pt>
    <dgm:pt modelId="{9F5610FF-2485-4B4D-BEAD-3AD8823F2842}" type="sibTrans" cxnId="{7B61D5BF-4D5A-4557-83B2-0EFDA54DEBB6}">
      <dgm:prSet/>
      <dgm:spPr/>
      <dgm:t>
        <a:bodyPr/>
        <a:lstStyle/>
        <a:p>
          <a:endParaRPr lang="en-US"/>
        </a:p>
      </dgm:t>
    </dgm:pt>
    <dgm:pt modelId="{A956B89F-212B-4E8F-BCC3-C1620C85B7C9}">
      <dgm:prSet/>
      <dgm:spPr/>
      <dgm:t>
        <a:bodyPr lIns="0"/>
        <a:lstStyle/>
        <a:p>
          <a:r>
            <a:rPr lang="en-GB"/>
            <a:t>1.3a : List the key benefits of having an Enterprise Architecture.</a:t>
          </a:r>
          <a:endParaRPr lang="en-US"/>
        </a:p>
      </dgm:t>
    </dgm:pt>
    <dgm:pt modelId="{66B2961F-80E6-4A96-8677-B00E036E2929}" type="parTrans" cxnId="{2216F66F-92E7-40E9-BE45-03B0854B85B0}">
      <dgm:prSet/>
      <dgm:spPr/>
      <dgm:t>
        <a:bodyPr/>
        <a:lstStyle/>
        <a:p>
          <a:endParaRPr lang="en-US"/>
        </a:p>
      </dgm:t>
    </dgm:pt>
    <dgm:pt modelId="{91ADE39B-3231-48E8-8D02-4E3C967A0415}" type="sibTrans" cxnId="{2216F66F-92E7-40E9-BE45-03B0854B85B0}">
      <dgm:prSet/>
      <dgm:spPr/>
      <dgm:t>
        <a:bodyPr/>
        <a:lstStyle/>
        <a:p>
          <a:endParaRPr lang="en-US"/>
        </a:p>
      </dgm:t>
    </dgm:pt>
    <dgm:pt modelId="{ACBBE1BE-A582-41BA-8559-99720056F9CE}">
      <dgm:prSet/>
      <dgm:spPr/>
      <dgm:t>
        <a:bodyPr/>
        <a:lstStyle/>
        <a:p>
          <a:r>
            <a:rPr lang="en-GB"/>
            <a:t>1.3b : List the key benefits of having an Enterprise Architecture.</a:t>
          </a:r>
          <a:endParaRPr lang="en-US"/>
        </a:p>
      </dgm:t>
    </dgm:pt>
    <dgm:pt modelId="{51FD08D0-85B8-4C9E-AC03-2162C2C30C81}" type="parTrans" cxnId="{6CF8AA48-DAA9-4159-808F-9B78443F9E7B}">
      <dgm:prSet/>
      <dgm:spPr/>
      <dgm:t>
        <a:bodyPr/>
        <a:lstStyle/>
        <a:p>
          <a:endParaRPr lang="en-US"/>
        </a:p>
      </dgm:t>
    </dgm:pt>
    <dgm:pt modelId="{BD6F7DD5-10C6-43E9-B9A5-1A4A51FF0D58}" type="sibTrans" cxnId="{6CF8AA48-DAA9-4159-808F-9B78443F9E7B}">
      <dgm:prSet/>
      <dgm:spPr/>
      <dgm:t>
        <a:bodyPr/>
        <a:lstStyle/>
        <a:p>
          <a:endParaRPr lang="en-US"/>
        </a:p>
      </dgm:t>
    </dgm:pt>
    <dgm:pt modelId="{994C9727-AFD3-49A9-988C-EA3AFA2318ED}">
      <dgm:prSet/>
      <dgm:spPr/>
      <dgm:t>
        <a:bodyPr/>
        <a:lstStyle/>
        <a:p>
          <a:r>
            <a:rPr lang="en-GB"/>
            <a:t>1.4a : Explain why the TOGAF Standard is suitable for use as a framework for Enterprise Architecture.</a:t>
          </a:r>
          <a:endParaRPr lang="en-US"/>
        </a:p>
      </dgm:t>
    </dgm:pt>
    <dgm:pt modelId="{17F7DAC8-A4AC-49A4-968C-D5FF5AFD503D}" type="parTrans" cxnId="{F352599F-BA39-43A3-BEE9-4F3247635EE3}">
      <dgm:prSet/>
      <dgm:spPr/>
      <dgm:t>
        <a:bodyPr/>
        <a:lstStyle/>
        <a:p>
          <a:endParaRPr lang="en-US"/>
        </a:p>
      </dgm:t>
    </dgm:pt>
    <dgm:pt modelId="{B5F41BF5-AC3F-4B89-9143-A2463090EAF8}" type="sibTrans" cxnId="{F352599F-BA39-43A3-BEE9-4F3247635EE3}">
      <dgm:prSet/>
      <dgm:spPr/>
      <dgm:t>
        <a:bodyPr/>
        <a:lstStyle/>
        <a:p>
          <a:endParaRPr lang="en-US"/>
        </a:p>
      </dgm:t>
    </dgm:pt>
    <dgm:pt modelId="{206133C2-E64C-4459-9156-1D65BD66BB1A}">
      <dgm:prSet/>
      <dgm:spPr/>
      <dgm:t>
        <a:bodyPr rIns="0"/>
        <a:lstStyle/>
        <a:p>
          <a:r>
            <a:rPr lang="en-GB"/>
            <a:t>1.4b/c : Explain why the TOGAF Standard is suitable for use as a framework for Enterprise Architecture.</a:t>
          </a:r>
          <a:endParaRPr lang="en-US"/>
        </a:p>
      </dgm:t>
    </dgm:pt>
    <dgm:pt modelId="{D3C2F146-68EC-4D8C-BF6C-450E0B68639C}" type="parTrans" cxnId="{891533F2-3C07-4464-BACC-174DD955BAB7}">
      <dgm:prSet/>
      <dgm:spPr/>
      <dgm:t>
        <a:bodyPr/>
        <a:lstStyle/>
        <a:p>
          <a:endParaRPr lang="en-US"/>
        </a:p>
      </dgm:t>
    </dgm:pt>
    <dgm:pt modelId="{61210CEF-3E9D-4C78-9055-6C7CA2A8C42C}" type="sibTrans" cxnId="{891533F2-3C07-4464-BACC-174DD955BAB7}">
      <dgm:prSet/>
      <dgm:spPr/>
      <dgm:t>
        <a:bodyPr/>
        <a:lstStyle/>
        <a:p>
          <a:endParaRPr lang="en-US"/>
        </a:p>
      </dgm:t>
    </dgm:pt>
    <dgm:pt modelId="{533F62F1-9B33-40BD-96CC-90B74B3CA2F3}">
      <dgm:prSet/>
      <dgm:spPr/>
      <dgm:t>
        <a:bodyPr lIns="0"/>
        <a:lstStyle/>
        <a:p>
          <a:r>
            <a:rPr lang="en-GB"/>
            <a:t>1.4d : Explain why the TOGAF Standard is suitable for use as a framework for Enterprise Architecture.</a:t>
          </a:r>
          <a:endParaRPr lang="en-US"/>
        </a:p>
      </dgm:t>
    </dgm:pt>
    <dgm:pt modelId="{AD7960FF-C63E-4AF6-937D-B3AA755374C1}" type="parTrans" cxnId="{45BC39A3-93B7-43BB-99D7-AAA4D6F9DE27}">
      <dgm:prSet/>
      <dgm:spPr/>
      <dgm:t>
        <a:bodyPr/>
        <a:lstStyle/>
        <a:p>
          <a:endParaRPr lang="en-US"/>
        </a:p>
      </dgm:t>
    </dgm:pt>
    <dgm:pt modelId="{751484BF-7E25-4899-948B-08593F2124EE}" type="sibTrans" cxnId="{45BC39A3-93B7-43BB-99D7-AAA4D6F9DE27}">
      <dgm:prSet/>
      <dgm:spPr/>
      <dgm:t>
        <a:bodyPr/>
        <a:lstStyle/>
        <a:p>
          <a:endParaRPr lang="en-US"/>
        </a:p>
      </dgm:t>
    </dgm:pt>
    <dgm:pt modelId="{EE8E4693-E615-4E3B-942F-6631F6ECEEF0}">
      <dgm:prSet/>
      <dgm:spPr/>
      <dgm:t>
        <a:bodyPr/>
        <a:lstStyle/>
        <a:p>
          <a:r>
            <a:rPr lang="en-GB"/>
            <a:t>1.5a : List the four architecture domains which the TOGAF Standard supports. </a:t>
          </a:r>
          <a:endParaRPr lang="en-US"/>
        </a:p>
      </dgm:t>
    </dgm:pt>
    <dgm:pt modelId="{E8B46653-930F-4FB6-B494-F4A1CEADB58A}" type="parTrans" cxnId="{FC6A81D6-7752-49A9-8B5E-8E23D0908774}">
      <dgm:prSet/>
      <dgm:spPr/>
      <dgm:t>
        <a:bodyPr/>
        <a:lstStyle/>
        <a:p>
          <a:endParaRPr lang="en-US"/>
        </a:p>
      </dgm:t>
    </dgm:pt>
    <dgm:pt modelId="{2D909AE4-9F91-4FA9-BC86-E8F79DDAB1C9}" type="sibTrans" cxnId="{FC6A81D6-7752-49A9-8B5E-8E23D0908774}">
      <dgm:prSet/>
      <dgm:spPr/>
      <dgm:t>
        <a:bodyPr/>
        <a:lstStyle/>
        <a:p>
          <a:endParaRPr lang="en-US"/>
        </a:p>
      </dgm:t>
    </dgm:pt>
    <dgm:pt modelId="{483A11CD-8DB9-4480-A8F6-33C565EB1B6A}">
      <dgm:prSet/>
      <dgm:spPr/>
      <dgm:t>
        <a:bodyPr/>
        <a:lstStyle/>
        <a:p>
          <a:r>
            <a:rPr lang="en-GB"/>
            <a:t>1.6a : Briefly describe how architecture abstraction can be used in Enterprise Architecture.</a:t>
          </a:r>
          <a:endParaRPr lang="en-US"/>
        </a:p>
      </dgm:t>
    </dgm:pt>
    <dgm:pt modelId="{FF23D9C7-0083-4C05-8694-328E7EE6A6D1}" type="parTrans" cxnId="{9363791F-E645-475C-A420-C4E48FC39CE3}">
      <dgm:prSet/>
      <dgm:spPr/>
      <dgm:t>
        <a:bodyPr/>
        <a:lstStyle/>
        <a:p>
          <a:endParaRPr lang="en-US"/>
        </a:p>
      </dgm:t>
    </dgm:pt>
    <dgm:pt modelId="{FD90FFFC-0DEF-4887-A312-8BEF64D49E94}" type="sibTrans" cxnId="{9363791F-E645-475C-A420-C4E48FC39CE3}">
      <dgm:prSet/>
      <dgm:spPr/>
      <dgm:t>
        <a:bodyPr/>
        <a:lstStyle/>
        <a:p>
          <a:endParaRPr lang="en-US"/>
        </a:p>
      </dgm:t>
    </dgm:pt>
    <dgm:pt modelId="{8081E207-3670-4014-BA30-0AF6578AFDE0}">
      <dgm:prSet/>
      <dgm:spPr/>
      <dgm:t>
        <a:bodyPr rIns="0"/>
        <a:lstStyle/>
        <a:p>
          <a:r>
            <a:rPr lang="en-GB"/>
            <a:t>1.7a : Briefly describe the Enterprise Continuum.</a:t>
          </a:r>
          <a:endParaRPr lang="en-US"/>
        </a:p>
      </dgm:t>
    </dgm:pt>
    <dgm:pt modelId="{E4C8C043-D401-4ABB-8DF4-9D79F4C20F78}" type="parTrans" cxnId="{C697C55B-BEE3-4235-A1CE-9EA33D9D0E58}">
      <dgm:prSet/>
      <dgm:spPr/>
      <dgm:t>
        <a:bodyPr/>
        <a:lstStyle/>
        <a:p>
          <a:endParaRPr lang="en-US"/>
        </a:p>
      </dgm:t>
    </dgm:pt>
    <dgm:pt modelId="{BB36C590-9E2A-43B0-85B4-0B6237EFD676}" type="sibTrans" cxnId="{C697C55B-BEE3-4235-A1CE-9EA33D9D0E58}">
      <dgm:prSet/>
      <dgm:spPr/>
      <dgm:t>
        <a:bodyPr/>
        <a:lstStyle/>
        <a:p>
          <a:endParaRPr lang="en-US"/>
        </a:p>
      </dgm:t>
    </dgm:pt>
    <dgm:pt modelId="{27527DC1-D653-4B88-AE9F-0C251E3AA0A5}">
      <dgm:prSet/>
      <dgm:spPr/>
      <dgm:t>
        <a:bodyPr lIns="0" bIns="0"/>
        <a:lstStyle/>
        <a:p>
          <a:r>
            <a:rPr lang="en-GB"/>
            <a:t>1.8a : Briefly explain the Architecture Repository.</a:t>
          </a:r>
          <a:endParaRPr lang="en-US"/>
        </a:p>
      </dgm:t>
    </dgm:pt>
    <dgm:pt modelId="{C2F1D6DA-1C0B-488A-A58F-A5588F802E8A}" type="parTrans" cxnId="{2DF70680-F23B-426F-8EC7-F1030078EE48}">
      <dgm:prSet/>
      <dgm:spPr/>
      <dgm:t>
        <a:bodyPr/>
        <a:lstStyle/>
        <a:p>
          <a:endParaRPr lang="en-US"/>
        </a:p>
      </dgm:t>
    </dgm:pt>
    <dgm:pt modelId="{64802505-C5B5-4BBE-A409-7435C9AC2468}" type="sibTrans" cxnId="{2DF70680-F23B-426F-8EC7-F1030078EE48}">
      <dgm:prSet/>
      <dgm:spPr/>
      <dgm:t>
        <a:bodyPr/>
        <a:lstStyle/>
        <a:p>
          <a:endParaRPr lang="en-US"/>
        </a:p>
      </dgm:t>
    </dgm:pt>
    <dgm:pt modelId="{11BCACF2-9C09-432E-82DC-96C72258376E}">
      <dgm:prSet/>
      <dgm:spPr/>
      <dgm:t>
        <a:bodyPr bIns="0"/>
        <a:lstStyle/>
        <a:p>
          <a:r>
            <a:rPr lang="en-GB"/>
            <a:t>1.8b : Briefly explain the Architecture Repository.</a:t>
          </a:r>
          <a:endParaRPr lang="en-US"/>
        </a:p>
      </dgm:t>
    </dgm:pt>
    <dgm:pt modelId="{6D7DC2B4-19D5-4D4E-B762-868A426A8326}" type="parTrans" cxnId="{F47126C1-26DC-4169-A202-EB66BD8A5B5A}">
      <dgm:prSet/>
      <dgm:spPr/>
      <dgm:t>
        <a:bodyPr/>
        <a:lstStyle/>
        <a:p>
          <a:endParaRPr lang="en-US"/>
        </a:p>
      </dgm:t>
    </dgm:pt>
    <dgm:pt modelId="{516AC2AB-5266-467D-8CAC-9541B505A918}" type="sibTrans" cxnId="{F47126C1-26DC-4169-A202-EB66BD8A5B5A}">
      <dgm:prSet/>
      <dgm:spPr/>
      <dgm:t>
        <a:bodyPr/>
        <a:lstStyle/>
        <a:p>
          <a:endParaRPr lang="en-US"/>
        </a:p>
      </dgm:t>
    </dgm:pt>
    <dgm:pt modelId="{DC703488-514D-482C-9DEF-8D6897E2FDAD}">
      <dgm:prSet/>
      <dgm:spPr/>
      <dgm:t>
        <a:bodyPr bIns="0"/>
        <a:lstStyle/>
        <a:p>
          <a:r>
            <a:rPr lang="en-GB"/>
            <a:t>1.9a : Briefly explain the TOGAF Content Framework and Enterprise Metamodel.</a:t>
          </a:r>
          <a:endParaRPr lang="en-US"/>
        </a:p>
      </dgm:t>
    </dgm:pt>
    <dgm:pt modelId="{5AC495F9-1AAF-450B-8004-B6B60CEC480E}" type="parTrans" cxnId="{0E529052-78AA-4D55-A599-AEA32403B8CA}">
      <dgm:prSet/>
      <dgm:spPr/>
      <dgm:t>
        <a:bodyPr/>
        <a:lstStyle/>
        <a:p>
          <a:endParaRPr lang="en-US"/>
        </a:p>
      </dgm:t>
    </dgm:pt>
    <dgm:pt modelId="{459FBB24-55B9-4501-BF03-FECD000CFFA3}" type="sibTrans" cxnId="{0E529052-78AA-4D55-A599-AEA32403B8CA}">
      <dgm:prSet/>
      <dgm:spPr/>
      <dgm:t>
        <a:bodyPr/>
        <a:lstStyle/>
        <a:p>
          <a:endParaRPr lang="en-US"/>
        </a:p>
      </dgm:t>
    </dgm:pt>
    <dgm:pt modelId="{042F5E5D-E7C6-4BEF-A79A-86F27A8BA673}">
      <dgm:prSet/>
      <dgm:spPr/>
      <dgm:t>
        <a:bodyPr rIns="0" bIns="0"/>
        <a:lstStyle/>
        <a:p>
          <a:r>
            <a:rPr lang="en-GB"/>
            <a:t>1.9b : Briefly explain the TOGAF Content Framework and Enterprise Metamodel.</a:t>
          </a:r>
          <a:endParaRPr lang="en-US"/>
        </a:p>
      </dgm:t>
    </dgm:pt>
    <dgm:pt modelId="{7AA01BE8-27D7-4747-BBAD-56F62FA56532}" type="parTrans" cxnId="{3BEBB6F0-D3DC-4BC4-A992-82D7783C0E97}">
      <dgm:prSet/>
      <dgm:spPr/>
      <dgm:t>
        <a:bodyPr/>
        <a:lstStyle/>
        <a:p>
          <a:endParaRPr lang="en-US"/>
        </a:p>
      </dgm:t>
    </dgm:pt>
    <dgm:pt modelId="{9473BC2A-4A52-481F-ACFA-F76F199AF6AA}" type="sibTrans" cxnId="{3BEBB6F0-D3DC-4BC4-A992-82D7783C0E97}">
      <dgm:prSet/>
      <dgm:spPr/>
      <dgm:t>
        <a:bodyPr/>
        <a:lstStyle/>
        <a:p>
          <a:endParaRPr lang="en-US"/>
        </a:p>
      </dgm:t>
    </dgm:pt>
    <dgm:pt modelId="{CEE07049-9397-48C2-ACEA-B79D9DF7F524}" type="pres">
      <dgm:prSet presAssocID="{917E0C6D-1B71-435A-9887-51B90F2C322D}" presName="diagram" presStyleCnt="0">
        <dgm:presLayoutVars>
          <dgm:dir/>
          <dgm:resizeHandles val="exact"/>
        </dgm:presLayoutVars>
      </dgm:prSet>
      <dgm:spPr/>
    </dgm:pt>
    <dgm:pt modelId="{82104226-E6CE-43B3-B93C-28CE72827089}" type="pres">
      <dgm:prSet presAssocID="{3BE6DD49-5346-4CD0-AEE8-E72363F96AC0}" presName="node" presStyleLbl="node1" presStyleIdx="0" presStyleCnt="16" custScaleX="326738" custScaleY="253089" custLinFactNeighborX="-805" custLinFactNeighborY="-3122">
        <dgm:presLayoutVars>
          <dgm:bulletEnabled val="1"/>
        </dgm:presLayoutVars>
      </dgm:prSet>
      <dgm:spPr/>
    </dgm:pt>
    <dgm:pt modelId="{572C5AF3-011C-4DB4-90B7-15285BEF09A9}" type="pres">
      <dgm:prSet presAssocID="{931417E8-43CA-4DBF-9710-7AADFC1B4188}" presName="sibTrans" presStyleCnt="0"/>
      <dgm:spPr/>
    </dgm:pt>
    <dgm:pt modelId="{7833F05C-0DA8-4C8C-A4D6-DFD23F79CD2C}" type="pres">
      <dgm:prSet presAssocID="{5EA9623D-1FAE-4F8B-898D-F65512FF6E2B}" presName="node" presStyleLbl="node1" presStyleIdx="1" presStyleCnt="16" custScaleX="326738" custScaleY="253089" custLinFactNeighborX="-90" custLinFactNeighborY="-3122">
        <dgm:presLayoutVars>
          <dgm:bulletEnabled val="1"/>
        </dgm:presLayoutVars>
      </dgm:prSet>
      <dgm:spPr/>
    </dgm:pt>
    <dgm:pt modelId="{3F7BD4A2-0AF1-4230-AAFA-F567D897F3A2}" type="pres">
      <dgm:prSet presAssocID="{138A8E01-05B4-45C1-ADD8-CB7F08DCF97D}" presName="sibTrans" presStyleCnt="0"/>
      <dgm:spPr/>
    </dgm:pt>
    <dgm:pt modelId="{347F2A84-9489-4D31-BD57-778495B8327D}" type="pres">
      <dgm:prSet presAssocID="{4D1EFF1F-9CE4-4F97-8B15-6B5E3B4EEF31}" presName="node" presStyleLbl="node1" presStyleIdx="2" presStyleCnt="16" custScaleX="326738" custScaleY="253089" custLinFactNeighborX="624" custLinFactNeighborY="-3122">
        <dgm:presLayoutVars>
          <dgm:bulletEnabled val="1"/>
        </dgm:presLayoutVars>
      </dgm:prSet>
      <dgm:spPr/>
    </dgm:pt>
    <dgm:pt modelId="{4E3C7EBD-7805-4903-931F-008E5C0B37E2}" type="pres">
      <dgm:prSet presAssocID="{F5220FC4-6CE8-4F6E-A0CB-4D3BDD0AA062}" presName="sibTrans" presStyleCnt="0"/>
      <dgm:spPr/>
    </dgm:pt>
    <dgm:pt modelId="{368D6B00-66B8-45D6-912F-38A145AE5095}" type="pres">
      <dgm:prSet presAssocID="{CC3B3C5F-479F-4222-A2E2-69F2A42AAB69}" presName="node" presStyleLbl="node1" presStyleIdx="3" presStyleCnt="16" custScaleX="326738" custScaleY="253089" custLinFactNeighborX="6963" custLinFactNeighborY="-3122">
        <dgm:presLayoutVars>
          <dgm:bulletEnabled val="1"/>
        </dgm:presLayoutVars>
      </dgm:prSet>
      <dgm:spPr/>
    </dgm:pt>
    <dgm:pt modelId="{2B638BD8-C279-45B9-B58D-63F9008D18CD}" type="pres">
      <dgm:prSet presAssocID="{9F5610FF-2485-4B4D-BEAD-3AD8823F2842}" presName="sibTrans" presStyleCnt="0"/>
      <dgm:spPr/>
    </dgm:pt>
    <dgm:pt modelId="{5AAB7DE3-5277-4092-83D9-7E306E0270E3}" type="pres">
      <dgm:prSet presAssocID="{A956B89F-212B-4E8F-BCC3-C1620C85B7C9}" presName="node" presStyleLbl="node1" presStyleIdx="4" presStyleCnt="16" custScaleX="326738" custScaleY="253089" custLinFactNeighborX="-805" custLinFactNeighborY="-1041">
        <dgm:presLayoutVars>
          <dgm:bulletEnabled val="1"/>
        </dgm:presLayoutVars>
      </dgm:prSet>
      <dgm:spPr/>
    </dgm:pt>
    <dgm:pt modelId="{2853D4F5-1E9C-4C04-AACF-4B3AA09E625F}" type="pres">
      <dgm:prSet presAssocID="{91ADE39B-3231-48E8-8D02-4E3C967A0415}" presName="sibTrans" presStyleCnt="0"/>
      <dgm:spPr/>
    </dgm:pt>
    <dgm:pt modelId="{968C4945-39DE-4627-BB78-2E259A596A3D}" type="pres">
      <dgm:prSet presAssocID="{ACBBE1BE-A582-41BA-8559-99720056F9CE}" presName="node" presStyleLbl="node1" presStyleIdx="5" presStyleCnt="16" custScaleX="326738" custScaleY="253089" custLinFactNeighborX="-90" custLinFactNeighborY="-1041">
        <dgm:presLayoutVars>
          <dgm:bulletEnabled val="1"/>
        </dgm:presLayoutVars>
      </dgm:prSet>
      <dgm:spPr/>
    </dgm:pt>
    <dgm:pt modelId="{1F84B576-9954-4050-A089-CE94A988D87A}" type="pres">
      <dgm:prSet presAssocID="{BD6F7DD5-10C6-43E9-B9A5-1A4A51FF0D58}" presName="sibTrans" presStyleCnt="0"/>
      <dgm:spPr/>
    </dgm:pt>
    <dgm:pt modelId="{DC019971-C521-45BE-BB5C-702B8CDF66ED}" type="pres">
      <dgm:prSet presAssocID="{994C9727-AFD3-49A9-988C-EA3AFA2318ED}" presName="node" presStyleLbl="node1" presStyleIdx="6" presStyleCnt="16" custScaleX="326738" custScaleY="253089" custLinFactNeighborX="624" custLinFactNeighborY="-1041">
        <dgm:presLayoutVars>
          <dgm:bulletEnabled val="1"/>
        </dgm:presLayoutVars>
      </dgm:prSet>
      <dgm:spPr/>
    </dgm:pt>
    <dgm:pt modelId="{55A718BC-6AE9-4420-9FE8-10913B8A5B4B}" type="pres">
      <dgm:prSet presAssocID="{B5F41BF5-AC3F-4B89-9143-A2463090EAF8}" presName="sibTrans" presStyleCnt="0"/>
      <dgm:spPr/>
    </dgm:pt>
    <dgm:pt modelId="{513EE917-BAB2-4AE3-9F5A-FBBB9D82C630}" type="pres">
      <dgm:prSet presAssocID="{206133C2-E64C-4459-9156-1D65BD66BB1A}" presName="node" presStyleLbl="node1" presStyleIdx="7" presStyleCnt="16" custScaleX="326738" custScaleY="253089" custLinFactNeighborX="805" custLinFactNeighborY="-1041">
        <dgm:presLayoutVars>
          <dgm:bulletEnabled val="1"/>
        </dgm:presLayoutVars>
      </dgm:prSet>
      <dgm:spPr/>
    </dgm:pt>
    <dgm:pt modelId="{A7832162-F8A1-4ED2-ACEE-6E54F6296F11}" type="pres">
      <dgm:prSet presAssocID="{61210CEF-3E9D-4C78-9055-6C7CA2A8C42C}" presName="sibTrans" presStyleCnt="0"/>
      <dgm:spPr/>
    </dgm:pt>
    <dgm:pt modelId="{AA86EAA6-527B-4F89-9673-46AC889E4A3F}" type="pres">
      <dgm:prSet presAssocID="{533F62F1-9B33-40BD-96CC-90B74B3CA2F3}" presName="node" presStyleLbl="node1" presStyleIdx="8" presStyleCnt="16" custScaleX="326738" custScaleY="253089" custLinFactNeighborX="-805" custLinFactNeighborY="1040">
        <dgm:presLayoutVars>
          <dgm:bulletEnabled val="1"/>
        </dgm:presLayoutVars>
      </dgm:prSet>
      <dgm:spPr/>
    </dgm:pt>
    <dgm:pt modelId="{EC414DD7-BD7A-47DD-BA90-3ABF7F5280EC}" type="pres">
      <dgm:prSet presAssocID="{751484BF-7E25-4899-948B-08593F2124EE}" presName="sibTrans" presStyleCnt="0"/>
      <dgm:spPr/>
    </dgm:pt>
    <dgm:pt modelId="{3E65E919-F614-49EC-92D5-FCB1179E239E}" type="pres">
      <dgm:prSet presAssocID="{EE8E4693-E615-4E3B-942F-6631F6ECEEF0}" presName="node" presStyleLbl="node1" presStyleIdx="9" presStyleCnt="16" custScaleX="326738" custScaleY="253089" custLinFactNeighborX="-90" custLinFactNeighborY="1040">
        <dgm:presLayoutVars>
          <dgm:bulletEnabled val="1"/>
        </dgm:presLayoutVars>
      </dgm:prSet>
      <dgm:spPr/>
    </dgm:pt>
    <dgm:pt modelId="{E8A0DDF8-E105-4134-926B-D6B36D64E510}" type="pres">
      <dgm:prSet presAssocID="{2D909AE4-9F91-4FA9-BC86-E8F79DDAB1C9}" presName="sibTrans" presStyleCnt="0"/>
      <dgm:spPr/>
    </dgm:pt>
    <dgm:pt modelId="{F1892DFE-19FD-49B7-AF75-E5BD20539A26}" type="pres">
      <dgm:prSet presAssocID="{483A11CD-8DB9-4480-A8F6-33C565EB1B6A}" presName="node" presStyleLbl="node1" presStyleIdx="10" presStyleCnt="16" custScaleX="326738" custScaleY="253089" custLinFactNeighborX="624" custLinFactNeighborY="1040">
        <dgm:presLayoutVars>
          <dgm:bulletEnabled val="1"/>
        </dgm:presLayoutVars>
      </dgm:prSet>
      <dgm:spPr/>
    </dgm:pt>
    <dgm:pt modelId="{F666DAD0-6834-4F96-AB87-468F2A462508}" type="pres">
      <dgm:prSet presAssocID="{FD90FFFC-0DEF-4887-A312-8BEF64D49E94}" presName="sibTrans" presStyleCnt="0"/>
      <dgm:spPr/>
    </dgm:pt>
    <dgm:pt modelId="{DE9DAFFE-B844-4AEE-AEFE-FADDD9E160AC}" type="pres">
      <dgm:prSet presAssocID="{8081E207-3670-4014-BA30-0AF6578AFDE0}" presName="node" presStyleLbl="node1" presStyleIdx="11" presStyleCnt="16" custScaleX="326738" custScaleY="253089" custLinFactNeighborX="6963" custLinFactNeighborY="1040">
        <dgm:presLayoutVars>
          <dgm:bulletEnabled val="1"/>
        </dgm:presLayoutVars>
      </dgm:prSet>
      <dgm:spPr/>
    </dgm:pt>
    <dgm:pt modelId="{F1D4842C-DE0C-4474-B32A-C69750BAEF45}" type="pres">
      <dgm:prSet presAssocID="{BB36C590-9E2A-43B0-85B4-0B6237EFD676}" presName="sibTrans" presStyleCnt="0"/>
      <dgm:spPr/>
    </dgm:pt>
    <dgm:pt modelId="{B7F6ED1F-9B14-42EE-98EC-76D15BF7F636}" type="pres">
      <dgm:prSet presAssocID="{27527DC1-D653-4B88-AE9F-0C251E3AA0A5}" presName="node" presStyleLbl="node1" presStyleIdx="12" presStyleCnt="16" custScaleX="326738" custScaleY="253089" custLinFactNeighborX="-805" custLinFactNeighborY="3122">
        <dgm:presLayoutVars>
          <dgm:bulletEnabled val="1"/>
        </dgm:presLayoutVars>
      </dgm:prSet>
      <dgm:spPr/>
    </dgm:pt>
    <dgm:pt modelId="{10476BC3-8506-4B6B-9493-419DB629E4D6}" type="pres">
      <dgm:prSet presAssocID="{64802505-C5B5-4BBE-A409-7435C9AC2468}" presName="sibTrans" presStyleCnt="0"/>
      <dgm:spPr/>
    </dgm:pt>
    <dgm:pt modelId="{600427CB-9983-4DE3-95E2-9BD289EF3805}" type="pres">
      <dgm:prSet presAssocID="{11BCACF2-9C09-432E-82DC-96C72258376E}" presName="node" presStyleLbl="node1" presStyleIdx="13" presStyleCnt="16" custScaleX="326738" custScaleY="253089" custLinFactNeighborX="-90" custLinFactNeighborY="3122">
        <dgm:presLayoutVars>
          <dgm:bulletEnabled val="1"/>
        </dgm:presLayoutVars>
      </dgm:prSet>
      <dgm:spPr/>
    </dgm:pt>
    <dgm:pt modelId="{2C6DFDF0-C477-4F02-AEB8-C10E531D0500}" type="pres">
      <dgm:prSet presAssocID="{516AC2AB-5266-467D-8CAC-9541B505A918}" presName="sibTrans" presStyleCnt="0"/>
      <dgm:spPr/>
    </dgm:pt>
    <dgm:pt modelId="{58C02AC3-17A1-430E-A167-C4636E62ED36}" type="pres">
      <dgm:prSet presAssocID="{DC703488-514D-482C-9DEF-8D6897E2FDAD}" presName="node" presStyleLbl="node1" presStyleIdx="14" presStyleCnt="16" custScaleX="326738" custScaleY="253089" custLinFactNeighborX="624" custLinFactNeighborY="3122">
        <dgm:presLayoutVars>
          <dgm:bulletEnabled val="1"/>
        </dgm:presLayoutVars>
      </dgm:prSet>
      <dgm:spPr/>
    </dgm:pt>
    <dgm:pt modelId="{0B4F9507-8154-4E0D-9A04-D37C5CA8C983}" type="pres">
      <dgm:prSet presAssocID="{459FBB24-55B9-4501-BF03-FECD000CFFA3}" presName="sibTrans" presStyleCnt="0"/>
      <dgm:spPr/>
    </dgm:pt>
    <dgm:pt modelId="{2C4A612F-562F-4A31-9188-76A5D598616F}" type="pres">
      <dgm:prSet presAssocID="{042F5E5D-E7C6-4BEF-A79A-86F27A8BA673}" presName="node" presStyleLbl="node1" presStyleIdx="15" presStyleCnt="16" custScaleX="326738" custScaleY="253089" custLinFactNeighborX="6963" custLinFactNeighborY="3122">
        <dgm:presLayoutVars>
          <dgm:bulletEnabled val="1"/>
        </dgm:presLayoutVars>
      </dgm:prSet>
      <dgm:spPr/>
    </dgm:pt>
  </dgm:ptLst>
  <dgm:cxnLst>
    <dgm:cxn modelId="{C2E6CF00-2C97-4B02-963E-E19F52A9CDF0}" type="presOf" srcId="{533F62F1-9B33-40BD-96CC-90B74B3CA2F3}" destId="{AA86EAA6-527B-4F89-9673-46AC889E4A3F}" srcOrd="0" destOrd="0" presId="urn:microsoft.com/office/officeart/2005/8/layout/default"/>
    <dgm:cxn modelId="{E9A1320C-B08A-4EBB-A177-AEC70C340AA6}" type="presOf" srcId="{994C9727-AFD3-49A9-988C-EA3AFA2318ED}" destId="{DC019971-C521-45BE-BB5C-702B8CDF66ED}" srcOrd="0" destOrd="0" presId="urn:microsoft.com/office/officeart/2005/8/layout/default"/>
    <dgm:cxn modelId="{3A2FAE12-3B53-45AE-BF31-FD7B4730158C}" type="presOf" srcId="{27527DC1-D653-4B88-AE9F-0C251E3AA0A5}" destId="{B7F6ED1F-9B14-42EE-98EC-76D15BF7F636}" srcOrd="0" destOrd="0" presId="urn:microsoft.com/office/officeart/2005/8/layout/default"/>
    <dgm:cxn modelId="{05E1501F-B1A4-491C-8563-FB444A25FCE4}" type="presOf" srcId="{483A11CD-8DB9-4480-A8F6-33C565EB1B6A}" destId="{F1892DFE-19FD-49B7-AF75-E5BD20539A26}" srcOrd="0" destOrd="0" presId="urn:microsoft.com/office/officeart/2005/8/layout/default"/>
    <dgm:cxn modelId="{9363791F-E645-475C-A420-C4E48FC39CE3}" srcId="{917E0C6D-1B71-435A-9887-51B90F2C322D}" destId="{483A11CD-8DB9-4480-A8F6-33C565EB1B6A}" srcOrd="10" destOrd="0" parTransId="{FF23D9C7-0083-4C05-8694-328E7EE6A6D1}" sibTransId="{FD90FFFC-0DEF-4887-A312-8BEF64D49E94}"/>
    <dgm:cxn modelId="{C7BE1D29-C1F6-4BAA-9440-1F0F02479754}" srcId="{917E0C6D-1B71-435A-9887-51B90F2C322D}" destId="{3BE6DD49-5346-4CD0-AEE8-E72363F96AC0}" srcOrd="0" destOrd="0" parTransId="{A7A5A76E-0758-468E-AD80-3E87E22C8F11}" sibTransId="{931417E8-43CA-4DBF-9710-7AADFC1B4188}"/>
    <dgm:cxn modelId="{94B5E02B-6E15-4656-A725-2813C629C56B}" type="presOf" srcId="{206133C2-E64C-4459-9156-1D65BD66BB1A}" destId="{513EE917-BAB2-4AE3-9F5A-FBBB9D82C630}" srcOrd="0" destOrd="0" presId="urn:microsoft.com/office/officeart/2005/8/layout/default"/>
    <dgm:cxn modelId="{81AA6433-D20B-4A4B-B964-53D7537B40B4}" type="presOf" srcId="{3BE6DD49-5346-4CD0-AEE8-E72363F96AC0}" destId="{82104226-E6CE-43B3-B93C-28CE72827089}" srcOrd="0" destOrd="0" presId="urn:microsoft.com/office/officeart/2005/8/layout/default"/>
    <dgm:cxn modelId="{05B2D737-1BF5-4681-81A5-AFE43B62B236}" type="presOf" srcId="{8081E207-3670-4014-BA30-0AF6578AFDE0}" destId="{DE9DAFFE-B844-4AEE-AEFE-FADDD9E160AC}" srcOrd="0" destOrd="0" presId="urn:microsoft.com/office/officeart/2005/8/layout/default"/>
    <dgm:cxn modelId="{C697C55B-BEE3-4235-A1CE-9EA33D9D0E58}" srcId="{917E0C6D-1B71-435A-9887-51B90F2C322D}" destId="{8081E207-3670-4014-BA30-0AF6578AFDE0}" srcOrd="11" destOrd="0" parTransId="{E4C8C043-D401-4ABB-8DF4-9D79F4C20F78}" sibTransId="{BB36C590-9E2A-43B0-85B4-0B6237EFD676}"/>
    <dgm:cxn modelId="{837E965D-D135-4281-9BAF-40D3963A7609}" type="presOf" srcId="{ACBBE1BE-A582-41BA-8559-99720056F9CE}" destId="{968C4945-39DE-4627-BB78-2E259A596A3D}" srcOrd="0" destOrd="0" presId="urn:microsoft.com/office/officeart/2005/8/layout/default"/>
    <dgm:cxn modelId="{6CF8AA48-DAA9-4159-808F-9B78443F9E7B}" srcId="{917E0C6D-1B71-435A-9887-51B90F2C322D}" destId="{ACBBE1BE-A582-41BA-8559-99720056F9CE}" srcOrd="5" destOrd="0" parTransId="{51FD08D0-85B8-4C9E-AC03-2162C2C30C81}" sibTransId="{BD6F7DD5-10C6-43E9-B9A5-1A4A51FF0D58}"/>
    <dgm:cxn modelId="{8FFCA06D-8311-4CE7-BADA-41884CE25B1F}" type="presOf" srcId="{917E0C6D-1B71-435A-9887-51B90F2C322D}" destId="{CEE07049-9397-48C2-ACEA-B79D9DF7F524}" srcOrd="0" destOrd="0" presId="urn:microsoft.com/office/officeart/2005/8/layout/default"/>
    <dgm:cxn modelId="{2216F66F-92E7-40E9-BE45-03B0854B85B0}" srcId="{917E0C6D-1B71-435A-9887-51B90F2C322D}" destId="{A956B89F-212B-4E8F-BCC3-C1620C85B7C9}" srcOrd="4" destOrd="0" parTransId="{66B2961F-80E6-4A96-8677-B00E036E2929}" sibTransId="{91ADE39B-3231-48E8-8D02-4E3C967A0415}"/>
    <dgm:cxn modelId="{0E529052-78AA-4D55-A599-AEA32403B8CA}" srcId="{917E0C6D-1B71-435A-9887-51B90F2C322D}" destId="{DC703488-514D-482C-9DEF-8D6897E2FDAD}" srcOrd="14" destOrd="0" parTransId="{5AC495F9-1AAF-450B-8004-B6B60CEC480E}" sibTransId="{459FBB24-55B9-4501-BF03-FECD000CFFA3}"/>
    <dgm:cxn modelId="{5F67DD78-6B84-4193-BD1E-0A9E5DBCC0BA}" type="presOf" srcId="{DC703488-514D-482C-9DEF-8D6897E2FDAD}" destId="{58C02AC3-17A1-430E-A167-C4636E62ED36}" srcOrd="0" destOrd="0" presId="urn:microsoft.com/office/officeart/2005/8/layout/default"/>
    <dgm:cxn modelId="{2DF70680-F23B-426F-8EC7-F1030078EE48}" srcId="{917E0C6D-1B71-435A-9887-51B90F2C322D}" destId="{27527DC1-D653-4B88-AE9F-0C251E3AA0A5}" srcOrd="12" destOrd="0" parTransId="{C2F1D6DA-1C0B-488A-A58F-A5588F802E8A}" sibTransId="{64802505-C5B5-4BBE-A409-7435C9AC2468}"/>
    <dgm:cxn modelId="{CDB03B87-4AD3-49A5-90B5-F37E88BDDCC2}" type="presOf" srcId="{EE8E4693-E615-4E3B-942F-6631F6ECEEF0}" destId="{3E65E919-F614-49EC-92D5-FCB1179E239E}" srcOrd="0" destOrd="0" presId="urn:microsoft.com/office/officeart/2005/8/layout/default"/>
    <dgm:cxn modelId="{71148A94-F4A6-43E9-8EA7-5C5B1C90E938}" type="presOf" srcId="{CC3B3C5F-479F-4222-A2E2-69F2A42AAB69}" destId="{368D6B00-66B8-45D6-912F-38A145AE5095}" srcOrd="0" destOrd="0" presId="urn:microsoft.com/office/officeart/2005/8/layout/default"/>
    <dgm:cxn modelId="{449F5E98-4DFA-413F-A5C8-FF1C5F8B43B7}" type="presOf" srcId="{5EA9623D-1FAE-4F8B-898D-F65512FF6E2B}" destId="{7833F05C-0DA8-4C8C-A4D6-DFD23F79CD2C}" srcOrd="0" destOrd="0" presId="urn:microsoft.com/office/officeart/2005/8/layout/default"/>
    <dgm:cxn modelId="{F352599F-BA39-43A3-BEE9-4F3247635EE3}" srcId="{917E0C6D-1B71-435A-9887-51B90F2C322D}" destId="{994C9727-AFD3-49A9-988C-EA3AFA2318ED}" srcOrd="6" destOrd="0" parTransId="{17F7DAC8-A4AC-49A4-968C-D5FF5AFD503D}" sibTransId="{B5F41BF5-AC3F-4B89-9143-A2463090EAF8}"/>
    <dgm:cxn modelId="{45BC39A3-93B7-43BB-99D7-AAA4D6F9DE27}" srcId="{917E0C6D-1B71-435A-9887-51B90F2C322D}" destId="{533F62F1-9B33-40BD-96CC-90B74B3CA2F3}" srcOrd="8" destOrd="0" parTransId="{AD7960FF-C63E-4AF6-937D-B3AA755374C1}" sibTransId="{751484BF-7E25-4899-948B-08593F2124EE}"/>
    <dgm:cxn modelId="{3E80A1AE-E6DE-4C2D-B614-70E0829937EC}" type="presOf" srcId="{11BCACF2-9C09-432E-82DC-96C72258376E}" destId="{600427CB-9983-4DE3-95E2-9BD289EF3805}" srcOrd="0" destOrd="0" presId="urn:microsoft.com/office/officeart/2005/8/layout/default"/>
    <dgm:cxn modelId="{7B61D5BF-4D5A-4557-83B2-0EFDA54DEBB6}" srcId="{917E0C6D-1B71-435A-9887-51B90F2C322D}" destId="{CC3B3C5F-479F-4222-A2E2-69F2A42AAB69}" srcOrd="3" destOrd="0" parTransId="{893C9FA8-5C90-445E-8A78-EB17B3EBFAB6}" sibTransId="{9F5610FF-2485-4B4D-BEAD-3AD8823F2842}"/>
    <dgm:cxn modelId="{F47126C1-26DC-4169-A202-EB66BD8A5B5A}" srcId="{917E0C6D-1B71-435A-9887-51B90F2C322D}" destId="{11BCACF2-9C09-432E-82DC-96C72258376E}" srcOrd="13" destOrd="0" parTransId="{6D7DC2B4-19D5-4D4E-B762-868A426A8326}" sibTransId="{516AC2AB-5266-467D-8CAC-9541B505A918}"/>
    <dgm:cxn modelId="{FC6A81D6-7752-49A9-8B5E-8E23D0908774}" srcId="{917E0C6D-1B71-435A-9887-51B90F2C322D}" destId="{EE8E4693-E615-4E3B-942F-6631F6ECEEF0}" srcOrd="9" destOrd="0" parTransId="{E8B46653-930F-4FB6-B494-F4A1CEADB58A}" sibTransId="{2D909AE4-9F91-4FA9-BC86-E8F79DDAB1C9}"/>
    <dgm:cxn modelId="{634775D9-F010-4EF9-805E-914D1FF1C247}" type="presOf" srcId="{4D1EFF1F-9CE4-4F97-8B15-6B5E3B4EEF31}" destId="{347F2A84-9489-4D31-BD57-778495B8327D}" srcOrd="0" destOrd="0" presId="urn:microsoft.com/office/officeart/2005/8/layout/default"/>
    <dgm:cxn modelId="{1AC5A0DC-3571-4FF5-AEA8-F65F90EF6085}" srcId="{917E0C6D-1B71-435A-9887-51B90F2C322D}" destId="{5EA9623D-1FAE-4F8B-898D-F65512FF6E2B}" srcOrd="1" destOrd="0" parTransId="{FDFDBD22-351F-4CD0-95F6-745115D325F5}" sibTransId="{138A8E01-05B4-45C1-ADD8-CB7F08DCF97D}"/>
    <dgm:cxn modelId="{7ECCAAEB-90E1-4E66-961F-D1E8E7B42F73}" type="presOf" srcId="{A956B89F-212B-4E8F-BCC3-C1620C85B7C9}" destId="{5AAB7DE3-5277-4092-83D9-7E306E0270E3}" srcOrd="0" destOrd="0" presId="urn:microsoft.com/office/officeart/2005/8/layout/default"/>
    <dgm:cxn modelId="{3BEBB6F0-D3DC-4BC4-A992-82D7783C0E97}" srcId="{917E0C6D-1B71-435A-9887-51B90F2C322D}" destId="{042F5E5D-E7C6-4BEF-A79A-86F27A8BA673}" srcOrd="15" destOrd="0" parTransId="{7AA01BE8-27D7-4747-BBAD-56F62FA56532}" sibTransId="{9473BC2A-4A52-481F-ACFA-F76F199AF6AA}"/>
    <dgm:cxn modelId="{891533F2-3C07-4464-BACC-174DD955BAB7}" srcId="{917E0C6D-1B71-435A-9887-51B90F2C322D}" destId="{206133C2-E64C-4459-9156-1D65BD66BB1A}" srcOrd="7" destOrd="0" parTransId="{D3C2F146-68EC-4D8C-BF6C-450E0B68639C}" sibTransId="{61210CEF-3E9D-4C78-9055-6C7CA2A8C42C}"/>
    <dgm:cxn modelId="{7C8665F9-6561-4E6B-9750-465F1978B56C}" srcId="{917E0C6D-1B71-435A-9887-51B90F2C322D}" destId="{4D1EFF1F-9CE4-4F97-8B15-6B5E3B4EEF31}" srcOrd="2" destOrd="0" parTransId="{A561FA45-DC77-4161-9988-4BFD295B4B1E}" sibTransId="{F5220FC4-6CE8-4F6E-A0CB-4D3BDD0AA062}"/>
    <dgm:cxn modelId="{5CCE3DFF-8E92-47AE-9692-B722002143B3}" type="presOf" srcId="{042F5E5D-E7C6-4BEF-A79A-86F27A8BA673}" destId="{2C4A612F-562F-4A31-9188-76A5D598616F}" srcOrd="0" destOrd="0" presId="urn:microsoft.com/office/officeart/2005/8/layout/default"/>
    <dgm:cxn modelId="{3BE16BED-C3D6-4B4D-98A4-1495E866BC23}" type="presParOf" srcId="{CEE07049-9397-48C2-ACEA-B79D9DF7F524}" destId="{82104226-E6CE-43B3-B93C-28CE72827089}" srcOrd="0" destOrd="0" presId="urn:microsoft.com/office/officeart/2005/8/layout/default"/>
    <dgm:cxn modelId="{B8E5B0F6-78D4-424E-BBAB-F3B7770DB57C}" type="presParOf" srcId="{CEE07049-9397-48C2-ACEA-B79D9DF7F524}" destId="{572C5AF3-011C-4DB4-90B7-15285BEF09A9}" srcOrd="1" destOrd="0" presId="urn:microsoft.com/office/officeart/2005/8/layout/default"/>
    <dgm:cxn modelId="{3BBE4B44-068C-41BC-8AE6-8DDB5E24CB25}" type="presParOf" srcId="{CEE07049-9397-48C2-ACEA-B79D9DF7F524}" destId="{7833F05C-0DA8-4C8C-A4D6-DFD23F79CD2C}" srcOrd="2" destOrd="0" presId="urn:microsoft.com/office/officeart/2005/8/layout/default"/>
    <dgm:cxn modelId="{F5DEDA78-E0C7-46FE-8EA4-9FCB10DB88BF}" type="presParOf" srcId="{CEE07049-9397-48C2-ACEA-B79D9DF7F524}" destId="{3F7BD4A2-0AF1-4230-AAFA-F567D897F3A2}" srcOrd="3" destOrd="0" presId="urn:microsoft.com/office/officeart/2005/8/layout/default"/>
    <dgm:cxn modelId="{9C355205-AA1E-4C6C-B9A8-5E527B53474E}" type="presParOf" srcId="{CEE07049-9397-48C2-ACEA-B79D9DF7F524}" destId="{347F2A84-9489-4D31-BD57-778495B8327D}" srcOrd="4" destOrd="0" presId="urn:microsoft.com/office/officeart/2005/8/layout/default"/>
    <dgm:cxn modelId="{0B4C0C70-3F7E-49EC-BAF2-783050336521}" type="presParOf" srcId="{CEE07049-9397-48C2-ACEA-B79D9DF7F524}" destId="{4E3C7EBD-7805-4903-931F-008E5C0B37E2}" srcOrd="5" destOrd="0" presId="urn:microsoft.com/office/officeart/2005/8/layout/default"/>
    <dgm:cxn modelId="{E5E8DC28-FA28-447B-8B30-0568575934EE}" type="presParOf" srcId="{CEE07049-9397-48C2-ACEA-B79D9DF7F524}" destId="{368D6B00-66B8-45D6-912F-38A145AE5095}" srcOrd="6" destOrd="0" presId="urn:microsoft.com/office/officeart/2005/8/layout/default"/>
    <dgm:cxn modelId="{AF14361C-3307-4089-8598-739B99558E4F}" type="presParOf" srcId="{CEE07049-9397-48C2-ACEA-B79D9DF7F524}" destId="{2B638BD8-C279-45B9-B58D-63F9008D18CD}" srcOrd="7" destOrd="0" presId="urn:microsoft.com/office/officeart/2005/8/layout/default"/>
    <dgm:cxn modelId="{038398A7-732B-4593-8885-AE2C67F749CB}" type="presParOf" srcId="{CEE07049-9397-48C2-ACEA-B79D9DF7F524}" destId="{5AAB7DE3-5277-4092-83D9-7E306E0270E3}" srcOrd="8" destOrd="0" presId="urn:microsoft.com/office/officeart/2005/8/layout/default"/>
    <dgm:cxn modelId="{271C4658-B2F1-48D5-AF5E-1B63D4A60945}" type="presParOf" srcId="{CEE07049-9397-48C2-ACEA-B79D9DF7F524}" destId="{2853D4F5-1E9C-4C04-AACF-4B3AA09E625F}" srcOrd="9" destOrd="0" presId="urn:microsoft.com/office/officeart/2005/8/layout/default"/>
    <dgm:cxn modelId="{BCBC4AE4-5747-4ED6-8730-3FCEB6953738}" type="presParOf" srcId="{CEE07049-9397-48C2-ACEA-B79D9DF7F524}" destId="{968C4945-39DE-4627-BB78-2E259A596A3D}" srcOrd="10" destOrd="0" presId="urn:microsoft.com/office/officeart/2005/8/layout/default"/>
    <dgm:cxn modelId="{CEB53A63-86EE-4B50-AA68-3799A2F1F25B}" type="presParOf" srcId="{CEE07049-9397-48C2-ACEA-B79D9DF7F524}" destId="{1F84B576-9954-4050-A089-CE94A988D87A}" srcOrd="11" destOrd="0" presId="urn:microsoft.com/office/officeart/2005/8/layout/default"/>
    <dgm:cxn modelId="{7819BC19-4A6D-4C04-8D2A-265C4EE47C57}" type="presParOf" srcId="{CEE07049-9397-48C2-ACEA-B79D9DF7F524}" destId="{DC019971-C521-45BE-BB5C-702B8CDF66ED}" srcOrd="12" destOrd="0" presId="urn:microsoft.com/office/officeart/2005/8/layout/default"/>
    <dgm:cxn modelId="{C255B416-C747-4039-8CD8-62259F4B41E8}" type="presParOf" srcId="{CEE07049-9397-48C2-ACEA-B79D9DF7F524}" destId="{55A718BC-6AE9-4420-9FE8-10913B8A5B4B}" srcOrd="13" destOrd="0" presId="urn:microsoft.com/office/officeart/2005/8/layout/default"/>
    <dgm:cxn modelId="{0382C669-386D-4BBA-AFE9-EF64E7418491}" type="presParOf" srcId="{CEE07049-9397-48C2-ACEA-B79D9DF7F524}" destId="{513EE917-BAB2-4AE3-9F5A-FBBB9D82C630}" srcOrd="14" destOrd="0" presId="urn:microsoft.com/office/officeart/2005/8/layout/default"/>
    <dgm:cxn modelId="{11B24895-1741-40A6-81FC-73584D687D7D}" type="presParOf" srcId="{CEE07049-9397-48C2-ACEA-B79D9DF7F524}" destId="{A7832162-F8A1-4ED2-ACEE-6E54F6296F11}" srcOrd="15" destOrd="0" presId="urn:microsoft.com/office/officeart/2005/8/layout/default"/>
    <dgm:cxn modelId="{4656FF73-84E4-496B-8282-117A4BCA095F}" type="presParOf" srcId="{CEE07049-9397-48C2-ACEA-B79D9DF7F524}" destId="{AA86EAA6-527B-4F89-9673-46AC889E4A3F}" srcOrd="16" destOrd="0" presId="urn:microsoft.com/office/officeart/2005/8/layout/default"/>
    <dgm:cxn modelId="{DFF60007-E783-4BBB-8505-E1D83BE8B30E}" type="presParOf" srcId="{CEE07049-9397-48C2-ACEA-B79D9DF7F524}" destId="{EC414DD7-BD7A-47DD-BA90-3ABF7F5280EC}" srcOrd="17" destOrd="0" presId="urn:microsoft.com/office/officeart/2005/8/layout/default"/>
    <dgm:cxn modelId="{3E4B6DCE-ED1C-44A9-B11D-1778406067E1}" type="presParOf" srcId="{CEE07049-9397-48C2-ACEA-B79D9DF7F524}" destId="{3E65E919-F614-49EC-92D5-FCB1179E239E}" srcOrd="18" destOrd="0" presId="urn:microsoft.com/office/officeart/2005/8/layout/default"/>
    <dgm:cxn modelId="{C32BA282-AD9D-4951-97BD-74BF408FD44C}" type="presParOf" srcId="{CEE07049-9397-48C2-ACEA-B79D9DF7F524}" destId="{E8A0DDF8-E105-4134-926B-D6B36D64E510}" srcOrd="19" destOrd="0" presId="urn:microsoft.com/office/officeart/2005/8/layout/default"/>
    <dgm:cxn modelId="{56B4975A-57DC-4FDA-B32F-6384697EF7C3}" type="presParOf" srcId="{CEE07049-9397-48C2-ACEA-B79D9DF7F524}" destId="{F1892DFE-19FD-49B7-AF75-E5BD20539A26}" srcOrd="20" destOrd="0" presId="urn:microsoft.com/office/officeart/2005/8/layout/default"/>
    <dgm:cxn modelId="{6372DC8F-9E95-4CE9-80D4-EA6428AEC598}" type="presParOf" srcId="{CEE07049-9397-48C2-ACEA-B79D9DF7F524}" destId="{F666DAD0-6834-4F96-AB87-468F2A462508}" srcOrd="21" destOrd="0" presId="urn:microsoft.com/office/officeart/2005/8/layout/default"/>
    <dgm:cxn modelId="{018DB606-33C0-4254-8FBD-59FA8644BF8B}" type="presParOf" srcId="{CEE07049-9397-48C2-ACEA-B79D9DF7F524}" destId="{DE9DAFFE-B844-4AEE-AEFE-FADDD9E160AC}" srcOrd="22" destOrd="0" presId="urn:microsoft.com/office/officeart/2005/8/layout/default"/>
    <dgm:cxn modelId="{165AFC0D-CDF6-49C5-AFB9-66FAA8DCA2F9}" type="presParOf" srcId="{CEE07049-9397-48C2-ACEA-B79D9DF7F524}" destId="{F1D4842C-DE0C-4474-B32A-C69750BAEF45}" srcOrd="23" destOrd="0" presId="urn:microsoft.com/office/officeart/2005/8/layout/default"/>
    <dgm:cxn modelId="{0F40AC14-4DCB-4DF4-813F-025EF5C8BE06}" type="presParOf" srcId="{CEE07049-9397-48C2-ACEA-B79D9DF7F524}" destId="{B7F6ED1F-9B14-42EE-98EC-76D15BF7F636}" srcOrd="24" destOrd="0" presId="urn:microsoft.com/office/officeart/2005/8/layout/default"/>
    <dgm:cxn modelId="{49EA14DE-93F4-4C50-97DD-383738F43D84}" type="presParOf" srcId="{CEE07049-9397-48C2-ACEA-B79D9DF7F524}" destId="{10476BC3-8506-4B6B-9493-419DB629E4D6}" srcOrd="25" destOrd="0" presId="urn:microsoft.com/office/officeart/2005/8/layout/default"/>
    <dgm:cxn modelId="{E5BE233D-CDB3-4252-8800-3115C5DDA0CD}" type="presParOf" srcId="{CEE07049-9397-48C2-ACEA-B79D9DF7F524}" destId="{600427CB-9983-4DE3-95E2-9BD289EF3805}" srcOrd="26" destOrd="0" presId="urn:microsoft.com/office/officeart/2005/8/layout/default"/>
    <dgm:cxn modelId="{8A351894-1C65-440B-A8B2-FAD2B50A01D9}" type="presParOf" srcId="{CEE07049-9397-48C2-ACEA-B79D9DF7F524}" destId="{2C6DFDF0-C477-4F02-AEB8-C10E531D0500}" srcOrd="27" destOrd="0" presId="urn:microsoft.com/office/officeart/2005/8/layout/default"/>
    <dgm:cxn modelId="{8D0D2506-FFC9-4753-8D43-58AECFF56383}" type="presParOf" srcId="{CEE07049-9397-48C2-ACEA-B79D9DF7F524}" destId="{58C02AC3-17A1-430E-A167-C4636E62ED36}" srcOrd="28" destOrd="0" presId="urn:microsoft.com/office/officeart/2005/8/layout/default"/>
    <dgm:cxn modelId="{16FE27C5-A463-4317-8E4C-EBEC003BD9EA}" type="presParOf" srcId="{CEE07049-9397-48C2-ACEA-B79D9DF7F524}" destId="{0B4F9507-8154-4E0D-9A04-D37C5CA8C983}" srcOrd="29" destOrd="0" presId="urn:microsoft.com/office/officeart/2005/8/layout/default"/>
    <dgm:cxn modelId="{3A8AC3AD-04BE-4C97-AF4E-1256534B7A6C}" type="presParOf" srcId="{CEE07049-9397-48C2-ACEA-B79D9DF7F524}" destId="{2C4A612F-562F-4A31-9188-76A5D598616F}" srcOrd="3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2CF577B-4C04-49EC-A73B-1520A0582AC2}" type="doc">
      <dgm:prSet loTypeId="urn:microsoft.com/office/officeart/2005/8/layout/cycle8" loCatId="cycle" qsTypeId="urn:microsoft.com/office/officeart/2005/8/quickstyle/simple1" qsCatId="simple" csTypeId="urn:microsoft.com/office/officeart/2005/8/colors/accent1_4" csCatId="accent1" phldr="1"/>
      <dgm:spPr/>
      <dgm:t>
        <a:bodyPr/>
        <a:lstStyle/>
        <a:p>
          <a:endParaRPr lang="en-US"/>
        </a:p>
      </dgm:t>
    </dgm:pt>
    <dgm:pt modelId="{BE62759F-8E1D-41E7-9DFC-8366BAA1AA82}">
      <dgm:prSet custT="1"/>
      <dgm:spPr/>
      <dgm:t>
        <a:bodyPr/>
        <a:lstStyle/>
        <a:p>
          <a:r>
            <a:rPr lang="en-GB" sz="900" b="1"/>
            <a:t>Financial Management</a:t>
          </a:r>
          <a:endParaRPr lang="en-US" sz="900" b="1"/>
        </a:p>
      </dgm:t>
    </dgm:pt>
    <dgm:pt modelId="{94157F5E-124A-4B63-8B33-474DE4DE3042}" type="parTrans" cxnId="{B7E48C1E-7A0A-47DC-95B7-437C1139CCDB}">
      <dgm:prSet/>
      <dgm:spPr/>
      <dgm:t>
        <a:bodyPr/>
        <a:lstStyle/>
        <a:p>
          <a:endParaRPr lang="en-US" sz="2800" b="1"/>
        </a:p>
      </dgm:t>
    </dgm:pt>
    <dgm:pt modelId="{976B401E-8460-4783-9569-281B01279A66}" type="sibTrans" cxnId="{B7E48C1E-7A0A-47DC-95B7-437C1139CCDB}">
      <dgm:prSet/>
      <dgm:spPr/>
      <dgm:t>
        <a:bodyPr/>
        <a:lstStyle/>
        <a:p>
          <a:endParaRPr lang="en-US" sz="2800" b="1"/>
        </a:p>
      </dgm:t>
    </dgm:pt>
    <dgm:pt modelId="{07B020B9-BED0-408A-B01D-C929AB3D045B}">
      <dgm:prSet custT="1"/>
      <dgm:spPr/>
      <dgm:t>
        <a:bodyPr/>
        <a:lstStyle/>
        <a:p>
          <a:r>
            <a:rPr lang="en-GB" sz="1000" b="1"/>
            <a:t>Performance Management</a:t>
          </a:r>
          <a:endParaRPr lang="en-US" sz="1000" b="1"/>
        </a:p>
      </dgm:t>
    </dgm:pt>
    <dgm:pt modelId="{25B2FE97-EC9E-48EB-B15C-0EC47EE5E73E}" type="parTrans" cxnId="{72810FEA-F05B-4EEC-B9F2-70F9494E8055}">
      <dgm:prSet/>
      <dgm:spPr/>
      <dgm:t>
        <a:bodyPr/>
        <a:lstStyle/>
        <a:p>
          <a:endParaRPr lang="en-US" sz="2800" b="1"/>
        </a:p>
      </dgm:t>
    </dgm:pt>
    <dgm:pt modelId="{5B06E700-EB59-45F7-A602-B3969BBEF6F7}" type="sibTrans" cxnId="{72810FEA-F05B-4EEC-B9F2-70F9494E8055}">
      <dgm:prSet/>
      <dgm:spPr/>
      <dgm:t>
        <a:bodyPr/>
        <a:lstStyle/>
        <a:p>
          <a:endParaRPr lang="en-US" sz="2800" b="1"/>
        </a:p>
      </dgm:t>
    </dgm:pt>
    <dgm:pt modelId="{1425A8E1-3400-4383-AB6A-596D03DC0BE9}">
      <dgm:prSet custT="1"/>
      <dgm:spPr/>
      <dgm:t>
        <a:bodyPr/>
        <a:lstStyle/>
        <a:p>
          <a:r>
            <a:rPr lang="en-GB" sz="1000" b="1"/>
            <a:t>Service </a:t>
          </a:r>
          <a:r>
            <a:rPr lang="en-GB" sz="900" b="1"/>
            <a:t>Management</a:t>
          </a:r>
          <a:endParaRPr lang="en-US" sz="1000" b="1"/>
        </a:p>
      </dgm:t>
    </dgm:pt>
    <dgm:pt modelId="{17F57B8E-B285-480D-A153-EA953CD86386}" type="parTrans" cxnId="{C259B913-42AA-44F8-8427-96967C98BCF4}">
      <dgm:prSet/>
      <dgm:spPr/>
      <dgm:t>
        <a:bodyPr/>
        <a:lstStyle/>
        <a:p>
          <a:endParaRPr lang="en-US" sz="2800" b="1"/>
        </a:p>
      </dgm:t>
    </dgm:pt>
    <dgm:pt modelId="{C8A061C4-5832-4AFA-8FB8-203987D8AB7F}" type="sibTrans" cxnId="{C259B913-42AA-44F8-8427-96967C98BCF4}">
      <dgm:prSet/>
      <dgm:spPr/>
      <dgm:t>
        <a:bodyPr/>
        <a:lstStyle/>
        <a:p>
          <a:endParaRPr lang="en-US" sz="2800" b="1"/>
        </a:p>
      </dgm:t>
    </dgm:pt>
    <dgm:pt modelId="{487CB635-1F47-4DB4-BB59-5D4FAD5E7596}">
      <dgm:prSet custT="1"/>
      <dgm:spPr/>
      <dgm:t>
        <a:bodyPr tIns="0" bIns="864000" anchor="t" anchorCtr="0"/>
        <a:lstStyle/>
        <a:p>
          <a:r>
            <a:rPr lang="en-GB" sz="900" b="1"/>
            <a:t>Risk and Opportunity Management</a:t>
          </a:r>
          <a:endParaRPr lang="en-US" sz="900" b="1"/>
        </a:p>
      </dgm:t>
    </dgm:pt>
    <dgm:pt modelId="{0D209A53-2C02-40F8-AE4A-736F8B249E6B}" type="parTrans" cxnId="{E574AD1A-8C96-4D71-B7AD-BD92BACFBF9C}">
      <dgm:prSet/>
      <dgm:spPr/>
      <dgm:t>
        <a:bodyPr/>
        <a:lstStyle/>
        <a:p>
          <a:endParaRPr lang="en-US" sz="2800" b="1"/>
        </a:p>
      </dgm:t>
    </dgm:pt>
    <dgm:pt modelId="{87DD1552-F413-4338-8E70-EA200A01C3F5}" type="sibTrans" cxnId="{E574AD1A-8C96-4D71-B7AD-BD92BACFBF9C}">
      <dgm:prSet/>
      <dgm:spPr/>
      <dgm:t>
        <a:bodyPr/>
        <a:lstStyle/>
        <a:p>
          <a:endParaRPr lang="en-US" sz="2800" b="1"/>
        </a:p>
      </dgm:t>
    </dgm:pt>
    <dgm:pt modelId="{08ADB18A-7E75-4AB5-AA6D-A76FF5FDBA76}">
      <dgm:prSet custT="1"/>
      <dgm:spPr/>
      <dgm:t>
        <a:bodyPr/>
        <a:lstStyle/>
        <a:p>
          <a:r>
            <a:rPr lang="en-GB" sz="900" b="1"/>
            <a:t>Resource Management</a:t>
          </a:r>
          <a:endParaRPr lang="en-US" sz="900" b="1"/>
        </a:p>
      </dgm:t>
    </dgm:pt>
    <dgm:pt modelId="{D54FC271-F68A-4D07-B0CC-01EF80D25F16}" type="parTrans" cxnId="{5272B915-C91E-4C42-8CD6-DEA2E94A35C7}">
      <dgm:prSet/>
      <dgm:spPr/>
      <dgm:t>
        <a:bodyPr/>
        <a:lstStyle/>
        <a:p>
          <a:endParaRPr lang="en-US" sz="2800" b="1"/>
        </a:p>
      </dgm:t>
    </dgm:pt>
    <dgm:pt modelId="{71F58C7F-65AE-449E-ABBF-5D972669D039}" type="sibTrans" cxnId="{5272B915-C91E-4C42-8CD6-DEA2E94A35C7}">
      <dgm:prSet/>
      <dgm:spPr/>
      <dgm:t>
        <a:bodyPr/>
        <a:lstStyle/>
        <a:p>
          <a:endParaRPr lang="en-US" sz="2800" b="1"/>
        </a:p>
      </dgm:t>
    </dgm:pt>
    <dgm:pt modelId="{2F8D130C-6778-4A57-B807-A9A58D85FF61}">
      <dgm:prSet custT="1"/>
      <dgm:spPr/>
      <dgm:t>
        <a:bodyPr/>
        <a:lstStyle/>
        <a:p>
          <a:r>
            <a:rPr lang="en-GB" sz="800" b="1"/>
            <a:t>Communications and Stakeholder Management</a:t>
          </a:r>
          <a:endParaRPr lang="en-US" sz="800" b="1"/>
        </a:p>
      </dgm:t>
    </dgm:pt>
    <dgm:pt modelId="{62F21516-482A-4F26-9FA2-F4215E3D7DCA}" type="parTrans" cxnId="{6DDCDAAD-078E-47A5-BD8B-329BFBCAF00B}">
      <dgm:prSet/>
      <dgm:spPr/>
      <dgm:t>
        <a:bodyPr/>
        <a:lstStyle/>
        <a:p>
          <a:endParaRPr lang="en-US" sz="2800" b="1"/>
        </a:p>
      </dgm:t>
    </dgm:pt>
    <dgm:pt modelId="{6425FED2-EC4B-4FAE-89D5-857372042D1C}" type="sibTrans" cxnId="{6DDCDAAD-078E-47A5-BD8B-329BFBCAF00B}">
      <dgm:prSet/>
      <dgm:spPr/>
      <dgm:t>
        <a:bodyPr/>
        <a:lstStyle/>
        <a:p>
          <a:endParaRPr lang="en-US" sz="2800" b="1"/>
        </a:p>
      </dgm:t>
    </dgm:pt>
    <dgm:pt modelId="{C71927C7-C0BC-4198-9ADD-EC671E8FECA0}">
      <dgm:prSet custT="1"/>
      <dgm:spPr/>
      <dgm:t>
        <a:bodyPr/>
        <a:lstStyle/>
        <a:p>
          <a:r>
            <a:rPr lang="en-GB" sz="900" b="1"/>
            <a:t>Quality Management</a:t>
          </a:r>
          <a:endParaRPr lang="en-US" sz="900" b="1"/>
        </a:p>
      </dgm:t>
    </dgm:pt>
    <dgm:pt modelId="{25D1D7B8-64F5-492C-A322-59DC562E04A5}" type="parTrans" cxnId="{2CC4FEEA-4C26-43CB-9D95-D1305B1E580B}">
      <dgm:prSet/>
      <dgm:spPr/>
      <dgm:t>
        <a:bodyPr/>
        <a:lstStyle/>
        <a:p>
          <a:endParaRPr lang="en-US" sz="2800" b="1"/>
        </a:p>
      </dgm:t>
    </dgm:pt>
    <dgm:pt modelId="{1A632469-66C8-4DDD-89DC-FE98C35FA472}" type="sibTrans" cxnId="{2CC4FEEA-4C26-43CB-9D95-D1305B1E580B}">
      <dgm:prSet/>
      <dgm:spPr/>
      <dgm:t>
        <a:bodyPr/>
        <a:lstStyle/>
        <a:p>
          <a:endParaRPr lang="en-US" sz="2800" b="1"/>
        </a:p>
      </dgm:t>
    </dgm:pt>
    <dgm:pt modelId="{EAEAE315-6836-4456-BCB5-70B2A7840573}" type="pres">
      <dgm:prSet presAssocID="{D2CF577B-4C04-49EC-A73B-1520A0582AC2}" presName="compositeShape" presStyleCnt="0">
        <dgm:presLayoutVars>
          <dgm:chMax val="7"/>
          <dgm:dir/>
          <dgm:resizeHandles val="exact"/>
        </dgm:presLayoutVars>
      </dgm:prSet>
      <dgm:spPr/>
    </dgm:pt>
    <dgm:pt modelId="{AAE72B06-B710-4358-B581-B38E18A28FCC}" type="pres">
      <dgm:prSet presAssocID="{D2CF577B-4C04-49EC-A73B-1520A0582AC2}" presName="wedge1" presStyleLbl="node1" presStyleIdx="0" presStyleCnt="7"/>
      <dgm:spPr/>
    </dgm:pt>
    <dgm:pt modelId="{0B547A36-FCAE-4A27-89E3-B7C51FA019A6}" type="pres">
      <dgm:prSet presAssocID="{D2CF577B-4C04-49EC-A73B-1520A0582AC2}" presName="dummy1a" presStyleCnt="0"/>
      <dgm:spPr/>
    </dgm:pt>
    <dgm:pt modelId="{5F4B6B90-B50E-4427-B622-27001145473A}" type="pres">
      <dgm:prSet presAssocID="{D2CF577B-4C04-49EC-A73B-1520A0582AC2}" presName="dummy1b" presStyleCnt="0"/>
      <dgm:spPr/>
    </dgm:pt>
    <dgm:pt modelId="{4684973D-CC75-4EBC-B2C9-4B931C335E5F}" type="pres">
      <dgm:prSet presAssocID="{D2CF577B-4C04-49EC-A73B-1520A0582AC2}" presName="wedge1Tx" presStyleLbl="node1" presStyleIdx="0" presStyleCnt="7">
        <dgm:presLayoutVars>
          <dgm:chMax val="0"/>
          <dgm:chPref val="0"/>
          <dgm:bulletEnabled val="1"/>
        </dgm:presLayoutVars>
      </dgm:prSet>
      <dgm:spPr/>
    </dgm:pt>
    <dgm:pt modelId="{F6312A64-0FAD-4024-9A9D-228836B2C9C8}" type="pres">
      <dgm:prSet presAssocID="{D2CF577B-4C04-49EC-A73B-1520A0582AC2}" presName="wedge2" presStyleLbl="node1" presStyleIdx="1" presStyleCnt="7"/>
      <dgm:spPr/>
    </dgm:pt>
    <dgm:pt modelId="{0F4B8FD1-785F-4C54-B31F-E5A088186EF2}" type="pres">
      <dgm:prSet presAssocID="{D2CF577B-4C04-49EC-A73B-1520A0582AC2}" presName="dummy2a" presStyleCnt="0"/>
      <dgm:spPr/>
    </dgm:pt>
    <dgm:pt modelId="{A55736FA-4F72-42F2-86BB-CD758695DC9B}" type="pres">
      <dgm:prSet presAssocID="{D2CF577B-4C04-49EC-A73B-1520A0582AC2}" presName="dummy2b" presStyleCnt="0"/>
      <dgm:spPr/>
    </dgm:pt>
    <dgm:pt modelId="{3ADA8C18-141E-485F-87CA-D05AEC587565}" type="pres">
      <dgm:prSet presAssocID="{D2CF577B-4C04-49EC-A73B-1520A0582AC2}" presName="wedge2Tx" presStyleLbl="node1" presStyleIdx="1" presStyleCnt="7">
        <dgm:presLayoutVars>
          <dgm:chMax val="0"/>
          <dgm:chPref val="0"/>
          <dgm:bulletEnabled val="1"/>
        </dgm:presLayoutVars>
      </dgm:prSet>
      <dgm:spPr/>
    </dgm:pt>
    <dgm:pt modelId="{F974EEDD-52C7-4A57-B7F6-05E9FF1443D9}" type="pres">
      <dgm:prSet presAssocID="{D2CF577B-4C04-49EC-A73B-1520A0582AC2}" presName="wedge3" presStyleLbl="node1" presStyleIdx="2" presStyleCnt="7"/>
      <dgm:spPr/>
    </dgm:pt>
    <dgm:pt modelId="{C32A5DC2-56DF-44C5-BC72-3A520C160A96}" type="pres">
      <dgm:prSet presAssocID="{D2CF577B-4C04-49EC-A73B-1520A0582AC2}" presName="dummy3a" presStyleCnt="0"/>
      <dgm:spPr/>
    </dgm:pt>
    <dgm:pt modelId="{C7613C08-ED83-4638-BA19-D3803B8AA8C9}" type="pres">
      <dgm:prSet presAssocID="{D2CF577B-4C04-49EC-A73B-1520A0582AC2}" presName="dummy3b" presStyleCnt="0"/>
      <dgm:spPr/>
    </dgm:pt>
    <dgm:pt modelId="{63EE7D00-5E2C-4DAA-B64D-2240F22DFCFA}" type="pres">
      <dgm:prSet presAssocID="{D2CF577B-4C04-49EC-A73B-1520A0582AC2}" presName="wedge3Tx" presStyleLbl="node1" presStyleIdx="2" presStyleCnt="7">
        <dgm:presLayoutVars>
          <dgm:chMax val="0"/>
          <dgm:chPref val="0"/>
          <dgm:bulletEnabled val="1"/>
        </dgm:presLayoutVars>
      </dgm:prSet>
      <dgm:spPr/>
    </dgm:pt>
    <dgm:pt modelId="{E63CB6F0-155F-405A-B8A1-397AE1456C1E}" type="pres">
      <dgm:prSet presAssocID="{D2CF577B-4C04-49EC-A73B-1520A0582AC2}" presName="wedge4" presStyleLbl="node1" presStyleIdx="3" presStyleCnt="7"/>
      <dgm:spPr/>
    </dgm:pt>
    <dgm:pt modelId="{52753188-3F34-46D0-B056-097DC287C0F9}" type="pres">
      <dgm:prSet presAssocID="{D2CF577B-4C04-49EC-A73B-1520A0582AC2}" presName="dummy4a" presStyleCnt="0"/>
      <dgm:spPr/>
    </dgm:pt>
    <dgm:pt modelId="{B722F703-66BB-4239-9460-B81EBD3D1800}" type="pres">
      <dgm:prSet presAssocID="{D2CF577B-4C04-49EC-A73B-1520A0582AC2}" presName="dummy4b" presStyleCnt="0"/>
      <dgm:spPr/>
    </dgm:pt>
    <dgm:pt modelId="{C832E659-3BA6-4189-9AE3-B612E5EE6C12}" type="pres">
      <dgm:prSet presAssocID="{D2CF577B-4C04-49EC-A73B-1520A0582AC2}" presName="wedge4Tx" presStyleLbl="node1" presStyleIdx="3" presStyleCnt="7">
        <dgm:presLayoutVars>
          <dgm:chMax val="0"/>
          <dgm:chPref val="0"/>
          <dgm:bulletEnabled val="1"/>
        </dgm:presLayoutVars>
      </dgm:prSet>
      <dgm:spPr/>
    </dgm:pt>
    <dgm:pt modelId="{972F2583-28AB-4E1A-A20D-441A7E7C8BEE}" type="pres">
      <dgm:prSet presAssocID="{D2CF577B-4C04-49EC-A73B-1520A0582AC2}" presName="wedge5" presStyleLbl="node1" presStyleIdx="4" presStyleCnt="7"/>
      <dgm:spPr/>
    </dgm:pt>
    <dgm:pt modelId="{786581A6-0D09-43D7-96B4-440EFDB3E56F}" type="pres">
      <dgm:prSet presAssocID="{D2CF577B-4C04-49EC-A73B-1520A0582AC2}" presName="dummy5a" presStyleCnt="0"/>
      <dgm:spPr/>
    </dgm:pt>
    <dgm:pt modelId="{0969FFFF-628E-4760-BCFE-2602B7384762}" type="pres">
      <dgm:prSet presAssocID="{D2CF577B-4C04-49EC-A73B-1520A0582AC2}" presName="dummy5b" presStyleCnt="0"/>
      <dgm:spPr/>
    </dgm:pt>
    <dgm:pt modelId="{738335B0-39B7-4F3C-A665-562A451CE5A8}" type="pres">
      <dgm:prSet presAssocID="{D2CF577B-4C04-49EC-A73B-1520A0582AC2}" presName="wedge5Tx" presStyleLbl="node1" presStyleIdx="4" presStyleCnt="7">
        <dgm:presLayoutVars>
          <dgm:chMax val="0"/>
          <dgm:chPref val="0"/>
          <dgm:bulletEnabled val="1"/>
        </dgm:presLayoutVars>
      </dgm:prSet>
      <dgm:spPr/>
    </dgm:pt>
    <dgm:pt modelId="{BDED6F43-2316-45A1-B8D2-1751A61987A2}" type="pres">
      <dgm:prSet presAssocID="{D2CF577B-4C04-49EC-A73B-1520A0582AC2}" presName="wedge6" presStyleLbl="node1" presStyleIdx="5" presStyleCnt="7"/>
      <dgm:spPr/>
    </dgm:pt>
    <dgm:pt modelId="{F3ED376B-E48A-485F-8CBE-D6516A66BC3A}" type="pres">
      <dgm:prSet presAssocID="{D2CF577B-4C04-49EC-A73B-1520A0582AC2}" presName="dummy6a" presStyleCnt="0"/>
      <dgm:spPr/>
    </dgm:pt>
    <dgm:pt modelId="{1788C79D-6B49-404E-BCBE-09BFF2FDBC76}" type="pres">
      <dgm:prSet presAssocID="{D2CF577B-4C04-49EC-A73B-1520A0582AC2}" presName="dummy6b" presStyleCnt="0"/>
      <dgm:spPr/>
    </dgm:pt>
    <dgm:pt modelId="{66864450-75DA-4E38-87FC-40458AF21F84}" type="pres">
      <dgm:prSet presAssocID="{D2CF577B-4C04-49EC-A73B-1520A0582AC2}" presName="wedge6Tx" presStyleLbl="node1" presStyleIdx="5" presStyleCnt="7">
        <dgm:presLayoutVars>
          <dgm:chMax val="0"/>
          <dgm:chPref val="0"/>
          <dgm:bulletEnabled val="1"/>
        </dgm:presLayoutVars>
      </dgm:prSet>
      <dgm:spPr/>
    </dgm:pt>
    <dgm:pt modelId="{CC169894-531F-49BC-B45B-5F374F48DE54}" type="pres">
      <dgm:prSet presAssocID="{D2CF577B-4C04-49EC-A73B-1520A0582AC2}" presName="wedge7" presStyleLbl="node1" presStyleIdx="6" presStyleCnt="7"/>
      <dgm:spPr/>
    </dgm:pt>
    <dgm:pt modelId="{76007F19-9E4C-4508-8E1F-509DE49A82FC}" type="pres">
      <dgm:prSet presAssocID="{D2CF577B-4C04-49EC-A73B-1520A0582AC2}" presName="dummy7a" presStyleCnt="0"/>
      <dgm:spPr/>
    </dgm:pt>
    <dgm:pt modelId="{D4893A46-0E71-4C8F-8BCB-4D0926002047}" type="pres">
      <dgm:prSet presAssocID="{D2CF577B-4C04-49EC-A73B-1520A0582AC2}" presName="dummy7b" presStyleCnt="0"/>
      <dgm:spPr/>
    </dgm:pt>
    <dgm:pt modelId="{D6657860-B690-4450-B59B-C7CDE1C98F1D}" type="pres">
      <dgm:prSet presAssocID="{D2CF577B-4C04-49EC-A73B-1520A0582AC2}" presName="wedge7Tx" presStyleLbl="node1" presStyleIdx="6" presStyleCnt="7">
        <dgm:presLayoutVars>
          <dgm:chMax val="0"/>
          <dgm:chPref val="0"/>
          <dgm:bulletEnabled val="1"/>
        </dgm:presLayoutVars>
      </dgm:prSet>
      <dgm:spPr/>
    </dgm:pt>
    <dgm:pt modelId="{D5E465A5-CC01-4617-8A6E-A37767D9C74F}" type="pres">
      <dgm:prSet presAssocID="{976B401E-8460-4783-9569-281B01279A66}" presName="arrowWedge1" presStyleLbl="fgSibTrans2D1" presStyleIdx="0" presStyleCnt="7"/>
      <dgm:spPr/>
    </dgm:pt>
    <dgm:pt modelId="{05F2F5B7-202C-4DCA-AE48-FF461254D594}" type="pres">
      <dgm:prSet presAssocID="{5B06E700-EB59-45F7-A602-B3969BBEF6F7}" presName="arrowWedge2" presStyleLbl="fgSibTrans2D1" presStyleIdx="1" presStyleCnt="7"/>
      <dgm:spPr/>
    </dgm:pt>
    <dgm:pt modelId="{6DB0C02D-B2F7-453C-B72A-A6A4519F2B9A}" type="pres">
      <dgm:prSet presAssocID="{C8A061C4-5832-4AFA-8FB8-203987D8AB7F}" presName="arrowWedge3" presStyleLbl="fgSibTrans2D1" presStyleIdx="2" presStyleCnt="7"/>
      <dgm:spPr/>
    </dgm:pt>
    <dgm:pt modelId="{EFBF8ED1-C63D-4FF7-B709-90771EE3F9AE}" type="pres">
      <dgm:prSet presAssocID="{87DD1552-F413-4338-8E70-EA200A01C3F5}" presName="arrowWedge4" presStyleLbl="fgSibTrans2D1" presStyleIdx="3" presStyleCnt="7"/>
      <dgm:spPr/>
    </dgm:pt>
    <dgm:pt modelId="{8DCFD19D-7029-412C-9C7A-6CEB71865C13}" type="pres">
      <dgm:prSet presAssocID="{71F58C7F-65AE-449E-ABBF-5D972669D039}" presName="arrowWedge5" presStyleLbl="fgSibTrans2D1" presStyleIdx="4" presStyleCnt="7"/>
      <dgm:spPr/>
    </dgm:pt>
    <dgm:pt modelId="{50AC8F9D-8BE0-40F2-99B0-62A37484A04B}" type="pres">
      <dgm:prSet presAssocID="{6425FED2-EC4B-4FAE-89D5-857372042D1C}" presName="arrowWedge6" presStyleLbl="fgSibTrans2D1" presStyleIdx="5" presStyleCnt="7"/>
      <dgm:spPr/>
    </dgm:pt>
    <dgm:pt modelId="{6B6F8493-39E5-413E-8155-7AAF0B63971E}" type="pres">
      <dgm:prSet presAssocID="{1A632469-66C8-4DDD-89DC-FE98C35FA472}" presName="arrowWedge7" presStyleLbl="fgSibTrans2D1" presStyleIdx="6" presStyleCnt="7"/>
      <dgm:spPr/>
    </dgm:pt>
  </dgm:ptLst>
  <dgm:cxnLst>
    <dgm:cxn modelId="{9CE0710D-D479-4644-BA31-E0336AF0319C}" type="presOf" srcId="{07B020B9-BED0-408A-B01D-C929AB3D045B}" destId="{F6312A64-0FAD-4024-9A9D-228836B2C9C8}" srcOrd="0" destOrd="0" presId="urn:microsoft.com/office/officeart/2005/8/layout/cycle8"/>
    <dgm:cxn modelId="{C259B913-42AA-44F8-8427-96967C98BCF4}" srcId="{D2CF577B-4C04-49EC-A73B-1520A0582AC2}" destId="{1425A8E1-3400-4383-AB6A-596D03DC0BE9}" srcOrd="2" destOrd="0" parTransId="{17F57B8E-B285-480D-A153-EA953CD86386}" sibTransId="{C8A061C4-5832-4AFA-8FB8-203987D8AB7F}"/>
    <dgm:cxn modelId="{6A62F814-8C9E-4EC7-A03A-401ACA124F62}" type="presOf" srcId="{D2CF577B-4C04-49EC-A73B-1520A0582AC2}" destId="{EAEAE315-6836-4456-BCB5-70B2A7840573}" srcOrd="0" destOrd="0" presId="urn:microsoft.com/office/officeart/2005/8/layout/cycle8"/>
    <dgm:cxn modelId="{5272B915-C91E-4C42-8CD6-DEA2E94A35C7}" srcId="{D2CF577B-4C04-49EC-A73B-1520A0582AC2}" destId="{08ADB18A-7E75-4AB5-AA6D-A76FF5FDBA76}" srcOrd="4" destOrd="0" parTransId="{D54FC271-F68A-4D07-B0CC-01EF80D25F16}" sibTransId="{71F58C7F-65AE-449E-ABBF-5D972669D039}"/>
    <dgm:cxn modelId="{E574AD1A-8C96-4D71-B7AD-BD92BACFBF9C}" srcId="{D2CF577B-4C04-49EC-A73B-1520A0582AC2}" destId="{487CB635-1F47-4DB4-BB59-5D4FAD5E7596}" srcOrd="3" destOrd="0" parTransId="{0D209A53-2C02-40F8-AE4A-736F8B249E6B}" sibTransId="{87DD1552-F413-4338-8E70-EA200A01C3F5}"/>
    <dgm:cxn modelId="{B7E48C1E-7A0A-47DC-95B7-437C1139CCDB}" srcId="{D2CF577B-4C04-49EC-A73B-1520A0582AC2}" destId="{BE62759F-8E1D-41E7-9DFC-8366BAA1AA82}" srcOrd="0" destOrd="0" parTransId="{94157F5E-124A-4B63-8B33-474DE4DE3042}" sibTransId="{976B401E-8460-4783-9569-281B01279A66}"/>
    <dgm:cxn modelId="{7FFDBC3B-6F00-451D-A228-EBCCA666B765}" type="presOf" srcId="{BE62759F-8E1D-41E7-9DFC-8366BAA1AA82}" destId="{AAE72B06-B710-4358-B581-B38E18A28FCC}" srcOrd="0" destOrd="0" presId="urn:microsoft.com/office/officeart/2005/8/layout/cycle8"/>
    <dgm:cxn modelId="{B5807153-D04C-4635-8EF0-29A3771A6A7A}" type="presOf" srcId="{1425A8E1-3400-4383-AB6A-596D03DC0BE9}" destId="{F974EEDD-52C7-4A57-B7F6-05E9FF1443D9}" srcOrd="0" destOrd="0" presId="urn:microsoft.com/office/officeart/2005/8/layout/cycle8"/>
    <dgm:cxn modelId="{7B36DB74-3726-481E-9B2B-23B43398348E}" type="presOf" srcId="{1425A8E1-3400-4383-AB6A-596D03DC0BE9}" destId="{63EE7D00-5E2C-4DAA-B64D-2240F22DFCFA}" srcOrd="1" destOrd="0" presId="urn:microsoft.com/office/officeart/2005/8/layout/cycle8"/>
    <dgm:cxn modelId="{9409BE80-4BE4-499B-AFE1-80965DB0C512}" type="presOf" srcId="{C71927C7-C0BC-4198-9ADD-EC671E8FECA0}" destId="{D6657860-B690-4450-B59B-C7CDE1C98F1D}" srcOrd="1" destOrd="0" presId="urn:microsoft.com/office/officeart/2005/8/layout/cycle8"/>
    <dgm:cxn modelId="{E571EE95-0DA8-43B4-A3DE-B38DCC657D1E}" type="presOf" srcId="{C71927C7-C0BC-4198-9ADD-EC671E8FECA0}" destId="{CC169894-531F-49BC-B45B-5F374F48DE54}" srcOrd="0" destOrd="0" presId="urn:microsoft.com/office/officeart/2005/8/layout/cycle8"/>
    <dgm:cxn modelId="{193078A5-DDAF-40C6-A603-21EF7FFA43D0}" type="presOf" srcId="{2F8D130C-6778-4A57-B807-A9A58D85FF61}" destId="{66864450-75DA-4E38-87FC-40458AF21F84}" srcOrd="1" destOrd="0" presId="urn:microsoft.com/office/officeart/2005/8/layout/cycle8"/>
    <dgm:cxn modelId="{6DDCDAAD-078E-47A5-BD8B-329BFBCAF00B}" srcId="{D2CF577B-4C04-49EC-A73B-1520A0582AC2}" destId="{2F8D130C-6778-4A57-B807-A9A58D85FF61}" srcOrd="5" destOrd="0" parTransId="{62F21516-482A-4F26-9FA2-F4215E3D7DCA}" sibTransId="{6425FED2-EC4B-4FAE-89D5-857372042D1C}"/>
    <dgm:cxn modelId="{EF126DAE-8391-4963-9E6C-64FF4743C096}" type="presOf" srcId="{2F8D130C-6778-4A57-B807-A9A58D85FF61}" destId="{BDED6F43-2316-45A1-B8D2-1751A61987A2}" srcOrd="0" destOrd="0" presId="urn:microsoft.com/office/officeart/2005/8/layout/cycle8"/>
    <dgm:cxn modelId="{FDE5A6B0-6486-41C4-B7F3-D9DF5614794B}" type="presOf" srcId="{487CB635-1F47-4DB4-BB59-5D4FAD5E7596}" destId="{E63CB6F0-155F-405A-B8A1-397AE1456C1E}" srcOrd="0" destOrd="0" presId="urn:microsoft.com/office/officeart/2005/8/layout/cycle8"/>
    <dgm:cxn modelId="{6F0016B9-65E4-4889-8F7C-63B241BBBC83}" type="presOf" srcId="{07B020B9-BED0-408A-B01D-C929AB3D045B}" destId="{3ADA8C18-141E-485F-87CA-D05AEC587565}" srcOrd="1" destOrd="0" presId="urn:microsoft.com/office/officeart/2005/8/layout/cycle8"/>
    <dgm:cxn modelId="{6E01A0CF-E9B0-49C4-B418-F68F4CC1419A}" type="presOf" srcId="{08ADB18A-7E75-4AB5-AA6D-A76FF5FDBA76}" destId="{738335B0-39B7-4F3C-A665-562A451CE5A8}" srcOrd="1" destOrd="0" presId="urn:microsoft.com/office/officeart/2005/8/layout/cycle8"/>
    <dgm:cxn modelId="{793576E3-BEB6-449F-A842-F6848AA93166}" type="presOf" srcId="{BE62759F-8E1D-41E7-9DFC-8366BAA1AA82}" destId="{4684973D-CC75-4EBC-B2C9-4B931C335E5F}" srcOrd="1" destOrd="0" presId="urn:microsoft.com/office/officeart/2005/8/layout/cycle8"/>
    <dgm:cxn modelId="{CF5394E6-D79F-46BA-9731-AFD0F33D1977}" type="presOf" srcId="{487CB635-1F47-4DB4-BB59-5D4FAD5E7596}" destId="{C832E659-3BA6-4189-9AE3-B612E5EE6C12}" srcOrd="1" destOrd="0" presId="urn:microsoft.com/office/officeart/2005/8/layout/cycle8"/>
    <dgm:cxn modelId="{72810FEA-F05B-4EEC-B9F2-70F9494E8055}" srcId="{D2CF577B-4C04-49EC-A73B-1520A0582AC2}" destId="{07B020B9-BED0-408A-B01D-C929AB3D045B}" srcOrd="1" destOrd="0" parTransId="{25B2FE97-EC9E-48EB-B15C-0EC47EE5E73E}" sibTransId="{5B06E700-EB59-45F7-A602-B3969BBEF6F7}"/>
    <dgm:cxn modelId="{2CC4FEEA-4C26-43CB-9D95-D1305B1E580B}" srcId="{D2CF577B-4C04-49EC-A73B-1520A0582AC2}" destId="{C71927C7-C0BC-4198-9ADD-EC671E8FECA0}" srcOrd="6" destOrd="0" parTransId="{25D1D7B8-64F5-492C-A322-59DC562E04A5}" sibTransId="{1A632469-66C8-4DDD-89DC-FE98C35FA472}"/>
    <dgm:cxn modelId="{FA0256F2-C853-4C72-8EF3-A3A3F6AFF9A7}" type="presOf" srcId="{08ADB18A-7E75-4AB5-AA6D-A76FF5FDBA76}" destId="{972F2583-28AB-4E1A-A20D-441A7E7C8BEE}" srcOrd="0" destOrd="0" presId="urn:microsoft.com/office/officeart/2005/8/layout/cycle8"/>
    <dgm:cxn modelId="{C7173095-B930-42C8-A3FC-9EBC2A97AC1A}" type="presParOf" srcId="{EAEAE315-6836-4456-BCB5-70B2A7840573}" destId="{AAE72B06-B710-4358-B581-B38E18A28FCC}" srcOrd="0" destOrd="0" presId="urn:microsoft.com/office/officeart/2005/8/layout/cycle8"/>
    <dgm:cxn modelId="{73C81EA8-B297-4BAE-86F3-3B6B9A1B1711}" type="presParOf" srcId="{EAEAE315-6836-4456-BCB5-70B2A7840573}" destId="{0B547A36-FCAE-4A27-89E3-B7C51FA019A6}" srcOrd="1" destOrd="0" presId="urn:microsoft.com/office/officeart/2005/8/layout/cycle8"/>
    <dgm:cxn modelId="{A502A86C-7FF9-4A04-9271-4206BA6340BA}" type="presParOf" srcId="{EAEAE315-6836-4456-BCB5-70B2A7840573}" destId="{5F4B6B90-B50E-4427-B622-27001145473A}" srcOrd="2" destOrd="0" presId="urn:microsoft.com/office/officeart/2005/8/layout/cycle8"/>
    <dgm:cxn modelId="{2AC63CC4-BE1C-45FA-AAFB-32FC8155C879}" type="presParOf" srcId="{EAEAE315-6836-4456-BCB5-70B2A7840573}" destId="{4684973D-CC75-4EBC-B2C9-4B931C335E5F}" srcOrd="3" destOrd="0" presId="urn:microsoft.com/office/officeart/2005/8/layout/cycle8"/>
    <dgm:cxn modelId="{E6FF5772-F392-42A4-95CA-F26C2FA1FAE5}" type="presParOf" srcId="{EAEAE315-6836-4456-BCB5-70B2A7840573}" destId="{F6312A64-0FAD-4024-9A9D-228836B2C9C8}" srcOrd="4" destOrd="0" presId="urn:microsoft.com/office/officeart/2005/8/layout/cycle8"/>
    <dgm:cxn modelId="{6597DA3E-D43E-4793-8A8F-D7E6B5E89949}" type="presParOf" srcId="{EAEAE315-6836-4456-BCB5-70B2A7840573}" destId="{0F4B8FD1-785F-4C54-B31F-E5A088186EF2}" srcOrd="5" destOrd="0" presId="urn:microsoft.com/office/officeart/2005/8/layout/cycle8"/>
    <dgm:cxn modelId="{2121791A-A78C-4BDD-A686-1441DB1733B9}" type="presParOf" srcId="{EAEAE315-6836-4456-BCB5-70B2A7840573}" destId="{A55736FA-4F72-42F2-86BB-CD758695DC9B}" srcOrd="6" destOrd="0" presId="urn:microsoft.com/office/officeart/2005/8/layout/cycle8"/>
    <dgm:cxn modelId="{699ADE9E-A2CA-4A0B-A015-C2A73C713EF5}" type="presParOf" srcId="{EAEAE315-6836-4456-BCB5-70B2A7840573}" destId="{3ADA8C18-141E-485F-87CA-D05AEC587565}" srcOrd="7" destOrd="0" presId="urn:microsoft.com/office/officeart/2005/8/layout/cycle8"/>
    <dgm:cxn modelId="{82AB524D-80CB-4C8E-889B-D8D5F91E3C2C}" type="presParOf" srcId="{EAEAE315-6836-4456-BCB5-70B2A7840573}" destId="{F974EEDD-52C7-4A57-B7F6-05E9FF1443D9}" srcOrd="8" destOrd="0" presId="urn:microsoft.com/office/officeart/2005/8/layout/cycle8"/>
    <dgm:cxn modelId="{175CE423-0E27-46DA-9BF4-B2FE05192A61}" type="presParOf" srcId="{EAEAE315-6836-4456-BCB5-70B2A7840573}" destId="{C32A5DC2-56DF-44C5-BC72-3A520C160A96}" srcOrd="9" destOrd="0" presId="urn:microsoft.com/office/officeart/2005/8/layout/cycle8"/>
    <dgm:cxn modelId="{22BEB41D-88B8-4B8E-8DE0-2FDC67387166}" type="presParOf" srcId="{EAEAE315-6836-4456-BCB5-70B2A7840573}" destId="{C7613C08-ED83-4638-BA19-D3803B8AA8C9}" srcOrd="10" destOrd="0" presId="urn:microsoft.com/office/officeart/2005/8/layout/cycle8"/>
    <dgm:cxn modelId="{98685A4E-03AF-4D82-A23C-340E330BD66A}" type="presParOf" srcId="{EAEAE315-6836-4456-BCB5-70B2A7840573}" destId="{63EE7D00-5E2C-4DAA-B64D-2240F22DFCFA}" srcOrd="11" destOrd="0" presId="urn:microsoft.com/office/officeart/2005/8/layout/cycle8"/>
    <dgm:cxn modelId="{7BD64D1A-3A60-4B8D-A678-B41FBB488D6A}" type="presParOf" srcId="{EAEAE315-6836-4456-BCB5-70B2A7840573}" destId="{E63CB6F0-155F-405A-B8A1-397AE1456C1E}" srcOrd="12" destOrd="0" presId="urn:microsoft.com/office/officeart/2005/8/layout/cycle8"/>
    <dgm:cxn modelId="{207B6B19-F69A-4D77-8C60-0089FA1999AF}" type="presParOf" srcId="{EAEAE315-6836-4456-BCB5-70B2A7840573}" destId="{52753188-3F34-46D0-B056-097DC287C0F9}" srcOrd="13" destOrd="0" presId="urn:microsoft.com/office/officeart/2005/8/layout/cycle8"/>
    <dgm:cxn modelId="{8745210E-9E69-45CE-8813-FFA49AFB7D78}" type="presParOf" srcId="{EAEAE315-6836-4456-BCB5-70B2A7840573}" destId="{B722F703-66BB-4239-9460-B81EBD3D1800}" srcOrd="14" destOrd="0" presId="urn:microsoft.com/office/officeart/2005/8/layout/cycle8"/>
    <dgm:cxn modelId="{C452DDD3-FE38-45F9-83F8-F3F10D760FF8}" type="presParOf" srcId="{EAEAE315-6836-4456-BCB5-70B2A7840573}" destId="{C832E659-3BA6-4189-9AE3-B612E5EE6C12}" srcOrd="15" destOrd="0" presId="urn:microsoft.com/office/officeart/2005/8/layout/cycle8"/>
    <dgm:cxn modelId="{D9CFC63E-3576-4A12-ADE1-7CBC1F046999}" type="presParOf" srcId="{EAEAE315-6836-4456-BCB5-70B2A7840573}" destId="{972F2583-28AB-4E1A-A20D-441A7E7C8BEE}" srcOrd="16" destOrd="0" presId="urn:microsoft.com/office/officeart/2005/8/layout/cycle8"/>
    <dgm:cxn modelId="{064E27D7-A64B-48A1-AD04-F7ABB03A88B6}" type="presParOf" srcId="{EAEAE315-6836-4456-BCB5-70B2A7840573}" destId="{786581A6-0D09-43D7-96B4-440EFDB3E56F}" srcOrd="17" destOrd="0" presId="urn:microsoft.com/office/officeart/2005/8/layout/cycle8"/>
    <dgm:cxn modelId="{117FB8A0-C5E5-4B63-A4A5-BCE56C1152F4}" type="presParOf" srcId="{EAEAE315-6836-4456-BCB5-70B2A7840573}" destId="{0969FFFF-628E-4760-BCFE-2602B7384762}" srcOrd="18" destOrd="0" presId="urn:microsoft.com/office/officeart/2005/8/layout/cycle8"/>
    <dgm:cxn modelId="{0C36502E-CC53-4E2F-9032-8BBAE9962103}" type="presParOf" srcId="{EAEAE315-6836-4456-BCB5-70B2A7840573}" destId="{738335B0-39B7-4F3C-A665-562A451CE5A8}" srcOrd="19" destOrd="0" presId="urn:microsoft.com/office/officeart/2005/8/layout/cycle8"/>
    <dgm:cxn modelId="{725704F2-7B79-4349-9D2F-259DB0E4419D}" type="presParOf" srcId="{EAEAE315-6836-4456-BCB5-70B2A7840573}" destId="{BDED6F43-2316-45A1-B8D2-1751A61987A2}" srcOrd="20" destOrd="0" presId="urn:microsoft.com/office/officeart/2005/8/layout/cycle8"/>
    <dgm:cxn modelId="{3D1A37D7-6F64-4D94-9109-B53C91CD42A5}" type="presParOf" srcId="{EAEAE315-6836-4456-BCB5-70B2A7840573}" destId="{F3ED376B-E48A-485F-8CBE-D6516A66BC3A}" srcOrd="21" destOrd="0" presId="urn:microsoft.com/office/officeart/2005/8/layout/cycle8"/>
    <dgm:cxn modelId="{2B11820B-D1A7-4069-97D9-4C4BD814292E}" type="presParOf" srcId="{EAEAE315-6836-4456-BCB5-70B2A7840573}" destId="{1788C79D-6B49-404E-BCBE-09BFF2FDBC76}" srcOrd="22" destOrd="0" presId="urn:microsoft.com/office/officeart/2005/8/layout/cycle8"/>
    <dgm:cxn modelId="{2BEAE100-B9C8-451D-9651-224B017B4995}" type="presParOf" srcId="{EAEAE315-6836-4456-BCB5-70B2A7840573}" destId="{66864450-75DA-4E38-87FC-40458AF21F84}" srcOrd="23" destOrd="0" presId="urn:microsoft.com/office/officeart/2005/8/layout/cycle8"/>
    <dgm:cxn modelId="{1A1C1928-1017-4DF6-A03B-95BD885AE4FC}" type="presParOf" srcId="{EAEAE315-6836-4456-BCB5-70B2A7840573}" destId="{CC169894-531F-49BC-B45B-5F374F48DE54}" srcOrd="24" destOrd="0" presId="urn:microsoft.com/office/officeart/2005/8/layout/cycle8"/>
    <dgm:cxn modelId="{886376BE-A54B-4FC0-8824-72AFA20A3343}" type="presParOf" srcId="{EAEAE315-6836-4456-BCB5-70B2A7840573}" destId="{76007F19-9E4C-4508-8E1F-509DE49A82FC}" srcOrd="25" destOrd="0" presId="urn:microsoft.com/office/officeart/2005/8/layout/cycle8"/>
    <dgm:cxn modelId="{256FCDD6-47FC-4328-8A3A-1B5F95CDE093}" type="presParOf" srcId="{EAEAE315-6836-4456-BCB5-70B2A7840573}" destId="{D4893A46-0E71-4C8F-8BCB-4D0926002047}" srcOrd="26" destOrd="0" presId="urn:microsoft.com/office/officeart/2005/8/layout/cycle8"/>
    <dgm:cxn modelId="{BE0E4B26-B103-41C0-A6F0-7D5A96FAD4F6}" type="presParOf" srcId="{EAEAE315-6836-4456-BCB5-70B2A7840573}" destId="{D6657860-B690-4450-B59B-C7CDE1C98F1D}" srcOrd="27" destOrd="0" presId="urn:microsoft.com/office/officeart/2005/8/layout/cycle8"/>
    <dgm:cxn modelId="{D7A494B6-7DD7-4D94-9DA9-698848CD67B8}" type="presParOf" srcId="{EAEAE315-6836-4456-BCB5-70B2A7840573}" destId="{D5E465A5-CC01-4617-8A6E-A37767D9C74F}" srcOrd="28" destOrd="0" presId="urn:microsoft.com/office/officeart/2005/8/layout/cycle8"/>
    <dgm:cxn modelId="{D0910822-DE3B-4E26-B8FC-8573876BB2D0}" type="presParOf" srcId="{EAEAE315-6836-4456-BCB5-70B2A7840573}" destId="{05F2F5B7-202C-4DCA-AE48-FF461254D594}" srcOrd="29" destOrd="0" presId="urn:microsoft.com/office/officeart/2005/8/layout/cycle8"/>
    <dgm:cxn modelId="{B5783A88-69C8-4564-8C58-9887A1F5CBBD}" type="presParOf" srcId="{EAEAE315-6836-4456-BCB5-70B2A7840573}" destId="{6DB0C02D-B2F7-453C-B72A-A6A4519F2B9A}" srcOrd="30" destOrd="0" presId="urn:microsoft.com/office/officeart/2005/8/layout/cycle8"/>
    <dgm:cxn modelId="{1ED5C04C-91D1-4414-9FCF-2CF49F1FC22F}" type="presParOf" srcId="{EAEAE315-6836-4456-BCB5-70B2A7840573}" destId="{EFBF8ED1-C63D-4FF7-B709-90771EE3F9AE}" srcOrd="31" destOrd="0" presId="urn:microsoft.com/office/officeart/2005/8/layout/cycle8"/>
    <dgm:cxn modelId="{3E5B98BA-8349-47C1-90E8-5067DEDB0827}" type="presParOf" srcId="{EAEAE315-6836-4456-BCB5-70B2A7840573}" destId="{8DCFD19D-7029-412C-9C7A-6CEB71865C13}" srcOrd="32" destOrd="0" presId="urn:microsoft.com/office/officeart/2005/8/layout/cycle8"/>
    <dgm:cxn modelId="{1DD26713-80D8-4F67-B298-B59F684924F8}" type="presParOf" srcId="{EAEAE315-6836-4456-BCB5-70B2A7840573}" destId="{50AC8F9D-8BE0-40F2-99B0-62A37484A04B}" srcOrd="33" destOrd="0" presId="urn:microsoft.com/office/officeart/2005/8/layout/cycle8"/>
    <dgm:cxn modelId="{4EA5B7F3-998A-4A88-B408-128A55127D10}" type="presParOf" srcId="{EAEAE315-6836-4456-BCB5-70B2A7840573}" destId="{6B6F8493-39E5-413E-8155-7AAF0B63971E}"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4C93D58-6E44-4E5E-9415-5E72E33729A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D594522-06F0-42C5-A016-0A860FEFD44C}">
      <dgm:prSet/>
      <dgm:spPr/>
      <dgm:t>
        <a:bodyPr/>
        <a:lstStyle/>
        <a:p>
          <a:r>
            <a:rPr lang="en-GB"/>
            <a:t>Increased transparency</a:t>
          </a:r>
          <a:endParaRPr lang="en-US"/>
        </a:p>
      </dgm:t>
    </dgm:pt>
    <dgm:pt modelId="{2918D861-A45B-4F8E-B7A2-C8E703532171}" type="parTrans" cxnId="{1A4DF9DF-D65D-4B53-9781-6E2A9196396B}">
      <dgm:prSet/>
      <dgm:spPr/>
      <dgm:t>
        <a:bodyPr/>
        <a:lstStyle/>
        <a:p>
          <a:endParaRPr lang="en-US"/>
        </a:p>
      </dgm:t>
    </dgm:pt>
    <dgm:pt modelId="{DDC1AC45-FF8D-4FD4-9BBD-7D1E4DBD7FB9}" type="sibTrans" cxnId="{1A4DF9DF-D65D-4B53-9781-6E2A9196396B}">
      <dgm:prSet/>
      <dgm:spPr/>
      <dgm:t>
        <a:bodyPr/>
        <a:lstStyle/>
        <a:p>
          <a:endParaRPr lang="en-US"/>
        </a:p>
      </dgm:t>
    </dgm:pt>
    <dgm:pt modelId="{60432C79-CC4B-4092-8DAB-213A4DF25A7E}">
      <dgm:prSet/>
      <dgm:spPr/>
      <dgm:t>
        <a:bodyPr/>
        <a:lstStyle/>
        <a:p>
          <a:r>
            <a:rPr lang="en-GB"/>
            <a:t>Proactive risk and opportunity management</a:t>
          </a:r>
          <a:endParaRPr lang="en-US"/>
        </a:p>
      </dgm:t>
    </dgm:pt>
    <dgm:pt modelId="{59A99F96-12F6-4726-9DF5-CEC0A01F03E2}" type="parTrans" cxnId="{740962BA-081B-4432-AE87-E4D54D493EE4}">
      <dgm:prSet/>
      <dgm:spPr/>
      <dgm:t>
        <a:bodyPr/>
        <a:lstStyle/>
        <a:p>
          <a:endParaRPr lang="en-US"/>
        </a:p>
      </dgm:t>
    </dgm:pt>
    <dgm:pt modelId="{029387D5-215C-4CE8-9EB4-EBB07C7CD303}" type="sibTrans" cxnId="{740962BA-081B-4432-AE87-E4D54D493EE4}">
      <dgm:prSet/>
      <dgm:spPr/>
      <dgm:t>
        <a:bodyPr/>
        <a:lstStyle/>
        <a:p>
          <a:endParaRPr lang="en-US"/>
        </a:p>
      </dgm:t>
    </dgm:pt>
    <dgm:pt modelId="{E2C702A0-9C2E-4D1C-AB67-46B8C3B1E2F1}">
      <dgm:prSet/>
      <dgm:spPr/>
      <dgm:t>
        <a:bodyPr/>
        <a:lstStyle/>
        <a:p>
          <a:r>
            <a:rPr lang="en-GB"/>
            <a:t>Protection of the existing asset base</a:t>
          </a:r>
          <a:endParaRPr lang="en-US"/>
        </a:p>
      </dgm:t>
    </dgm:pt>
    <dgm:pt modelId="{84A18AA1-DF6D-4DF1-B051-D2F0AE49F967}" type="parTrans" cxnId="{14530003-AC8C-4AE0-8AAA-7FAB5820D569}">
      <dgm:prSet/>
      <dgm:spPr/>
      <dgm:t>
        <a:bodyPr/>
        <a:lstStyle/>
        <a:p>
          <a:endParaRPr lang="en-US"/>
        </a:p>
      </dgm:t>
    </dgm:pt>
    <dgm:pt modelId="{9FEFF857-5F14-426D-812E-35653B304F59}" type="sibTrans" cxnId="{14530003-AC8C-4AE0-8AAA-7FAB5820D569}">
      <dgm:prSet/>
      <dgm:spPr/>
      <dgm:t>
        <a:bodyPr/>
        <a:lstStyle/>
        <a:p>
          <a:endParaRPr lang="en-US"/>
        </a:p>
      </dgm:t>
    </dgm:pt>
    <dgm:pt modelId="{7ECCC7FD-E4D0-419B-AD72-2A76A48BE9AB}">
      <dgm:prSet/>
      <dgm:spPr/>
      <dgm:t>
        <a:bodyPr/>
        <a:lstStyle/>
        <a:p>
          <a:r>
            <a:rPr lang="en-GB"/>
            <a:t>Proactive control, monitoring, and management mechanisms</a:t>
          </a:r>
          <a:endParaRPr lang="en-US"/>
        </a:p>
      </dgm:t>
    </dgm:pt>
    <dgm:pt modelId="{36459ADA-5657-47FF-92E0-C8AB3704D8C5}" type="parTrans" cxnId="{B8C94A3A-58A4-46A3-8310-9914FBB6FCE3}">
      <dgm:prSet/>
      <dgm:spPr/>
      <dgm:t>
        <a:bodyPr/>
        <a:lstStyle/>
        <a:p>
          <a:endParaRPr lang="en-US"/>
        </a:p>
      </dgm:t>
    </dgm:pt>
    <dgm:pt modelId="{1ACA4D03-E532-46F0-A076-F98C2B91BCB9}" type="sibTrans" cxnId="{B8C94A3A-58A4-46A3-8310-9914FBB6FCE3}">
      <dgm:prSet/>
      <dgm:spPr/>
      <dgm:t>
        <a:bodyPr/>
        <a:lstStyle/>
        <a:p>
          <a:endParaRPr lang="en-US"/>
        </a:p>
      </dgm:t>
    </dgm:pt>
    <dgm:pt modelId="{0E89005A-3771-4B7E-A47C-7788207CAB2C}">
      <dgm:prSet/>
      <dgm:spPr/>
      <dgm:t>
        <a:bodyPr/>
        <a:lstStyle/>
        <a:p>
          <a:r>
            <a:rPr lang="en-GB"/>
            <a:t>Process, concept, and component re-use across all business units</a:t>
          </a:r>
          <a:endParaRPr lang="en-US"/>
        </a:p>
      </dgm:t>
    </dgm:pt>
    <dgm:pt modelId="{DE1BC007-C5BC-4906-B2A3-32CBC11F8D94}" type="parTrans" cxnId="{D3BECCFB-3F12-4070-B4D0-9637D5FF0B22}">
      <dgm:prSet/>
      <dgm:spPr/>
      <dgm:t>
        <a:bodyPr/>
        <a:lstStyle/>
        <a:p>
          <a:endParaRPr lang="en-US"/>
        </a:p>
      </dgm:t>
    </dgm:pt>
    <dgm:pt modelId="{06C3FE98-D061-4DD8-A5A1-C3C73696E54E}" type="sibTrans" cxnId="{D3BECCFB-3F12-4070-B4D0-9637D5FF0B22}">
      <dgm:prSet/>
      <dgm:spPr/>
      <dgm:t>
        <a:bodyPr/>
        <a:lstStyle/>
        <a:p>
          <a:endParaRPr lang="en-US"/>
        </a:p>
      </dgm:t>
    </dgm:pt>
    <dgm:pt modelId="{C15142A0-35D2-408C-B90B-0AC4B96356EB}">
      <dgm:prSet/>
      <dgm:spPr/>
      <dgm:t>
        <a:bodyPr/>
        <a:lstStyle/>
        <a:p>
          <a:r>
            <a:rPr lang="en-GB"/>
            <a:t>Value creation through monitoring, measuring, evaluation, and feedback</a:t>
          </a:r>
          <a:endParaRPr lang="en-US"/>
        </a:p>
      </dgm:t>
    </dgm:pt>
    <dgm:pt modelId="{25AC0E58-B9A1-4727-A360-BD6154B7E5BA}" type="parTrans" cxnId="{DCD16BB7-AF30-47B5-AE00-E8F974FBC1B3}">
      <dgm:prSet/>
      <dgm:spPr/>
      <dgm:t>
        <a:bodyPr/>
        <a:lstStyle/>
        <a:p>
          <a:endParaRPr lang="en-US"/>
        </a:p>
      </dgm:t>
    </dgm:pt>
    <dgm:pt modelId="{6E1505B8-1920-4ECF-8AB4-8C77D4FBFAC7}" type="sibTrans" cxnId="{DCD16BB7-AF30-47B5-AE00-E8F974FBC1B3}">
      <dgm:prSet/>
      <dgm:spPr/>
      <dgm:t>
        <a:bodyPr/>
        <a:lstStyle/>
        <a:p>
          <a:endParaRPr lang="en-US"/>
        </a:p>
      </dgm:t>
    </dgm:pt>
    <dgm:pt modelId="{A671B907-AE6A-4AF2-AC23-454393CA79E9}">
      <dgm:prSet/>
      <dgm:spPr/>
      <dgm:t>
        <a:bodyPr/>
        <a:lstStyle/>
        <a:p>
          <a:r>
            <a:rPr lang="en-GB"/>
            <a:t>Increased visibility supporting internal processes</a:t>
          </a:r>
          <a:endParaRPr lang="en-US"/>
        </a:p>
      </dgm:t>
    </dgm:pt>
    <dgm:pt modelId="{C9B1B350-AB04-4185-B433-5E715FFE1B6C}" type="parTrans" cxnId="{F8B2C055-91D9-4599-8274-9955B1707593}">
      <dgm:prSet/>
      <dgm:spPr/>
      <dgm:t>
        <a:bodyPr/>
        <a:lstStyle/>
        <a:p>
          <a:endParaRPr lang="en-US"/>
        </a:p>
      </dgm:t>
    </dgm:pt>
    <dgm:pt modelId="{88FDC51B-D03D-43F9-BA87-B5832EF61E13}" type="sibTrans" cxnId="{F8B2C055-91D9-4599-8274-9955B1707593}">
      <dgm:prSet/>
      <dgm:spPr/>
      <dgm:t>
        <a:bodyPr/>
        <a:lstStyle/>
        <a:p>
          <a:endParaRPr lang="en-US"/>
        </a:p>
      </dgm:t>
    </dgm:pt>
    <dgm:pt modelId="{B0670C4F-B0E7-48E0-AFCF-881577F0FAC0}">
      <dgm:prSet/>
      <dgm:spPr/>
      <dgm:t>
        <a:bodyPr/>
        <a:lstStyle/>
        <a:p>
          <a:r>
            <a:rPr lang="en-GB"/>
            <a:t>Greater shareholder value</a:t>
          </a:r>
          <a:endParaRPr lang="en-US"/>
        </a:p>
      </dgm:t>
    </dgm:pt>
    <dgm:pt modelId="{E5438103-B06A-46D5-AB83-2D7EEDB07D4C}" type="parTrans" cxnId="{2FDF6E53-8313-498B-A269-9BA5508DE4BD}">
      <dgm:prSet/>
      <dgm:spPr/>
      <dgm:t>
        <a:bodyPr/>
        <a:lstStyle/>
        <a:p>
          <a:endParaRPr lang="en-US"/>
        </a:p>
      </dgm:t>
    </dgm:pt>
    <dgm:pt modelId="{E8E8459E-5961-4629-9CBD-77BFFCB6B117}" type="sibTrans" cxnId="{2FDF6E53-8313-498B-A269-9BA5508DE4BD}">
      <dgm:prSet/>
      <dgm:spPr/>
      <dgm:t>
        <a:bodyPr/>
        <a:lstStyle/>
        <a:p>
          <a:endParaRPr lang="en-US"/>
        </a:p>
      </dgm:t>
    </dgm:pt>
    <dgm:pt modelId="{BC3C1D3D-0CEA-49FD-8A7B-3747A0E5DE9C}">
      <dgm:prSet/>
      <dgm:spPr/>
      <dgm:t>
        <a:bodyPr/>
        <a:lstStyle/>
        <a:p>
          <a:r>
            <a:rPr lang="en-GB"/>
            <a:t>Integrates with existing processes and methodologies</a:t>
          </a:r>
          <a:endParaRPr lang="en-US"/>
        </a:p>
      </dgm:t>
    </dgm:pt>
    <dgm:pt modelId="{6B7144B8-340E-42B3-9CFA-A9600A1BF770}" type="parTrans" cxnId="{D21605E7-54F1-4430-8DB4-F5AA7D066BA7}">
      <dgm:prSet/>
      <dgm:spPr/>
      <dgm:t>
        <a:bodyPr/>
        <a:lstStyle/>
        <a:p>
          <a:endParaRPr lang="en-US"/>
        </a:p>
      </dgm:t>
    </dgm:pt>
    <dgm:pt modelId="{AB333F89-3515-4C41-B79B-5A63C1FB5043}" type="sibTrans" cxnId="{D21605E7-54F1-4430-8DB4-F5AA7D066BA7}">
      <dgm:prSet/>
      <dgm:spPr/>
      <dgm:t>
        <a:bodyPr/>
        <a:lstStyle/>
        <a:p>
          <a:endParaRPr lang="en-US"/>
        </a:p>
      </dgm:t>
    </dgm:pt>
    <dgm:pt modelId="{A498C574-A616-46C3-AE84-7D2BA621CC32}" type="pres">
      <dgm:prSet presAssocID="{34C93D58-6E44-4E5E-9415-5E72E33729A1}" presName="diagram" presStyleCnt="0">
        <dgm:presLayoutVars>
          <dgm:dir/>
          <dgm:resizeHandles val="exact"/>
        </dgm:presLayoutVars>
      </dgm:prSet>
      <dgm:spPr/>
    </dgm:pt>
    <dgm:pt modelId="{0D40A579-9A30-4C86-AF9D-0D41F22C13E3}" type="pres">
      <dgm:prSet presAssocID="{AD594522-06F0-42C5-A016-0A860FEFD44C}" presName="node" presStyleLbl="node1" presStyleIdx="0" presStyleCnt="9">
        <dgm:presLayoutVars>
          <dgm:bulletEnabled val="1"/>
        </dgm:presLayoutVars>
      </dgm:prSet>
      <dgm:spPr/>
    </dgm:pt>
    <dgm:pt modelId="{FE7C324D-2ED3-499A-B67A-F70A27130C43}" type="pres">
      <dgm:prSet presAssocID="{DDC1AC45-FF8D-4FD4-9BBD-7D1E4DBD7FB9}" presName="sibTrans" presStyleCnt="0"/>
      <dgm:spPr/>
    </dgm:pt>
    <dgm:pt modelId="{84A22968-C2C4-4027-BCF5-9F38BDE7286E}" type="pres">
      <dgm:prSet presAssocID="{60432C79-CC4B-4092-8DAB-213A4DF25A7E}" presName="node" presStyleLbl="node1" presStyleIdx="1" presStyleCnt="9">
        <dgm:presLayoutVars>
          <dgm:bulletEnabled val="1"/>
        </dgm:presLayoutVars>
      </dgm:prSet>
      <dgm:spPr/>
    </dgm:pt>
    <dgm:pt modelId="{9BE600B8-4F3B-402B-BD99-ED4CC200E913}" type="pres">
      <dgm:prSet presAssocID="{029387D5-215C-4CE8-9EB4-EBB07C7CD303}" presName="sibTrans" presStyleCnt="0"/>
      <dgm:spPr/>
    </dgm:pt>
    <dgm:pt modelId="{949D6137-71A7-47BA-B7DA-CBAB1A815D69}" type="pres">
      <dgm:prSet presAssocID="{E2C702A0-9C2E-4D1C-AB67-46B8C3B1E2F1}" presName="node" presStyleLbl="node1" presStyleIdx="2" presStyleCnt="9">
        <dgm:presLayoutVars>
          <dgm:bulletEnabled val="1"/>
        </dgm:presLayoutVars>
      </dgm:prSet>
      <dgm:spPr/>
    </dgm:pt>
    <dgm:pt modelId="{1EBBCECF-11C6-440B-9D95-FA0C565CD01A}" type="pres">
      <dgm:prSet presAssocID="{9FEFF857-5F14-426D-812E-35653B304F59}" presName="sibTrans" presStyleCnt="0"/>
      <dgm:spPr/>
    </dgm:pt>
    <dgm:pt modelId="{90B46010-A8BE-41A9-A87D-478C5796A4E4}" type="pres">
      <dgm:prSet presAssocID="{7ECCC7FD-E4D0-419B-AD72-2A76A48BE9AB}" presName="node" presStyleLbl="node1" presStyleIdx="3" presStyleCnt="9">
        <dgm:presLayoutVars>
          <dgm:bulletEnabled val="1"/>
        </dgm:presLayoutVars>
      </dgm:prSet>
      <dgm:spPr/>
    </dgm:pt>
    <dgm:pt modelId="{F6DBF914-F562-43D9-B19D-B0B32F4E1252}" type="pres">
      <dgm:prSet presAssocID="{1ACA4D03-E532-46F0-A076-F98C2B91BCB9}" presName="sibTrans" presStyleCnt="0"/>
      <dgm:spPr/>
    </dgm:pt>
    <dgm:pt modelId="{9E5A250F-5C1E-4988-808B-4636BFE16B17}" type="pres">
      <dgm:prSet presAssocID="{0E89005A-3771-4B7E-A47C-7788207CAB2C}" presName="node" presStyleLbl="node1" presStyleIdx="4" presStyleCnt="9">
        <dgm:presLayoutVars>
          <dgm:bulletEnabled val="1"/>
        </dgm:presLayoutVars>
      </dgm:prSet>
      <dgm:spPr/>
    </dgm:pt>
    <dgm:pt modelId="{36823C9F-B11E-4063-A0DB-DFB67210B180}" type="pres">
      <dgm:prSet presAssocID="{06C3FE98-D061-4DD8-A5A1-C3C73696E54E}" presName="sibTrans" presStyleCnt="0"/>
      <dgm:spPr/>
    </dgm:pt>
    <dgm:pt modelId="{0CD7EF34-23DE-4E2F-B5C2-944B61F60916}" type="pres">
      <dgm:prSet presAssocID="{C15142A0-35D2-408C-B90B-0AC4B96356EB}" presName="node" presStyleLbl="node1" presStyleIdx="5" presStyleCnt="9">
        <dgm:presLayoutVars>
          <dgm:bulletEnabled val="1"/>
        </dgm:presLayoutVars>
      </dgm:prSet>
      <dgm:spPr/>
    </dgm:pt>
    <dgm:pt modelId="{110CB22C-EE49-433D-A3EB-AB9984D7FE08}" type="pres">
      <dgm:prSet presAssocID="{6E1505B8-1920-4ECF-8AB4-8C77D4FBFAC7}" presName="sibTrans" presStyleCnt="0"/>
      <dgm:spPr/>
    </dgm:pt>
    <dgm:pt modelId="{973B1558-B6E9-4696-A5A0-38A3D3EB429B}" type="pres">
      <dgm:prSet presAssocID="{A671B907-AE6A-4AF2-AC23-454393CA79E9}" presName="node" presStyleLbl="node1" presStyleIdx="6" presStyleCnt="9">
        <dgm:presLayoutVars>
          <dgm:bulletEnabled val="1"/>
        </dgm:presLayoutVars>
      </dgm:prSet>
      <dgm:spPr/>
    </dgm:pt>
    <dgm:pt modelId="{223DCD74-6736-4526-AF4A-4651FE6AD129}" type="pres">
      <dgm:prSet presAssocID="{88FDC51B-D03D-43F9-BA87-B5832EF61E13}" presName="sibTrans" presStyleCnt="0"/>
      <dgm:spPr/>
    </dgm:pt>
    <dgm:pt modelId="{C2EA4587-CED7-4162-8279-CDC9DD79CC01}" type="pres">
      <dgm:prSet presAssocID="{B0670C4F-B0E7-48E0-AFCF-881577F0FAC0}" presName="node" presStyleLbl="node1" presStyleIdx="7" presStyleCnt="9">
        <dgm:presLayoutVars>
          <dgm:bulletEnabled val="1"/>
        </dgm:presLayoutVars>
      </dgm:prSet>
      <dgm:spPr/>
    </dgm:pt>
    <dgm:pt modelId="{7F9A1A0A-B21B-4271-823F-0656A15444FF}" type="pres">
      <dgm:prSet presAssocID="{E8E8459E-5961-4629-9CBD-77BFFCB6B117}" presName="sibTrans" presStyleCnt="0"/>
      <dgm:spPr/>
    </dgm:pt>
    <dgm:pt modelId="{221BF33E-DF80-4EDD-B577-A5C301F41559}" type="pres">
      <dgm:prSet presAssocID="{BC3C1D3D-0CEA-49FD-8A7B-3747A0E5DE9C}" presName="node" presStyleLbl="node1" presStyleIdx="8" presStyleCnt="9">
        <dgm:presLayoutVars>
          <dgm:bulletEnabled val="1"/>
        </dgm:presLayoutVars>
      </dgm:prSet>
      <dgm:spPr/>
    </dgm:pt>
  </dgm:ptLst>
  <dgm:cxnLst>
    <dgm:cxn modelId="{1C740A00-6F07-4FAC-B679-1255AE942D9D}" type="presOf" srcId="{E2C702A0-9C2E-4D1C-AB67-46B8C3B1E2F1}" destId="{949D6137-71A7-47BA-B7DA-CBAB1A815D69}" srcOrd="0" destOrd="0" presId="urn:microsoft.com/office/officeart/2005/8/layout/default"/>
    <dgm:cxn modelId="{E689C001-0D03-48F7-8998-1E4EAA4F246C}" type="presOf" srcId="{B0670C4F-B0E7-48E0-AFCF-881577F0FAC0}" destId="{C2EA4587-CED7-4162-8279-CDC9DD79CC01}" srcOrd="0" destOrd="0" presId="urn:microsoft.com/office/officeart/2005/8/layout/default"/>
    <dgm:cxn modelId="{14530003-AC8C-4AE0-8AAA-7FAB5820D569}" srcId="{34C93D58-6E44-4E5E-9415-5E72E33729A1}" destId="{E2C702A0-9C2E-4D1C-AB67-46B8C3B1E2F1}" srcOrd="2" destOrd="0" parTransId="{84A18AA1-DF6D-4DF1-B051-D2F0AE49F967}" sibTransId="{9FEFF857-5F14-426D-812E-35653B304F59}"/>
    <dgm:cxn modelId="{35EB2C2D-C6D1-4705-9A0D-5503B123A93D}" type="presOf" srcId="{60432C79-CC4B-4092-8DAB-213A4DF25A7E}" destId="{84A22968-C2C4-4027-BCF5-9F38BDE7286E}" srcOrd="0" destOrd="0" presId="urn:microsoft.com/office/officeart/2005/8/layout/default"/>
    <dgm:cxn modelId="{60CB0435-23B3-497A-9BF5-1837676D248A}" type="presOf" srcId="{0E89005A-3771-4B7E-A47C-7788207CAB2C}" destId="{9E5A250F-5C1E-4988-808B-4636BFE16B17}" srcOrd="0" destOrd="0" presId="urn:microsoft.com/office/officeart/2005/8/layout/default"/>
    <dgm:cxn modelId="{B8C94A3A-58A4-46A3-8310-9914FBB6FCE3}" srcId="{34C93D58-6E44-4E5E-9415-5E72E33729A1}" destId="{7ECCC7FD-E4D0-419B-AD72-2A76A48BE9AB}" srcOrd="3" destOrd="0" parTransId="{36459ADA-5657-47FF-92E0-C8AB3704D8C5}" sibTransId="{1ACA4D03-E532-46F0-A076-F98C2B91BCB9}"/>
    <dgm:cxn modelId="{E437383F-7597-413D-A908-C078CC8AA818}" type="presOf" srcId="{AD594522-06F0-42C5-A016-0A860FEFD44C}" destId="{0D40A579-9A30-4C86-AF9D-0D41F22C13E3}" srcOrd="0" destOrd="0" presId="urn:microsoft.com/office/officeart/2005/8/layout/default"/>
    <dgm:cxn modelId="{6DC7D647-3BDE-4449-A6B9-BE5393720160}" type="presOf" srcId="{34C93D58-6E44-4E5E-9415-5E72E33729A1}" destId="{A498C574-A616-46C3-AE84-7D2BA621CC32}" srcOrd="0" destOrd="0" presId="urn:microsoft.com/office/officeart/2005/8/layout/default"/>
    <dgm:cxn modelId="{2FDF6E53-8313-498B-A269-9BA5508DE4BD}" srcId="{34C93D58-6E44-4E5E-9415-5E72E33729A1}" destId="{B0670C4F-B0E7-48E0-AFCF-881577F0FAC0}" srcOrd="7" destOrd="0" parTransId="{E5438103-B06A-46D5-AB83-2D7EEDB07D4C}" sibTransId="{E8E8459E-5961-4629-9CBD-77BFFCB6B117}"/>
    <dgm:cxn modelId="{E9B82754-0FD6-4F4F-BDCB-D79CF4C6B406}" type="presOf" srcId="{BC3C1D3D-0CEA-49FD-8A7B-3747A0E5DE9C}" destId="{221BF33E-DF80-4EDD-B577-A5C301F41559}" srcOrd="0" destOrd="0" presId="urn:microsoft.com/office/officeart/2005/8/layout/default"/>
    <dgm:cxn modelId="{F8B2C055-91D9-4599-8274-9955B1707593}" srcId="{34C93D58-6E44-4E5E-9415-5E72E33729A1}" destId="{A671B907-AE6A-4AF2-AC23-454393CA79E9}" srcOrd="6" destOrd="0" parTransId="{C9B1B350-AB04-4185-B433-5E715FFE1B6C}" sibTransId="{88FDC51B-D03D-43F9-BA87-B5832EF61E13}"/>
    <dgm:cxn modelId="{DCD16BB7-AF30-47B5-AE00-E8F974FBC1B3}" srcId="{34C93D58-6E44-4E5E-9415-5E72E33729A1}" destId="{C15142A0-35D2-408C-B90B-0AC4B96356EB}" srcOrd="5" destOrd="0" parTransId="{25AC0E58-B9A1-4727-A360-BD6154B7E5BA}" sibTransId="{6E1505B8-1920-4ECF-8AB4-8C77D4FBFAC7}"/>
    <dgm:cxn modelId="{740962BA-081B-4432-AE87-E4D54D493EE4}" srcId="{34C93D58-6E44-4E5E-9415-5E72E33729A1}" destId="{60432C79-CC4B-4092-8DAB-213A4DF25A7E}" srcOrd="1" destOrd="0" parTransId="{59A99F96-12F6-4726-9DF5-CEC0A01F03E2}" sibTransId="{029387D5-215C-4CE8-9EB4-EBB07C7CD303}"/>
    <dgm:cxn modelId="{13831ADD-BF8B-4204-A4AB-3E56F7AF1862}" type="presOf" srcId="{A671B907-AE6A-4AF2-AC23-454393CA79E9}" destId="{973B1558-B6E9-4696-A5A0-38A3D3EB429B}" srcOrd="0" destOrd="0" presId="urn:microsoft.com/office/officeart/2005/8/layout/default"/>
    <dgm:cxn modelId="{1A4DF9DF-D65D-4B53-9781-6E2A9196396B}" srcId="{34C93D58-6E44-4E5E-9415-5E72E33729A1}" destId="{AD594522-06F0-42C5-A016-0A860FEFD44C}" srcOrd="0" destOrd="0" parTransId="{2918D861-A45B-4F8E-B7A2-C8E703532171}" sibTransId="{DDC1AC45-FF8D-4FD4-9BBD-7D1E4DBD7FB9}"/>
    <dgm:cxn modelId="{AA68F6E1-649A-4BB2-AD57-9C7D7E967B1C}" type="presOf" srcId="{C15142A0-35D2-408C-B90B-0AC4B96356EB}" destId="{0CD7EF34-23DE-4E2F-B5C2-944B61F60916}" srcOrd="0" destOrd="0" presId="urn:microsoft.com/office/officeart/2005/8/layout/default"/>
    <dgm:cxn modelId="{D21605E7-54F1-4430-8DB4-F5AA7D066BA7}" srcId="{34C93D58-6E44-4E5E-9415-5E72E33729A1}" destId="{BC3C1D3D-0CEA-49FD-8A7B-3747A0E5DE9C}" srcOrd="8" destOrd="0" parTransId="{6B7144B8-340E-42B3-9CFA-A9600A1BF770}" sibTransId="{AB333F89-3515-4C41-B79B-5A63C1FB5043}"/>
    <dgm:cxn modelId="{ADC823EA-5E63-4540-AE4B-1ABFAAEE25F1}" type="presOf" srcId="{7ECCC7FD-E4D0-419B-AD72-2A76A48BE9AB}" destId="{90B46010-A8BE-41A9-A87D-478C5796A4E4}" srcOrd="0" destOrd="0" presId="urn:microsoft.com/office/officeart/2005/8/layout/default"/>
    <dgm:cxn modelId="{D3BECCFB-3F12-4070-B4D0-9637D5FF0B22}" srcId="{34C93D58-6E44-4E5E-9415-5E72E33729A1}" destId="{0E89005A-3771-4B7E-A47C-7788207CAB2C}" srcOrd="4" destOrd="0" parTransId="{DE1BC007-C5BC-4906-B2A3-32CBC11F8D94}" sibTransId="{06C3FE98-D061-4DD8-A5A1-C3C73696E54E}"/>
    <dgm:cxn modelId="{964A7DCA-549A-4A7B-A613-97B99F996232}" type="presParOf" srcId="{A498C574-A616-46C3-AE84-7D2BA621CC32}" destId="{0D40A579-9A30-4C86-AF9D-0D41F22C13E3}" srcOrd="0" destOrd="0" presId="urn:microsoft.com/office/officeart/2005/8/layout/default"/>
    <dgm:cxn modelId="{2E91DCD8-DD13-42AA-9E25-A4B4A8C83317}" type="presParOf" srcId="{A498C574-A616-46C3-AE84-7D2BA621CC32}" destId="{FE7C324D-2ED3-499A-B67A-F70A27130C43}" srcOrd="1" destOrd="0" presId="urn:microsoft.com/office/officeart/2005/8/layout/default"/>
    <dgm:cxn modelId="{EFA96601-60CB-447D-AE89-A8CD1DBB39AD}" type="presParOf" srcId="{A498C574-A616-46C3-AE84-7D2BA621CC32}" destId="{84A22968-C2C4-4027-BCF5-9F38BDE7286E}" srcOrd="2" destOrd="0" presId="urn:microsoft.com/office/officeart/2005/8/layout/default"/>
    <dgm:cxn modelId="{9342332F-9EDB-49E9-B78A-0CDA035220AE}" type="presParOf" srcId="{A498C574-A616-46C3-AE84-7D2BA621CC32}" destId="{9BE600B8-4F3B-402B-BD99-ED4CC200E913}" srcOrd="3" destOrd="0" presId="urn:microsoft.com/office/officeart/2005/8/layout/default"/>
    <dgm:cxn modelId="{455CF03D-9478-4EFE-8D48-2F2716F91C2C}" type="presParOf" srcId="{A498C574-A616-46C3-AE84-7D2BA621CC32}" destId="{949D6137-71A7-47BA-B7DA-CBAB1A815D69}" srcOrd="4" destOrd="0" presId="urn:microsoft.com/office/officeart/2005/8/layout/default"/>
    <dgm:cxn modelId="{EBA86CA5-2DCA-4D53-B521-C037ADDDA3CD}" type="presParOf" srcId="{A498C574-A616-46C3-AE84-7D2BA621CC32}" destId="{1EBBCECF-11C6-440B-9D95-FA0C565CD01A}" srcOrd="5" destOrd="0" presId="urn:microsoft.com/office/officeart/2005/8/layout/default"/>
    <dgm:cxn modelId="{18E624C3-81CA-4597-B722-876806F23460}" type="presParOf" srcId="{A498C574-A616-46C3-AE84-7D2BA621CC32}" destId="{90B46010-A8BE-41A9-A87D-478C5796A4E4}" srcOrd="6" destOrd="0" presId="urn:microsoft.com/office/officeart/2005/8/layout/default"/>
    <dgm:cxn modelId="{5857CDE3-4CB3-436E-9809-DA7156B4599C}" type="presParOf" srcId="{A498C574-A616-46C3-AE84-7D2BA621CC32}" destId="{F6DBF914-F562-43D9-B19D-B0B32F4E1252}" srcOrd="7" destOrd="0" presId="urn:microsoft.com/office/officeart/2005/8/layout/default"/>
    <dgm:cxn modelId="{7C7D7814-D52A-4089-B594-81AF93C59BC3}" type="presParOf" srcId="{A498C574-A616-46C3-AE84-7D2BA621CC32}" destId="{9E5A250F-5C1E-4988-808B-4636BFE16B17}" srcOrd="8" destOrd="0" presId="urn:microsoft.com/office/officeart/2005/8/layout/default"/>
    <dgm:cxn modelId="{481392CB-D2AA-47C6-833A-60D3748A40B7}" type="presParOf" srcId="{A498C574-A616-46C3-AE84-7D2BA621CC32}" destId="{36823C9F-B11E-4063-A0DB-DFB67210B180}" srcOrd="9" destOrd="0" presId="urn:microsoft.com/office/officeart/2005/8/layout/default"/>
    <dgm:cxn modelId="{7FE9BE57-348B-4CDC-8168-858E8081D703}" type="presParOf" srcId="{A498C574-A616-46C3-AE84-7D2BA621CC32}" destId="{0CD7EF34-23DE-4E2F-B5C2-944B61F60916}" srcOrd="10" destOrd="0" presId="urn:microsoft.com/office/officeart/2005/8/layout/default"/>
    <dgm:cxn modelId="{022E8516-C1F8-4050-A796-103999CC74B5}" type="presParOf" srcId="{A498C574-A616-46C3-AE84-7D2BA621CC32}" destId="{110CB22C-EE49-433D-A3EB-AB9984D7FE08}" srcOrd="11" destOrd="0" presId="urn:microsoft.com/office/officeart/2005/8/layout/default"/>
    <dgm:cxn modelId="{5F6F675B-CB25-4042-968B-9252960AFC57}" type="presParOf" srcId="{A498C574-A616-46C3-AE84-7D2BA621CC32}" destId="{973B1558-B6E9-4696-A5A0-38A3D3EB429B}" srcOrd="12" destOrd="0" presId="urn:microsoft.com/office/officeart/2005/8/layout/default"/>
    <dgm:cxn modelId="{02EFD4EF-8520-4070-9ECF-C0C081051947}" type="presParOf" srcId="{A498C574-A616-46C3-AE84-7D2BA621CC32}" destId="{223DCD74-6736-4526-AF4A-4651FE6AD129}" srcOrd="13" destOrd="0" presId="urn:microsoft.com/office/officeart/2005/8/layout/default"/>
    <dgm:cxn modelId="{2EE506D9-6057-4F5E-9022-72861D1084A3}" type="presParOf" srcId="{A498C574-A616-46C3-AE84-7D2BA621CC32}" destId="{C2EA4587-CED7-4162-8279-CDC9DD79CC01}" srcOrd="14" destOrd="0" presId="urn:microsoft.com/office/officeart/2005/8/layout/default"/>
    <dgm:cxn modelId="{38ED8F28-C9EB-4E97-8BAA-B46657CB1E94}" type="presParOf" srcId="{A498C574-A616-46C3-AE84-7D2BA621CC32}" destId="{7F9A1A0A-B21B-4271-823F-0656A15444FF}" srcOrd="15" destOrd="0" presId="urn:microsoft.com/office/officeart/2005/8/layout/default"/>
    <dgm:cxn modelId="{9C200D40-84E5-49F4-984A-FE75D0E74379}" type="presParOf" srcId="{A498C574-A616-46C3-AE84-7D2BA621CC32}" destId="{221BF33E-DF80-4EDD-B577-A5C301F41559}"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4FD3B8F-DC9F-4DBE-9984-8726E6F68F70}" type="doc">
      <dgm:prSet loTypeId="urn:microsoft.com/office/officeart/2005/8/layout/target1" loCatId="relationship" qsTypeId="urn:microsoft.com/office/officeart/2005/8/quickstyle/simple1" qsCatId="simple" csTypeId="urn:microsoft.com/office/officeart/2005/8/colors/accent1_3" csCatId="accent1" phldr="1"/>
      <dgm:spPr/>
      <dgm:t>
        <a:bodyPr/>
        <a:lstStyle/>
        <a:p>
          <a:endParaRPr lang="en-NL"/>
        </a:p>
      </dgm:t>
    </dgm:pt>
    <dgm:pt modelId="{535CB244-2E57-42DA-9A2E-A1C85471A968}">
      <dgm:prSet phldrT="[Text]"/>
      <dgm:spPr/>
      <dgm:t>
        <a:bodyPr/>
        <a:lstStyle/>
        <a:p>
          <a:pPr>
            <a:buFont typeface="Courier New" panose="02070309020205020404" pitchFamily="49" charset="0"/>
            <a:buChar char="o"/>
          </a:pPr>
          <a:r>
            <a:rPr lang="en-GB">
              <a:latin typeface="Calibri" panose="020F0502020204030204" pitchFamily="34" charset="0"/>
            </a:rPr>
            <a:t>Catastrophic</a:t>
          </a:r>
          <a:endParaRPr lang="en-NL"/>
        </a:p>
      </dgm:t>
    </dgm:pt>
    <dgm:pt modelId="{C517AB3E-7CE1-4045-86D0-4876295EF78B}" type="parTrans" cxnId="{67BEB94B-B6DF-40DD-A378-1A291829B7D3}">
      <dgm:prSet/>
      <dgm:spPr/>
      <dgm:t>
        <a:bodyPr/>
        <a:lstStyle/>
        <a:p>
          <a:endParaRPr lang="en-NL"/>
        </a:p>
      </dgm:t>
    </dgm:pt>
    <dgm:pt modelId="{39D1BC6B-C27B-4099-97BC-1B991996B3B7}" type="sibTrans" cxnId="{67BEB94B-B6DF-40DD-A378-1A291829B7D3}">
      <dgm:prSet/>
      <dgm:spPr/>
      <dgm:t>
        <a:bodyPr/>
        <a:lstStyle/>
        <a:p>
          <a:endParaRPr lang="en-NL"/>
        </a:p>
      </dgm:t>
    </dgm:pt>
    <dgm:pt modelId="{A3762105-49E5-4D40-9A1E-3268716D26B7}">
      <dgm:prSet/>
      <dgm:spPr/>
      <dgm:t>
        <a:bodyPr/>
        <a:lstStyle/>
        <a:p>
          <a:r>
            <a:rPr lang="en-GB">
              <a:latin typeface="Calibri" panose="020F0502020204030204" pitchFamily="34" charset="0"/>
            </a:rPr>
            <a:t>Critical</a:t>
          </a:r>
        </a:p>
      </dgm:t>
    </dgm:pt>
    <dgm:pt modelId="{CD09E680-4981-4883-90F6-0F6FFF872394}" type="parTrans" cxnId="{E0012A47-3542-4170-B8A4-FBD4EA1561DA}">
      <dgm:prSet/>
      <dgm:spPr/>
      <dgm:t>
        <a:bodyPr/>
        <a:lstStyle/>
        <a:p>
          <a:endParaRPr lang="en-NL"/>
        </a:p>
      </dgm:t>
    </dgm:pt>
    <dgm:pt modelId="{0A93EFB1-6BBE-4DA7-AB3E-ECEAE155320D}" type="sibTrans" cxnId="{E0012A47-3542-4170-B8A4-FBD4EA1561DA}">
      <dgm:prSet/>
      <dgm:spPr/>
      <dgm:t>
        <a:bodyPr/>
        <a:lstStyle/>
        <a:p>
          <a:endParaRPr lang="en-NL"/>
        </a:p>
      </dgm:t>
    </dgm:pt>
    <dgm:pt modelId="{1E01D920-1760-442C-BBD8-8553B59FF26C}">
      <dgm:prSet/>
      <dgm:spPr/>
      <dgm:t>
        <a:bodyPr/>
        <a:lstStyle/>
        <a:p>
          <a:r>
            <a:rPr lang="en-GB">
              <a:latin typeface="Calibri" panose="020F0502020204030204" pitchFamily="34" charset="0"/>
            </a:rPr>
            <a:t>Marginal</a:t>
          </a:r>
        </a:p>
      </dgm:t>
    </dgm:pt>
    <dgm:pt modelId="{9FAEC3A1-DF30-4500-9272-BDAAD5A3C001}" type="parTrans" cxnId="{CF9CF8C2-A3AF-409C-B124-964B367BE5C2}">
      <dgm:prSet/>
      <dgm:spPr/>
      <dgm:t>
        <a:bodyPr/>
        <a:lstStyle/>
        <a:p>
          <a:endParaRPr lang="en-NL"/>
        </a:p>
      </dgm:t>
    </dgm:pt>
    <dgm:pt modelId="{78F123B9-52F8-4265-BDB6-F27591DA96D3}" type="sibTrans" cxnId="{CF9CF8C2-A3AF-409C-B124-964B367BE5C2}">
      <dgm:prSet/>
      <dgm:spPr/>
      <dgm:t>
        <a:bodyPr/>
        <a:lstStyle/>
        <a:p>
          <a:endParaRPr lang="en-NL"/>
        </a:p>
      </dgm:t>
    </dgm:pt>
    <dgm:pt modelId="{07DB30CC-FABE-401C-B721-DA406AD5D98D}">
      <dgm:prSet/>
      <dgm:spPr/>
      <dgm:t>
        <a:bodyPr/>
        <a:lstStyle/>
        <a:p>
          <a:r>
            <a:rPr lang="en-GB">
              <a:latin typeface="Calibri" panose="020F0502020204030204" pitchFamily="34" charset="0"/>
            </a:rPr>
            <a:t>Negligible</a:t>
          </a:r>
        </a:p>
      </dgm:t>
    </dgm:pt>
    <dgm:pt modelId="{6C8C183F-A829-41F8-94DC-4163C208A598}" type="parTrans" cxnId="{5492B0A1-76D0-45C1-8E04-864BEC7A7B2E}">
      <dgm:prSet/>
      <dgm:spPr/>
      <dgm:t>
        <a:bodyPr/>
        <a:lstStyle/>
        <a:p>
          <a:endParaRPr lang="en-NL"/>
        </a:p>
      </dgm:t>
    </dgm:pt>
    <dgm:pt modelId="{2DE71337-1DBD-461B-B2E4-738AEB454E61}" type="sibTrans" cxnId="{5492B0A1-76D0-45C1-8E04-864BEC7A7B2E}">
      <dgm:prSet/>
      <dgm:spPr/>
      <dgm:t>
        <a:bodyPr/>
        <a:lstStyle/>
        <a:p>
          <a:endParaRPr lang="en-NL"/>
        </a:p>
      </dgm:t>
    </dgm:pt>
    <dgm:pt modelId="{08AEEF78-D734-4B90-BA56-541CD7B3836A}" type="pres">
      <dgm:prSet presAssocID="{94FD3B8F-DC9F-4DBE-9984-8726E6F68F70}" presName="composite" presStyleCnt="0">
        <dgm:presLayoutVars>
          <dgm:chMax val="5"/>
          <dgm:dir/>
          <dgm:resizeHandles val="exact"/>
        </dgm:presLayoutVars>
      </dgm:prSet>
      <dgm:spPr/>
    </dgm:pt>
    <dgm:pt modelId="{F0E8F0D4-050D-43E8-8EEF-76129B9F6A27}" type="pres">
      <dgm:prSet presAssocID="{535CB244-2E57-42DA-9A2E-A1C85471A968}" presName="circle1" presStyleLbl="lnNode1" presStyleIdx="0" presStyleCnt="4"/>
      <dgm:spPr/>
    </dgm:pt>
    <dgm:pt modelId="{99CCE146-B395-4CE7-80F5-080885970CEC}" type="pres">
      <dgm:prSet presAssocID="{535CB244-2E57-42DA-9A2E-A1C85471A968}" presName="text1" presStyleLbl="revTx" presStyleIdx="0" presStyleCnt="4">
        <dgm:presLayoutVars>
          <dgm:bulletEnabled val="1"/>
        </dgm:presLayoutVars>
      </dgm:prSet>
      <dgm:spPr/>
    </dgm:pt>
    <dgm:pt modelId="{1F05890C-1401-4101-9980-19DC36F513BC}" type="pres">
      <dgm:prSet presAssocID="{535CB244-2E57-42DA-9A2E-A1C85471A968}" presName="line1" presStyleLbl="callout" presStyleIdx="0" presStyleCnt="8"/>
      <dgm:spPr/>
    </dgm:pt>
    <dgm:pt modelId="{C0F267E4-D8B7-42E8-B3C5-F97EBE0E636B}" type="pres">
      <dgm:prSet presAssocID="{535CB244-2E57-42DA-9A2E-A1C85471A968}" presName="d1" presStyleLbl="callout" presStyleIdx="1" presStyleCnt="8"/>
      <dgm:spPr/>
    </dgm:pt>
    <dgm:pt modelId="{68EE8A6D-1D50-4068-96C8-1E21DBE6BE33}" type="pres">
      <dgm:prSet presAssocID="{A3762105-49E5-4D40-9A1E-3268716D26B7}" presName="circle2" presStyleLbl="lnNode1" presStyleIdx="1" presStyleCnt="4"/>
      <dgm:spPr/>
    </dgm:pt>
    <dgm:pt modelId="{3331CC0C-89E3-43C0-85E4-CBD0D40F6A49}" type="pres">
      <dgm:prSet presAssocID="{A3762105-49E5-4D40-9A1E-3268716D26B7}" presName="text2" presStyleLbl="revTx" presStyleIdx="1" presStyleCnt="4">
        <dgm:presLayoutVars>
          <dgm:bulletEnabled val="1"/>
        </dgm:presLayoutVars>
      </dgm:prSet>
      <dgm:spPr/>
    </dgm:pt>
    <dgm:pt modelId="{87888A15-09E6-4513-BBD2-4372539105D5}" type="pres">
      <dgm:prSet presAssocID="{A3762105-49E5-4D40-9A1E-3268716D26B7}" presName="line2" presStyleLbl="callout" presStyleIdx="2" presStyleCnt="8"/>
      <dgm:spPr/>
    </dgm:pt>
    <dgm:pt modelId="{16F6D549-BC9A-4799-9E88-50EB5E484DD4}" type="pres">
      <dgm:prSet presAssocID="{A3762105-49E5-4D40-9A1E-3268716D26B7}" presName="d2" presStyleLbl="callout" presStyleIdx="3" presStyleCnt="8"/>
      <dgm:spPr/>
    </dgm:pt>
    <dgm:pt modelId="{59F1D8F5-D472-4656-AEB4-D85ECF532CBB}" type="pres">
      <dgm:prSet presAssocID="{1E01D920-1760-442C-BBD8-8553B59FF26C}" presName="circle3" presStyleLbl="lnNode1" presStyleIdx="2" presStyleCnt="4"/>
      <dgm:spPr/>
    </dgm:pt>
    <dgm:pt modelId="{E27CABD8-9C92-45DF-AA8E-8F5632C680EA}" type="pres">
      <dgm:prSet presAssocID="{1E01D920-1760-442C-BBD8-8553B59FF26C}" presName="text3" presStyleLbl="revTx" presStyleIdx="2" presStyleCnt="4">
        <dgm:presLayoutVars>
          <dgm:bulletEnabled val="1"/>
        </dgm:presLayoutVars>
      </dgm:prSet>
      <dgm:spPr/>
    </dgm:pt>
    <dgm:pt modelId="{AFFDA8F1-F0FA-4E05-B97B-E30C16491B69}" type="pres">
      <dgm:prSet presAssocID="{1E01D920-1760-442C-BBD8-8553B59FF26C}" presName="line3" presStyleLbl="callout" presStyleIdx="4" presStyleCnt="8"/>
      <dgm:spPr/>
    </dgm:pt>
    <dgm:pt modelId="{EB48447A-4E66-4E75-92CB-0CBB1504742F}" type="pres">
      <dgm:prSet presAssocID="{1E01D920-1760-442C-BBD8-8553B59FF26C}" presName="d3" presStyleLbl="callout" presStyleIdx="5" presStyleCnt="8"/>
      <dgm:spPr/>
    </dgm:pt>
    <dgm:pt modelId="{4B092B6F-2DA3-4C96-8623-9A97C416F4C2}" type="pres">
      <dgm:prSet presAssocID="{07DB30CC-FABE-401C-B721-DA406AD5D98D}" presName="circle4" presStyleLbl="lnNode1" presStyleIdx="3" presStyleCnt="4" custLinFactNeighborX="2414" custLinFactNeighborY="8257"/>
      <dgm:spPr/>
    </dgm:pt>
    <dgm:pt modelId="{6021A57A-38C1-4986-B574-FCEC6891F734}" type="pres">
      <dgm:prSet presAssocID="{07DB30CC-FABE-401C-B721-DA406AD5D98D}" presName="text4" presStyleLbl="revTx" presStyleIdx="3" presStyleCnt="4">
        <dgm:presLayoutVars>
          <dgm:bulletEnabled val="1"/>
        </dgm:presLayoutVars>
      </dgm:prSet>
      <dgm:spPr/>
    </dgm:pt>
    <dgm:pt modelId="{77B6D653-560B-44B0-B393-3BE1FF66009C}" type="pres">
      <dgm:prSet presAssocID="{07DB30CC-FABE-401C-B721-DA406AD5D98D}" presName="line4" presStyleLbl="callout" presStyleIdx="6" presStyleCnt="8"/>
      <dgm:spPr/>
    </dgm:pt>
    <dgm:pt modelId="{B1770234-306B-495F-ABC9-1BEC4487A059}" type="pres">
      <dgm:prSet presAssocID="{07DB30CC-FABE-401C-B721-DA406AD5D98D}" presName="d4" presStyleLbl="callout" presStyleIdx="7" presStyleCnt="8"/>
      <dgm:spPr/>
    </dgm:pt>
  </dgm:ptLst>
  <dgm:cxnLst>
    <dgm:cxn modelId="{87977518-C23E-4647-8401-B2870115FA24}" type="presOf" srcId="{535CB244-2E57-42DA-9A2E-A1C85471A968}" destId="{99CCE146-B395-4CE7-80F5-080885970CEC}" srcOrd="0" destOrd="0" presId="urn:microsoft.com/office/officeart/2005/8/layout/target1"/>
    <dgm:cxn modelId="{E0012A47-3542-4170-B8A4-FBD4EA1561DA}" srcId="{94FD3B8F-DC9F-4DBE-9984-8726E6F68F70}" destId="{A3762105-49E5-4D40-9A1E-3268716D26B7}" srcOrd="1" destOrd="0" parTransId="{CD09E680-4981-4883-90F6-0F6FFF872394}" sibTransId="{0A93EFB1-6BBE-4DA7-AB3E-ECEAE155320D}"/>
    <dgm:cxn modelId="{67BEB94B-B6DF-40DD-A378-1A291829B7D3}" srcId="{94FD3B8F-DC9F-4DBE-9984-8726E6F68F70}" destId="{535CB244-2E57-42DA-9A2E-A1C85471A968}" srcOrd="0" destOrd="0" parTransId="{C517AB3E-7CE1-4045-86D0-4876295EF78B}" sibTransId="{39D1BC6B-C27B-4099-97BC-1B991996B3B7}"/>
    <dgm:cxn modelId="{71637583-CAAB-4A29-9F92-D9704A5F3DC0}" type="presOf" srcId="{A3762105-49E5-4D40-9A1E-3268716D26B7}" destId="{3331CC0C-89E3-43C0-85E4-CBD0D40F6A49}" srcOrd="0" destOrd="0" presId="urn:microsoft.com/office/officeart/2005/8/layout/target1"/>
    <dgm:cxn modelId="{75A4F59A-3516-43A9-BFF4-0EA93C40DB94}" type="presOf" srcId="{07DB30CC-FABE-401C-B721-DA406AD5D98D}" destId="{6021A57A-38C1-4986-B574-FCEC6891F734}" srcOrd="0" destOrd="0" presId="urn:microsoft.com/office/officeart/2005/8/layout/target1"/>
    <dgm:cxn modelId="{742CF69D-F77D-4C0C-9F34-AF81AF0612C3}" type="presOf" srcId="{94FD3B8F-DC9F-4DBE-9984-8726E6F68F70}" destId="{08AEEF78-D734-4B90-BA56-541CD7B3836A}" srcOrd="0" destOrd="0" presId="urn:microsoft.com/office/officeart/2005/8/layout/target1"/>
    <dgm:cxn modelId="{5492B0A1-76D0-45C1-8E04-864BEC7A7B2E}" srcId="{94FD3B8F-DC9F-4DBE-9984-8726E6F68F70}" destId="{07DB30CC-FABE-401C-B721-DA406AD5D98D}" srcOrd="3" destOrd="0" parTransId="{6C8C183F-A829-41F8-94DC-4163C208A598}" sibTransId="{2DE71337-1DBD-461B-B2E4-738AEB454E61}"/>
    <dgm:cxn modelId="{CF9CF8C2-A3AF-409C-B124-964B367BE5C2}" srcId="{94FD3B8F-DC9F-4DBE-9984-8726E6F68F70}" destId="{1E01D920-1760-442C-BBD8-8553B59FF26C}" srcOrd="2" destOrd="0" parTransId="{9FAEC3A1-DF30-4500-9272-BDAAD5A3C001}" sibTransId="{78F123B9-52F8-4265-BDB6-F27591DA96D3}"/>
    <dgm:cxn modelId="{C51E8CF9-D4E2-45FA-A7B3-4025701E9908}" type="presOf" srcId="{1E01D920-1760-442C-BBD8-8553B59FF26C}" destId="{E27CABD8-9C92-45DF-AA8E-8F5632C680EA}" srcOrd="0" destOrd="0" presId="urn:microsoft.com/office/officeart/2005/8/layout/target1"/>
    <dgm:cxn modelId="{D65DAB1C-5130-403A-B16F-E622B8E195EF}" type="presParOf" srcId="{08AEEF78-D734-4B90-BA56-541CD7B3836A}" destId="{F0E8F0D4-050D-43E8-8EEF-76129B9F6A27}" srcOrd="0" destOrd="0" presId="urn:microsoft.com/office/officeart/2005/8/layout/target1"/>
    <dgm:cxn modelId="{4E016A54-E44C-409E-A561-23B95BCD21A9}" type="presParOf" srcId="{08AEEF78-D734-4B90-BA56-541CD7B3836A}" destId="{99CCE146-B395-4CE7-80F5-080885970CEC}" srcOrd="1" destOrd="0" presId="urn:microsoft.com/office/officeart/2005/8/layout/target1"/>
    <dgm:cxn modelId="{990E123D-1132-4B4A-A0ED-0453033F4DFB}" type="presParOf" srcId="{08AEEF78-D734-4B90-BA56-541CD7B3836A}" destId="{1F05890C-1401-4101-9980-19DC36F513BC}" srcOrd="2" destOrd="0" presId="urn:microsoft.com/office/officeart/2005/8/layout/target1"/>
    <dgm:cxn modelId="{D0218BE3-E6E9-4B73-9ADD-28B18A61504E}" type="presParOf" srcId="{08AEEF78-D734-4B90-BA56-541CD7B3836A}" destId="{C0F267E4-D8B7-42E8-B3C5-F97EBE0E636B}" srcOrd="3" destOrd="0" presId="urn:microsoft.com/office/officeart/2005/8/layout/target1"/>
    <dgm:cxn modelId="{DD116512-015C-41E1-AF88-D5B00F085CE2}" type="presParOf" srcId="{08AEEF78-D734-4B90-BA56-541CD7B3836A}" destId="{68EE8A6D-1D50-4068-96C8-1E21DBE6BE33}" srcOrd="4" destOrd="0" presId="urn:microsoft.com/office/officeart/2005/8/layout/target1"/>
    <dgm:cxn modelId="{761EFFA7-FFCF-4BEB-9873-97DA7AC43891}" type="presParOf" srcId="{08AEEF78-D734-4B90-BA56-541CD7B3836A}" destId="{3331CC0C-89E3-43C0-85E4-CBD0D40F6A49}" srcOrd="5" destOrd="0" presId="urn:microsoft.com/office/officeart/2005/8/layout/target1"/>
    <dgm:cxn modelId="{1D471B57-B46F-43C0-812D-7088BE23C61A}" type="presParOf" srcId="{08AEEF78-D734-4B90-BA56-541CD7B3836A}" destId="{87888A15-09E6-4513-BBD2-4372539105D5}" srcOrd="6" destOrd="0" presId="urn:microsoft.com/office/officeart/2005/8/layout/target1"/>
    <dgm:cxn modelId="{48ED5E50-D290-4E36-8EA5-F554983D5017}" type="presParOf" srcId="{08AEEF78-D734-4B90-BA56-541CD7B3836A}" destId="{16F6D549-BC9A-4799-9E88-50EB5E484DD4}" srcOrd="7" destOrd="0" presId="urn:microsoft.com/office/officeart/2005/8/layout/target1"/>
    <dgm:cxn modelId="{8B81E84C-3B12-4177-9042-617E98C3F578}" type="presParOf" srcId="{08AEEF78-D734-4B90-BA56-541CD7B3836A}" destId="{59F1D8F5-D472-4656-AEB4-D85ECF532CBB}" srcOrd="8" destOrd="0" presId="urn:microsoft.com/office/officeart/2005/8/layout/target1"/>
    <dgm:cxn modelId="{9DA096DC-1883-4BD3-9A8B-31FBBFD88DB5}" type="presParOf" srcId="{08AEEF78-D734-4B90-BA56-541CD7B3836A}" destId="{E27CABD8-9C92-45DF-AA8E-8F5632C680EA}" srcOrd="9" destOrd="0" presId="urn:microsoft.com/office/officeart/2005/8/layout/target1"/>
    <dgm:cxn modelId="{A97CBE7F-7654-47B1-AD6B-22F57F3F86F4}" type="presParOf" srcId="{08AEEF78-D734-4B90-BA56-541CD7B3836A}" destId="{AFFDA8F1-F0FA-4E05-B97B-E30C16491B69}" srcOrd="10" destOrd="0" presId="urn:microsoft.com/office/officeart/2005/8/layout/target1"/>
    <dgm:cxn modelId="{36857866-2E15-40DD-8504-676A05AE5094}" type="presParOf" srcId="{08AEEF78-D734-4B90-BA56-541CD7B3836A}" destId="{EB48447A-4E66-4E75-92CB-0CBB1504742F}" srcOrd="11" destOrd="0" presId="urn:microsoft.com/office/officeart/2005/8/layout/target1"/>
    <dgm:cxn modelId="{D6614C0E-57F2-4723-B05D-02AC6FE6B4D5}" type="presParOf" srcId="{08AEEF78-D734-4B90-BA56-541CD7B3836A}" destId="{4B092B6F-2DA3-4C96-8623-9A97C416F4C2}" srcOrd="12" destOrd="0" presId="urn:microsoft.com/office/officeart/2005/8/layout/target1"/>
    <dgm:cxn modelId="{DCA1A718-2363-45DB-A9F7-A55510F274B8}" type="presParOf" srcId="{08AEEF78-D734-4B90-BA56-541CD7B3836A}" destId="{6021A57A-38C1-4986-B574-FCEC6891F734}" srcOrd="13" destOrd="0" presId="urn:microsoft.com/office/officeart/2005/8/layout/target1"/>
    <dgm:cxn modelId="{B6D53F86-BA2F-4220-9325-6FB922B274B4}" type="presParOf" srcId="{08AEEF78-D734-4B90-BA56-541CD7B3836A}" destId="{77B6D653-560B-44B0-B393-3BE1FF66009C}" srcOrd="14" destOrd="0" presId="urn:microsoft.com/office/officeart/2005/8/layout/target1"/>
    <dgm:cxn modelId="{759FA57F-9068-4209-99AA-473040E875C3}" type="presParOf" srcId="{08AEEF78-D734-4B90-BA56-541CD7B3836A}" destId="{B1770234-306B-495F-ABC9-1BEC4487A059}" srcOrd="15" destOrd="0" presId="urn:microsoft.com/office/officeart/2005/8/layout/targe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5E5D234-6519-4F23-8867-C07B0623C080}" type="doc">
      <dgm:prSet loTypeId="urn:microsoft.com/office/officeart/2018/2/layout/IconLabelList" loCatId="icon" qsTypeId="urn:microsoft.com/office/officeart/2005/8/quickstyle/simple1" qsCatId="simple" csTypeId="urn:microsoft.com/office/officeart/2005/8/colors/colorful5" csCatId="colorful" phldr="1"/>
      <dgm:spPr/>
      <dgm:t>
        <a:bodyPr/>
        <a:lstStyle/>
        <a:p>
          <a:endParaRPr lang="en-US"/>
        </a:p>
      </dgm:t>
    </dgm:pt>
    <dgm:pt modelId="{5CA1088C-2D28-40E2-9583-EF13D93D39BC}">
      <dgm:prSet custT="1"/>
      <dgm:spPr/>
      <dgm:t>
        <a:bodyPr/>
        <a:lstStyle/>
        <a:p>
          <a:pPr>
            <a:lnSpc>
              <a:spcPct val="100000"/>
            </a:lnSpc>
          </a:pPr>
          <a:r>
            <a:rPr lang="en-GB" sz="1400"/>
            <a:t>In practice, EHML is a suggestion, and a greater ‘scale’ may or may not be needed/used.</a:t>
          </a:r>
          <a:endParaRPr lang="en-US" sz="1400"/>
        </a:p>
      </dgm:t>
    </dgm:pt>
    <dgm:pt modelId="{FC749DD2-C6E8-45FA-AD2F-B5153051810D}" type="parTrans" cxnId="{E6090C6B-688B-497B-A0D3-6B27C0F23491}">
      <dgm:prSet/>
      <dgm:spPr/>
      <dgm:t>
        <a:bodyPr/>
        <a:lstStyle/>
        <a:p>
          <a:endParaRPr lang="en-US" sz="2400"/>
        </a:p>
      </dgm:t>
    </dgm:pt>
    <dgm:pt modelId="{A0BC98B2-3CA6-4E43-915B-74F92836453F}" type="sibTrans" cxnId="{E6090C6B-688B-497B-A0D3-6B27C0F23491}">
      <dgm:prSet/>
      <dgm:spPr/>
      <dgm:t>
        <a:bodyPr/>
        <a:lstStyle/>
        <a:p>
          <a:endParaRPr lang="en-US" sz="2400"/>
        </a:p>
      </dgm:t>
    </dgm:pt>
    <dgm:pt modelId="{348F20F4-DC76-4FF1-832F-72C858329F03}">
      <dgm:prSet custT="1"/>
      <dgm:spPr/>
      <dgm:t>
        <a:bodyPr/>
        <a:lstStyle/>
        <a:p>
          <a:pPr>
            <a:lnSpc>
              <a:spcPct val="100000"/>
            </a:lnSpc>
          </a:pPr>
          <a:r>
            <a:rPr lang="en-GB" sz="1400"/>
            <a:t>Negligible, Seldom and Unlikely risks should not be ignored.</a:t>
          </a:r>
          <a:endParaRPr lang="en-US" sz="1400"/>
        </a:p>
      </dgm:t>
    </dgm:pt>
    <dgm:pt modelId="{F3D19F74-E02D-4E31-AD3D-FE76F8E22D4D}" type="parTrans" cxnId="{96D5EB6F-F8CA-46F5-AC48-ED8876E21288}">
      <dgm:prSet/>
      <dgm:spPr/>
      <dgm:t>
        <a:bodyPr/>
        <a:lstStyle/>
        <a:p>
          <a:endParaRPr lang="en-US" sz="2400"/>
        </a:p>
      </dgm:t>
    </dgm:pt>
    <dgm:pt modelId="{D0464FAF-0D45-4C4E-BD70-B13796B900B7}" type="sibTrans" cxnId="{96D5EB6F-F8CA-46F5-AC48-ED8876E21288}">
      <dgm:prSet/>
      <dgm:spPr/>
      <dgm:t>
        <a:bodyPr/>
        <a:lstStyle/>
        <a:p>
          <a:endParaRPr lang="en-US" sz="2400"/>
        </a:p>
      </dgm:t>
    </dgm:pt>
    <dgm:pt modelId="{2480036B-B37C-45C3-9CF2-A88B58F16AE2}">
      <dgm:prSet custT="1"/>
      <dgm:spPr/>
      <dgm:t>
        <a:bodyPr/>
        <a:lstStyle/>
        <a:p>
          <a:pPr>
            <a:lnSpc>
              <a:spcPct val="100000"/>
            </a:lnSpc>
          </a:pPr>
          <a:r>
            <a:rPr lang="en-GB" sz="1400"/>
            <a:t>If they are and only the obvious risks are handled that  would leave exposure to rare risks </a:t>
          </a:r>
          <a:br>
            <a:rPr lang="en-GB" sz="1400"/>
          </a:br>
          <a:r>
            <a:rPr lang="en-GB" sz="1400"/>
            <a:t>(black swan events)</a:t>
          </a:r>
          <a:br>
            <a:rPr lang="en-GB" sz="1400"/>
          </a:br>
          <a:endParaRPr lang="en-US" sz="1400"/>
        </a:p>
      </dgm:t>
    </dgm:pt>
    <dgm:pt modelId="{5188957E-0F5A-4B8E-AFB2-FB58C3A9E726}" type="parTrans" cxnId="{63CE37CC-C3A4-4648-AC8C-FA87CEA69259}">
      <dgm:prSet/>
      <dgm:spPr/>
      <dgm:t>
        <a:bodyPr/>
        <a:lstStyle/>
        <a:p>
          <a:endParaRPr lang="en-US" sz="2400"/>
        </a:p>
      </dgm:t>
    </dgm:pt>
    <dgm:pt modelId="{7CECE9FB-5145-4540-841D-5EB7E284A6E0}" type="sibTrans" cxnId="{63CE37CC-C3A4-4648-AC8C-FA87CEA69259}">
      <dgm:prSet/>
      <dgm:spPr/>
      <dgm:t>
        <a:bodyPr/>
        <a:lstStyle/>
        <a:p>
          <a:endParaRPr lang="en-US" sz="2400"/>
        </a:p>
      </dgm:t>
    </dgm:pt>
    <dgm:pt modelId="{FAA964F1-812A-4D2B-9C56-F6D95144CB98}" type="pres">
      <dgm:prSet presAssocID="{95E5D234-6519-4F23-8867-C07B0623C080}" presName="root" presStyleCnt="0">
        <dgm:presLayoutVars>
          <dgm:dir/>
          <dgm:resizeHandles val="exact"/>
        </dgm:presLayoutVars>
      </dgm:prSet>
      <dgm:spPr/>
    </dgm:pt>
    <dgm:pt modelId="{A7031176-B4C8-4AA5-A4FD-2D7E16B178CE}" type="pres">
      <dgm:prSet presAssocID="{5CA1088C-2D28-40E2-9583-EF13D93D39BC}" presName="compNode" presStyleCnt="0"/>
      <dgm:spPr/>
    </dgm:pt>
    <dgm:pt modelId="{37255CC6-8B4C-4F6A-BA08-4900C7AE9FD6}" type="pres">
      <dgm:prSet presAssocID="{5CA1088C-2D28-40E2-9583-EF13D93D39B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Workflow"/>
        </a:ext>
      </dgm:extLst>
    </dgm:pt>
    <dgm:pt modelId="{8CEBE63C-84A5-47E7-9462-40775655B724}" type="pres">
      <dgm:prSet presAssocID="{5CA1088C-2D28-40E2-9583-EF13D93D39BC}" presName="spaceRect" presStyleCnt="0"/>
      <dgm:spPr/>
    </dgm:pt>
    <dgm:pt modelId="{834A8281-FA3D-4E10-9646-8560017F7B7A}" type="pres">
      <dgm:prSet presAssocID="{5CA1088C-2D28-40E2-9583-EF13D93D39BC}" presName="textRect" presStyleLbl="revTx" presStyleIdx="0" presStyleCnt="3" custScaleX="142898">
        <dgm:presLayoutVars>
          <dgm:chMax val="1"/>
          <dgm:chPref val="1"/>
        </dgm:presLayoutVars>
      </dgm:prSet>
      <dgm:spPr/>
    </dgm:pt>
    <dgm:pt modelId="{01DF9984-2606-4E77-B10F-1AD136326DA7}" type="pres">
      <dgm:prSet presAssocID="{A0BC98B2-3CA6-4E43-915B-74F92836453F}" presName="sibTrans" presStyleCnt="0"/>
      <dgm:spPr/>
    </dgm:pt>
    <dgm:pt modelId="{12012408-6251-4A62-90C6-91D14FEDE48C}" type="pres">
      <dgm:prSet presAssocID="{348F20F4-DC76-4FF1-832F-72C858329F03}" presName="compNode" presStyleCnt="0"/>
      <dgm:spPr/>
    </dgm:pt>
    <dgm:pt modelId="{C5D69F9B-93D1-427B-A531-DA7FF7A47017}" type="pres">
      <dgm:prSet presAssocID="{348F20F4-DC76-4FF1-832F-72C858329F0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lippery"/>
        </a:ext>
      </dgm:extLst>
    </dgm:pt>
    <dgm:pt modelId="{9E3677C8-B37B-4BF7-8C99-BF8EC5DE1A51}" type="pres">
      <dgm:prSet presAssocID="{348F20F4-DC76-4FF1-832F-72C858329F03}" presName="spaceRect" presStyleCnt="0"/>
      <dgm:spPr/>
    </dgm:pt>
    <dgm:pt modelId="{418B0DD5-EE10-4A3F-A3E2-9C2005E58C1A}" type="pres">
      <dgm:prSet presAssocID="{348F20F4-DC76-4FF1-832F-72C858329F03}" presName="textRect" presStyleLbl="revTx" presStyleIdx="1" presStyleCnt="3" custScaleX="131323">
        <dgm:presLayoutVars>
          <dgm:chMax val="1"/>
          <dgm:chPref val="1"/>
        </dgm:presLayoutVars>
      </dgm:prSet>
      <dgm:spPr/>
    </dgm:pt>
    <dgm:pt modelId="{1D0B1677-DA95-4638-9BB0-241F8B808946}" type="pres">
      <dgm:prSet presAssocID="{D0464FAF-0D45-4C4E-BD70-B13796B900B7}" presName="sibTrans" presStyleCnt="0"/>
      <dgm:spPr/>
    </dgm:pt>
    <dgm:pt modelId="{85224E91-82F3-4D28-8C34-455E4D6C07C5}" type="pres">
      <dgm:prSet presAssocID="{2480036B-B37C-45C3-9CF2-A88B58F16AE2}" presName="compNode" presStyleCnt="0"/>
      <dgm:spPr/>
    </dgm:pt>
    <dgm:pt modelId="{EFE88309-6791-4946-9029-682585D39A12}" type="pres">
      <dgm:prSet presAssocID="{2480036B-B37C-45C3-9CF2-A88B58F16AE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anger"/>
        </a:ext>
      </dgm:extLst>
    </dgm:pt>
    <dgm:pt modelId="{A563CC01-E26D-40A0-B4CF-1EDBE625723C}" type="pres">
      <dgm:prSet presAssocID="{2480036B-B37C-45C3-9CF2-A88B58F16AE2}" presName="spaceRect" presStyleCnt="0"/>
      <dgm:spPr/>
    </dgm:pt>
    <dgm:pt modelId="{BDE9CC5B-72EB-4904-8A27-2252E42F737E}" type="pres">
      <dgm:prSet presAssocID="{2480036B-B37C-45C3-9CF2-A88B58F16AE2}" presName="textRect" presStyleLbl="revTx" presStyleIdx="2" presStyleCnt="3" custScaleX="163294">
        <dgm:presLayoutVars>
          <dgm:chMax val="1"/>
          <dgm:chPref val="1"/>
        </dgm:presLayoutVars>
      </dgm:prSet>
      <dgm:spPr/>
    </dgm:pt>
  </dgm:ptLst>
  <dgm:cxnLst>
    <dgm:cxn modelId="{E6090C6B-688B-497B-A0D3-6B27C0F23491}" srcId="{95E5D234-6519-4F23-8867-C07B0623C080}" destId="{5CA1088C-2D28-40E2-9583-EF13D93D39BC}" srcOrd="0" destOrd="0" parTransId="{FC749DD2-C6E8-45FA-AD2F-B5153051810D}" sibTransId="{A0BC98B2-3CA6-4E43-915B-74F92836453F}"/>
    <dgm:cxn modelId="{96D5EB6F-F8CA-46F5-AC48-ED8876E21288}" srcId="{95E5D234-6519-4F23-8867-C07B0623C080}" destId="{348F20F4-DC76-4FF1-832F-72C858329F03}" srcOrd="1" destOrd="0" parTransId="{F3D19F74-E02D-4E31-AD3D-FE76F8E22D4D}" sibTransId="{D0464FAF-0D45-4C4E-BD70-B13796B900B7}"/>
    <dgm:cxn modelId="{B6281081-21DF-4A89-AA5D-D1A629876C90}" type="presOf" srcId="{348F20F4-DC76-4FF1-832F-72C858329F03}" destId="{418B0DD5-EE10-4A3F-A3E2-9C2005E58C1A}" srcOrd="0" destOrd="0" presId="urn:microsoft.com/office/officeart/2018/2/layout/IconLabelList"/>
    <dgm:cxn modelId="{4FFC0FAC-B177-4979-95A9-14344E147DF5}" type="presOf" srcId="{2480036B-B37C-45C3-9CF2-A88B58F16AE2}" destId="{BDE9CC5B-72EB-4904-8A27-2252E42F737E}" srcOrd="0" destOrd="0" presId="urn:microsoft.com/office/officeart/2018/2/layout/IconLabelList"/>
    <dgm:cxn modelId="{E14469BE-437C-4392-88AA-9665D339901F}" type="presOf" srcId="{5CA1088C-2D28-40E2-9583-EF13D93D39BC}" destId="{834A8281-FA3D-4E10-9646-8560017F7B7A}" srcOrd="0" destOrd="0" presId="urn:microsoft.com/office/officeart/2018/2/layout/IconLabelList"/>
    <dgm:cxn modelId="{474E00BF-5B9D-4B68-8A2E-D624E06D4709}" type="presOf" srcId="{95E5D234-6519-4F23-8867-C07B0623C080}" destId="{FAA964F1-812A-4D2B-9C56-F6D95144CB98}" srcOrd="0" destOrd="0" presId="urn:microsoft.com/office/officeart/2018/2/layout/IconLabelList"/>
    <dgm:cxn modelId="{63CE37CC-C3A4-4648-AC8C-FA87CEA69259}" srcId="{95E5D234-6519-4F23-8867-C07B0623C080}" destId="{2480036B-B37C-45C3-9CF2-A88B58F16AE2}" srcOrd="2" destOrd="0" parTransId="{5188957E-0F5A-4B8E-AFB2-FB58C3A9E726}" sibTransId="{7CECE9FB-5145-4540-841D-5EB7E284A6E0}"/>
    <dgm:cxn modelId="{1E6E2F86-08FB-4D46-AB1D-48607E2ABD20}" type="presParOf" srcId="{FAA964F1-812A-4D2B-9C56-F6D95144CB98}" destId="{A7031176-B4C8-4AA5-A4FD-2D7E16B178CE}" srcOrd="0" destOrd="0" presId="urn:microsoft.com/office/officeart/2018/2/layout/IconLabelList"/>
    <dgm:cxn modelId="{B8816DD4-815D-488F-B6EF-9950FA371D3E}" type="presParOf" srcId="{A7031176-B4C8-4AA5-A4FD-2D7E16B178CE}" destId="{37255CC6-8B4C-4F6A-BA08-4900C7AE9FD6}" srcOrd="0" destOrd="0" presId="urn:microsoft.com/office/officeart/2018/2/layout/IconLabelList"/>
    <dgm:cxn modelId="{CED00071-56E6-4637-94F7-B3EC4264E735}" type="presParOf" srcId="{A7031176-B4C8-4AA5-A4FD-2D7E16B178CE}" destId="{8CEBE63C-84A5-47E7-9462-40775655B724}" srcOrd="1" destOrd="0" presId="urn:microsoft.com/office/officeart/2018/2/layout/IconLabelList"/>
    <dgm:cxn modelId="{72CBAD58-BF9D-4B67-870A-41081C25A218}" type="presParOf" srcId="{A7031176-B4C8-4AA5-A4FD-2D7E16B178CE}" destId="{834A8281-FA3D-4E10-9646-8560017F7B7A}" srcOrd="2" destOrd="0" presId="urn:microsoft.com/office/officeart/2018/2/layout/IconLabelList"/>
    <dgm:cxn modelId="{8E0BD524-D276-4E0B-82DF-E11811973BD7}" type="presParOf" srcId="{FAA964F1-812A-4D2B-9C56-F6D95144CB98}" destId="{01DF9984-2606-4E77-B10F-1AD136326DA7}" srcOrd="1" destOrd="0" presId="urn:microsoft.com/office/officeart/2018/2/layout/IconLabelList"/>
    <dgm:cxn modelId="{91F95A8F-18B4-40F9-8A40-2F29FE6301D1}" type="presParOf" srcId="{FAA964F1-812A-4D2B-9C56-F6D95144CB98}" destId="{12012408-6251-4A62-90C6-91D14FEDE48C}" srcOrd="2" destOrd="0" presId="urn:microsoft.com/office/officeart/2018/2/layout/IconLabelList"/>
    <dgm:cxn modelId="{8A174FD8-D1E3-4F6E-9998-5CFB2501E1DA}" type="presParOf" srcId="{12012408-6251-4A62-90C6-91D14FEDE48C}" destId="{C5D69F9B-93D1-427B-A531-DA7FF7A47017}" srcOrd="0" destOrd="0" presId="urn:microsoft.com/office/officeart/2018/2/layout/IconLabelList"/>
    <dgm:cxn modelId="{66C7CB43-E9D9-4DC1-9988-6F95C230C339}" type="presParOf" srcId="{12012408-6251-4A62-90C6-91D14FEDE48C}" destId="{9E3677C8-B37B-4BF7-8C99-BF8EC5DE1A51}" srcOrd="1" destOrd="0" presId="urn:microsoft.com/office/officeart/2018/2/layout/IconLabelList"/>
    <dgm:cxn modelId="{39A390ED-3E1E-495F-8439-8319E2DB8C63}" type="presParOf" srcId="{12012408-6251-4A62-90C6-91D14FEDE48C}" destId="{418B0DD5-EE10-4A3F-A3E2-9C2005E58C1A}" srcOrd="2" destOrd="0" presId="urn:microsoft.com/office/officeart/2018/2/layout/IconLabelList"/>
    <dgm:cxn modelId="{B8B6CDBD-E065-43AE-A873-6D85449F8C46}" type="presParOf" srcId="{FAA964F1-812A-4D2B-9C56-F6D95144CB98}" destId="{1D0B1677-DA95-4638-9BB0-241F8B808946}" srcOrd="3" destOrd="0" presId="urn:microsoft.com/office/officeart/2018/2/layout/IconLabelList"/>
    <dgm:cxn modelId="{D38867CB-5230-4C57-9199-8492797F4F29}" type="presParOf" srcId="{FAA964F1-812A-4D2B-9C56-F6D95144CB98}" destId="{85224E91-82F3-4D28-8C34-455E4D6C07C5}" srcOrd="4" destOrd="0" presId="urn:microsoft.com/office/officeart/2018/2/layout/IconLabelList"/>
    <dgm:cxn modelId="{5F87CDC8-D105-4CB7-B9B9-3D9013BD2C65}" type="presParOf" srcId="{85224E91-82F3-4D28-8C34-455E4D6C07C5}" destId="{EFE88309-6791-4946-9029-682585D39A12}" srcOrd="0" destOrd="0" presId="urn:microsoft.com/office/officeart/2018/2/layout/IconLabelList"/>
    <dgm:cxn modelId="{99B79C9E-2174-4F64-AB0D-78B93F65E1F0}" type="presParOf" srcId="{85224E91-82F3-4D28-8C34-455E4D6C07C5}" destId="{A563CC01-E26D-40A0-B4CF-1EDBE625723C}" srcOrd="1" destOrd="0" presId="urn:microsoft.com/office/officeart/2018/2/layout/IconLabelList"/>
    <dgm:cxn modelId="{1551B5D7-F246-44B3-ADB9-C1AA459FF7B4}" type="presParOf" srcId="{85224E91-82F3-4D28-8C34-455E4D6C07C5}" destId="{BDE9CC5B-72EB-4904-8A27-2252E42F737E}"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8B50B86-F754-4761-BDC9-EC6040AAF7C1}" type="doc">
      <dgm:prSet loTypeId="urn:microsoft.com/office/officeart/2005/8/layout/hierarchy1" loCatId="hierarchy" qsTypeId="urn:microsoft.com/office/officeart/2005/8/quickstyle/simple1" qsCatId="simple" csTypeId="urn:microsoft.com/office/officeart/2005/8/colors/accent2_3" csCatId="accent2" phldr="1"/>
      <dgm:spPr/>
      <dgm:t>
        <a:bodyPr/>
        <a:lstStyle/>
        <a:p>
          <a:endParaRPr lang="en-US"/>
        </a:p>
      </dgm:t>
    </dgm:pt>
    <dgm:pt modelId="{B14EF647-DF58-4482-95B0-A1E071842D03}">
      <dgm:prSet custT="1"/>
      <dgm:spPr>
        <a:ln>
          <a:solidFill>
            <a:srgbClr val="66CBE4"/>
          </a:solidFill>
        </a:ln>
      </dgm:spPr>
      <dgm:t>
        <a:bodyPr/>
        <a:lstStyle/>
        <a:p>
          <a:r>
            <a:rPr lang="en-GB" sz="1600"/>
            <a:t>Risk can rarely be 100% mitigated.</a:t>
          </a:r>
          <a:br>
            <a:rPr lang="en-GB" sz="1600"/>
          </a:br>
          <a:endParaRPr lang="en-US" sz="1600"/>
        </a:p>
      </dgm:t>
    </dgm:pt>
    <dgm:pt modelId="{55C0FF21-4E3C-4910-B814-C9822E1325E9}" type="parTrans" cxnId="{DFD1AD85-C1C0-4316-91BA-182F0BBF886C}">
      <dgm:prSet/>
      <dgm:spPr/>
      <dgm:t>
        <a:bodyPr/>
        <a:lstStyle/>
        <a:p>
          <a:endParaRPr lang="en-US" sz="1800"/>
        </a:p>
      </dgm:t>
    </dgm:pt>
    <dgm:pt modelId="{5C06E8B1-5B31-4F7D-99EA-8A3D92E1D894}" type="sibTrans" cxnId="{DFD1AD85-C1C0-4316-91BA-182F0BBF886C}">
      <dgm:prSet/>
      <dgm:spPr/>
      <dgm:t>
        <a:bodyPr/>
        <a:lstStyle/>
        <a:p>
          <a:endParaRPr lang="en-US" sz="1800"/>
        </a:p>
      </dgm:t>
    </dgm:pt>
    <dgm:pt modelId="{DB5731F3-E265-46B3-9A90-2839AC0352A1}">
      <dgm:prSet custT="1"/>
      <dgm:spPr>
        <a:ln>
          <a:solidFill>
            <a:srgbClr val="66CBE4"/>
          </a:solidFill>
        </a:ln>
      </dgm:spPr>
      <dgm:t>
        <a:bodyPr/>
        <a:lstStyle/>
        <a:p>
          <a:r>
            <a:rPr lang="en-GB" sz="1600"/>
            <a:t>‘Residual Risk’ may be handled by on-going monitoring or taking out insurance.</a:t>
          </a:r>
          <a:endParaRPr lang="en-US" sz="1600"/>
        </a:p>
      </dgm:t>
    </dgm:pt>
    <dgm:pt modelId="{D2CE0AFE-F162-4F38-962F-C6F215467146}" type="parTrans" cxnId="{FC57531F-18F7-4620-9E79-1BAEB4E5414D}">
      <dgm:prSet/>
      <dgm:spPr/>
      <dgm:t>
        <a:bodyPr/>
        <a:lstStyle/>
        <a:p>
          <a:endParaRPr lang="en-US" sz="1800"/>
        </a:p>
      </dgm:t>
    </dgm:pt>
    <dgm:pt modelId="{833AB473-8676-4A56-83D6-18CF9DBB8822}" type="sibTrans" cxnId="{FC57531F-18F7-4620-9E79-1BAEB4E5414D}">
      <dgm:prSet/>
      <dgm:spPr/>
      <dgm:t>
        <a:bodyPr/>
        <a:lstStyle/>
        <a:p>
          <a:endParaRPr lang="en-US" sz="1800"/>
        </a:p>
      </dgm:t>
    </dgm:pt>
    <dgm:pt modelId="{7F126C24-398B-40A1-A77C-5ED7713FD7E4}" type="pres">
      <dgm:prSet presAssocID="{48B50B86-F754-4761-BDC9-EC6040AAF7C1}" presName="hierChild1" presStyleCnt="0">
        <dgm:presLayoutVars>
          <dgm:chPref val="1"/>
          <dgm:dir/>
          <dgm:animOne val="branch"/>
          <dgm:animLvl val="lvl"/>
          <dgm:resizeHandles/>
        </dgm:presLayoutVars>
      </dgm:prSet>
      <dgm:spPr/>
    </dgm:pt>
    <dgm:pt modelId="{70DA2E6E-3562-4B8E-9BF5-7FE995B5B736}" type="pres">
      <dgm:prSet presAssocID="{B14EF647-DF58-4482-95B0-A1E071842D03}" presName="hierRoot1" presStyleCnt="0"/>
      <dgm:spPr/>
    </dgm:pt>
    <dgm:pt modelId="{8C321D18-1722-409E-882E-50004537C767}" type="pres">
      <dgm:prSet presAssocID="{B14EF647-DF58-4482-95B0-A1E071842D03}" presName="composite" presStyleCnt="0"/>
      <dgm:spPr/>
    </dgm:pt>
    <dgm:pt modelId="{2E19A188-0679-432E-AF03-162AE5748E7C}" type="pres">
      <dgm:prSet presAssocID="{B14EF647-DF58-4482-95B0-A1E071842D03}" presName="background" presStyleLbl="node0" presStyleIdx="0" presStyleCnt="2"/>
      <dgm:spPr>
        <a:solidFill>
          <a:srgbClr val="66CBE4"/>
        </a:solidFill>
      </dgm:spPr>
    </dgm:pt>
    <dgm:pt modelId="{A4898463-501A-410A-8D9D-48F49567AA59}" type="pres">
      <dgm:prSet presAssocID="{B14EF647-DF58-4482-95B0-A1E071842D03}" presName="text" presStyleLbl="fgAcc0" presStyleIdx="0" presStyleCnt="2">
        <dgm:presLayoutVars>
          <dgm:chPref val="3"/>
        </dgm:presLayoutVars>
      </dgm:prSet>
      <dgm:spPr/>
    </dgm:pt>
    <dgm:pt modelId="{58E5CB14-F81C-4583-8CE6-21365673E4CF}" type="pres">
      <dgm:prSet presAssocID="{B14EF647-DF58-4482-95B0-A1E071842D03}" presName="hierChild2" presStyleCnt="0"/>
      <dgm:spPr/>
    </dgm:pt>
    <dgm:pt modelId="{C5EDC19F-3C00-40CC-A289-4FF4EE18C76D}" type="pres">
      <dgm:prSet presAssocID="{DB5731F3-E265-46B3-9A90-2839AC0352A1}" presName="hierRoot1" presStyleCnt="0"/>
      <dgm:spPr/>
    </dgm:pt>
    <dgm:pt modelId="{7BB4E571-2AD4-42E4-9427-8447C57D7F2B}" type="pres">
      <dgm:prSet presAssocID="{DB5731F3-E265-46B3-9A90-2839AC0352A1}" presName="composite" presStyleCnt="0"/>
      <dgm:spPr/>
    </dgm:pt>
    <dgm:pt modelId="{1D3AB6E6-FD3A-4C4F-AAF7-A2C3CF966F7B}" type="pres">
      <dgm:prSet presAssocID="{DB5731F3-E265-46B3-9A90-2839AC0352A1}" presName="background" presStyleLbl="node0" presStyleIdx="1" presStyleCnt="2"/>
      <dgm:spPr>
        <a:solidFill>
          <a:srgbClr val="66CBE4"/>
        </a:solidFill>
      </dgm:spPr>
    </dgm:pt>
    <dgm:pt modelId="{E0C30E01-37C0-488D-A273-B1FFE0C0F8FF}" type="pres">
      <dgm:prSet presAssocID="{DB5731F3-E265-46B3-9A90-2839AC0352A1}" presName="text" presStyleLbl="fgAcc0" presStyleIdx="1" presStyleCnt="2">
        <dgm:presLayoutVars>
          <dgm:chPref val="3"/>
        </dgm:presLayoutVars>
      </dgm:prSet>
      <dgm:spPr/>
    </dgm:pt>
    <dgm:pt modelId="{8606C6DA-4CE6-408E-8E83-2636C841B3F8}" type="pres">
      <dgm:prSet presAssocID="{DB5731F3-E265-46B3-9A90-2839AC0352A1}" presName="hierChild2" presStyleCnt="0"/>
      <dgm:spPr/>
    </dgm:pt>
  </dgm:ptLst>
  <dgm:cxnLst>
    <dgm:cxn modelId="{FC57531F-18F7-4620-9E79-1BAEB4E5414D}" srcId="{48B50B86-F754-4761-BDC9-EC6040AAF7C1}" destId="{DB5731F3-E265-46B3-9A90-2839AC0352A1}" srcOrd="1" destOrd="0" parTransId="{D2CE0AFE-F162-4F38-962F-C6F215467146}" sibTransId="{833AB473-8676-4A56-83D6-18CF9DBB8822}"/>
    <dgm:cxn modelId="{2968A879-5867-4E26-A520-894D8628C567}" type="presOf" srcId="{B14EF647-DF58-4482-95B0-A1E071842D03}" destId="{A4898463-501A-410A-8D9D-48F49567AA59}" srcOrd="0" destOrd="0" presId="urn:microsoft.com/office/officeart/2005/8/layout/hierarchy1"/>
    <dgm:cxn modelId="{DFD1AD85-C1C0-4316-91BA-182F0BBF886C}" srcId="{48B50B86-F754-4761-BDC9-EC6040AAF7C1}" destId="{B14EF647-DF58-4482-95B0-A1E071842D03}" srcOrd="0" destOrd="0" parTransId="{55C0FF21-4E3C-4910-B814-C9822E1325E9}" sibTransId="{5C06E8B1-5B31-4F7D-99EA-8A3D92E1D894}"/>
    <dgm:cxn modelId="{22F954E3-395E-4502-9828-18965B135056}" type="presOf" srcId="{48B50B86-F754-4761-BDC9-EC6040AAF7C1}" destId="{7F126C24-398B-40A1-A77C-5ED7713FD7E4}" srcOrd="0" destOrd="0" presId="urn:microsoft.com/office/officeart/2005/8/layout/hierarchy1"/>
    <dgm:cxn modelId="{AE4C81FF-A55C-4B6C-8759-F8AB4F0A940E}" type="presOf" srcId="{DB5731F3-E265-46B3-9A90-2839AC0352A1}" destId="{E0C30E01-37C0-488D-A273-B1FFE0C0F8FF}" srcOrd="0" destOrd="0" presId="urn:microsoft.com/office/officeart/2005/8/layout/hierarchy1"/>
    <dgm:cxn modelId="{BCC84923-82DC-45E7-A008-8549AA1A9DBE}" type="presParOf" srcId="{7F126C24-398B-40A1-A77C-5ED7713FD7E4}" destId="{70DA2E6E-3562-4B8E-9BF5-7FE995B5B736}" srcOrd="0" destOrd="0" presId="urn:microsoft.com/office/officeart/2005/8/layout/hierarchy1"/>
    <dgm:cxn modelId="{936D2476-B0D2-4EB4-ADC7-7BEA0A89A362}" type="presParOf" srcId="{70DA2E6E-3562-4B8E-9BF5-7FE995B5B736}" destId="{8C321D18-1722-409E-882E-50004537C767}" srcOrd="0" destOrd="0" presId="urn:microsoft.com/office/officeart/2005/8/layout/hierarchy1"/>
    <dgm:cxn modelId="{9A572042-69AC-4A9B-B7BC-83C6E368806B}" type="presParOf" srcId="{8C321D18-1722-409E-882E-50004537C767}" destId="{2E19A188-0679-432E-AF03-162AE5748E7C}" srcOrd="0" destOrd="0" presId="urn:microsoft.com/office/officeart/2005/8/layout/hierarchy1"/>
    <dgm:cxn modelId="{4A9E9849-1D65-41FE-A2DA-531A1CD3CA8B}" type="presParOf" srcId="{8C321D18-1722-409E-882E-50004537C767}" destId="{A4898463-501A-410A-8D9D-48F49567AA59}" srcOrd="1" destOrd="0" presId="urn:microsoft.com/office/officeart/2005/8/layout/hierarchy1"/>
    <dgm:cxn modelId="{4F8C80A0-F3E4-47FF-BC18-2C27C07881F4}" type="presParOf" srcId="{70DA2E6E-3562-4B8E-9BF5-7FE995B5B736}" destId="{58E5CB14-F81C-4583-8CE6-21365673E4CF}" srcOrd="1" destOrd="0" presId="urn:microsoft.com/office/officeart/2005/8/layout/hierarchy1"/>
    <dgm:cxn modelId="{3A5BC947-EE79-40CB-9A8D-9768B773B104}" type="presParOf" srcId="{7F126C24-398B-40A1-A77C-5ED7713FD7E4}" destId="{C5EDC19F-3C00-40CC-A289-4FF4EE18C76D}" srcOrd="1" destOrd="0" presId="urn:microsoft.com/office/officeart/2005/8/layout/hierarchy1"/>
    <dgm:cxn modelId="{0F249847-E905-496C-928B-68CFE89E6315}" type="presParOf" srcId="{C5EDC19F-3C00-40CC-A289-4FF4EE18C76D}" destId="{7BB4E571-2AD4-42E4-9427-8447C57D7F2B}" srcOrd="0" destOrd="0" presId="urn:microsoft.com/office/officeart/2005/8/layout/hierarchy1"/>
    <dgm:cxn modelId="{E8C1BCC3-65D8-4D24-B012-9F405FBA06DE}" type="presParOf" srcId="{7BB4E571-2AD4-42E4-9427-8447C57D7F2B}" destId="{1D3AB6E6-FD3A-4C4F-AAF7-A2C3CF966F7B}" srcOrd="0" destOrd="0" presId="urn:microsoft.com/office/officeart/2005/8/layout/hierarchy1"/>
    <dgm:cxn modelId="{32889C46-C178-46C4-ACC3-4C6621673DD2}" type="presParOf" srcId="{7BB4E571-2AD4-42E4-9427-8447C57D7F2B}" destId="{E0C30E01-37C0-488D-A273-B1FFE0C0F8FF}" srcOrd="1" destOrd="0" presId="urn:microsoft.com/office/officeart/2005/8/layout/hierarchy1"/>
    <dgm:cxn modelId="{A19B9A3B-8247-422E-8CA6-00238E747225}" type="presParOf" srcId="{C5EDC19F-3C00-40CC-A289-4FF4EE18C76D}" destId="{8606C6DA-4CE6-408E-8E83-2636C841B3F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B77AF9-8721-4A14-9E78-34641BB07B7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37A5CF-2783-4C7D-9EEA-4B9A42E1EA15}">
      <dgm:prSet/>
      <dgm:spPr/>
      <dgm:t>
        <a:bodyPr/>
        <a:lstStyle/>
        <a:p>
          <a:r>
            <a:rPr lang="en-GB"/>
            <a:t>The target audience for TOGAF Foundation (Level 1) training includes but is not limited to:</a:t>
          </a:r>
          <a:endParaRPr lang="en-US"/>
        </a:p>
      </dgm:t>
    </dgm:pt>
    <dgm:pt modelId="{075A486E-3BBD-4381-9537-1D3C1D57923A}" type="parTrans" cxnId="{7FAE6293-2DC3-4615-A4EC-88B0107E2373}">
      <dgm:prSet/>
      <dgm:spPr/>
      <dgm:t>
        <a:bodyPr/>
        <a:lstStyle/>
        <a:p>
          <a:endParaRPr lang="en-US"/>
        </a:p>
      </dgm:t>
    </dgm:pt>
    <dgm:pt modelId="{58BDCCC1-EC6C-4EE4-8F0A-27ADE7AB13A7}" type="sibTrans" cxnId="{7FAE6293-2DC3-4615-A4EC-88B0107E2373}">
      <dgm:prSet/>
      <dgm:spPr/>
      <dgm:t>
        <a:bodyPr/>
        <a:lstStyle/>
        <a:p>
          <a:endParaRPr lang="en-US"/>
        </a:p>
      </dgm:t>
    </dgm:pt>
    <dgm:pt modelId="{8E1B2DC6-9DD1-488C-89EE-F88748EC538F}">
      <dgm:prSet/>
      <dgm:spPr/>
      <dgm:t>
        <a:bodyPr/>
        <a:lstStyle/>
        <a:p>
          <a:pPr>
            <a:buClr>
              <a:srgbClr val="66CBE4"/>
            </a:buClr>
            <a:buFont typeface="Wingdings" panose="05000000000000000000" pitchFamily="2" charset="2"/>
            <a:buChar char="ü"/>
          </a:pPr>
          <a:r>
            <a:rPr lang="en-GB"/>
            <a:t>Individuals who require a basic understanding of the </a:t>
          </a:r>
          <a:r>
            <a:rPr lang="en-GB" i="1"/>
            <a:t>TOGAF Standard, 10</a:t>
          </a:r>
          <a:r>
            <a:rPr lang="en-GB" i="1" baseline="30000"/>
            <a:t>th</a:t>
          </a:r>
          <a:r>
            <a:rPr lang="en-GB" i="1"/>
            <a:t> Edition </a:t>
          </a:r>
          <a:endParaRPr lang="en-US"/>
        </a:p>
      </dgm:t>
    </dgm:pt>
    <dgm:pt modelId="{3EB66BB6-5766-49FB-BBD8-62662D854932}" type="parTrans" cxnId="{6F82FD1E-AC82-4E6A-B524-8AD6CDA8F4B5}">
      <dgm:prSet/>
      <dgm:spPr/>
      <dgm:t>
        <a:bodyPr/>
        <a:lstStyle/>
        <a:p>
          <a:endParaRPr lang="en-US"/>
        </a:p>
      </dgm:t>
    </dgm:pt>
    <dgm:pt modelId="{F063A118-808A-4F5B-8116-B88972452681}" type="sibTrans" cxnId="{6F82FD1E-AC82-4E6A-B524-8AD6CDA8F4B5}">
      <dgm:prSet/>
      <dgm:spPr/>
      <dgm:t>
        <a:bodyPr/>
        <a:lstStyle/>
        <a:p>
          <a:endParaRPr lang="en-US"/>
        </a:p>
      </dgm:t>
    </dgm:pt>
    <dgm:pt modelId="{8E08509B-9820-4505-8311-271CD149724C}">
      <dgm:prSet/>
      <dgm:spPr/>
      <dgm:t>
        <a:bodyPr/>
        <a:lstStyle/>
        <a:p>
          <a:pPr>
            <a:buClr>
              <a:srgbClr val="66CBE4"/>
            </a:buClr>
            <a:buFont typeface="Wingdings" panose="05000000000000000000" pitchFamily="2" charset="2"/>
            <a:buChar char="ü"/>
          </a:pPr>
          <a:r>
            <a:rPr lang="en-GB"/>
            <a:t>Professionals who are working in roles associated with an architecture project, such as those responsible for planning, execution, development, delivery and operation</a:t>
          </a:r>
          <a:endParaRPr lang="en-US"/>
        </a:p>
      </dgm:t>
    </dgm:pt>
    <dgm:pt modelId="{F1562A37-511C-4D40-9DBC-5FADE2216B8F}" type="parTrans" cxnId="{A0D48BC3-BA1F-4A4D-A22A-29476072EB7C}">
      <dgm:prSet/>
      <dgm:spPr/>
      <dgm:t>
        <a:bodyPr/>
        <a:lstStyle/>
        <a:p>
          <a:endParaRPr lang="en-US"/>
        </a:p>
      </dgm:t>
    </dgm:pt>
    <dgm:pt modelId="{3D975968-9D5C-4C75-97C6-D8B015325A62}" type="sibTrans" cxnId="{A0D48BC3-BA1F-4A4D-A22A-29476072EB7C}">
      <dgm:prSet/>
      <dgm:spPr/>
      <dgm:t>
        <a:bodyPr/>
        <a:lstStyle/>
        <a:p>
          <a:endParaRPr lang="en-US"/>
        </a:p>
      </dgm:t>
    </dgm:pt>
    <dgm:pt modelId="{D13FB0E3-322E-4CA4-8A08-F71678E31E6D}">
      <dgm:prSet/>
      <dgm:spPr/>
      <dgm:t>
        <a:bodyPr/>
        <a:lstStyle/>
        <a:p>
          <a:pPr>
            <a:buClr>
              <a:srgbClr val="66CBE4"/>
            </a:buClr>
            <a:buFont typeface="Wingdings" panose="05000000000000000000" pitchFamily="2" charset="2"/>
            <a:buChar char="ü"/>
          </a:pPr>
          <a:r>
            <a:rPr lang="en-GB"/>
            <a:t>Architects who are looking for a first introduction to the </a:t>
          </a:r>
          <a:r>
            <a:rPr lang="en-GB" i="1"/>
            <a:t>TOGAF Standard, 10</a:t>
          </a:r>
          <a:r>
            <a:rPr lang="en-GB" i="1" baseline="30000"/>
            <a:t>th</a:t>
          </a:r>
          <a:r>
            <a:rPr lang="en-GB" i="1"/>
            <a:t> Edition </a:t>
          </a:r>
          <a:endParaRPr lang="en-US"/>
        </a:p>
      </dgm:t>
    </dgm:pt>
    <dgm:pt modelId="{B02E386C-484C-4F24-9C3B-9CC86023C234}" type="parTrans" cxnId="{871BBAD5-D32E-4D9A-A76D-F9C463AA562F}">
      <dgm:prSet/>
      <dgm:spPr/>
      <dgm:t>
        <a:bodyPr/>
        <a:lstStyle/>
        <a:p>
          <a:endParaRPr lang="en-US"/>
        </a:p>
      </dgm:t>
    </dgm:pt>
    <dgm:pt modelId="{B54890E3-A9B5-4C5C-9777-DBDD76F1D4E0}" type="sibTrans" cxnId="{871BBAD5-D32E-4D9A-A76D-F9C463AA562F}">
      <dgm:prSet/>
      <dgm:spPr/>
      <dgm:t>
        <a:bodyPr/>
        <a:lstStyle/>
        <a:p>
          <a:endParaRPr lang="en-US"/>
        </a:p>
      </dgm:t>
    </dgm:pt>
    <dgm:pt modelId="{4BD6F6D4-145A-4E9B-8454-B790806B6F17}">
      <dgm:prSet/>
      <dgm:spPr/>
      <dgm:t>
        <a:bodyPr/>
        <a:lstStyle/>
        <a:p>
          <a:pPr>
            <a:buClr>
              <a:srgbClr val="66CBE4"/>
            </a:buClr>
            <a:buFont typeface="Wingdings" panose="05000000000000000000" pitchFamily="2" charset="2"/>
            <a:buChar char="ü"/>
          </a:pPr>
          <a:r>
            <a:rPr lang="en-GB"/>
            <a:t>Architects who want to achieve Level 2 certification in a stepwise approach.</a:t>
          </a:r>
          <a:endParaRPr lang="en-US"/>
        </a:p>
      </dgm:t>
    </dgm:pt>
    <dgm:pt modelId="{89818679-A537-4AF9-AEEC-035E83CEA675}" type="parTrans" cxnId="{7334DA95-6A8E-4B82-9BC3-9D728588964C}">
      <dgm:prSet/>
      <dgm:spPr/>
      <dgm:t>
        <a:bodyPr/>
        <a:lstStyle/>
        <a:p>
          <a:endParaRPr lang="en-US"/>
        </a:p>
      </dgm:t>
    </dgm:pt>
    <dgm:pt modelId="{0A108C46-A0A3-4FC5-B193-868154C72B4F}" type="sibTrans" cxnId="{7334DA95-6A8E-4B82-9BC3-9D728588964C}">
      <dgm:prSet/>
      <dgm:spPr/>
      <dgm:t>
        <a:bodyPr/>
        <a:lstStyle/>
        <a:p>
          <a:endParaRPr lang="en-US"/>
        </a:p>
      </dgm:t>
    </dgm:pt>
    <dgm:pt modelId="{F18AC9B7-0497-4B32-8118-95EA5D740069}" type="pres">
      <dgm:prSet presAssocID="{4AB77AF9-8721-4A14-9E78-34641BB07B72}" presName="linear" presStyleCnt="0">
        <dgm:presLayoutVars>
          <dgm:animLvl val="lvl"/>
          <dgm:resizeHandles val="exact"/>
        </dgm:presLayoutVars>
      </dgm:prSet>
      <dgm:spPr/>
    </dgm:pt>
    <dgm:pt modelId="{70986DAB-C6CE-42C7-BC07-986FDF71094B}" type="pres">
      <dgm:prSet presAssocID="{CF37A5CF-2783-4C7D-9EEA-4B9A42E1EA15}" presName="parentText" presStyleLbl="node1" presStyleIdx="0" presStyleCnt="1" custLinFactNeighborX="-4168" custLinFactNeighborY="-777">
        <dgm:presLayoutVars>
          <dgm:chMax val="0"/>
          <dgm:bulletEnabled val="1"/>
        </dgm:presLayoutVars>
      </dgm:prSet>
      <dgm:spPr/>
    </dgm:pt>
    <dgm:pt modelId="{663128DF-680E-451C-B194-EEFFD019085B}" type="pres">
      <dgm:prSet presAssocID="{CF37A5CF-2783-4C7D-9EEA-4B9A42E1EA15}" presName="childText" presStyleLbl="revTx" presStyleIdx="0" presStyleCnt="1">
        <dgm:presLayoutVars>
          <dgm:bulletEnabled val="1"/>
        </dgm:presLayoutVars>
      </dgm:prSet>
      <dgm:spPr/>
    </dgm:pt>
  </dgm:ptLst>
  <dgm:cxnLst>
    <dgm:cxn modelId="{91944407-0C8E-425B-BAFC-97CC4208063E}" type="presOf" srcId="{CF37A5CF-2783-4C7D-9EEA-4B9A42E1EA15}" destId="{70986DAB-C6CE-42C7-BC07-986FDF71094B}" srcOrd="0" destOrd="0" presId="urn:microsoft.com/office/officeart/2005/8/layout/vList2"/>
    <dgm:cxn modelId="{7F03F616-13A9-491D-80E3-9F9C758B3A4D}" type="presOf" srcId="{4BD6F6D4-145A-4E9B-8454-B790806B6F17}" destId="{663128DF-680E-451C-B194-EEFFD019085B}" srcOrd="0" destOrd="3" presId="urn:microsoft.com/office/officeart/2005/8/layout/vList2"/>
    <dgm:cxn modelId="{6F82FD1E-AC82-4E6A-B524-8AD6CDA8F4B5}" srcId="{CF37A5CF-2783-4C7D-9EEA-4B9A42E1EA15}" destId="{8E1B2DC6-9DD1-488C-89EE-F88748EC538F}" srcOrd="0" destOrd="0" parTransId="{3EB66BB6-5766-49FB-BBD8-62662D854932}" sibTransId="{F063A118-808A-4F5B-8116-B88972452681}"/>
    <dgm:cxn modelId="{E9E00B30-E2F1-48A1-8B33-ABCEF16935E9}" type="presOf" srcId="{8E1B2DC6-9DD1-488C-89EE-F88748EC538F}" destId="{663128DF-680E-451C-B194-EEFFD019085B}" srcOrd="0" destOrd="0" presId="urn:microsoft.com/office/officeart/2005/8/layout/vList2"/>
    <dgm:cxn modelId="{682C4F30-2120-4DDC-9294-FF6AE56ADD68}" type="presOf" srcId="{8E08509B-9820-4505-8311-271CD149724C}" destId="{663128DF-680E-451C-B194-EEFFD019085B}" srcOrd="0" destOrd="1" presId="urn:microsoft.com/office/officeart/2005/8/layout/vList2"/>
    <dgm:cxn modelId="{BBCBFA3E-3D6C-4D1F-BCD1-4BF4B51E445D}" type="presOf" srcId="{D13FB0E3-322E-4CA4-8A08-F71678E31E6D}" destId="{663128DF-680E-451C-B194-EEFFD019085B}" srcOrd="0" destOrd="2" presId="urn:microsoft.com/office/officeart/2005/8/layout/vList2"/>
    <dgm:cxn modelId="{8EC17462-24CB-40C7-9722-0A7274B39A04}" type="presOf" srcId="{4AB77AF9-8721-4A14-9E78-34641BB07B72}" destId="{F18AC9B7-0497-4B32-8118-95EA5D740069}" srcOrd="0" destOrd="0" presId="urn:microsoft.com/office/officeart/2005/8/layout/vList2"/>
    <dgm:cxn modelId="{7FAE6293-2DC3-4615-A4EC-88B0107E2373}" srcId="{4AB77AF9-8721-4A14-9E78-34641BB07B72}" destId="{CF37A5CF-2783-4C7D-9EEA-4B9A42E1EA15}" srcOrd="0" destOrd="0" parTransId="{075A486E-3BBD-4381-9537-1D3C1D57923A}" sibTransId="{58BDCCC1-EC6C-4EE4-8F0A-27ADE7AB13A7}"/>
    <dgm:cxn modelId="{7334DA95-6A8E-4B82-9BC3-9D728588964C}" srcId="{CF37A5CF-2783-4C7D-9EEA-4B9A42E1EA15}" destId="{4BD6F6D4-145A-4E9B-8454-B790806B6F17}" srcOrd="3" destOrd="0" parTransId="{89818679-A537-4AF9-AEEC-035E83CEA675}" sibTransId="{0A108C46-A0A3-4FC5-B193-868154C72B4F}"/>
    <dgm:cxn modelId="{A0D48BC3-BA1F-4A4D-A22A-29476072EB7C}" srcId="{CF37A5CF-2783-4C7D-9EEA-4B9A42E1EA15}" destId="{8E08509B-9820-4505-8311-271CD149724C}" srcOrd="1" destOrd="0" parTransId="{F1562A37-511C-4D40-9DBC-5FADE2216B8F}" sibTransId="{3D975968-9D5C-4C75-97C6-D8B015325A62}"/>
    <dgm:cxn modelId="{871BBAD5-D32E-4D9A-A76D-F9C463AA562F}" srcId="{CF37A5CF-2783-4C7D-9EEA-4B9A42E1EA15}" destId="{D13FB0E3-322E-4CA4-8A08-F71678E31E6D}" srcOrd="2" destOrd="0" parTransId="{B02E386C-484C-4F24-9C3B-9CC86023C234}" sibTransId="{B54890E3-A9B5-4C5C-9777-DBDD76F1D4E0}"/>
    <dgm:cxn modelId="{91730FED-90ED-4163-A2A5-F2529667A5AC}" type="presParOf" srcId="{F18AC9B7-0497-4B32-8118-95EA5D740069}" destId="{70986DAB-C6CE-42C7-BC07-986FDF71094B}" srcOrd="0" destOrd="0" presId="urn:microsoft.com/office/officeart/2005/8/layout/vList2"/>
    <dgm:cxn modelId="{43011D44-FBE1-4704-AE4F-05E54D1C94A6}" type="presParOf" srcId="{F18AC9B7-0497-4B32-8118-95EA5D740069}" destId="{663128DF-680E-451C-B194-EEFFD019085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B9CE98B-CA69-4419-8299-1D8A47008394}" type="doc">
      <dgm:prSet loTypeId="urn:microsoft.com/office/officeart/2005/8/layout/list1" loCatId="list" qsTypeId="urn:microsoft.com/office/officeart/2005/8/quickstyle/simple1" qsCatId="simple" csTypeId="urn:microsoft.com/office/officeart/2005/8/colors/accent1_3" csCatId="accent1"/>
      <dgm:spPr/>
      <dgm:t>
        <a:bodyPr/>
        <a:lstStyle/>
        <a:p>
          <a:endParaRPr lang="en-US"/>
        </a:p>
      </dgm:t>
    </dgm:pt>
    <dgm:pt modelId="{7A372632-7216-47A5-99C5-7F9FF24D8EB4}">
      <dgm:prSet/>
      <dgm:spPr/>
      <dgm:t>
        <a:bodyPr/>
        <a:lstStyle/>
        <a:p>
          <a:r>
            <a:rPr lang="en-GB"/>
            <a:t>Business domain gaps</a:t>
          </a:r>
          <a:endParaRPr lang="en-US"/>
        </a:p>
      </dgm:t>
    </dgm:pt>
    <dgm:pt modelId="{5FD82524-26A8-4BB7-B492-9CB7514C1FEF}" type="parTrans" cxnId="{F2E8467C-9819-4D52-BC6A-449A1B37D664}">
      <dgm:prSet/>
      <dgm:spPr/>
      <dgm:t>
        <a:bodyPr/>
        <a:lstStyle/>
        <a:p>
          <a:endParaRPr lang="en-US"/>
        </a:p>
      </dgm:t>
    </dgm:pt>
    <dgm:pt modelId="{1AE31400-AF7D-4211-A56C-4D93D0F818EB}" type="sibTrans" cxnId="{F2E8467C-9819-4D52-BC6A-449A1B37D664}">
      <dgm:prSet/>
      <dgm:spPr/>
      <dgm:t>
        <a:bodyPr/>
        <a:lstStyle/>
        <a:p>
          <a:endParaRPr lang="en-US"/>
        </a:p>
      </dgm:t>
    </dgm:pt>
    <dgm:pt modelId="{918F1DA2-1091-4122-B31B-8599BE6188F2}">
      <dgm:prSet/>
      <dgm:spPr/>
      <dgm:t>
        <a:bodyPr/>
        <a:lstStyle/>
        <a:p>
          <a:r>
            <a:rPr lang="en-GB"/>
            <a:t>Applications impacted, eliminated, or created</a:t>
          </a:r>
          <a:endParaRPr lang="en-US"/>
        </a:p>
      </dgm:t>
    </dgm:pt>
    <dgm:pt modelId="{84B5115F-ECE9-46EA-9DE1-381F0DFAE651}" type="parTrans" cxnId="{86A02DCE-8378-490E-8588-E734E1C2F724}">
      <dgm:prSet/>
      <dgm:spPr/>
      <dgm:t>
        <a:bodyPr/>
        <a:lstStyle/>
        <a:p>
          <a:endParaRPr lang="en-US"/>
        </a:p>
      </dgm:t>
    </dgm:pt>
    <dgm:pt modelId="{315C1DA7-1E38-45F0-88BD-10D7BDF99D1A}" type="sibTrans" cxnId="{86A02DCE-8378-490E-8588-E734E1C2F724}">
      <dgm:prSet/>
      <dgm:spPr/>
      <dgm:t>
        <a:bodyPr/>
        <a:lstStyle/>
        <a:p>
          <a:endParaRPr lang="en-US"/>
        </a:p>
      </dgm:t>
    </dgm:pt>
    <dgm:pt modelId="{4791B371-1F91-4B8D-8D87-E51D8248CAB2}">
      <dgm:prSet/>
      <dgm:spPr/>
      <dgm:t>
        <a:bodyPr/>
        <a:lstStyle/>
        <a:p>
          <a:r>
            <a:rPr lang="en-GB"/>
            <a:t>Data domain gaps</a:t>
          </a:r>
          <a:endParaRPr lang="en-US"/>
        </a:p>
      </dgm:t>
    </dgm:pt>
    <dgm:pt modelId="{BC49CD4B-4D92-4CFB-B3F7-FBCA3D5093EC}" type="parTrans" cxnId="{836DD0BD-10D7-4408-BB69-A87535D47D43}">
      <dgm:prSet/>
      <dgm:spPr/>
      <dgm:t>
        <a:bodyPr/>
        <a:lstStyle/>
        <a:p>
          <a:endParaRPr lang="en-US"/>
        </a:p>
      </dgm:t>
    </dgm:pt>
    <dgm:pt modelId="{FA6FDC79-D000-4FD5-824F-9C6FCFDA2016}" type="sibTrans" cxnId="{836DD0BD-10D7-4408-BB69-A87535D47D43}">
      <dgm:prSet/>
      <dgm:spPr/>
      <dgm:t>
        <a:bodyPr/>
        <a:lstStyle/>
        <a:p>
          <a:endParaRPr lang="en-US"/>
        </a:p>
      </dgm:t>
    </dgm:pt>
    <dgm:pt modelId="{A31F36E7-063A-45DD-A1DF-7291DA4E4D6D}">
      <dgm:prSet/>
      <dgm:spPr/>
      <dgm:t>
        <a:bodyPr/>
        <a:lstStyle/>
        <a:p>
          <a:r>
            <a:rPr lang="en-GB"/>
            <a:t>Technologies impacted, eliminated, or created</a:t>
          </a:r>
          <a:endParaRPr lang="en-US"/>
        </a:p>
      </dgm:t>
    </dgm:pt>
    <dgm:pt modelId="{D3E065C3-7186-4DF8-802E-8FAAEB3A99BE}" type="parTrans" cxnId="{5082FD04-0D37-4F40-81BD-255E5827A843}">
      <dgm:prSet/>
      <dgm:spPr/>
      <dgm:t>
        <a:bodyPr/>
        <a:lstStyle/>
        <a:p>
          <a:endParaRPr lang="en-US"/>
        </a:p>
      </dgm:t>
    </dgm:pt>
    <dgm:pt modelId="{E8236188-D8CA-46A8-A4FF-6032E5AAE6CB}" type="sibTrans" cxnId="{5082FD04-0D37-4F40-81BD-255E5827A843}">
      <dgm:prSet/>
      <dgm:spPr/>
      <dgm:t>
        <a:bodyPr/>
        <a:lstStyle/>
        <a:p>
          <a:endParaRPr lang="en-US"/>
        </a:p>
      </dgm:t>
    </dgm:pt>
    <dgm:pt modelId="{984B2357-BAB8-4AB7-A81E-BA5DE79D9B17}" type="pres">
      <dgm:prSet presAssocID="{3B9CE98B-CA69-4419-8299-1D8A47008394}" presName="linear" presStyleCnt="0">
        <dgm:presLayoutVars>
          <dgm:dir/>
          <dgm:animLvl val="lvl"/>
          <dgm:resizeHandles val="exact"/>
        </dgm:presLayoutVars>
      </dgm:prSet>
      <dgm:spPr/>
    </dgm:pt>
    <dgm:pt modelId="{7CB9A3BE-7F70-4288-B7C1-749DDC0CB79B}" type="pres">
      <dgm:prSet presAssocID="{7A372632-7216-47A5-99C5-7F9FF24D8EB4}" presName="parentLin" presStyleCnt="0"/>
      <dgm:spPr/>
    </dgm:pt>
    <dgm:pt modelId="{16B26D0B-803F-4F99-9272-DCB124552182}" type="pres">
      <dgm:prSet presAssocID="{7A372632-7216-47A5-99C5-7F9FF24D8EB4}" presName="parentLeftMargin" presStyleLbl="node1" presStyleIdx="0" presStyleCnt="4"/>
      <dgm:spPr/>
    </dgm:pt>
    <dgm:pt modelId="{16DBF46C-4042-4F44-B174-2933F7EC0061}" type="pres">
      <dgm:prSet presAssocID="{7A372632-7216-47A5-99C5-7F9FF24D8EB4}" presName="parentText" presStyleLbl="node1" presStyleIdx="0" presStyleCnt="4">
        <dgm:presLayoutVars>
          <dgm:chMax val="0"/>
          <dgm:bulletEnabled val="1"/>
        </dgm:presLayoutVars>
      </dgm:prSet>
      <dgm:spPr/>
    </dgm:pt>
    <dgm:pt modelId="{97151822-07C2-4470-9967-7A087FA490B5}" type="pres">
      <dgm:prSet presAssocID="{7A372632-7216-47A5-99C5-7F9FF24D8EB4}" presName="negativeSpace" presStyleCnt="0"/>
      <dgm:spPr/>
    </dgm:pt>
    <dgm:pt modelId="{6B1806B6-60A4-485A-AB6A-651010BA0177}" type="pres">
      <dgm:prSet presAssocID="{7A372632-7216-47A5-99C5-7F9FF24D8EB4}" presName="childText" presStyleLbl="conFgAcc1" presStyleIdx="0" presStyleCnt="4">
        <dgm:presLayoutVars>
          <dgm:bulletEnabled val="1"/>
        </dgm:presLayoutVars>
      </dgm:prSet>
      <dgm:spPr/>
    </dgm:pt>
    <dgm:pt modelId="{469EB021-52B8-4845-8E46-50679B8934BE}" type="pres">
      <dgm:prSet presAssocID="{1AE31400-AF7D-4211-A56C-4D93D0F818EB}" presName="spaceBetweenRectangles" presStyleCnt="0"/>
      <dgm:spPr/>
    </dgm:pt>
    <dgm:pt modelId="{29A3B493-0BDC-406F-8D4C-4814A9591CD4}" type="pres">
      <dgm:prSet presAssocID="{918F1DA2-1091-4122-B31B-8599BE6188F2}" presName="parentLin" presStyleCnt="0"/>
      <dgm:spPr/>
    </dgm:pt>
    <dgm:pt modelId="{8210E7A0-E406-4C60-BE53-16E19DA94076}" type="pres">
      <dgm:prSet presAssocID="{918F1DA2-1091-4122-B31B-8599BE6188F2}" presName="parentLeftMargin" presStyleLbl="node1" presStyleIdx="0" presStyleCnt="4"/>
      <dgm:spPr/>
    </dgm:pt>
    <dgm:pt modelId="{E5A50FFE-E84B-4F5D-A5B9-82A5B3E7EC29}" type="pres">
      <dgm:prSet presAssocID="{918F1DA2-1091-4122-B31B-8599BE6188F2}" presName="parentText" presStyleLbl="node1" presStyleIdx="1" presStyleCnt="4">
        <dgm:presLayoutVars>
          <dgm:chMax val="0"/>
          <dgm:bulletEnabled val="1"/>
        </dgm:presLayoutVars>
      </dgm:prSet>
      <dgm:spPr/>
    </dgm:pt>
    <dgm:pt modelId="{65C7FA3B-0E8F-4AAA-A354-C8DCDD98E81E}" type="pres">
      <dgm:prSet presAssocID="{918F1DA2-1091-4122-B31B-8599BE6188F2}" presName="negativeSpace" presStyleCnt="0"/>
      <dgm:spPr/>
    </dgm:pt>
    <dgm:pt modelId="{74CAC5F7-B5A5-4838-8D98-75B03F49FD9F}" type="pres">
      <dgm:prSet presAssocID="{918F1DA2-1091-4122-B31B-8599BE6188F2}" presName="childText" presStyleLbl="conFgAcc1" presStyleIdx="1" presStyleCnt="4">
        <dgm:presLayoutVars>
          <dgm:bulletEnabled val="1"/>
        </dgm:presLayoutVars>
      </dgm:prSet>
      <dgm:spPr/>
    </dgm:pt>
    <dgm:pt modelId="{F25348CF-135B-4106-AD49-CF0BE76798CA}" type="pres">
      <dgm:prSet presAssocID="{315C1DA7-1E38-45F0-88BD-10D7BDF99D1A}" presName="spaceBetweenRectangles" presStyleCnt="0"/>
      <dgm:spPr/>
    </dgm:pt>
    <dgm:pt modelId="{68065203-F6DE-4F11-8519-296C83096110}" type="pres">
      <dgm:prSet presAssocID="{4791B371-1F91-4B8D-8D87-E51D8248CAB2}" presName="parentLin" presStyleCnt="0"/>
      <dgm:spPr/>
    </dgm:pt>
    <dgm:pt modelId="{FE011011-157F-44E3-8612-0CEE47645D15}" type="pres">
      <dgm:prSet presAssocID="{4791B371-1F91-4B8D-8D87-E51D8248CAB2}" presName="parentLeftMargin" presStyleLbl="node1" presStyleIdx="1" presStyleCnt="4"/>
      <dgm:spPr/>
    </dgm:pt>
    <dgm:pt modelId="{7A502AF2-1AA7-40D5-BF32-1F3EE840979B}" type="pres">
      <dgm:prSet presAssocID="{4791B371-1F91-4B8D-8D87-E51D8248CAB2}" presName="parentText" presStyleLbl="node1" presStyleIdx="2" presStyleCnt="4">
        <dgm:presLayoutVars>
          <dgm:chMax val="0"/>
          <dgm:bulletEnabled val="1"/>
        </dgm:presLayoutVars>
      </dgm:prSet>
      <dgm:spPr/>
    </dgm:pt>
    <dgm:pt modelId="{DCDF4D96-0017-4E90-B3AD-F20FF9174A5E}" type="pres">
      <dgm:prSet presAssocID="{4791B371-1F91-4B8D-8D87-E51D8248CAB2}" presName="negativeSpace" presStyleCnt="0"/>
      <dgm:spPr/>
    </dgm:pt>
    <dgm:pt modelId="{7018E9A4-24DB-459A-B805-497164A71D4C}" type="pres">
      <dgm:prSet presAssocID="{4791B371-1F91-4B8D-8D87-E51D8248CAB2}" presName="childText" presStyleLbl="conFgAcc1" presStyleIdx="2" presStyleCnt="4">
        <dgm:presLayoutVars>
          <dgm:bulletEnabled val="1"/>
        </dgm:presLayoutVars>
      </dgm:prSet>
      <dgm:spPr/>
    </dgm:pt>
    <dgm:pt modelId="{227CE9A0-14CB-4ED3-B3D6-A66E68E7833E}" type="pres">
      <dgm:prSet presAssocID="{FA6FDC79-D000-4FD5-824F-9C6FCFDA2016}" presName="spaceBetweenRectangles" presStyleCnt="0"/>
      <dgm:spPr/>
    </dgm:pt>
    <dgm:pt modelId="{1FF18E2E-AC5A-4F51-AAE4-4CB64F799DFD}" type="pres">
      <dgm:prSet presAssocID="{A31F36E7-063A-45DD-A1DF-7291DA4E4D6D}" presName="parentLin" presStyleCnt="0"/>
      <dgm:spPr/>
    </dgm:pt>
    <dgm:pt modelId="{96BB8532-9E7F-45D7-ABF2-CC96F8AC3814}" type="pres">
      <dgm:prSet presAssocID="{A31F36E7-063A-45DD-A1DF-7291DA4E4D6D}" presName="parentLeftMargin" presStyleLbl="node1" presStyleIdx="2" presStyleCnt="4"/>
      <dgm:spPr/>
    </dgm:pt>
    <dgm:pt modelId="{32D943C7-2934-4366-8414-DCFC038BE8ED}" type="pres">
      <dgm:prSet presAssocID="{A31F36E7-063A-45DD-A1DF-7291DA4E4D6D}" presName="parentText" presStyleLbl="node1" presStyleIdx="3" presStyleCnt="4">
        <dgm:presLayoutVars>
          <dgm:chMax val="0"/>
          <dgm:bulletEnabled val="1"/>
        </dgm:presLayoutVars>
      </dgm:prSet>
      <dgm:spPr/>
    </dgm:pt>
    <dgm:pt modelId="{50323F68-2DAF-4B1A-9CC7-1F97E58E6D71}" type="pres">
      <dgm:prSet presAssocID="{A31F36E7-063A-45DD-A1DF-7291DA4E4D6D}" presName="negativeSpace" presStyleCnt="0"/>
      <dgm:spPr/>
    </dgm:pt>
    <dgm:pt modelId="{9567F7B6-279A-4BA2-8761-A1AF84AE888D}" type="pres">
      <dgm:prSet presAssocID="{A31F36E7-063A-45DD-A1DF-7291DA4E4D6D}" presName="childText" presStyleLbl="conFgAcc1" presStyleIdx="3" presStyleCnt="4">
        <dgm:presLayoutVars>
          <dgm:bulletEnabled val="1"/>
        </dgm:presLayoutVars>
      </dgm:prSet>
      <dgm:spPr/>
    </dgm:pt>
  </dgm:ptLst>
  <dgm:cxnLst>
    <dgm:cxn modelId="{5082FD04-0D37-4F40-81BD-255E5827A843}" srcId="{3B9CE98B-CA69-4419-8299-1D8A47008394}" destId="{A31F36E7-063A-45DD-A1DF-7291DA4E4D6D}" srcOrd="3" destOrd="0" parTransId="{D3E065C3-7186-4DF8-802E-8FAAEB3A99BE}" sibTransId="{E8236188-D8CA-46A8-A4FF-6032E5AAE6CB}"/>
    <dgm:cxn modelId="{AF591618-7258-4487-A565-78D503A14292}" type="presOf" srcId="{A31F36E7-063A-45DD-A1DF-7291DA4E4D6D}" destId="{96BB8532-9E7F-45D7-ABF2-CC96F8AC3814}" srcOrd="0" destOrd="0" presId="urn:microsoft.com/office/officeart/2005/8/layout/list1"/>
    <dgm:cxn modelId="{7340551A-0C48-44F5-9E3F-ADEB0ACE3305}" type="presOf" srcId="{7A372632-7216-47A5-99C5-7F9FF24D8EB4}" destId="{16B26D0B-803F-4F99-9272-DCB124552182}" srcOrd="0" destOrd="0" presId="urn:microsoft.com/office/officeart/2005/8/layout/list1"/>
    <dgm:cxn modelId="{E1AE5533-8D33-4D67-92BE-D98617BE2CC3}" type="presOf" srcId="{3B9CE98B-CA69-4419-8299-1D8A47008394}" destId="{984B2357-BAB8-4AB7-A81E-BA5DE79D9B17}" srcOrd="0" destOrd="0" presId="urn:microsoft.com/office/officeart/2005/8/layout/list1"/>
    <dgm:cxn modelId="{8D69DB49-0BA2-4C7E-836F-65ADDE8E95A9}" type="presOf" srcId="{918F1DA2-1091-4122-B31B-8599BE6188F2}" destId="{E5A50FFE-E84B-4F5D-A5B9-82A5B3E7EC29}" srcOrd="1" destOrd="0" presId="urn:microsoft.com/office/officeart/2005/8/layout/list1"/>
    <dgm:cxn modelId="{D8657875-E2B3-430D-91E1-E19241320AE9}" type="presOf" srcId="{4791B371-1F91-4B8D-8D87-E51D8248CAB2}" destId="{7A502AF2-1AA7-40D5-BF32-1F3EE840979B}" srcOrd="1" destOrd="0" presId="urn:microsoft.com/office/officeart/2005/8/layout/list1"/>
    <dgm:cxn modelId="{F2E8467C-9819-4D52-BC6A-449A1B37D664}" srcId="{3B9CE98B-CA69-4419-8299-1D8A47008394}" destId="{7A372632-7216-47A5-99C5-7F9FF24D8EB4}" srcOrd="0" destOrd="0" parTransId="{5FD82524-26A8-4BB7-B492-9CB7514C1FEF}" sibTransId="{1AE31400-AF7D-4211-A56C-4D93D0F818EB}"/>
    <dgm:cxn modelId="{E8463092-A704-421E-86CE-ABA4691D9D24}" type="presOf" srcId="{7A372632-7216-47A5-99C5-7F9FF24D8EB4}" destId="{16DBF46C-4042-4F44-B174-2933F7EC0061}" srcOrd="1" destOrd="0" presId="urn:microsoft.com/office/officeart/2005/8/layout/list1"/>
    <dgm:cxn modelId="{39CE43A7-6C51-40BF-92C0-E9A40F1C76F4}" type="presOf" srcId="{A31F36E7-063A-45DD-A1DF-7291DA4E4D6D}" destId="{32D943C7-2934-4366-8414-DCFC038BE8ED}" srcOrd="1" destOrd="0" presId="urn:microsoft.com/office/officeart/2005/8/layout/list1"/>
    <dgm:cxn modelId="{EEB45EB8-399E-4C25-B145-B044A1B60FD2}" type="presOf" srcId="{4791B371-1F91-4B8D-8D87-E51D8248CAB2}" destId="{FE011011-157F-44E3-8612-0CEE47645D15}" srcOrd="0" destOrd="0" presId="urn:microsoft.com/office/officeart/2005/8/layout/list1"/>
    <dgm:cxn modelId="{836DD0BD-10D7-4408-BB69-A87535D47D43}" srcId="{3B9CE98B-CA69-4419-8299-1D8A47008394}" destId="{4791B371-1F91-4B8D-8D87-E51D8248CAB2}" srcOrd="2" destOrd="0" parTransId="{BC49CD4B-4D92-4CFB-B3F7-FBCA3D5093EC}" sibTransId="{FA6FDC79-D000-4FD5-824F-9C6FCFDA2016}"/>
    <dgm:cxn modelId="{86A02DCE-8378-490E-8588-E734E1C2F724}" srcId="{3B9CE98B-CA69-4419-8299-1D8A47008394}" destId="{918F1DA2-1091-4122-B31B-8599BE6188F2}" srcOrd="1" destOrd="0" parTransId="{84B5115F-ECE9-46EA-9DE1-381F0DFAE651}" sibTransId="{315C1DA7-1E38-45F0-88BD-10D7BDF99D1A}"/>
    <dgm:cxn modelId="{FD9AE4F3-DBCC-43FB-AFEF-3707AA523931}" type="presOf" srcId="{918F1DA2-1091-4122-B31B-8599BE6188F2}" destId="{8210E7A0-E406-4C60-BE53-16E19DA94076}" srcOrd="0" destOrd="0" presId="urn:microsoft.com/office/officeart/2005/8/layout/list1"/>
    <dgm:cxn modelId="{A1284DFF-2085-4942-A96F-ED477E05D968}" type="presParOf" srcId="{984B2357-BAB8-4AB7-A81E-BA5DE79D9B17}" destId="{7CB9A3BE-7F70-4288-B7C1-749DDC0CB79B}" srcOrd="0" destOrd="0" presId="urn:microsoft.com/office/officeart/2005/8/layout/list1"/>
    <dgm:cxn modelId="{D58C118F-3F34-4190-9475-70247E6E353A}" type="presParOf" srcId="{7CB9A3BE-7F70-4288-B7C1-749DDC0CB79B}" destId="{16B26D0B-803F-4F99-9272-DCB124552182}" srcOrd="0" destOrd="0" presId="urn:microsoft.com/office/officeart/2005/8/layout/list1"/>
    <dgm:cxn modelId="{98C8EC65-3633-4924-B1D2-0CCDA5732FD6}" type="presParOf" srcId="{7CB9A3BE-7F70-4288-B7C1-749DDC0CB79B}" destId="{16DBF46C-4042-4F44-B174-2933F7EC0061}" srcOrd="1" destOrd="0" presId="urn:microsoft.com/office/officeart/2005/8/layout/list1"/>
    <dgm:cxn modelId="{5C7B4CDE-CCCF-4614-A336-B4AC87FE1F76}" type="presParOf" srcId="{984B2357-BAB8-4AB7-A81E-BA5DE79D9B17}" destId="{97151822-07C2-4470-9967-7A087FA490B5}" srcOrd="1" destOrd="0" presId="urn:microsoft.com/office/officeart/2005/8/layout/list1"/>
    <dgm:cxn modelId="{D0B6F24F-0787-45D1-BFA9-45854AED9D48}" type="presParOf" srcId="{984B2357-BAB8-4AB7-A81E-BA5DE79D9B17}" destId="{6B1806B6-60A4-485A-AB6A-651010BA0177}" srcOrd="2" destOrd="0" presId="urn:microsoft.com/office/officeart/2005/8/layout/list1"/>
    <dgm:cxn modelId="{6AD2B0B1-E35B-481D-8DA8-AA9067E46701}" type="presParOf" srcId="{984B2357-BAB8-4AB7-A81E-BA5DE79D9B17}" destId="{469EB021-52B8-4845-8E46-50679B8934BE}" srcOrd="3" destOrd="0" presId="urn:microsoft.com/office/officeart/2005/8/layout/list1"/>
    <dgm:cxn modelId="{B27F45DE-D754-4C9B-AB6D-EC7A3074379D}" type="presParOf" srcId="{984B2357-BAB8-4AB7-A81E-BA5DE79D9B17}" destId="{29A3B493-0BDC-406F-8D4C-4814A9591CD4}" srcOrd="4" destOrd="0" presId="urn:microsoft.com/office/officeart/2005/8/layout/list1"/>
    <dgm:cxn modelId="{0193A712-A26A-4D69-B104-FC951DFA4473}" type="presParOf" srcId="{29A3B493-0BDC-406F-8D4C-4814A9591CD4}" destId="{8210E7A0-E406-4C60-BE53-16E19DA94076}" srcOrd="0" destOrd="0" presId="urn:microsoft.com/office/officeart/2005/8/layout/list1"/>
    <dgm:cxn modelId="{3C38E888-3737-4A56-8209-2D45F443D71D}" type="presParOf" srcId="{29A3B493-0BDC-406F-8D4C-4814A9591CD4}" destId="{E5A50FFE-E84B-4F5D-A5B9-82A5B3E7EC29}" srcOrd="1" destOrd="0" presId="urn:microsoft.com/office/officeart/2005/8/layout/list1"/>
    <dgm:cxn modelId="{FA84B509-AA5C-4833-8718-18DF742FB217}" type="presParOf" srcId="{984B2357-BAB8-4AB7-A81E-BA5DE79D9B17}" destId="{65C7FA3B-0E8F-4AAA-A354-C8DCDD98E81E}" srcOrd="5" destOrd="0" presId="urn:microsoft.com/office/officeart/2005/8/layout/list1"/>
    <dgm:cxn modelId="{877E7713-531B-4669-98B3-4C39EE6DB522}" type="presParOf" srcId="{984B2357-BAB8-4AB7-A81E-BA5DE79D9B17}" destId="{74CAC5F7-B5A5-4838-8D98-75B03F49FD9F}" srcOrd="6" destOrd="0" presId="urn:microsoft.com/office/officeart/2005/8/layout/list1"/>
    <dgm:cxn modelId="{DBBE3CEC-6146-4A0F-9C44-6E1434E7114C}" type="presParOf" srcId="{984B2357-BAB8-4AB7-A81E-BA5DE79D9B17}" destId="{F25348CF-135B-4106-AD49-CF0BE76798CA}" srcOrd="7" destOrd="0" presId="urn:microsoft.com/office/officeart/2005/8/layout/list1"/>
    <dgm:cxn modelId="{B8273066-FBC0-4336-9DF1-9A84EA8E278F}" type="presParOf" srcId="{984B2357-BAB8-4AB7-A81E-BA5DE79D9B17}" destId="{68065203-F6DE-4F11-8519-296C83096110}" srcOrd="8" destOrd="0" presId="urn:microsoft.com/office/officeart/2005/8/layout/list1"/>
    <dgm:cxn modelId="{68A61902-130B-4796-8E38-AB77DEC0683E}" type="presParOf" srcId="{68065203-F6DE-4F11-8519-296C83096110}" destId="{FE011011-157F-44E3-8612-0CEE47645D15}" srcOrd="0" destOrd="0" presId="urn:microsoft.com/office/officeart/2005/8/layout/list1"/>
    <dgm:cxn modelId="{D7E646E3-BACD-48FF-BD01-CA004AECD542}" type="presParOf" srcId="{68065203-F6DE-4F11-8519-296C83096110}" destId="{7A502AF2-1AA7-40D5-BF32-1F3EE840979B}" srcOrd="1" destOrd="0" presId="urn:microsoft.com/office/officeart/2005/8/layout/list1"/>
    <dgm:cxn modelId="{8D331E02-228B-4B2C-AA65-658DA0822EA9}" type="presParOf" srcId="{984B2357-BAB8-4AB7-A81E-BA5DE79D9B17}" destId="{DCDF4D96-0017-4E90-B3AD-F20FF9174A5E}" srcOrd="9" destOrd="0" presId="urn:microsoft.com/office/officeart/2005/8/layout/list1"/>
    <dgm:cxn modelId="{157ABC64-20BD-40E8-8828-CFF82F12946A}" type="presParOf" srcId="{984B2357-BAB8-4AB7-A81E-BA5DE79D9B17}" destId="{7018E9A4-24DB-459A-B805-497164A71D4C}" srcOrd="10" destOrd="0" presId="urn:microsoft.com/office/officeart/2005/8/layout/list1"/>
    <dgm:cxn modelId="{E7EA9753-B46C-477B-914A-3149B32059A1}" type="presParOf" srcId="{984B2357-BAB8-4AB7-A81E-BA5DE79D9B17}" destId="{227CE9A0-14CB-4ED3-B3D6-A66E68E7833E}" srcOrd="11" destOrd="0" presId="urn:microsoft.com/office/officeart/2005/8/layout/list1"/>
    <dgm:cxn modelId="{0C3E0EB8-2AE9-4C3A-9809-5D1BF16FAB2B}" type="presParOf" srcId="{984B2357-BAB8-4AB7-A81E-BA5DE79D9B17}" destId="{1FF18E2E-AC5A-4F51-AAE4-4CB64F799DFD}" srcOrd="12" destOrd="0" presId="urn:microsoft.com/office/officeart/2005/8/layout/list1"/>
    <dgm:cxn modelId="{83857D56-A35E-4E34-8621-560931549D12}" type="presParOf" srcId="{1FF18E2E-AC5A-4F51-AAE4-4CB64F799DFD}" destId="{96BB8532-9E7F-45D7-ABF2-CC96F8AC3814}" srcOrd="0" destOrd="0" presId="urn:microsoft.com/office/officeart/2005/8/layout/list1"/>
    <dgm:cxn modelId="{376B8371-5BF8-4FE7-B127-B4DD750B03FA}" type="presParOf" srcId="{1FF18E2E-AC5A-4F51-AAE4-4CB64F799DFD}" destId="{32D943C7-2934-4366-8414-DCFC038BE8ED}" srcOrd="1" destOrd="0" presId="urn:microsoft.com/office/officeart/2005/8/layout/list1"/>
    <dgm:cxn modelId="{73D78EF7-9470-400D-92EF-09D115AF61AE}" type="presParOf" srcId="{984B2357-BAB8-4AB7-A81E-BA5DE79D9B17}" destId="{50323F68-2DAF-4B1A-9CC7-1F97E58E6D71}" srcOrd="13" destOrd="0" presId="urn:microsoft.com/office/officeart/2005/8/layout/list1"/>
    <dgm:cxn modelId="{04041564-2DC7-427D-9728-5A8BCADE1A7F}" type="presParOf" srcId="{984B2357-BAB8-4AB7-A81E-BA5DE79D9B17}" destId="{9567F7B6-279A-4BA2-8761-A1AF84AE888D}"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C057470-17DA-46CF-9243-5500A8E9806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C4C1C13-4ECF-40EE-8E72-3B2CC0BA86DB}">
      <dgm:prSet/>
      <dgm:spPr/>
      <dgm:t>
        <a:bodyPr/>
        <a:lstStyle/>
        <a:p>
          <a:pPr>
            <a:lnSpc>
              <a:spcPct val="100000"/>
            </a:lnSpc>
          </a:pPr>
          <a:r>
            <a:rPr lang="en-GB"/>
            <a:t>The TOGAF framework recommends that the ADM be adapted</a:t>
          </a:r>
          <a:endParaRPr lang="en-US"/>
        </a:p>
      </dgm:t>
    </dgm:pt>
    <dgm:pt modelId="{21A8599B-67E7-48F1-8E23-844E5C363500}" type="parTrans" cxnId="{6D3395CB-FC32-4AD5-911B-064ACEE644AE}">
      <dgm:prSet/>
      <dgm:spPr/>
      <dgm:t>
        <a:bodyPr/>
        <a:lstStyle/>
        <a:p>
          <a:endParaRPr lang="en-US"/>
        </a:p>
      </dgm:t>
    </dgm:pt>
    <dgm:pt modelId="{111C320A-4E1A-4E2A-B92F-6DEC6D42563A}" type="sibTrans" cxnId="{6D3395CB-FC32-4AD5-911B-064ACEE644AE}">
      <dgm:prSet/>
      <dgm:spPr/>
      <dgm:t>
        <a:bodyPr/>
        <a:lstStyle/>
        <a:p>
          <a:endParaRPr lang="en-US"/>
        </a:p>
      </dgm:t>
    </dgm:pt>
    <dgm:pt modelId="{AF29DE0C-DCD2-4726-BEBD-C28FFB90975C}">
      <dgm:prSet/>
      <dgm:spPr/>
      <dgm:t>
        <a:bodyPr/>
        <a:lstStyle/>
        <a:p>
          <a:pPr>
            <a:lnSpc>
              <a:spcPct val="100000"/>
            </a:lnSpc>
          </a:pPr>
          <a:r>
            <a:rPr lang="en-GB"/>
            <a:t>In particular, the ADM does </a:t>
          </a:r>
          <a:r>
            <a:rPr lang="en-GB" b="1" u="heavy"/>
            <a:t>NOT</a:t>
          </a:r>
          <a:r>
            <a:rPr lang="en-GB"/>
            <a:t>: </a:t>
          </a:r>
          <a:endParaRPr lang="en-US"/>
        </a:p>
      </dgm:t>
    </dgm:pt>
    <dgm:pt modelId="{D8FBFCCB-B3B2-4C9B-B79A-846FA58E4A30}" type="parTrans" cxnId="{35F8A3F0-90DA-441F-826B-8CFCA7601421}">
      <dgm:prSet/>
      <dgm:spPr/>
      <dgm:t>
        <a:bodyPr/>
        <a:lstStyle/>
        <a:p>
          <a:endParaRPr lang="en-US"/>
        </a:p>
      </dgm:t>
    </dgm:pt>
    <dgm:pt modelId="{7E36A24A-DFB3-48DF-935F-19C7B9F00C3A}" type="sibTrans" cxnId="{35F8A3F0-90DA-441F-826B-8CFCA7601421}">
      <dgm:prSet/>
      <dgm:spPr/>
      <dgm:t>
        <a:bodyPr/>
        <a:lstStyle/>
        <a:p>
          <a:endParaRPr lang="en-US"/>
        </a:p>
      </dgm:t>
    </dgm:pt>
    <dgm:pt modelId="{8117B7B0-85F1-4313-A10F-A82DD3248FC0}">
      <dgm:prSet custT="1"/>
      <dgm:spPr/>
      <dgm:t>
        <a:bodyPr/>
        <a:lstStyle/>
        <a:p>
          <a:pPr>
            <a:lnSpc>
              <a:spcPct val="100000"/>
            </a:lnSpc>
            <a:buFont typeface="Courier New" panose="02070309020205020404" pitchFamily="49" charset="0"/>
            <a:buChar char="o"/>
            <a:tabLst>
              <a:tab pos="87313" algn="l"/>
            </a:tabLst>
          </a:pPr>
          <a:r>
            <a:rPr lang="en-GB" sz="1200" b="0"/>
            <a:t>- Mandate that the phases must be 	performed in any speciﬁc sequence</a:t>
          </a:r>
          <a:endParaRPr lang="en-US" sz="1200" b="0"/>
        </a:p>
      </dgm:t>
    </dgm:pt>
    <dgm:pt modelId="{625BD18B-3550-47A3-A21D-50EF453199B0}" type="parTrans" cxnId="{08D0CA2E-7259-40E6-8E7C-355E50023BEA}">
      <dgm:prSet/>
      <dgm:spPr/>
      <dgm:t>
        <a:bodyPr/>
        <a:lstStyle/>
        <a:p>
          <a:endParaRPr lang="en-US"/>
        </a:p>
      </dgm:t>
    </dgm:pt>
    <dgm:pt modelId="{903D2EBC-055E-4103-91BE-1AC5C3289B1A}" type="sibTrans" cxnId="{08D0CA2E-7259-40E6-8E7C-355E50023BEA}">
      <dgm:prSet/>
      <dgm:spPr/>
      <dgm:t>
        <a:bodyPr/>
        <a:lstStyle/>
        <a:p>
          <a:endParaRPr lang="en-US"/>
        </a:p>
      </dgm:t>
    </dgm:pt>
    <dgm:pt modelId="{ED106F3B-F0A9-420C-9B23-80F45BE4F412}">
      <dgm:prSet custT="1"/>
      <dgm:spPr/>
      <dgm:t>
        <a:bodyPr/>
        <a:lstStyle/>
        <a:p>
          <a:pPr>
            <a:lnSpc>
              <a:spcPct val="100000"/>
            </a:lnSpc>
            <a:buFont typeface="Courier New" panose="02070309020205020404" pitchFamily="49" charset="0"/>
            <a:buChar char="o"/>
          </a:pPr>
          <a:r>
            <a:rPr lang="en-GB" sz="1200" b="0"/>
            <a:t> - Mandate a "waterfall" method</a:t>
          </a:r>
          <a:endParaRPr lang="en-US" sz="1200" b="0"/>
        </a:p>
      </dgm:t>
    </dgm:pt>
    <dgm:pt modelId="{CFC41FB4-6C60-4AA0-A6F0-46C3D5976B82}" type="parTrans" cxnId="{17786A27-C510-4797-82D1-FB848CDB5A84}">
      <dgm:prSet/>
      <dgm:spPr/>
      <dgm:t>
        <a:bodyPr/>
        <a:lstStyle/>
        <a:p>
          <a:endParaRPr lang="en-US"/>
        </a:p>
      </dgm:t>
    </dgm:pt>
    <dgm:pt modelId="{D2EC47FD-1B57-4704-8CDC-12CFA69D2E68}" type="sibTrans" cxnId="{17786A27-C510-4797-82D1-FB848CDB5A84}">
      <dgm:prSet/>
      <dgm:spPr/>
      <dgm:t>
        <a:bodyPr/>
        <a:lstStyle/>
        <a:p>
          <a:endParaRPr lang="en-US"/>
        </a:p>
      </dgm:t>
    </dgm:pt>
    <dgm:pt modelId="{1BAA827D-33F6-4B40-9BDF-26053F6A2698}" type="pres">
      <dgm:prSet presAssocID="{1C057470-17DA-46CF-9243-5500A8E98067}" presName="root" presStyleCnt="0">
        <dgm:presLayoutVars>
          <dgm:dir/>
          <dgm:resizeHandles val="exact"/>
        </dgm:presLayoutVars>
      </dgm:prSet>
      <dgm:spPr/>
    </dgm:pt>
    <dgm:pt modelId="{FD4BA3FA-F6FB-4D7C-94CF-DC7A237FE62F}" type="pres">
      <dgm:prSet presAssocID="{3C4C1C13-4ECF-40EE-8E72-3B2CC0BA86DB}" presName="compNode" presStyleCnt="0"/>
      <dgm:spPr/>
    </dgm:pt>
    <dgm:pt modelId="{B96EA356-4356-488D-8473-55A304CF1819}" type="pres">
      <dgm:prSet presAssocID="{3C4C1C13-4ECF-40EE-8E72-3B2CC0BA86DB}" presName="bgRect" presStyleLbl="bgShp" presStyleIdx="0" presStyleCnt="2"/>
      <dgm:spPr/>
    </dgm:pt>
    <dgm:pt modelId="{917DC535-F4DB-42CE-8539-E7AD0D8280A1}" type="pres">
      <dgm:prSet presAssocID="{3C4C1C13-4ECF-40EE-8E72-3B2CC0BA86D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F3BFC1BD-EE61-448D-ABDB-2A5B845878F8}" type="pres">
      <dgm:prSet presAssocID="{3C4C1C13-4ECF-40EE-8E72-3B2CC0BA86DB}" presName="spaceRect" presStyleCnt="0"/>
      <dgm:spPr/>
    </dgm:pt>
    <dgm:pt modelId="{39A71782-2B6D-41D6-9CFF-350E52EB2FDB}" type="pres">
      <dgm:prSet presAssocID="{3C4C1C13-4ECF-40EE-8E72-3B2CC0BA86DB}" presName="parTx" presStyleLbl="revTx" presStyleIdx="0" presStyleCnt="3">
        <dgm:presLayoutVars>
          <dgm:chMax val="0"/>
          <dgm:chPref val="0"/>
        </dgm:presLayoutVars>
      </dgm:prSet>
      <dgm:spPr/>
    </dgm:pt>
    <dgm:pt modelId="{EA83CEFD-89C8-477E-A0DC-539D55360CF2}" type="pres">
      <dgm:prSet presAssocID="{111C320A-4E1A-4E2A-B92F-6DEC6D42563A}" presName="sibTrans" presStyleCnt="0"/>
      <dgm:spPr/>
    </dgm:pt>
    <dgm:pt modelId="{8D8FF7F3-A46B-4C32-BF5F-42FD249B2014}" type="pres">
      <dgm:prSet presAssocID="{AF29DE0C-DCD2-4726-BEBD-C28FFB90975C}" presName="compNode" presStyleCnt="0"/>
      <dgm:spPr/>
    </dgm:pt>
    <dgm:pt modelId="{65EA535F-DFC7-419D-AC82-CAE1BA7ABD85}" type="pres">
      <dgm:prSet presAssocID="{AF29DE0C-DCD2-4726-BEBD-C28FFB90975C}" presName="bgRect" presStyleLbl="bgShp" presStyleIdx="1" presStyleCnt="2"/>
      <dgm:spPr/>
    </dgm:pt>
    <dgm:pt modelId="{A37CE85D-E6FB-431E-9B72-251D790EBA3D}" type="pres">
      <dgm:prSet presAssocID="{AF29DE0C-DCD2-4726-BEBD-C28FFB90975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terfall scene"/>
        </a:ext>
      </dgm:extLst>
    </dgm:pt>
    <dgm:pt modelId="{72E5E1B3-6C55-4D7D-B907-36BE773FB249}" type="pres">
      <dgm:prSet presAssocID="{AF29DE0C-DCD2-4726-BEBD-C28FFB90975C}" presName="spaceRect" presStyleCnt="0"/>
      <dgm:spPr/>
    </dgm:pt>
    <dgm:pt modelId="{B0C68B8A-F98C-4AAA-BA6C-4E3446C02945}" type="pres">
      <dgm:prSet presAssocID="{AF29DE0C-DCD2-4726-BEBD-C28FFB90975C}" presName="parTx" presStyleLbl="revTx" presStyleIdx="1" presStyleCnt="3">
        <dgm:presLayoutVars>
          <dgm:chMax val="0"/>
          <dgm:chPref val="0"/>
        </dgm:presLayoutVars>
      </dgm:prSet>
      <dgm:spPr/>
    </dgm:pt>
    <dgm:pt modelId="{C27B6074-999B-483E-AFB5-986A0C66709E}" type="pres">
      <dgm:prSet presAssocID="{AF29DE0C-DCD2-4726-BEBD-C28FFB90975C}" presName="desTx" presStyleLbl="revTx" presStyleIdx="2" presStyleCnt="3" custScaleX="107580">
        <dgm:presLayoutVars/>
      </dgm:prSet>
      <dgm:spPr/>
    </dgm:pt>
  </dgm:ptLst>
  <dgm:cxnLst>
    <dgm:cxn modelId="{17786A27-C510-4797-82D1-FB848CDB5A84}" srcId="{AF29DE0C-DCD2-4726-BEBD-C28FFB90975C}" destId="{ED106F3B-F0A9-420C-9B23-80F45BE4F412}" srcOrd="1" destOrd="0" parTransId="{CFC41FB4-6C60-4AA0-A6F0-46C3D5976B82}" sibTransId="{D2EC47FD-1B57-4704-8CDC-12CFA69D2E68}"/>
    <dgm:cxn modelId="{08D0CA2E-7259-40E6-8E7C-355E50023BEA}" srcId="{AF29DE0C-DCD2-4726-BEBD-C28FFB90975C}" destId="{8117B7B0-85F1-4313-A10F-A82DD3248FC0}" srcOrd="0" destOrd="0" parTransId="{625BD18B-3550-47A3-A21D-50EF453199B0}" sibTransId="{903D2EBC-055E-4103-91BE-1AC5C3289B1A}"/>
    <dgm:cxn modelId="{5146155F-E1B8-4720-985E-495CE6A4FA07}" type="presOf" srcId="{1C057470-17DA-46CF-9243-5500A8E98067}" destId="{1BAA827D-33F6-4B40-9BDF-26053F6A2698}" srcOrd="0" destOrd="0" presId="urn:microsoft.com/office/officeart/2018/2/layout/IconVerticalSolidList"/>
    <dgm:cxn modelId="{BC04A14C-6A2A-442F-8898-FDA770125660}" type="presOf" srcId="{AF29DE0C-DCD2-4726-BEBD-C28FFB90975C}" destId="{B0C68B8A-F98C-4AAA-BA6C-4E3446C02945}" srcOrd="0" destOrd="0" presId="urn:microsoft.com/office/officeart/2018/2/layout/IconVerticalSolidList"/>
    <dgm:cxn modelId="{CDE2D0C7-C66F-4AF2-A3B0-7CF9B4AC4B29}" type="presOf" srcId="{3C4C1C13-4ECF-40EE-8E72-3B2CC0BA86DB}" destId="{39A71782-2B6D-41D6-9CFF-350E52EB2FDB}" srcOrd="0" destOrd="0" presId="urn:microsoft.com/office/officeart/2018/2/layout/IconVerticalSolidList"/>
    <dgm:cxn modelId="{98239CC8-A69B-45BF-9E89-FEC40172AC58}" type="presOf" srcId="{ED106F3B-F0A9-420C-9B23-80F45BE4F412}" destId="{C27B6074-999B-483E-AFB5-986A0C66709E}" srcOrd="0" destOrd="1" presId="urn:microsoft.com/office/officeart/2018/2/layout/IconVerticalSolidList"/>
    <dgm:cxn modelId="{6D3395CB-FC32-4AD5-911B-064ACEE644AE}" srcId="{1C057470-17DA-46CF-9243-5500A8E98067}" destId="{3C4C1C13-4ECF-40EE-8E72-3B2CC0BA86DB}" srcOrd="0" destOrd="0" parTransId="{21A8599B-67E7-48F1-8E23-844E5C363500}" sibTransId="{111C320A-4E1A-4E2A-B92F-6DEC6D42563A}"/>
    <dgm:cxn modelId="{8A6BDFCB-2147-4E7D-B6D0-3EA0B6141D73}" type="presOf" srcId="{8117B7B0-85F1-4313-A10F-A82DD3248FC0}" destId="{C27B6074-999B-483E-AFB5-986A0C66709E}" srcOrd="0" destOrd="0" presId="urn:microsoft.com/office/officeart/2018/2/layout/IconVerticalSolidList"/>
    <dgm:cxn modelId="{35F8A3F0-90DA-441F-826B-8CFCA7601421}" srcId="{1C057470-17DA-46CF-9243-5500A8E98067}" destId="{AF29DE0C-DCD2-4726-BEBD-C28FFB90975C}" srcOrd="1" destOrd="0" parTransId="{D8FBFCCB-B3B2-4C9B-B79A-846FA58E4A30}" sibTransId="{7E36A24A-DFB3-48DF-935F-19C7B9F00C3A}"/>
    <dgm:cxn modelId="{223387CE-8C1F-4D1B-A938-6F5D14362F13}" type="presParOf" srcId="{1BAA827D-33F6-4B40-9BDF-26053F6A2698}" destId="{FD4BA3FA-F6FB-4D7C-94CF-DC7A237FE62F}" srcOrd="0" destOrd="0" presId="urn:microsoft.com/office/officeart/2018/2/layout/IconVerticalSolidList"/>
    <dgm:cxn modelId="{FBEACBD4-2F0D-4BE3-BAD2-C3F4CD31FC5B}" type="presParOf" srcId="{FD4BA3FA-F6FB-4D7C-94CF-DC7A237FE62F}" destId="{B96EA356-4356-488D-8473-55A304CF1819}" srcOrd="0" destOrd="0" presId="urn:microsoft.com/office/officeart/2018/2/layout/IconVerticalSolidList"/>
    <dgm:cxn modelId="{18C44C1C-1E17-4F36-9C97-7C9CD65C6DBF}" type="presParOf" srcId="{FD4BA3FA-F6FB-4D7C-94CF-DC7A237FE62F}" destId="{917DC535-F4DB-42CE-8539-E7AD0D8280A1}" srcOrd="1" destOrd="0" presId="urn:microsoft.com/office/officeart/2018/2/layout/IconVerticalSolidList"/>
    <dgm:cxn modelId="{BE81503E-8931-41A4-A4E3-3DF65FE13F6F}" type="presParOf" srcId="{FD4BA3FA-F6FB-4D7C-94CF-DC7A237FE62F}" destId="{F3BFC1BD-EE61-448D-ABDB-2A5B845878F8}" srcOrd="2" destOrd="0" presId="urn:microsoft.com/office/officeart/2018/2/layout/IconVerticalSolidList"/>
    <dgm:cxn modelId="{34A3C9CA-4060-4FA2-A75A-82E764549888}" type="presParOf" srcId="{FD4BA3FA-F6FB-4D7C-94CF-DC7A237FE62F}" destId="{39A71782-2B6D-41D6-9CFF-350E52EB2FDB}" srcOrd="3" destOrd="0" presId="urn:microsoft.com/office/officeart/2018/2/layout/IconVerticalSolidList"/>
    <dgm:cxn modelId="{D5263BB8-D7D1-4801-B9F1-C145354AED5C}" type="presParOf" srcId="{1BAA827D-33F6-4B40-9BDF-26053F6A2698}" destId="{EA83CEFD-89C8-477E-A0DC-539D55360CF2}" srcOrd="1" destOrd="0" presId="urn:microsoft.com/office/officeart/2018/2/layout/IconVerticalSolidList"/>
    <dgm:cxn modelId="{610544E2-231D-4C35-BAE4-782CB264B97C}" type="presParOf" srcId="{1BAA827D-33F6-4B40-9BDF-26053F6A2698}" destId="{8D8FF7F3-A46B-4C32-BF5F-42FD249B2014}" srcOrd="2" destOrd="0" presId="urn:microsoft.com/office/officeart/2018/2/layout/IconVerticalSolidList"/>
    <dgm:cxn modelId="{8BBBCD19-95FC-4666-82C8-28C4C964DE7D}" type="presParOf" srcId="{8D8FF7F3-A46B-4C32-BF5F-42FD249B2014}" destId="{65EA535F-DFC7-419D-AC82-CAE1BA7ABD85}" srcOrd="0" destOrd="0" presId="urn:microsoft.com/office/officeart/2018/2/layout/IconVerticalSolidList"/>
    <dgm:cxn modelId="{3B858014-FE2D-4C7A-A31B-AF4E867F5784}" type="presParOf" srcId="{8D8FF7F3-A46B-4C32-BF5F-42FD249B2014}" destId="{A37CE85D-E6FB-431E-9B72-251D790EBA3D}" srcOrd="1" destOrd="0" presId="urn:microsoft.com/office/officeart/2018/2/layout/IconVerticalSolidList"/>
    <dgm:cxn modelId="{5B0ED123-B66B-4D5C-8403-54FF6B982219}" type="presParOf" srcId="{8D8FF7F3-A46B-4C32-BF5F-42FD249B2014}" destId="{72E5E1B3-6C55-4D7D-B907-36BE773FB249}" srcOrd="2" destOrd="0" presId="urn:microsoft.com/office/officeart/2018/2/layout/IconVerticalSolidList"/>
    <dgm:cxn modelId="{F3DA92DB-664E-4B64-A709-3AD6E7574E28}" type="presParOf" srcId="{8D8FF7F3-A46B-4C32-BF5F-42FD249B2014}" destId="{B0C68B8A-F98C-4AAA-BA6C-4E3446C02945}" srcOrd="3" destOrd="0" presId="urn:microsoft.com/office/officeart/2018/2/layout/IconVerticalSolidList"/>
    <dgm:cxn modelId="{1124E6B9-79DB-4584-A968-F761D442766F}" type="presParOf" srcId="{8D8FF7F3-A46B-4C32-BF5F-42FD249B2014}" destId="{C27B6074-999B-483E-AFB5-986A0C66709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76FB4BC-A6E8-40F8-96AD-44CB5382E41D}" type="doc">
      <dgm:prSet loTypeId="urn:microsoft.com/office/officeart/2005/8/layout/matrix3" loCatId="matrix" qsTypeId="urn:microsoft.com/office/officeart/2005/8/quickstyle/simple1" qsCatId="simple" csTypeId="urn:microsoft.com/office/officeart/2005/8/colors/accent1_5" csCatId="accent1" phldr="1"/>
      <dgm:spPr/>
      <dgm:t>
        <a:bodyPr/>
        <a:lstStyle/>
        <a:p>
          <a:endParaRPr lang="en-US"/>
        </a:p>
      </dgm:t>
    </dgm:pt>
    <dgm:pt modelId="{883117B4-D298-4E7E-920B-26240AF1CCA5}">
      <dgm:prSet custT="1"/>
      <dgm:spPr/>
      <dgm:t>
        <a:bodyPr/>
        <a:lstStyle/>
        <a:p>
          <a:r>
            <a:rPr lang="en-GB" sz="1200"/>
            <a:t>The ADM graphic should be viewed as a reference model</a:t>
          </a:r>
          <a:endParaRPr lang="en-US" sz="1200"/>
        </a:p>
      </dgm:t>
    </dgm:pt>
    <dgm:pt modelId="{821D8B7C-C97A-4BCC-8D41-47502EB1F18E}" type="parTrans" cxnId="{D82537AC-92C6-4DB4-9DD1-6B721C411BCD}">
      <dgm:prSet/>
      <dgm:spPr/>
      <dgm:t>
        <a:bodyPr/>
        <a:lstStyle/>
        <a:p>
          <a:endParaRPr lang="en-US" sz="2000"/>
        </a:p>
      </dgm:t>
    </dgm:pt>
    <dgm:pt modelId="{634C340C-A74E-405C-B32B-825A566C3311}" type="sibTrans" cxnId="{D82537AC-92C6-4DB4-9DD1-6B721C411BCD}">
      <dgm:prSet/>
      <dgm:spPr/>
      <dgm:t>
        <a:bodyPr/>
        <a:lstStyle/>
        <a:p>
          <a:endParaRPr lang="en-US" sz="2000"/>
        </a:p>
      </dgm:t>
    </dgm:pt>
    <dgm:pt modelId="{2F311353-CB10-4C9A-8FC1-93DA1DEB9FCE}">
      <dgm:prSet custT="1"/>
      <dgm:spPr/>
      <dgm:t>
        <a:bodyPr/>
        <a:lstStyle/>
        <a:p>
          <a:r>
            <a:rPr lang="en-GB" sz="1200"/>
            <a:t>It should </a:t>
          </a:r>
          <a:r>
            <a:rPr lang="en-GB" sz="1200" b="1" u="sng"/>
            <a:t>NOT</a:t>
          </a:r>
          <a:r>
            <a:rPr lang="en-GB" sz="1200"/>
            <a:t> be viewed as a process model</a:t>
          </a:r>
          <a:br>
            <a:rPr lang="en-GB" sz="1200"/>
          </a:br>
          <a:endParaRPr lang="en-US" sz="1200"/>
        </a:p>
      </dgm:t>
    </dgm:pt>
    <dgm:pt modelId="{C46DFF60-A0A4-43CA-B9C0-F9B36FA3986F}" type="parTrans" cxnId="{475FC929-095E-4A95-BBC3-408EA80F8CF0}">
      <dgm:prSet/>
      <dgm:spPr/>
      <dgm:t>
        <a:bodyPr/>
        <a:lstStyle/>
        <a:p>
          <a:endParaRPr lang="en-US" sz="2000"/>
        </a:p>
      </dgm:t>
    </dgm:pt>
    <dgm:pt modelId="{BA7FF43C-1A5A-4FDF-9E2A-077B4FF9A8C6}" type="sibTrans" cxnId="{475FC929-095E-4A95-BBC3-408EA80F8CF0}">
      <dgm:prSet/>
      <dgm:spPr/>
      <dgm:t>
        <a:bodyPr/>
        <a:lstStyle/>
        <a:p>
          <a:endParaRPr lang="en-US" sz="2000"/>
        </a:p>
      </dgm:t>
    </dgm:pt>
    <dgm:pt modelId="{A946DB82-9440-4A07-94B9-F5164210E0FD}">
      <dgm:prSet custT="1"/>
      <dgm:spPr/>
      <dgm:t>
        <a:bodyPr/>
        <a:lstStyle/>
        <a:p>
          <a:r>
            <a:rPr lang="en-GB" sz="1200"/>
            <a:t>Essentially the ADM is a generic ‘tick list’ </a:t>
          </a:r>
          <a:endParaRPr lang="en-US" sz="1200"/>
        </a:p>
      </dgm:t>
    </dgm:pt>
    <dgm:pt modelId="{52BB36EA-011B-4E1F-BB82-DA33A0DEC3EC}" type="parTrans" cxnId="{5E1942DC-1BB3-46B2-B925-DA78D7EDF86B}">
      <dgm:prSet/>
      <dgm:spPr/>
      <dgm:t>
        <a:bodyPr/>
        <a:lstStyle/>
        <a:p>
          <a:endParaRPr lang="en-US" sz="2000"/>
        </a:p>
      </dgm:t>
    </dgm:pt>
    <dgm:pt modelId="{3389FE18-B38D-473D-AB16-E8B12D2E4968}" type="sibTrans" cxnId="{5E1942DC-1BB3-46B2-B925-DA78D7EDF86B}">
      <dgm:prSet/>
      <dgm:spPr/>
      <dgm:t>
        <a:bodyPr/>
        <a:lstStyle/>
        <a:p>
          <a:endParaRPr lang="en-US" sz="2000"/>
        </a:p>
      </dgm:t>
    </dgm:pt>
    <dgm:pt modelId="{042B35FB-7DCC-4906-880D-9B592B8A2A0E}">
      <dgm:prSet custT="1"/>
      <dgm:spPr/>
      <dgm:t>
        <a:bodyPr/>
        <a:lstStyle/>
        <a:p>
          <a:r>
            <a:rPr lang="en-GB" sz="1200"/>
            <a:t>The TOGAF Standard describes how the ADM can be used iteratively</a:t>
          </a:r>
          <a:endParaRPr lang="en-US" sz="1200"/>
        </a:p>
      </dgm:t>
    </dgm:pt>
    <dgm:pt modelId="{80282402-253B-4806-95E0-AE978A6C220E}" type="parTrans" cxnId="{F37EE534-7AAF-4B43-AD99-9737C5A82593}">
      <dgm:prSet/>
      <dgm:spPr/>
      <dgm:t>
        <a:bodyPr/>
        <a:lstStyle/>
        <a:p>
          <a:endParaRPr lang="en-US" sz="2000"/>
        </a:p>
      </dgm:t>
    </dgm:pt>
    <dgm:pt modelId="{3C6334EB-385E-4581-8211-E7BAC59E249C}" type="sibTrans" cxnId="{F37EE534-7AAF-4B43-AD99-9737C5A82593}">
      <dgm:prSet/>
      <dgm:spPr/>
      <dgm:t>
        <a:bodyPr/>
        <a:lstStyle/>
        <a:p>
          <a:endParaRPr lang="en-US" sz="2000"/>
        </a:p>
      </dgm:t>
    </dgm:pt>
    <dgm:pt modelId="{6938EE08-2318-487C-BA08-DBFD3E6D54CB}" type="pres">
      <dgm:prSet presAssocID="{A76FB4BC-A6E8-40F8-96AD-44CB5382E41D}" presName="matrix" presStyleCnt="0">
        <dgm:presLayoutVars>
          <dgm:chMax val="1"/>
          <dgm:dir/>
          <dgm:resizeHandles val="exact"/>
        </dgm:presLayoutVars>
      </dgm:prSet>
      <dgm:spPr/>
    </dgm:pt>
    <dgm:pt modelId="{9C6E035A-5FC5-49B3-9119-68C02AA10F13}" type="pres">
      <dgm:prSet presAssocID="{A76FB4BC-A6E8-40F8-96AD-44CB5382E41D}" presName="diamond" presStyleLbl="bgShp" presStyleIdx="0" presStyleCnt="1"/>
      <dgm:spPr/>
    </dgm:pt>
    <dgm:pt modelId="{5C74EC04-608F-463B-A1AD-65FD1ED8B23D}" type="pres">
      <dgm:prSet presAssocID="{A76FB4BC-A6E8-40F8-96AD-44CB5382E41D}" presName="quad1" presStyleLbl="node1" presStyleIdx="0" presStyleCnt="4">
        <dgm:presLayoutVars>
          <dgm:chMax val="0"/>
          <dgm:chPref val="0"/>
          <dgm:bulletEnabled val="1"/>
        </dgm:presLayoutVars>
      </dgm:prSet>
      <dgm:spPr/>
    </dgm:pt>
    <dgm:pt modelId="{16B9DD26-D4EF-4D48-981C-E8E09937A9FA}" type="pres">
      <dgm:prSet presAssocID="{A76FB4BC-A6E8-40F8-96AD-44CB5382E41D}" presName="quad2" presStyleLbl="node1" presStyleIdx="1" presStyleCnt="4">
        <dgm:presLayoutVars>
          <dgm:chMax val="0"/>
          <dgm:chPref val="0"/>
          <dgm:bulletEnabled val="1"/>
        </dgm:presLayoutVars>
      </dgm:prSet>
      <dgm:spPr/>
    </dgm:pt>
    <dgm:pt modelId="{03A1A52B-2ED3-4B5A-B346-CEB4D5CD9444}" type="pres">
      <dgm:prSet presAssocID="{A76FB4BC-A6E8-40F8-96AD-44CB5382E41D}" presName="quad3" presStyleLbl="node1" presStyleIdx="2" presStyleCnt="4">
        <dgm:presLayoutVars>
          <dgm:chMax val="0"/>
          <dgm:chPref val="0"/>
          <dgm:bulletEnabled val="1"/>
        </dgm:presLayoutVars>
      </dgm:prSet>
      <dgm:spPr/>
    </dgm:pt>
    <dgm:pt modelId="{A5386057-3CCC-4E9D-9CC1-E9FC92EA987A}" type="pres">
      <dgm:prSet presAssocID="{A76FB4BC-A6E8-40F8-96AD-44CB5382E41D}" presName="quad4" presStyleLbl="node1" presStyleIdx="3" presStyleCnt="4">
        <dgm:presLayoutVars>
          <dgm:chMax val="0"/>
          <dgm:chPref val="0"/>
          <dgm:bulletEnabled val="1"/>
        </dgm:presLayoutVars>
      </dgm:prSet>
      <dgm:spPr/>
    </dgm:pt>
  </dgm:ptLst>
  <dgm:cxnLst>
    <dgm:cxn modelId="{475FC929-095E-4A95-BBC3-408EA80F8CF0}" srcId="{A76FB4BC-A6E8-40F8-96AD-44CB5382E41D}" destId="{2F311353-CB10-4C9A-8FC1-93DA1DEB9FCE}" srcOrd="1" destOrd="0" parTransId="{C46DFF60-A0A4-43CA-B9C0-F9B36FA3986F}" sibTransId="{BA7FF43C-1A5A-4FDF-9E2A-077B4FF9A8C6}"/>
    <dgm:cxn modelId="{F37EE534-7AAF-4B43-AD99-9737C5A82593}" srcId="{A76FB4BC-A6E8-40F8-96AD-44CB5382E41D}" destId="{042B35FB-7DCC-4906-880D-9B592B8A2A0E}" srcOrd="3" destOrd="0" parTransId="{80282402-253B-4806-95E0-AE978A6C220E}" sibTransId="{3C6334EB-385E-4581-8211-E7BAC59E249C}"/>
    <dgm:cxn modelId="{9F817F4B-361A-4CCD-9051-5FBFB2DC15A6}" type="presOf" srcId="{883117B4-D298-4E7E-920B-26240AF1CCA5}" destId="{5C74EC04-608F-463B-A1AD-65FD1ED8B23D}" srcOrd="0" destOrd="0" presId="urn:microsoft.com/office/officeart/2005/8/layout/matrix3"/>
    <dgm:cxn modelId="{3A07C7A9-F60E-4793-8E4B-9CA3309BE3C2}" type="presOf" srcId="{A946DB82-9440-4A07-94B9-F5164210E0FD}" destId="{03A1A52B-2ED3-4B5A-B346-CEB4D5CD9444}" srcOrd="0" destOrd="0" presId="urn:microsoft.com/office/officeart/2005/8/layout/matrix3"/>
    <dgm:cxn modelId="{D82537AC-92C6-4DB4-9DD1-6B721C411BCD}" srcId="{A76FB4BC-A6E8-40F8-96AD-44CB5382E41D}" destId="{883117B4-D298-4E7E-920B-26240AF1CCA5}" srcOrd="0" destOrd="0" parTransId="{821D8B7C-C97A-4BCC-8D41-47502EB1F18E}" sibTransId="{634C340C-A74E-405C-B32B-825A566C3311}"/>
    <dgm:cxn modelId="{A7D01EC7-274A-42DB-8CCD-07F1B729F3A9}" type="presOf" srcId="{2F311353-CB10-4C9A-8FC1-93DA1DEB9FCE}" destId="{16B9DD26-D4EF-4D48-981C-E8E09937A9FA}" srcOrd="0" destOrd="0" presId="urn:microsoft.com/office/officeart/2005/8/layout/matrix3"/>
    <dgm:cxn modelId="{D8C82BCB-122D-4BFF-9047-23951C9BBBC4}" type="presOf" srcId="{042B35FB-7DCC-4906-880D-9B592B8A2A0E}" destId="{A5386057-3CCC-4E9D-9CC1-E9FC92EA987A}" srcOrd="0" destOrd="0" presId="urn:microsoft.com/office/officeart/2005/8/layout/matrix3"/>
    <dgm:cxn modelId="{5E1942DC-1BB3-46B2-B925-DA78D7EDF86B}" srcId="{A76FB4BC-A6E8-40F8-96AD-44CB5382E41D}" destId="{A946DB82-9440-4A07-94B9-F5164210E0FD}" srcOrd="2" destOrd="0" parTransId="{52BB36EA-011B-4E1F-BB82-DA33A0DEC3EC}" sibTransId="{3389FE18-B38D-473D-AB16-E8B12D2E4968}"/>
    <dgm:cxn modelId="{438896FE-FC2A-4272-91F4-B2DF429AB384}" type="presOf" srcId="{A76FB4BC-A6E8-40F8-96AD-44CB5382E41D}" destId="{6938EE08-2318-487C-BA08-DBFD3E6D54CB}" srcOrd="0" destOrd="0" presId="urn:microsoft.com/office/officeart/2005/8/layout/matrix3"/>
    <dgm:cxn modelId="{F4E6F30C-DC32-4105-86D1-6370BDD1559A}" type="presParOf" srcId="{6938EE08-2318-487C-BA08-DBFD3E6D54CB}" destId="{9C6E035A-5FC5-49B3-9119-68C02AA10F13}" srcOrd="0" destOrd="0" presId="urn:microsoft.com/office/officeart/2005/8/layout/matrix3"/>
    <dgm:cxn modelId="{34658ECC-1CB5-4565-955B-A9C8A1FE154B}" type="presParOf" srcId="{6938EE08-2318-487C-BA08-DBFD3E6D54CB}" destId="{5C74EC04-608F-463B-A1AD-65FD1ED8B23D}" srcOrd="1" destOrd="0" presId="urn:microsoft.com/office/officeart/2005/8/layout/matrix3"/>
    <dgm:cxn modelId="{279F91B2-1CD7-4A43-A2B2-3E5E0350227E}" type="presParOf" srcId="{6938EE08-2318-487C-BA08-DBFD3E6D54CB}" destId="{16B9DD26-D4EF-4D48-981C-E8E09937A9FA}" srcOrd="2" destOrd="0" presId="urn:microsoft.com/office/officeart/2005/8/layout/matrix3"/>
    <dgm:cxn modelId="{19F09327-5834-4CD1-A39E-4D7BB2907D30}" type="presParOf" srcId="{6938EE08-2318-487C-BA08-DBFD3E6D54CB}" destId="{03A1A52B-2ED3-4B5A-B346-CEB4D5CD9444}" srcOrd="3" destOrd="0" presId="urn:microsoft.com/office/officeart/2005/8/layout/matrix3"/>
    <dgm:cxn modelId="{E60BFA58-C8EF-4872-A7CE-9632813095C5}" type="presParOf" srcId="{6938EE08-2318-487C-BA08-DBFD3E6D54CB}" destId="{A5386057-3CCC-4E9D-9CC1-E9FC92EA987A}"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93640CA-BE3F-4EBF-83A5-B6336FDCC61E}" type="doc">
      <dgm:prSet loTypeId="urn:microsoft.com/office/officeart/2018/2/layout/IconLabelList" loCatId="icon" qsTypeId="urn:microsoft.com/office/officeart/2005/8/quickstyle/simple1" qsCatId="simple" csTypeId="urn:microsoft.com/office/officeart/2005/8/colors/colorful5" csCatId="colorful" phldr="1"/>
      <dgm:spPr/>
      <dgm:t>
        <a:bodyPr/>
        <a:lstStyle/>
        <a:p>
          <a:endParaRPr lang="en-US"/>
        </a:p>
      </dgm:t>
    </dgm:pt>
    <dgm:pt modelId="{21609063-55AC-49BC-AA9D-0AB99F004B95}">
      <dgm:prSet custT="1"/>
      <dgm:spPr/>
      <dgm:t>
        <a:bodyPr/>
        <a:lstStyle/>
        <a:p>
          <a:pPr>
            <a:lnSpc>
              <a:spcPct val="100000"/>
            </a:lnSpc>
          </a:pPr>
          <a:r>
            <a:rPr lang="en-GB" sz="1600"/>
            <a:t>Documents with no formal review approval are designated "draft"</a:t>
          </a:r>
          <a:endParaRPr lang="en-US" sz="1600"/>
        </a:p>
      </dgm:t>
    </dgm:pt>
    <dgm:pt modelId="{DD86EC8A-0443-4310-A4CD-CF685D765D8C}" type="parTrans" cxnId="{E7FAD47A-EBFF-490E-8D0A-DC4BDF604C00}">
      <dgm:prSet/>
      <dgm:spPr/>
      <dgm:t>
        <a:bodyPr/>
        <a:lstStyle/>
        <a:p>
          <a:endParaRPr lang="en-US" sz="1600"/>
        </a:p>
      </dgm:t>
    </dgm:pt>
    <dgm:pt modelId="{E5A5E1B4-80C8-45E5-ACDE-34CC5BF3E043}" type="sibTrans" cxnId="{E7FAD47A-EBFF-490E-8D0A-DC4BDF604C00}">
      <dgm:prSet/>
      <dgm:spPr/>
      <dgm:t>
        <a:bodyPr/>
        <a:lstStyle/>
        <a:p>
          <a:endParaRPr lang="en-US" sz="1600"/>
        </a:p>
      </dgm:t>
    </dgm:pt>
    <dgm:pt modelId="{6453E404-D619-44A6-82F2-C037C4FC4F96}">
      <dgm:prSet custT="1"/>
      <dgm:spPr/>
      <dgm:t>
        <a:bodyPr/>
        <a:lstStyle/>
        <a:p>
          <a:pPr>
            <a:lnSpc>
              <a:spcPct val="100000"/>
            </a:lnSpc>
          </a:pPr>
          <a:r>
            <a:rPr lang="en-GB" sz="1600"/>
            <a:t>Reviewed and approved documents are "approved“</a:t>
          </a:r>
          <a:endParaRPr lang="en-US" sz="1600"/>
        </a:p>
      </dgm:t>
    </dgm:pt>
    <dgm:pt modelId="{7A1D9376-7759-4C4A-B6B6-3F652975C017}" type="parTrans" cxnId="{EE27F1F0-6FF8-4BAF-A168-EE36923164C0}">
      <dgm:prSet/>
      <dgm:spPr/>
      <dgm:t>
        <a:bodyPr/>
        <a:lstStyle/>
        <a:p>
          <a:endParaRPr lang="en-US" sz="1600"/>
        </a:p>
      </dgm:t>
    </dgm:pt>
    <dgm:pt modelId="{D5015BD3-03A5-413D-8C17-307A24128403}" type="sibTrans" cxnId="{EE27F1F0-6FF8-4BAF-A168-EE36923164C0}">
      <dgm:prSet/>
      <dgm:spPr/>
      <dgm:t>
        <a:bodyPr/>
        <a:lstStyle/>
        <a:p>
          <a:endParaRPr lang="en-US" sz="1600"/>
        </a:p>
      </dgm:t>
    </dgm:pt>
    <dgm:pt modelId="{82E20D2A-556F-4C3B-8926-AA52B3A408DE}">
      <dgm:prSet custT="1"/>
      <dgm:spPr/>
      <dgm:t>
        <a:bodyPr/>
        <a:lstStyle/>
        <a:p>
          <a:pPr>
            <a:lnSpc>
              <a:spcPct val="100000"/>
            </a:lnSpc>
          </a:pPr>
          <a:r>
            <a:rPr lang="en-GB" sz="1600"/>
            <a:t>Approved does not necessarily mean finalized</a:t>
          </a:r>
          <a:endParaRPr lang="en-US" sz="1600"/>
        </a:p>
      </dgm:t>
    </dgm:pt>
    <dgm:pt modelId="{8EF490B1-DD95-43D7-BCF3-B6B4F73A0586}" type="parTrans" cxnId="{5A6AC85E-3A4B-4DA8-9107-2A83F174454D}">
      <dgm:prSet/>
      <dgm:spPr/>
      <dgm:t>
        <a:bodyPr/>
        <a:lstStyle/>
        <a:p>
          <a:endParaRPr lang="en-US" sz="1600"/>
        </a:p>
      </dgm:t>
    </dgm:pt>
    <dgm:pt modelId="{4B654C3B-F297-48E6-8FC7-9D8EC1E370F4}" type="sibTrans" cxnId="{5A6AC85E-3A4B-4DA8-9107-2A83F174454D}">
      <dgm:prSet/>
      <dgm:spPr/>
      <dgm:t>
        <a:bodyPr/>
        <a:lstStyle/>
        <a:p>
          <a:endParaRPr lang="en-US" sz="1600"/>
        </a:p>
      </dgm:t>
    </dgm:pt>
    <dgm:pt modelId="{3F71E3D4-8280-4D1F-A09D-2B21AF6CB6E9}" type="pres">
      <dgm:prSet presAssocID="{793640CA-BE3F-4EBF-83A5-B6336FDCC61E}" presName="root" presStyleCnt="0">
        <dgm:presLayoutVars>
          <dgm:dir/>
          <dgm:resizeHandles val="exact"/>
        </dgm:presLayoutVars>
      </dgm:prSet>
      <dgm:spPr/>
    </dgm:pt>
    <dgm:pt modelId="{0CABD9C7-D037-4B2D-9864-F0371E9E61CE}" type="pres">
      <dgm:prSet presAssocID="{21609063-55AC-49BC-AA9D-0AB99F004B95}" presName="compNode" presStyleCnt="0"/>
      <dgm:spPr/>
    </dgm:pt>
    <dgm:pt modelId="{1A212948-607D-48CD-B4C5-5D5A20F15511}" type="pres">
      <dgm:prSet presAssocID="{21609063-55AC-49BC-AA9D-0AB99F004B9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ocument"/>
        </a:ext>
      </dgm:extLst>
    </dgm:pt>
    <dgm:pt modelId="{49C3CFEF-9BCB-4E65-83F4-1B0589E280AE}" type="pres">
      <dgm:prSet presAssocID="{21609063-55AC-49BC-AA9D-0AB99F004B95}" presName="spaceRect" presStyleCnt="0"/>
      <dgm:spPr/>
    </dgm:pt>
    <dgm:pt modelId="{1879064B-7B6A-4D39-BBA1-13BF9F8E0DAA}" type="pres">
      <dgm:prSet presAssocID="{21609063-55AC-49BC-AA9D-0AB99F004B95}" presName="textRect" presStyleLbl="revTx" presStyleIdx="0" presStyleCnt="3">
        <dgm:presLayoutVars>
          <dgm:chMax val="1"/>
          <dgm:chPref val="1"/>
        </dgm:presLayoutVars>
      </dgm:prSet>
      <dgm:spPr/>
    </dgm:pt>
    <dgm:pt modelId="{DFE1C4A9-0B52-4285-9FDF-8AD135AE6BB8}" type="pres">
      <dgm:prSet presAssocID="{E5A5E1B4-80C8-45E5-ACDE-34CC5BF3E043}" presName="sibTrans" presStyleCnt="0"/>
      <dgm:spPr/>
    </dgm:pt>
    <dgm:pt modelId="{605CE97B-1355-45F2-BEB8-D0DE0646078E}" type="pres">
      <dgm:prSet presAssocID="{6453E404-D619-44A6-82F2-C037C4FC4F96}" presName="compNode" presStyleCnt="0"/>
      <dgm:spPr/>
    </dgm:pt>
    <dgm:pt modelId="{9A3BEE00-8420-480B-8D9D-D7F171B242FA}" type="pres">
      <dgm:prSet presAssocID="{6453E404-D619-44A6-82F2-C037C4FC4F9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aper"/>
        </a:ext>
      </dgm:extLst>
    </dgm:pt>
    <dgm:pt modelId="{444C60B2-DCC3-41F4-BFA1-9DDD9DA070B4}" type="pres">
      <dgm:prSet presAssocID="{6453E404-D619-44A6-82F2-C037C4FC4F96}" presName="spaceRect" presStyleCnt="0"/>
      <dgm:spPr/>
    </dgm:pt>
    <dgm:pt modelId="{EF50D8C8-74B7-45D1-8752-2BE0AB0B9699}" type="pres">
      <dgm:prSet presAssocID="{6453E404-D619-44A6-82F2-C037C4FC4F96}" presName="textRect" presStyleLbl="revTx" presStyleIdx="1" presStyleCnt="3">
        <dgm:presLayoutVars>
          <dgm:chMax val="1"/>
          <dgm:chPref val="1"/>
        </dgm:presLayoutVars>
      </dgm:prSet>
      <dgm:spPr/>
    </dgm:pt>
    <dgm:pt modelId="{AA43EE4F-70C1-4AB4-9F8B-9E69A553B057}" type="pres">
      <dgm:prSet presAssocID="{D5015BD3-03A5-413D-8C17-307A24128403}" presName="sibTrans" presStyleCnt="0"/>
      <dgm:spPr/>
    </dgm:pt>
    <dgm:pt modelId="{40A7C25C-255A-43F0-A555-D2ED388A4500}" type="pres">
      <dgm:prSet presAssocID="{82E20D2A-556F-4C3B-8926-AA52B3A408DE}" presName="compNode" presStyleCnt="0"/>
      <dgm:spPr/>
    </dgm:pt>
    <dgm:pt modelId="{F31EE027-F4C4-48C6-9188-EAE47F1F601F}" type="pres">
      <dgm:prSet presAssocID="{82E20D2A-556F-4C3B-8926-AA52B3A408D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ntract"/>
        </a:ext>
      </dgm:extLst>
    </dgm:pt>
    <dgm:pt modelId="{BD3D8183-A318-4D39-BA56-E463129035B0}" type="pres">
      <dgm:prSet presAssocID="{82E20D2A-556F-4C3B-8926-AA52B3A408DE}" presName="spaceRect" presStyleCnt="0"/>
      <dgm:spPr/>
    </dgm:pt>
    <dgm:pt modelId="{CBACBEFD-46D5-47E6-BE8E-8D3D8977E3AB}" type="pres">
      <dgm:prSet presAssocID="{82E20D2A-556F-4C3B-8926-AA52B3A408DE}" presName="textRect" presStyleLbl="revTx" presStyleIdx="2" presStyleCnt="3">
        <dgm:presLayoutVars>
          <dgm:chMax val="1"/>
          <dgm:chPref val="1"/>
        </dgm:presLayoutVars>
      </dgm:prSet>
      <dgm:spPr/>
    </dgm:pt>
  </dgm:ptLst>
  <dgm:cxnLst>
    <dgm:cxn modelId="{31392440-7909-4512-9E8C-29062EBC44D9}" type="presOf" srcId="{793640CA-BE3F-4EBF-83A5-B6336FDCC61E}" destId="{3F71E3D4-8280-4D1F-A09D-2B21AF6CB6E9}" srcOrd="0" destOrd="0" presId="urn:microsoft.com/office/officeart/2018/2/layout/IconLabelList"/>
    <dgm:cxn modelId="{5A6AC85E-3A4B-4DA8-9107-2A83F174454D}" srcId="{793640CA-BE3F-4EBF-83A5-B6336FDCC61E}" destId="{82E20D2A-556F-4C3B-8926-AA52B3A408DE}" srcOrd="2" destOrd="0" parTransId="{8EF490B1-DD95-43D7-BCF3-B6B4F73A0586}" sibTransId="{4B654C3B-F297-48E6-8FC7-9D8EC1E370F4}"/>
    <dgm:cxn modelId="{052EC755-32B8-4C9A-ABE1-9018D6261220}" type="presOf" srcId="{82E20D2A-556F-4C3B-8926-AA52B3A408DE}" destId="{CBACBEFD-46D5-47E6-BE8E-8D3D8977E3AB}" srcOrd="0" destOrd="0" presId="urn:microsoft.com/office/officeart/2018/2/layout/IconLabelList"/>
    <dgm:cxn modelId="{E7FAD47A-EBFF-490E-8D0A-DC4BDF604C00}" srcId="{793640CA-BE3F-4EBF-83A5-B6336FDCC61E}" destId="{21609063-55AC-49BC-AA9D-0AB99F004B95}" srcOrd="0" destOrd="0" parTransId="{DD86EC8A-0443-4310-A4CD-CF685D765D8C}" sibTransId="{E5A5E1B4-80C8-45E5-ACDE-34CC5BF3E043}"/>
    <dgm:cxn modelId="{F8A6FF84-1AFD-4709-B251-70A7883E9C2E}" type="presOf" srcId="{6453E404-D619-44A6-82F2-C037C4FC4F96}" destId="{EF50D8C8-74B7-45D1-8752-2BE0AB0B9699}" srcOrd="0" destOrd="0" presId="urn:microsoft.com/office/officeart/2018/2/layout/IconLabelList"/>
    <dgm:cxn modelId="{A361B6AC-A905-4F15-A2F5-AD29021D3661}" type="presOf" srcId="{21609063-55AC-49BC-AA9D-0AB99F004B95}" destId="{1879064B-7B6A-4D39-BBA1-13BF9F8E0DAA}" srcOrd="0" destOrd="0" presId="urn:microsoft.com/office/officeart/2018/2/layout/IconLabelList"/>
    <dgm:cxn modelId="{EE27F1F0-6FF8-4BAF-A168-EE36923164C0}" srcId="{793640CA-BE3F-4EBF-83A5-B6336FDCC61E}" destId="{6453E404-D619-44A6-82F2-C037C4FC4F96}" srcOrd="1" destOrd="0" parTransId="{7A1D9376-7759-4C4A-B6B6-3F652975C017}" sibTransId="{D5015BD3-03A5-413D-8C17-307A24128403}"/>
    <dgm:cxn modelId="{06315150-DE9E-4060-8EE5-E7501B8932E4}" type="presParOf" srcId="{3F71E3D4-8280-4D1F-A09D-2B21AF6CB6E9}" destId="{0CABD9C7-D037-4B2D-9864-F0371E9E61CE}" srcOrd="0" destOrd="0" presId="urn:microsoft.com/office/officeart/2018/2/layout/IconLabelList"/>
    <dgm:cxn modelId="{ACEFBDD7-18CC-4290-A0B7-83F949DF48D3}" type="presParOf" srcId="{0CABD9C7-D037-4B2D-9864-F0371E9E61CE}" destId="{1A212948-607D-48CD-B4C5-5D5A20F15511}" srcOrd="0" destOrd="0" presId="urn:microsoft.com/office/officeart/2018/2/layout/IconLabelList"/>
    <dgm:cxn modelId="{5D5C17A5-2E49-4B5A-8315-25A86A1E0206}" type="presParOf" srcId="{0CABD9C7-D037-4B2D-9864-F0371E9E61CE}" destId="{49C3CFEF-9BCB-4E65-83F4-1B0589E280AE}" srcOrd="1" destOrd="0" presId="urn:microsoft.com/office/officeart/2018/2/layout/IconLabelList"/>
    <dgm:cxn modelId="{CEE956DE-6FA6-4464-B9E4-F224B241824C}" type="presParOf" srcId="{0CABD9C7-D037-4B2D-9864-F0371E9E61CE}" destId="{1879064B-7B6A-4D39-BBA1-13BF9F8E0DAA}" srcOrd="2" destOrd="0" presId="urn:microsoft.com/office/officeart/2018/2/layout/IconLabelList"/>
    <dgm:cxn modelId="{C0E24722-E0B9-4792-A825-7F02A2750016}" type="presParOf" srcId="{3F71E3D4-8280-4D1F-A09D-2B21AF6CB6E9}" destId="{DFE1C4A9-0B52-4285-9FDF-8AD135AE6BB8}" srcOrd="1" destOrd="0" presId="urn:microsoft.com/office/officeart/2018/2/layout/IconLabelList"/>
    <dgm:cxn modelId="{703E693B-C852-400D-9CCC-7EC73D06794A}" type="presParOf" srcId="{3F71E3D4-8280-4D1F-A09D-2B21AF6CB6E9}" destId="{605CE97B-1355-45F2-BEB8-D0DE0646078E}" srcOrd="2" destOrd="0" presId="urn:microsoft.com/office/officeart/2018/2/layout/IconLabelList"/>
    <dgm:cxn modelId="{F5F4F5EC-F218-47BD-8E63-E67AE1627933}" type="presParOf" srcId="{605CE97B-1355-45F2-BEB8-D0DE0646078E}" destId="{9A3BEE00-8420-480B-8D9D-D7F171B242FA}" srcOrd="0" destOrd="0" presId="urn:microsoft.com/office/officeart/2018/2/layout/IconLabelList"/>
    <dgm:cxn modelId="{11401452-980F-4BFD-BEFE-27BEEC68A068}" type="presParOf" srcId="{605CE97B-1355-45F2-BEB8-D0DE0646078E}" destId="{444C60B2-DCC3-41F4-BFA1-9DDD9DA070B4}" srcOrd="1" destOrd="0" presId="urn:microsoft.com/office/officeart/2018/2/layout/IconLabelList"/>
    <dgm:cxn modelId="{9D8793C2-13DB-4FCA-B7EB-05F1A9641F06}" type="presParOf" srcId="{605CE97B-1355-45F2-BEB8-D0DE0646078E}" destId="{EF50D8C8-74B7-45D1-8752-2BE0AB0B9699}" srcOrd="2" destOrd="0" presId="urn:microsoft.com/office/officeart/2018/2/layout/IconLabelList"/>
    <dgm:cxn modelId="{B993BFC7-3B10-4A55-87A3-0E94FCAC4323}" type="presParOf" srcId="{3F71E3D4-8280-4D1F-A09D-2B21AF6CB6E9}" destId="{AA43EE4F-70C1-4AB4-9F8B-9E69A553B057}" srcOrd="3" destOrd="0" presId="urn:microsoft.com/office/officeart/2018/2/layout/IconLabelList"/>
    <dgm:cxn modelId="{33CDCE35-7C7B-4BE4-A03B-4968ED15AA21}" type="presParOf" srcId="{3F71E3D4-8280-4D1F-A09D-2B21AF6CB6E9}" destId="{40A7C25C-255A-43F0-A555-D2ED388A4500}" srcOrd="4" destOrd="0" presId="urn:microsoft.com/office/officeart/2018/2/layout/IconLabelList"/>
    <dgm:cxn modelId="{2AD07DC7-CF84-4025-9832-12DE82EB6830}" type="presParOf" srcId="{40A7C25C-255A-43F0-A555-D2ED388A4500}" destId="{F31EE027-F4C4-48C6-9188-EAE47F1F601F}" srcOrd="0" destOrd="0" presId="urn:microsoft.com/office/officeart/2018/2/layout/IconLabelList"/>
    <dgm:cxn modelId="{0947E204-64C4-470A-BC54-91D99C9CC939}" type="presParOf" srcId="{40A7C25C-255A-43F0-A555-D2ED388A4500}" destId="{BD3D8183-A318-4D39-BA56-E463129035B0}" srcOrd="1" destOrd="0" presId="urn:microsoft.com/office/officeart/2018/2/layout/IconLabelList"/>
    <dgm:cxn modelId="{C735E0CD-12B6-4987-8F63-2085F5FDF2D9}" type="presParOf" srcId="{40A7C25C-255A-43F0-A555-D2ED388A4500}" destId="{CBACBEFD-46D5-47E6-BE8E-8D3D8977E3A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0C4D579-BAF0-42D6-B30E-B17B4CB9D6B4}"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02CEAB69-E6A6-442B-89BE-39CE51BB4D3A}">
      <dgm:prSet custT="1"/>
      <dgm:spPr/>
      <dgm:t>
        <a:bodyPr/>
        <a:lstStyle/>
        <a:p>
          <a:pPr>
            <a:lnSpc>
              <a:spcPct val="100000"/>
            </a:lnSpc>
            <a:defRPr b="1"/>
          </a:pPr>
          <a:r>
            <a:rPr lang="en-GB" sz="1600" b="0"/>
            <a:t>Each iteration of the ADM requires fresh decisions</a:t>
          </a:r>
          <a:br>
            <a:rPr lang="en-GB" sz="1600" b="0"/>
          </a:br>
          <a:endParaRPr lang="en-US" sz="1600" b="0"/>
        </a:p>
      </dgm:t>
    </dgm:pt>
    <dgm:pt modelId="{E53F73F5-50A0-403A-BD19-1841EDE6B098}" type="parTrans" cxnId="{00221576-043E-46C2-8C04-C26F940A36C7}">
      <dgm:prSet/>
      <dgm:spPr/>
      <dgm:t>
        <a:bodyPr/>
        <a:lstStyle/>
        <a:p>
          <a:endParaRPr lang="en-US" sz="1600" b="0"/>
        </a:p>
      </dgm:t>
    </dgm:pt>
    <dgm:pt modelId="{47BC5369-3EC2-4C19-9500-965F2F0659E0}" type="sibTrans" cxnId="{00221576-043E-46C2-8C04-C26F940A36C7}">
      <dgm:prSet/>
      <dgm:spPr/>
      <dgm:t>
        <a:bodyPr/>
        <a:lstStyle/>
        <a:p>
          <a:endParaRPr lang="en-US" sz="1600" b="0"/>
        </a:p>
      </dgm:t>
    </dgm:pt>
    <dgm:pt modelId="{8DC4463D-99C9-458C-B27D-606F5D4E5990}">
      <dgm:prSet custT="1"/>
      <dgm:spPr/>
      <dgm:t>
        <a:bodyPr/>
        <a:lstStyle/>
        <a:p>
          <a:pPr>
            <a:lnSpc>
              <a:spcPct val="100000"/>
            </a:lnSpc>
            <a:defRPr b="1"/>
          </a:pPr>
          <a:r>
            <a:rPr lang="en-GB" sz="1600" b="0"/>
            <a:t>These decisions should be based on a practical assessment</a:t>
          </a:r>
          <a:endParaRPr lang="en-US" sz="1600" b="0"/>
        </a:p>
      </dgm:t>
    </dgm:pt>
    <dgm:pt modelId="{242F1CA6-BC52-4618-BB52-8C468CD33138}" type="parTrans" cxnId="{A830D8CF-3DE6-4159-82C1-C4A19256B06A}">
      <dgm:prSet/>
      <dgm:spPr/>
      <dgm:t>
        <a:bodyPr/>
        <a:lstStyle/>
        <a:p>
          <a:endParaRPr lang="en-US" sz="1600" b="0"/>
        </a:p>
      </dgm:t>
    </dgm:pt>
    <dgm:pt modelId="{FDDC3225-55AC-4E75-81B7-AD75273C8BFD}" type="sibTrans" cxnId="{A830D8CF-3DE6-4159-82C1-C4A19256B06A}">
      <dgm:prSet/>
      <dgm:spPr/>
      <dgm:t>
        <a:bodyPr/>
        <a:lstStyle/>
        <a:p>
          <a:endParaRPr lang="en-US" sz="1600" b="0"/>
        </a:p>
      </dgm:t>
    </dgm:pt>
    <dgm:pt modelId="{54794691-4C11-4EE1-BEC7-1868C961F5BC}">
      <dgm:prSet custT="1"/>
      <dgm:spPr/>
      <dgm:t>
        <a:bodyPr/>
        <a:lstStyle/>
        <a:p>
          <a:pPr>
            <a:lnSpc>
              <a:spcPct val="100000"/>
            </a:lnSpc>
            <a:defRPr b="1"/>
          </a:pPr>
          <a:r>
            <a:rPr lang="en-GB" sz="1600" b="0"/>
            <a:t>As a generic method, the ADM is intended to be used by any enterprise</a:t>
          </a:r>
          <a:endParaRPr lang="en-US" sz="1600" b="0"/>
        </a:p>
      </dgm:t>
    </dgm:pt>
    <dgm:pt modelId="{111F2196-AC17-44F9-8F2A-235DE997031A}" type="parTrans" cxnId="{46228240-82DB-48E2-A149-283FEE84ABCB}">
      <dgm:prSet/>
      <dgm:spPr/>
      <dgm:t>
        <a:bodyPr/>
        <a:lstStyle/>
        <a:p>
          <a:endParaRPr lang="en-US" sz="1600" b="0"/>
        </a:p>
      </dgm:t>
    </dgm:pt>
    <dgm:pt modelId="{C5790222-E3BA-4CAD-ADC9-DD1ED9330DDF}" type="sibTrans" cxnId="{46228240-82DB-48E2-A149-283FEE84ABCB}">
      <dgm:prSet/>
      <dgm:spPr/>
      <dgm:t>
        <a:bodyPr/>
        <a:lstStyle/>
        <a:p>
          <a:endParaRPr lang="en-US" sz="1600" b="0"/>
        </a:p>
      </dgm:t>
    </dgm:pt>
    <dgm:pt modelId="{B124A34E-2A68-4509-A8C2-E1E1F980E75D}">
      <dgm:prSet custT="1"/>
      <dgm:spPr/>
      <dgm:t>
        <a:bodyPr/>
        <a:lstStyle/>
        <a:p>
          <a:pPr>
            <a:lnSpc>
              <a:spcPct val="100000"/>
            </a:lnSpc>
            <a:defRPr b="1"/>
          </a:pPr>
          <a:r>
            <a:rPr lang="en-GB" sz="1600" b="0"/>
            <a:t>It should be tailored to specific needs </a:t>
          </a:r>
          <a:endParaRPr lang="en-US" sz="1600" b="0"/>
        </a:p>
      </dgm:t>
    </dgm:pt>
    <dgm:pt modelId="{A75323D7-D759-4DF2-959F-4C659A76C2F8}" type="parTrans" cxnId="{09CEF3B6-F430-474F-B921-F77E82D17C1D}">
      <dgm:prSet/>
      <dgm:spPr/>
      <dgm:t>
        <a:bodyPr/>
        <a:lstStyle/>
        <a:p>
          <a:endParaRPr lang="en-US" sz="1600" b="0"/>
        </a:p>
      </dgm:t>
    </dgm:pt>
    <dgm:pt modelId="{961845F6-9944-45A3-B643-FE6C5AD26D03}" type="sibTrans" cxnId="{09CEF3B6-F430-474F-B921-F77E82D17C1D}">
      <dgm:prSet/>
      <dgm:spPr/>
      <dgm:t>
        <a:bodyPr/>
        <a:lstStyle/>
        <a:p>
          <a:endParaRPr lang="en-US" sz="1600" b="0"/>
        </a:p>
      </dgm:t>
    </dgm:pt>
    <dgm:pt modelId="{95F516C0-A150-4B02-91EB-B65E4FB6B87F}" type="pres">
      <dgm:prSet presAssocID="{F0C4D579-BAF0-42D6-B30E-B17B4CB9D6B4}" presName="root" presStyleCnt="0">
        <dgm:presLayoutVars>
          <dgm:dir/>
          <dgm:resizeHandles val="exact"/>
        </dgm:presLayoutVars>
      </dgm:prSet>
      <dgm:spPr/>
    </dgm:pt>
    <dgm:pt modelId="{7F8522CB-0D78-46C8-933E-48FF79581162}" type="pres">
      <dgm:prSet presAssocID="{02CEAB69-E6A6-442B-89BE-39CE51BB4D3A}" presName="compNode" presStyleCnt="0"/>
      <dgm:spPr/>
    </dgm:pt>
    <dgm:pt modelId="{18DB1260-D60D-4193-87E3-499E98673B9B}" type="pres">
      <dgm:prSet presAssocID="{02CEAB69-E6A6-442B-89BE-39CE51BB4D3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ight Bulb and Gear"/>
        </a:ext>
      </dgm:extLst>
    </dgm:pt>
    <dgm:pt modelId="{B5BCDBC1-B9D6-49F3-BA49-0A83A00D06DF}" type="pres">
      <dgm:prSet presAssocID="{02CEAB69-E6A6-442B-89BE-39CE51BB4D3A}" presName="iconSpace" presStyleCnt="0"/>
      <dgm:spPr/>
    </dgm:pt>
    <dgm:pt modelId="{1D05638B-FDE8-4E2A-9231-890F959B7F59}" type="pres">
      <dgm:prSet presAssocID="{02CEAB69-E6A6-442B-89BE-39CE51BB4D3A}" presName="parTx" presStyleLbl="revTx" presStyleIdx="0" presStyleCnt="8" custScaleX="129128">
        <dgm:presLayoutVars>
          <dgm:chMax val="0"/>
          <dgm:chPref val="0"/>
        </dgm:presLayoutVars>
      </dgm:prSet>
      <dgm:spPr/>
    </dgm:pt>
    <dgm:pt modelId="{208367CE-11B3-405B-8E64-D98B8B701FFA}" type="pres">
      <dgm:prSet presAssocID="{02CEAB69-E6A6-442B-89BE-39CE51BB4D3A}" presName="txSpace" presStyleCnt="0"/>
      <dgm:spPr/>
    </dgm:pt>
    <dgm:pt modelId="{24A4B81E-A4A0-4384-98D9-7A595073FE31}" type="pres">
      <dgm:prSet presAssocID="{02CEAB69-E6A6-442B-89BE-39CE51BB4D3A}" presName="desTx" presStyleLbl="revTx" presStyleIdx="1" presStyleCnt="8">
        <dgm:presLayoutVars/>
      </dgm:prSet>
      <dgm:spPr/>
    </dgm:pt>
    <dgm:pt modelId="{4C8707E2-D271-4650-ABA0-330854958FD5}" type="pres">
      <dgm:prSet presAssocID="{47BC5369-3EC2-4C19-9500-965F2F0659E0}" presName="sibTrans" presStyleCnt="0"/>
      <dgm:spPr/>
    </dgm:pt>
    <dgm:pt modelId="{82B819FE-1D50-48A0-85F0-45DFA9FB6AD0}" type="pres">
      <dgm:prSet presAssocID="{8DC4463D-99C9-458C-B27D-606F5D4E5990}" presName="compNode" presStyleCnt="0"/>
      <dgm:spPr/>
    </dgm:pt>
    <dgm:pt modelId="{4973B634-B67E-4AD2-9C0F-9FBD33C9FBB3}" type="pres">
      <dgm:prSet presAssocID="{8DC4463D-99C9-458C-B27D-606F5D4E599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71705527-F583-44E2-83F9-F1B51839F0CD}" type="pres">
      <dgm:prSet presAssocID="{8DC4463D-99C9-458C-B27D-606F5D4E5990}" presName="iconSpace" presStyleCnt="0"/>
      <dgm:spPr/>
    </dgm:pt>
    <dgm:pt modelId="{488360DF-5B27-479D-9737-E4CA85381691}" type="pres">
      <dgm:prSet presAssocID="{8DC4463D-99C9-458C-B27D-606F5D4E5990}" presName="parTx" presStyleLbl="revTx" presStyleIdx="2" presStyleCnt="8" custScaleX="156394">
        <dgm:presLayoutVars>
          <dgm:chMax val="0"/>
          <dgm:chPref val="0"/>
        </dgm:presLayoutVars>
      </dgm:prSet>
      <dgm:spPr/>
    </dgm:pt>
    <dgm:pt modelId="{514C24F9-55CA-4C1F-9551-A6E7FFE71041}" type="pres">
      <dgm:prSet presAssocID="{8DC4463D-99C9-458C-B27D-606F5D4E5990}" presName="txSpace" presStyleCnt="0"/>
      <dgm:spPr/>
    </dgm:pt>
    <dgm:pt modelId="{9A034EBB-1CCE-4400-95D3-079A2003662E}" type="pres">
      <dgm:prSet presAssocID="{8DC4463D-99C9-458C-B27D-606F5D4E5990}" presName="desTx" presStyleLbl="revTx" presStyleIdx="3" presStyleCnt="8">
        <dgm:presLayoutVars/>
      </dgm:prSet>
      <dgm:spPr/>
    </dgm:pt>
    <dgm:pt modelId="{0409F0C5-CFEC-45A5-8D77-C044D7D841A0}" type="pres">
      <dgm:prSet presAssocID="{FDDC3225-55AC-4E75-81B7-AD75273C8BFD}" presName="sibTrans" presStyleCnt="0"/>
      <dgm:spPr/>
    </dgm:pt>
    <dgm:pt modelId="{D4445377-FCD2-4E83-97AC-02F3DC9EC4EA}" type="pres">
      <dgm:prSet presAssocID="{54794691-4C11-4EE1-BEC7-1868C961F5BC}" presName="compNode" presStyleCnt="0"/>
      <dgm:spPr/>
    </dgm:pt>
    <dgm:pt modelId="{8D0FF707-DF86-4924-BD8A-ED90FDCB523C}" type="pres">
      <dgm:prSet presAssocID="{54794691-4C11-4EE1-BEC7-1868C961F5B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599914C8-27F4-4A2B-991F-1902BEF8CF76}" type="pres">
      <dgm:prSet presAssocID="{54794691-4C11-4EE1-BEC7-1868C961F5BC}" presName="iconSpace" presStyleCnt="0"/>
      <dgm:spPr/>
    </dgm:pt>
    <dgm:pt modelId="{5084366A-A3F4-4304-8861-D3370E30B428}" type="pres">
      <dgm:prSet presAssocID="{54794691-4C11-4EE1-BEC7-1868C961F5BC}" presName="parTx" presStyleLbl="revTx" presStyleIdx="4" presStyleCnt="8" custScaleX="177746">
        <dgm:presLayoutVars>
          <dgm:chMax val="0"/>
          <dgm:chPref val="0"/>
        </dgm:presLayoutVars>
      </dgm:prSet>
      <dgm:spPr/>
    </dgm:pt>
    <dgm:pt modelId="{563CA486-2D6B-4F8F-8D74-52E66D2FE76A}" type="pres">
      <dgm:prSet presAssocID="{54794691-4C11-4EE1-BEC7-1868C961F5BC}" presName="txSpace" presStyleCnt="0"/>
      <dgm:spPr/>
    </dgm:pt>
    <dgm:pt modelId="{7B3DE382-82B7-4331-AEA2-C349B49B2D8B}" type="pres">
      <dgm:prSet presAssocID="{54794691-4C11-4EE1-BEC7-1868C961F5BC}" presName="desTx" presStyleLbl="revTx" presStyleIdx="5" presStyleCnt="8">
        <dgm:presLayoutVars/>
      </dgm:prSet>
      <dgm:spPr/>
    </dgm:pt>
    <dgm:pt modelId="{AD443D24-0177-499D-9CF8-600D07E55E00}" type="pres">
      <dgm:prSet presAssocID="{C5790222-E3BA-4CAD-ADC9-DD1ED9330DDF}" presName="sibTrans" presStyleCnt="0"/>
      <dgm:spPr/>
    </dgm:pt>
    <dgm:pt modelId="{9F006500-49FA-4640-92BA-9D6C2D912F9C}" type="pres">
      <dgm:prSet presAssocID="{B124A34E-2A68-4509-A8C2-E1E1F980E75D}" presName="compNode" presStyleCnt="0"/>
      <dgm:spPr/>
    </dgm:pt>
    <dgm:pt modelId="{4A789918-7CE5-4C48-A42A-D3F6EFA62FA8}" type="pres">
      <dgm:prSet presAssocID="{B124A34E-2A68-4509-A8C2-E1E1F980E75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lterations &amp; Tailoring with solid fill"/>
        </a:ext>
      </dgm:extLst>
    </dgm:pt>
    <dgm:pt modelId="{8E953A2C-D4FB-4F5F-AC38-6C39760A7135}" type="pres">
      <dgm:prSet presAssocID="{B124A34E-2A68-4509-A8C2-E1E1F980E75D}" presName="iconSpace" presStyleCnt="0"/>
      <dgm:spPr/>
    </dgm:pt>
    <dgm:pt modelId="{456FE0B3-E29C-4D16-B3BD-1C86056A6D5B}" type="pres">
      <dgm:prSet presAssocID="{B124A34E-2A68-4509-A8C2-E1E1F980E75D}" presName="parTx" presStyleLbl="revTx" presStyleIdx="6" presStyleCnt="8" custScaleX="135765">
        <dgm:presLayoutVars>
          <dgm:chMax val="0"/>
          <dgm:chPref val="0"/>
        </dgm:presLayoutVars>
      </dgm:prSet>
      <dgm:spPr/>
    </dgm:pt>
    <dgm:pt modelId="{5321B0F9-3B26-4F43-B0AC-951FC6007181}" type="pres">
      <dgm:prSet presAssocID="{B124A34E-2A68-4509-A8C2-E1E1F980E75D}" presName="txSpace" presStyleCnt="0"/>
      <dgm:spPr/>
    </dgm:pt>
    <dgm:pt modelId="{7E084CB9-1701-4748-9903-23733A2F5836}" type="pres">
      <dgm:prSet presAssocID="{B124A34E-2A68-4509-A8C2-E1E1F980E75D}" presName="desTx" presStyleLbl="revTx" presStyleIdx="7" presStyleCnt="8">
        <dgm:presLayoutVars/>
      </dgm:prSet>
      <dgm:spPr/>
    </dgm:pt>
  </dgm:ptLst>
  <dgm:cxnLst>
    <dgm:cxn modelId="{8702FE29-323F-4077-8699-CCEDA6295D58}" type="presOf" srcId="{8DC4463D-99C9-458C-B27D-606F5D4E5990}" destId="{488360DF-5B27-479D-9737-E4CA85381691}" srcOrd="0" destOrd="0" presId="urn:microsoft.com/office/officeart/2018/2/layout/IconLabelDescriptionList"/>
    <dgm:cxn modelId="{3AD80E2A-6E2C-4FE0-AFFC-E65C0AADFC73}" type="presOf" srcId="{02CEAB69-E6A6-442B-89BE-39CE51BB4D3A}" destId="{1D05638B-FDE8-4E2A-9231-890F959B7F59}" srcOrd="0" destOrd="0" presId="urn:microsoft.com/office/officeart/2018/2/layout/IconLabelDescriptionList"/>
    <dgm:cxn modelId="{46228240-82DB-48E2-A149-283FEE84ABCB}" srcId="{F0C4D579-BAF0-42D6-B30E-B17B4CB9D6B4}" destId="{54794691-4C11-4EE1-BEC7-1868C961F5BC}" srcOrd="2" destOrd="0" parTransId="{111F2196-AC17-44F9-8F2A-235DE997031A}" sibTransId="{C5790222-E3BA-4CAD-ADC9-DD1ED9330DDF}"/>
    <dgm:cxn modelId="{0BEA4F51-FC3A-4AFF-9C96-BA9EB24803EF}" type="presOf" srcId="{54794691-4C11-4EE1-BEC7-1868C961F5BC}" destId="{5084366A-A3F4-4304-8861-D3370E30B428}" srcOrd="0" destOrd="0" presId="urn:microsoft.com/office/officeart/2018/2/layout/IconLabelDescriptionList"/>
    <dgm:cxn modelId="{00221576-043E-46C2-8C04-C26F940A36C7}" srcId="{F0C4D579-BAF0-42D6-B30E-B17B4CB9D6B4}" destId="{02CEAB69-E6A6-442B-89BE-39CE51BB4D3A}" srcOrd="0" destOrd="0" parTransId="{E53F73F5-50A0-403A-BD19-1841EDE6B098}" sibTransId="{47BC5369-3EC2-4C19-9500-965F2F0659E0}"/>
    <dgm:cxn modelId="{1ECD218B-91B2-4806-87FB-8323B4348F58}" type="presOf" srcId="{F0C4D579-BAF0-42D6-B30E-B17B4CB9D6B4}" destId="{95F516C0-A150-4B02-91EB-B65E4FB6B87F}" srcOrd="0" destOrd="0" presId="urn:microsoft.com/office/officeart/2018/2/layout/IconLabelDescriptionList"/>
    <dgm:cxn modelId="{09CEF3B6-F430-474F-B921-F77E82D17C1D}" srcId="{F0C4D579-BAF0-42D6-B30E-B17B4CB9D6B4}" destId="{B124A34E-2A68-4509-A8C2-E1E1F980E75D}" srcOrd="3" destOrd="0" parTransId="{A75323D7-D759-4DF2-959F-4C659A76C2F8}" sibTransId="{961845F6-9944-45A3-B643-FE6C5AD26D03}"/>
    <dgm:cxn modelId="{A830D8CF-3DE6-4159-82C1-C4A19256B06A}" srcId="{F0C4D579-BAF0-42D6-B30E-B17B4CB9D6B4}" destId="{8DC4463D-99C9-458C-B27D-606F5D4E5990}" srcOrd="1" destOrd="0" parTransId="{242F1CA6-BC52-4618-BB52-8C468CD33138}" sibTransId="{FDDC3225-55AC-4E75-81B7-AD75273C8BFD}"/>
    <dgm:cxn modelId="{63FD43F7-6D31-4BDF-8122-DDB147842C40}" type="presOf" srcId="{B124A34E-2A68-4509-A8C2-E1E1F980E75D}" destId="{456FE0B3-E29C-4D16-B3BD-1C86056A6D5B}" srcOrd="0" destOrd="0" presId="urn:microsoft.com/office/officeart/2018/2/layout/IconLabelDescriptionList"/>
    <dgm:cxn modelId="{B16A032A-43A1-4D40-AA35-672566C24E15}" type="presParOf" srcId="{95F516C0-A150-4B02-91EB-B65E4FB6B87F}" destId="{7F8522CB-0D78-46C8-933E-48FF79581162}" srcOrd="0" destOrd="0" presId="urn:microsoft.com/office/officeart/2018/2/layout/IconLabelDescriptionList"/>
    <dgm:cxn modelId="{37351064-8DA0-46F9-BEB5-BB8FDBA7AD44}" type="presParOf" srcId="{7F8522CB-0D78-46C8-933E-48FF79581162}" destId="{18DB1260-D60D-4193-87E3-499E98673B9B}" srcOrd="0" destOrd="0" presId="urn:microsoft.com/office/officeart/2018/2/layout/IconLabelDescriptionList"/>
    <dgm:cxn modelId="{80327568-DC3C-4101-A84C-EAD0BF0D66AF}" type="presParOf" srcId="{7F8522CB-0D78-46C8-933E-48FF79581162}" destId="{B5BCDBC1-B9D6-49F3-BA49-0A83A00D06DF}" srcOrd="1" destOrd="0" presId="urn:microsoft.com/office/officeart/2018/2/layout/IconLabelDescriptionList"/>
    <dgm:cxn modelId="{115BCBAC-2AC5-4835-8D4D-860DCAADCEFE}" type="presParOf" srcId="{7F8522CB-0D78-46C8-933E-48FF79581162}" destId="{1D05638B-FDE8-4E2A-9231-890F959B7F59}" srcOrd="2" destOrd="0" presId="urn:microsoft.com/office/officeart/2018/2/layout/IconLabelDescriptionList"/>
    <dgm:cxn modelId="{B7BA2574-AA73-4FB1-A4B8-E8DA2DCEA423}" type="presParOf" srcId="{7F8522CB-0D78-46C8-933E-48FF79581162}" destId="{208367CE-11B3-405B-8E64-D98B8B701FFA}" srcOrd="3" destOrd="0" presId="urn:microsoft.com/office/officeart/2018/2/layout/IconLabelDescriptionList"/>
    <dgm:cxn modelId="{AF245061-422F-40BC-B5D9-2A6779338CA2}" type="presParOf" srcId="{7F8522CB-0D78-46C8-933E-48FF79581162}" destId="{24A4B81E-A4A0-4384-98D9-7A595073FE31}" srcOrd="4" destOrd="0" presId="urn:microsoft.com/office/officeart/2018/2/layout/IconLabelDescriptionList"/>
    <dgm:cxn modelId="{C40E7281-67A1-48EC-9003-2E7335DAFA07}" type="presParOf" srcId="{95F516C0-A150-4B02-91EB-B65E4FB6B87F}" destId="{4C8707E2-D271-4650-ABA0-330854958FD5}" srcOrd="1" destOrd="0" presId="urn:microsoft.com/office/officeart/2018/2/layout/IconLabelDescriptionList"/>
    <dgm:cxn modelId="{4D15779F-A938-4950-B91F-55C8FB01E24B}" type="presParOf" srcId="{95F516C0-A150-4B02-91EB-B65E4FB6B87F}" destId="{82B819FE-1D50-48A0-85F0-45DFA9FB6AD0}" srcOrd="2" destOrd="0" presId="urn:microsoft.com/office/officeart/2018/2/layout/IconLabelDescriptionList"/>
    <dgm:cxn modelId="{3DD2FFA9-2022-4BDE-9598-55A667BEA754}" type="presParOf" srcId="{82B819FE-1D50-48A0-85F0-45DFA9FB6AD0}" destId="{4973B634-B67E-4AD2-9C0F-9FBD33C9FBB3}" srcOrd="0" destOrd="0" presId="urn:microsoft.com/office/officeart/2018/2/layout/IconLabelDescriptionList"/>
    <dgm:cxn modelId="{2AE3E844-38E3-49E7-877A-99DF2AEF5F1D}" type="presParOf" srcId="{82B819FE-1D50-48A0-85F0-45DFA9FB6AD0}" destId="{71705527-F583-44E2-83F9-F1B51839F0CD}" srcOrd="1" destOrd="0" presId="urn:microsoft.com/office/officeart/2018/2/layout/IconLabelDescriptionList"/>
    <dgm:cxn modelId="{42D8A6CE-AEEE-490B-9975-5FC4D2691CA6}" type="presParOf" srcId="{82B819FE-1D50-48A0-85F0-45DFA9FB6AD0}" destId="{488360DF-5B27-479D-9737-E4CA85381691}" srcOrd="2" destOrd="0" presId="urn:microsoft.com/office/officeart/2018/2/layout/IconLabelDescriptionList"/>
    <dgm:cxn modelId="{1951168E-56B5-488D-A10F-4D09F7B607F2}" type="presParOf" srcId="{82B819FE-1D50-48A0-85F0-45DFA9FB6AD0}" destId="{514C24F9-55CA-4C1F-9551-A6E7FFE71041}" srcOrd="3" destOrd="0" presId="urn:microsoft.com/office/officeart/2018/2/layout/IconLabelDescriptionList"/>
    <dgm:cxn modelId="{09B1241B-B39B-4802-8DB2-77CC9D2C22C1}" type="presParOf" srcId="{82B819FE-1D50-48A0-85F0-45DFA9FB6AD0}" destId="{9A034EBB-1CCE-4400-95D3-079A2003662E}" srcOrd="4" destOrd="0" presId="urn:microsoft.com/office/officeart/2018/2/layout/IconLabelDescriptionList"/>
    <dgm:cxn modelId="{1F1E53F7-FEC0-45DD-9A93-61E30D78B972}" type="presParOf" srcId="{95F516C0-A150-4B02-91EB-B65E4FB6B87F}" destId="{0409F0C5-CFEC-45A5-8D77-C044D7D841A0}" srcOrd="3" destOrd="0" presId="urn:microsoft.com/office/officeart/2018/2/layout/IconLabelDescriptionList"/>
    <dgm:cxn modelId="{F4E11391-9B9B-4D74-A036-1B503C25001A}" type="presParOf" srcId="{95F516C0-A150-4B02-91EB-B65E4FB6B87F}" destId="{D4445377-FCD2-4E83-97AC-02F3DC9EC4EA}" srcOrd="4" destOrd="0" presId="urn:microsoft.com/office/officeart/2018/2/layout/IconLabelDescriptionList"/>
    <dgm:cxn modelId="{AC768787-CE95-48BE-894E-DE354ACABAC0}" type="presParOf" srcId="{D4445377-FCD2-4E83-97AC-02F3DC9EC4EA}" destId="{8D0FF707-DF86-4924-BD8A-ED90FDCB523C}" srcOrd="0" destOrd="0" presId="urn:microsoft.com/office/officeart/2018/2/layout/IconLabelDescriptionList"/>
    <dgm:cxn modelId="{9FC505AB-116B-4166-86C7-241D3C5F5F3A}" type="presParOf" srcId="{D4445377-FCD2-4E83-97AC-02F3DC9EC4EA}" destId="{599914C8-27F4-4A2B-991F-1902BEF8CF76}" srcOrd="1" destOrd="0" presId="urn:microsoft.com/office/officeart/2018/2/layout/IconLabelDescriptionList"/>
    <dgm:cxn modelId="{AC641027-4635-43F7-BE81-B66C9A7DCAB3}" type="presParOf" srcId="{D4445377-FCD2-4E83-97AC-02F3DC9EC4EA}" destId="{5084366A-A3F4-4304-8861-D3370E30B428}" srcOrd="2" destOrd="0" presId="urn:microsoft.com/office/officeart/2018/2/layout/IconLabelDescriptionList"/>
    <dgm:cxn modelId="{0F00E393-7B05-4247-BB07-745B4333BBED}" type="presParOf" srcId="{D4445377-FCD2-4E83-97AC-02F3DC9EC4EA}" destId="{563CA486-2D6B-4F8F-8D74-52E66D2FE76A}" srcOrd="3" destOrd="0" presId="urn:microsoft.com/office/officeart/2018/2/layout/IconLabelDescriptionList"/>
    <dgm:cxn modelId="{9E20AD5E-181C-48FE-9BA4-E15861EF9C44}" type="presParOf" srcId="{D4445377-FCD2-4E83-97AC-02F3DC9EC4EA}" destId="{7B3DE382-82B7-4331-AEA2-C349B49B2D8B}" srcOrd="4" destOrd="0" presId="urn:microsoft.com/office/officeart/2018/2/layout/IconLabelDescriptionList"/>
    <dgm:cxn modelId="{49A38CA4-481D-4376-9B9B-3268D75B3AE7}" type="presParOf" srcId="{95F516C0-A150-4B02-91EB-B65E4FB6B87F}" destId="{AD443D24-0177-499D-9CF8-600D07E55E00}" srcOrd="5" destOrd="0" presId="urn:microsoft.com/office/officeart/2018/2/layout/IconLabelDescriptionList"/>
    <dgm:cxn modelId="{CA205E54-9BAE-4FCF-8C85-0A3FCEBC5368}" type="presParOf" srcId="{95F516C0-A150-4B02-91EB-B65E4FB6B87F}" destId="{9F006500-49FA-4640-92BA-9D6C2D912F9C}" srcOrd="6" destOrd="0" presId="urn:microsoft.com/office/officeart/2018/2/layout/IconLabelDescriptionList"/>
    <dgm:cxn modelId="{553937EA-0D4E-4928-AE0B-F546415A27E0}" type="presParOf" srcId="{9F006500-49FA-4640-92BA-9D6C2D912F9C}" destId="{4A789918-7CE5-4C48-A42A-D3F6EFA62FA8}" srcOrd="0" destOrd="0" presId="urn:microsoft.com/office/officeart/2018/2/layout/IconLabelDescriptionList"/>
    <dgm:cxn modelId="{89B6F52B-12B7-4E8D-85A1-00B1250A94DC}" type="presParOf" srcId="{9F006500-49FA-4640-92BA-9D6C2D912F9C}" destId="{8E953A2C-D4FB-4F5F-AC38-6C39760A7135}" srcOrd="1" destOrd="0" presId="urn:microsoft.com/office/officeart/2018/2/layout/IconLabelDescriptionList"/>
    <dgm:cxn modelId="{D176E82F-8A8A-4FAA-BC7A-5215A8738685}" type="presParOf" srcId="{9F006500-49FA-4640-92BA-9D6C2D912F9C}" destId="{456FE0B3-E29C-4D16-B3BD-1C86056A6D5B}" srcOrd="2" destOrd="0" presId="urn:microsoft.com/office/officeart/2018/2/layout/IconLabelDescriptionList"/>
    <dgm:cxn modelId="{E072CE0E-ADC2-4C34-B443-FA7E52EFA7E0}" type="presParOf" srcId="{9F006500-49FA-4640-92BA-9D6C2D912F9C}" destId="{5321B0F9-3B26-4F43-B0AC-951FC6007181}" srcOrd="3" destOrd="0" presId="urn:microsoft.com/office/officeart/2018/2/layout/IconLabelDescriptionList"/>
    <dgm:cxn modelId="{573FBB94-B622-4D90-B4A6-B3FDE66A2FA4}" type="presParOf" srcId="{9F006500-49FA-4640-92BA-9D6C2D912F9C}" destId="{7E084CB9-1701-4748-9903-23733A2F5836}"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4886747-4E82-402C-A30B-499815C30EB5}"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787DDFDB-B467-475D-944F-F1A7AA1A34A6}">
      <dgm:prSet/>
      <dgm:spPr/>
      <dgm:t>
        <a:bodyPr/>
        <a:lstStyle/>
        <a:p>
          <a:r>
            <a:rPr lang="en-GB">
              <a:solidFill>
                <a:srgbClr val="2F528F"/>
              </a:solidFill>
            </a:rPr>
            <a:t>The TOGAF ADM is a logical method that places key activity steps together</a:t>
          </a:r>
          <a:endParaRPr lang="en-US">
            <a:solidFill>
              <a:srgbClr val="2F528F"/>
            </a:solidFill>
          </a:endParaRPr>
        </a:p>
      </dgm:t>
    </dgm:pt>
    <dgm:pt modelId="{1A7872BF-09E0-4F98-BA31-5A586CD4FA2F}" type="parTrans" cxnId="{740CE22B-E26D-41F7-947D-90A592865E8C}">
      <dgm:prSet/>
      <dgm:spPr/>
      <dgm:t>
        <a:bodyPr/>
        <a:lstStyle/>
        <a:p>
          <a:endParaRPr lang="en-US"/>
        </a:p>
      </dgm:t>
    </dgm:pt>
    <dgm:pt modelId="{07CA5F5B-C3CA-4E0F-9BFA-B0182AECC894}" type="sibTrans" cxnId="{740CE22B-E26D-41F7-947D-90A592865E8C}">
      <dgm:prSet/>
      <dgm:spPr/>
      <dgm:t>
        <a:bodyPr/>
        <a:lstStyle/>
        <a:p>
          <a:endParaRPr lang="en-US"/>
        </a:p>
      </dgm:t>
    </dgm:pt>
    <dgm:pt modelId="{1E621463-7715-4BD5-89A8-3E8A9B6D06F4}">
      <dgm:prSet/>
      <dgm:spPr/>
      <dgm:t>
        <a:bodyPr/>
        <a:lstStyle/>
        <a:p>
          <a:r>
            <a:rPr lang="en-GB" dirty="0">
              <a:solidFill>
                <a:srgbClr val="2F528F"/>
              </a:solidFill>
            </a:rPr>
            <a:t>The classic TOGAF crop-circle diagram is a stylized flow path</a:t>
          </a:r>
          <a:endParaRPr lang="en-US" dirty="0">
            <a:solidFill>
              <a:srgbClr val="2F528F"/>
            </a:solidFill>
          </a:endParaRPr>
        </a:p>
      </dgm:t>
    </dgm:pt>
    <dgm:pt modelId="{043701E7-4006-4FFC-9D76-1AAE99E6DD41}" type="parTrans" cxnId="{1D65223E-7384-4F8A-9D7C-13FAA64B55A5}">
      <dgm:prSet/>
      <dgm:spPr/>
      <dgm:t>
        <a:bodyPr/>
        <a:lstStyle/>
        <a:p>
          <a:endParaRPr lang="en-US"/>
        </a:p>
      </dgm:t>
    </dgm:pt>
    <dgm:pt modelId="{741CFDBF-164E-4EDD-BA72-69B87F2C881D}" type="sibTrans" cxnId="{1D65223E-7384-4F8A-9D7C-13FAA64B55A5}">
      <dgm:prSet/>
      <dgm:spPr/>
      <dgm:t>
        <a:bodyPr/>
        <a:lstStyle/>
        <a:p>
          <a:endParaRPr lang="en-US"/>
        </a:p>
      </dgm:t>
    </dgm:pt>
    <dgm:pt modelId="{FB5D64AC-9975-4130-A0E9-94119C72E4A8}">
      <dgm:prSet/>
      <dgm:spPr/>
      <dgm:t>
        <a:bodyPr/>
        <a:lstStyle/>
        <a:p>
          <a:r>
            <a:rPr lang="en-GB">
              <a:solidFill>
                <a:srgbClr val="2F528F"/>
              </a:solidFill>
            </a:rPr>
            <a:t>TOGAF recognizes that developing a Target Architecture requires consideration of the entire architecture</a:t>
          </a:r>
          <a:endParaRPr lang="en-US">
            <a:solidFill>
              <a:srgbClr val="2F528F"/>
            </a:solidFill>
          </a:endParaRPr>
        </a:p>
      </dgm:t>
    </dgm:pt>
    <dgm:pt modelId="{DD4F1B33-596E-4E01-B640-46AE65A3B184}" type="parTrans" cxnId="{F906AA75-1C83-41C1-B0BA-D568BBEDBFE7}">
      <dgm:prSet/>
      <dgm:spPr/>
      <dgm:t>
        <a:bodyPr/>
        <a:lstStyle/>
        <a:p>
          <a:endParaRPr lang="en-US"/>
        </a:p>
      </dgm:t>
    </dgm:pt>
    <dgm:pt modelId="{64EEA14C-4F36-4C1C-A998-71E86835CE60}" type="sibTrans" cxnId="{F906AA75-1C83-41C1-B0BA-D568BBEDBFE7}">
      <dgm:prSet/>
      <dgm:spPr/>
      <dgm:t>
        <a:bodyPr/>
        <a:lstStyle/>
        <a:p>
          <a:endParaRPr lang="en-US"/>
        </a:p>
      </dgm:t>
    </dgm:pt>
    <dgm:pt modelId="{A679EA0F-587B-4164-879A-30CCCE0AA0E6}">
      <dgm:prSet/>
      <dgm:spPr/>
      <dgm:t>
        <a:bodyPr/>
        <a:lstStyle/>
        <a:p>
          <a:r>
            <a:rPr lang="en-GB">
              <a:solidFill>
                <a:srgbClr val="2F528F"/>
              </a:solidFill>
            </a:rPr>
            <a:t>The TOGAF framework provides an ADM phase for each essential set of output</a:t>
          </a:r>
          <a:endParaRPr lang="en-US">
            <a:solidFill>
              <a:srgbClr val="2F528F"/>
            </a:solidFill>
          </a:endParaRPr>
        </a:p>
      </dgm:t>
    </dgm:pt>
    <dgm:pt modelId="{05081799-0BDB-465A-95AA-B906DF202247}" type="parTrans" cxnId="{DF21A0D0-5E45-47D0-8A96-191930812814}">
      <dgm:prSet/>
      <dgm:spPr/>
      <dgm:t>
        <a:bodyPr/>
        <a:lstStyle/>
        <a:p>
          <a:endParaRPr lang="en-US"/>
        </a:p>
      </dgm:t>
    </dgm:pt>
    <dgm:pt modelId="{A22547C5-D899-4A8A-9842-E6AA1F50E946}" type="sibTrans" cxnId="{DF21A0D0-5E45-47D0-8A96-191930812814}">
      <dgm:prSet/>
      <dgm:spPr/>
      <dgm:t>
        <a:bodyPr/>
        <a:lstStyle/>
        <a:p>
          <a:endParaRPr lang="en-US"/>
        </a:p>
      </dgm:t>
    </dgm:pt>
    <dgm:pt modelId="{5796013D-D199-4526-A153-8770EAB73293}">
      <dgm:prSet/>
      <dgm:spPr/>
      <dgm:t>
        <a:bodyPr/>
        <a:lstStyle/>
        <a:p>
          <a:r>
            <a:rPr lang="en-GB">
              <a:solidFill>
                <a:srgbClr val="2F528F"/>
              </a:solidFill>
            </a:rPr>
            <a:t>It depends on best practice</a:t>
          </a:r>
          <a:endParaRPr lang="en-US">
            <a:solidFill>
              <a:srgbClr val="2F528F"/>
            </a:solidFill>
          </a:endParaRPr>
        </a:p>
      </dgm:t>
    </dgm:pt>
    <dgm:pt modelId="{4D51D60A-EBD8-4D95-82C8-29922A480F84}" type="parTrans" cxnId="{1066DCA5-6146-40CF-A801-1F8D63C00A4B}">
      <dgm:prSet/>
      <dgm:spPr/>
      <dgm:t>
        <a:bodyPr/>
        <a:lstStyle/>
        <a:p>
          <a:endParaRPr lang="en-US"/>
        </a:p>
      </dgm:t>
    </dgm:pt>
    <dgm:pt modelId="{0E9786A1-A669-47AF-B5F0-4A8D4C37D253}" type="sibTrans" cxnId="{1066DCA5-6146-40CF-A801-1F8D63C00A4B}">
      <dgm:prSet/>
      <dgm:spPr/>
      <dgm:t>
        <a:bodyPr/>
        <a:lstStyle/>
        <a:p>
          <a:endParaRPr lang="en-US"/>
        </a:p>
      </dgm:t>
    </dgm:pt>
    <dgm:pt modelId="{0D365506-2A07-450A-AC72-A3FA5AEDE03B}" type="pres">
      <dgm:prSet presAssocID="{A4886747-4E82-402C-A30B-499815C30EB5}" presName="root" presStyleCnt="0">
        <dgm:presLayoutVars>
          <dgm:dir/>
          <dgm:resizeHandles val="exact"/>
        </dgm:presLayoutVars>
      </dgm:prSet>
      <dgm:spPr/>
    </dgm:pt>
    <dgm:pt modelId="{75A6A09B-6BC1-4B8F-89E3-093811ECBB4F}" type="pres">
      <dgm:prSet presAssocID="{A4886747-4E82-402C-A30B-499815C30EB5}" presName="container" presStyleCnt="0">
        <dgm:presLayoutVars>
          <dgm:dir/>
          <dgm:resizeHandles val="exact"/>
        </dgm:presLayoutVars>
      </dgm:prSet>
      <dgm:spPr/>
    </dgm:pt>
    <dgm:pt modelId="{6EC3AF3B-9145-403C-9A4C-7AA10DD8FDB6}" type="pres">
      <dgm:prSet presAssocID="{787DDFDB-B467-475D-944F-F1A7AA1A34A6}" presName="compNode" presStyleCnt="0"/>
      <dgm:spPr/>
    </dgm:pt>
    <dgm:pt modelId="{BCE8E792-B0A9-4791-93AD-1E80946A79C0}" type="pres">
      <dgm:prSet presAssocID="{787DDFDB-B467-475D-944F-F1A7AA1A34A6}" presName="iconBgRect" presStyleLbl="bgShp" presStyleIdx="0" presStyleCnt="5"/>
      <dgm:spPr>
        <a:solidFill>
          <a:srgbClr val="66CBE4"/>
        </a:solidFill>
      </dgm:spPr>
    </dgm:pt>
    <dgm:pt modelId="{81D1C4FE-E695-4050-AD6C-D80AF3986B86}" type="pres">
      <dgm:prSet presAssocID="{787DDFDB-B467-475D-944F-F1A7AA1A34A6}"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FEC158FA-F264-4412-B315-C530FC32588C}" type="pres">
      <dgm:prSet presAssocID="{787DDFDB-B467-475D-944F-F1A7AA1A34A6}" presName="spaceRect" presStyleCnt="0"/>
      <dgm:spPr/>
    </dgm:pt>
    <dgm:pt modelId="{796AC782-A2A1-4AEC-AD75-95E5605BE8B3}" type="pres">
      <dgm:prSet presAssocID="{787DDFDB-B467-475D-944F-F1A7AA1A34A6}" presName="textRect" presStyleLbl="revTx" presStyleIdx="0" presStyleCnt="5">
        <dgm:presLayoutVars>
          <dgm:chMax val="1"/>
          <dgm:chPref val="1"/>
        </dgm:presLayoutVars>
      </dgm:prSet>
      <dgm:spPr/>
    </dgm:pt>
    <dgm:pt modelId="{5D7EA9AD-2D2D-46DD-9D4D-DEECFEB6FBED}" type="pres">
      <dgm:prSet presAssocID="{07CA5F5B-C3CA-4E0F-9BFA-B0182AECC894}" presName="sibTrans" presStyleLbl="sibTrans2D1" presStyleIdx="0" presStyleCnt="0"/>
      <dgm:spPr/>
    </dgm:pt>
    <dgm:pt modelId="{009EE0FB-B2EB-495D-8D2F-39E973DF30AB}" type="pres">
      <dgm:prSet presAssocID="{1E621463-7715-4BD5-89A8-3E8A9B6D06F4}" presName="compNode" presStyleCnt="0"/>
      <dgm:spPr/>
    </dgm:pt>
    <dgm:pt modelId="{85531B5E-CD53-4A19-966E-319B13BE3FA6}" type="pres">
      <dgm:prSet presAssocID="{1E621463-7715-4BD5-89A8-3E8A9B6D06F4}" presName="iconBgRect" presStyleLbl="bgShp" presStyleIdx="1" presStyleCnt="5"/>
      <dgm:spPr>
        <a:solidFill>
          <a:srgbClr val="66CBE4"/>
        </a:solidFill>
      </dgm:spPr>
    </dgm:pt>
    <dgm:pt modelId="{AF38178C-45A1-4141-8FF6-8A503465B846}" type="pres">
      <dgm:prSet presAssocID="{1E621463-7715-4BD5-89A8-3E8A9B6D06F4}"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ermometer"/>
        </a:ext>
      </dgm:extLst>
    </dgm:pt>
    <dgm:pt modelId="{08B3F74C-86A3-4825-BC4E-755B95FB8431}" type="pres">
      <dgm:prSet presAssocID="{1E621463-7715-4BD5-89A8-3E8A9B6D06F4}" presName="spaceRect" presStyleCnt="0"/>
      <dgm:spPr/>
    </dgm:pt>
    <dgm:pt modelId="{A15E79A6-0713-4D39-89CD-B00618D307B0}" type="pres">
      <dgm:prSet presAssocID="{1E621463-7715-4BD5-89A8-3E8A9B6D06F4}" presName="textRect" presStyleLbl="revTx" presStyleIdx="1" presStyleCnt="5">
        <dgm:presLayoutVars>
          <dgm:chMax val="1"/>
          <dgm:chPref val="1"/>
        </dgm:presLayoutVars>
      </dgm:prSet>
      <dgm:spPr/>
    </dgm:pt>
    <dgm:pt modelId="{478444F0-738A-4831-8FFE-4EDBC872A7BE}" type="pres">
      <dgm:prSet presAssocID="{741CFDBF-164E-4EDD-BA72-69B87F2C881D}" presName="sibTrans" presStyleLbl="sibTrans2D1" presStyleIdx="0" presStyleCnt="0"/>
      <dgm:spPr/>
    </dgm:pt>
    <dgm:pt modelId="{EF56B44F-B5A1-4775-8E9F-76104692CB72}" type="pres">
      <dgm:prSet presAssocID="{FB5D64AC-9975-4130-A0E9-94119C72E4A8}" presName="compNode" presStyleCnt="0"/>
      <dgm:spPr/>
    </dgm:pt>
    <dgm:pt modelId="{4EF5EC5C-5625-4139-8C63-320F878A47DE}" type="pres">
      <dgm:prSet presAssocID="{FB5D64AC-9975-4130-A0E9-94119C72E4A8}" presName="iconBgRect" presStyleLbl="bgShp" presStyleIdx="2" presStyleCnt="5"/>
      <dgm:spPr>
        <a:solidFill>
          <a:srgbClr val="66CBE4"/>
        </a:solidFill>
      </dgm:spPr>
    </dgm:pt>
    <dgm:pt modelId="{4DA55395-E355-45D4-B6B5-7A1FACF6BB5A}" type="pres">
      <dgm:prSet presAssocID="{FB5D64AC-9975-4130-A0E9-94119C72E4A8}"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lockchain with solid fill"/>
        </a:ext>
      </dgm:extLst>
    </dgm:pt>
    <dgm:pt modelId="{D8F9F8A6-FEB2-4E18-812C-BAE329211FE8}" type="pres">
      <dgm:prSet presAssocID="{FB5D64AC-9975-4130-A0E9-94119C72E4A8}" presName="spaceRect" presStyleCnt="0"/>
      <dgm:spPr/>
    </dgm:pt>
    <dgm:pt modelId="{7B927F39-354A-423C-B649-3F50A16BADDF}" type="pres">
      <dgm:prSet presAssocID="{FB5D64AC-9975-4130-A0E9-94119C72E4A8}" presName="textRect" presStyleLbl="revTx" presStyleIdx="2" presStyleCnt="5">
        <dgm:presLayoutVars>
          <dgm:chMax val="1"/>
          <dgm:chPref val="1"/>
        </dgm:presLayoutVars>
      </dgm:prSet>
      <dgm:spPr/>
    </dgm:pt>
    <dgm:pt modelId="{8C0E3DF0-88C6-475C-BBBE-F10A734EF038}" type="pres">
      <dgm:prSet presAssocID="{64EEA14C-4F36-4C1C-A998-71E86835CE60}" presName="sibTrans" presStyleLbl="sibTrans2D1" presStyleIdx="0" presStyleCnt="0"/>
      <dgm:spPr/>
    </dgm:pt>
    <dgm:pt modelId="{468F2929-2454-48BA-B7B2-FF01871A7FF2}" type="pres">
      <dgm:prSet presAssocID="{A679EA0F-587B-4164-879A-30CCCE0AA0E6}" presName="compNode" presStyleCnt="0"/>
      <dgm:spPr/>
    </dgm:pt>
    <dgm:pt modelId="{EFF714B8-F754-4895-A129-1B1A8CF0EA8E}" type="pres">
      <dgm:prSet presAssocID="{A679EA0F-587B-4164-879A-30CCCE0AA0E6}" presName="iconBgRect" presStyleLbl="bgShp" presStyleIdx="3" presStyleCnt="5"/>
      <dgm:spPr>
        <a:solidFill>
          <a:srgbClr val="66CBE4"/>
        </a:solidFill>
      </dgm:spPr>
    </dgm:pt>
    <dgm:pt modelId="{B6875138-D79D-4392-A729-A069C6A8C61D}" type="pres">
      <dgm:prSet presAssocID="{A679EA0F-587B-4164-879A-30CCCE0AA0E6}"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43DA1040-EF6D-4D16-B040-93B2EF403595}" type="pres">
      <dgm:prSet presAssocID="{A679EA0F-587B-4164-879A-30CCCE0AA0E6}" presName="spaceRect" presStyleCnt="0"/>
      <dgm:spPr/>
    </dgm:pt>
    <dgm:pt modelId="{C604C063-AE45-476A-8DE3-C68AAD76E3B4}" type="pres">
      <dgm:prSet presAssocID="{A679EA0F-587B-4164-879A-30CCCE0AA0E6}" presName="textRect" presStyleLbl="revTx" presStyleIdx="3" presStyleCnt="5">
        <dgm:presLayoutVars>
          <dgm:chMax val="1"/>
          <dgm:chPref val="1"/>
        </dgm:presLayoutVars>
      </dgm:prSet>
      <dgm:spPr/>
    </dgm:pt>
    <dgm:pt modelId="{D644E5FB-B62F-422C-A3E0-1CF7B2DE701E}" type="pres">
      <dgm:prSet presAssocID="{A22547C5-D899-4A8A-9842-E6AA1F50E946}" presName="sibTrans" presStyleLbl="sibTrans2D1" presStyleIdx="0" presStyleCnt="0"/>
      <dgm:spPr/>
    </dgm:pt>
    <dgm:pt modelId="{3456EB09-CD8C-4F48-B9F5-5688A90D84B3}" type="pres">
      <dgm:prSet presAssocID="{5796013D-D199-4526-A153-8770EAB73293}" presName="compNode" presStyleCnt="0"/>
      <dgm:spPr/>
    </dgm:pt>
    <dgm:pt modelId="{80475DB7-7317-4B29-A7D5-99C45F6EE6B4}" type="pres">
      <dgm:prSet presAssocID="{5796013D-D199-4526-A153-8770EAB73293}" presName="iconBgRect" presStyleLbl="bgShp" presStyleIdx="4" presStyleCnt="5"/>
      <dgm:spPr>
        <a:solidFill>
          <a:srgbClr val="66CBE4"/>
        </a:solidFill>
      </dgm:spPr>
    </dgm:pt>
    <dgm:pt modelId="{36B99A8F-2472-4F2D-A14C-4FFF1C3AFF0C}" type="pres">
      <dgm:prSet presAssocID="{5796013D-D199-4526-A153-8770EAB7329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Thumbs Up Sign"/>
        </a:ext>
      </dgm:extLst>
    </dgm:pt>
    <dgm:pt modelId="{D5E2FEE4-893E-4542-8D6A-A2D31A38F75C}" type="pres">
      <dgm:prSet presAssocID="{5796013D-D199-4526-A153-8770EAB73293}" presName="spaceRect" presStyleCnt="0"/>
      <dgm:spPr/>
    </dgm:pt>
    <dgm:pt modelId="{7ED5CCBE-E7B5-48E0-95A0-5E5A9D69A6EA}" type="pres">
      <dgm:prSet presAssocID="{5796013D-D199-4526-A153-8770EAB73293}" presName="textRect" presStyleLbl="revTx" presStyleIdx="4" presStyleCnt="5">
        <dgm:presLayoutVars>
          <dgm:chMax val="1"/>
          <dgm:chPref val="1"/>
        </dgm:presLayoutVars>
      </dgm:prSet>
      <dgm:spPr/>
    </dgm:pt>
  </dgm:ptLst>
  <dgm:cxnLst>
    <dgm:cxn modelId="{BE842210-E4F5-40F5-B516-1251CA6745CB}" type="presOf" srcId="{1E621463-7715-4BD5-89A8-3E8A9B6D06F4}" destId="{A15E79A6-0713-4D39-89CD-B00618D307B0}" srcOrd="0" destOrd="0" presId="urn:microsoft.com/office/officeart/2018/2/layout/IconCircleList"/>
    <dgm:cxn modelId="{740CE22B-E26D-41F7-947D-90A592865E8C}" srcId="{A4886747-4E82-402C-A30B-499815C30EB5}" destId="{787DDFDB-B467-475D-944F-F1A7AA1A34A6}" srcOrd="0" destOrd="0" parTransId="{1A7872BF-09E0-4F98-BA31-5A586CD4FA2F}" sibTransId="{07CA5F5B-C3CA-4E0F-9BFA-B0182AECC894}"/>
    <dgm:cxn modelId="{6E97ED3A-192C-4AF1-BA3D-338B9C401F70}" type="presOf" srcId="{07CA5F5B-C3CA-4E0F-9BFA-B0182AECC894}" destId="{5D7EA9AD-2D2D-46DD-9D4D-DEECFEB6FBED}" srcOrd="0" destOrd="0" presId="urn:microsoft.com/office/officeart/2018/2/layout/IconCircleList"/>
    <dgm:cxn modelId="{1D65223E-7384-4F8A-9D7C-13FAA64B55A5}" srcId="{A4886747-4E82-402C-A30B-499815C30EB5}" destId="{1E621463-7715-4BD5-89A8-3E8A9B6D06F4}" srcOrd="1" destOrd="0" parTransId="{043701E7-4006-4FFC-9D76-1AAE99E6DD41}" sibTransId="{741CFDBF-164E-4EDD-BA72-69B87F2C881D}"/>
    <dgm:cxn modelId="{0FA24D5B-2E37-48B5-9032-1C77158B3B31}" type="presOf" srcId="{787DDFDB-B467-475D-944F-F1A7AA1A34A6}" destId="{796AC782-A2A1-4AEC-AD75-95E5605BE8B3}" srcOrd="0" destOrd="0" presId="urn:microsoft.com/office/officeart/2018/2/layout/IconCircleList"/>
    <dgm:cxn modelId="{D09FB94A-1CD1-47E5-85D4-468CE2DE34BF}" type="presOf" srcId="{FB5D64AC-9975-4130-A0E9-94119C72E4A8}" destId="{7B927F39-354A-423C-B649-3F50A16BADDF}" srcOrd="0" destOrd="0" presId="urn:microsoft.com/office/officeart/2018/2/layout/IconCircleList"/>
    <dgm:cxn modelId="{2E44A66D-2E8D-493C-9D18-9C120F5DA7EA}" type="presOf" srcId="{A22547C5-D899-4A8A-9842-E6AA1F50E946}" destId="{D644E5FB-B62F-422C-A3E0-1CF7B2DE701E}" srcOrd="0" destOrd="0" presId="urn:microsoft.com/office/officeart/2018/2/layout/IconCircleList"/>
    <dgm:cxn modelId="{F906AA75-1C83-41C1-B0BA-D568BBEDBFE7}" srcId="{A4886747-4E82-402C-A30B-499815C30EB5}" destId="{FB5D64AC-9975-4130-A0E9-94119C72E4A8}" srcOrd="2" destOrd="0" parTransId="{DD4F1B33-596E-4E01-B640-46AE65A3B184}" sibTransId="{64EEA14C-4F36-4C1C-A998-71E86835CE60}"/>
    <dgm:cxn modelId="{ECB03781-E148-4ED2-8657-E1123374CBD2}" type="presOf" srcId="{A4886747-4E82-402C-A30B-499815C30EB5}" destId="{0D365506-2A07-450A-AC72-A3FA5AEDE03B}" srcOrd="0" destOrd="0" presId="urn:microsoft.com/office/officeart/2018/2/layout/IconCircleList"/>
    <dgm:cxn modelId="{BFBA3A89-47B5-47A6-9BA0-D5FA614C1FE1}" type="presOf" srcId="{64EEA14C-4F36-4C1C-A998-71E86835CE60}" destId="{8C0E3DF0-88C6-475C-BBBE-F10A734EF038}" srcOrd="0" destOrd="0" presId="urn:microsoft.com/office/officeart/2018/2/layout/IconCircleList"/>
    <dgm:cxn modelId="{394E2D97-412D-483D-8B4A-7B8C17ADC689}" type="presOf" srcId="{741CFDBF-164E-4EDD-BA72-69B87F2C881D}" destId="{478444F0-738A-4831-8FFE-4EDBC872A7BE}" srcOrd="0" destOrd="0" presId="urn:microsoft.com/office/officeart/2018/2/layout/IconCircleList"/>
    <dgm:cxn modelId="{1066DCA5-6146-40CF-A801-1F8D63C00A4B}" srcId="{A4886747-4E82-402C-A30B-499815C30EB5}" destId="{5796013D-D199-4526-A153-8770EAB73293}" srcOrd="4" destOrd="0" parTransId="{4D51D60A-EBD8-4D95-82C8-29922A480F84}" sibTransId="{0E9786A1-A669-47AF-B5F0-4A8D4C37D253}"/>
    <dgm:cxn modelId="{DF21A0D0-5E45-47D0-8A96-191930812814}" srcId="{A4886747-4E82-402C-A30B-499815C30EB5}" destId="{A679EA0F-587B-4164-879A-30CCCE0AA0E6}" srcOrd="3" destOrd="0" parTransId="{05081799-0BDB-465A-95AA-B906DF202247}" sibTransId="{A22547C5-D899-4A8A-9842-E6AA1F50E946}"/>
    <dgm:cxn modelId="{3C9814E8-BE82-48D3-B072-78AC65EE1FC6}" type="presOf" srcId="{5796013D-D199-4526-A153-8770EAB73293}" destId="{7ED5CCBE-E7B5-48E0-95A0-5E5A9D69A6EA}" srcOrd="0" destOrd="0" presId="urn:microsoft.com/office/officeart/2018/2/layout/IconCircleList"/>
    <dgm:cxn modelId="{F64914FC-0150-4A14-A227-9D984B8C98E2}" type="presOf" srcId="{A679EA0F-587B-4164-879A-30CCCE0AA0E6}" destId="{C604C063-AE45-476A-8DE3-C68AAD76E3B4}" srcOrd="0" destOrd="0" presId="urn:microsoft.com/office/officeart/2018/2/layout/IconCircleList"/>
    <dgm:cxn modelId="{009C1D39-F546-4D14-8D7C-35CCA2AC1EFD}" type="presParOf" srcId="{0D365506-2A07-450A-AC72-A3FA5AEDE03B}" destId="{75A6A09B-6BC1-4B8F-89E3-093811ECBB4F}" srcOrd="0" destOrd="0" presId="urn:microsoft.com/office/officeart/2018/2/layout/IconCircleList"/>
    <dgm:cxn modelId="{68785095-C530-4ADE-A01C-9EA0AFA1123D}" type="presParOf" srcId="{75A6A09B-6BC1-4B8F-89E3-093811ECBB4F}" destId="{6EC3AF3B-9145-403C-9A4C-7AA10DD8FDB6}" srcOrd="0" destOrd="0" presId="urn:microsoft.com/office/officeart/2018/2/layout/IconCircleList"/>
    <dgm:cxn modelId="{6E33BCFA-946A-4790-B63E-549837ADC004}" type="presParOf" srcId="{6EC3AF3B-9145-403C-9A4C-7AA10DD8FDB6}" destId="{BCE8E792-B0A9-4791-93AD-1E80946A79C0}" srcOrd="0" destOrd="0" presId="urn:microsoft.com/office/officeart/2018/2/layout/IconCircleList"/>
    <dgm:cxn modelId="{B69A5582-8CBC-4158-BE8C-670C56B07C3F}" type="presParOf" srcId="{6EC3AF3B-9145-403C-9A4C-7AA10DD8FDB6}" destId="{81D1C4FE-E695-4050-AD6C-D80AF3986B86}" srcOrd="1" destOrd="0" presId="urn:microsoft.com/office/officeart/2018/2/layout/IconCircleList"/>
    <dgm:cxn modelId="{E0EC6A66-8A74-4B72-80C6-5119AE6B69EC}" type="presParOf" srcId="{6EC3AF3B-9145-403C-9A4C-7AA10DD8FDB6}" destId="{FEC158FA-F264-4412-B315-C530FC32588C}" srcOrd="2" destOrd="0" presId="urn:microsoft.com/office/officeart/2018/2/layout/IconCircleList"/>
    <dgm:cxn modelId="{1A48E75B-8A77-4DF3-8F02-90FDFD0E8B3D}" type="presParOf" srcId="{6EC3AF3B-9145-403C-9A4C-7AA10DD8FDB6}" destId="{796AC782-A2A1-4AEC-AD75-95E5605BE8B3}" srcOrd="3" destOrd="0" presId="urn:microsoft.com/office/officeart/2018/2/layout/IconCircleList"/>
    <dgm:cxn modelId="{48D1BFAA-4A92-4085-981C-2DEFFA3C8C90}" type="presParOf" srcId="{75A6A09B-6BC1-4B8F-89E3-093811ECBB4F}" destId="{5D7EA9AD-2D2D-46DD-9D4D-DEECFEB6FBED}" srcOrd="1" destOrd="0" presId="urn:microsoft.com/office/officeart/2018/2/layout/IconCircleList"/>
    <dgm:cxn modelId="{2996F0E7-9210-4A00-A7D5-0C4F9255D920}" type="presParOf" srcId="{75A6A09B-6BC1-4B8F-89E3-093811ECBB4F}" destId="{009EE0FB-B2EB-495D-8D2F-39E973DF30AB}" srcOrd="2" destOrd="0" presId="urn:microsoft.com/office/officeart/2018/2/layout/IconCircleList"/>
    <dgm:cxn modelId="{7742D449-7C75-41B8-8A5E-937AD5E97D28}" type="presParOf" srcId="{009EE0FB-B2EB-495D-8D2F-39E973DF30AB}" destId="{85531B5E-CD53-4A19-966E-319B13BE3FA6}" srcOrd="0" destOrd="0" presId="urn:microsoft.com/office/officeart/2018/2/layout/IconCircleList"/>
    <dgm:cxn modelId="{F91BFCB8-B063-4A00-93CF-79723CD61005}" type="presParOf" srcId="{009EE0FB-B2EB-495D-8D2F-39E973DF30AB}" destId="{AF38178C-45A1-4141-8FF6-8A503465B846}" srcOrd="1" destOrd="0" presId="urn:microsoft.com/office/officeart/2018/2/layout/IconCircleList"/>
    <dgm:cxn modelId="{949A2491-F14B-48E1-9B16-F874AAD211CF}" type="presParOf" srcId="{009EE0FB-B2EB-495D-8D2F-39E973DF30AB}" destId="{08B3F74C-86A3-4825-BC4E-755B95FB8431}" srcOrd="2" destOrd="0" presId="urn:microsoft.com/office/officeart/2018/2/layout/IconCircleList"/>
    <dgm:cxn modelId="{183F98F3-F17F-4125-AA05-250A5FB8B239}" type="presParOf" srcId="{009EE0FB-B2EB-495D-8D2F-39E973DF30AB}" destId="{A15E79A6-0713-4D39-89CD-B00618D307B0}" srcOrd="3" destOrd="0" presId="urn:microsoft.com/office/officeart/2018/2/layout/IconCircleList"/>
    <dgm:cxn modelId="{6C27DA71-5BFF-4D59-BEA3-505A57379E52}" type="presParOf" srcId="{75A6A09B-6BC1-4B8F-89E3-093811ECBB4F}" destId="{478444F0-738A-4831-8FFE-4EDBC872A7BE}" srcOrd="3" destOrd="0" presId="urn:microsoft.com/office/officeart/2018/2/layout/IconCircleList"/>
    <dgm:cxn modelId="{A5497744-0E69-4274-9B14-DBAEAC07ACE1}" type="presParOf" srcId="{75A6A09B-6BC1-4B8F-89E3-093811ECBB4F}" destId="{EF56B44F-B5A1-4775-8E9F-76104692CB72}" srcOrd="4" destOrd="0" presId="urn:microsoft.com/office/officeart/2018/2/layout/IconCircleList"/>
    <dgm:cxn modelId="{C65AD94F-DA1A-4269-862D-6FF097FCBD38}" type="presParOf" srcId="{EF56B44F-B5A1-4775-8E9F-76104692CB72}" destId="{4EF5EC5C-5625-4139-8C63-320F878A47DE}" srcOrd="0" destOrd="0" presId="urn:microsoft.com/office/officeart/2018/2/layout/IconCircleList"/>
    <dgm:cxn modelId="{2C4AA2D7-03BE-4A3B-A741-6CA597708E76}" type="presParOf" srcId="{EF56B44F-B5A1-4775-8E9F-76104692CB72}" destId="{4DA55395-E355-45D4-B6B5-7A1FACF6BB5A}" srcOrd="1" destOrd="0" presId="urn:microsoft.com/office/officeart/2018/2/layout/IconCircleList"/>
    <dgm:cxn modelId="{3787A46F-60AE-4C6F-B8CD-18A006DBF8F1}" type="presParOf" srcId="{EF56B44F-B5A1-4775-8E9F-76104692CB72}" destId="{D8F9F8A6-FEB2-4E18-812C-BAE329211FE8}" srcOrd="2" destOrd="0" presId="urn:microsoft.com/office/officeart/2018/2/layout/IconCircleList"/>
    <dgm:cxn modelId="{C9BAF5E5-E07C-4E8E-ABC6-EDE093B863BC}" type="presParOf" srcId="{EF56B44F-B5A1-4775-8E9F-76104692CB72}" destId="{7B927F39-354A-423C-B649-3F50A16BADDF}" srcOrd="3" destOrd="0" presId="urn:microsoft.com/office/officeart/2018/2/layout/IconCircleList"/>
    <dgm:cxn modelId="{DD77B519-5EC7-429C-8850-8E12AFDACCEE}" type="presParOf" srcId="{75A6A09B-6BC1-4B8F-89E3-093811ECBB4F}" destId="{8C0E3DF0-88C6-475C-BBBE-F10A734EF038}" srcOrd="5" destOrd="0" presId="urn:microsoft.com/office/officeart/2018/2/layout/IconCircleList"/>
    <dgm:cxn modelId="{6FBE2250-545F-4165-B3F5-B226553DEDCB}" type="presParOf" srcId="{75A6A09B-6BC1-4B8F-89E3-093811ECBB4F}" destId="{468F2929-2454-48BA-B7B2-FF01871A7FF2}" srcOrd="6" destOrd="0" presId="urn:microsoft.com/office/officeart/2018/2/layout/IconCircleList"/>
    <dgm:cxn modelId="{4F799236-A995-4CDC-B282-25737EEB862A}" type="presParOf" srcId="{468F2929-2454-48BA-B7B2-FF01871A7FF2}" destId="{EFF714B8-F754-4895-A129-1B1A8CF0EA8E}" srcOrd="0" destOrd="0" presId="urn:microsoft.com/office/officeart/2018/2/layout/IconCircleList"/>
    <dgm:cxn modelId="{2123B476-32FD-4411-A9A0-5D89FAA1807C}" type="presParOf" srcId="{468F2929-2454-48BA-B7B2-FF01871A7FF2}" destId="{B6875138-D79D-4392-A729-A069C6A8C61D}" srcOrd="1" destOrd="0" presId="urn:microsoft.com/office/officeart/2018/2/layout/IconCircleList"/>
    <dgm:cxn modelId="{19B87525-0AC3-44D7-BBD6-D840B9CF90A1}" type="presParOf" srcId="{468F2929-2454-48BA-B7B2-FF01871A7FF2}" destId="{43DA1040-EF6D-4D16-B040-93B2EF403595}" srcOrd="2" destOrd="0" presId="urn:microsoft.com/office/officeart/2018/2/layout/IconCircleList"/>
    <dgm:cxn modelId="{C0913830-F5CD-40A7-A8D9-E1205193E455}" type="presParOf" srcId="{468F2929-2454-48BA-B7B2-FF01871A7FF2}" destId="{C604C063-AE45-476A-8DE3-C68AAD76E3B4}" srcOrd="3" destOrd="0" presId="urn:microsoft.com/office/officeart/2018/2/layout/IconCircleList"/>
    <dgm:cxn modelId="{99532E48-978A-4F28-BDE9-AE4CFC196BC7}" type="presParOf" srcId="{75A6A09B-6BC1-4B8F-89E3-093811ECBB4F}" destId="{D644E5FB-B62F-422C-A3E0-1CF7B2DE701E}" srcOrd="7" destOrd="0" presId="urn:microsoft.com/office/officeart/2018/2/layout/IconCircleList"/>
    <dgm:cxn modelId="{D5674963-2BEF-42CC-A2AE-736B6D54F2CA}" type="presParOf" srcId="{75A6A09B-6BC1-4B8F-89E3-093811ECBB4F}" destId="{3456EB09-CD8C-4F48-B9F5-5688A90D84B3}" srcOrd="8" destOrd="0" presId="urn:microsoft.com/office/officeart/2018/2/layout/IconCircleList"/>
    <dgm:cxn modelId="{A588BAEE-D779-4218-88BE-3C9A8C194B1F}" type="presParOf" srcId="{3456EB09-CD8C-4F48-B9F5-5688A90D84B3}" destId="{80475DB7-7317-4B29-A7D5-99C45F6EE6B4}" srcOrd="0" destOrd="0" presId="urn:microsoft.com/office/officeart/2018/2/layout/IconCircleList"/>
    <dgm:cxn modelId="{E2AF7E0D-3F05-48D1-ACED-3BDFAE4A8E39}" type="presParOf" srcId="{3456EB09-CD8C-4F48-B9F5-5688A90D84B3}" destId="{36B99A8F-2472-4F2D-A14C-4FFF1C3AFF0C}" srcOrd="1" destOrd="0" presId="urn:microsoft.com/office/officeart/2018/2/layout/IconCircleList"/>
    <dgm:cxn modelId="{8F7A8B25-6164-4E52-98DA-274D9F0CC31C}" type="presParOf" srcId="{3456EB09-CD8C-4F48-B9F5-5688A90D84B3}" destId="{D5E2FEE4-893E-4542-8D6A-A2D31A38F75C}" srcOrd="2" destOrd="0" presId="urn:microsoft.com/office/officeart/2018/2/layout/IconCircleList"/>
    <dgm:cxn modelId="{ACACF21B-A417-468A-AD51-999F6C79E50D}" type="presParOf" srcId="{3456EB09-CD8C-4F48-B9F5-5688A90D84B3}" destId="{7ED5CCBE-E7B5-48E0-95A0-5E5A9D69A6E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C188DB1-F236-4ADC-A56D-8D69FFA7DC1D}"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NL"/>
        </a:p>
      </dgm:t>
    </dgm:pt>
    <dgm:pt modelId="{C452AB9B-727E-4984-BBEB-A682BCB090A4}">
      <dgm:prSet phldrT="[Text]"/>
      <dgm:spPr/>
      <dgm:t>
        <a:bodyPr/>
        <a:lstStyle/>
        <a:p>
          <a:r>
            <a:rPr lang="en-GB">
              <a:solidFill>
                <a:schemeClr val="bg1"/>
              </a:solidFill>
              <a:latin typeface="Calibri" panose="020F0502020204030204" pitchFamily="34" charset="0"/>
            </a:rPr>
            <a:t>Architecture Board </a:t>
          </a:r>
          <a:endParaRPr lang="en-NL">
            <a:solidFill>
              <a:schemeClr val="bg1"/>
            </a:solidFill>
          </a:endParaRPr>
        </a:p>
      </dgm:t>
    </dgm:pt>
    <dgm:pt modelId="{18DEAF10-5943-4764-A629-9015FFAB0A96}" type="parTrans" cxnId="{D341BE4C-121A-4777-8AD0-177D4C496D6E}">
      <dgm:prSet/>
      <dgm:spPr/>
      <dgm:t>
        <a:bodyPr/>
        <a:lstStyle/>
        <a:p>
          <a:endParaRPr lang="en-NL"/>
        </a:p>
      </dgm:t>
    </dgm:pt>
    <dgm:pt modelId="{6ADB223C-A0B5-40F8-AB82-E9D7EC57BC2B}" type="sibTrans" cxnId="{D341BE4C-121A-4777-8AD0-177D4C496D6E}">
      <dgm:prSet/>
      <dgm:spPr/>
      <dgm:t>
        <a:bodyPr/>
        <a:lstStyle/>
        <a:p>
          <a:endParaRPr lang="en-NL"/>
        </a:p>
      </dgm:t>
    </dgm:pt>
    <dgm:pt modelId="{5C247B33-619E-47F2-A9DC-A8893F19F30B}">
      <dgm:prSet phldrT="[Text]" custT="1"/>
      <dgm:spPr/>
      <dgm:t>
        <a:bodyPr/>
        <a:lstStyle/>
        <a:p>
          <a:pPr>
            <a:buFont typeface="Courier New" panose="02070309020205020404" pitchFamily="49" charset="0"/>
            <a:buChar char="o"/>
          </a:pPr>
          <a:r>
            <a:rPr lang="en-GB" sz="1200">
              <a:solidFill>
                <a:srgbClr val="2F528F"/>
              </a:solidFill>
              <a:latin typeface="Calibri" panose="020F0502020204030204" pitchFamily="34" charset="0"/>
            </a:rPr>
            <a:t>The Architecture Board should be satisfied that the ADM is being applied correctly</a:t>
          </a:r>
          <a:endParaRPr lang="en-NL" sz="1200"/>
        </a:p>
      </dgm:t>
    </dgm:pt>
    <dgm:pt modelId="{9D4A5EBD-2C0B-4471-96B7-F28782B57F06}" type="sibTrans" cxnId="{F8DC3555-FFAD-4694-969D-CE47AEB8C021}">
      <dgm:prSet/>
      <dgm:spPr/>
      <dgm:t>
        <a:bodyPr/>
        <a:lstStyle/>
        <a:p>
          <a:endParaRPr lang="en-NL"/>
        </a:p>
      </dgm:t>
    </dgm:pt>
    <dgm:pt modelId="{09DDCF06-B1B5-41A2-9E24-542CFED78D98}" type="parTrans" cxnId="{F8DC3555-FFAD-4694-969D-CE47AEB8C021}">
      <dgm:prSet/>
      <dgm:spPr/>
      <dgm:t>
        <a:bodyPr/>
        <a:lstStyle/>
        <a:p>
          <a:endParaRPr lang="en-NL"/>
        </a:p>
      </dgm:t>
    </dgm:pt>
    <dgm:pt modelId="{654F7B12-B021-40F5-8C63-12F9D3C9A3F3}">
      <dgm:prSet phldrT="[Text]"/>
      <dgm:spPr/>
      <dgm:t>
        <a:bodyPr/>
        <a:lstStyle/>
        <a:p>
          <a:r>
            <a:rPr lang="en-GB">
              <a:solidFill>
                <a:schemeClr val="bg1"/>
              </a:solidFill>
              <a:latin typeface="Calibri" panose="020F0502020204030204" pitchFamily="34" charset="0"/>
            </a:rPr>
            <a:t>Governance</a:t>
          </a:r>
          <a:endParaRPr lang="en-NL">
            <a:solidFill>
              <a:schemeClr val="bg1"/>
            </a:solidFill>
          </a:endParaRPr>
        </a:p>
      </dgm:t>
    </dgm:pt>
    <dgm:pt modelId="{E5C07B63-3243-4E80-8729-63878E89BE45}" type="sibTrans" cxnId="{E2299CD6-3CFE-4CD4-BD56-06ED18351D16}">
      <dgm:prSet/>
      <dgm:spPr/>
      <dgm:t>
        <a:bodyPr/>
        <a:lstStyle/>
        <a:p>
          <a:endParaRPr lang="en-NL"/>
        </a:p>
      </dgm:t>
    </dgm:pt>
    <dgm:pt modelId="{A9CBFB76-5D73-4755-BC83-61CCB4A99657}" type="parTrans" cxnId="{E2299CD6-3CFE-4CD4-BD56-06ED18351D16}">
      <dgm:prSet/>
      <dgm:spPr/>
      <dgm:t>
        <a:bodyPr/>
        <a:lstStyle/>
        <a:p>
          <a:endParaRPr lang="en-NL"/>
        </a:p>
      </dgm:t>
    </dgm:pt>
    <dgm:pt modelId="{EACC8A2E-2E15-4903-A200-C05BA90A0B9F}">
      <dgm:prSet phldrT="[Text]" custT="1"/>
      <dgm:spPr/>
      <dgm:t>
        <a:bodyPr/>
        <a:lstStyle/>
        <a:p>
          <a:pPr>
            <a:buFont typeface="Courier New" panose="02070309020205020404" pitchFamily="49" charset="0"/>
            <a:buChar char="o"/>
          </a:pPr>
          <a:r>
            <a:rPr lang="en-GB" sz="1400">
              <a:solidFill>
                <a:srgbClr val="2F528F"/>
              </a:solidFill>
              <a:latin typeface="Calibri" panose="020F0502020204030204" pitchFamily="34" charset="0"/>
            </a:rPr>
            <a:t>Compliance with the ADM is fundamental to governance</a:t>
          </a:r>
          <a:endParaRPr lang="en-NL" sz="1400"/>
        </a:p>
      </dgm:t>
    </dgm:pt>
    <dgm:pt modelId="{7FAA4A4C-0496-4899-AB28-47B4F8925493}" type="sibTrans" cxnId="{6EE36739-6FD6-4E80-A540-DA899AE7680A}">
      <dgm:prSet/>
      <dgm:spPr/>
      <dgm:t>
        <a:bodyPr/>
        <a:lstStyle/>
        <a:p>
          <a:endParaRPr lang="en-NL"/>
        </a:p>
      </dgm:t>
    </dgm:pt>
    <dgm:pt modelId="{054EC1AD-866B-42AA-999B-549F418B19D0}" type="parTrans" cxnId="{6EE36739-6FD6-4E80-A540-DA899AE7680A}">
      <dgm:prSet/>
      <dgm:spPr/>
      <dgm:t>
        <a:bodyPr/>
        <a:lstStyle/>
        <a:p>
          <a:endParaRPr lang="en-NL"/>
        </a:p>
      </dgm:t>
    </dgm:pt>
    <dgm:pt modelId="{91D67039-DC28-466F-8D9A-AA8A1AA0B694}">
      <dgm:prSet phldrT="[Text]"/>
      <dgm:spPr/>
      <dgm:t>
        <a:bodyPr/>
        <a:lstStyle/>
        <a:p>
          <a:r>
            <a:rPr lang="en-GB">
              <a:solidFill>
                <a:schemeClr val="bg1"/>
              </a:solidFill>
              <a:latin typeface="Calibri" panose="020F0502020204030204" pitchFamily="34" charset="0"/>
            </a:rPr>
            <a:t>Controlled</a:t>
          </a:r>
          <a:br>
            <a:rPr lang="en-GB">
              <a:solidFill>
                <a:schemeClr val="bg1"/>
              </a:solidFill>
              <a:latin typeface="Calibri" panose="020F0502020204030204" pitchFamily="34" charset="0"/>
            </a:rPr>
          </a:br>
          <a:r>
            <a:rPr lang="en-GB">
              <a:solidFill>
                <a:schemeClr val="bg1"/>
              </a:solidFill>
              <a:latin typeface="Calibri" panose="020F0502020204030204" pitchFamily="34" charset="0"/>
            </a:rPr>
            <a:t>environment</a:t>
          </a:r>
          <a:endParaRPr lang="en-NL">
            <a:solidFill>
              <a:schemeClr val="bg1"/>
            </a:solidFill>
          </a:endParaRPr>
        </a:p>
      </dgm:t>
    </dgm:pt>
    <dgm:pt modelId="{D3D8CBD3-7994-42F1-BAC8-7C5B3C386DE6}" type="sibTrans" cxnId="{313D155E-71FA-4813-8BBD-9230BC969DC9}">
      <dgm:prSet/>
      <dgm:spPr/>
      <dgm:t>
        <a:bodyPr/>
        <a:lstStyle/>
        <a:p>
          <a:endParaRPr lang="en-NL"/>
        </a:p>
      </dgm:t>
    </dgm:pt>
    <dgm:pt modelId="{B3007435-34D9-4D96-A363-C1ACB4645185}" type="parTrans" cxnId="{313D155E-71FA-4813-8BBD-9230BC969DC9}">
      <dgm:prSet/>
      <dgm:spPr/>
      <dgm:t>
        <a:bodyPr/>
        <a:lstStyle/>
        <a:p>
          <a:endParaRPr lang="en-NL"/>
        </a:p>
      </dgm:t>
    </dgm:pt>
    <dgm:pt modelId="{3B1D33A7-85B7-422C-93B5-631F4C5987F2}">
      <dgm:prSet phldrT="[Text]" custT="1"/>
      <dgm:spPr/>
      <dgm:t>
        <a:bodyPr/>
        <a:lstStyle/>
        <a:p>
          <a:pPr>
            <a:buFont typeface="Courier New" panose="02070309020205020404" pitchFamily="49" charset="0"/>
            <a:buChar char="o"/>
          </a:pPr>
          <a:r>
            <a:rPr lang="en-GB" sz="1200">
              <a:solidFill>
                <a:srgbClr val="2F528F"/>
              </a:solidFill>
              <a:latin typeface="Calibri" panose="020F0502020204030204" pitchFamily="34" charset="0"/>
            </a:rPr>
            <a:t>Management of all architectural artifacts, governance, and</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related processes should be supported by a controlled</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environment</a:t>
          </a:r>
          <a:endParaRPr lang="en-NL" sz="1200"/>
        </a:p>
      </dgm:t>
    </dgm:pt>
    <dgm:pt modelId="{4286731A-EE4F-40AF-94E3-F3738EB3204C}" type="sibTrans" cxnId="{8F93DCD3-1933-4858-908D-6C575F95FDDC}">
      <dgm:prSet/>
      <dgm:spPr/>
      <dgm:t>
        <a:bodyPr/>
        <a:lstStyle/>
        <a:p>
          <a:endParaRPr lang="en-NL"/>
        </a:p>
      </dgm:t>
    </dgm:pt>
    <dgm:pt modelId="{510AA485-B801-4BFD-952C-257CC5D608EF}" type="parTrans" cxnId="{8F93DCD3-1933-4858-908D-6C575F95FDDC}">
      <dgm:prSet/>
      <dgm:spPr/>
      <dgm:t>
        <a:bodyPr/>
        <a:lstStyle/>
        <a:p>
          <a:endParaRPr lang="en-NL"/>
        </a:p>
      </dgm:t>
    </dgm:pt>
    <dgm:pt modelId="{C4169B80-9E22-46B7-8327-F0FA7707C764}" type="pres">
      <dgm:prSet presAssocID="{5C188DB1-F236-4ADC-A56D-8D69FFA7DC1D}" presName="Name0" presStyleCnt="0">
        <dgm:presLayoutVars>
          <dgm:dir/>
          <dgm:animLvl val="lvl"/>
          <dgm:resizeHandles val="exact"/>
        </dgm:presLayoutVars>
      </dgm:prSet>
      <dgm:spPr/>
    </dgm:pt>
    <dgm:pt modelId="{367592C7-1FC3-481D-80ED-C57ED3188C41}" type="pres">
      <dgm:prSet presAssocID="{5C188DB1-F236-4ADC-A56D-8D69FFA7DC1D}" presName="tSp" presStyleCnt="0"/>
      <dgm:spPr/>
    </dgm:pt>
    <dgm:pt modelId="{730C5DD0-CD2D-4333-843F-601C685F2E61}" type="pres">
      <dgm:prSet presAssocID="{5C188DB1-F236-4ADC-A56D-8D69FFA7DC1D}" presName="bSp" presStyleCnt="0"/>
      <dgm:spPr/>
    </dgm:pt>
    <dgm:pt modelId="{537A0DDC-2810-42B6-BBF1-3E1F6AE95706}" type="pres">
      <dgm:prSet presAssocID="{5C188DB1-F236-4ADC-A56D-8D69FFA7DC1D}" presName="process" presStyleCnt="0"/>
      <dgm:spPr/>
    </dgm:pt>
    <dgm:pt modelId="{16FE8C6C-F948-4C1E-9E70-24A082CE1CD5}" type="pres">
      <dgm:prSet presAssocID="{C452AB9B-727E-4984-BBEB-A682BCB090A4}" presName="composite1" presStyleCnt="0"/>
      <dgm:spPr/>
    </dgm:pt>
    <dgm:pt modelId="{C2BC72BC-B529-42AC-B0A4-BBEB0C7BC3B3}" type="pres">
      <dgm:prSet presAssocID="{C452AB9B-727E-4984-BBEB-A682BCB090A4}" presName="dummyNode1" presStyleLbl="node1" presStyleIdx="0" presStyleCnt="3"/>
      <dgm:spPr/>
    </dgm:pt>
    <dgm:pt modelId="{87A157AE-D245-4FE2-A838-D9C87FA1F4A9}" type="pres">
      <dgm:prSet presAssocID="{C452AB9B-727E-4984-BBEB-A682BCB090A4}" presName="childNode1" presStyleLbl="bgAcc1" presStyleIdx="0" presStyleCnt="3" custLinFactNeighborX="3243" custLinFactNeighborY="-17986">
        <dgm:presLayoutVars>
          <dgm:bulletEnabled val="1"/>
        </dgm:presLayoutVars>
      </dgm:prSet>
      <dgm:spPr/>
    </dgm:pt>
    <dgm:pt modelId="{B21FFF90-8CF8-42FB-9DD1-A89A3D6E4E72}" type="pres">
      <dgm:prSet presAssocID="{C452AB9B-727E-4984-BBEB-A682BCB090A4}" presName="childNode1tx" presStyleLbl="bgAcc1" presStyleIdx="0" presStyleCnt="3">
        <dgm:presLayoutVars>
          <dgm:bulletEnabled val="1"/>
        </dgm:presLayoutVars>
      </dgm:prSet>
      <dgm:spPr/>
    </dgm:pt>
    <dgm:pt modelId="{80CD5F66-B4B0-4CE6-845F-436AF5FB0442}" type="pres">
      <dgm:prSet presAssocID="{C452AB9B-727E-4984-BBEB-A682BCB090A4}" presName="parentNode1" presStyleLbl="node1" presStyleIdx="0" presStyleCnt="3" custLinFactNeighborX="-16862" custLinFactNeighborY="7824">
        <dgm:presLayoutVars>
          <dgm:chMax val="1"/>
          <dgm:bulletEnabled val="1"/>
        </dgm:presLayoutVars>
      </dgm:prSet>
      <dgm:spPr/>
    </dgm:pt>
    <dgm:pt modelId="{016213C6-D711-4642-86A6-0F5CA546DC15}" type="pres">
      <dgm:prSet presAssocID="{C452AB9B-727E-4984-BBEB-A682BCB090A4}" presName="connSite1" presStyleCnt="0"/>
      <dgm:spPr/>
    </dgm:pt>
    <dgm:pt modelId="{88499E9F-7C01-4E45-9178-2D4B960798EA}" type="pres">
      <dgm:prSet presAssocID="{6ADB223C-A0B5-40F8-AB82-E9D7EC57BC2B}" presName="Name9" presStyleLbl="sibTrans2D1" presStyleIdx="0" presStyleCnt="2" custAng="20955916" custLinFactNeighborX="12259" custLinFactNeighborY="-5746"/>
      <dgm:spPr/>
    </dgm:pt>
    <dgm:pt modelId="{D23985B7-FB54-4819-ABCD-862FBC1B4EA1}" type="pres">
      <dgm:prSet presAssocID="{654F7B12-B021-40F5-8C63-12F9D3C9A3F3}" presName="composite2" presStyleCnt="0"/>
      <dgm:spPr/>
    </dgm:pt>
    <dgm:pt modelId="{11EAF8A0-E90D-4310-8DAB-DADF295D5B3F}" type="pres">
      <dgm:prSet presAssocID="{654F7B12-B021-40F5-8C63-12F9D3C9A3F3}" presName="dummyNode2" presStyleLbl="node1" presStyleIdx="0" presStyleCnt="3"/>
      <dgm:spPr/>
    </dgm:pt>
    <dgm:pt modelId="{7E5DCA30-48CB-4209-BCAB-B1EF13213B38}" type="pres">
      <dgm:prSet presAssocID="{654F7B12-B021-40F5-8C63-12F9D3C9A3F3}" presName="childNode2" presStyleLbl="bgAcc1" presStyleIdx="1" presStyleCnt="3">
        <dgm:presLayoutVars>
          <dgm:bulletEnabled val="1"/>
        </dgm:presLayoutVars>
      </dgm:prSet>
      <dgm:spPr/>
    </dgm:pt>
    <dgm:pt modelId="{C6AF8276-0E69-499B-8AB1-B875163E769B}" type="pres">
      <dgm:prSet presAssocID="{654F7B12-B021-40F5-8C63-12F9D3C9A3F3}" presName="childNode2tx" presStyleLbl="bgAcc1" presStyleIdx="1" presStyleCnt="3">
        <dgm:presLayoutVars>
          <dgm:bulletEnabled val="1"/>
        </dgm:presLayoutVars>
      </dgm:prSet>
      <dgm:spPr/>
    </dgm:pt>
    <dgm:pt modelId="{7F4F46EA-3FAE-4C17-BBB9-2352D511C953}" type="pres">
      <dgm:prSet presAssocID="{654F7B12-B021-40F5-8C63-12F9D3C9A3F3}" presName="parentNode2" presStyleLbl="node1" presStyleIdx="1" presStyleCnt="3" custLinFactNeighborX="-12001" custLinFactNeighborY="-57002">
        <dgm:presLayoutVars>
          <dgm:chMax val="0"/>
          <dgm:bulletEnabled val="1"/>
        </dgm:presLayoutVars>
      </dgm:prSet>
      <dgm:spPr/>
    </dgm:pt>
    <dgm:pt modelId="{5A395C2F-B4B5-4B09-A2DD-8535C70705BE}" type="pres">
      <dgm:prSet presAssocID="{654F7B12-B021-40F5-8C63-12F9D3C9A3F3}" presName="connSite2" presStyleCnt="0"/>
      <dgm:spPr/>
    </dgm:pt>
    <dgm:pt modelId="{D0B0C1F5-11D6-4C6D-96B3-578B23339220}" type="pres">
      <dgm:prSet presAssocID="{E5C07B63-3243-4E80-8729-63878E89BE45}" presName="Name18" presStyleLbl="sibTrans2D1" presStyleIdx="1" presStyleCnt="2" custLinFactNeighborX="4915" custLinFactNeighborY="4095"/>
      <dgm:spPr/>
    </dgm:pt>
    <dgm:pt modelId="{6D0680F9-222C-439C-8F64-39A0E7C0B71D}" type="pres">
      <dgm:prSet presAssocID="{91D67039-DC28-466F-8D9A-AA8A1AA0B694}" presName="composite1" presStyleCnt="0"/>
      <dgm:spPr/>
    </dgm:pt>
    <dgm:pt modelId="{40305F2A-AAAF-4C74-A37E-042A3DE006A4}" type="pres">
      <dgm:prSet presAssocID="{91D67039-DC28-466F-8D9A-AA8A1AA0B694}" presName="dummyNode1" presStyleLbl="node1" presStyleIdx="1" presStyleCnt="3"/>
      <dgm:spPr/>
    </dgm:pt>
    <dgm:pt modelId="{765A0F54-8A2B-45FB-8217-11D5F963FE78}" type="pres">
      <dgm:prSet presAssocID="{91D67039-DC28-466F-8D9A-AA8A1AA0B694}" presName="childNode1" presStyleLbl="bgAcc1" presStyleIdx="2" presStyleCnt="3" custScaleX="118713" custScaleY="130816">
        <dgm:presLayoutVars>
          <dgm:bulletEnabled val="1"/>
        </dgm:presLayoutVars>
      </dgm:prSet>
      <dgm:spPr/>
    </dgm:pt>
    <dgm:pt modelId="{62E6651F-558A-4F06-99EF-EFE3C75201DD}" type="pres">
      <dgm:prSet presAssocID="{91D67039-DC28-466F-8D9A-AA8A1AA0B694}" presName="childNode1tx" presStyleLbl="bgAcc1" presStyleIdx="2" presStyleCnt="3">
        <dgm:presLayoutVars>
          <dgm:bulletEnabled val="1"/>
        </dgm:presLayoutVars>
      </dgm:prSet>
      <dgm:spPr/>
    </dgm:pt>
    <dgm:pt modelId="{82B84718-89CC-4B11-8CAD-4A619451A9C3}" type="pres">
      <dgm:prSet presAssocID="{91D67039-DC28-466F-8D9A-AA8A1AA0B694}" presName="parentNode1" presStyleLbl="node1" presStyleIdx="2" presStyleCnt="3" custLinFactNeighborX="-7111" custLinFactNeighborY="92137">
        <dgm:presLayoutVars>
          <dgm:chMax val="1"/>
          <dgm:bulletEnabled val="1"/>
        </dgm:presLayoutVars>
      </dgm:prSet>
      <dgm:spPr/>
    </dgm:pt>
    <dgm:pt modelId="{8DB5E344-F476-413E-877F-21C236BD9A7A}" type="pres">
      <dgm:prSet presAssocID="{91D67039-DC28-466F-8D9A-AA8A1AA0B694}" presName="connSite1" presStyleCnt="0"/>
      <dgm:spPr/>
    </dgm:pt>
  </dgm:ptLst>
  <dgm:cxnLst>
    <dgm:cxn modelId="{ABE38C25-310D-49BE-B4AB-39CE0B0FAEEA}" type="presOf" srcId="{3B1D33A7-85B7-422C-93B5-631F4C5987F2}" destId="{765A0F54-8A2B-45FB-8217-11D5F963FE78}" srcOrd="0" destOrd="0" presId="urn:microsoft.com/office/officeart/2005/8/layout/hProcess4"/>
    <dgm:cxn modelId="{6EE36739-6FD6-4E80-A540-DA899AE7680A}" srcId="{654F7B12-B021-40F5-8C63-12F9D3C9A3F3}" destId="{EACC8A2E-2E15-4903-A200-C05BA90A0B9F}" srcOrd="0" destOrd="0" parTransId="{054EC1AD-866B-42AA-999B-549F418B19D0}" sibTransId="{7FAA4A4C-0496-4899-AB28-47B4F8925493}"/>
    <dgm:cxn modelId="{074D185C-2956-4C6C-ABE8-0E9867B60DB5}" type="presOf" srcId="{EACC8A2E-2E15-4903-A200-C05BA90A0B9F}" destId="{7E5DCA30-48CB-4209-BCAB-B1EF13213B38}" srcOrd="0" destOrd="0" presId="urn:microsoft.com/office/officeart/2005/8/layout/hProcess4"/>
    <dgm:cxn modelId="{313D155E-71FA-4813-8BBD-9230BC969DC9}" srcId="{5C188DB1-F236-4ADC-A56D-8D69FFA7DC1D}" destId="{91D67039-DC28-466F-8D9A-AA8A1AA0B694}" srcOrd="2" destOrd="0" parTransId="{B3007435-34D9-4D96-A363-C1ACB4645185}" sibTransId="{D3D8CBD3-7994-42F1-BAC8-7C5B3C386DE6}"/>
    <dgm:cxn modelId="{D341BE4C-121A-4777-8AD0-177D4C496D6E}" srcId="{5C188DB1-F236-4ADC-A56D-8D69FFA7DC1D}" destId="{C452AB9B-727E-4984-BBEB-A682BCB090A4}" srcOrd="0" destOrd="0" parTransId="{18DEAF10-5943-4764-A629-9015FFAB0A96}" sibTransId="{6ADB223C-A0B5-40F8-AB82-E9D7EC57BC2B}"/>
    <dgm:cxn modelId="{9ACE8E51-0EF2-424A-9D26-09DB0EA8EF18}" type="presOf" srcId="{91D67039-DC28-466F-8D9A-AA8A1AA0B694}" destId="{82B84718-89CC-4B11-8CAD-4A619451A9C3}" srcOrd="0" destOrd="0" presId="urn:microsoft.com/office/officeart/2005/8/layout/hProcess4"/>
    <dgm:cxn modelId="{DC063A53-D082-4673-A891-0CCDC0599EC1}" type="presOf" srcId="{EACC8A2E-2E15-4903-A200-C05BA90A0B9F}" destId="{C6AF8276-0E69-499B-8AB1-B875163E769B}" srcOrd="1" destOrd="0" presId="urn:microsoft.com/office/officeart/2005/8/layout/hProcess4"/>
    <dgm:cxn modelId="{31AEFE53-1A51-4A58-B9BE-286FCE384B35}" type="presOf" srcId="{654F7B12-B021-40F5-8C63-12F9D3C9A3F3}" destId="{7F4F46EA-3FAE-4C17-BBB9-2352D511C953}" srcOrd="0" destOrd="0" presId="urn:microsoft.com/office/officeart/2005/8/layout/hProcess4"/>
    <dgm:cxn modelId="{F8DC3555-FFAD-4694-969D-CE47AEB8C021}" srcId="{C452AB9B-727E-4984-BBEB-A682BCB090A4}" destId="{5C247B33-619E-47F2-A9DC-A8893F19F30B}" srcOrd="0" destOrd="0" parTransId="{09DDCF06-B1B5-41A2-9E24-542CFED78D98}" sibTransId="{9D4A5EBD-2C0B-4471-96B7-F28782B57F06}"/>
    <dgm:cxn modelId="{E97DA07F-E9BA-4B0B-B9AE-E74DCD9F3D48}" type="presOf" srcId="{5C247B33-619E-47F2-A9DC-A8893F19F30B}" destId="{87A157AE-D245-4FE2-A838-D9C87FA1F4A9}" srcOrd="0" destOrd="0" presId="urn:microsoft.com/office/officeart/2005/8/layout/hProcess4"/>
    <dgm:cxn modelId="{D07C57A1-A84F-413B-B2D3-9E35EC62C146}" type="presOf" srcId="{E5C07B63-3243-4E80-8729-63878E89BE45}" destId="{D0B0C1F5-11D6-4C6D-96B3-578B23339220}" srcOrd="0" destOrd="0" presId="urn:microsoft.com/office/officeart/2005/8/layout/hProcess4"/>
    <dgm:cxn modelId="{B887EDC9-9A26-4078-A8D1-DE25A17CB453}" type="presOf" srcId="{6ADB223C-A0B5-40F8-AB82-E9D7EC57BC2B}" destId="{88499E9F-7C01-4E45-9178-2D4B960798EA}" srcOrd="0" destOrd="0" presId="urn:microsoft.com/office/officeart/2005/8/layout/hProcess4"/>
    <dgm:cxn modelId="{91A84FD3-0C06-4B7C-B85D-AE03F89C53FA}" type="presOf" srcId="{3B1D33A7-85B7-422C-93B5-631F4C5987F2}" destId="{62E6651F-558A-4F06-99EF-EFE3C75201DD}" srcOrd="1" destOrd="0" presId="urn:microsoft.com/office/officeart/2005/8/layout/hProcess4"/>
    <dgm:cxn modelId="{8F93DCD3-1933-4858-908D-6C575F95FDDC}" srcId="{91D67039-DC28-466F-8D9A-AA8A1AA0B694}" destId="{3B1D33A7-85B7-422C-93B5-631F4C5987F2}" srcOrd="0" destOrd="0" parTransId="{510AA485-B801-4BFD-952C-257CC5D608EF}" sibTransId="{4286731A-EE4F-40AF-94E3-F3738EB3204C}"/>
    <dgm:cxn modelId="{E2299CD6-3CFE-4CD4-BD56-06ED18351D16}" srcId="{5C188DB1-F236-4ADC-A56D-8D69FFA7DC1D}" destId="{654F7B12-B021-40F5-8C63-12F9D3C9A3F3}" srcOrd="1" destOrd="0" parTransId="{A9CBFB76-5D73-4755-BC83-61CCB4A99657}" sibTransId="{E5C07B63-3243-4E80-8729-63878E89BE45}"/>
    <dgm:cxn modelId="{1301B7E3-0D25-4117-80C9-139963F14C6D}" type="presOf" srcId="{5C247B33-619E-47F2-A9DC-A8893F19F30B}" destId="{B21FFF90-8CF8-42FB-9DD1-A89A3D6E4E72}" srcOrd="1" destOrd="0" presId="urn:microsoft.com/office/officeart/2005/8/layout/hProcess4"/>
    <dgm:cxn modelId="{49215AE9-DA67-49EA-A4F4-93DC43E9B226}" type="presOf" srcId="{C452AB9B-727E-4984-BBEB-A682BCB090A4}" destId="{80CD5F66-B4B0-4CE6-845F-436AF5FB0442}" srcOrd="0" destOrd="0" presId="urn:microsoft.com/office/officeart/2005/8/layout/hProcess4"/>
    <dgm:cxn modelId="{A6D0F0EE-569E-4074-A1F3-7A60F8CD3640}" type="presOf" srcId="{5C188DB1-F236-4ADC-A56D-8D69FFA7DC1D}" destId="{C4169B80-9E22-46B7-8327-F0FA7707C764}" srcOrd="0" destOrd="0" presId="urn:microsoft.com/office/officeart/2005/8/layout/hProcess4"/>
    <dgm:cxn modelId="{AC21CCAD-379E-4A0D-A49C-D8E183B082FC}" type="presParOf" srcId="{C4169B80-9E22-46B7-8327-F0FA7707C764}" destId="{367592C7-1FC3-481D-80ED-C57ED3188C41}" srcOrd="0" destOrd="0" presId="urn:microsoft.com/office/officeart/2005/8/layout/hProcess4"/>
    <dgm:cxn modelId="{253B03FE-F829-4158-A526-9D91A5706631}" type="presParOf" srcId="{C4169B80-9E22-46B7-8327-F0FA7707C764}" destId="{730C5DD0-CD2D-4333-843F-601C685F2E61}" srcOrd="1" destOrd="0" presId="urn:microsoft.com/office/officeart/2005/8/layout/hProcess4"/>
    <dgm:cxn modelId="{D3127954-500E-4B26-A3EF-B1E70C88F190}" type="presParOf" srcId="{C4169B80-9E22-46B7-8327-F0FA7707C764}" destId="{537A0DDC-2810-42B6-BBF1-3E1F6AE95706}" srcOrd="2" destOrd="0" presId="urn:microsoft.com/office/officeart/2005/8/layout/hProcess4"/>
    <dgm:cxn modelId="{5C8C7052-27A9-47A4-BD53-713B35F64D04}" type="presParOf" srcId="{537A0DDC-2810-42B6-BBF1-3E1F6AE95706}" destId="{16FE8C6C-F948-4C1E-9E70-24A082CE1CD5}" srcOrd="0" destOrd="0" presId="urn:microsoft.com/office/officeart/2005/8/layout/hProcess4"/>
    <dgm:cxn modelId="{FC68A790-F5F4-4849-A0E3-96A8EC6FE8C8}" type="presParOf" srcId="{16FE8C6C-F948-4C1E-9E70-24A082CE1CD5}" destId="{C2BC72BC-B529-42AC-B0A4-BBEB0C7BC3B3}" srcOrd="0" destOrd="0" presId="urn:microsoft.com/office/officeart/2005/8/layout/hProcess4"/>
    <dgm:cxn modelId="{5CA2F432-02FD-4D78-8632-7F92EB497ACF}" type="presParOf" srcId="{16FE8C6C-F948-4C1E-9E70-24A082CE1CD5}" destId="{87A157AE-D245-4FE2-A838-D9C87FA1F4A9}" srcOrd="1" destOrd="0" presId="urn:microsoft.com/office/officeart/2005/8/layout/hProcess4"/>
    <dgm:cxn modelId="{F7ED0783-A763-4390-818E-E0E6EC2A8860}" type="presParOf" srcId="{16FE8C6C-F948-4C1E-9E70-24A082CE1CD5}" destId="{B21FFF90-8CF8-42FB-9DD1-A89A3D6E4E72}" srcOrd="2" destOrd="0" presId="urn:microsoft.com/office/officeart/2005/8/layout/hProcess4"/>
    <dgm:cxn modelId="{4C4EB631-4EE7-43C9-9D55-0E96EE377EF1}" type="presParOf" srcId="{16FE8C6C-F948-4C1E-9E70-24A082CE1CD5}" destId="{80CD5F66-B4B0-4CE6-845F-436AF5FB0442}" srcOrd="3" destOrd="0" presId="urn:microsoft.com/office/officeart/2005/8/layout/hProcess4"/>
    <dgm:cxn modelId="{8A7BA3F3-33D9-4509-9442-75874FD7A683}" type="presParOf" srcId="{16FE8C6C-F948-4C1E-9E70-24A082CE1CD5}" destId="{016213C6-D711-4642-86A6-0F5CA546DC15}" srcOrd="4" destOrd="0" presId="urn:microsoft.com/office/officeart/2005/8/layout/hProcess4"/>
    <dgm:cxn modelId="{B0C0C4A6-F91C-47D4-9D24-E63C3D8B0E10}" type="presParOf" srcId="{537A0DDC-2810-42B6-BBF1-3E1F6AE95706}" destId="{88499E9F-7C01-4E45-9178-2D4B960798EA}" srcOrd="1" destOrd="0" presId="urn:microsoft.com/office/officeart/2005/8/layout/hProcess4"/>
    <dgm:cxn modelId="{57583547-7FBF-4904-A641-3706C189F2CE}" type="presParOf" srcId="{537A0DDC-2810-42B6-BBF1-3E1F6AE95706}" destId="{D23985B7-FB54-4819-ABCD-862FBC1B4EA1}" srcOrd="2" destOrd="0" presId="urn:microsoft.com/office/officeart/2005/8/layout/hProcess4"/>
    <dgm:cxn modelId="{1713CDD5-DDBA-43FB-B8DA-FA87D80CDB7C}" type="presParOf" srcId="{D23985B7-FB54-4819-ABCD-862FBC1B4EA1}" destId="{11EAF8A0-E90D-4310-8DAB-DADF295D5B3F}" srcOrd="0" destOrd="0" presId="urn:microsoft.com/office/officeart/2005/8/layout/hProcess4"/>
    <dgm:cxn modelId="{B4544BAC-D992-4765-B590-ADB9981B08F0}" type="presParOf" srcId="{D23985B7-FB54-4819-ABCD-862FBC1B4EA1}" destId="{7E5DCA30-48CB-4209-BCAB-B1EF13213B38}" srcOrd="1" destOrd="0" presId="urn:microsoft.com/office/officeart/2005/8/layout/hProcess4"/>
    <dgm:cxn modelId="{E868E8F1-5070-4F52-9E21-200E4ABF479D}" type="presParOf" srcId="{D23985B7-FB54-4819-ABCD-862FBC1B4EA1}" destId="{C6AF8276-0E69-499B-8AB1-B875163E769B}" srcOrd="2" destOrd="0" presId="urn:microsoft.com/office/officeart/2005/8/layout/hProcess4"/>
    <dgm:cxn modelId="{BF9C57B9-9A77-4BCF-9706-A7D6CCE86A6F}" type="presParOf" srcId="{D23985B7-FB54-4819-ABCD-862FBC1B4EA1}" destId="{7F4F46EA-3FAE-4C17-BBB9-2352D511C953}" srcOrd="3" destOrd="0" presId="urn:microsoft.com/office/officeart/2005/8/layout/hProcess4"/>
    <dgm:cxn modelId="{4B6C71FD-19B2-48E7-82B2-44A93422E317}" type="presParOf" srcId="{D23985B7-FB54-4819-ABCD-862FBC1B4EA1}" destId="{5A395C2F-B4B5-4B09-A2DD-8535C70705BE}" srcOrd="4" destOrd="0" presId="urn:microsoft.com/office/officeart/2005/8/layout/hProcess4"/>
    <dgm:cxn modelId="{F2E62C6C-5640-45FA-BE93-6FFD7B5798B9}" type="presParOf" srcId="{537A0DDC-2810-42B6-BBF1-3E1F6AE95706}" destId="{D0B0C1F5-11D6-4C6D-96B3-578B23339220}" srcOrd="3" destOrd="0" presId="urn:microsoft.com/office/officeart/2005/8/layout/hProcess4"/>
    <dgm:cxn modelId="{58493AE8-AA54-4403-9FDD-57F0B3004861}" type="presParOf" srcId="{537A0DDC-2810-42B6-BBF1-3E1F6AE95706}" destId="{6D0680F9-222C-439C-8F64-39A0E7C0B71D}" srcOrd="4" destOrd="0" presId="urn:microsoft.com/office/officeart/2005/8/layout/hProcess4"/>
    <dgm:cxn modelId="{5DAA7F93-1F8E-4492-A1BF-129A67F01AB8}" type="presParOf" srcId="{6D0680F9-222C-439C-8F64-39A0E7C0B71D}" destId="{40305F2A-AAAF-4C74-A37E-042A3DE006A4}" srcOrd="0" destOrd="0" presId="urn:microsoft.com/office/officeart/2005/8/layout/hProcess4"/>
    <dgm:cxn modelId="{15D9D849-A5CF-43FB-8779-52A59ED2A105}" type="presParOf" srcId="{6D0680F9-222C-439C-8F64-39A0E7C0B71D}" destId="{765A0F54-8A2B-45FB-8217-11D5F963FE78}" srcOrd="1" destOrd="0" presId="urn:microsoft.com/office/officeart/2005/8/layout/hProcess4"/>
    <dgm:cxn modelId="{9352D4B3-A5B5-441E-819F-295690B3E111}" type="presParOf" srcId="{6D0680F9-222C-439C-8F64-39A0E7C0B71D}" destId="{62E6651F-558A-4F06-99EF-EFE3C75201DD}" srcOrd="2" destOrd="0" presId="urn:microsoft.com/office/officeart/2005/8/layout/hProcess4"/>
    <dgm:cxn modelId="{F2F224C9-3CDF-4FD0-8AAE-530AECEAED04}" type="presParOf" srcId="{6D0680F9-222C-439C-8F64-39A0E7C0B71D}" destId="{82B84718-89CC-4B11-8CAD-4A619451A9C3}" srcOrd="3" destOrd="0" presId="urn:microsoft.com/office/officeart/2005/8/layout/hProcess4"/>
    <dgm:cxn modelId="{8CF45964-2699-4A43-9A19-992FF2E5D66F}" type="presParOf" srcId="{6D0680F9-222C-439C-8F64-39A0E7C0B71D}" destId="{8DB5E344-F476-413E-877F-21C236BD9A7A}"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906CB56-01D0-46B4-A842-C81FBC0F86E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766DC3F-B7C7-48C2-9FC9-533753ED8D51}">
      <dgm:prSet custT="1"/>
      <dgm:spPr/>
      <dgm:t>
        <a:bodyPr/>
        <a:lstStyle/>
        <a:p>
          <a:r>
            <a:rPr lang="en-GB" sz="1600"/>
            <a:t>Used to direct and control the EA team to address issues in the enterprise</a:t>
          </a:r>
          <a:endParaRPr lang="en-US" sz="1600"/>
        </a:p>
      </dgm:t>
    </dgm:pt>
    <dgm:pt modelId="{6086835D-26A8-4E13-BD9E-A4101F10E191}" type="parTrans" cxnId="{EBF5A937-1C7D-4FC6-93B0-A74DB885FDE1}">
      <dgm:prSet/>
      <dgm:spPr/>
      <dgm:t>
        <a:bodyPr/>
        <a:lstStyle/>
        <a:p>
          <a:endParaRPr lang="en-US"/>
        </a:p>
      </dgm:t>
    </dgm:pt>
    <dgm:pt modelId="{BABD4AB2-93EA-452B-8834-AD58F95BD184}" type="sibTrans" cxnId="{EBF5A937-1C7D-4FC6-93B0-A74DB885FDE1}">
      <dgm:prSet/>
      <dgm:spPr/>
      <dgm:t>
        <a:bodyPr/>
        <a:lstStyle/>
        <a:p>
          <a:endParaRPr lang="en-US"/>
        </a:p>
      </dgm:t>
    </dgm:pt>
    <dgm:pt modelId="{56F3B952-34F9-4409-B092-C7A508C047F4}">
      <dgm:prSet custT="1"/>
      <dgm:spPr/>
      <dgm:t>
        <a:bodyPr/>
        <a:lstStyle/>
        <a:p>
          <a:r>
            <a:rPr lang="en-GB" sz="1600">
              <a:latin typeface="+mn-lt"/>
            </a:rPr>
            <a:t>Starts with a request for Architecture work</a:t>
          </a:r>
          <a:endParaRPr lang="en-US" sz="1600">
            <a:latin typeface="+mn-lt"/>
          </a:endParaRPr>
        </a:p>
      </dgm:t>
    </dgm:pt>
    <dgm:pt modelId="{3D57BDAE-FA9F-4452-8619-5896CC402F14}" type="parTrans" cxnId="{C7AA48DD-F47D-448F-B4D2-3F382F260ED7}">
      <dgm:prSet/>
      <dgm:spPr/>
      <dgm:t>
        <a:bodyPr/>
        <a:lstStyle/>
        <a:p>
          <a:endParaRPr lang="en-US"/>
        </a:p>
      </dgm:t>
    </dgm:pt>
    <dgm:pt modelId="{90B030D1-DF2D-4A81-9A5D-1FDA6B6AA8FB}" type="sibTrans" cxnId="{C7AA48DD-F47D-448F-B4D2-3F382F260ED7}">
      <dgm:prSet/>
      <dgm:spPr/>
      <dgm:t>
        <a:bodyPr/>
        <a:lstStyle/>
        <a:p>
          <a:endParaRPr lang="en-US"/>
        </a:p>
      </dgm:t>
    </dgm:pt>
    <dgm:pt modelId="{C16BEB87-81CF-45D2-B3BE-85A3E6AA5D9E}" type="pres">
      <dgm:prSet presAssocID="{2906CB56-01D0-46B4-A842-C81FBC0F86E0}" presName="hierChild1" presStyleCnt="0">
        <dgm:presLayoutVars>
          <dgm:chPref val="1"/>
          <dgm:dir/>
          <dgm:animOne val="branch"/>
          <dgm:animLvl val="lvl"/>
          <dgm:resizeHandles/>
        </dgm:presLayoutVars>
      </dgm:prSet>
      <dgm:spPr/>
    </dgm:pt>
    <dgm:pt modelId="{9313BBAF-6E7B-4FDC-97B0-E60B8CCC3905}" type="pres">
      <dgm:prSet presAssocID="{0766DC3F-B7C7-48C2-9FC9-533753ED8D51}" presName="hierRoot1" presStyleCnt="0"/>
      <dgm:spPr/>
    </dgm:pt>
    <dgm:pt modelId="{5DD138CA-FA67-4C09-8B4B-56D4205DC4AC}" type="pres">
      <dgm:prSet presAssocID="{0766DC3F-B7C7-48C2-9FC9-533753ED8D51}" presName="composite" presStyleCnt="0"/>
      <dgm:spPr/>
    </dgm:pt>
    <dgm:pt modelId="{A7A913CF-D57F-4934-A1EB-E7F7599DA5BF}" type="pres">
      <dgm:prSet presAssocID="{0766DC3F-B7C7-48C2-9FC9-533753ED8D51}" presName="background" presStyleLbl="node0" presStyleIdx="0" presStyleCnt="2"/>
      <dgm:spPr/>
    </dgm:pt>
    <dgm:pt modelId="{B4C65193-838D-43F8-94C2-917A39C2F2F2}" type="pres">
      <dgm:prSet presAssocID="{0766DC3F-B7C7-48C2-9FC9-533753ED8D51}" presName="text" presStyleLbl="fgAcc0" presStyleIdx="0" presStyleCnt="2" custScaleX="237944" custLinFactNeighborX="-42" custLinFactNeighborY="-622">
        <dgm:presLayoutVars>
          <dgm:chPref val="3"/>
        </dgm:presLayoutVars>
      </dgm:prSet>
      <dgm:spPr/>
    </dgm:pt>
    <dgm:pt modelId="{B5ED0533-419B-41AB-9B49-C5BD32961AF0}" type="pres">
      <dgm:prSet presAssocID="{0766DC3F-B7C7-48C2-9FC9-533753ED8D51}" presName="hierChild2" presStyleCnt="0"/>
      <dgm:spPr/>
    </dgm:pt>
    <dgm:pt modelId="{3EFC3F2E-4F98-4ACC-A03E-F06DFDE7D26A}" type="pres">
      <dgm:prSet presAssocID="{56F3B952-34F9-4409-B092-C7A508C047F4}" presName="hierRoot1" presStyleCnt="0"/>
      <dgm:spPr/>
    </dgm:pt>
    <dgm:pt modelId="{A5B3D772-D18E-451B-8352-7536553564FA}" type="pres">
      <dgm:prSet presAssocID="{56F3B952-34F9-4409-B092-C7A508C047F4}" presName="composite" presStyleCnt="0"/>
      <dgm:spPr/>
    </dgm:pt>
    <dgm:pt modelId="{6F66B176-3734-469A-ADE7-11141B4AEE58}" type="pres">
      <dgm:prSet presAssocID="{56F3B952-34F9-4409-B092-C7A508C047F4}" presName="background" presStyleLbl="node0" presStyleIdx="1" presStyleCnt="2"/>
      <dgm:spPr/>
    </dgm:pt>
    <dgm:pt modelId="{B591E570-0E41-451D-9EBD-5B74389E89D2}" type="pres">
      <dgm:prSet presAssocID="{56F3B952-34F9-4409-B092-C7A508C047F4}" presName="text" presStyleLbl="fgAcc0" presStyleIdx="1" presStyleCnt="2" custScaleX="222132">
        <dgm:presLayoutVars>
          <dgm:chPref val="3"/>
        </dgm:presLayoutVars>
      </dgm:prSet>
      <dgm:spPr/>
    </dgm:pt>
    <dgm:pt modelId="{FFB18FF8-15A8-483F-89CD-E6374D3A6070}" type="pres">
      <dgm:prSet presAssocID="{56F3B952-34F9-4409-B092-C7A508C047F4}" presName="hierChild2" presStyleCnt="0"/>
      <dgm:spPr/>
    </dgm:pt>
  </dgm:ptLst>
  <dgm:cxnLst>
    <dgm:cxn modelId="{EBF5A937-1C7D-4FC6-93B0-A74DB885FDE1}" srcId="{2906CB56-01D0-46B4-A842-C81FBC0F86E0}" destId="{0766DC3F-B7C7-48C2-9FC9-533753ED8D51}" srcOrd="0" destOrd="0" parTransId="{6086835D-26A8-4E13-BD9E-A4101F10E191}" sibTransId="{BABD4AB2-93EA-452B-8834-AD58F95BD184}"/>
    <dgm:cxn modelId="{10DC943C-D349-453F-84E3-936B6B8C0585}" type="presOf" srcId="{56F3B952-34F9-4409-B092-C7A508C047F4}" destId="{B591E570-0E41-451D-9EBD-5B74389E89D2}" srcOrd="0" destOrd="0" presId="urn:microsoft.com/office/officeart/2005/8/layout/hierarchy1"/>
    <dgm:cxn modelId="{C24E88AF-E199-4859-A231-769DB94B71FC}" type="presOf" srcId="{2906CB56-01D0-46B4-A842-C81FBC0F86E0}" destId="{C16BEB87-81CF-45D2-B3BE-85A3E6AA5D9E}" srcOrd="0" destOrd="0" presId="urn:microsoft.com/office/officeart/2005/8/layout/hierarchy1"/>
    <dgm:cxn modelId="{DEC25AB9-0F70-43F1-AD08-9503403DB73F}" type="presOf" srcId="{0766DC3F-B7C7-48C2-9FC9-533753ED8D51}" destId="{B4C65193-838D-43F8-94C2-917A39C2F2F2}" srcOrd="0" destOrd="0" presId="urn:microsoft.com/office/officeart/2005/8/layout/hierarchy1"/>
    <dgm:cxn modelId="{C7AA48DD-F47D-448F-B4D2-3F382F260ED7}" srcId="{2906CB56-01D0-46B4-A842-C81FBC0F86E0}" destId="{56F3B952-34F9-4409-B092-C7A508C047F4}" srcOrd="1" destOrd="0" parTransId="{3D57BDAE-FA9F-4452-8619-5896CC402F14}" sibTransId="{90B030D1-DF2D-4A81-9A5D-1FDA6B6AA8FB}"/>
    <dgm:cxn modelId="{70ADC5D1-C568-41AA-A328-7C965DF5A955}" type="presParOf" srcId="{C16BEB87-81CF-45D2-B3BE-85A3E6AA5D9E}" destId="{9313BBAF-6E7B-4FDC-97B0-E60B8CCC3905}" srcOrd="0" destOrd="0" presId="urn:microsoft.com/office/officeart/2005/8/layout/hierarchy1"/>
    <dgm:cxn modelId="{FBAE85E0-1C85-4D0A-834B-596728F7E045}" type="presParOf" srcId="{9313BBAF-6E7B-4FDC-97B0-E60B8CCC3905}" destId="{5DD138CA-FA67-4C09-8B4B-56D4205DC4AC}" srcOrd="0" destOrd="0" presId="urn:microsoft.com/office/officeart/2005/8/layout/hierarchy1"/>
    <dgm:cxn modelId="{8F63B8AC-3246-42F6-847A-03C44995D3A1}" type="presParOf" srcId="{5DD138CA-FA67-4C09-8B4B-56D4205DC4AC}" destId="{A7A913CF-D57F-4934-A1EB-E7F7599DA5BF}" srcOrd="0" destOrd="0" presId="urn:microsoft.com/office/officeart/2005/8/layout/hierarchy1"/>
    <dgm:cxn modelId="{18B03B00-A7D7-4C98-8E79-3A0B47842550}" type="presParOf" srcId="{5DD138CA-FA67-4C09-8B4B-56D4205DC4AC}" destId="{B4C65193-838D-43F8-94C2-917A39C2F2F2}" srcOrd="1" destOrd="0" presId="urn:microsoft.com/office/officeart/2005/8/layout/hierarchy1"/>
    <dgm:cxn modelId="{0403828B-4A35-427F-9917-86A960A892B3}" type="presParOf" srcId="{9313BBAF-6E7B-4FDC-97B0-E60B8CCC3905}" destId="{B5ED0533-419B-41AB-9B49-C5BD32961AF0}" srcOrd="1" destOrd="0" presId="urn:microsoft.com/office/officeart/2005/8/layout/hierarchy1"/>
    <dgm:cxn modelId="{D01BA3C9-F8BE-40DE-A8A0-D24BD8C888EC}" type="presParOf" srcId="{C16BEB87-81CF-45D2-B3BE-85A3E6AA5D9E}" destId="{3EFC3F2E-4F98-4ACC-A03E-F06DFDE7D26A}" srcOrd="1" destOrd="0" presId="urn:microsoft.com/office/officeart/2005/8/layout/hierarchy1"/>
    <dgm:cxn modelId="{4E887350-FE4E-42C3-981A-F6E17DF97EA9}" type="presParOf" srcId="{3EFC3F2E-4F98-4ACC-A03E-F06DFDE7D26A}" destId="{A5B3D772-D18E-451B-8352-7536553564FA}" srcOrd="0" destOrd="0" presId="urn:microsoft.com/office/officeart/2005/8/layout/hierarchy1"/>
    <dgm:cxn modelId="{C3F9263A-6EF0-4331-807F-3916DA28D28F}" type="presParOf" srcId="{A5B3D772-D18E-451B-8352-7536553564FA}" destId="{6F66B176-3734-469A-ADE7-11141B4AEE58}" srcOrd="0" destOrd="0" presId="urn:microsoft.com/office/officeart/2005/8/layout/hierarchy1"/>
    <dgm:cxn modelId="{DD56A414-CC34-476D-BA1E-12A1A8682395}" type="presParOf" srcId="{A5B3D772-D18E-451B-8352-7536553564FA}" destId="{B591E570-0E41-451D-9EBD-5B74389E89D2}" srcOrd="1" destOrd="0" presId="urn:microsoft.com/office/officeart/2005/8/layout/hierarchy1"/>
    <dgm:cxn modelId="{2832B127-13CB-4D21-833D-792525790CFC}" type="presParOf" srcId="{3EFC3F2E-4F98-4ACC-A03E-F06DFDE7D26A}" destId="{FFB18FF8-15A8-483F-89CD-E6374D3A607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3326297-C619-454A-A59C-9DB669206842}"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80C562F8-8BBF-4CFA-9F7B-81879DB1B367}">
      <dgm:prSet custT="1"/>
      <dgm:spPr>
        <a:solidFill>
          <a:schemeClr val="accent1"/>
        </a:solidFill>
      </dgm:spPr>
      <dgm:t>
        <a:bodyPr/>
        <a:lstStyle/>
        <a:p>
          <a:pPr algn="ctr"/>
          <a:r>
            <a:rPr lang="en-GB" sz="1200"/>
            <a:t>Stakeholder</a:t>
          </a:r>
          <a:endParaRPr lang="en-US" sz="1200"/>
        </a:p>
      </dgm:t>
    </dgm:pt>
    <dgm:pt modelId="{2439186F-41D7-46BB-A3BF-096B8848B74B}" type="parTrans" cxnId="{7C7673FA-5CDC-4AD6-8DC7-E7C24EBF97EF}">
      <dgm:prSet/>
      <dgm:spPr/>
      <dgm:t>
        <a:bodyPr/>
        <a:lstStyle/>
        <a:p>
          <a:endParaRPr lang="en-US" sz="1200"/>
        </a:p>
      </dgm:t>
    </dgm:pt>
    <dgm:pt modelId="{26C2B019-4C1C-4323-B170-2D13B598F83F}" type="sibTrans" cxnId="{7C7673FA-5CDC-4AD6-8DC7-E7C24EBF97EF}">
      <dgm:prSet/>
      <dgm:spPr/>
      <dgm:t>
        <a:bodyPr/>
        <a:lstStyle/>
        <a:p>
          <a:endParaRPr lang="en-US" sz="1200"/>
        </a:p>
      </dgm:t>
    </dgm:pt>
    <dgm:pt modelId="{903EE8DE-E023-4CE4-9000-2F5182CCF82B}">
      <dgm:prSet custT="1"/>
      <dgm:spPr>
        <a:solidFill>
          <a:schemeClr val="accent1"/>
        </a:solidFill>
      </dgm:spPr>
      <dgm:t>
        <a:bodyPr/>
        <a:lstStyle/>
        <a:p>
          <a:r>
            <a:rPr lang="en-GB" sz="1200"/>
            <a:t>Stakeholder Agent </a:t>
          </a:r>
          <a:endParaRPr lang="en-US" sz="1200"/>
        </a:p>
      </dgm:t>
    </dgm:pt>
    <dgm:pt modelId="{BA377230-653E-495A-A34E-2FA0BF65AF6E}" type="parTrans" cxnId="{D7ED0B82-CB1D-4585-9D32-33F5845B1742}">
      <dgm:prSet/>
      <dgm:spPr/>
      <dgm:t>
        <a:bodyPr/>
        <a:lstStyle/>
        <a:p>
          <a:endParaRPr lang="en-US" sz="1200"/>
        </a:p>
      </dgm:t>
    </dgm:pt>
    <dgm:pt modelId="{77FD05BE-1924-41D8-B467-ADDD44EB8B99}" type="sibTrans" cxnId="{D7ED0B82-CB1D-4585-9D32-33F5845B1742}">
      <dgm:prSet/>
      <dgm:spPr/>
      <dgm:t>
        <a:bodyPr/>
        <a:lstStyle/>
        <a:p>
          <a:endParaRPr lang="en-US" sz="1200"/>
        </a:p>
      </dgm:t>
    </dgm:pt>
    <dgm:pt modelId="{ADDC49BC-A9A2-461C-8E82-0DE304544ACF}">
      <dgm:prSet custT="1"/>
      <dgm:spPr>
        <a:solidFill>
          <a:schemeClr val="accent1"/>
        </a:solidFill>
      </dgm:spPr>
      <dgm:t>
        <a:bodyPr/>
        <a:lstStyle/>
        <a:p>
          <a:r>
            <a:rPr lang="en-GB" sz="1200"/>
            <a:t>Subject Matter Expert</a:t>
          </a:r>
          <a:endParaRPr lang="en-US" sz="1200"/>
        </a:p>
      </dgm:t>
    </dgm:pt>
    <dgm:pt modelId="{9E6975B7-2075-464B-97AC-D9F85053CFE5}" type="parTrans" cxnId="{B99250BA-9C00-4019-8C00-4AFBAE630CF7}">
      <dgm:prSet/>
      <dgm:spPr/>
      <dgm:t>
        <a:bodyPr/>
        <a:lstStyle/>
        <a:p>
          <a:endParaRPr lang="en-US" sz="1200"/>
        </a:p>
      </dgm:t>
    </dgm:pt>
    <dgm:pt modelId="{E9176F50-8E04-4800-8376-744F546D3EEE}" type="sibTrans" cxnId="{B99250BA-9C00-4019-8C00-4AFBAE630CF7}">
      <dgm:prSet/>
      <dgm:spPr/>
      <dgm:t>
        <a:bodyPr/>
        <a:lstStyle/>
        <a:p>
          <a:endParaRPr lang="en-US" sz="1200"/>
        </a:p>
      </dgm:t>
    </dgm:pt>
    <dgm:pt modelId="{0C8675CD-B0B5-4F5D-B559-CE8E16684375}">
      <dgm:prSet custT="1"/>
      <dgm:spPr>
        <a:solidFill>
          <a:schemeClr val="accent1"/>
        </a:solidFill>
      </dgm:spPr>
      <dgm:t>
        <a:bodyPr/>
        <a:lstStyle/>
        <a:p>
          <a:r>
            <a:rPr lang="en-GB" sz="1200"/>
            <a:t>Implementer</a:t>
          </a:r>
          <a:endParaRPr lang="en-US" sz="1200"/>
        </a:p>
      </dgm:t>
    </dgm:pt>
    <dgm:pt modelId="{8DF9EA44-BE49-462D-9326-CB8075F8DEBD}" type="parTrans" cxnId="{7564BEF2-C8E9-4CFB-A0B1-209889E9FF1C}">
      <dgm:prSet/>
      <dgm:spPr/>
      <dgm:t>
        <a:bodyPr/>
        <a:lstStyle/>
        <a:p>
          <a:endParaRPr lang="en-US" sz="1200"/>
        </a:p>
      </dgm:t>
    </dgm:pt>
    <dgm:pt modelId="{6BB2AA92-FB62-4CB4-8818-31E50072F9B6}" type="sibTrans" cxnId="{7564BEF2-C8E9-4CFB-A0B1-209889E9FF1C}">
      <dgm:prSet/>
      <dgm:spPr/>
      <dgm:t>
        <a:bodyPr/>
        <a:lstStyle/>
        <a:p>
          <a:endParaRPr lang="en-US" sz="1200"/>
        </a:p>
      </dgm:t>
    </dgm:pt>
    <dgm:pt modelId="{49323333-A4A2-403A-8310-0BCC76DD02B1}">
      <dgm:prSet custT="1"/>
      <dgm:spPr>
        <a:solidFill>
          <a:schemeClr val="accent1"/>
        </a:solidFill>
      </dgm:spPr>
      <dgm:t>
        <a:bodyPr/>
        <a:lstStyle/>
        <a:p>
          <a:r>
            <a:rPr lang="en-GB" sz="1200"/>
            <a:t>Architect</a:t>
          </a:r>
          <a:endParaRPr lang="en-US" sz="1200"/>
        </a:p>
      </dgm:t>
    </dgm:pt>
    <dgm:pt modelId="{399F4EB3-179D-4FDB-9F67-980AC19DAE9C}" type="parTrans" cxnId="{F069BF9F-2648-4CE2-BDBE-061B4831AE5C}">
      <dgm:prSet/>
      <dgm:spPr/>
      <dgm:t>
        <a:bodyPr/>
        <a:lstStyle/>
        <a:p>
          <a:endParaRPr lang="en-US" sz="1200"/>
        </a:p>
      </dgm:t>
    </dgm:pt>
    <dgm:pt modelId="{981FF9EF-5C59-4E9B-A45C-D97413692BCA}" type="sibTrans" cxnId="{F069BF9F-2648-4CE2-BDBE-061B4831AE5C}">
      <dgm:prSet/>
      <dgm:spPr/>
      <dgm:t>
        <a:bodyPr/>
        <a:lstStyle/>
        <a:p>
          <a:endParaRPr lang="en-US" sz="1200"/>
        </a:p>
      </dgm:t>
    </dgm:pt>
    <dgm:pt modelId="{8E05BD00-AE71-4E92-8ADF-BB406A1F6030}">
      <dgm:prSet custT="1"/>
      <dgm:spPr>
        <a:solidFill>
          <a:schemeClr val="accent1"/>
        </a:solidFill>
      </dgm:spPr>
      <dgm:t>
        <a:bodyPr/>
        <a:lstStyle/>
        <a:p>
          <a:r>
            <a:rPr lang="en-GB" sz="1200"/>
            <a:t>Auditor</a:t>
          </a:r>
          <a:endParaRPr lang="en-US" sz="1200"/>
        </a:p>
      </dgm:t>
    </dgm:pt>
    <dgm:pt modelId="{3D9D5D83-A8F0-42DF-B4E9-F7C7688FB494}" type="parTrans" cxnId="{7AB16AB7-422F-4267-9631-5F398C6755F4}">
      <dgm:prSet/>
      <dgm:spPr/>
      <dgm:t>
        <a:bodyPr/>
        <a:lstStyle/>
        <a:p>
          <a:endParaRPr lang="en-US" sz="1200"/>
        </a:p>
      </dgm:t>
    </dgm:pt>
    <dgm:pt modelId="{AC065A86-B097-466A-9E96-4387028E50CE}" type="sibTrans" cxnId="{7AB16AB7-422F-4267-9631-5F398C6755F4}">
      <dgm:prSet/>
      <dgm:spPr/>
      <dgm:t>
        <a:bodyPr/>
        <a:lstStyle/>
        <a:p>
          <a:endParaRPr lang="en-US" sz="1200"/>
        </a:p>
      </dgm:t>
    </dgm:pt>
    <dgm:pt modelId="{D0E7FC93-1377-446D-B049-54F36B78F140}">
      <dgm:prSet custT="1"/>
      <dgm:spPr>
        <a:solidFill>
          <a:schemeClr val="accent1"/>
        </a:solidFill>
      </dgm:spPr>
      <dgm:t>
        <a:bodyPr/>
        <a:lstStyle/>
        <a:p>
          <a:r>
            <a:rPr lang="en-GB" sz="1200"/>
            <a:t>Governance process not heavyweight</a:t>
          </a:r>
          <a:endParaRPr lang="en-US" sz="1200"/>
        </a:p>
      </dgm:t>
    </dgm:pt>
    <dgm:pt modelId="{3AF0B7F3-267B-4846-82B2-7097731451CB}" type="parTrans" cxnId="{18927797-56EA-4A3A-AE0F-CB0E91164B76}">
      <dgm:prSet/>
      <dgm:spPr/>
      <dgm:t>
        <a:bodyPr/>
        <a:lstStyle/>
        <a:p>
          <a:endParaRPr lang="en-US" sz="1200"/>
        </a:p>
      </dgm:t>
    </dgm:pt>
    <dgm:pt modelId="{7999CF2B-2558-4460-90A4-DD6980446DEA}" type="sibTrans" cxnId="{18927797-56EA-4A3A-AE0F-CB0E91164B76}">
      <dgm:prSet/>
      <dgm:spPr/>
      <dgm:t>
        <a:bodyPr/>
        <a:lstStyle/>
        <a:p>
          <a:endParaRPr lang="en-US" sz="1200"/>
        </a:p>
      </dgm:t>
    </dgm:pt>
    <dgm:pt modelId="{E3EDF108-7286-4950-A3FF-6FC821F6E5F3}">
      <dgm:prSet custT="1"/>
      <dgm:spPr>
        <a:solidFill>
          <a:schemeClr val="accent1"/>
        </a:solidFill>
      </dgm:spPr>
      <dgm:t>
        <a:bodyPr/>
        <a:lstStyle/>
        <a:p>
          <a:r>
            <a:rPr lang="en-GB" sz="1200"/>
            <a:t>Based on demonstrating traceability</a:t>
          </a:r>
          <a:endParaRPr lang="en-US" sz="1200"/>
        </a:p>
      </dgm:t>
    </dgm:pt>
    <dgm:pt modelId="{7F881A94-A47D-4EAD-89F5-1598E304D2ED}" type="parTrans" cxnId="{25748828-D727-40A6-B228-4EC109647635}">
      <dgm:prSet/>
      <dgm:spPr/>
      <dgm:t>
        <a:bodyPr/>
        <a:lstStyle/>
        <a:p>
          <a:endParaRPr lang="en-US" sz="1200"/>
        </a:p>
      </dgm:t>
    </dgm:pt>
    <dgm:pt modelId="{3B95BD0B-CD6E-48EF-B726-D839C7424B35}" type="sibTrans" cxnId="{25748828-D727-40A6-B228-4EC109647635}">
      <dgm:prSet/>
      <dgm:spPr/>
      <dgm:t>
        <a:bodyPr/>
        <a:lstStyle/>
        <a:p>
          <a:endParaRPr lang="en-US" sz="1200"/>
        </a:p>
      </dgm:t>
    </dgm:pt>
    <dgm:pt modelId="{A874A24A-0ED9-43A6-BCE3-8B7FE3713A5C}" type="pres">
      <dgm:prSet presAssocID="{C3326297-C619-454A-A59C-9DB669206842}" presName="diagram" presStyleCnt="0">
        <dgm:presLayoutVars>
          <dgm:dir/>
          <dgm:resizeHandles val="exact"/>
        </dgm:presLayoutVars>
      </dgm:prSet>
      <dgm:spPr/>
    </dgm:pt>
    <dgm:pt modelId="{8144B15B-C8CC-4D6D-805F-A8B9D4308466}" type="pres">
      <dgm:prSet presAssocID="{80C562F8-8BBF-4CFA-9F7B-81879DB1B367}" presName="node" presStyleLbl="node1" presStyleIdx="0" presStyleCnt="8">
        <dgm:presLayoutVars>
          <dgm:bulletEnabled val="1"/>
        </dgm:presLayoutVars>
      </dgm:prSet>
      <dgm:spPr>
        <a:prstGeom prst="flowChartAlternateProcess">
          <a:avLst/>
        </a:prstGeom>
      </dgm:spPr>
    </dgm:pt>
    <dgm:pt modelId="{5A19DE87-0D70-4F18-9B79-07735D8FABE9}" type="pres">
      <dgm:prSet presAssocID="{26C2B019-4C1C-4323-B170-2D13B598F83F}" presName="sibTrans" presStyleCnt="0"/>
      <dgm:spPr/>
    </dgm:pt>
    <dgm:pt modelId="{87CFE385-A293-4C34-8A34-0E14EB0DDD97}" type="pres">
      <dgm:prSet presAssocID="{903EE8DE-E023-4CE4-9000-2F5182CCF82B}" presName="node" presStyleLbl="node1" presStyleIdx="1" presStyleCnt="8">
        <dgm:presLayoutVars>
          <dgm:bulletEnabled val="1"/>
        </dgm:presLayoutVars>
      </dgm:prSet>
      <dgm:spPr>
        <a:prstGeom prst="flowChartAlternateProcess">
          <a:avLst/>
        </a:prstGeom>
      </dgm:spPr>
    </dgm:pt>
    <dgm:pt modelId="{74F0F7B3-74D9-425B-A530-C22291913B6B}" type="pres">
      <dgm:prSet presAssocID="{77FD05BE-1924-41D8-B467-ADDD44EB8B99}" presName="sibTrans" presStyleCnt="0"/>
      <dgm:spPr/>
    </dgm:pt>
    <dgm:pt modelId="{9FD225A8-5EC6-4A70-8674-D43299A9818C}" type="pres">
      <dgm:prSet presAssocID="{ADDC49BC-A9A2-461C-8E82-0DE304544ACF}" presName="node" presStyleLbl="node1" presStyleIdx="2" presStyleCnt="8">
        <dgm:presLayoutVars>
          <dgm:bulletEnabled val="1"/>
        </dgm:presLayoutVars>
      </dgm:prSet>
      <dgm:spPr>
        <a:prstGeom prst="flowChartAlternateProcess">
          <a:avLst/>
        </a:prstGeom>
      </dgm:spPr>
    </dgm:pt>
    <dgm:pt modelId="{131F8B70-7810-464B-93AE-C55D7870B565}" type="pres">
      <dgm:prSet presAssocID="{E9176F50-8E04-4800-8376-744F546D3EEE}" presName="sibTrans" presStyleCnt="0"/>
      <dgm:spPr/>
    </dgm:pt>
    <dgm:pt modelId="{C4D81708-B71C-4871-9E12-240E2F4F8121}" type="pres">
      <dgm:prSet presAssocID="{0C8675CD-B0B5-4F5D-B559-CE8E16684375}" presName="node" presStyleLbl="node1" presStyleIdx="3" presStyleCnt="8">
        <dgm:presLayoutVars>
          <dgm:bulletEnabled val="1"/>
        </dgm:presLayoutVars>
      </dgm:prSet>
      <dgm:spPr>
        <a:prstGeom prst="flowChartAlternateProcess">
          <a:avLst/>
        </a:prstGeom>
      </dgm:spPr>
    </dgm:pt>
    <dgm:pt modelId="{899F26B3-EEAF-41EC-B048-FE438577EC88}" type="pres">
      <dgm:prSet presAssocID="{6BB2AA92-FB62-4CB4-8818-31E50072F9B6}" presName="sibTrans" presStyleCnt="0"/>
      <dgm:spPr/>
    </dgm:pt>
    <dgm:pt modelId="{1621ECCB-8B1A-4368-B171-5289546115F4}" type="pres">
      <dgm:prSet presAssocID="{49323333-A4A2-403A-8310-0BCC76DD02B1}" presName="node" presStyleLbl="node1" presStyleIdx="4" presStyleCnt="8">
        <dgm:presLayoutVars>
          <dgm:bulletEnabled val="1"/>
        </dgm:presLayoutVars>
      </dgm:prSet>
      <dgm:spPr>
        <a:prstGeom prst="roundRect">
          <a:avLst/>
        </a:prstGeom>
      </dgm:spPr>
    </dgm:pt>
    <dgm:pt modelId="{B379EA8D-67AC-413C-AD0D-172D69E71C9B}" type="pres">
      <dgm:prSet presAssocID="{981FF9EF-5C59-4E9B-A45C-D97413692BCA}" presName="sibTrans" presStyleCnt="0"/>
      <dgm:spPr/>
    </dgm:pt>
    <dgm:pt modelId="{ADE5C7CA-8584-483F-9253-3408F78BDE26}" type="pres">
      <dgm:prSet presAssocID="{8E05BD00-AE71-4E92-8ADF-BB406A1F6030}" presName="node" presStyleLbl="node1" presStyleIdx="5" presStyleCnt="8">
        <dgm:presLayoutVars>
          <dgm:bulletEnabled val="1"/>
        </dgm:presLayoutVars>
      </dgm:prSet>
      <dgm:spPr>
        <a:prstGeom prst="flowChartAlternateProcess">
          <a:avLst/>
        </a:prstGeom>
      </dgm:spPr>
    </dgm:pt>
    <dgm:pt modelId="{7CEB44C1-700E-4279-A588-05230FB713E9}" type="pres">
      <dgm:prSet presAssocID="{AC065A86-B097-466A-9E96-4387028E50CE}" presName="sibTrans" presStyleCnt="0"/>
      <dgm:spPr/>
    </dgm:pt>
    <dgm:pt modelId="{DA1CC77B-503F-45D0-B0BC-70E60B31D225}" type="pres">
      <dgm:prSet presAssocID="{D0E7FC93-1377-446D-B049-54F36B78F140}" presName="node" presStyleLbl="node1" presStyleIdx="6" presStyleCnt="8">
        <dgm:presLayoutVars>
          <dgm:bulletEnabled val="1"/>
        </dgm:presLayoutVars>
      </dgm:prSet>
      <dgm:spPr>
        <a:prstGeom prst="flowChartAlternateProcess">
          <a:avLst/>
        </a:prstGeom>
      </dgm:spPr>
    </dgm:pt>
    <dgm:pt modelId="{B591E403-C725-405E-9FF6-C48363DD7A15}" type="pres">
      <dgm:prSet presAssocID="{7999CF2B-2558-4460-90A4-DD6980446DEA}" presName="sibTrans" presStyleCnt="0"/>
      <dgm:spPr/>
    </dgm:pt>
    <dgm:pt modelId="{00E1BC29-7430-4BFD-9C7A-ADD5C7B0F241}" type="pres">
      <dgm:prSet presAssocID="{E3EDF108-7286-4950-A3FF-6FC821F6E5F3}" presName="node" presStyleLbl="node1" presStyleIdx="7" presStyleCnt="8">
        <dgm:presLayoutVars>
          <dgm:bulletEnabled val="1"/>
        </dgm:presLayoutVars>
      </dgm:prSet>
      <dgm:spPr>
        <a:prstGeom prst="flowChartAlternateProcess">
          <a:avLst/>
        </a:prstGeom>
      </dgm:spPr>
    </dgm:pt>
  </dgm:ptLst>
  <dgm:cxnLst>
    <dgm:cxn modelId="{7EA24A08-2E25-4439-AF62-12377332ADA7}" type="presOf" srcId="{ADDC49BC-A9A2-461C-8E82-0DE304544ACF}" destId="{9FD225A8-5EC6-4A70-8674-D43299A9818C}" srcOrd="0" destOrd="0" presId="urn:microsoft.com/office/officeart/2005/8/layout/default"/>
    <dgm:cxn modelId="{A45B690A-1B1D-46A2-ADBB-276E0AB27639}" type="presOf" srcId="{903EE8DE-E023-4CE4-9000-2F5182CCF82B}" destId="{87CFE385-A293-4C34-8A34-0E14EB0DDD97}" srcOrd="0" destOrd="0" presId="urn:microsoft.com/office/officeart/2005/8/layout/default"/>
    <dgm:cxn modelId="{A22A271C-48BD-4C17-B74E-AF19419A052D}" type="presOf" srcId="{49323333-A4A2-403A-8310-0BCC76DD02B1}" destId="{1621ECCB-8B1A-4368-B171-5289546115F4}" srcOrd="0" destOrd="0" presId="urn:microsoft.com/office/officeart/2005/8/layout/default"/>
    <dgm:cxn modelId="{3B8D381C-993E-48E4-A74A-75A08E140121}" type="presOf" srcId="{0C8675CD-B0B5-4F5D-B559-CE8E16684375}" destId="{C4D81708-B71C-4871-9E12-240E2F4F8121}" srcOrd="0" destOrd="0" presId="urn:microsoft.com/office/officeart/2005/8/layout/default"/>
    <dgm:cxn modelId="{25748828-D727-40A6-B228-4EC109647635}" srcId="{C3326297-C619-454A-A59C-9DB669206842}" destId="{E3EDF108-7286-4950-A3FF-6FC821F6E5F3}" srcOrd="7" destOrd="0" parTransId="{7F881A94-A47D-4EAD-89F5-1598E304D2ED}" sibTransId="{3B95BD0B-CD6E-48EF-B726-D839C7424B35}"/>
    <dgm:cxn modelId="{54D80366-9464-41CC-8423-565B6F5AC745}" type="presOf" srcId="{8E05BD00-AE71-4E92-8ADF-BB406A1F6030}" destId="{ADE5C7CA-8584-483F-9253-3408F78BDE26}" srcOrd="0" destOrd="0" presId="urn:microsoft.com/office/officeart/2005/8/layout/default"/>
    <dgm:cxn modelId="{30B59052-EF70-40F1-9F21-0488134C06EC}" type="presOf" srcId="{D0E7FC93-1377-446D-B049-54F36B78F140}" destId="{DA1CC77B-503F-45D0-B0BC-70E60B31D225}" srcOrd="0" destOrd="0" presId="urn:microsoft.com/office/officeart/2005/8/layout/default"/>
    <dgm:cxn modelId="{E0FAD153-3E24-404D-9C3B-90FAE49DEEB6}" type="presOf" srcId="{C3326297-C619-454A-A59C-9DB669206842}" destId="{A874A24A-0ED9-43A6-BCE3-8B7FE3713A5C}" srcOrd="0" destOrd="0" presId="urn:microsoft.com/office/officeart/2005/8/layout/default"/>
    <dgm:cxn modelId="{D7ED0B82-CB1D-4585-9D32-33F5845B1742}" srcId="{C3326297-C619-454A-A59C-9DB669206842}" destId="{903EE8DE-E023-4CE4-9000-2F5182CCF82B}" srcOrd="1" destOrd="0" parTransId="{BA377230-653E-495A-A34E-2FA0BF65AF6E}" sibTransId="{77FD05BE-1924-41D8-B467-ADDD44EB8B99}"/>
    <dgm:cxn modelId="{1A7E9793-2485-4F4C-A8EF-3D54389B58B5}" type="presOf" srcId="{80C562F8-8BBF-4CFA-9F7B-81879DB1B367}" destId="{8144B15B-C8CC-4D6D-805F-A8B9D4308466}" srcOrd="0" destOrd="0" presId="urn:microsoft.com/office/officeart/2005/8/layout/default"/>
    <dgm:cxn modelId="{18927797-56EA-4A3A-AE0F-CB0E91164B76}" srcId="{C3326297-C619-454A-A59C-9DB669206842}" destId="{D0E7FC93-1377-446D-B049-54F36B78F140}" srcOrd="6" destOrd="0" parTransId="{3AF0B7F3-267B-4846-82B2-7097731451CB}" sibTransId="{7999CF2B-2558-4460-90A4-DD6980446DEA}"/>
    <dgm:cxn modelId="{527CC39D-4C91-4158-91F2-2C93BE77D49C}" type="presOf" srcId="{E3EDF108-7286-4950-A3FF-6FC821F6E5F3}" destId="{00E1BC29-7430-4BFD-9C7A-ADD5C7B0F241}" srcOrd="0" destOrd="0" presId="urn:microsoft.com/office/officeart/2005/8/layout/default"/>
    <dgm:cxn modelId="{F069BF9F-2648-4CE2-BDBE-061B4831AE5C}" srcId="{C3326297-C619-454A-A59C-9DB669206842}" destId="{49323333-A4A2-403A-8310-0BCC76DD02B1}" srcOrd="4" destOrd="0" parTransId="{399F4EB3-179D-4FDB-9F67-980AC19DAE9C}" sibTransId="{981FF9EF-5C59-4E9B-A45C-D97413692BCA}"/>
    <dgm:cxn modelId="{7AB16AB7-422F-4267-9631-5F398C6755F4}" srcId="{C3326297-C619-454A-A59C-9DB669206842}" destId="{8E05BD00-AE71-4E92-8ADF-BB406A1F6030}" srcOrd="5" destOrd="0" parTransId="{3D9D5D83-A8F0-42DF-B4E9-F7C7688FB494}" sibTransId="{AC065A86-B097-466A-9E96-4387028E50CE}"/>
    <dgm:cxn modelId="{B99250BA-9C00-4019-8C00-4AFBAE630CF7}" srcId="{C3326297-C619-454A-A59C-9DB669206842}" destId="{ADDC49BC-A9A2-461C-8E82-0DE304544ACF}" srcOrd="2" destOrd="0" parTransId="{9E6975B7-2075-464B-97AC-D9F85053CFE5}" sibTransId="{E9176F50-8E04-4800-8376-744F546D3EEE}"/>
    <dgm:cxn modelId="{7564BEF2-C8E9-4CFB-A0B1-209889E9FF1C}" srcId="{C3326297-C619-454A-A59C-9DB669206842}" destId="{0C8675CD-B0B5-4F5D-B559-CE8E16684375}" srcOrd="3" destOrd="0" parTransId="{8DF9EA44-BE49-462D-9326-CB8075F8DEBD}" sibTransId="{6BB2AA92-FB62-4CB4-8818-31E50072F9B6}"/>
    <dgm:cxn modelId="{7C7673FA-5CDC-4AD6-8DC7-E7C24EBF97EF}" srcId="{C3326297-C619-454A-A59C-9DB669206842}" destId="{80C562F8-8BBF-4CFA-9F7B-81879DB1B367}" srcOrd="0" destOrd="0" parTransId="{2439186F-41D7-46BB-A3BF-096B8848B74B}" sibTransId="{26C2B019-4C1C-4323-B170-2D13B598F83F}"/>
    <dgm:cxn modelId="{965A172C-C3F6-4102-BE2B-7D8FED5E8B35}" type="presParOf" srcId="{A874A24A-0ED9-43A6-BCE3-8B7FE3713A5C}" destId="{8144B15B-C8CC-4D6D-805F-A8B9D4308466}" srcOrd="0" destOrd="0" presId="urn:microsoft.com/office/officeart/2005/8/layout/default"/>
    <dgm:cxn modelId="{04DED30D-CFD4-4156-8C37-DD8B6550EAE1}" type="presParOf" srcId="{A874A24A-0ED9-43A6-BCE3-8B7FE3713A5C}" destId="{5A19DE87-0D70-4F18-9B79-07735D8FABE9}" srcOrd="1" destOrd="0" presId="urn:microsoft.com/office/officeart/2005/8/layout/default"/>
    <dgm:cxn modelId="{AAE2AB99-BD88-4481-B221-BA4752C45BC2}" type="presParOf" srcId="{A874A24A-0ED9-43A6-BCE3-8B7FE3713A5C}" destId="{87CFE385-A293-4C34-8A34-0E14EB0DDD97}" srcOrd="2" destOrd="0" presId="urn:microsoft.com/office/officeart/2005/8/layout/default"/>
    <dgm:cxn modelId="{915F0C0B-A6CC-4E8F-A3B5-8B26D4D2366E}" type="presParOf" srcId="{A874A24A-0ED9-43A6-BCE3-8B7FE3713A5C}" destId="{74F0F7B3-74D9-425B-A530-C22291913B6B}" srcOrd="3" destOrd="0" presId="urn:microsoft.com/office/officeart/2005/8/layout/default"/>
    <dgm:cxn modelId="{407060E7-254B-408F-9960-CA19442E9D90}" type="presParOf" srcId="{A874A24A-0ED9-43A6-BCE3-8B7FE3713A5C}" destId="{9FD225A8-5EC6-4A70-8674-D43299A9818C}" srcOrd="4" destOrd="0" presId="urn:microsoft.com/office/officeart/2005/8/layout/default"/>
    <dgm:cxn modelId="{DF07E22B-3C75-4CFA-884E-E120838ED297}" type="presParOf" srcId="{A874A24A-0ED9-43A6-BCE3-8B7FE3713A5C}" destId="{131F8B70-7810-464B-93AE-C55D7870B565}" srcOrd="5" destOrd="0" presId="urn:microsoft.com/office/officeart/2005/8/layout/default"/>
    <dgm:cxn modelId="{614C6F3A-D9A6-4231-915E-FAB2BC392EB7}" type="presParOf" srcId="{A874A24A-0ED9-43A6-BCE3-8B7FE3713A5C}" destId="{C4D81708-B71C-4871-9E12-240E2F4F8121}" srcOrd="6" destOrd="0" presId="urn:microsoft.com/office/officeart/2005/8/layout/default"/>
    <dgm:cxn modelId="{DA976EA0-CC25-4F43-8A66-633309BC8437}" type="presParOf" srcId="{A874A24A-0ED9-43A6-BCE3-8B7FE3713A5C}" destId="{899F26B3-EEAF-41EC-B048-FE438577EC88}" srcOrd="7" destOrd="0" presId="urn:microsoft.com/office/officeart/2005/8/layout/default"/>
    <dgm:cxn modelId="{68E312B0-3394-4B41-9B91-5B0D097DD61B}" type="presParOf" srcId="{A874A24A-0ED9-43A6-BCE3-8B7FE3713A5C}" destId="{1621ECCB-8B1A-4368-B171-5289546115F4}" srcOrd="8" destOrd="0" presId="urn:microsoft.com/office/officeart/2005/8/layout/default"/>
    <dgm:cxn modelId="{56128BE0-D0D7-4662-8D19-56B92C8FE694}" type="presParOf" srcId="{A874A24A-0ED9-43A6-BCE3-8B7FE3713A5C}" destId="{B379EA8D-67AC-413C-AD0D-172D69E71C9B}" srcOrd="9" destOrd="0" presId="urn:microsoft.com/office/officeart/2005/8/layout/default"/>
    <dgm:cxn modelId="{2D58DA7A-A9FC-4204-83C7-CB6C3ED7BDD6}" type="presParOf" srcId="{A874A24A-0ED9-43A6-BCE3-8B7FE3713A5C}" destId="{ADE5C7CA-8584-483F-9253-3408F78BDE26}" srcOrd="10" destOrd="0" presId="urn:microsoft.com/office/officeart/2005/8/layout/default"/>
    <dgm:cxn modelId="{595DDA59-DA57-486D-9051-D1302F1E680D}" type="presParOf" srcId="{A874A24A-0ED9-43A6-BCE3-8B7FE3713A5C}" destId="{7CEB44C1-700E-4279-A588-05230FB713E9}" srcOrd="11" destOrd="0" presId="urn:microsoft.com/office/officeart/2005/8/layout/default"/>
    <dgm:cxn modelId="{E69007F8-3010-4E02-88E9-557824DFDC16}" type="presParOf" srcId="{A874A24A-0ED9-43A6-BCE3-8B7FE3713A5C}" destId="{DA1CC77B-503F-45D0-B0BC-70E60B31D225}" srcOrd="12" destOrd="0" presId="urn:microsoft.com/office/officeart/2005/8/layout/default"/>
    <dgm:cxn modelId="{EFA93987-1498-4CB6-B2E6-E191ACC152EA}" type="presParOf" srcId="{A874A24A-0ED9-43A6-BCE3-8B7FE3713A5C}" destId="{B591E403-C725-405E-9FF6-C48363DD7A15}" srcOrd="13" destOrd="0" presId="urn:microsoft.com/office/officeart/2005/8/layout/default"/>
    <dgm:cxn modelId="{61384AC5-5F37-4C41-9A05-27A6C35676BF}" type="presParOf" srcId="{A874A24A-0ED9-43A6-BCE3-8B7FE3713A5C}" destId="{00E1BC29-7430-4BFD-9C7A-ADD5C7B0F241}" srcOrd="1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28BB6FF-0FB6-45FB-B54A-62EA157F707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F48290B-6F91-4B0E-A515-62E95E111AEB}">
      <dgm:prSet custT="1"/>
      <dgm:spPr/>
      <dgm:t>
        <a:bodyPr/>
        <a:lstStyle/>
        <a:p>
          <a:r>
            <a:rPr lang="en-GB" sz="1200">
              <a:solidFill>
                <a:srgbClr val="2F528F"/>
              </a:solidFill>
            </a:rPr>
            <a:t>The organizational authority</a:t>
          </a:r>
          <a:br>
            <a:rPr lang="en-GB" sz="1200">
              <a:solidFill>
                <a:srgbClr val="2F528F"/>
              </a:solidFill>
            </a:rPr>
          </a:br>
          <a:endParaRPr lang="en-US" sz="1200">
            <a:solidFill>
              <a:srgbClr val="2F528F"/>
            </a:solidFill>
          </a:endParaRPr>
        </a:p>
      </dgm:t>
    </dgm:pt>
    <dgm:pt modelId="{CC16F20B-53D4-4A24-A2D1-BBD95660B7B3}" type="parTrans" cxnId="{CF9349B4-3AB6-4FD4-953E-1EF099670676}">
      <dgm:prSet/>
      <dgm:spPr/>
      <dgm:t>
        <a:bodyPr/>
        <a:lstStyle/>
        <a:p>
          <a:endParaRPr lang="en-US" sz="1200"/>
        </a:p>
      </dgm:t>
    </dgm:pt>
    <dgm:pt modelId="{81852ABB-96FD-4445-B75F-B0B1EC0D4CEA}" type="sibTrans" cxnId="{CF9349B4-3AB6-4FD4-953E-1EF099670676}">
      <dgm:prSet/>
      <dgm:spPr/>
      <dgm:t>
        <a:bodyPr/>
        <a:lstStyle/>
        <a:p>
          <a:endParaRPr lang="en-US" sz="1200"/>
        </a:p>
      </dgm:t>
    </dgm:pt>
    <dgm:pt modelId="{8887CD1E-FCF7-4C26-8422-6FF0C8F4B3A5}">
      <dgm:prSet custT="1"/>
      <dgm:spPr/>
      <dgm:t>
        <a:bodyPr/>
        <a:lstStyle/>
        <a:p>
          <a:r>
            <a:rPr lang="en-GB" sz="1200"/>
            <a:t>The objectives and stakeholder</a:t>
          </a:r>
          <a:br>
            <a:rPr lang="en-GB" sz="1200"/>
          </a:br>
          <a:endParaRPr lang="en-US" sz="1200"/>
        </a:p>
      </dgm:t>
    </dgm:pt>
    <dgm:pt modelId="{26A2D5EB-312B-4F37-B84B-4334714D8578}" type="parTrans" cxnId="{56E821D8-70A4-4146-8C49-4064964A2A9F}">
      <dgm:prSet/>
      <dgm:spPr/>
      <dgm:t>
        <a:bodyPr/>
        <a:lstStyle/>
        <a:p>
          <a:endParaRPr lang="en-US" sz="1200"/>
        </a:p>
      </dgm:t>
    </dgm:pt>
    <dgm:pt modelId="{D74D14A9-384B-4E85-8024-84B4FF492824}" type="sibTrans" cxnId="{56E821D8-70A4-4146-8C49-4064964A2A9F}">
      <dgm:prSet/>
      <dgm:spPr/>
      <dgm:t>
        <a:bodyPr/>
        <a:lstStyle/>
        <a:p>
          <a:endParaRPr lang="en-US" sz="1200"/>
        </a:p>
      </dgm:t>
    </dgm:pt>
    <dgm:pt modelId="{8FE0843D-E574-46CD-B592-35C119612BFA}">
      <dgm:prSet custT="1"/>
      <dgm:spPr/>
      <dgm:t>
        <a:bodyPr/>
        <a:lstStyle/>
        <a:p>
          <a:r>
            <a:rPr lang="en-GB" sz="1200"/>
            <a:t>People, finance, and other resources</a:t>
          </a:r>
          <a:endParaRPr lang="en-US" sz="1200"/>
        </a:p>
      </dgm:t>
    </dgm:pt>
    <dgm:pt modelId="{6376923E-CE64-4CFC-B052-E577378B8E26}" type="parTrans" cxnId="{2780434D-BA89-465E-AF3D-10521EAD4A37}">
      <dgm:prSet/>
      <dgm:spPr/>
      <dgm:t>
        <a:bodyPr/>
        <a:lstStyle/>
        <a:p>
          <a:endParaRPr lang="en-US" sz="1200"/>
        </a:p>
      </dgm:t>
    </dgm:pt>
    <dgm:pt modelId="{8B606046-87B0-434F-8FD8-B3524450451A}" type="sibTrans" cxnId="{2780434D-BA89-465E-AF3D-10521EAD4A37}">
      <dgm:prSet/>
      <dgm:spPr/>
      <dgm:t>
        <a:bodyPr/>
        <a:lstStyle/>
        <a:p>
          <a:endParaRPr lang="en-US" sz="1200"/>
        </a:p>
      </dgm:t>
    </dgm:pt>
    <dgm:pt modelId="{047BD159-D504-42A2-95C2-4A7F3D81B44B}" type="pres">
      <dgm:prSet presAssocID="{B28BB6FF-0FB6-45FB-B54A-62EA157F707E}" presName="root" presStyleCnt="0">
        <dgm:presLayoutVars>
          <dgm:dir/>
          <dgm:resizeHandles val="exact"/>
        </dgm:presLayoutVars>
      </dgm:prSet>
      <dgm:spPr/>
    </dgm:pt>
    <dgm:pt modelId="{C9B1A7C3-F160-44D9-9611-BB2091B940F7}" type="pres">
      <dgm:prSet presAssocID="{EF48290B-6F91-4B0E-A515-62E95E111AEB}" presName="compNode" presStyleCnt="0"/>
      <dgm:spPr/>
    </dgm:pt>
    <dgm:pt modelId="{1521C550-95EE-4AD1-9CBD-59FAF011C325}" type="pres">
      <dgm:prSet presAssocID="{EF48290B-6F91-4B0E-A515-62E95E111AE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47A43990-0B89-4299-A663-70B38B2B331C}" type="pres">
      <dgm:prSet presAssocID="{EF48290B-6F91-4B0E-A515-62E95E111AEB}" presName="spaceRect" presStyleCnt="0"/>
      <dgm:spPr/>
    </dgm:pt>
    <dgm:pt modelId="{DA797CC7-835D-41AB-B6B5-825BE96BB773}" type="pres">
      <dgm:prSet presAssocID="{EF48290B-6F91-4B0E-A515-62E95E111AEB}" presName="textRect" presStyleLbl="revTx" presStyleIdx="0" presStyleCnt="3">
        <dgm:presLayoutVars>
          <dgm:chMax val="1"/>
          <dgm:chPref val="1"/>
        </dgm:presLayoutVars>
      </dgm:prSet>
      <dgm:spPr/>
    </dgm:pt>
    <dgm:pt modelId="{47E1A536-95A8-4EDB-A5B1-09DAA1325120}" type="pres">
      <dgm:prSet presAssocID="{81852ABB-96FD-4445-B75F-B0B1EC0D4CEA}" presName="sibTrans" presStyleCnt="0"/>
      <dgm:spPr/>
    </dgm:pt>
    <dgm:pt modelId="{AA56FE03-CA05-4B57-A552-BFE4C7D963A6}" type="pres">
      <dgm:prSet presAssocID="{8887CD1E-FCF7-4C26-8422-6FF0C8F4B3A5}" presName="compNode" presStyleCnt="0"/>
      <dgm:spPr/>
    </dgm:pt>
    <dgm:pt modelId="{AD1B3138-D9E1-42D7-8B42-B9F0D3FBEDA4}" type="pres">
      <dgm:prSet presAssocID="{8887CD1E-FCF7-4C26-8422-6FF0C8F4B3A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193354B3-0777-4857-B6E6-A0ACB016FFF6}" type="pres">
      <dgm:prSet presAssocID="{8887CD1E-FCF7-4C26-8422-6FF0C8F4B3A5}" presName="spaceRect" presStyleCnt="0"/>
      <dgm:spPr/>
    </dgm:pt>
    <dgm:pt modelId="{4C6C784A-31F9-4F73-B965-4D73BE12EAD2}" type="pres">
      <dgm:prSet presAssocID="{8887CD1E-FCF7-4C26-8422-6FF0C8F4B3A5}" presName="textRect" presStyleLbl="revTx" presStyleIdx="1" presStyleCnt="3">
        <dgm:presLayoutVars>
          <dgm:chMax val="1"/>
          <dgm:chPref val="1"/>
        </dgm:presLayoutVars>
      </dgm:prSet>
      <dgm:spPr/>
    </dgm:pt>
    <dgm:pt modelId="{7036BE28-CD17-4B65-8287-195832CD28D3}" type="pres">
      <dgm:prSet presAssocID="{D74D14A9-384B-4E85-8024-84B4FF492824}" presName="sibTrans" presStyleCnt="0"/>
      <dgm:spPr/>
    </dgm:pt>
    <dgm:pt modelId="{14EB0400-C89D-4AB8-A21F-C345ACF0C061}" type="pres">
      <dgm:prSet presAssocID="{8FE0843D-E574-46CD-B592-35C119612BFA}" presName="compNode" presStyleCnt="0"/>
      <dgm:spPr/>
    </dgm:pt>
    <dgm:pt modelId="{8721079C-CB1F-474C-B894-33D4FB21AF28}" type="pres">
      <dgm:prSet presAssocID="{8FE0843D-E574-46CD-B592-35C119612BF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ey"/>
        </a:ext>
      </dgm:extLst>
    </dgm:pt>
    <dgm:pt modelId="{7708315D-5A11-4F65-B5AC-9D106B5560E4}" type="pres">
      <dgm:prSet presAssocID="{8FE0843D-E574-46CD-B592-35C119612BFA}" presName="spaceRect" presStyleCnt="0"/>
      <dgm:spPr/>
    </dgm:pt>
    <dgm:pt modelId="{BB7382A0-4D96-48C7-9A97-D0ABBDA72EE1}" type="pres">
      <dgm:prSet presAssocID="{8FE0843D-E574-46CD-B592-35C119612BFA}" presName="textRect" presStyleLbl="revTx" presStyleIdx="2" presStyleCnt="3" custScaleX="115257">
        <dgm:presLayoutVars>
          <dgm:chMax val="1"/>
          <dgm:chPref val="1"/>
        </dgm:presLayoutVars>
      </dgm:prSet>
      <dgm:spPr/>
    </dgm:pt>
  </dgm:ptLst>
  <dgm:cxnLst>
    <dgm:cxn modelId="{07688204-E2F1-4096-A057-8AF718DB93A6}" type="presOf" srcId="{B28BB6FF-0FB6-45FB-B54A-62EA157F707E}" destId="{047BD159-D504-42A2-95C2-4A7F3D81B44B}" srcOrd="0" destOrd="0" presId="urn:microsoft.com/office/officeart/2018/2/layout/IconLabelList"/>
    <dgm:cxn modelId="{2780434D-BA89-465E-AF3D-10521EAD4A37}" srcId="{B28BB6FF-0FB6-45FB-B54A-62EA157F707E}" destId="{8FE0843D-E574-46CD-B592-35C119612BFA}" srcOrd="2" destOrd="0" parTransId="{6376923E-CE64-4CFC-B052-E577378B8E26}" sibTransId="{8B606046-87B0-434F-8FD8-B3524450451A}"/>
    <dgm:cxn modelId="{62448785-BA3F-45EF-90F7-CF05DFF6D651}" type="presOf" srcId="{EF48290B-6F91-4B0E-A515-62E95E111AEB}" destId="{DA797CC7-835D-41AB-B6B5-825BE96BB773}" srcOrd="0" destOrd="0" presId="urn:microsoft.com/office/officeart/2018/2/layout/IconLabelList"/>
    <dgm:cxn modelId="{CF9349B4-3AB6-4FD4-953E-1EF099670676}" srcId="{B28BB6FF-0FB6-45FB-B54A-62EA157F707E}" destId="{EF48290B-6F91-4B0E-A515-62E95E111AEB}" srcOrd="0" destOrd="0" parTransId="{CC16F20B-53D4-4A24-A2D1-BBD95660B7B3}" sibTransId="{81852ABB-96FD-4445-B75F-B0B1EC0D4CEA}"/>
    <dgm:cxn modelId="{ED5F1FCD-D81A-4AE5-82E2-C6D4623ED7D0}" type="presOf" srcId="{8FE0843D-E574-46CD-B592-35C119612BFA}" destId="{BB7382A0-4D96-48C7-9A97-D0ABBDA72EE1}" srcOrd="0" destOrd="0" presId="urn:microsoft.com/office/officeart/2018/2/layout/IconLabelList"/>
    <dgm:cxn modelId="{56E821D8-70A4-4146-8C49-4064964A2A9F}" srcId="{B28BB6FF-0FB6-45FB-B54A-62EA157F707E}" destId="{8887CD1E-FCF7-4C26-8422-6FF0C8F4B3A5}" srcOrd="1" destOrd="0" parTransId="{26A2D5EB-312B-4F37-B84B-4334714D8578}" sibTransId="{D74D14A9-384B-4E85-8024-84B4FF492824}"/>
    <dgm:cxn modelId="{9B7B59EA-837A-4DB4-A94C-A7F7B1E40CE7}" type="presOf" srcId="{8887CD1E-FCF7-4C26-8422-6FF0C8F4B3A5}" destId="{4C6C784A-31F9-4F73-B965-4D73BE12EAD2}" srcOrd="0" destOrd="0" presId="urn:microsoft.com/office/officeart/2018/2/layout/IconLabelList"/>
    <dgm:cxn modelId="{9167E870-E958-4C2C-BC19-272DF2A14B8B}" type="presParOf" srcId="{047BD159-D504-42A2-95C2-4A7F3D81B44B}" destId="{C9B1A7C3-F160-44D9-9611-BB2091B940F7}" srcOrd="0" destOrd="0" presId="urn:microsoft.com/office/officeart/2018/2/layout/IconLabelList"/>
    <dgm:cxn modelId="{8B11AC70-ABDD-4491-972C-507C7BBD7FE2}" type="presParOf" srcId="{C9B1A7C3-F160-44D9-9611-BB2091B940F7}" destId="{1521C550-95EE-4AD1-9CBD-59FAF011C325}" srcOrd="0" destOrd="0" presId="urn:microsoft.com/office/officeart/2018/2/layout/IconLabelList"/>
    <dgm:cxn modelId="{496A8953-D868-4431-ADB6-5408A57DB197}" type="presParOf" srcId="{C9B1A7C3-F160-44D9-9611-BB2091B940F7}" destId="{47A43990-0B89-4299-A663-70B38B2B331C}" srcOrd="1" destOrd="0" presId="urn:microsoft.com/office/officeart/2018/2/layout/IconLabelList"/>
    <dgm:cxn modelId="{0F766D28-CDDF-41BE-87C3-0A3016034E6D}" type="presParOf" srcId="{C9B1A7C3-F160-44D9-9611-BB2091B940F7}" destId="{DA797CC7-835D-41AB-B6B5-825BE96BB773}" srcOrd="2" destOrd="0" presId="urn:microsoft.com/office/officeart/2018/2/layout/IconLabelList"/>
    <dgm:cxn modelId="{33242EC2-1E3A-43E6-B6AE-DC6E8160883D}" type="presParOf" srcId="{047BD159-D504-42A2-95C2-4A7F3D81B44B}" destId="{47E1A536-95A8-4EDB-A5B1-09DAA1325120}" srcOrd="1" destOrd="0" presId="urn:microsoft.com/office/officeart/2018/2/layout/IconLabelList"/>
    <dgm:cxn modelId="{438112D0-1849-4315-B84C-5FA5D811FB29}" type="presParOf" srcId="{047BD159-D504-42A2-95C2-4A7F3D81B44B}" destId="{AA56FE03-CA05-4B57-A552-BFE4C7D963A6}" srcOrd="2" destOrd="0" presId="urn:microsoft.com/office/officeart/2018/2/layout/IconLabelList"/>
    <dgm:cxn modelId="{63DF97F5-1981-4778-BF8B-C04EF3BDAA9B}" type="presParOf" srcId="{AA56FE03-CA05-4B57-A552-BFE4C7D963A6}" destId="{AD1B3138-D9E1-42D7-8B42-B9F0D3FBEDA4}" srcOrd="0" destOrd="0" presId="urn:microsoft.com/office/officeart/2018/2/layout/IconLabelList"/>
    <dgm:cxn modelId="{0DFE6328-2DAC-4DEB-A00C-2235814E4196}" type="presParOf" srcId="{AA56FE03-CA05-4B57-A552-BFE4C7D963A6}" destId="{193354B3-0777-4857-B6E6-A0ACB016FFF6}" srcOrd="1" destOrd="0" presId="urn:microsoft.com/office/officeart/2018/2/layout/IconLabelList"/>
    <dgm:cxn modelId="{A0AD913A-7E49-4661-BF0D-896D6B1DFD17}" type="presParOf" srcId="{AA56FE03-CA05-4B57-A552-BFE4C7D963A6}" destId="{4C6C784A-31F9-4F73-B965-4D73BE12EAD2}" srcOrd="2" destOrd="0" presId="urn:microsoft.com/office/officeart/2018/2/layout/IconLabelList"/>
    <dgm:cxn modelId="{6DFDD32E-5A2E-4BC5-B607-975FD99F1ADE}" type="presParOf" srcId="{047BD159-D504-42A2-95C2-4A7F3D81B44B}" destId="{7036BE28-CD17-4B65-8287-195832CD28D3}" srcOrd="3" destOrd="0" presId="urn:microsoft.com/office/officeart/2018/2/layout/IconLabelList"/>
    <dgm:cxn modelId="{EB904BAE-D57E-4FF6-8025-DF33C263B7D7}" type="presParOf" srcId="{047BD159-D504-42A2-95C2-4A7F3D81B44B}" destId="{14EB0400-C89D-4AB8-A21F-C345ACF0C061}" srcOrd="4" destOrd="0" presId="urn:microsoft.com/office/officeart/2018/2/layout/IconLabelList"/>
    <dgm:cxn modelId="{476346A4-ACDF-4076-A929-E33B2C689CB1}" type="presParOf" srcId="{14EB0400-C89D-4AB8-A21F-C345ACF0C061}" destId="{8721079C-CB1F-474C-B894-33D4FB21AF28}" srcOrd="0" destOrd="0" presId="urn:microsoft.com/office/officeart/2018/2/layout/IconLabelList"/>
    <dgm:cxn modelId="{FCE51A72-66FD-4A65-83C4-52F9FFABBD2A}" type="presParOf" srcId="{14EB0400-C89D-4AB8-A21F-C345ACF0C061}" destId="{7708315D-5A11-4F65-B5AC-9D106B5560E4}" srcOrd="1" destOrd="0" presId="urn:microsoft.com/office/officeart/2018/2/layout/IconLabelList"/>
    <dgm:cxn modelId="{B83E99DA-C6BC-4586-B81C-AB3F55FB67D6}" type="presParOf" srcId="{14EB0400-C89D-4AB8-A21F-C345ACF0C061}" destId="{BB7382A0-4D96-48C7-9A97-D0ABBDA72EE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B4606A-F9B0-4923-B864-57CF659C3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5805DA7-E5C9-44F6-B3CA-7D28C29B63B0}">
      <dgm:prSet/>
      <dgm:spPr>
        <a:effectLst>
          <a:innerShdw blurRad="114300">
            <a:prstClr val="black"/>
          </a:innerShdw>
        </a:effectLst>
      </dgm:spPr>
      <dgm:t>
        <a:bodyPr/>
        <a:lstStyle/>
        <a:p>
          <a:r>
            <a:rPr lang="en-GB" dirty="0"/>
            <a:t>The TOGAF Standard considers an "enterprise" to be any collection of organizations that have common goals</a:t>
          </a:r>
          <a:endParaRPr lang="en-US" dirty="0"/>
        </a:p>
      </dgm:t>
    </dgm:pt>
    <dgm:pt modelId="{9C00B259-6CA7-4FB9-A0B5-0E65E3B02084}" type="parTrans" cxnId="{46E55A8D-37EE-4DFC-9096-1882608CE328}">
      <dgm:prSet/>
      <dgm:spPr/>
      <dgm:t>
        <a:bodyPr/>
        <a:lstStyle/>
        <a:p>
          <a:endParaRPr lang="en-US"/>
        </a:p>
      </dgm:t>
    </dgm:pt>
    <dgm:pt modelId="{D56D73BB-7962-46BD-993A-247A42206736}" type="sibTrans" cxnId="{46E55A8D-37EE-4DFC-9096-1882608CE328}">
      <dgm:prSet/>
      <dgm:spPr/>
      <dgm:t>
        <a:bodyPr/>
        <a:lstStyle/>
        <a:p>
          <a:endParaRPr lang="en-US"/>
        </a:p>
      </dgm:t>
    </dgm:pt>
    <dgm:pt modelId="{118AEDB5-51FD-4E11-9B54-1C310F994396}">
      <dgm:prSet/>
      <dgm:spPr>
        <a:effectLst>
          <a:innerShdw blurRad="114300">
            <a:prstClr val="black"/>
          </a:innerShdw>
        </a:effectLst>
      </dgm:spPr>
      <dgm:t>
        <a:bodyPr/>
        <a:lstStyle/>
        <a:p>
          <a:r>
            <a:rPr lang="en-GB"/>
            <a:t>For example, an enterprise could be:</a:t>
          </a:r>
          <a:endParaRPr lang="en-US"/>
        </a:p>
      </dgm:t>
    </dgm:pt>
    <dgm:pt modelId="{00A2C97F-8CD8-474A-9457-2CA6B851FECE}" type="parTrans" cxnId="{C2C225E1-4CB1-4DCF-8DE4-E15EF76C6A6A}">
      <dgm:prSet/>
      <dgm:spPr/>
      <dgm:t>
        <a:bodyPr/>
        <a:lstStyle/>
        <a:p>
          <a:endParaRPr lang="en-US"/>
        </a:p>
      </dgm:t>
    </dgm:pt>
    <dgm:pt modelId="{9ABE2042-E48E-4772-9513-B1CDD4C4C3B9}" type="sibTrans" cxnId="{C2C225E1-4CB1-4DCF-8DE4-E15EF76C6A6A}">
      <dgm:prSet/>
      <dgm:spPr/>
      <dgm:t>
        <a:bodyPr/>
        <a:lstStyle/>
        <a:p>
          <a:endParaRPr lang="en-US"/>
        </a:p>
      </dgm:t>
    </dgm:pt>
    <dgm:pt modelId="{F8E7AD84-2425-431C-8E76-AB309F444FE4}">
      <dgm:prSet/>
      <dgm:spPr>
        <a:effectLst>
          <a:innerShdw blurRad="114300">
            <a:prstClr val="black"/>
          </a:innerShdw>
        </a:effectLst>
      </dgm:spPr>
      <dgm:t>
        <a:bodyPr/>
        <a:lstStyle/>
        <a:p>
          <a:r>
            <a:rPr lang="en-GB"/>
            <a:t>A whole corporation or a division of a corporation</a:t>
          </a:r>
          <a:endParaRPr lang="en-US"/>
        </a:p>
      </dgm:t>
    </dgm:pt>
    <dgm:pt modelId="{A22B5A0C-34FE-4A71-90EA-220FBD1B15F2}" type="parTrans" cxnId="{FD98E518-9857-42C9-AFAF-AF2D3400C034}">
      <dgm:prSet/>
      <dgm:spPr/>
      <dgm:t>
        <a:bodyPr/>
        <a:lstStyle/>
        <a:p>
          <a:endParaRPr lang="en-US"/>
        </a:p>
      </dgm:t>
    </dgm:pt>
    <dgm:pt modelId="{4768D44D-F424-47DB-BBE0-F3595AE31AB9}" type="sibTrans" cxnId="{FD98E518-9857-42C9-AFAF-AF2D3400C034}">
      <dgm:prSet/>
      <dgm:spPr/>
      <dgm:t>
        <a:bodyPr/>
        <a:lstStyle/>
        <a:p>
          <a:endParaRPr lang="en-US"/>
        </a:p>
      </dgm:t>
    </dgm:pt>
    <dgm:pt modelId="{3D26F205-33AD-4509-8686-4561DE512A6A}">
      <dgm:prSet/>
      <dgm:spPr>
        <a:effectLst>
          <a:innerShdw blurRad="114300">
            <a:prstClr val="black"/>
          </a:innerShdw>
        </a:effectLst>
      </dgm:spPr>
      <dgm:t>
        <a:bodyPr/>
        <a:lstStyle/>
        <a:p>
          <a:r>
            <a:rPr lang="en-GB"/>
            <a:t>A government agency or a single government department</a:t>
          </a:r>
          <a:endParaRPr lang="en-US"/>
        </a:p>
      </dgm:t>
    </dgm:pt>
    <dgm:pt modelId="{C5F1DFA1-2602-4065-A526-A880547D9B35}" type="parTrans" cxnId="{BE4C7BCE-D219-45BD-B6CD-F9DE2B2A785B}">
      <dgm:prSet/>
      <dgm:spPr/>
      <dgm:t>
        <a:bodyPr/>
        <a:lstStyle/>
        <a:p>
          <a:endParaRPr lang="en-US"/>
        </a:p>
      </dgm:t>
    </dgm:pt>
    <dgm:pt modelId="{4B28CA17-96E7-460B-99F6-A7229E678B4F}" type="sibTrans" cxnId="{BE4C7BCE-D219-45BD-B6CD-F9DE2B2A785B}">
      <dgm:prSet/>
      <dgm:spPr/>
      <dgm:t>
        <a:bodyPr/>
        <a:lstStyle/>
        <a:p>
          <a:endParaRPr lang="en-US"/>
        </a:p>
      </dgm:t>
    </dgm:pt>
    <dgm:pt modelId="{7779D3C4-473A-4716-80A8-D0B3DF380BA3}">
      <dgm:prSet/>
      <dgm:spPr>
        <a:effectLst>
          <a:innerShdw blurRad="114300">
            <a:prstClr val="black"/>
          </a:innerShdw>
        </a:effectLst>
      </dgm:spPr>
      <dgm:t>
        <a:bodyPr/>
        <a:lstStyle/>
        <a:p>
          <a:r>
            <a:rPr lang="en-GB"/>
            <a:t>A chain of geographically distant organizations linked together by common ownership</a:t>
          </a:r>
          <a:endParaRPr lang="en-US"/>
        </a:p>
      </dgm:t>
    </dgm:pt>
    <dgm:pt modelId="{DCB77FBF-FF94-44FA-8750-9AC0A6E96ABD}" type="parTrans" cxnId="{BA9D412F-34EA-4C56-AAD0-E4C535E4D16D}">
      <dgm:prSet/>
      <dgm:spPr/>
      <dgm:t>
        <a:bodyPr/>
        <a:lstStyle/>
        <a:p>
          <a:endParaRPr lang="en-US"/>
        </a:p>
      </dgm:t>
    </dgm:pt>
    <dgm:pt modelId="{881B8FD5-20B3-44BD-A011-D2464CBBE155}" type="sibTrans" cxnId="{BA9D412F-34EA-4C56-AAD0-E4C535E4D16D}">
      <dgm:prSet/>
      <dgm:spPr/>
      <dgm:t>
        <a:bodyPr/>
        <a:lstStyle/>
        <a:p>
          <a:endParaRPr lang="en-US"/>
        </a:p>
      </dgm:t>
    </dgm:pt>
    <dgm:pt modelId="{3C541524-A050-42AD-BF8E-E852D02D3FB1}">
      <dgm:prSet/>
      <dgm:spPr>
        <a:effectLst>
          <a:innerShdw blurRad="114300">
            <a:prstClr val="black"/>
          </a:innerShdw>
        </a:effectLst>
      </dgm:spPr>
      <dgm:t>
        <a:bodyPr/>
        <a:lstStyle/>
        <a:p>
          <a:r>
            <a:rPr lang="en-GB"/>
            <a:t>Groups of countries, governments, or governmental partnerships</a:t>
          </a:r>
          <a:endParaRPr lang="en-US"/>
        </a:p>
      </dgm:t>
    </dgm:pt>
    <dgm:pt modelId="{995EAC45-8E42-40D0-9830-3130FC35F4BE}" type="parTrans" cxnId="{E298CBF0-9802-4D7A-BDD1-C671E9E6220A}">
      <dgm:prSet/>
      <dgm:spPr/>
      <dgm:t>
        <a:bodyPr/>
        <a:lstStyle/>
        <a:p>
          <a:endParaRPr lang="en-US"/>
        </a:p>
      </dgm:t>
    </dgm:pt>
    <dgm:pt modelId="{E3A5072C-32CF-40B2-B45A-01433BE1618F}" type="sibTrans" cxnId="{E298CBF0-9802-4D7A-BDD1-C671E9E6220A}">
      <dgm:prSet/>
      <dgm:spPr/>
      <dgm:t>
        <a:bodyPr/>
        <a:lstStyle/>
        <a:p>
          <a:endParaRPr lang="en-US"/>
        </a:p>
      </dgm:t>
    </dgm:pt>
    <dgm:pt modelId="{A4074911-F706-4D59-AB0A-B1047763A406}" type="pres">
      <dgm:prSet presAssocID="{21B4606A-F9B0-4923-B864-57CF659C3E83}" presName="diagram" presStyleCnt="0">
        <dgm:presLayoutVars>
          <dgm:dir/>
          <dgm:resizeHandles val="exact"/>
        </dgm:presLayoutVars>
      </dgm:prSet>
      <dgm:spPr/>
    </dgm:pt>
    <dgm:pt modelId="{2DAAA16C-5747-4B50-A5FA-927C2A28EC73}" type="pres">
      <dgm:prSet presAssocID="{45805DA7-E5C9-44F6-B3CA-7D28C29B63B0}" presName="node" presStyleLbl="node1" presStyleIdx="0" presStyleCnt="2" custLinFactNeighborX="-3335" custLinFactNeighborY="40451">
        <dgm:presLayoutVars>
          <dgm:bulletEnabled val="1"/>
        </dgm:presLayoutVars>
      </dgm:prSet>
      <dgm:spPr/>
    </dgm:pt>
    <dgm:pt modelId="{DB882215-F201-4818-88E3-1BC7349C9F1F}" type="pres">
      <dgm:prSet presAssocID="{D56D73BB-7962-46BD-993A-247A42206736}" presName="sibTrans" presStyleCnt="0"/>
      <dgm:spPr/>
    </dgm:pt>
    <dgm:pt modelId="{2C82944D-1DD4-40F3-AB53-6E1377F3CB97}" type="pres">
      <dgm:prSet presAssocID="{118AEDB5-51FD-4E11-9B54-1C310F994396}" presName="node" presStyleLbl="node1" presStyleIdx="1" presStyleCnt="2" custScaleX="107295" custScaleY="156854" custLinFactNeighborX="-1352" custLinFactNeighborY="11477">
        <dgm:presLayoutVars>
          <dgm:bulletEnabled val="1"/>
        </dgm:presLayoutVars>
      </dgm:prSet>
      <dgm:spPr/>
    </dgm:pt>
  </dgm:ptLst>
  <dgm:cxnLst>
    <dgm:cxn modelId="{FD98E518-9857-42C9-AFAF-AF2D3400C034}" srcId="{118AEDB5-51FD-4E11-9B54-1C310F994396}" destId="{F8E7AD84-2425-431C-8E76-AB309F444FE4}" srcOrd="0" destOrd="0" parTransId="{A22B5A0C-34FE-4A71-90EA-220FBD1B15F2}" sibTransId="{4768D44D-F424-47DB-BBE0-F3595AE31AB9}"/>
    <dgm:cxn modelId="{BA9D412F-34EA-4C56-AAD0-E4C535E4D16D}" srcId="{118AEDB5-51FD-4E11-9B54-1C310F994396}" destId="{7779D3C4-473A-4716-80A8-D0B3DF380BA3}" srcOrd="2" destOrd="0" parTransId="{DCB77FBF-FF94-44FA-8750-9AC0A6E96ABD}" sibTransId="{881B8FD5-20B3-44BD-A011-D2464CBBE155}"/>
    <dgm:cxn modelId="{E0A3EF6E-4B97-475E-A5DB-B5F85D56D075}" type="presOf" srcId="{F8E7AD84-2425-431C-8E76-AB309F444FE4}" destId="{2C82944D-1DD4-40F3-AB53-6E1377F3CB97}" srcOrd="0" destOrd="1" presId="urn:microsoft.com/office/officeart/2005/8/layout/default"/>
    <dgm:cxn modelId="{2F8ABA4F-FC11-40FC-BAE4-6FA1C893C15F}" type="presOf" srcId="{45805DA7-E5C9-44F6-B3CA-7D28C29B63B0}" destId="{2DAAA16C-5747-4B50-A5FA-927C2A28EC73}" srcOrd="0" destOrd="0" presId="urn:microsoft.com/office/officeart/2005/8/layout/default"/>
    <dgm:cxn modelId="{46E55A8D-37EE-4DFC-9096-1882608CE328}" srcId="{21B4606A-F9B0-4923-B864-57CF659C3E83}" destId="{45805DA7-E5C9-44F6-B3CA-7D28C29B63B0}" srcOrd="0" destOrd="0" parTransId="{9C00B259-6CA7-4FB9-A0B5-0E65E3B02084}" sibTransId="{D56D73BB-7962-46BD-993A-247A42206736}"/>
    <dgm:cxn modelId="{C05678A2-9733-40D5-93C5-0B9FD570BD20}" type="presOf" srcId="{7779D3C4-473A-4716-80A8-D0B3DF380BA3}" destId="{2C82944D-1DD4-40F3-AB53-6E1377F3CB97}" srcOrd="0" destOrd="3" presId="urn:microsoft.com/office/officeart/2005/8/layout/default"/>
    <dgm:cxn modelId="{8F642AB5-A79E-489F-8642-C288C4C5C10A}" type="presOf" srcId="{3D26F205-33AD-4509-8686-4561DE512A6A}" destId="{2C82944D-1DD4-40F3-AB53-6E1377F3CB97}" srcOrd="0" destOrd="2" presId="urn:microsoft.com/office/officeart/2005/8/layout/default"/>
    <dgm:cxn modelId="{62D7FDC3-C611-4FA6-B9B7-D9865CD95698}" type="presOf" srcId="{118AEDB5-51FD-4E11-9B54-1C310F994396}" destId="{2C82944D-1DD4-40F3-AB53-6E1377F3CB97}" srcOrd="0" destOrd="0" presId="urn:microsoft.com/office/officeart/2005/8/layout/default"/>
    <dgm:cxn modelId="{BE4C7BCE-D219-45BD-B6CD-F9DE2B2A785B}" srcId="{118AEDB5-51FD-4E11-9B54-1C310F994396}" destId="{3D26F205-33AD-4509-8686-4561DE512A6A}" srcOrd="1" destOrd="0" parTransId="{C5F1DFA1-2602-4065-A526-A880547D9B35}" sibTransId="{4B28CA17-96E7-460B-99F6-A7229E678B4F}"/>
    <dgm:cxn modelId="{667B0CD2-7B96-41D7-B428-96D89B4021DE}" type="presOf" srcId="{3C541524-A050-42AD-BF8E-E852D02D3FB1}" destId="{2C82944D-1DD4-40F3-AB53-6E1377F3CB97}" srcOrd="0" destOrd="4" presId="urn:microsoft.com/office/officeart/2005/8/layout/default"/>
    <dgm:cxn modelId="{C2C225E1-4CB1-4DCF-8DE4-E15EF76C6A6A}" srcId="{21B4606A-F9B0-4923-B864-57CF659C3E83}" destId="{118AEDB5-51FD-4E11-9B54-1C310F994396}" srcOrd="1" destOrd="0" parTransId="{00A2C97F-8CD8-474A-9457-2CA6B851FECE}" sibTransId="{9ABE2042-E48E-4772-9513-B1CDD4C4C3B9}"/>
    <dgm:cxn modelId="{C0E915EC-A307-4F9B-8A6A-FCD94DA59E1F}" type="presOf" srcId="{21B4606A-F9B0-4923-B864-57CF659C3E83}" destId="{A4074911-F706-4D59-AB0A-B1047763A406}" srcOrd="0" destOrd="0" presId="urn:microsoft.com/office/officeart/2005/8/layout/default"/>
    <dgm:cxn modelId="{E298CBF0-9802-4D7A-BDD1-C671E9E6220A}" srcId="{118AEDB5-51FD-4E11-9B54-1C310F994396}" destId="{3C541524-A050-42AD-BF8E-E852D02D3FB1}" srcOrd="3" destOrd="0" parTransId="{995EAC45-8E42-40D0-9830-3130FC35F4BE}" sibTransId="{E3A5072C-32CF-40B2-B45A-01433BE1618F}"/>
    <dgm:cxn modelId="{1CB954DD-6C6F-4C3D-9646-77AB8E140F63}" type="presParOf" srcId="{A4074911-F706-4D59-AB0A-B1047763A406}" destId="{2DAAA16C-5747-4B50-A5FA-927C2A28EC73}" srcOrd="0" destOrd="0" presId="urn:microsoft.com/office/officeart/2005/8/layout/default"/>
    <dgm:cxn modelId="{CEDB8F7C-145A-4C37-BDC4-9B36FB67644F}" type="presParOf" srcId="{A4074911-F706-4D59-AB0A-B1047763A406}" destId="{DB882215-F201-4818-88E3-1BC7349C9F1F}" srcOrd="1" destOrd="0" presId="urn:microsoft.com/office/officeart/2005/8/layout/default"/>
    <dgm:cxn modelId="{A9D7A96E-6B30-41CF-A15B-6779F945FC7C}" type="presParOf" srcId="{A4074911-F706-4D59-AB0A-B1047763A406}" destId="{2C82944D-1DD4-40F3-AB53-6E1377F3CB97}" srcOrd="2" destOrd="0" presId="urn:microsoft.com/office/officeart/2005/8/layout/default"/>
  </dgm:cxnLst>
  <dgm:bg>
    <a:effectLst>
      <a:innerShdw blurRad="114300">
        <a:prstClr val="black"/>
      </a:inn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AB45CE4-E913-44D9-B9CA-C5B8F3C09895}"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BD0F8C-FE32-40C1-9F75-DCF44D69DD97}">
      <dgm:prSet custT="1"/>
      <dgm:spPr/>
      <dgm:t>
        <a:bodyPr/>
        <a:lstStyle/>
        <a:p>
          <a:pPr>
            <a:defRPr cap="all"/>
          </a:pPr>
          <a:r>
            <a:rPr lang="en-GB" sz="1400" b="1"/>
            <a:t>Breadth:</a:t>
          </a:r>
          <a:endParaRPr lang="en-US" sz="1400"/>
        </a:p>
      </dgm:t>
    </dgm:pt>
    <dgm:pt modelId="{37B2AA01-3872-4A41-9EB7-F55ABF3CE5E7}" type="parTrans" cxnId="{724C142D-C82F-4185-8AFB-86860914156D}">
      <dgm:prSet/>
      <dgm:spPr/>
      <dgm:t>
        <a:bodyPr/>
        <a:lstStyle/>
        <a:p>
          <a:endParaRPr lang="en-US" sz="1400"/>
        </a:p>
      </dgm:t>
    </dgm:pt>
    <dgm:pt modelId="{2CA544BB-B374-4759-981A-BF223D2EBDAB}" type="sibTrans" cxnId="{724C142D-C82F-4185-8AFB-86860914156D}">
      <dgm:prSet/>
      <dgm:spPr/>
      <dgm:t>
        <a:bodyPr/>
        <a:lstStyle/>
        <a:p>
          <a:endParaRPr lang="en-US" sz="1400"/>
        </a:p>
      </dgm:t>
    </dgm:pt>
    <dgm:pt modelId="{022FA3A5-455F-41B0-ACC5-86011753ADAA}">
      <dgm:prSet custT="1"/>
      <dgm:spPr/>
      <dgm:t>
        <a:bodyPr/>
        <a:lstStyle/>
        <a:p>
          <a:pPr>
            <a:defRPr cap="all"/>
          </a:pPr>
          <a:r>
            <a:rPr lang="en-GB" sz="1400" b="1"/>
            <a:t>Depth:</a:t>
          </a:r>
          <a:endParaRPr lang="en-US" sz="1400"/>
        </a:p>
      </dgm:t>
    </dgm:pt>
    <dgm:pt modelId="{693222CB-4129-4995-BDF7-3DF11BBD5FA5}" type="parTrans" cxnId="{5623423C-6AF4-4536-B23A-4DD7FAB3B878}">
      <dgm:prSet/>
      <dgm:spPr/>
      <dgm:t>
        <a:bodyPr/>
        <a:lstStyle/>
        <a:p>
          <a:endParaRPr lang="en-US" sz="1400"/>
        </a:p>
      </dgm:t>
    </dgm:pt>
    <dgm:pt modelId="{C267CE14-F109-492B-B34D-15772E08A4E6}" type="sibTrans" cxnId="{5623423C-6AF4-4536-B23A-4DD7FAB3B878}">
      <dgm:prSet/>
      <dgm:spPr/>
      <dgm:t>
        <a:bodyPr/>
        <a:lstStyle/>
        <a:p>
          <a:endParaRPr lang="en-US" sz="1400"/>
        </a:p>
      </dgm:t>
    </dgm:pt>
    <dgm:pt modelId="{1896626F-1F62-4571-B5EA-0B072CCB1002}">
      <dgm:prSet custT="1"/>
      <dgm:spPr/>
      <dgm:t>
        <a:bodyPr/>
        <a:lstStyle/>
        <a:p>
          <a:pPr>
            <a:defRPr cap="all"/>
          </a:pPr>
          <a:r>
            <a:rPr lang="en-GB" sz="1400" b="1"/>
            <a:t>Time Period: </a:t>
          </a:r>
          <a:r>
            <a:rPr lang="en-GB" sz="1400"/>
            <a:t>	</a:t>
          </a:r>
          <a:endParaRPr lang="en-US" sz="1400"/>
        </a:p>
      </dgm:t>
    </dgm:pt>
    <dgm:pt modelId="{4112F2A8-42DF-4455-B671-BC873E413134}" type="parTrans" cxnId="{D0C2C12B-0BF7-4221-84B2-F0FF3ACCBFCB}">
      <dgm:prSet/>
      <dgm:spPr/>
      <dgm:t>
        <a:bodyPr/>
        <a:lstStyle/>
        <a:p>
          <a:endParaRPr lang="en-US" sz="1400"/>
        </a:p>
      </dgm:t>
    </dgm:pt>
    <dgm:pt modelId="{D4DA7F1D-F1F0-43D0-B728-C9BA68560620}" type="sibTrans" cxnId="{D0C2C12B-0BF7-4221-84B2-F0FF3ACCBFCB}">
      <dgm:prSet/>
      <dgm:spPr/>
      <dgm:t>
        <a:bodyPr/>
        <a:lstStyle/>
        <a:p>
          <a:endParaRPr lang="en-US" sz="1400"/>
        </a:p>
      </dgm:t>
    </dgm:pt>
    <dgm:pt modelId="{7D1923FF-C351-44A4-937C-849591575EBF}">
      <dgm:prSet custT="1"/>
      <dgm:spPr/>
      <dgm:t>
        <a:bodyPr/>
        <a:lstStyle/>
        <a:p>
          <a:pPr>
            <a:defRPr cap="all"/>
          </a:pPr>
          <a:r>
            <a:rPr lang="en-GB" sz="1400" b="1"/>
            <a:t>Domains</a:t>
          </a:r>
          <a:r>
            <a:rPr lang="en-GB" sz="1400"/>
            <a:t>:</a:t>
          </a:r>
          <a:endParaRPr lang="en-US" sz="1400"/>
        </a:p>
      </dgm:t>
    </dgm:pt>
    <dgm:pt modelId="{F271C30C-FD57-48F7-8634-588947B5DFBC}" type="parTrans" cxnId="{AA936022-D11C-4104-A736-29BFE6A2D4C7}">
      <dgm:prSet/>
      <dgm:spPr/>
      <dgm:t>
        <a:bodyPr/>
        <a:lstStyle/>
        <a:p>
          <a:endParaRPr lang="en-US" sz="1400"/>
        </a:p>
      </dgm:t>
    </dgm:pt>
    <dgm:pt modelId="{B7E465B3-965A-421E-9FE9-FBD64C4629E8}" type="sibTrans" cxnId="{AA936022-D11C-4104-A736-29BFE6A2D4C7}">
      <dgm:prSet/>
      <dgm:spPr/>
      <dgm:t>
        <a:bodyPr/>
        <a:lstStyle/>
        <a:p>
          <a:endParaRPr lang="en-US" sz="1400"/>
        </a:p>
      </dgm:t>
    </dgm:pt>
    <dgm:pt modelId="{5C1EC677-1833-47CF-92C6-D69949826DD2}" type="pres">
      <dgm:prSet presAssocID="{DAB45CE4-E913-44D9-B9CA-C5B8F3C09895}" presName="root" presStyleCnt="0">
        <dgm:presLayoutVars>
          <dgm:dir/>
          <dgm:resizeHandles val="exact"/>
        </dgm:presLayoutVars>
      </dgm:prSet>
      <dgm:spPr/>
    </dgm:pt>
    <dgm:pt modelId="{C2FC617C-A9F8-48D7-BD58-F8F1F7193231}" type="pres">
      <dgm:prSet presAssocID="{ABBD0F8C-FE32-40C1-9F75-DCF44D69DD97}" presName="compNode" presStyleCnt="0"/>
      <dgm:spPr/>
    </dgm:pt>
    <dgm:pt modelId="{8818A68B-A66C-4897-86B2-0127DDB77AC8}" type="pres">
      <dgm:prSet presAssocID="{ABBD0F8C-FE32-40C1-9F75-DCF44D69DD97}" presName="iconBgRect" presStyleLbl="bgShp" presStyleIdx="0" presStyleCnt="4"/>
      <dgm:spPr>
        <a:prstGeom prst="round2DiagRect">
          <a:avLst>
            <a:gd name="adj1" fmla="val 29727"/>
            <a:gd name="adj2" fmla="val 0"/>
          </a:avLst>
        </a:prstGeom>
        <a:solidFill>
          <a:srgbClr val="66CBE4"/>
        </a:solidFill>
      </dgm:spPr>
    </dgm:pt>
    <dgm:pt modelId="{AB138D6C-0529-43C1-A74E-79D531F10C8C}" type="pres">
      <dgm:prSet presAssocID="{ABBD0F8C-FE32-40C1-9F75-DCF44D69DD9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tterfly"/>
        </a:ext>
      </dgm:extLst>
    </dgm:pt>
    <dgm:pt modelId="{436F1E33-FB07-469E-A66C-070BDCDE272F}" type="pres">
      <dgm:prSet presAssocID="{ABBD0F8C-FE32-40C1-9F75-DCF44D69DD97}" presName="spaceRect" presStyleCnt="0"/>
      <dgm:spPr/>
    </dgm:pt>
    <dgm:pt modelId="{E0345088-A239-48D0-834F-727B16A3422E}" type="pres">
      <dgm:prSet presAssocID="{ABBD0F8C-FE32-40C1-9F75-DCF44D69DD97}" presName="textRect" presStyleLbl="revTx" presStyleIdx="0" presStyleCnt="4">
        <dgm:presLayoutVars>
          <dgm:chMax val="1"/>
          <dgm:chPref val="1"/>
        </dgm:presLayoutVars>
      </dgm:prSet>
      <dgm:spPr/>
    </dgm:pt>
    <dgm:pt modelId="{B4E9DB3A-B6FE-4E40-8C6C-9027CC0236AF}" type="pres">
      <dgm:prSet presAssocID="{2CA544BB-B374-4759-981A-BF223D2EBDAB}" presName="sibTrans" presStyleCnt="0"/>
      <dgm:spPr/>
    </dgm:pt>
    <dgm:pt modelId="{28FE6AA1-0BAD-44CB-9D8B-23204C8581A6}" type="pres">
      <dgm:prSet presAssocID="{022FA3A5-455F-41B0-ACC5-86011753ADAA}" presName="compNode" presStyleCnt="0"/>
      <dgm:spPr/>
    </dgm:pt>
    <dgm:pt modelId="{C957EAEB-A8A1-4677-9F4B-9C9C410EB836}" type="pres">
      <dgm:prSet presAssocID="{022FA3A5-455F-41B0-ACC5-86011753ADAA}" presName="iconBgRect" presStyleLbl="bgShp" presStyleIdx="1" presStyleCnt="4"/>
      <dgm:spPr>
        <a:prstGeom prst="round2DiagRect">
          <a:avLst>
            <a:gd name="adj1" fmla="val 29727"/>
            <a:gd name="adj2" fmla="val 0"/>
          </a:avLst>
        </a:prstGeom>
        <a:solidFill>
          <a:srgbClr val="66CBE4"/>
        </a:solidFill>
      </dgm:spPr>
    </dgm:pt>
    <dgm:pt modelId="{9462B112-6EEA-445F-8E36-8562DBA80032}" type="pres">
      <dgm:prSet presAssocID="{022FA3A5-455F-41B0-ACC5-86011753ADA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sh"/>
        </a:ext>
      </dgm:extLst>
    </dgm:pt>
    <dgm:pt modelId="{603827AA-1DC8-4FF1-87AA-631BE459B870}" type="pres">
      <dgm:prSet presAssocID="{022FA3A5-455F-41B0-ACC5-86011753ADAA}" presName="spaceRect" presStyleCnt="0"/>
      <dgm:spPr/>
    </dgm:pt>
    <dgm:pt modelId="{F919759F-B69C-44F4-B3C8-41F98BCDC393}" type="pres">
      <dgm:prSet presAssocID="{022FA3A5-455F-41B0-ACC5-86011753ADAA}" presName="textRect" presStyleLbl="revTx" presStyleIdx="1" presStyleCnt="4">
        <dgm:presLayoutVars>
          <dgm:chMax val="1"/>
          <dgm:chPref val="1"/>
        </dgm:presLayoutVars>
      </dgm:prSet>
      <dgm:spPr/>
    </dgm:pt>
    <dgm:pt modelId="{156BD732-78F9-4797-BF70-82AEEC4FDD03}" type="pres">
      <dgm:prSet presAssocID="{C267CE14-F109-492B-B34D-15772E08A4E6}" presName="sibTrans" presStyleCnt="0"/>
      <dgm:spPr/>
    </dgm:pt>
    <dgm:pt modelId="{4ABBFA6F-361D-48FD-927B-7A2F844FC8E4}" type="pres">
      <dgm:prSet presAssocID="{1896626F-1F62-4571-B5EA-0B072CCB1002}" presName="compNode" presStyleCnt="0"/>
      <dgm:spPr/>
    </dgm:pt>
    <dgm:pt modelId="{96948983-E036-43AC-ABBF-DB7E9357BE16}" type="pres">
      <dgm:prSet presAssocID="{1896626F-1F62-4571-B5EA-0B072CCB1002}" presName="iconBgRect" presStyleLbl="bgShp" presStyleIdx="2" presStyleCnt="4"/>
      <dgm:spPr>
        <a:prstGeom prst="round2DiagRect">
          <a:avLst>
            <a:gd name="adj1" fmla="val 29727"/>
            <a:gd name="adj2" fmla="val 0"/>
          </a:avLst>
        </a:prstGeom>
        <a:solidFill>
          <a:srgbClr val="66CBE4"/>
        </a:solidFill>
      </dgm:spPr>
    </dgm:pt>
    <dgm:pt modelId="{0210FC68-5DE3-44AF-8DF3-1A71FD3EBBF8}" type="pres">
      <dgm:prSet presAssocID="{1896626F-1F62-4571-B5EA-0B072CCB100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ck"/>
        </a:ext>
      </dgm:extLst>
    </dgm:pt>
    <dgm:pt modelId="{E8269ABB-701E-4F84-AAB0-FB31B6EB0544}" type="pres">
      <dgm:prSet presAssocID="{1896626F-1F62-4571-B5EA-0B072CCB1002}" presName="spaceRect" presStyleCnt="0"/>
      <dgm:spPr/>
    </dgm:pt>
    <dgm:pt modelId="{2673AD31-B0D7-4977-B46A-EB1876557D66}" type="pres">
      <dgm:prSet presAssocID="{1896626F-1F62-4571-B5EA-0B072CCB1002}" presName="textRect" presStyleLbl="revTx" presStyleIdx="2" presStyleCnt="4">
        <dgm:presLayoutVars>
          <dgm:chMax val="1"/>
          <dgm:chPref val="1"/>
        </dgm:presLayoutVars>
      </dgm:prSet>
      <dgm:spPr/>
    </dgm:pt>
    <dgm:pt modelId="{4F024A9A-77AC-41DC-93B0-C7574CA97AC7}" type="pres">
      <dgm:prSet presAssocID="{D4DA7F1D-F1F0-43D0-B728-C9BA68560620}" presName="sibTrans" presStyleCnt="0"/>
      <dgm:spPr/>
    </dgm:pt>
    <dgm:pt modelId="{A08F5FDE-DD4D-4E10-8079-705DFE5BFACC}" type="pres">
      <dgm:prSet presAssocID="{7D1923FF-C351-44A4-937C-849591575EBF}" presName="compNode" presStyleCnt="0"/>
      <dgm:spPr/>
    </dgm:pt>
    <dgm:pt modelId="{15F88E6F-15A3-4BA2-AA62-5EA01891B795}" type="pres">
      <dgm:prSet presAssocID="{7D1923FF-C351-44A4-937C-849591575EBF}" presName="iconBgRect" presStyleLbl="bgShp" presStyleIdx="3" presStyleCnt="4"/>
      <dgm:spPr>
        <a:prstGeom prst="round2DiagRect">
          <a:avLst>
            <a:gd name="adj1" fmla="val 29727"/>
            <a:gd name="adj2" fmla="val 0"/>
          </a:avLst>
        </a:prstGeom>
        <a:solidFill>
          <a:srgbClr val="66CBE4"/>
        </a:solidFill>
      </dgm:spPr>
    </dgm:pt>
    <dgm:pt modelId="{ED2BFE7B-815D-49C5-AA1B-27781D45D885}" type="pres">
      <dgm:prSet presAssocID="{7D1923FF-C351-44A4-937C-849591575EBF}"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A163A293-1188-46DA-8185-4F632729A62B}" type="pres">
      <dgm:prSet presAssocID="{7D1923FF-C351-44A4-937C-849591575EBF}" presName="spaceRect" presStyleCnt="0"/>
      <dgm:spPr/>
    </dgm:pt>
    <dgm:pt modelId="{7A548F0D-E85E-4273-8B7E-7591F5120D56}" type="pres">
      <dgm:prSet presAssocID="{7D1923FF-C351-44A4-937C-849591575EBF}" presName="textRect" presStyleLbl="revTx" presStyleIdx="3" presStyleCnt="4">
        <dgm:presLayoutVars>
          <dgm:chMax val="1"/>
          <dgm:chPref val="1"/>
        </dgm:presLayoutVars>
      </dgm:prSet>
      <dgm:spPr/>
    </dgm:pt>
  </dgm:ptLst>
  <dgm:cxnLst>
    <dgm:cxn modelId="{AA936022-D11C-4104-A736-29BFE6A2D4C7}" srcId="{DAB45CE4-E913-44D9-B9CA-C5B8F3C09895}" destId="{7D1923FF-C351-44A4-937C-849591575EBF}" srcOrd="3" destOrd="0" parTransId="{F271C30C-FD57-48F7-8634-588947B5DFBC}" sibTransId="{B7E465B3-965A-421E-9FE9-FBD64C4629E8}"/>
    <dgm:cxn modelId="{D0C2C12B-0BF7-4221-84B2-F0FF3ACCBFCB}" srcId="{DAB45CE4-E913-44D9-B9CA-C5B8F3C09895}" destId="{1896626F-1F62-4571-B5EA-0B072CCB1002}" srcOrd="2" destOrd="0" parTransId="{4112F2A8-42DF-4455-B671-BC873E413134}" sibTransId="{D4DA7F1D-F1F0-43D0-B728-C9BA68560620}"/>
    <dgm:cxn modelId="{724C142D-C82F-4185-8AFB-86860914156D}" srcId="{DAB45CE4-E913-44D9-B9CA-C5B8F3C09895}" destId="{ABBD0F8C-FE32-40C1-9F75-DCF44D69DD97}" srcOrd="0" destOrd="0" parTransId="{37B2AA01-3872-4A41-9EB7-F55ABF3CE5E7}" sibTransId="{2CA544BB-B374-4759-981A-BF223D2EBDAB}"/>
    <dgm:cxn modelId="{5623423C-6AF4-4536-B23A-4DD7FAB3B878}" srcId="{DAB45CE4-E913-44D9-B9CA-C5B8F3C09895}" destId="{022FA3A5-455F-41B0-ACC5-86011753ADAA}" srcOrd="1" destOrd="0" parTransId="{693222CB-4129-4995-BDF7-3DF11BBD5FA5}" sibTransId="{C267CE14-F109-492B-B34D-15772E08A4E6}"/>
    <dgm:cxn modelId="{1A21CE6E-9356-4A5A-9E8C-82AE6067C99B}" type="presOf" srcId="{022FA3A5-455F-41B0-ACC5-86011753ADAA}" destId="{F919759F-B69C-44F4-B3C8-41F98BCDC393}" srcOrd="0" destOrd="0" presId="urn:microsoft.com/office/officeart/2018/5/layout/IconLeafLabelList"/>
    <dgm:cxn modelId="{1B0A0C55-2BC5-4A80-B4E5-DB9FAF294D1F}" type="presOf" srcId="{7D1923FF-C351-44A4-937C-849591575EBF}" destId="{7A548F0D-E85E-4273-8B7E-7591F5120D56}" srcOrd="0" destOrd="0" presId="urn:microsoft.com/office/officeart/2018/5/layout/IconLeafLabelList"/>
    <dgm:cxn modelId="{2B3DDD7C-63A2-4F7A-B40D-96E53936277E}" type="presOf" srcId="{DAB45CE4-E913-44D9-B9CA-C5B8F3C09895}" destId="{5C1EC677-1833-47CF-92C6-D69949826DD2}" srcOrd="0" destOrd="0" presId="urn:microsoft.com/office/officeart/2018/5/layout/IconLeafLabelList"/>
    <dgm:cxn modelId="{D627DB8C-802E-411D-8926-C77F0FACD9EC}" type="presOf" srcId="{ABBD0F8C-FE32-40C1-9F75-DCF44D69DD97}" destId="{E0345088-A239-48D0-834F-727B16A3422E}" srcOrd="0" destOrd="0" presId="urn:microsoft.com/office/officeart/2018/5/layout/IconLeafLabelList"/>
    <dgm:cxn modelId="{E3973DD7-6BB5-443A-A858-676A9F1ACB30}" type="presOf" srcId="{1896626F-1F62-4571-B5EA-0B072CCB1002}" destId="{2673AD31-B0D7-4977-B46A-EB1876557D66}" srcOrd="0" destOrd="0" presId="urn:microsoft.com/office/officeart/2018/5/layout/IconLeafLabelList"/>
    <dgm:cxn modelId="{D474B3AE-9F7F-46EE-A1CD-61675900145C}" type="presParOf" srcId="{5C1EC677-1833-47CF-92C6-D69949826DD2}" destId="{C2FC617C-A9F8-48D7-BD58-F8F1F7193231}" srcOrd="0" destOrd="0" presId="urn:microsoft.com/office/officeart/2018/5/layout/IconLeafLabelList"/>
    <dgm:cxn modelId="{67761FDD-B03D-4867-9AE8-9071838AB09E}" type="presParOf" srcId="{C2FC617C-A9F8-48D7-BD58-F8F1F7193231}" destId="{8818A68B-A66C-4897-86B2-0127DDB77AC8}" srcOrd="0" destOrd="0" presId="urn:microsoft.com/office/officeart/2018/5/layout/IconLeafLabelList"/>
    <dgm:cxn modelId="{2FB0793F-813E-491F-8A99-429E5FE2CC9C}" type="presParOf" srcId="{C2FC617C-A9F8-48D7-BD58-F8F1F7193231}" destId="{AB138D6C-0529-43C1-A74E-79D531F10C8C}" srcOrd="1" destOrd="0" presId="urn:microsoft.com/office/officeart/2018/5/layout/IconLeafLabelList"/>
    <dgm:cxn modelId="{D995F0BB-AACA-4D8E-AF5D-C7E062529B85}" type="presParOf" srcId="{C2FC617C-A9F8-48D7-BD58-F8F1F7193231}" destId="{436F1E33-FB07-469E-A66C-070BDCDE272F}" srcOrd="2" destOrd="0" presId="urn:microsoft.com/office/officeart/2018/5/layout/IconLeafLabelList"/>
    <dgm:cxn modelId="{F97BB9B7-42BC-42DC-A1EC-2E588BD49D14}" type="presParOf" srcId="{C2FC617C-A9F8-48D7-BD58-F8F1F7193231}" destId="{E0345088-A239-48D0-834F-727B16A3422E}" srcOrd="3" destOrd="0" presId="urn:microsoft.com/office/officeart/2018/5/layout/IconLeafLabelList"/>
    <dgm:cxn modelId="{F7154A1A-290D-49E6-9777-416261BCE5A4}" type="presParOf" srcId="{5C1EC677-1833-47CF-92C6-D69949826DD2}" destId="{B4E9DB3A-B6FE-4E40-8C6C-9027CC0236AF}" srcOrd="1" destOrd="0" presId="urn:microsoft.com/office/officeart/2018/5/layout/IconLeafLabelList"/>
    <dgm:cxn modelId="{6C81FA66-261F-42A5-AB3C-0AFBA7AEA851}" type="presParOf" srcId="{5C1EC677-1833-47CF-92C6-D69949826DD2}" destId="{28FE6AA1-0BAD-44CB-9D8B-23204C8581A6}" srcOrd="2" destOrd="0" presId="urn:microsoft.com/office/officeart/2018/5/layout/IconLeafLabelList"/>
    <dgm:cxn modelId="{3EFBC0D4-5A3C-499C-8860-9AC1B244BE8B}" type="presParOf" srcId="{28FE6AA1-0BAD-44CB-9D8B-23204C8581A6}" destId="{C957EAEB-A8A1-4677-9F4B-9C9C410EB836}" srcOrd="0" destOrd="0" presId="urn:microsoft.com/office/officeart/2018/5/layout/IconLeafLabelList"/>
    <dgm:cxn modelId="{85695682-7E17-4D27-A1E5-D41E4A0C4B3E}" type="presParOf" srcId="{28FE6AA1-0BAD-44CB-9D8B-23204C8581A6}" destId="{9462B112-6EEA-445F-8E36-8562DBA80032}" srcOrd="1" destOrd="0" presId="urn:microsoft.com/office/officeart/2018/5/layout/IconLeafLabelList"/>
    <dgm:cxn modelId="{7608D1DC-D840-4191-8FC2-B0B50E73C989}" type="presParOf" srcId="{28FE6AA1-0BAD-44CB-9D8B-23204C8581A6}" destId="{603827AA-1DC8-4FF1-87AA-631BE459B870}" srcOrd="2" destOrd="0" presId="urn:microsoft.com/office/officeart/2018/5/layout/IconLeafLabelList"/>
    <dgm:cxn modelId="{AC2BF5E0-9CA0-479F-84B4-1FF67768A4E4}" type="presParOf" srcId="{28FE6AA1-0BAD-44CB-9D8B-23204C8581A6}" destId="{F919759F-B69C-44F4-B3C8-41F98BCDC393}" srcOrd="3" destOrd="0" presId="urn:microsoft.com/office/officeart/2018/5/layout/IconLeafLabelList"/>
    <dgm:cxn modelId="{33FE8C28-107F-406D-8442-A8A79DCE55AB}" type="presParOf" srcId="{5C1EC677-1833-47CF-92C6-D69949826DD2}" destId="{156BD732-78F9-4797-BF70-82AEEC4FDD03}" srcOrd="3" destOrd="0" presId="urn:microsoft.com/office/officeart/2018/5/layout/IconLeafLabelList"/>
    <dgm:cxn modelId="{C7EC79B0-EC4E-4D12-AC3A-ECA43E5F994A}" type="presParOf" srcId="{5C1EC677-1833-47CF-92C6-D69949826DD2}" destId="{4ABBFA6F-361D-48FD-927B-7A2F844FC8E4}" srcOrd="4" destOrd="0" presId="urn:microsoft.com/office/officeart/2018/5/layout/IconLeafLabelList"/>
    <dgm:cxn modelId="{7D7AE111-6C6D-4E52-9CEC-F688BB4265CD}" type="presParOf" srcId="{4ABBFA6F-361D-48FD-927B-7A2F844FC8E4}" destId="{96948983-E036-43AC-ABBF-DB7E9357BE16}" srcOrd="0" destOrd="0" presId="urn:microsoft.com/office/officeart/2018/5/layout/IconLeafLabelList"/>
    <dgm:cxn modelId="{1F21670E-16F1-44FE-A7BD-E29E1367C67B}" type="presParOf" srcId="{4ABBFA6F-361D-48FD-927B-7A2F844FC8E4}" destId="{0210FC68-5DE3-44AF-8DF3-1A71FD3EBBF8}" srcOrd="1" destOrd="0" presId="urn:microsoft.com/office/officeart/2018/5/layout/IconLeafLabelList"/>
    <dgm:cxn modelId="{4849A8DC-5B02-44F3-BDB8-9AFDFF00EC42}" type="presParOf" srcId="{4ABBFA6F-361D-48FD-927B-7A2F844FC8E4}" destId="{E8269ABB-701E-4F84-AAB0-FB31B6EB0544}" srcOrd="2" destOrd="0" presId="urn:microsoft.com/office/officeart/2018/5/layout/IconLeafLabelList"/>
    <dgm:cxn modelId="{50BAD4A3-6817-4896-B59A-8730CE1C72E0}" type="presParOf" srcId="{4ABBFA6F-361D-48FD-927B-7A2F844FC8E4}" destId="{2673AD31-B0D7-4977-B46A-EB1876557D66}" srcOrd="3" destOrd="0" presId="urn:microsoft.com/office/officeart/2018/5/layout/IconLeafLabelList"/>
    <dgm:cxn modelId="{AEE7EDAC-C78B-4310-B3B6-A8AA2D563579}" type="presParOf" srcId="{5C1EC677-1833-47CF-92C6-D69949826DD2}" destId="{4F024A9A-77AC-41DC-93B0-C7574CA97AC7}" srcOrd="5" destOrd="0" presId="urn:microsoft.com/office/officeart/2018/5/layout/IconLeafLabelList"/>
    <dgm:cxn modelId="{3D3845BB-7C4E-4FB7-997E-92F3B13D30D9}" type="presParOf" srcId="{5C1EC677-1833-47CF-92C6-D69949826DD2}" destId="{A08F5FDE-DD4D-4E10-8079-705DFE5BFACC}" srcOrd="6" destOrd="0" presId="urn:microsoft.com/office/officeart/2018/5/layout/IconLeafLabelList"/>
    <dgm:cxn modelId="{C7BD5D04-26AC-4A51-8F40-A00C61804318}" type="presParOf" srcId="{A08F5FDE-DD4D-4E10-8079-705DFE5BFACC}" destId="{15F88E6F-15A3-4BA2-AA62-5EA01891B795}" srcOrd="0" destOrd="0" presId="urn:microsoft.com/office/officeart/2018/5/layout/IconLeafLabelList"/>
    <dgm:cxn modelId="{16CEFDEF-D467-4FDF-AA87-F5B911154DB9}" type="presParOf" srcId="{A08F5FDE-DD4D-4E10-8079-705DFE5BFACC}" destId="{ED2BFE7B-815D-49C5-AA1B-27781D45D885}" srcOrd="1" destOrd="0" presId="urn:microsoft.com/office/officeart/2018/5/layout/IconLeafLabelList"/>
    <dgm:cxn modelId="{2881DAC4-C977-42BF-B33A-9EB8DB34B824}" type="presParOf" srcId="{A08F5FDE-DD4D-4E10-8079-705DFE5BFACC}" destId="{A163A293-1188-46DA-8185-4F632729A62B}" srcOrd="2" destOrd="0" presId="urn:microsoft.com/office/officeart/2018/5/layout/IconLeafLabelList"/>
    <dgm:cxn modelId="{2286DF19-C27F-42BC-8140-A267B3FC9319}" type="presParOf" srcId="{A08F5FDE-DD4D-4E10-8079-705DFE5BFACC}" destId="{7A548F0D-E85E-4273-8B7E-7591F5120D56}"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F898A9A-7517-41B8-9214-748E1094CAB8}"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F946DE8-2610-4FED-9042-679EFBB851FA}">
      <dgm:prSet custT="1"/>
      <dgm:spPr/>
      <dgm:t>
        <a:bodyPr/>
        <a:lstStyle/>
        <a:p>
          <a:pPr>
            <a:defRPr cap="all"/>
          </a:pPr>
          <a:r>
            <a:rPr lang="en-GB" sz="1800"/>
            <a:t>Determine the Architecture Capability desired by the organization</a:t>
          </a:r>
          <a:endParaRPr lang="en-US" sz="1800"/>
        </a:p>
      </dgm:t>
    </dgm:pt>
    <dgm:pt modelId="{7A660D1B-C042-4319-800A-3D21DA7CDA84}" type="parTrans" cxnId="{E9018581-43F4-4D4C-90A0-607E7F9FC955}">
      <dgm:prSet/>
      <dgm:spPr/>
      <dgm:t>
        <a:bodyPr/>
        <a:lstStyle/>
        <a:p>
          <a:endParaRPr lang="en-US" sz="1800"/>
        </a:p>
      </dgm:t>
    </dgm:pt>
    <dgm:pt modelId="{17AB28C5-0046-468B-9A23-84EF25758451}" type="sibTrans" cxnId="{E9018581-43F4-4D4C-90A0-607E7F9FC955}">
      <dgm:prSet/>
      <dgm:spPr/>
      <dgm:t>
        <a:bodyPr/>
        <a:lstStyle/>
        <a:p>
          <a:endParaRPr lang="en-US" sz="1800"/>
        </a:p>
      </dgm:t>
    </dgm:pt>
    <dgm:pt modelId="{07D678E1-5715-40F4-8BDF-1614C11A9A77}">
      <dgm:prSet custT="1"/>
      <dgm:spPr/>
      <dgm:t>
        <a:bodyPr/>
        <a:lstStyle/>
        <a:p>
          <a:pPr>
            <a:defRPr cap="all"/>
          </a:pPr>
          <a:r>
            <a:rPr lang="en-GB" sz="1800"/>
            <a:t>Establish the Architecture Capability</a:t>
          </a:r>
          <a:endParaRPr lang="en-US" sz="1800"/>
        </a:p>
      </dgm:t>
    </dgm:pt>
    <dgm:pt modelId="{2068D799-61D7-44ED-840D-B54087A99EC8}" type="parTrans" cxnId="{41BCEBF3-1958-44D4-809F-7247CF865A46}">
      <dgm:prSet/>
      <dgm:spPr/>
      <dgm:t>
        <a:bodyPr/>
        <a:lstStyle/>
        <a:p>
          <a:endParaRPr lang="en-US" sz="1800"/>
        </a:p>
      </dgm:t>
    </dgm:pt>
    <dgm:pt modelId="{088C3B2E-5CB4-42F2-A340-6DC6E6A3D6ED}" type="sibTrans" cxnId="{41BCEBF3-1958-44D4-809F-7247CF865A46}">
      <dgm:prSet/>
      <dgm:spPr/>
      <dgm:t>
        <a:bodyPr/>
        <a:lstStyle/>
        <a:p>
          <a:endParaRPr lang="en-US" sz="1800"/>
        </a:p>
      </dgm:t>
    </dgm:pt>
    <dgm:pt modelId="{60BA0794-1BE0-418B-9558-248BB88BE0B3}" type="pres">
      <dgm:prSet presAssocID="{1F898A9A-7517-41B8-9214-748E1094CAB8}" presName="root" presStyleCnt="0">
        <dgm:presLayoutVars>
          <dgm:dir/>
          <dgm:resizeHandles val="exact"/>
        </dgm:presLayoutVars>
      </dgm:prSet>
      <dgm:spPr/>
    </dgm:pt>
    <dgm:pt modelId="{F6F5CA2F-2B84-4FD6-9C87-1E1DF3FE3176}" type="pres">
      <dgm:prSet presAssocID="{AF946DE8-2610-4FED-9042-679EFBB851FA}" presName="compNode" presStyleCnt="0"/>
      <dgm:spPr/>
    </dgm:pt>
    <dgm:pt modelId="{A15540EF-CE68-4055-B2C6-C39820E8BAB0}" type="pres">
      <dgm:prSet presAssocID="{AF946DE8-2610-4FED-9042-679EFBB851FA}" presName="iconBgRect" presStyleLbl="bgShp" presStyleIdx="0" presStyleCnt="2"/>
      <dgm:spPr>
        <a:prstGeom prst="round2DiagRect">
          <a:avLst>
            <a:gd name="adj1" fmla="val 29727"/>
            <a:gd name="adj2" fmla="val 0"/>
          </a:avLst>
        </a:prstGeom>
        <a:solidFill>
          <a:srgbClr val="66CBE4"/>
        </a:solidFill>
      </dgm:spPr>
    </dgm:pt>
    <dgm:pt modelId="{17E20381-A041-43EB-A6D7-445155D9125E}" type="pres">
      <dgm:prSet presAssocID="{AF946DE8-2610-4FED-9042-679EFBB851F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C2C3FF08-C7E0-4763-9806-93665BB99F75}" type="pres">
      <dgm:prSet presAssocID="{AF946DE8-2610-4FED-9042-679EFBB851FA}" presName="spaceRect" presStyleCnt="0"/>
      <dgm:spPr/>
    </dgm:pt>
    <dgm:pt modelId="{192BED19-293F-4EA2-926E-46D6F0F15713}" type="pres">
      <dgm:prSet presAssocID="{AF946DE8-2610-4FED-9042-679EFBB851FA}" presName="textRect" presStyleLbl="revTx" presStyleIdx="0" presStyleCnt="2" custScaleX="282301">
        <dgm:presLayoutVars>
          <dgm:chMax val="1"/>
          <dgm:chPref val="1"/>
        </dgm:presLayoutVars>
      </dgm:prSet>
      <dgm:spPr/>
    </dgm:pt>
    <dgm:pt modelId="{2662D103-972A-4062-AF42-0822FCFA18EA}" type="pres">
      <dgm:prSet presAssocID="{17AB28C5-0046-468B-9A23-84EF25758451}" presName="sibTrans" presStyleCnt="0"/>
      <dgm:spPr/>
    </dgm:pt>
    <dgm:pt modelId="{BE53867C-404C-4EC1-BEC3-19D876DC7A05}" type="pres">
      <dgm:prSet presAssocID="{07D678E1-5715-40F4-8BDF-1614C11A9A77}" presName="compNode" presStyleCnt="0"/>
      <dgm:spPr/>
    </dgm:pt>
    <dgm:pt modelId="{0942A3B3-0200-4369-83BA-18B3F18DF024}" type="pres">
      <dgm:prSet presAssocID="{07D678E1-5715-40F4-8BDF-1614C11A9A77}" presName="iconBgRect" presStyleLbl="bgShp" presStyleIdx="1" presStyleCnt="2"/>
      <dgm:spPr>
        <a:prstGeom prst="round2DiagRect">
          <a:avLst>
            <a:gd name="adj1" fmla="val 29727"/>
            <a:gd name="adj2" fmla="val 0"/>
          </a:avLst>
        </a:prstGeom>
        <a:solidFill>
          <a:srgbClr val="66CBE4"/>
        </a:solidFill>
      </dgm:spPr>
    </dgm:pt>
    <dgm:pt modelId="{800AE0CE-B993-41E8-B2CD-32BBD0008A77}" type="pres">
      <dgm:prSet presAssocID="{07D678E1-5715-40F4-8BDF-1614C11A9A7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twork"/>
        </a:ext>
      </dgm:extLst>
    </dgm:pt>
    <dgm:pt modelId="{5D113514-8FC3-4603-8012-CECED8745F56}" type="pres">
      <dgm:prSet presAssocID="{07D678E1-5715-40F4-8BDF-1614C11A9A77}" presName="spaceRect" presStyleCnt="0"/>
      <dgm:spPr/>
    </dgm:pt>
    <dgm:pt modelId="{4FF42A94-393C-4EBF-B32D-2559378DA632}" type="pres">
      <dgm:prSet presAssocID="{07D678E1-5715-40F4-8BDF-1614C11A9A77}" presName="textRect" presStyleLbl="revTx" presStyleIdx="1" presStyleCnt="2" custScaleX="235326" custScaleY="100221">
        <dgm:presLayoutVars>
          <dgm:chMax val="1"/>
          <dgm:chPref val="1"/>
        </dgm:presLayoutVars>
      </dgm:prSet>
      <dgm:spPr/>
    </dgm:pt>
  </dgm:ptLst>
  <dgm:cxnLst>
    <dgm:cxn modelId="{94EB8736-0F37-4513-A8E6-859A3E0B94E3}" type="presOf" srcId="{AF946DE8-2610-4FED-9042-679EFBB851FA}" destId="{192BED19-293F-4EA2-926E-46D6F0F15713}" srcOrd="0" destOrd="0" presId="urn:microsoft.com/office/officeart/2018/5/layout/IconLeafLabelList"/>
    <dgm:cxn modelId="{E9018581-43F4-4D4C-90A0-607E7F9FC955}" srcId="{1F898A9A-7517-41B8-9214-748E1094CAB8}" destId="{AF946DE8-2610-4FED-9042-679EFBB851FA}" srcOrd="0" destOrd="0" parTransId="{7A660D1B-C042-4319-800A-3D21DA7CDA84}" sibTransId="{17AB28C5-0046-468B-9A23-84EF25758451}"/>
    <dgm:cxn modelId="{3F2B7D84-A6B7-45F2-800B-9B4181B1F9B5}" type="presOf" srcId="{1F898A9A-7517-41B8-9214-748E1094CAB8}" destId="{60BA0794-1BE0-418B-9558-248BB88BE0B3}" srcOrd="0" destOrd="0" presId="urn:microsoft.com/office/officeart/2018/5/layout/IconLeafLabelList"/>
    <dgm:cxn modelId="{1415B4BF-8B26-4343-A286-19C51927AE7C}" type="presOf" srcId="{07D678E1-5715-40F4-8BDF-1614C11A9A77}" destId="{4FF42A94-393C-4EBF-B32D-2559378DA632}" srcOrd="0" destOrd="0" presId="urn:microsoft.com/office/officeart/2018/5/layout/IconLeafLabelList"/>
    <dgm:cxn modelId="{41BCEBF3-1958-44D4-809F-7247CF865A46}" srcId="{1F898A9A-7517-41B8-9214-748E1094CAB8}" destId="{07D678E1-5715-40F4-8BDF-1614C11A9A77}" srcOrd="1" destOrd="0" parTransId="{2068D799-61D7-44ED-840D-B54087A99EC8}" sibTransId="{088C3B2E-5CB4-42F2-A340-6DC6E6A3D6ED}"/>
    <dgm:cxn modelId="{A83EB756-3EC6-4331-BB6D-97D004D5497D}" type="presParOf" srcId="{60BA0794-1BE0-418B-9558-248BB88BE0B3}" destId="{F6F5CA2F-2B84-4FD6-9C87-1E1DF3FE3176}" srcOrd="0" destOrd="0" presId="urn:microsoft.com/office/officeart/2018/5/layout/IconLeafLabelList"/>
    <dgm:cxn modelId="{79B4F745-24F7-4612-850B-3D4EC5FBDA5E}" type="presParOf" srcId="{F6F5CA2F-2B84-4FD6-9C87-1E1DF3FE3176}" destId="{A15540EF-CE68-4055-B2C6-C39820E8BAB0}" srcOrd="0" destOrd="0" presId="urn:microsoft.com/office/officeart/2018/5/layout/IconLeafLabelList"/>
    <dgm:cxn modelId="{C75F2A38-94A6-422A-BA32-EEED19D16DB9}" type="presParOf" srcId="{F6F5CA2F-2B84-4FD6-9C87-1E1DF3FE3176}" destId="{17E20381-A041-43EB-A6D7-445155D9125E}" srcOrd="1" destOrd="0" presId="urn:microsoft.com/office/officeart/2018/5/layout/IconLeafLabelList"/>
    <dgm:cxn modelId="{581E9362-C691-4AD8-87A7-C14CF3BF6DEB}" type="presParOf" srcId="{F6F5CA2F-2B84-4FD6-9C87-1E1DF3FE3176}" destId="{C2C3FF08-C7E0-4763-9806-93665BB99F75}" srcOrd="2" destOrd="0" presId="urn:microsoft.com/office/officeart/2018/5/layout/IconLeafLabelList"/>
    <dgm:cxn modelId="{B290FE7E-BF64-47E5-A235-8318CC1C3CE5}" type="presParOf" srcId="{F6F5CA2F-2B84-4FD6-9C87-1E1DF3FE3176}" destId="{192BED19-293F-4EA2-926E-46D6F0F15713}" srcOrd="3" destOrd="0" presId="urn:microsoft.com/office/officeart/2018/5/layout/IconLeafLabelList"/>
    <dgm:cxn modelId="{3D7F03E6-0E36-4D64-8731-0B7B653FFBD2}" type="presParOf" srcId="{60BA0794-1BE0-418B-9558-248BB88BE0B3}" destId="{2662D103-972A-4062-AF42-0822FCFA18EA}" srcOrd="1" destOrd="0" presId="urn:microsoft.com/office/officeart/2018/5/layout/IconLeafLabelList"/>
    <dgm:cxn modelId="{FC705F0E-3D8B-4383-9EF3-0C640A36C7BB}" type="presParOf" srcId="{60BA0794-1BE0-418B-9558-248BB88BE0B3}" destId="{BE53867C-404C-4EC1-BEC3-19D876DC7A05}" srcOrd="2" destOrd="0" presId="urn:microsoft.com/office/officeart/2018/5/layout/IconLeafLabelList"/>
    <dgm:cxn modelId="{C9F02A33-AC58-4936-9F52-A08C0511F6A9}" type="presParOf" srcId="{BE53867C-404C-4EC1-BEC3-19D876DC7A05}" destId="{0942A3B3-0200-4369-83BA-18B3F18DF024}" srcOrd="0" destOrd="0" presId="urn:microsoft.com/office/officeart/2018/5/layout/IconLeafLabelList"/>
    <dgm:cxn modelId="{407A63B9-10AD-46D4-9F87-721A01DA2603}" type="presParOf" srcId="{BE53867C-404C-4EC1-BEC3-19D876DC7A05}" destId="{800AE0CE-B993-41E8-B2CD-32BBD0008A77}" srcOrd="1" destOrd="0" presId="urn:microsoft.com/office/officeart/2018/5/layout/IconLeafLabelList"/>
    <dgm:cxn modelId="{03407DE8-4873-4432-A99B-AFBFF149AFF7}" type="presParOf" srcId="{BE53867C-404C-4EC1-BEC3-19D876DC7A05}" destId="{5D113514-8FC3-4603-8012-CECED8745F56}" srcOrd="2" destOrd="0" presId="urn:microsoft.com/office/officeart/2018/5/layout/IconLeafLabelList"/>
    <dgm:cxn modelId="{411CD253-0879-4A0C-8842-FE3A9398BE5B}" type="presParOf" srcId="{BE53867C-404C-4EC1-BEC3-19D876DC7A05}" destId="{4FF42A94-393C-4EBF-B32D-2559378DA632}"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C3D1B19-EF88-48EF-8DA0-E7E076135029}" type="doc">
      <dgm:prSet loTypeId="urn:microsoft.com/office/officeart/2018/5/layout/IconCircleLabelList" loCatId="icon" qsTypeId="urn:microsoft.com/office/officeart/2005/8/quickstyle/simple1" qsCatId="simple" csTypeId="urn:microsoft.com/office/officeart/2005/8/colors/accent5_2" csCatId="accent5" phldr="1"/>
      <dgm:spPr/>
      <dgm:t>
        <a:bodyPr/>
        <a:lstStyle/>
        <a:p>
          <a:endParaRPr lang="en-US"/>
        </a:p>
      </dgm:t>
    </dgm:pt>
    <dgm:pt modelId="{AA9C48D1-1EC6-499D-82A7-7626075ED4C7}">
      <dgm:prSet custT="1"/>
      <dgm:spPr/>
      <dgm:t>
        <a:bodyPr/>
        <a:lstStyle/>
        <a:p>
          <a:pPr>
            <a:lnSpc>
              <a:spcPct val="100000"/>
            </a:lnSpc>
            <a:defRPr cap="all"/>
          </a:pPr>
          <a:r>
            <a:rPr lang="en-GB" sz="1400"/>
            <a:t>Request for Architecture Work</a:t>
          </a:r>
          <a:endParaRPr lang="en-US" sz="1400"/>
        </a:p>
      </dgm:t>
    </dgm:pt>
    <dgm:pt modelId="{EF7D8DF4-2AE9-4458-931B-70ACDCC3CF48}" type="parTrans" cxnId="{DCEA8537-9221-4D1C-9D41-FD7810134A30}">
      <dgm:prSet/>
      <dgm:spPr/>
      <dgm:t>
        <a:bodyPr/>
        <a:lstStyle/>
        <a:p>
          <a:endParaRPr lang="en-US" sz="1400"/>
        </a:p>
      </dgm:t>
    </dgm:pt>
    <dgm:pt modelId="{09B59FF3-4F31-49AE-B6F2-01741079B93F}" type="sibTrans" cxnId="{DCEA8537-9221-4D1C-9D41-FD7810134A30}">
      <dgm:prSet/>
      <dgm:spPr/>
      <dgm:t>
        <a:bodyPr/>
        <a:lstStyle/>
        <a:p>
          <a:endParaRPr lang="en-US" sz="1400"/>
        </a:p>
      </dgm:t>
    </dgm:pt>
    <dgm:pt modelId="{E5E3AC85-AC48-4C3C-B8F9-A752F0417CB5}">
      <dgm:prSet custT="1"/>
      <dgm:spPr/>
      <dgm:t>
        <a:bodyPr/>
        <a:lstStyle/>
        <a:p>
          <a:pPr>
            <a:lnSpc>
              <a:spcPct val="100000"/>
            </a:lnSpc>
            <a:defRPr cap="all"/>
          </a:pPr>
          <a:r>
            <a:rPr lang="en-GB" sz="1400"/>
            <a:t>Architecture Principles Architecture Repository</a:t>
          </a:r>
          <a:endParaRPr lang="en-US" sz="1400"/>
        </a:p>
      </dgm:t>
    </dgm:pt>
    <dgm:pt modelId="{3D615924-91DC-4DB7-978E-C2AE54DDFF29}" type="parTrans" cxnId="{424922F7-773A-4D5F-9061-3FEB72271BC9}">
      <dgm:prSet/>
      <dgm:spPr/>
      <dgm:t>
        <a:bodyPr/>
        <a:lstStyle/>
        <a:p>
          <a:endParaRPr lang="en-US" sz="1400"/>
        </a:p>
      </dgm:t>
    </dgm:pt>
    <dgm:pt modelId="{95C8EEE3-76FF-4376-BD8E-94DB2301F010}" type="sibTrans" cxnId="{424922F7-773A-4D5F-9061-3FEB72271BC9}">
      <dgm:prSet/>
      <dgm:spPr/>
      <dgm:t>
        <a:bodyPr/>
        <a:lstStyle/>
        <a:p>
          <a:endParaRPr lang="en-US" sz="1400"/>
        </a:p>
      </dgm:t>
    </dgm:pt>
    <dgm:pt modelId="{C3A572A3-6A5F-4610-BB49-F7453335C9C1}">
      <dgm:prSet custT="1"/>
      <dgm:spPr/>
      <dgm:t>
        <a:bodyPr/>
        <a:lstStyle/>
        <a:p>
          <a:pPr>
            <a:lnSpc>
              <a:spcPct val="100000"/>
            </a:lnSpc>
            <a:defRPr cap="all"/>
          </a:pPr>
          <a:r>
            <a:rPr lang="en-GB" sz="1400"/>
            <a:t>Business Principles, Goals, Drivers</a:t>
          </a:r>
          <a:endParaRPr lang="en-US" sz="1400"/>
        </a:p>
      </dgm:t>
    </dgm:pt>
    <dgm:pt modelId="{7BD2F392-87A0-4E7E-B639-1444601CCB30}" type="parTrans" cxnId="{ADF4ADFB-03CF-498B-8D20-6B596810C2F5}">
      <dgm:prSet/>
      <dgm:spPr/>
      <dgm:t>
        <a:bodyPr/>
        <a:lstStyle/>
        <a:p>
          <a:endParaRPr lang="en-US" sz="1400"/>
        </a:p>
      </dgm:t>
    </dgm:pt>
    <dgm:pt modelId="{EC838232-98E0-4678-BDD0-3BA3CC27123A}" type="sibTrans" cxnId="{ADF4ADFB-03CF-498B-8D20-6B596810C2F5}">
      <dgm:prSet/>
      <dgm:spPr/>
      <dgm:t>
        <a:bodyPr/>
        <a:lstStyle/>
        <a:p>
          <a:endParaRPr lang="en-US" sz="1400"/>
        </a:p>
      </dgm:t>
    </dgm:pt>
    <dgm:pt modelId="{C8C76B06-0B33-4B05-99D2-E3D60412B4A6}">
      <dgm:prSet custT="1"/>
      <dgm:spPr/>
      <dgm:t>
        <a:bodyPr/>
        <a:lstStyle/>
        <a:p>
          <a:pPr>
            <a:lnSpc>
              <a:spcPct val="100000"/>
            </a:lnSpc>
            <a:defRPr cap="all"/>
          </a:pPr>
          <a:r>
            <a:rPr lang="en-GB" sz="1400"/>
            <a:t>Organizational model for EA</a:t>
          </a:r>
          <a:endParaRPr lang="en-US" sz="1400"/>
        </a:p>
      </dgm:t>
    </dgm:pt>
    <dgm:pt modelId="{6042DDDE-27CB-4B1A-B539-38E591026E16}" type="parTrans" cxnId="{2B92C47B-7EE9-40F0-9192-F5AE90BF984F}">
      <dgm:prSet/>
      <dgm:spPr/>
      <dgm:t>
        <a:bodyPr/>
        <a:lstStyle/>
        <a:p>
          <a:endParaRPr lang="en-US" sz="1400"/>
        </a:p>
      </dgm:t>
    </dgm:pt>
    <dgm:pt modelId="{148F4817-E057-4401-83AE-995D9F31DA51}" type="sibTrans" cxnId="{2B92C47B-7EE9-40F0-9192-F5AE90BF984F}">
      <dgm:prSet/>
      <dgm:spPr/>
      <dgm:t>
        <a:bodyPr/>
        <a:lstStyle/>
        <a:p>
          <a:endParaRPr lang="en-US" sz="1400"/>
        </a:p>
      </dgm:t>
    </dgm:pt>
    <dgm:pt modelId="{32AEDBB6-ECD8-452B-B33B-6FD21E021303}">
      <dgm:prSet custT="1"/>
      <dgm:spPr/>
      <dgm:t>
        <a:bodyPr/>
        <a:lstStyle/>
        <a:p>
          <a:pPr>
            <a:lnSpc>
              <a:spcPct val="100000"/>
            </a:lnSpc>
            <a:defRPr cap="all"/>
          </a:pPr>
          <a:r>
            <a:rPr lang="en-GB" sz="1400"/>
            <a:t>Tailored Architecture Framework</a:t>
          </a:r>
          <a:endParaRPr lang="en-US" sz="1400"/>
        </a:p>
      </dgm:t>
    </dgm:pt>
    <dgm:pt modelId="{7D4BC2D6-3D12-45F7-9723-12CF017CA1E2}" type="parTrans" cxnId="{66C118F8-44FC-42A5-917D-17C9E1985321}">
      <dgm:prSet/>
      <dgm:spPr/>
      <dgm:t>
        <a:bodyPr/>
        <a:lstStyle/>
        <a:p>
          <a:endParaRPr lang="en-US" sz="1400"/>
        </a:p>
      </dgm:t>
    </dgm:pt>
    <dgm:pt modelId="{13CF4900-BDC9-4230-AD3A-D04AF2E93994}" type="sibTrans" cxnId="{66C118F8-44FC-42A5-917D-17C9E1985321}">
      <dgm:prSet/>
      <dgm:spPr/>
      <dgm:t>
        <a:bodyPr/>
        <a:lstStyle/>
        <a:p>
          <a:endParaRPr lang="en-US" sz="1400"/>
        </a:p>
      </dgm:t>
    </dgm:pt>
    <dgm:pt modelId="{9D9998B2-56EA-4B1A-A15C-B7E8A98E6DE7}" type="pres">
      <dgm:prSet presAssocID="{EC3D1B19-EF88-48EF-8DA0-E7E076135029}" presName="root" presStyleCnt="0">
        <dgm:presLayoutVars>
          <dgm:dir/>
          <dgm:resizeHandles val="exact"/>
        </dgm:presLayoutVars>
      </dgm:prSet>
      <dgm:spPr/>
    </dgm:pt>
    <dgm:pt modelId="{DE987235-C227-4B70-80C8-03AF4E354A9D}" type="pres">
      <dgm:prSet presAssocID="{AA9C48D1-1EC6-499D-82A7-7626075ED4C7}" presName="compNode" presStyleCnt="0"/>
      <dgm:spPr/>
    </dgm:pt>
    <dgm:pt modelId="{EDFD3003-0FF6-477F-9017-03B3A1278A6A}" type="pres">
      <dgm:prSet presAssocID="{AA9C48D1-1EC6-499D-82A7-7626075ED4C7}" presName="iconBgRect" presStyleLbl="bgShp" presStyleIdx="0" presStyleCnt="5"/>
      <dgm:spPr/>
    </dgm:pt>
    <dgm:pt modelId="{61D0FF17-7495-42EC-A8C5-A78D7FE3DC81}" type="pres">
      <dgm:prSet presAssocID="{AA9C48D1-1EC6-499D-82A7-7626075ED4C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
        </a:ext>
      </dgm:extLst>
    </dgm:pt>
    <dgm:pt modelId="{8E7AA0FD-ACB5-4493-B352-231AA6145242}" type="pres">
      <dgm:prSet presAssocID="{AA9C48D1-1EC6-499D-82A7-7626075ED4C7}" presName="spaceRect" presStyleCnt="0"/>
      <dgm:spPr/>
    </dgm:pt>
    <dgm:pt modelId="{0E563FAE-33EE-42BE-BDDE-7D1400D87B5D}" type="pres">
      <dgm:prSet presAssocID="{AA9C48D1-1EC6-499D-82A7-7626075ED4C7}" presName="textRect" presStyleLbl="revTx" presStyleIdx="0" presStyleCnt="5" custScaleX="138361">
        <dgm:presLayoutVars>
          <dgm:chMax val="1"/>
          <dgm:chPref val="1"/>
        </dgm:presLayoutVars>
      </dgm:prSet>
      <dgm:spPr/>
    </dgm:pt>
    <dgm:pt modelId="{D1FB51D5-5A64-422E-AB57-1B6BC1681269}" type="pres">
      <dgm:prSet presAssocID="{09B59FF3-4F31-49AE-B6F2-01741079B93F}" presName="sibTrans" presStyleCnt="0"/>
      <dgm:spPr/>
    </dgm:pt>
    <dgm:pt modelId="{12335E7E-265D-442F-9982-8DD1B4BF0E49}" type="pres">
      <dgm:prSet presAssocID="{E5E3AC85-AC48-4C3C-B8F9-A752F0417CB5}" presName="compNode" presStyleCnt="0"/>
      <dgm:spPr/>
    </dgm:pt>
    <dgm:pt modelId="{A3D7A6B3-A1D2-4755-9018-22B8C2C89584}" type="pres">
      <dgm:prSet presAssocID="{E5E3AC85-AC48-4C3C-B8F9-A752F0417CB5}" presName="iconBgRect" presStyleLbl="bgShp" presStyleIdx="1" presStyleCnt="5"/>
      <dgm:spPr/>
    </dgm:pt>
    <dgm:pt modelId="{D4B4064E-E80C-465C-B556-5B4ECC73F905}" type="pres">
      <dgm:prSet presAssocID="{E5E3AC85-AC48-4C3C-B8F9-A752F0417CB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E9C2A34A-8B5B-49BB-9C83-FBF34453F266}" type="pres">
      <dgm:prSet presAssocID="{E5E3AC85-AC48-4C3C-B8F9-A752F0417CB5}" presName="spaceRect" presStyleCnt="0"/>
      <dgm:spPr/>
    </dgm:pt>
    <dgm:pt modelId="{0D53EAC4-8458-4835-8D27-0D6F576F50B2}" type="pres">
      <dgm:prSet presAssocID="{E5E3AC85-AC48-4C3C-B8F9-A752F0417CB5}" presName="textRect" presStyleLbl="revTx" presStyleIdx="1" presStyleCnt="5" custScaleX="173722">
        <dgm:presLayoutVars>
          <dgm:chMax val="1"/>
          <dgm:chPref val="1"/>
        </dgm:presLayoutVars>
      </dgm:prSet>
      <dgm:spPr/>
    </dgm:pt>
    <dgm:pt modelId="{08340629-0FA2-4A92-90A9-C5E023CF6729}" type="pres">
      <dgm:prSet presAssocID="{95C8EEE3-76FF-4376-BD8E-94DB2301F010}" presName="sibTrans" presStyleCnt="0"/>
      <dgm:spPr/>
    </dgm:pt>
    <dgm:pt modelId="{67D16B27-5D45-47FE-BB48-675793E938EA}" type="pres">
      <dgm:prSet presAssocID="{C3A572A3-6A5F-4610-BB49-F7453335C9C1}" presName="compNode" presStyleCnt="0"/>
      <dgm:spPr/>
    </dgm:pt>
    <dgm:pt modelId="{B0CCCEFD-11E1-439F-9198-801821026E94}" type="pres">
      <dgm:prSet presAssocID="{C3A572A3-6A5F-4610-BB49-F7453335C9C1}" presName="iconBgRect" presStyleLbl="bgShp" presStyleIdx="2" presStyleCnt="5"/>
      <dgm:spPr>
        <a:ln>
          <a:noFill/>
        </a:ln>
      </dgm:spPr>
    </dgm:pt>
    <dgm:pt modelId="{5E1E1445-D97F-4DDF-A970-5BC8DDBFAE83}" type="pres">
      <dgm:prSet presAssocID="{C3A572A3-6A5F-4610-BB49-F7453335C9C1}"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B0EA1E27-B959-46C3-AB28-5CDB20DA4A24}" type="pres">
      <dgm:prSet presAssocID="{C3A572A3-6A5F-4610-BB49-F7453335C9C1}" presName="spaceRect" presStyleCnt="0"/>
      <dgm:spPr/>
    </dgm:pt>
    <dgm:pt modelId="{4C7AF278-9369-4E23-BB67-A55E65483E36}" type="pres">
      <dgm:prSet presAssocID="{C3A572A3-6A5F-4610-BB49-F7453335C9C1}" presName="textRect" presStyleLbl="revTx" presStyleIdx="2" presStyleCnt="5" custScaleX="166827">
        <dgm:presLayoutVars>
          <dgm:chMax val="1"/>
          <dgm:chPref val="1"/>
        </dgm:presLayoutVars>
      </dgm:prSet>
      <dgm:spPr/>
    </dgm:pt>
    <dgm:pt modelId="{359C6366-56F1-46D7-8576-D99ECC33BCD2}" type="pres">
      <dgm:prSet presAssocID="{EC838232-98E0-4678-BDD0-3BA3CC27123A}" presName="sibTrans" presStyleCnt="0"/>
      <dgm:spPr/>
    </dgm:pt>
    <dgm:pt modelId="{C5D38CC3-FE42-4E77-B58A-9DBFC8897509}" type="pres">
      <dgm:prSet presAssocID="{C8C76B06-0B33-4B05-99D2-E3D60412B4A6}" presName="compNode" presStyleCnt="0"/>
      <dgm:spPr/>
    </dgm:pt>
    <dgm:pt modelId="{39D41F36-05A6-4DF2-9F69-3F829BA85823}" type="pres">
      <dgm:prSet presAssocID="{C8C76B06-0B33-4B05-99D2-E3D60412B4A6}" presName="iconBgRect" presStyleLbl="bgShp" presStyleIdx="3" presStyleCnt="5"/>
      <dgm:spPr/>
    </dgm:pt>
    <dgm:pt modelId="{5331D5FB-D6E1-4FEF-B495-D9479114943A}" type="pres">
      <dgm:prSet presAssocID="{C8C76B06-0B33-4B05-99D2-E3D60412B4A6}"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3170C8C6-05A8-48C0-B344-322D293B47F4}" type="pres">
      <dgm:prSet presAssocID="{C8C76B06-0B33-4B05-99D2-E3D60412B4A6}" presName="spaceRect" presStyleCnt="0"/>
      <dgm:spPr/>
    </dgm:pt>
    <dgm:pt modelId="{590C0D41-7A39-4B5E-9697-06FFA9FC098F}" type="pres">
      <dgm:prSet presAssocID="{C8C76B06-0B33-4B05-99D2-E3D60412B4A6}" presName="textRect" presStyleLbl="revTx" presStyleIdx="3" presStyleCnt="5" custScaleX="150027">
        <dgm:presLayoutVars>
          <dgm:chMax val="1"/>
          <dgm:chPref val="1"/>
        </dgm:presLayoutVars>
      </dgm:prSet>
      <dgm:spPr/>
    </dgm:pt>
    <dgm:pt modelId="{ADD49A79-B1E6-44F5-8AE6-594FB5351F09}" type="pres">
      <dgm:prSet presAssocID="{148F4817-E057-4401-83AE-995D9F31DA51}" presName="sibTrans" presStyleCnt="0"/>
      <dgm:spPr/>
    </dgm:pt>
    <dgm:pt modelId="{43778F9E-5151-45E0-824E-5C35D04A0DF8}" type="pres">
      <dgm:prSet presAssocID="{32AEDBB6-ECD8-452B-B33B-6FD21E021303}" presName="compNode" presStyleCnt="0"/>
      <dgm:spPr/>
    </dgm:pt>
    <dgm:pt modelId="{6B34E2FA-9E02-4960-8304-5C4789C27F89}" type="pres">
      <dgm:prSet presAssocID="{32AEDBB6-ECD8-452B-B33B-6FD21E021303}" presName="iconBgRect" presStyleLbl="bgShp" presStyleIdx="4" presStyleCnt="5"/>
      <dgm:spPr/>
    </dgm:pt>
    <dgm:pt modelId="{BD471533-A0EA-4E53-AFD0-48CCBC85B048}" type="pres">
      <dgm:prSet presAssocID="{32AEDBB6-ECD8-452B-B33B-6FD21E02130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ears"/>
        </a:ext>
      </dgm:extLst>
    </dgm:pt>
    <dgm:pt modelId="{A163A9FD-0FD6-4D05-B282-76546710C03F}" type="pres">
      <dgm:prSet presAssocID="{32AEDBB6-ECD8-452B-B33B-6FD21E021303}" presName="spaceRect" presStyleCnt="0"/>
      <dgm:spPr/>
    </dgm:pt>
    <dgm:pt modelId="{E500F8E9-C1FD-4C71-BBD0-03634AD16994}" type="pres">
      <dgm:prSet presAssocID="{32AEDBB6-ECD8-452B-B33B-6FD21E021303}" presName="textRect" presStyleLbl="revTx" presStyleIdx="4" presStyleCnt="5" custScaleX="176472">
        <dgm:presLayoutVars>
          <dgm:chMax val="1"/>
          <dgm:chPref val="1"/>
        </dgm:presLayoutVars>
      </dgm:prSet>
      <dgm:spPr/>
    </dgm:pt>
  </dgm:ptLst>
  <dgm:cxnLst>
    <dgm:cxn modelId="{4ED30103-66B3-4545-8A5F-010FA9B28A37}" type="presOf" srcId="{C8C76B06-0B33-4B05-99D2-E3D60412B4A6}" destId="{590C0D41-7A39-4B5E-9697-06FFA9FC098F}" srcOrd="0" destOrd="0" presId="urn:microsoft.com/office/officeart/2018/5/layout/IconCircleLabelList"/>
    <dgm:cxn modelId="{DCEA8537-9221-4D1C-9D41-FD7810134A30}" srcId="{EC3D1B19-EF88-48EF-8DA0-E7E076135029}" destId="{AA9C48D1-1EC6-499D-82A7-7626075ED4C7}" srcOrd="0" destOrd="0" parTransId="{EF7D8DF4-2AE9-4458-931B-70ACDCC3CF48}" sibTransId="{09B59FF3-4F31-49AE-B6F2-01741079B93F}"/>
    <dgm:cxn modelId="{732F9D3A-2555-4F83-BA77-BF7E07A42857}" type="presOf" srcId="{AA9C48D1-1EC6-499D-82A7-7626075ED4C7}" destId="{0E563FAE-33EE-42BE-BDDE-7D1400D87B5D}" srcOrd="0" destOrd="0" presId="urn:microsoft.com/office/officeart/2018/5/layout/IconCircleLabelList"/>
    <dgm:cxn modelId="{7447B66C-3B00-4BEC-9170-899836821E50}" type="presOf" srcId="{E5E3AC85-AC48-4C3C-B8F9-A752F0417CB5}" destId="{0D53EAC4-8458-4835-8D27-0D6F576F50B2}" srcOrd="0" destOrd="0" presId="urn:microsoft.com/office/officeart/2018/5/layout/IconCircleLabelList"/>
    <dgm:cxn modelId="{6AC1AE6E-6FE8-4D20-BC86-306B5936C4C1}" type="presOf" srcId="{32AEDBB6-ECD8-452B-B33B-6FD21E021303}" destId="{E500F8E9-C1FD-4C71-BBD0-03634AD16994}" srcOrd="0" destOrd="0" presId="urn:microsoft.com/office/officeart/2018/5/layout/IconCircleLabelList"/>
    <dgm:cxn modelId="{2B92C47B-7EE9-40F0-9192-F5AE90BF984F}" srcId="{EC3D1B19-EF88-48EF-8DA0-E7E076135029}" destId="{C8C76B06-0B33-4B05-99D2-E3D60412B4A6}" srcOrd="3" destOrd="0" parTransId="{6042DDDE-27CB-4B1A-B539-38E591026E16}" sibTransId="{148F4817-E057-4401-83AE-995D9F31DA51}"/>
    <dgm:cxn modelId="{B0B6CB96-D54C-4D22-9C2A-AAF92611D608}" type="presOf" srcId="{C3A572A3-6A5F-4610-BB49-F7453335C9C1}" destId="{4C7AF278-9369-4E23-BB67-A55E65483E36}" srcOrd="0" destOrd="0" presId="urn:microsoft.com/office/officeart/2018/5/layout/IconCircleLabelList"/>
    <dgm:cxn modelId="{1C0C1EDE-50FC-4693-8666-2A4DCDC45E71}" type="presOf" srcId="{EC3D1B19-EF88-48EF-8DA0-E7E076135029}" destId="{9D9998B2-56EA-4B1A-A15C-B7E8A98E6DE7}" srcOrd="0" destOrd="0" presId="urn:microsoft.com/office/officeart/2018/5/layout/IconCircleLabelList"/>
    <dgm:cxn modelId="{424922F7-773A-4D5F-9061-3FEB72271BC9}" srcId="{EC3D1B19-EF88-48EF-8DA0-E7E076135029}" destId="{E5E3AC85-AC48-4C3C-B8F9-A752F0417CB5}" srcOrd="1" destOrd="0" parTransId="{3D615924-91DC-4DB7-978E-C2AE54DDFF29}" sibTransId="{95C8EEE3-76FF-4376-BD8E-94DB2301F010}"/>
    <dgm:cxn modelId="{66C118F8-44FC-42A5-917D-17C9E1985321}" srcId="{EC3D1B19-EF88-48EF-8DA0-E7E076135029}" destId="{32AEDBB6-ECD8-452B-B33B-6FD21E021303}" srcOrd="4" destOrd="0" parTransId="{7D4BC2D6-3D12-45F7-9723-12CF017CA1E2}" sibTransId="{13CF4900-BDC9-4230-AD3A-D04AF2E93994}"/>
    <dgm:cxn modelId="{ADF4ADFB-03CF-498B-8D20-6B596810C2F5}" srcId="{EC3D1B19-EF88-48EF-8DA0-E7E076135029}" destId="{C3A572A3-6A5F-4610-BB49-F7453335C9C1}" srcOrd="2" destOrd="0" parTransId="{7BD2F392-87A0-4E7E-B639-1444601CCB30}" sibTransId="{EC838232-98E0-4678-BDD0-3BA3CC27123A}"/>
    <dgm:cxn modelId="{5D222FD2-36D8-458B-9EE9-314F6A7338E6}" type="presParOf" srcId="{9D9998B2-56EA-4B1A-A15C-B7E8A98E6DE7}" destId="{DE987235-C227-4B70-80C8-03AF4E354A9D}" srcOrd="0" destOrd="0" presId="urn:microsoft.com/office/officeart/2018/5/layout/IconCircleLabelList"/>
    <dgm:cxn modelId="{BF541CCA-75F3-486C-AE4A-7BAA8E752556}" type="presParOf" srcId="{DE987235-C227-4B70-80C8-03AF4E354A9D}" destId="{EDFD3003-0FF6-477F-9017-03B3A1278A6A}" srcOrd="0" destOrd="0" presId="urn:microsoft.com/office/officeart/2018/5/layout/IconCircleLabelList"/>
    <dgm:cxn modelId="{F7882098-7683-420C-BC15-3AEF4181293E}" type="presParOf" srcId="{DE987235-C227-4B70-80C8-03AF4E354A9D}" destId="{61D0FF17-7495-42EC-A8C5-A78D7FE3DC81}" srcOrd="1" destOrd="0" presId="urn:microsoft.com/office/officeart/2018/5/layout/IconCircleLabelList"/>
    <dgm:cxn modelId="{C25BE20E-068B-4557-A0A0-B79619E8D94B}" type="presParOf" srcId="{DE987235-C227-4B70-80C8-03AF4E354A9D}" destId="{8E7AA0FD-ACB5-4493-B352-231AA6145242}" srcOrd="2" destOrd="0" presId="urn:microsoft.com/office/officeart/2018/5/layout/IconCircleLabelList"/>
    <dgm:cxn modelId="{CC8CC9DB-01D7-4756-B5A4-A130E5DDC3F8}" type="presParOf" srcId="{DE987235-C227-4B70-80C8-03AF4E354A9D}" destId="{0E563FAE-33EE-42BE-BDDE-7D1400D87B5D}" srcOrd="3" destOrd="0" presId="urn:microsoft.com/office/officeart/2018/5/layout/IconCircleLabelList"/>
    <dgm:cxn modelId="{AE734759-7E62-4418-929B-2CB84925ADC4}" type="presParOf" srcId="{9D9998B2-56EA-4B1A-A15C-B7E8A98E6DE7}" destId="{D1FB51D5-5A64-422E-AB57-1B6BC1681269}" srcOrd="1" destOrd="0" presId="urn:microsoft.com/office/officeart/2018/5/layout/IconCircleLabelList"/>
    <dgm:cxn modelId="{57167B89-E70B-4274-9DE3-88B390AA5513}" type="presParOf" srcId="{9D9998B2-56EA-4B1A-A15C-B7E8A98E6DE7}" destId="{12335E7E-265D-442F-9982-8DD1B4BF0E49}" srcOrd="2" destOrd="0" presId="urn:microsoft.com/office/officeart/2018/5/layout/IconCircleLabelList"/>
    <dgm:cxn modelId="{5745833A-C9C2-4E92-BDED-E409E0ED6C08}" type="presParOf" srcId="{12335E7E-265D-442F-9982-8DD1B4BF0E49}" destId="{A3D7A6B3-A1D2-4755-9018-22B8C2C89584}" srcOrd="0" destOrd="0" presId="urn:microsoft.com/office/officeart/2018/5/layout/IconCircleLabelList"/>
    <dgm:cxn modelId="{58FD7AD8-1159-431D-8AE4-CE6F53766E2B}" type="presParOf" srcId="{12335E7E-265D-442F-9982-8DD1B4BF0E49}" destId="{D4B4064E-E80C-465C-B556-5B4ECC73F905}" srcOrd="1" destOrd="0" presId="urn:microsoft.com/office/officeart/2018/5/layout/IconCircleLabelList"/>
    <dgm:cxn modelId="{94BC5301-E338-4620-8EBA-5A42BE8AB45C}" type="presParOf" srcId="{12335E7E-265D-442F-9982-8DD1B4BF0E49}" destId="{E9C2A34A-8B5B-49BB-9C83-FBF34453F266}" srcOrd="2" destOrd="0" presId="urn:microsoft.com/office/officeart/2018/5/layout/IconCircleLabelList"/>
    <dgm:cxn modelId="{034688F2-DFA2-4401-8220-FA8A1C37BAC5}" type="presParOf" srcId="{12335E7E-265D-442F-9982-8DD1B4BF0E49}" destId="{0D53EAC4-8458-4835-8D27-0D6F576F50B2}" srcOrd="3" destOrd="0" presId="urn:microsoft.com/office/officeart/2018/5/layout/IconCircleLabelList"/>
    <dgm:cxn modelId="{68DE4EEB-9757-4991-8D77-71824D9C4505}" type="presParOf" srcId="{9D9998B2-56EA-4B1A-A15C-B7E8A98E6DE7}" destId="{08340629-0FA2-4A92-90A9-C5E023CF6729}" srcOrd="3" destOrd="0" presId="urn:microsoft.com/office/officeart/2018/5/layout/IconCircleLabelList"/>
    <dgm:cxn modelId="{DF9A4DF9-3B5E-4535-BCA7-2096FA24E894}" type="presParOf" srcId="{9D9998B2-56EA-4B1A-A15C-B7E8A98E6DE7}" destId="{67D16B27-5D45-47FE-BB48-675793E938EA}" srcOrd="4" destOrd="0" presId="urn:microsoft.com/office/officeart/2018/5/layout/IconCircleLabelList"/>
    <dgm:cxn modelId="{698AEB54-E11E-43B6-A25C-9B42E3A7A8A5}" type="presParOf" srcId="{67D16B27-5D45-47FE-BB48-675793E938EA}" destId="{B0CCCEFD-11E1-439F-9198-801821026E94}" srcOrd="0" destOrd="0" presId="urn:microsoft.com/office/officeart/2018/5/layout/IconCircleLabelList"/>
    <dgm:cxn modelId="{6CD5C17B-7604-420A-9749-FF7175AC35ED}" type="presParOf" srcId="{67D16B27-5D45-47FE-BB48-675793E938EA}" destId="{5E1E1445-D97F-4DDF-A970-5BC8DDBFAE83}" srcOrd="1" destOrd="0" presId="urn:microsoft.com/office/officeart/2018/5/layout/IconCircleLabelList"/>
    <dgm:cxn modelId="{2BFB3498-7E29-44F4-ACDA-A2ECFA5FB47C}" type="presParOf" srcId="{67D16B27-5D45-47FE-BB48-675793E938EA}" destId="{B0EA1E27-B959-46C3-AB28-5CDB20DA4A24}" srcOrd="2" destOrd="0" presId="urn:microsoft.com/office/officeart/2018/5/layout/IconCircleLabelList"/>
    <dgm:cxn modelId="{CA7571D2-58F2-462C-9C90-4AA98978AE16}" type="presParOf" srcId="{67D16B27-5D45-47FE-BB48-675793E938EA}" destId="{4C7AF278-9369-4E23-BB67-A55E65483E36}" srcOrd="3" destOrd="0" presId="urn:microsoft.com/office/officeart/2018/5/layout/IconCircleLabelList"/>
    <dgm:cxn modelId="{24AB4E8C-A137-48F7-93B2-7C9E6995C7D9}" type="presParOf" srcId="{9D9998B2-56EA-4B1A-A15C-B7E8A98E6DE7}" destId="{359C6366-56F1-46D7-8576-D99ECC33BCD2}" srcOrd="5" destOrd="0" presId="urn:microsoft.com/office/officeart/2018/5/layout/IconCircleLabelList"/>
    <dgm:cxn modelId="{9BDC5988-9E79-4EBD-8AEA-27B16FB1465A}" type="presParOf" srcId="{9D9998B2-56EA-4B1A-A15C-B7E8A98E6DE7}" destId="{C5D38CC3-FE42-4E77-B58A-9DBFC8897509}" srcOrd="6" destOrd="0" presId="urn:microsoft.com/office/officeart/2018/5/layout/IconCircleLabelList"/>
    <dgm:cxn modelId="{496D1352-330A-475D-851C-A3F6EB0DD830}" type="presParOf" srcId="{C5D38CC3-FE42-4E77-B58A-9DBFC8897509}" destId="{39D41F36-05A6-4DF2-9F69-3F829BA85823}" srcOrd="0" destOrd="0" presId="urn:microsoft.com/office/officeart/2018/5/layout/IconCircleLabelList"/>
    <dgm:cxn modelId="{A1E6BF96-0861-480C-868A-1F69D8F38FEB}" type="presParOf" srcId="{C5D38CC3-FE42-4E77-B58A-9DBFC8897509}" destId="{5331D5FB-D6E1-4FEF-B495-D9479114943A}" srcOrd="1" destOrd="0" presId="urn:microsoft.com/office/officeart/2018/5/layout/IconCircleLabelList"/>
    <dgm:cxn modelId="{89E49F56-EAA4-4155-9453-A0F78D942D78}" type="presParOf" srcId="{C5D38CC3-FE42-4E77-B58A-9DBFC8897509}" destId="{3170C8C6-05A8-48C0-B344-322D293B47F4}" srcOrd="2" destOrd="0" presId="urn:microsoft.com/office/officeart/2018/5/layout/IconCircleLabelList"/>
    <dgm:cxn modelId="{ECDA1576-1477-4640-8A8C-6561E5951FF8}" type="presParOf" srcId="{C5D38CC3-FE42-4E77-B58A-9DBFC8897509}" destId="{590C0D41-7A39-4B5E-9697-06FFA9FC098F}" srcOrd="3" destOrd="0" presId="urn:microsoft.com/office/officeart/2018/5/layout/IconCircleLabelList"/>
    <dgm:cxn modelId="{E7DFF2F6-E143-4917-8F78-82DB1D347B75}" type="presParOf" srcId="{9D9998B2-56EA-4B1A-A15C-B7E8A98E6DE7}" destId="{ADD49A79-B1E6-44F5-8AE6-594FB5351F09}" srcOrd="7" destOrd="0" presId="urn:microsoft.com/office/officeart/2018/5/layout/IconCircleLabelList"/>
    <dgm:cxn modelId="{FAE558FE-712A-4EC2-8E25-8CF42898BDFD}" type="presParOf" srcId="{9D9998B2-56EA-4B1A-A15C-B7E8A98E6DE7}" destId="{43778F9E-5151-45E0-824E-5C35D04A0DF8}" srcOrd="8" destOrd="0" presId="urn:microsoft.com/office/officeart/2018/5/layout/IconCircleLabelList"/>
    <dgm:cxn modelId="{9AE38378-14D9-400C-A3AC-103857EB29EF}" type="presParOf" srcId="{43778F9E-5151-45E0-824E-5C35D04A0DF8}" destId="{6B34E2FA-9E02-4960-8304-5C4789C27F89}" srcOrd="0" destOrd="0" presId="urn:microsoft.com/office/officeart/2018/5/layout/IconCircleLabelList"/>
    <dgm:cxn modelId="{07645928-4832-46CB-9766-97B34C1CBE13}" type="presParOf" srcId="{43778F9E-5151-45E0-824E-5C35D04A0DF8}" destId="{BD471533-A0EA-4E53-AFD0-48CCBC85B048}" srcOrd="1" destOrd="0" presId="urn:microsoft.com/office/officeart/2018/5/layout/IconCircleLabelList"/>
    <dgm:cxn modelId="{556611B6-4572-4FF9-A89D-D755ECCDE92A}" type="presParOf" srcId="{43778F9E-5151-45E0-824E-5C35D04A0DF8}" destId="{A163A9FD-0FD6-4D05-B282-76546710C03F}" srcOrd="2" destOrd="0" presId="urn:microsoft.com/office/officeart/2018/5/layout/IconCircleLabelList"/>
    <dgm:cxn modelId="{55A6D540-9F4C-459F-A205-46CF01EF3819}" type="presParOf" srcId="{43778F9E-5151-45E0-824E-5C35D04A0DF8}" destId="{E500F8E9-C1FD-4C71-BBD0-03634AD1699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44B0D43-029A-45B6-977F-E458EDC25BBC}" type="doc">
      <dgm:prSet loTypeId="urn:microsoft.com/office/officeart/2005/8/layout/bProcess3" loCatId="process" qsTypeId="urn:microsoft.com/office/officeart/2005/8/quickstyle/simple2" qsCatId="simple" csTypeId="urn:microsoft.com/office/officeart/2005/8/colors/accent1_3" csCatId="accent1" phldr="1"/>
      <dgm:spPr/>
      <dgm:t>
        <a:bodyPr/>
        <a:lstStyle/>
        <a:p>
          <a:endParaRPr lang="en-US"/>
        </a:p>
      </dgm:t>
    </dgm:pt>
    <dgm:pt modelId="{624ACC07-9EBE-4040-9562-0CC800F830D9}">
      <dgm:prSet custT="1"/>
      <dgm:spPr>
        <a:solidFill>
          <a:schemeClr val="accent1"/>
        </a:solidFill>
      </dgm:spPr>
      <dgm:t>
        <a:bodyPr/>
        <a:lstStyle/>
        <a:p>
          <a:r>
            <a:rPr lang="en-GB" sz="1400"/>
            <a:t>Define the scope of the Architecture Project</a:t>
          </a:r>
          <a:endParaRPr lang="en-US" sz="1400"/>
        </a:p>
      </dgm:t>
    </dgm:pt>
    <dgm:pt modelId="{EF560867-388F-40D7-BD11-0E8E805EDC73}" type="parTrans" cxnId="{C2FE297D-2516-4308-A323-164A1BA95FCA}">
      <dgm:prSet/>
      <dgm:spPr/>
      <dgm:t>
        <a:bodyPr/>
        <a:lstStyle/>
        <a:p>
          <a:endParaRPr lang="en-US" sz="1400"/>
        </a:p>
      </dgm:t>
    </dgm:pt>
    <dgm:pt modelId="{EBEE86E4-5640-4A1C-A808-7124AB5121C3}" type="sibTrans" cxnId="{C2FE297D-2516-4308-A323-164A1BA95FCA}">
      <dgm:prSet custT="1"/>
      <dgm:spPr/>
      <dgm:t>
        <a:bodyPr/>
        <a:lstStyle/>
        <a:p>
          <a:endParaRPr lang="en-US" sz="1400"/>
        </a:p>
      </dgm:t>
    </dgm:pt>
    <dgm:pt modelId="{5D12CECF-251B-469A-9A6C-50C46A332455}">
      <dgm:prSet custT="1"/>
      <dgm:spPr>
        <a:solidFill>
          <a:schemeClr val="accent1"/>
        </a:solidFill>
      </dgm:spPr>
      <dgm:t>
        <a:bodyPr/>
        <a:lstStyle/>
        <a:p>
          <a:r>
            <a:rPr lang="en-GB" sz="1400"/>
            <a:t>What problem are you solving? </a:t>
          </a:r>
          <a:endParaRPr lang="en-US" sz="1400"/>
        </a:p>
      </dgm:t>
    </dgm:pt>
    <dgm:pt modelId="{6A26F93C-EBEA-4EB5-A4FE-F9844F8F99E9}" type="parTrans" cxnId="{AEF18317-5DEB-43A0-848A-1C7E7869A021}">
      <dgm:prSet/>
      <dgm:spPr/>
      <dgm:t>
        <a:bodyPr/>
        <a:lstStyle/>
        <a:p>
          <a:endParaRPr lang="en-US" sz="1400"/>
        </a:p>
      </dgm:t>
    </dgm:pt>
    <dgm:pt modelId="{357CEC29-6C40-44A2-A9A5-BD243CFB45C3}" type="sibTrans" cxnId="{AEF18317-5DEB-43A0-848A-1C7E7869A021}">
      <dgm:prSet custT="1"/>
      <dgm:spPr/>
      <dgm:t>
        <a:bodyPr/>
        <a:lstStyle/>
        <a:p>
          <a:endParaRPr lang="en-US" sz="1400"/>
        </a:p>
      </dgm:t>
    </dgm:pt>
    <dgm:pt modelId="{BD677A25-0996-4DB2-8F0F-5370DFD28D8A}">
      <dgm:prSet custT="1"/>
      <dgm:spPr>
        <a:solidFill>
          <a:schemeClr val="accent1"/>
        </a:solidFill>
      </dgm:spPr>
      <dgm:t>
        <a:bodyPr/>
        <a:lstStyle/>
        <a:p>
          <a:r>
            <a:rPr lang="en-GB" sz="1400"/>
            <a:t>Where will this architecture be used?</a:t>
          </a:r>
          <a:endParaRPr lang="en-US" sz="1400"/>
        </a:p>
      </dgm:t>
    </dgm:pt>
    <dgm:pt modelId="{62925EF3-0811-4811-9CA5-74FD0AFDB8BF}" type="parTrans" cxnId="{9120B501-6D30-4094-B6DB-2658ADA35DA5}">
      <dgm:prSet/>
      <dgm:spPr/>
      <dgm:t>
        <a:bodyPr/>
        <a:lstStyle/>
        <a:p>
          <a:endParaRPr lang="en-US" sz="1400"/>
        </a:p>
      </dgm:t>
    </dgm:pt>
    <dgm:pt modelId="{CF1E08E7-F14A-458A-9DF7-F1A5D0613BBB}" type="sibTrans" cxnId="{9120B501-6D30-4094-B6DB-2658ADA35DA5}">
      <dgm:prSet custT="1"/>
      <dgm:spPr/>
      <dgm:t>
        <a:bodyPr/>
        <a:lstStyle/>
        <a:p>
          <a:endParaRPr lang="en-US" sz="1400"/>
        </a:p>
      </dgm:t>
    </dgm:pt>
    <dgm:pt modelId="{746E4A62-69DE-44F7-BBBB-E9DAEDF8323F}">
      <dgm:prSet custT="1"/>
      <dgm:spPr>
        <a:solidFill>
          <a:schemeClr val="accent1"/>
        </a:solidFill>
      </dgm:spPr>
      <dgm:t>
        <a:bodyPr/>
        <a:lstStyle/>
        <a:p>
          <a:r>
            <a:rPr lang="en-GB" sz="1400"/>
            <a:t>Identify stakeholders, concerns, and requirements</a:t>
          </a:r>
          <a:endParaRPr lang="en-US" sz="1400"/>
        </a:p>
      </dgm:t>
    </dgm:pt>
    <dgm:pt modelId="{579DD0A5-C3E8-42C7-81E3-F2FAA87D495A}" type="parTrans" cxnId="{CBB8DD61-00A2-4F72-81F7-A6000C9A513D}">
      <dgm:prSet/>
      <dgm:spPr/>
      <dgm:t>
        <a:bodyPr/>
        <a:lstStyle/>
        <a:p>
          <a:endParaRPr lang="en-US" sz="1400"/>
        </a:p>
      </dgm:t>
    </dgm:pt>
    <dgm:pt modelId="{A8E7286F-5F89-4D60-ABC1-B7614935981A}" type="sibTrans" cxnId="{CBB8DD61-00A2-4F72-81F7-A6000C9A513D}">
      <dgm:prSet custT="1"/>
      <dgm:spPr/>
      <dgm:t>
        <a:bodyPr/>
        <a:lstStyle/>
        <a:p>
          <a:endParaRPr lang="en-US" sz="1400"/>
        </a:p>
      </dgm:t>
    </dgm:pt>
    <dgm:pt modelId="{D106400B-6FB2-40CA-89EB-F01F34A73F9F}">
      <dgm:prSet custT="1"/>
      <dgm:spPr>
        <a:solidFill>
          <a:schemeClr val="accent1"/>
        </a:solidFill>
      </dgm:spPr>
      <dgm:t>
        <a:bodyPr/>
        <a:lstStyle/>
        <a:p>
          <a:r>
            <a:rPr lang="en-GB" sz="1400"/>
            <a:t>Explore the EA Repository</a:t>
          </a:r>
          <a:endParaRPr lang="en-US" sz="1400"/>
        </a:p>
      </dgm:t>
    </dgm:pt>
    <dgm:pt modelId="{7705C66B-A867-45C2-9964-FC02B92BA4B8}" type="parTrans" cxnId="{FF615951-8F8C-449E-89AC-F63582A22803}">
      <dgm:prSet/>
      <dgm:spPr/>
      <dgm:t>
        <a:bodyPr/>
        <a:lstStyle/>
        <a:p>
          <a:endParaRPr lang="en-US" sz="1400"/>
        </a:p>
      </dgm:t>
    </dgm:pt>
    <dgm:pt modelId="{5007BDAB-6413-437A-B0D3-1E6F09F1841E}" type="sibTrans" cxnId="{FF615951-8F8C-449E-89AC-F63582A22803}">
      <dgm:prSet custT="1"/>
      <dgm:spPr/>
      <dgm:t>
        <a:bodyPr/>
        <a:lstStyle/>
        <a:p>
          <a:endParaRPr lang="en-US" sz="1400"/>
        </a:p>
      </dgm:t>
    </dgm:pt>
    <dgm:pt modelId="{83CD40AC-2B29-4DBA-A35C-508EF0813905}">
      <dgm:prSet custT="1"/>
      <dgm:spPr>
        <a:solidFill>
          <a:schemeClr val="accent1"/>
        </a:solidFill>
      </dgm:spPr>
      <dgm:t>
        <a:bodyPr/>
        <a:lstStyle/>
        <a:p>
          <a:r>
            <a:rPr lang="en-GB" sz="1400"/>
            <a:t>Do Stakeholder Map </a:t>
          </a:r>
          <a:endParaRPr lang="en-US" sz="1400"/>
        </a:p>
      </dgm:t>
    </dgm:pt>
    <dgm:pt modelId="{10D1C802-9039-4693-A07C-B61AD83E6308}" type="parTrans" cxnId="{2C125529-E648-470A-AD01-8D7B8E31D388}">
      <dgm:prSet/>
      <dgm:spPr/>
      <dgm:t>
        <a:bodyPr/>
        <a:lstStyle/>
        <a:p>
          <a:endParaRPr lang="en-US" sz="1400"/>
        </a:p>
      </dgm:t>
    </dgm:pt>
    <dgm:pt modelId="{A58DCDBA-2ABC-4EA9-A474-748D3A2852FD}" type="sibTrans" cxnId="{2C125529-E648-470A-AD01-8D7B8E31D388}">
      <dgm:prSet custT="1"/>
      <dgm:spPr/>
      <dgm:t>
        <a:bodyPr/>
        <a:lstStyle/>
        <a:p>
          <a:endParaRPr lang="en-US" sz="1400"/>
        </a:p>
      </dgm:t>
    </dgm:pt>
    <dgm:pt modelId="{437003BB-43E1-4F9E-B4EE-0B8640988E20}">
      <dgm:prSet custT="1"/>
      <dgm:spPr>
        <a:solidFill>
          <a:schemeClr val="accent1"/>
        </a:solidFill>
      </dgm:spPr>
      <dgm:t>
        <a:bodyPr/>
        <a:lstStyle/>
        <a:p>
          <a:r>
            <a:rPr lang="en-GB" sz="1400"/>
            <a:t>Assess the capability of the EA team</a:t>
          </a:r>
          <a:endParaRPr lang="en-US" sz="1400"/>
        </a:p>
      </dgm:t>
    </dgm:pt>
    <dgm:pt modelId="{BAF31AE5-4FAC-4DE4-ADE3-2FA0A531DDC3}" type="parTrans" cxnId="{A0E8E882-D6EC-47B7-88CC-194C3DBEEBAD}">
      <dgm:prSet/>
      <dgm:spPr/>
      <dgm:t>
        <a:bodyPr/>
        <a:lstStyle/>
        <a:p>
          <a:endParaRPr lang="en-US" sz="1400"/>
        </a:p>
      </dgm:t>
    </dgm:pt>
    <dgm:pt modelId="{FBE3DCE6-E96D-4E2B-9464-F3CE8ADE3120}" type="sibTrans" cxnId="{A0E8E882-D6EC-47B7-88CC-194C3DBEEBAD}">
      <dgm:prSet/>
      <dgm:spPr/>
      <dgm:t>
        <a:bodyPr/>
        <a:lstStyle/>
        <a:p>
          <a:endParaRPr lang="en-US" sz="1400"/>
        </a:p>
      </dgm:t>
    </dgm:pt>
    <dgm:pt modelId="{A06C3A83-EA31-4274-8FB8-8FE85BDC1AAC}" type="pres">
      <dgm:prSet presAssocID="{844B0D43-029A-45B6-977F-E458EDC25BBC}" presName="Name0" presStyleCnt="0">
        <dgm:presLayoutVars>
          <dgm:dir/>
          <dgm:resizeHandles val="exact"/>
        </dgm:presLayoutVars>
      </dgm:prSet>
      <dgm:spPr/>
    </dgm:pt>
    <dgm:pt modelId="{95B74ACC-C567-4D4A-A7F5-9FBAD365D50E}" type="pres">
      <dgm:prSet presAssocID="{624ACC07-9EBE-4040-9562-0CC800F830D9}" presName="node" presStyleLbl="node1" presStyleIdx="0" presStyleCnt="7" custLinFactNeighborX="2970">
        <dgm:presLayoutVars>
          <dgm:bulletEnabled val="1"/>
        </dgm:presLayoutVars>
      </dgm:prSet>
      <dgm:spPr/>
    </dgm:pt>
    <dgm:pt modelId="{5A2B51C9-9A53-4FD6-AE1F-E76B6DA43B44}" type="pres">
      <dgm:prSet presAssocID="{EBEE86E4-5640-4A1C-A808-7124AB5121C3}" presName="sibTrans" presStyleLbl="sibTrans1D1" presStyleIdx="0" presStyleCnt="6"/>
      <dgm:spPr/>
    </dgm:pt>
    <dgm:pt modelId="{4D917868-677B-47B2-BD09-AF9178B7D31B}" type="pres">
      <dgm:prSet presAssocID="{EBEE86E4-5640-4A1C-A808-7124AB5121C3}" presName="connectorText" presStyleLbl="sibTrans1D1" presStyleIdx="0" presStyleCnt="6"/>
      <dgm:spPr/>
    </dgm:pt>
    <dgm:pt modelId="{897EF781-3FC4-474D-99CB-8A4DF554CDC2}" type="pres">
      <dgm:prSet presAssocID="{5D12CECF-251B-469A-9A6C-50C46A332455}" presName="node" presStyleLbl="node1" presStyleIdx="1" presStyleCnt="7" custLinFactNeighborX="2970">
        <dgm:presLayoutVars>
          <dgm:bulletEnabled val="1"/>
        </dgm:presLayoutVars>
      </dgm:prSet>
      <dgm:spPr/>
    </dgm:pt>
    <dgm:pt modelId="{8DAF7690-B07E-414D-8443-E9BD8A6D3AE0}" type="pres">
      <dgm:prSet presAssocID="{357CEC29-6C40-44A2-A9A5-BD243CFB45C3}" presName="sibTrans" presStyleLbl="sibTrans1D1" presStyleIdx="1" presStyleCnt="6"/>
      <dgm:spPr/>
    </dgm:pt>
    <dgm:pt modelId="{61B4FA70-288D-4A80-8AD4-20CD028DB35F}" type="pres">
      <dgm:prSet presAssocID="{357CEC29-6C40-44A2-A9A5-BD243CFB45C3}" presName="connectorText" presStyleLbl="sibTrans1D1" presStyleIdx="1" presStyleCnt="6"/>
      <dgm:spPr/>
    </dgm:pt>
    <dgm:pt modelId="{1C7CBADD-1AF0-45B7-87CE-51289F651B60}" type="pres">
      <dgm:prSet presAssocID="{BD677A25-0996-4DB2-8F0F-5370DFD28D8A}" presName="node" presStyleLbl="node1" presStyleIdx="2" presStyleCnt="7" custLinFactNeighborX="-1171" custLinFactNeighborY="-245">
        <dgm:presLayoutVars>
          <dgm:bulletEnabled val="1"/>
        </dgm:presLayoutVars>
      </dgm:prSet>
      <dgm:spPr/>
    </dgm:pt>
    <dgm:pt modelId="{5322E548-F7B8-4ED4-95CA-CFFA79B2B266}" type="pres">
      <dgm:prSet presAssocID="{CF1E08E7-F14A-458A-9DF7-F1A5D0613BBB}" presName="sibTrans" presStyleLbl="sibTrans1D1" presStyleIdx="2" presStyleCnt="6"/>
      <dgm:spPr/>
    </dgm:pt>
    <dgm:pt modelId="{F7948468-BD0B-48D7-8D37-4E613C342941}" type="pres">
      <dgm:prSet presAssocID="{CF1E08E7-F14A-458A-9DF7-F1A5D0613BBB}" presName="connectorText" presStyleLbl="sibTrans1D1" presStyleIdx="2" presStyleCnt="6"/>
      <dgm:spPr/>
    </dgm:pt>
    <dgm:pt modelId="{17EBED9B-D844-4275-AA77-FD33DDE60A58}" type="pres">
      <dgm:prSet presAssocID="{746E4A62-69DE-44F7-BBBB-E9DAEDF8323F}" presName="node" presStyleLbl="node1" presStyleIdx="3" presStyleCnt="7" custLinFactNeighborX="-8090" custLinFactNeighborY="-245">
        <dgm:presLayoutVars>
          <dgm:bulletEnabled val="1"/>
        </dgm:presLayoutVars>
      </dgm:prSet>
      <dgm:spPr/>
    </dgm:pt>
    <dgm:pt modelId="{51D717AC-C00A-4ECA-8CA5-9D7C2E4E63FA}" type="pres">
      <dgm:prSet presAssocID="{A8E7286F-5F89-4D60-ABC1-B7614935981A}" presName="sibTrans" presStyleLbl="sibTrans1D1" presStyleIdx="3" presStyleCnt="6"/>
      <dgm:spPr/>
    </dgm:pt>
    <dgm:pt modelId="{A41F5D7A-B21D-455F-A419-C85F9AB40ED0}" type="pres">
      <dgm:prSet presAssocID="{A8E7286F-5F89-4D60-ABC1-B7614935981A}" presName="connectorText" presStyleLbl="sibTrans1D1" presStyleIdx="3" presStyleCnt="6"/>
      <dgm:spPr/>
    </dgm:pt>
    <dgm:pt modelId="{47A26D57-C4AD-4F6D-81AA-4DA2EA2929FC}" type="pres">
      <dgm:prSet presAssocID="{D106400B-6FB2-40CA-89EB-F01F34A73F9F}" presName="node" presStyleLbl="node1" presStyleIdx="4" presStyleCnt="7" custLinFactNeighborX="-1603" custLinFactNeighborY="-18795">
        <dgm:presLayoutVars>
          <dgm:bulletEnabled val="1"/>
        </dgm:presLayoutVars>
      </dgm:prSet>
      <dgm:spPr/>
    </dgm:pt>
    <dgm:pt modelId="{FE34155D-D559-4D2C-92A2-0B913CFB9576}" type="pres">
      <dgm:prSet presAssocID="{5007BDAB-6413-437A-B0D3-1E6F09F1841E}" presName="sibTrans" presStyleLbl="sibTrans1D1" presStyleIdx="4" presStyleCnt="6"/>
      <dgm:spPr/>
    </dgm:pt>
    <dgm:pt modelId="{D5CB1F59-D034-410B-91ED-B16DE23F58BC}" type="pres">
      <dgm:prSet presAssocID="{5007BDAB-6413-437A-B0D3-1E6F09F1841E}" presName="connectorText" presStyleLbl="sibTrans1D1" presStyleIdx="4" presStyleCnt="6"/>
      <dgm:spPr/>
    </dgm:pt>
    <dgm:pt modelId="{7CAC1BCF-6F3B-4191-97DF-AAFE4D1BE6DB}" type="pres">
      <dgm:prSet presAssocID="{83CD40AC-2B29-4DBA-A35C-508EF0813905}" presName="node" presStyleLbl="node1" presStyleIdx="5" presStyleCnt="7" custLinFactNeighborX="2896" custLinFactNeighborY="-18770">
        <dgm:presLayoutVars>
          <dgm:bulletEnabled val="1"/>
        </dgm:presLayoutVars>
      </dgm:prSet>
      <dgm:spPr/>
    </dgm:pt>
    <dgm:pt modelId="{4BFCCCE0-7706-401C-BF6D-3B7C24F54281}" type="pres">
      <dgm:prSet presAssocID="{A58DCDBA-2ABC-4EA9-A474-748D3A2852FD}" presName="sibTrans" presStyleLbl="sibTrans1D1" presStyleIdx="5" presStyleCnt="6"/>
      <dgm:spPr/>
    </dgm:pt>
    <dgm:pt modelId="{2D00C800-162B-4CCD-A0CF-E5759A304CF8}" type="pres">
      <dgm:prSet presAssocID="{A58DCDBA-2ABC-4EA9-A474-748D3A2852FD}" presName="connectorText" presStyleLbl="sibTrans1D1" presStyleIdx="5" presStyleCnt="6"/>
      <dgm:spPr/>
    </dgm:pt>
    <dgm:pt modelId="{D2A8AB84-E5FA-4C05-8FB3-01FEF7B3952B}" type="pres">
      <dgm:prSet presAssocID="{437003BB-43E1-4F9E-B4EE-0B8640988E20}" presName="node" presStyleLbl="node1" presStyleIdx="6" presStyleCnt="7" custLinFactNeighborX="2896" custLinFactNeighborY="-18770">
        <dgm:presLayoutVars>
          <dgm:bulletEnabled val="1"/>
        </dgm:presLayoutVars>
      </dgm:prSet>
      <dgm:spPr/>
    </dgm:pt>
  </dgm:ptLst>
  <dgm:cxnLst>
    <dgm:cxn modelId="{9120B501-6D30-4094-B6DB-2658ADA35DA5}" srcId="{844B0D43-029A-45B6-977F-E458EDC25BBC}" destId="{BD677A25-0996-4DB2-8F0F-5370DFD28D8A}" srcOrd="2" destOrd="0" parTransId="{62925EF3-0811-4811-9CA5-74FD0AFDB8BF}" sibTransId="{CF1E08E7-F14A-458A-9DF7-F1A5D0613BBB}"/>
    <dgm:cxn modelId="{05C3BD0E-0FEF-4F0B-9361-F4D1CB3627BE}" type="presOf" srcId="{5007BDAB-6413-437A-B0D3-1E6F09F1841E}" destId="{D5CB1F59-D034-410B-91ED-B16DE23F58BC}" srcOrd="1" destOrd="0" presId="urn:microsoft.com/office/officeart/2005/8/layout/bProcess3"/>
    <dgm:cxn modelId="{AEF18317-5DEB-43A0-848A-1C7E7869A021}" srcId="{844B0D43-029A-45B6-977F-E458EDC25BBC}" destId="{5D12CECF-251B-469A-9A6C-50C46A332455}" srcOrd="1" destOrd="0" parTransId="{6A26F93C-EBEA-4EB5-A4FE-F9844F8F99E9}" sibTransId="{357CEC29-6C40-44A2-A9A5-BD243CFB45C3}"/>
    <dgm:cxn modelId="{A737F71F-E9B9-4880-8686-A8142660DB49}" type="presOf" srcId="{624ACC07-9EBE-4040-9562-0CC800F830D9}" destId="{95B74ACC-C567-4D4A-A7F5-9FBAD365D50E}" srcOrd="0" destOrd="0" presId="urn:microsoft.com/office/officeart/2005/8/layout/bProcess3"/>
    <dgm:cxn modelId="{2C125529-E648-470A-AD01-8D7B8E31D388}" srcId="{844B0D43-029A-45B6-977F-E458EDC25BBC}" destId="{83CD40AC-2B29-4DBA-A35C-508EF0813905}" srcOrd="5" destOrd="0" parTransId="{10D1C802-9039-4693-A07C-B61AD83E6308}" sibTransId="{A58DCDBA-2ABC-4EA9-A474-748D3A2852FD}"/>
    <dgm:cxn modelId="{E254012A-A11F-4BD5-8414-E45861A35300}" type="presOf" srcId="{A8E7286F-5F89-4D60-ABC1-B7614935981A}" destId="{A41F5D7A-B21D-455F-A419-C85F9AB40ED0}" srcOrd="1" destOrd="0" presId="urn:microsoft.com/office/officeart/2005/8/layout/bProcess3"/>
    <dgm:cxn modelId="{0998902E-0C29-4591-A9D3-311C5C69C743}" type="presOf" srcId="{BD677A25-0996-4DB2-8F0F-5370DFD28D8A}" destId="{1C7CBADD-1AF0-45B7-87CE-51289F651B60}" srcOrd="0" destOrd="0" presId="urn:microsoft.com/office/officeart/2005/8/layout/bProcess3"/>
    <dgm:cxn modelId="{5CA3F136-56C8-4950-91A0-641390707F81}" type="presOf" srcId="{A58DCDBA-2ABC-4EA9-A474-748D3A2852FD}" destId="{4BFCCCE0-7706-401C-BF6D-3B7C24F54281}" srcOrd="0" destOrd="0" presId="urn:microsoft.com/office/officeart/2005/8/layout/bProcess3"/>
    <dgm:cxn modelId="{9AE5543A-80E2-4952-BA23-031CD340AA29}" type="presOf" srcId="{A8E7286F-5F89-4D60-ABC1-B7614935981A}" destId="{51D717AC-C00A-4ECA-8CA5-9D7C2E4E63FA}" srcOrd="0" destOrd="0" presId="urn:microsoft.com/office/officeart/2005/8/layout/bProcess3"/>
    <dgm:cxn modelId="{CBB8DD61-00A2-4F72-81F7-A6000C9A513D}" srcId="{844B0D43-029A-45B6-977F-E458EDC25BBC}" destId="{746E4A62-69DE-44F7-BBBB-E9DAEDF8323F}" srcOrd="3" destOrd="0" parTransId="{579DD0A5-C3E8-42C7-81E3-F2FAA87D495A}" sibTransId="{A8E7286F-5F89-4D60-ABC1-B7614935981A}"/>
    <dgm:cxn modelId="{33780447-3EC8-4527-8625-0D6B47C023D8}" type="presOf" srcId="{A58DCDBA-2ABC-4EA9-A474-748D3A2852FD}" destId="{2D00C800-162B-4CCD-A0CF-E5759A304CF8}" srcOrd="1" destOrd="0" presId="urn:microsoft.com/office/officeart/2005/8/layout/bProcess3"/>
    <dgm:cxn modelId="{FF615951-8F8C-449E-89AC-F63582A22803}" srcId="{844B0D43-029A-45B6-977F-E458EDC25BBC}" destId="{D106400B-6FB2-40CA-89EB-F01F34A73F9F}" srcOrd="4" destOrd="0" parTransId="{7705C66B-A867-45C2-9964-FC02B92BA4B8}" sibTransId="{5007BDAB-6413-437A-B0D3-1E6F09F1841E}"/>
    <dgm:cxn modelId="{AC1C8073-5D97-4975-8450-9509B6C7DE82}" type="presOf" srcId="{746E4A62-69DE-44F7-BBBB-E9DAEDF8323F}" destId="{17EBED9B-D844-4275-AA77-FD33DDE60A58}" srcOrd="0" destOrd="0" presId="urn:microsoft.com/office/officeart/2005/8/layout/bProcess3"/>
    <dgm:cxn modelId="{41CEA874-592D-4C62-B73B-80F3EDFE676C}" type="presOf" srcId="{437003BB-43E1-4F9E-B4EE-0B8640988E20}" destId="{D2A8AB84-E5FA-4C05-8FB3-01FEF7B3952B}" srcOrd="0" destOrd="0" presId="urn:microsoft.com/office/officeart/2005/8/layout/bProcess3"/>
    <dgm:cxn modelId="{C2FE297D-2516-4308-A323-164A1BA95FCA}" srcId="{844B0D43-029A-45B6-977F-E458EDC25BBC}" destId="{624ACC07-9EBE-4040-9562-0CC800F830D9}" srcOrd="0" destOrd="0" parTransId="{EF560867-388F-40D7-BD11-0E8E805EDC73}" sibTransId="{EBEE86E4-5640-4A1C-A808-7124AB5121C3}"/>
    <dgm:cxn modelId="{A0E8E882-D6EC-47B7-88CC-194C3DBEEBAD}" srcId="{844B0D43-029A-45B6-977F-E458EDC25BBC}" destId="{437003BB-43E1-4F9E-B4EE-0B8640988E20}" srcOrd="6" destOrd="0" parTransId="{BAF31AE5-4FAC-4DE4-ADE3-2FA0A531DDC3}" sibTransId="{FBE3DCE6-E96D-4E2B-9464-F3CE8ADE3120}"/>
    <dgm:cxn modelId="{D096B593-8D6E-4DA0-8987-3FA3E2649BF3}" type="presOf" srcId="{357CEC29-6C40-44A2-A9A5-BD243CFB45C3}" destId="{61B4FA70-288D-4A80-8AD4-20CD028DB35F}" srcOrd="1" destOrd="0" presId="urn:microsoft.com/office/officeart/2005/8/layout/bProcess3"/>
    <dgm:cxn modelId="{DC72A998-123A-406F-AFE3-E2B2C99BD459}" type="presOf" srcId="{83CD40AC-2B29-4DBA-A35C-508EF0813905}" destId="{7CAC1BCF-6F3B-4191-97DF-AAFE4D1BE6DB}" srcOrd="0" destOrd="0" presId="urn:microsoft.com/office/officeart/2005/8/layout/bProcess3"/>
    <dgm:cxn modelId="{19B4AEA7-9E43-4A4A-8D96-17F10D09964A}" type="presOf" srcId="{844B0D43-029A-45B6-977F-E458EDC25BBC}" destId="{A06C3A83-EA31-4274-8FB8-8FE85BDC1AAC}" srcOrd="0" destOrd="0" presId="urn:microsoft.com/office/officeart/2005/8/layout/bProcess3"/>
    <dgm:cxn modelId="{6BB16FC0-D06B-4E11-A126-6BE4BAF76216}" type="presOf" srcId="{357CEC29-6C40-44A2-A9A5-BD243CFB45C3}" destId="{8DAF7690-B07E-414D-8443-E9BD8A6D3AE0}" srcOrd="0" destOrd="0" presId="urn:microsoft.com/office/officeart/2005/8/layout/bProcess3"/>
    <dgm:cxn modelId="{4D588EC4-848F-4CC1-9052-F68B3EF52E35}" type="presOf" srcId="{5007BDAB-6413-437A-B0D3-1E6F09F1841E}" destId="{FE34155D-D559-4D2C-92A2-0B913CFB9576}" srcOrd="0" destOrd="0" presId="urn:microsoft.com/office/officeart/2005/8/layout/bProcess3"/>
    <dgm:cxn modelId="{374F7CD6-A227-42AC-9299-FBD58EAA420E}" type="presOf" srcId="{5D12CECF-251B-469A-9A6C-50C46A332455}" destId="{897EF781-3FC4-474D-99CB-8A4DF554CDC2}" srcOrd="0" destOrd="0" presId="urn:microsoft.com/office/officeart/2005/8/layout/bProcess3"/>
    <dgm:cxn modelId="{3E4801E3-C463-4C39-BA5B-55EDBA83FC21}" type="presOf" srcId="{CF1E08E7-F14A-458A-9DF7-F1A5D0613BBB}" destId="{F7948468-BD0B-48D7-8D37-4E613C342941}" srcOrd="1" destOrd="0" presId="urn:microsoft.com/office/officeart/2005/8/layout/bProcess3"/>
    <dgm:cxn modelId="{1617A8EE-8C3B-4C5E-AF93-07BFFDEFCF89}" type="presOf" srcId="{D106400B-6FB2-40CA-89EB-F01F34A73F9F}" destId="{47A26D57-C4AD-4F6D-81AA-4DA2EA2929FC}" srcOrd="0" destOrd="0" presId="urn:microsoft.com/office/officeart/2005/8/layout/bProcess3"/>
    <dgm:cxn modelId="{005A5AF0-CA66-494F-853C-FE1F54390013}" type="presOf" srcId="{EBEE86E4-5640-4A1C-A808-7124AB5121C3}" destId="{5A2B51C9-9A53-4FD6-AE1F-E76B6DA43B44}" srcOrd="0" destOrd="0" presId="urn:microsoft.com/office/officeart/2005/8/layout/bProcess3"/>
    <dgm:cxn modelId="{1C78ADF0-4CF7-48EB-98D8-007915ABF1CB}" type="presOf" srcId="{EBEE86E4-5640-4A1C-A808-7124AB5121C3}" destId="{4D917868-677B-47B2-BD09-AF9178B7D31B}" srcOrd="1" destOrd="0" presId="urn:microsoft.com/office/officeart/2005/8/layout/bProcess3"/>
    <dgm:cxn modelId="{F5EC01FF-7311-4950-867D-B4D1B3780179}" type="presOf" srcId="{CF1E08E7-F14A-458A-9DF7-F1A5D0613BBB}" destId="{5322E548-F7B8-4ED4-95CA-CFFA79B2B266}" srcOrd="0" destOrd="0" presId="urn:microsoft.com/office/officeart/2005/8/layout/bProcess3"/>
    <dgm:cxn modelId="{4AE09C94-E0A0-430A-B8D9-9BEB4187FFE2}" type="presParOf" srcId="{A06C3A83-EA31-4274-8FB8-8FE85BDC1AAC}" destId="{95B74ACC-C567-4D4A-A7F5-9FBAD365D50E}" srcOrd="0" destOrd="0" presId="urn:microsoft.com/office/officeart/2005/8/layout/bProcess3"/>
    <dgm:cxn modelId="{F4F18DC1-51E8-4A51-8D94-844718370E53}" type="presParOf" srcId="{A06C3A83-EA31-4274-8FB8-8FE85BDC1AAC}" destId="{5A2B51C9-9A53-4FD6-AE1F-E76B6DA43B44}" srcOrd="1" destOrd="0" presId="urn:microsoft.com/office/officeart/2005/8/layout/bProcess3"/>
    <dgm:cxn modelId="{A7CBBD2E-B718-43AE-96AD-D3F063028CA0}" type="presParOf" srcId="{5A2B51C9-9A53-4FD6-AE1F-E76B6DA43B44}" destId="{4D917868-677B-47B2-BD09-AF9178B7D31B}" srcOrd="0" destOrd="0" presId="urn:microsoft.com/office/officeart/2005/8/layout/bProcess3"/>
    <dgm:cxn modelId="{5AA71EED-124C-4731-9AF0-6A4F58749746}" type="presParOf" srcId="{A06C3A83-EA31-4274-8FB8-8FE85BDC1AAC}" destId="{897EF781-3FC4-474D-99CB-8A4DF554CDC2}" srcOrd="2" destOrd="0" presId="urn:microsoft.com/office/officeart/2005/8/layout/bProcess3"/>
    <dgm:cxn modelId="{48BDB6E7-5B29-47B0-B90D-E3A173989279}" type="presParOf" srcId="{A06C3A83-EA31-4274-8FB8-8FE85BDC1AAC}" destId="{8DAF7690-B07E-414D-8443-E9BD8A6D3AE0}" srcOrd="3" destOrd="0" presId="urn:microsoft.com/office/officeart/2005/8/layout/bProcess3"/>
    <dgm:cxn modelId="{5AB23CC2-2FA9-41D1-81B1-4DB61DC78194}" type="presParOf" srcId="{8DAF7690-B07E-414D-8443-E9BD8A6D3AE0}" destId="{61B4FA70-288D-4A80-8AD4-20CD028DB35F}" srcOrd="0" destOrd="0" presId="urn:microsoft.com/office/officeart/2005/8/layout/bProcess3"/>
    <dgm:cxn modelId="{8410AB11-F9C4-495B-8A44-3A9C36F77DF0}" type="presParOf" srcId="{A06C3A83-EA31-4274-8FB8-8FE85BDC1AAC}" destId="{1C7CBADD-1AF0-45B7-87CE-51289F651B60}" srcOrd="4" destOrd="0" presId="urn:microsoft.com/office/officeart/2005/8/layout/bProcess3"/>
    <dgm:cxn modelId="{5F42423B-75FE-40AA-9756-E8445317A1EF}" type="presParOf" srcId="{A06C3A83-EA31-4274-8FB8-8FE85BDC1AAC}" destId="{5322E548-F7B8-4ED4-95CA-CFFA79B2B266}" srcOrd="5" destOrd="0" presId="urn:microsoft.com/office/officeart/2005/8/layout/bProcess3"/>
    <dgm:cxn modelId="{6508B752-57CF-4353-94C2-4CAE65579C92}" type="presParOf" srcId="{5322E548-F7B8-4ED4-95CA-CFFA79B2B266}" destId="{F7948468-BD0B-48D7-8D37-4E613C342941}" srcOrd="0" destOrd="0" presId="urn:microsoft.com/office/officeart/2005/8/layout/bProcess3"/>
    <dgm:cxn modelId="{5E54C156-7103-45DF-9CF8-FBEE96F54212}" type="presParOf" srcId="{A06C3A83-EA31-4274-8FB8-8FE85BDC1AAC}" destId="{17EBED9B-D844-4275-AA77-FD33DDE60A58}" srcOrd="6" destOrd="0" presId="urn:microsoft.com/office/officeart/2005/8/layout/bProcess3"/>
    <dgm:cxn modelId="{E9B54464-64EC-4944-90FB-AB46F85EC5E1}" type="presParOf" srcId="{A06C3A83-EA31-4274-8FB8-8FE85BDC1AAC}" destId="{51D717AC-C00A-4ECA-8CA5-9D7C2E4E63FA}" srcOrd="7" destOrd="0" presId="urn:microsoft.com/office/officeart/2005/8/layout/bProcess3"/>
    <dgm:cxn modelId="{75457494-AF2F-49D4-819C-C17333FC7E37}" type="presParOf" srcId="{51D717AC-C00A-4ECA-8CA5-9D7C2E4E63FA}" destId="{A41F5D7A-B21D-455F-A419-C85F9AB40ED0}" srcOrd="0" destOrd="0" presId="urn:microsoft.com/office/officeart/2005/8/layout/bProcess3"/>
    <dgm:cxn modelId="{D7F1C455-EE0E-436E-9BF5-FC6330243216}" type="presParOf" srcId="{A06C3A83-EA31-4274-8FB8-8FE85BDC1AAC}" destId="{47A26D57-C4AD-4F6D-81AA-4DA2EA2929FC}" srcOrd="8" destOrd="0" presId="urn:microsoft.com/office/officeart/2005/8/layout/bProcess3"/>
    <dgm:cxn modelId="{F16B6A51-F4AC-4116-AF85-B3FBF8BFA1A2}" type="presParOf" srcId="{A06C3A83-EA31-4274-8FB8-8FE85BDC1AAC}" destId="{FE34155D-D559-4D2C-92A2-0B913CFB9576}" srcOrd="9" destOrd="0" presId="urn:microsoft.com/office/officeart/2005/8/layout/bProcess3"/>
    <dgm:cxn modelId="{2C22875C-65A9-443D-ABFF-15FF9433703A}" type="presParOf" srcId="{FE34155D-D559-4D2C-92A2-0B913CFB9576}" destId="{D5CB1F59-D034-410B-91ED-B16DE23F58BC}" srcOrd="0" destOrd="0" presId="urn:microsoft.com/office/officeart/2005/8/layout/bProcess3"/>
    <dgm:cxn modelId="{F55235FE-944A-46B6-B67A-38027A2666CD}" type="presParOf" srcId="{A06C3A83-EA31-4274-8FB8-8FE85BDC1AAC}" destId="{7CAC1BCF-6F3B-4191-97DF-AAFE4D1BE6DB}" srcOrd="10" destOrd="0" presId="urn:microsoft.com/office/officeart/2005/8/layout/bProcess3"/>
    <dgm:cxn modelId="{44F78F64-1C46-4A48-BED1-914EEE4E5590}" type="presParOf" srcId="{A06C3A83-EA31-4274-8FB8-8FE85BDC1AAC}" destId="{4BFCCCE0-7706-401C-BF6D-3B7C24F54281}" srcOrd="11" destOrd="0" presId="urn:microsoft.com/office/officeart/2005/8/layout/bProcess3"/>
    <dgm:cxn modelId="{079E65C8-61D6-4C74-AA79-B639B332E41D}" type="presParOf" srcId="{4BFCCCE0-7706-401C-BF6D-3B7C24F54281}" destId="{2D00C800-162B-4CCD-A0CF-E5759A304CF8}" srcOrd="0" destOrd="0" presId="urn:microsoft.com/office/officeart/2005/8/layout/bProcess3"/>
    <dgm:cxn modelId="{61EADD2F-65C7-4328-89FF-2E9493EEC567}" type="presParOf" srcId="{A06C3A83-EA31-4274-8FB8-8FE85BDC1AAC}" destId="{D2A8AB84-E5FA-4C05-8FB3-01FEF7B3952B}" srcOrd="1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EEF836C-E132-49D9-A639-312998ECD30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0218C22-F8F6-4463-B480-952699B00951}">
      <dgm:prSet custT="1"/>
      <dgm:spPr/>
      <dgm:t>
        <a:bodyPr/>
        <a:lstStyle/>
        <a:p>
          <a:pPr>
            <a:defRPr cap="all"/>
          </a:pPr>
          <a:r>
            <a:rPr lang="en-GB" sz="1000"/>
            <a:t>Key stakeholder agreement</a:t>
          </a:r>
          <a:endParaRPr lang="en-US" sz="1000"/>
        </a:p>
      </dgm:t>
    </dgm:pt>
    <dgm:pt modelId="{36E8F6F7-CC54-4C89-A360-FE6D9A5BC28B}" type="parTrans" cxnId="{F8A9CDCA-AD92-4CA0-AD65-2A78A29ED3ED}">
      <dgm:prSet/>
      <dgm:spPr/>
      <dgm:t>
        <a:bodyPr/>
        <a:lstStyle/>
        <a:p>
          <a:endParaRPr lang="en-US" sz="1000"/>
        </a:p>
      </dgm:t>
    </dgm:pt>
    <dgm:pt modelId="{8AEEA057-EFB6-476D-8ED6-81671D46BF72}" type="sibTrans" cxnId="{F8A9CDCA-AD92-4CA0-AD65-2A78A29ED3ED}">
      <dgm:prSet/>
      <dgm:spPr/>
      <dgm:t>
        <a:bodyPr/>
        <a:lstStyle/>
        <a:p>
          <a:endParaRPr lang="en-US" sz="1000"/>
        </a:p>
      </dgm:t>
    </dgm:pt>
    <dgm:pt modelId="{2463B451-748D-4736-B863-BBCA98D366D2}">
      <dgm:prSet custT="1"/>
      <dgm:spPr/>
      <dgm:t>
        <a:bodyPr/>
        <a:lstStyle/>
        <a:p>
          <a:pPr>
            <a:defRPr cap="all"/>
          </a:pPr>
          <a:r>
            <a:rPr lang="en-GB" sz="1000"/>
            <a:t>Sufficient architecture development </a:t>
          </a:r>
          <a:endParaRPr lang="en-US" sz="1000"/>
        </a:p>
      </dgm:t>
    </dgm:pt>
    <dgm:pt modelId="{92A8C31C-01AD-448E-9817-ABAD059F885D}" type="parTrans" cxnId="{92183BEE-F723-4D58-8B97-7EB29890E622}">
      <dgm:prSet/>
      <dgm:spPr/>
      <dgm:t>
        <a:bodyPr/>
        <a:lstStyle/>
        <a:p>
          <a:endParaRPr lang="en-US" sz="1000"/>
        </a:p>
      </dgm:t>
    </dgm:pt>
    <dgm:pt modelId="{19172B92-5D01-442F-8270-774631D36761}" type="sibTrans" cxnId="{92183BEE-F723-4D58-8B97-7EB29890E622}">
      <dgm:prSet/>
      <dgm:spPr/>
      <dgm:t>
        <a:bodyPr/>
        <a:lstStyle/>
        <a:p>
          <a:endParaRPr lang="en-US" sz="1000"/>
        </a:p>
      </dgm:t>
    </dgm:pt>
    <dgm:pt modelId="{1D737E89-17E4-4C7B-A661-0A36CC6AB3DD}">
      <dgm:prSet custT="1"/>
      <dgm:spPr/>
      <dgm:t>
        <a:bodyPr/>
        <a:lstStyle/>
        <a:p>
          <a:pPr>
            <a:defRPr cap="all"/>
          </a:pPr>
          <a:r>
            <a:rPr lang="en-GB" sz="1000"/>
            <a:t>Scope of change to ACHIEVE their articulated preferences</a:t>
          </a:r>
          <a:endParaRPr lang="en-US" sz="1000"/>
        </a:p>
      </dgm:t>
    </dgm:pt>
    <dgm:pt modelId="{19462E29-B325-4701-A7E3-BFA40DCB769A}" type="parTrans" cxnId="{F49EE558-E889-439C-9E57-57207A9C0C01}">
      <dgm:prSet/>
      <dgm:spPr/>
      <dgm:t>
        <a:bodyPr/>
        <a:lstStyle/>
        <a:p>
          <a:endParaRPr lang="en-US" sz="1000"/>
        </a:p>
      </dgm:t>
    </dgm:pt>
    <dgm:pt modelId="{82649DF0-87EB-4756-9C3B-C139E290E1EB}" type="sibTrans" cxnId="{F49EE558-E889-439C-9E57-57207A9C0C01}">
      <dgm:prSet/>
      <dgm:spPr/>
      <dgm:t>
        <a:bodyPr/>
        <a:lstStyle/>
        <a:p>
          <a:endParaRPr lang="en-US" sz="1000"/>
        </a:p>
      </dgm:t>
    </dgm:pt>
    <dgm:pt modelId="{C16EDF0D-69E1-450D-9DDD-201613E809CA}" type="pres">
      <dgm:prSet presAssocID="{CEEF836C-E132-49D9-A639-312998ECD305}" presName="root" presStyleCnt="0">
        <dgm:presLayoutVars>
          <dgm:dir/>
          <dgm:resizeHandles val="exact"/>
        </dgm:presLayoutVars>
      </dgm:prSet>
      <dgm:spPr/>
    </dgm:pt>
    <dgm:pt modelId="{6D64A804-CD2A-416F-B3B8-BB2F17704D55}" type="pres">
      <dgm:prSet presAssocID="{B0218C22-F8F6-4463-B480-952699B00951}" presName="compNode" presStyleCnt="0"/>
      <dgm:spPr/>
    </dgm:pt>
    <dgm:pt modelId="{F251C254-F135-402F-AD27-C1397F04D122}" type="pres">
      <dgm:prSet presAssocID="{B0218C22-F8F6-4463-B480-952699B00951}" presName="iconBgRect" presStyleLbl="bgShp" presStyleIdx="0" presStyleCnt="3" custLinFactNeighborX="1694" custLinFactNeighborY="10244"/>
      <dgm:spPr>
        <a:solidFill>
          <a:schemeClr val="accent1"/>
        </a:solidFill>
      </dgm:spPr>
    </dgm:pt>
    <dgm:pt modelId="{BE590CA1-D04F-460A-84AC-11AEB4E20FC9}" type="pres">
      <dgm:prSet presAssocID="{B0218C22-F8F6-4463-B480-952699B00951}" presName="iconRect" presStyleLbl="node1" presStyleIdx="0" presStyleCnt="3" custLinFactNeighborX="2953" custLinFactNeighborY="1785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AD9AE4E9-C8A4-4A0B-8BA7-927606C4AE23}" type="pres">
      <dgm:prSet presAssocID="{B0218C22-F8F6-4463-B480-952699B00951}" presName="spaceRect" presStyleCnt="0"/>
      <dgm:spPr/>
    </dgm:pt>
    <dgm:pt modelId="{6E8515A7-6C73-4580-89D4-8BDF67425D08}" type="pres">
      <dgm:prSet presAssocID="{B0218C22-F8F6-4463-B480-952699B00951}" presName="textRect" presStyleLbl="revTx" presStyleIdx="0" presStyleCnt="3" custScaleX="100000" custScaleY="106074">
        <dgm:presLayoutVars>
          <dgm:chMax val="1"/>
          <dgm:chPref val="1"/>
        </dgm:presLayoutVars>
      </dgm:prSet>
      <dgm:spPr/>
    </dgm:pt>
    <dgm:pt modelId="{7BDC7F47-62FA-4E68-9420-4CAE4F430274}" type="pres">
      <dgm:prSet presAssocID="{8AEEA057-EFB6-476D-8ED6-81671D46BF72}" presName="sibTrans" presStyleCnt="0"/>
      <dgm:spPr/>
    </dgm:pt>
    <dgm:pt modelId="{14013E08-03D2-4750-A4A3-A51BA30AD81A}" type="pres">
      <dgm:prSet presAssocID="{2463B451-748D-4736-B863-BBCA98D366D2}" presName="compNode" presStyleCnt="0"/>
      <dgm:spPr/>
    </dgm:pt>
    <dgm:pt modelId="{8F9C3368-C717-4A71-8090-28FEA920ECDB}" type="pres">
      <dgm:prSet presAssocID="{2463B451-748D-4736-B863-BBCA98D366D2}" presName="iconBgRect" presStyleLbl="bgShp" presStyleIdx="1" presStyleCnt="3" custLinFactNeighborX="1694" custLinFactNeighborY="10244"/>
      <dgm:spPr>
        <a:solidFill>
          <a:schemeClr val="accent1">
            <a:alpha val="80000"/>
          </a:schemeClr>
        </a:solidFill>
      </dgm:spPr>
    </dgm:pt>
    <dgm:pt modelId="{19FF590A-48D2-4CC0-B40A-8A4102C5FC98}" type="pres">
      <dgm:prSet presAssocID="{2463B451-748D-4736-B863-BBCA98D366D2}" presName="iconRect" presStyleLbl="node1" presStyleIdx="1" presStyleCnt="3" custLinFactNeighborX="2953" custLinFactNeighborY="1785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D8783A36-7522-4A84-9235-AFD5CDAD9D59}" type="pres">
      <dgm:prSet presAssocID="{2463B451-748D-4736-B863-BBCA98D366D2}" presName="spaceRect" presStyleCnt="0"/>
      <dgm:spPr/>
    </dgm:pt>
    <dgm:pt modelId="{FDE5B219-F7A5-400B-8876-1931DCCBBD1D}" type="pres">
      <dgm:prSet presAssocID="{2463B451-748D-4736-B863-BBCA98D366D2}" presName="textRect" presStyleLbl="revTx" presStyleIdx="1" presStyleCnt="3" custScaleX="123746">
        <dgm:presLayoutVars>
          <dgm:chMax val="1"/>
          <dgm:chPref val="1"/>
        </dgm:presLayoutVars>
      </dgm:prSet>
      <dgm:spPr/>
    </dgm:pt>
    <dgm:pt modelId="{A80C98FD-0015-4436-8E99-34B02B4B04AE}" type="pres">
      <dgm:prSet presAssocID="{19172B92-5D01-442F-8270-774631D36761}" presName="sibTrans" presStyleCnt="0"/>
      <dgm:spPr/>
    </dgm:pt>
    <dgm:pt modelId="{0F907CFE-3577-470C-B63E-F0026B00B70D}" type="pres">
      <dgm:prSet presAssocID="{1D737E89-17E4-4C7B-A661-0A36CC6AB3DD}" presName="compNode" presStyleCnt="0"/>
      <dgm:spPr/>
    </dgm:pt>
    <dgm:pt modelId="{B34FBC8B-6B43-4DC2-A439-0181C05C9CF6}" type="pres">
      <dgm:prSet presAssocID="{1D737E89-17E4-4C7B-A661-0A36CC6AB3DD}" presName="iconBgRect" presStyleLbl="bgShp" presStyleIdx="2" presStyleCnt="3" custLinFactNeighborX="1694" custLinFactNeighborY="10244"/>
      <dgm:spPr>
        <a:solidFill>
          <a:schemeClr val="accent1">
            <a:alpha val="60000"/>
          </a:schemeClr>
        </a:solidFill>
      </dgm:spPr>
    </dgm:pt>
    <dgm:pt modelId="{EEC11C46-55EB-4AB9-BB0E-1C1BB64E70C3}" type="pres">
      <dgm:prSet presAssocID="{1D737E89-17E4-4C7B-A661-0A36CC6AB3DD}" presName="iconRect" presStyleLbl="node1" presStyleIdx="2" presStyleCnt="3" custLinFactNeighborX="2953" custLinFactNeighborY="1785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
        </a:ext>
      </dgm:extLst>
    </dgm:pt>
    <dgm:pt modelId="{3012535B-6B77-488F-B36F-2724AD92ACF9}" type="pres">
      <dgm:prSet presAssocID="{1D737E89-17E4-4C7B-A661-0A36CC6AB3DD}" presName="spaceRect" presStyleCnt="0"/>
      <dgm:spPr/>
    </dgm:pt>
    <dgm:pt modelId="{D385E381-8E1A-48AF-8C14-D8D29045A4ED}" type="pres">
      <dgm:prSet presAssocID="{1D737E89-17E4-4C7B-A661-0A36CC6AB3DD}" presName="textRect" presStyleLbl="revTx" presStyleIdx="2" presStyleCnt="3" custScaleX="123746">
        <dgm:presLayoutVars>
          <dgm:chMax val="1"/>
          <dgm:chPref val="1"/>
        </dgm:presLayoutVars>
      </dgm:prSet>
      <dgm:spPr/>
    </dgm:pt>
  </dgm:ptLst>
  <dgm:cxnLst>
    <dgm:cxn modelId="{83C6A70E-D69C-4359-9234-DB3E40A1A315}" type="presOf" srcId="{CEEF836C-E132-49D9-A639-312998ECD305}" destId="{C16EDF0D-69E1-450D-9DDD-201613E809CA}" srcOrd="0" destOrd="0" presId="urn:microsoft.com/office/officeart/2018/5/layout/IconCircleLabelList"/>
    <dgm:cxn modelId="{55344460-CCE8-40A6-9390-F99E48C2A395}" type="presOf" srcId="{1D737E89-17E4-4C7B-A661-0A36CC6AB3DD}" destId="{D385E381-8E1A-48AF-8C14-D8D29045A4ED}" srcOrd="0" destOrd="0" presId="urn:microsoft.com/office/officeart/2018/5/layout/IconCircleLabelList"/>
    <dgm:cxn modelId="{ABBEE34B-82CE-4C00-8739-51781F989283}" type="presOf" srcId="{2463B451-748D-4736-B863-BBCA98D366D2}" destId="{FDE5B219-F7A5-400B-8876-1931DCCBBD1D}" srcOrd="0" destOrd="0" presId="urn:microsoft.com/office/officeart/2018/5/layout/IconCircleLabelList"/>
    <dgm:cxn modelId="{F49EE558-E889-439C-9E57-57207A9C0C01}" srcId="{CEEF836C-E132-49D9-A639-312998ECD305}" destId="{1D737E89-17E4-4C7B-A661-0A36CC6AB3DD}" srcOrd="2" destOrd="0" parTransId="{19462E29-B325-4701-A7E3-BFA40DCB769A}" sibTransId="{82649DF0-87EB-4756-9C3B-C139E290E1EB}"/>
    <dgm:cxn modelId="{4833B0C5-C351-4312-9107-45DA3DD0073D}" type="presOf" srcId="{B0218C22-F8F6-4463-B480-952699B00951}" destId="{6E8515A7-6C73-4580-89D4-8BDF67425D08}" srcOrd="0" destOrd="0" presId="urn:microsoft.com/office/officeart/2018/5/layout/IconCircleLabelList"/>
    <dgm:cxn modelId="{F8A9CDCA-AD92-4CA0-AD65-2A78A29ED3ED}" srcId="{CEEF836C-E132-49D9-A639-312998ECD305}" destId="{B0218C22-F8F6-4463-B480-952699B00951}" srcOrd="0" destOrd="0" parTransId="{36E8F6F7-CC54-4C89-A360-FE6D9A5BC28B}" sibTransId="{8AEEA057-EFB6-476D-8ED6-81671D46BF72}"/>
    <dgm:cxn modelId="{92183BEE-F723-4D58-8B97-7EB29890E622}" srcId="{CEEF836C-E132-49D9-A639-312998ECD305}" destId="{2463B451-748D-4736-B863-BBCA98D366D2}" srcOrd="1" destOrd="0" parTransId="{92A8C31C-01AD-448E-9817-ABAD059F885D}" sibTransId="{19172B92-5D01-442F-8270-774631D36761}"/>
    <dgm:cxn modelId="{545B066D-3F31-409F-B8A7-352622647886}" type="presParOf" srcId="{C16EDF0D-69E1-450D-9DDD-201613E809CA}" destId="{6D64A804-CD2A-416F-B3B8-BB2F17704D55}" srcOrd="0" destOrd="0" presId="urn:microsoft.com/office/officeart/2018/5/layout/IconCircleLabelList"/>
    <dgm:cxn modelId="{BE337776-1F16-42C3-9C2C-EA9D441D7BDE}" type="presParOf" srcId="{6D64A804-CD2A-416F-B3B8-BB2F17704D55}" destId="{F251C254-F135-402F-AD27-C1397F04D122}" srcOrd="0" destOrd="0" presId="urn:microsoft.com/office/officeart/2018/5/layout/IconCircleLabelList"/>
    <dgm:cxn modelId="{EEB5D457-64FE-48EA-9EF1-2A6447DB30A9}" type="presParOf" srcId="{6D64A804-CD2A-416F-B3B8-BB2F17704D55}" destId="{BE590CA1-D04F-460A-84AC-11AEB4E20FC9}" srcOrd="1" destOrd="0" presId="urn:microsoft.com/office/officeart/2018/5/layout/IconCircleLabelList"/>
    <dgm:cxn modelId="{58FAD1CD-B54B-4267-9C51-A448DC55893D}" type="presParOf" srcId="{6D64A804-CD2A-416F-B3B8-BB2F17704D55}" destId="{AD9AE4E9-C8A4-4A0B-8BA7-927606C4AE23}" srcOrd="2" destOrd="0" presId="urn:microsoft.com/office/officeart/2018/5/layout/IconCircleLabelList"/>
    <dgm:cxn modelId="{91983246-F0F3-45CA-97F8-8BA9F915A840}" type="presParOf" srcId="{6D64A804-CD2A-416F-B3B8-BB2F17704D55}" destId="{6E8515A7-6C73-4580-89D4-8BDF67425D08}" srcOrd="3" destOrd="0" presId="urn:microsoft.com/office/officeart/2018/5/layout/IconCircleLabelList"/>
    <dgm:cxn modelId="{F6402D0F-4571-4853-876D-82FACFD2446D}" type="presParOf" srcId="{C16EDF0D-69E1-450D-9DDD-201613E809CA}" destId="{7BDC7F47-62FA-4E68-9420-4CAE4F430274}" srcOrd="1" destOrd="0" presId="urn:microsoft.com/office/officeart/2018/5/layout/IconCircleLabelList"/>
    <dgm:cxn modelId="{65A8913E-EDB2-479E-BADE-F95EF8A88937}" type="presParOf" srcId="{C16EDF0D-69E1-450D-9DDD-201613E809CA}" destId="{14013E08-03D2-4750-A4A3-A51BA30AD81A}" srcOrd="2" destOrd="0" presId="urn:microsoft.com/office/officeart/2018/5/layout/IconCircleLabelList"/>
    <dgm:cxn modelId="{2C828F05-C9FA-464A-B34A-974E2D5CBFD8}" type="presParOf" srcId="{14013E08-03D2-4750-A4A3-A51BA30AD81A}" destId="{8F9C3368-C717-4A71-8090-28FEA920ECDB}" srcOrd="0" destOrd="0" presId="urn:microsoft.com/office/officeart/2018/5/layout/IconCircleLabelList"/>
    <dgm:cxn modelId="{AF0EC99E-9380-441D-AE9F-9D69CC17CDF6}" type="presParOf" srcId="{14013E08-03D2-4750-A4A3-A51BA30AD81A}" destId="{19FF590A-48D2-4CC0-B40A-8A4102C5FC98}" srcOrd="1" destOrd="0" presId="urn:microsoft.com/office/officeart/2018/5/layout/IconCircleLabelList"/>
    <dgm:cxn modelId="{04F9BA97-C5E9-4ABB-A643-9DB234C3155B}" type="presParOf" srcId="{14013E08-03D2-4750-A4A3-A51BA30AD81A}" destId="{D8783A36-7522-4A84-9235-AFD5CDAD9D59}" srcOrd="2" destOrd="0" presId="urn:microsoft.com/office/officeart/2018/5/layout/IconCircleLabelList"/>
    <dgm:cxn modelId="{215ACEB5-B247-4CA3-AB4B-F62F1DD31522}" type="presParOf" srcId="{14013E08-03D2-4750-A4A3-A51BA30AD81A}" destId="{FDE5B219-F7A5-400B-8876-1931DCCBBD1D}" srcOrd="3" destOrd="0" presId="urn:microsoft.com/office/officeart/2018/5/layout/IconCircleLabelList"/>
    <dgm:cxn modelId="{36BF0498-D8EF-4B99-A6C1-BECBA1F8FB4D}" type="presParOf" srcId="{C16EDF0D-69E1-450D-9DDD-201613E809CA}" destId="{A80C98FD-0015-4436-8E99-34B02B4B04AE}" srcOrd="3" destOrd="0" presId="urn:microsoft.com/office/officeart/2018/5/layout/IconCircleLabelList"/>
    <dgm:cxn modelId="{7191ED50-FAE8-4290-BCC7-92DAA0A2518B}" type="presParOf" srcId="{C16EDF0D-69E1-450D-9DDD-201613E809CA}" destId="{0F907CFE-3577-470C-B63E-F0026B00B70D}" srcOrd="4" destOrd="0" presId="urn:microsoft.com/office/officeart/2018/5/layout/IconCircleLabelList"/>
    <dgm:cxn modelId="{8E606D6E-39BB-400E-9DFC-378CF6C06983}" type="presParOf" srcId="{0F907CFE-3577-470C-B63E-F0026B00B70D}" destId="{B34FBC8B-6B43-4DC2-A439-0181C05C9CF6}" srcOrd="0" destOrd="0" presId="urn:microsoft.com/office/officeart/2018/5/layout/IconCircleLabelList"/>
    <dgm:cxn modelId="{CF4B4A07-67D3-4CE1-987D-9E4810D2AC6D}" type="presParOf" srcId="{0F907CFE-3577-470C-B63E-F0026B00B70D}" destId="{EEC11C46-55EB-4AB9-BB0E-1C1BB64E70C3}" srcOrd="1" destOrd="0" presId="urn:microsoft.com/office/officeart/2018/5/layout/IconCircleLabelList"/>
    <dgm:cxn modelId="{C9C382E2-0BE0-4185-A315-677334BBD7ED}" type="presParOf" srcId="{0F907CFE-3577-470C-B63E-F0026B00B70D}" destId="{3012535B-6B77-488F-B36F-2724AD92ACF9}" srcOrd="2" destOrd="0" presId="urn:microsoft.com/office/officeart/2018/5/layout/IconCircleLabelList"/>
    <dgm:cxn modelId="{75995D3F-9894-4FC3-A1C6-86B8C8E24DFA}" type="presParOf" srcId="{0F907CFE-3577-470C-B63E-F0026B00B70D}" destId="{D385E381-8E1A-48AF-8C14-D8D29045A4ED}" srcOrd="3" destOrd="0" presId="urn:microsoft.com/office/officeart/2018/5/layout/IconCircle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F682231-8805-4581-B77B-A0E14043CD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A3F8A5D-D712-47BF-9F18-A1105476E270}">
      <dgm:prSet custT="1"/>
      <dgm:spPr/>
      <dgm:t>
        <a:bodyPr/>
        <a:lstStyle/>
        <a:p>
          <a:pPr>
            <a:lnSpc>
              <a:spcPct val="100000"/>
            </a:lnSpc>
          </a:pPr>
          <a:r>
            <a:rPr lang="en-GB" sz="1600" dirty="0"/>
            <a:t>Develop a high-level aspirational vision of the capabilities and business value to be delivered as a result of the proposed Enterprise Architecture</a:t>
          </a:r>
          <a:endParaRPr lang="en-US" sz="1600" dirty="0"/>
        </a:p>
      </dgm:t>
    </dgm:pt>
    <dgm:pt modelId="{CF619651-723C-443C-AB01-CE4339F84693}" type="parTrans" cxnId="{D67EFCF3-CE47-432D-AD7D-954084A3D980}">
      <dgm:prSet/>
      <dgm:spPr/>
      <dgm:t>
        <a:bodyPr/>
        <a:lstStyle/>
        <a:p>
          <a:endParaRPr lang="en-US" sz="1600"/>
        </a:p>
      </dgm:t>
    </dgm:pt>
    <dgm:pt modelId="{A59394AD-0FA6-4805-95E5-4F58C63830E8}" type="sibTrans" cxnId="{D67EFCF3-CE47-432D-AD7D-954084A3D980}">
      <dgm:prSet/>
      <dgm:spPr/>
      <dgm:t>
        <a:bodyPr/>
        <a:lstStyle/>
        <a:p>
          <a:endParaRPr lang="en-US" sz="1600"/>
        </a:p>
      </dgm:t>
    </dgm:pt>
    <dgm:pt modelId="{78B4DEC5-B800-4F43-86D3-0243E670DBFD}">
      <dgm:prSet custT="1"/>
      <dgm:spPr/>
      <dgm:t>
        <a:bodyPr/>
        <a:lstStyle/>
        <a:p>
          <a:pPr>
            <a:lnSpc>
              <a:spcPct val="100000"/>
            </a:lnSpc>
          </a:pPr>
          <a:r>
            <a:rPr lang="en-GB" sz="1600"/>
            <a:t>Obtain approval for a Statement of Architecture Work that defines a program of works to develop and deploy the architecture outlined in the Architecture Vision</a:t>
          </a:r>
          <a:endParaRPr lang="en-US" sz="1600"/>
        </a:p>
      </dgm:t>
    </dgm:pt>
    <dgm:pt modelId="{693EC834-1DE5-4FE9-900A-41FAAE9BC5B8}" type="parTrans" cxnId="{8432860C-8C5D-44B7-82BC-254F5445AAA9}">
      <dgm:prSet/>
      <dgm:spPr/>
      <dgm:t>
        <a:bodyPr/>
        <a:lstStyle/>
        <a:p>
          <a:endParaRPr lang="en-US" sz="1600"/>
        </a:p>
      </dgm:t>
    </dgm:pt>
    <dgm:pt modelId="{AA8EEFDE-C982-433D-91A2-DD57CE81FA1F}" type="sibTrans" cxnId="{8432860C-8C5D-44B7-82BC-254F5445AAA9}">
      <dgm:prSet/>
      <dgm:spPr/>
      <dgm:t>
        <a:bodyPr/>
        <a:lstStyle/>
        <a:p>
          <a:endParaRPr lang="en-US" sz="1600"/>
        </a:p>
      </dgm:t>
    </dgm:pt>
    <dgm:pt modelId="{A667DCEE-B94D-4BB1-B5CF-B2624B05F963}" type="pres">
      <dgm:prSet presAssocID="{CF682231-8805-4581-B77B-A0E14043CD49}" presName="root" presStyleCnt="0">
        <dgm:presLayoutVars>
          <dgm:dir/>
          <dgm:resizeHandles val="exact"/>
        </dgm:presLayoutVars>
      </dgm:prSet>
      <dgm:spPr/>
    </dgm:pt>
    <dgm:pt modelId="{2EDB8D4C-B9DD-4C21-8745-0D2AF21B8883}" type="pres">
      <dgm:prSet presAssocID="{DA3F8A5D-D712-47BF-9F18-A1105476E270}" presName="compNode" presStyleCnt="0"/>
      <dgm:spPr/>
    </dgm:pt>
    <dgm:pt modelId="{2763F5D5-EEB1-4C75-9176-8856D0ECD99B}" type="pres">
      <dgm:prSet presAssocID="{DA3F8A5D-D712-47BF-9F18-A1105476E270}" presName="bgRect" presStyleLbl="bgShp" presStyleIdx="0" presStyleCnt="2"/>
      <dgm:spPr/>
    </dgm:pt>
    <dgm:pt modelId="{CA066D19-58B6-45F8-9D7E-175476F5D730}" type="pres">
      <dgm:prSet presAssocID="{DA3F8A5D-D712-47BF-9F18-A1105476E27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Gears"/>
        </a:ext>
      </dgm:extLst>
    </dgm:pt>
    <dgm:pt modelId="{729B63A4-59E7-4C42-B35C-49ECAEA8BF8C}" type="pres">
      <dgm:prSet presAssocID="{DA3F8A5D-D712-47BF-9F18-A1105476E270}" presName="spaceRect" presStyleCnt="0"/>
      <dgm:spPr/>
    </dgm:pt>
    <dgm:pt modelId="{B893920F-92B3-4BE9-A56F-1C62E32EE4CE}" type="pres">
      <dgm:prSet presAssocID="{DA3F8A5D-D712-47BF-9F18-A1105476E270}" presName="parTx" presStyleLbl="revTx" presStyleIdx="0" presStyleCnt="2">
        <dgm:presLayoutVars>
          <dgm:chMax val="0"/>
          <dgm:chPref val="0"/>
        </dgm:presLayoutVars>
      </dgm:prSet>
      <dgm:spPr/>
    </dgm:pt>
    <dgm:pt modelId="{1F544709-2649-402D-9923-8CEC2DF12E87}" type="pres">
      <dgm:prSet presAssocID="{A59394AD-0FA6-4805-95E5-4F58C63830E8}" presName="sibTrans" presStyleCnt="0"/>
      <dgm:spPr/>
    </dgm:pt>
    <dgm:pt modelId="{93F81986-1C57-4739-8D41-A2EFE5AA5BEC}" type="pres">
      <dgm:prSet presAssocID="{78B4DEC5-B800-4F43-86D3-0243E670DBFD}" presName="compNode" presStyleCnt="0"/>
      <dgm:spPr/>
    </dgm:pt>
    <dgm:pt modelId="{C447956A-7F89-45F4-9B73-FB1BFC786788}" type="pres">
      <dgm:prSet presAssocID="{78B4DEC5-B800-4F43-86D3-0243E670DBFD}" presName="bgRect" presStyleLbl="bgShp" presStyleIdx="1" presStyleCnt="2"/>
      <dgm:spPr/>
    </dgm:pt>
    <dgm:pt modelId="{9C0EAA45-7640-470C-8BAE-88A0C42A372E}" type="pres">
      <dgm:prSet presAssocID="{78B4DEC5-B800-4F43-86D3-0243E670DBFD}"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1AAC3BE9-BF58-4AA6-A4BC-E5501FE447BA}" type="pres">
      <dgm:prSet presAssocID="{78B4DEC5-B800-4F43-86D3-0243E670DBFD}" presName="spaceRect" presStyleCnt="0"/>
      <dgm:spPr/>
    </dgm:pt>
    <dgm:pt modelId="{5A50AE3C-5A61-474D-B23A-F16664C7C088}" type="pres">
      <dgm:prSet presAssocID="{78B4DEC5-B800-4F43-86D3-0243E670DBFD}" presName="parTx" presStyleLbl="revTx" presStyleIdx="1" presStyleCnt="2">
        <dgm:presLayoutVars>
          <dgm:chMax val="0"/>
          <dgm:chPref val="0"/>
        </dgm:presLayoutVars>
      </dgm:prSet>
      <dgm:spPr/>
    </dgm:pt>
  </dgm:ptLst>
  <dgm:cxnLst>
    <dgm:cxn modelId="{8432860C-8C5D-44B7-82BC-254F5445AAA9}" srcId="{CF682231-8805-4581-B77B-A0E14043CD49}" destId="{78B4DEC5-B800-4F43-86D3-0243E670DBFD}" srcOrd="1" destOrd="0" parTransId="{693EC834-1DE5-4FE9-900A-41FAAE9BC5B8}" sibTransId="{AA8EEFDE-C982-433D-91A2-DD57CE81FA1F}"/>
    <dgm:cxn modelId="{D0471D32-8AEC-4645-B229-224A07275F95}" type="presOf" srcId="{78B4DEC5-B800-4F43-86D3-0243E670DBFD}" destId="{5A50AE3C-5A61-474D-B23A-F16664C7C088}" srcOrd="0" destOrd="0" presId="urn:microsoft.com/office/officeart/2018/2/layout/IconVerticalSolidList"/>
    <dgm:cxn modelId="{B05FEC66-06F4-4303-B37C-B5F0B1955C4D}" type="presOf" srcId="{DA3F8A5D-D712-47BF-9F18-A1105476E270}" destId="{B893920F-92B3-4BE9-A56F-1C62E32EE4CE}" srcOrd="0" destOrd="0" presId="urn:microsoft.com/office/officeart/2018/2/layout/IconVerticalSolidList"/>
    <dgm:cxn modelId="{D67EFCF3-CE47-432D-AD7D-954084A3D980}" srcId="{CF682231-8805-4581-B77B-A0E14043CD49}" destId="{DA3F8A5D-D712-47BF-9F18-A1105476E270}" srcOrd="0" destOrd="0" parTransId="{CF619651-723C-443C-AB01-CE4339F84693}" sibTransId="{A59394AD-0FA6-4805-95E5-4F58C63830E8}"/>
    <dgm:cxn modelId="{7DFCC2F6-EB2D-4246-AF1E-BD1CE877E7D0}" type="presOf" srcId="{CF682231-8805-4581-B77B-A0E14043CD49}" destId="{A667DCEE-B94D-4BB1-B5CF-B2624B05F963}" srcOrd="0" destOrd="0" presId="urn:microsoft.com/office/officeart/2018/2/layout/IconVerticalSolidList"/>
    <dgm:cxn modelId="{44996733-6E05-458F-8057-F70F29502E5C}" type="presParOf" srcId="{A667DCEE-B94D-4BB1-B5CF-B2624B05F963}" destId="{2EDB8D4C-B9DD-4C21-8745-0D2AF21B8883}" srcOrd="0" destOrd="0" presId="urn:microsoft.com/office/officeart/2018/2/layout/IconVerticalSolidList"/>
    <dgm:cxn modelId="{B1A5DDC5-1FA0-46B3-B872-40739F05934C}" type="presParOf" srcId="{2EDB8D4C-B9DD-4C21-8745-0D2AF21B8883}" destId="{2763F5D5-EEB1-4C75-9176-8856D0ECD99B}" srcOrd="0" destOrd="0" presId="urn:microsoft.com/office/officeart/2018/2/layout/IconVerticalSolidList"/>
    <dgm:cxn modelId="{54C286EE-65CC-461E-80B8-AAC3F5FBF9B0}" type="presParOf" srcId="{2EDB8D4C-B9DD-4C21-8745-0D2AF21B8883}" destId="{CA066D19-58B6-45F8-9D7E-175476F5D730}" srcOrd="1" destOrd="0" presId="urn:microsoft.com/office/officeart/2018/2/layout/IconVerticalSolidList"/>
    <dgm:cxn modelId="{4F7B2729-6F2C-4812-80A2-8C811565F0D6}" type="presParOf" srcId="{2EDB8D4C-B9DD-4C21-8745-0D2AF21B8883}" destId="{729B63A4-59E7-4C42-B35C-49ECAEA8BF8C}" srcOrd="2" destOrd="0" presId="urn:microsoft.com/office/officeart/2018/2/layout/IconVerticalSolidList"/>
    <dgm:cxn modelId="{C9A38F46-3234-4A49-AFE0-FF6EEC7D4BCC}" type="presParOf" srcId="{2EDB8D4C-B9DD-4C21-8745-0D2AF21B8883}" destId="{B893920F-92B3-4BE9-A56F-1C62E32EE4CE}" srcOrd="3" destOrd="0" presId="urn:microsoft.com/office/officeart/2018/2/layout/IconVerticalSolidList"/>
    <dgm:cxn modelId="{9769891A-E6CA-4168-87BA-5A702D28C749}" type="presParOf" srcId="{A667DCEE-B94D-4BB1-B5CF-B2624B05F963}" destId="{1F544709-2649-402D-9923-8CEC2DF12E87}" srcOrd="1" destOrd="0" presId="urn:microsoft.com/office/officeart/2018/2/layout/IconVerticalSolidList"/>
    <dgm:cxn modelId="{00D543BF-AD9C-410F-941B-A2CDF9326740}" type="presParOf" srcId="{A667DCEE-B94D-4BB1-B5CF-B2624B05F963}" destId="{93F81986-1C57-4739-8D41-A2EFE5AA5BEC}" srcOrd="2" destOrd="0" presId="urn:microsoft.com/office/officeart/2018/2/layout/IconVerticalSolidList"/>
    <dgm:cxn modelId="{68117BC3-4C07-4F95-91FC-9D9786E53F14}" type="presParOf" srcId="{93F81986-1C57-4739-8D41-A2EFE5AA5BEC}" destId="{C447956A-7F89-45F4-9B73-FB1BFC786788}" srcOrd="0" destOrd="0" presId="urn:microsoft.com/office/officeart/2018/2/layout/IconVerticalSolidList"/>
    <dgm:cxn modelId="{52395D22-3D34-476F-8287-EEF7E4D3FC8F}" type="presParOf" srcId="{93F81986-1C57-4739-8D41-A2EFE5AA5BEC}" destId="{9C0EAA45-7640-470C-8BAE-88A0C42A372E}" srcOrd="1" destOrd="0" presId="urn:microsoft.com/office/officeart/2018/2/layout/IconVerticalSolidList"/>
    <dgm:cxn modelId="{F15988E9-BE13-465E-BB11-62F4C0FEAD93}" type="presParOf" srcId="{93F81986-1C57-4739-8D41-A2EFE5AA5BEC}" destId="{1AAC3BE9-BF58-4AA6-A4BC-E5501FE447BA}" srcOrd="2" destOrd="0" presId="urn:microsoft.com/office/officeart/2018/2/layout/IconVerticalSolidList"/>
    <dgm:cxn modelId="{FC13DFEB-F43C-460D-8F96-093FC34F4A19}" type="presParOf" srcId="{93F81986-1C57-4739-8D41-A2EFE5AA5BEC}" destId="{5A50AE3C-5A61-474D-B23A-F16664C7C0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98DBFF6-B808-49EF-A14D-D8CCA4A24F7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7BE2CF0-8C56-4AA2-AB55-8B27C9E21156}">
      <dgm:prSet custT="1"/>
      <dgm:spPr/>
      <dgm:t>
        <a:bodyPr/>
        <a:lstStyle/>
        <a:p>
          <a:r>
            <a:rPr lang="en-GB" sz="1800">
              <a:solidFill>
                <a:schemeClr val="bg1"/>
              </a:solidFill>
            </a:rPr>
            <a:t>Architecture Vision </a:t>
          </a:r>
          <a:endParaRPr lang="en-US" sz="1800">
            <a:solidFill>
              <a:schemeClr val="bg1"/>
            </a:solidFill>
          </a:endParaRPr>
        </a:p>
      </dgm:t>
    </dgm:pt>
    <dgm:pt modelId="{939F9F6A-3E46-4D4B-A4A7-827AABF7B33D}" type="parTrans" cxnId="{1AA08130-C335-425A-A83A-6AEF01A109F4}">
      <dgm:prSet/>
      <dgm:spPr/>
      <dgm:t>
        <a:bodyPr/>
        <a:lstStyle/>
        <a:p>
          <a:endParaRPr lang="en-US" sz="1800"/>
        </a:p>
      </dgm:t>
    </dgm:pt>
    <dgm:pt modelId="{DD3D9917-3C04-4080-AB98-DBFBBDC29B63}" type="sibTrans" cxnId="{1AA08130-C335-425A-A83A-6AEF01A109F4}">
      <dgm:prSet/>
      <dgm:spPr/>
      <dgm:t>
        <a:bodyPr/>
        <a:lstStyle/>
        <a:p>
          <a:endParaRPr lang="en-US" sz="1800"/>
        </a:p>
      </dgm:t>
    </dgm:pt>
    <dgm:pt modelId="{6F0495DE-7B50-4F7C-9592-61B34642888B}">
      <dgm:prSet custT="1"/>
      <dgm:spPr/>
      <dgm:t>
        <a:bodyPr/>
        <a:lstStyle/>
        <a:p>
          <a:r>
            <a:rPr lang="en-GB" sz="1800">
              <a:solidFill>
                <a:schemeClr val="bg1"/>
              </a:solidFill>
            </a:rPr>
            <a:t>Architecture Principles </a:t>
          </a:r>
          <a:endParaRPr lang="en-US" sz="1800">
            <a:solidFill>
              <a:schemeClr val="bg1"/>
            </a:solidFill>
          </a:endParaRPr>
        </a:p>
      </dgm:t>
    </dgm:pt>
    <dgm:pt modelId="{C59331BB-8BDC-4958-BE2A-B2266A691BB3}" type="parTrans" cxnId="{3FB944C5-6140-425A-AB7F-D1038E3D7291}">
      <dgm:prSet/>
      <dgm:spPr/>
      <dgm:t>
        <a:bodyPr/>
        <a:lstStyle/>
        <a:p>
          <a:endParaRPr lang="en-US" sz="1800"/>
        </a:p>
      </dgm:t>
    </dgm:pt>
    <dgm:pt modelId="{7A2207D3-9B1F-4B85-AB59-C1AE24D4ACD1}" type="sibTrans" cxnId="{3FB944C5-6140-425A-AB7F-D1038E3D7291}">
      <dgm:prSet/>
      <dgm:spPr/>
      <dgm:t>
        <a:bodyPr/>
        <a:lstStyle/>
        <a:p>
          <a:endParaRPr lang="en-US" sz="1800"/>
        </a:p>
      </dgm:t>
    </dgm:pt>
    <dgm:pt modelId="{A3D70D4A-C982-4C13-AC67-D52B8A01EBAD}">
      <dgm:prSet custT="1"/>
      <dgm:spPr/>
      <dgm:t>
        <a:bodyPr/>
        <a:lstStyle/>
        <a:p>
          <a:r>
            <a:rPr lang="en-GB" sz="1800">
              <a:solidFill>
                <a:schemeClr val="bg1"/>
              </a:solidFill>
            </a:rPr>
            <a:t>Business Principles, Goals, Drivers</a:t>
          </a:r>
          <a:endParaRPr lang="en-US" sz="1800">
            <a:solidFill>
              <a:schemeClr val="bg1"/>
            </a:solidFill>
          </a:endParaRPr>
        </a:p>
      </dgm:t>
    </dgm:pt>
    <dgm:pt modelId="{BD7B6127-2909-4A64-9A81-B3D7EA9BE98F}" type="parTrans" cxnId="{5EC2892F-4878-4496-9BB2-7A4F7AF8DD81}">
      <dgm:prSet/>
      <dgm:spPr/>
      <dgm:t>
        <a:bodyPr/>
        <a:lstStyle/>
        <a:p>
          <a:endParaRPr lang="en-US" sz="1800"/>
        </a:p>
      </dgm:t>
    </dgm:pt>
    <dgm:pt modelId="{A466D333-A05D-4F44-93EC-F779D19B6240}" type="sibTrans" cxnId="{5EC2892F-4878-4496-9BB2-7A4F7AF8DD81}">
      <dgm:prSet/>
      <dgm:spPr/>
      <dgm:t>
        <a:bodyPr/>
        <a:lstStyle/>
        <a:p>
          <a:endParaRPr lang="en-US" sz="1800"/>
        </a:p>
      </dgm:t>
    </dgm:pt>
    <dgm:pt modelId="{5241E7F5-9467-40AD-A2F6-8DA566685E54}">
      <dgm:prSet custT="1"/>
      <dgm:spPr/>
      <dgm:t>
        <a:bodyPr/>
        <a:lstStyle/>
        <a:p>
          <a:r>
            <a:rPr lang="en-GB" sz="1800">
              <a:solidFill>
                <a:schemeClr val="bg1"/>
              </a:solidFill>
            </a:rPr>
            <a:t>Capability Assessment </a:t>
          </a:r>
          <a:endParaRPr lang="en-US" sz="1800">
            <a:solidFill>
              <a:schemeClr val="bg1"/>
            </a:solidFill>
          </a:endParaRPr>
        </a:p>
      </dgm:t>
    </dgm:pt>
    <dgm:pt modelId="{A9584504-F6E7-470A-B39C-A9CF7A000EBD}" type="parTrans" cxnId="{61F35BDA-12EA-4231-B318-1A5172908B15}">
      <dgm:prSet/>
      <dgm:spPr/>
      <dgm:t>
        <a:bodyPr/>
        <a:lstStyle/>
        <a:p>
          <a:endParaRPr lang="en-US" sz="1800"/>
        </a:p>
      </dgm:t>
    </dgm:pt>
    <dgm:pt modelId="{6BA316D5-DA30-481A-9BC2-578CD4AC428F}" type="sibTrans" cxnId="{61F35BDA-12EA-4231-B318-1A5172908B15}">
      <dgm:prSet/>
      <dgm:spPr/>
      <dgm:t>
        <a:bodyPr/>
        <a:lstStyle/>
        <a:p>
          <a:endParaRPr lang="en-US" sz="1800"/>
        </a:p>
      </dgm:t>
    </dgm:pt>
    <dgm:pt modelId="{E8EC93E7-6FA4-4CCC-8A4F-5567E899C5C8}">
      <dgm:prSet custT="1"/>
      <dgm:spPr/>
      <dgm:t>
        <a:bodyPr/>
        <a:lstStyle/>
        <a:p>
          <a:r>
            <a:rPr lang="en-GB" sz="1800">
              <a:solidFill>
                <a:schemeClr val="bg1"/>
              </a:solidFill>
            </a:rPr>
            <a:t>Communications Plan 	</a:t>
          </a:r>
          <a:endParaRPr lang="en-US" sz="1800">
            <a:solidFill>
              <a:schemeClr val="bg1"/>
            </a:solidFill>
          </a:endParaRPr>
        </a:p>
      </dgm:t>
    </dgm:pt>
    <dgm:pt modelId="{162EC01E-D031-4453-A27F-CF3E7F1131D1}" type="parTrans" cxnId="{93A11245-6FA7-4BF0-8F79-53D6DB37E204}">
      <dgm:prSet/>
      <dgm:spPr/>
      <dgm:t>
        <a:bodyPr/>
        <a:lstStyle/>
        <a:p>
          <a:endParaRPr lang="en-US" sz="1800"/>
        </a:p>
      </dgm:t>
    </dgm:pt>
    <dgm:pt modelId="{C9C4B695-027B-4374-9749-C40A7BDB8601}" type="sibTrans" cxnId="{93A11245-6FA7-4BF0-8F79-53D6DB37E204}">
      <dgm:prSet/>
      <dgm:spPr/>
      <dgm:t>
        <a:bodyPr/>
        <a:lstStyle/>
        <a:p>
          <a:endParaRPr lang="en-US" sz="1800"/>
        </a:p>
      </dgm:t>
    </dgm:pt>
    <dgm:pt modelId="{0DFE3E9F-9CEF-4028-A735-7FDADC1C1427}">
      <dgm:prSet custT="1"/>
      <dgm:spPr/>
      <dgm:t>
        <a:bodyPr/>
        <a:lstStyle/>
        <a:p>
          <a:r>
            <a:rPr lang="en-GB" sz="1800">
              <a:solidFill>
                <a:schemeClr val="bg1"/>
              </a:solidFill>
            </a:rPr>
            <a:t>Statement of Architecture Work 	</a:t>
          </a:r>
          <a:endParaRPr lang="en-US" sz="1800">
            <a:solidFill>
              <a:schemeClr val="bg1"/>
            </a:solidFill>
          </a:endParaRPr>
        </a:p>
      </dgm:t>
    </dgm:pt>
    <dgm:pt modelId="{142B11D8-9E5F-4C1C-8168-8213C437CEE1}" type="parTrans" cxnId="{3BC43771-9713-49DA-97C8-AE945A9813D3}">
      <dgm:prSet/>
      <dgm:spPr/>
      <dgm:t>
        <a:bodyPr/>
        <a:lstStyle/>
        <a:p>
          <a:endParaRPr lang="en-US" sz="1800"/>
        </a:p>
      </dgm:t>
    </dgm:pt>
    <dgm:pt modelId="{F4CEFF52-EB1F-4C0E-AFD3-658753F31F42}" type="sibTrans" cxnId="{3BC43771-9713-49DA-97C8-AE945A9813D3}">
      <dgm:prSet/>
      <dgm:spPr/>
      <dgm:t>
        <a:bodyPr/>
        <a:lstStyle/>
        <a:p>
          <a:endParaRPr lang="en-US" sz="1800"/>
        </a:p>
      </dgm:t>
    </dgm:pt>
    <dgm:pt modelId="{C6B5A907-657A-4EE4-A808-A65DF26ACB8C}">
      <dgm:prSet custT="1"/>
      <dgm:spPr/>
      <dgm:t>
        <a:bodyPr/>
        <a:lstStyle/>
        <a:p>
          <a:r>
            <a:rPr lang="en-GB" sz="1800">
              <a:solidFill>
                <a:schemeClr val="bg1"/>
              </a:solidFill>
            </a:rPr>
            <a:t>Tailored Architecture Framework 	</a:t>
          </a:r>
          <a:endParaRPr lang="en-US" sz="1800">
            <a:solidFill>
              <a:schemeClr val="bg1"/>
            </a:solidFill>
          </a:endParaRPr>
        </a:p>
      </dgm:t>
    </dgm:pt>
    <dgm:pt modelId="{9D1CFF70-F4A2-45F9-ACDC-7617DBABB67E}" type="parTrans" cxnId="{D0A4B367-6CFF-4F63-9C01-F276E8F1D6C5}">
      <dgm:prSet/>
      <dgm:spPr/>
      <dgm:t>
        <a:bodyPr/>
        <a:lstStyle/>
        <a:p>
          <a:endParaRPr lang="en-US" sz="1800"/>
        </a:p>
      </dgm:t>
    </dgm:pt>
    <dgm:pt modelId="{10AA5F7B-DD10-4A61-935D-5004781F2907}" type="sibTrans" cxnId="{D0A4B367-6CFF-4F63-9C01-F276E8F1D6C5}">
      <dgm:prSet/>
      <dgm:spPr/>
      <dgm:t>
        <a:bodyPr/>
        <a:lstStyle/>
        <a:p>
          <a:endParaRPr lang="en-US" sz="1800"/>
        </a:p>
      </dgm:t>
    </dgm:pt>
    <dgm:pt modelId="{3F31A458-FED1-4D83-909A-A7D29C33AEAC}" type="pres">
      <dgm:prSet presAssocID="{F98DBFF6-B808-49EF-A14D-D8CCA4A24F75}" presName="root" presStyleCnt="0">
        <dgm:presLayoutVars>
          <dgm:dir/>
          <dgm:resizeHandles val="exact"/>
        </dgm:presLayoutVars>
      </dgm:prSet>
      <dgm:spPr/>
    </dgm:pt>
    <dgm:pt modelId="{BB27DC1A-E832-4886-AAA3-0FDC6E461604}" type="pres">
      <dgm:prSet presAssocID="{07BE2CF0-8C56-4AA2-AB55-8B27C9E21156}" presName="compNode" presStyleCnt="0"/>
      <dgm:spPr/>
    </dgm:pt>
    <dgm:pt modelId="{CB1F3EBF-3E83-493E-A633-B1892AB698B9}" type="pres">
      <dgm:prSet presAssocID="{07BE2CF0-8C56-4AA2-AB55-8B27C9E21156}" presName="bgRect" presStyleLbl="bgShp" presStyleIdx="0" presStyleCnt="7" custLinFactNeighborY="-6449"/>
      <dgm:spPr>
        <a:solidFill>
          <a:schemeClr val="accent1">
            <a:alpha val="99000"/>
          </a:schemeClr>
        </a:solidFill>
      </dgm:spPr>
    </dgm:pt>
    <dgm:pt modelId="{B8C7B34A-D839-4DEC-858D-B71CFE487BDE}" type="pres">
      <dgm:prSet presAssocID="{07BE2CF0-8C56-4AA2-AB55-8B27C9E21156}"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ye"/>
        </a:ext>
      </dgm:extLst>
    </dgm:pt>
    <dgm:pt modelId="{3FADD477-E14B-4D65-A705-FBA3B30E3B05}" type="pres">
      <dgm:prSet presAssocID="{07BE2CF0-8C56-4AA2-AB55-8B27C9E21156}" presName="spaceRect" presStyleCnt="0"/>
      <dgm:spPr/>
    </dgm:pt>
    <dgm:pt modelId="{8959F08A-490C-4376-97FC-9E1FCCA45414}" type="pres">
      <dgm:prSet presAssocID="{07BE2CF0-8C56-4AA2-AB55-8B27C9E21156}" presName="parTx" presStyleLbl="revTx" presStyleIdx="0" presStyleCnt="7">
        <dgm:presLayoutVars>
          <dgm:chMax val="0"/>
          <dgm:chPref val="0"/>
        </dgm:presLayoutVars>
      </dgm:prSet>
      <dgm:spPr/>
    </dgm:pt>
    <dgm:pt modelId="{A27A33C7-E0BA-4FF9-999C-49F460DA04C3}" type="pres">
      <dgm:prSet presAssocID="{DD3D9917-3C04-4080-AB98-DBFBBDC29B63}" presName="sibTrans" presStyleCnt="0"/>
      <dgm:spPr/>
    </dgm:pt>
    <dgm:pt modelId="{4C71D7B3-24D6-4D69-9E88-D43ADAE48F97}" type="pres">
      <dgm:prSet presAssocID="{6F0495DE-7B50-4F7C-9592-61B34642888B}" presName="compNode" presStyleCnt="0"/>
      <dgm:spPr/>
    </dgm:pt>
    <dgm:pt modelId="{3A240F53-8F94-49FC-8394-780C13E56978}" type="pres">
      <dgm:prSet presAssocID="{6F0495DE-7B50-4F7C-9592-61B34642888B}" presName="bgRect" presStyleLbl="bgShp" presStyleIdx="1" presStyleCnt="7" custLinFactNeighborY="-6376"/>
      <dgm:spPr>
        <a:solidFill>
          <a:schemeClr val="accent1">
            <a:alpha val="99000"/>
          </a:schemeClr>
        </a:solidFill>
      </dgm:spPr>
    </dgm:pt>
    <dgm:pt modelId="{9E6BEBB5-FDCB-4A89-B2A3-E720D5A5A14D}" type="pres">
      <dgm:prSet presAssocID="{6F0495DE-7B50-4F7C-9592-61B34642888B}"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FAC37631-C243-428D-A2F1-1673C0EE0ACA}" type="pres">
      <dgm:prSet presAssocID="{6F0495DE-7B50-4F7C-9592-61B34642888B}" presName="spaceRect" presStyleCnt="0"/>
      <dgm:spPr/>
    </dgm:pt>
    <dgm:pt modelId="{E5E1861F-7208-41C3-A13A-722E2289C7B6}" type="pres">
      <dgm:prSet presAssocID="{6F0495DE-7B50-4F7C-9592-61B34642888B}" presName="parTx" presStyleLbl="revTx" presStyleIdx="1" presStyleCnt="7">
        <dgm:presLayoutVars>
          <dgm:chMax val="0"/>
          <dgm:chPref val="0"/>
        </dgm:presLayoutVars>
      </dgm:prSet>
      <dgm:spPr/>
    </dgm:pt>
    <dgm:pt modelId="{6D8518E4-A57A-40A1-95AB-C387F61BE70B}" type="pres">
      <dgm:prSet presAssocID="{7A2207D3-9B1F-4B85-AB59-C1AE24D4ACD1}" presName="sibTrans" presStyleCnt="0"/>
      <dgm:spPr/>
    </dgm:pt>
    <dgm:pt modelId="{428EBE18-4EB3-4542-A87F-6F8BFF636E43}" type="pres">
      <dgm:prSet presAssocID="{A3D70D4A-C982-4C13-AC67-D52B8A01EBAD}" presName="compNode" presStyleCnt="0"/>
      <dgm:spPr/>
    </dgm:pt>
    <dgm:pt modelId="{A45ABA3E-D448-43D0-B6F4-FF187A4CA4EE}" type="pres">
      <dgm:prSet presAssocID="{A3D70D4A-C982-4C13-AC67-D52B8A01EBAD}" presName="bgRect" presStyleLbl="bgShp" presStyleIdx="2" presStyleCnt="7"/>
      <dgm:spPr>
        <a:solidFill>
          <a:schemeClr val="accent1">
            <a:alpha val="99000"/>
          </a:schemeClr>
        </a:solidFill>
      </dgm:spPr>
    </dgm:pt>
    <dgm:pt modelId="{D1F21BAE-CC0F-4942-B6DC-43C1A145B69B}" type="pres">
      <dgm:prSet presAssocID="{A3D70D4A-C982-4C13-AC67-D52B8A01EBAD}"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FA346B71-6958-4B9A-8849-A5012162C3AF}" type="pres">
      <dgm:prSet presAssocID="{A3D70D4A-C982-4C13-AC67-D52B8A01EBAD}" presName="spaceRect" presStyleCnt="0"/>
      <dgm:spPr/>
    </dgm:pt>
    <dgm:pt modelId="{EDD8A621-FE31-431E-95F8-9FF07F7AF133}" type="pres">
      <dgm:prSet presAssocID="{A3D70D4A-C982-4C13-AC67-D52B8A01EBAD}" presName="parTx" presStyleLbl="revTx" presStyleIdx="2" presStyleCnt="7" custLinFactNeighborY="-6376">
        <dgm:presLayoutVars>
          <dgm:chMax val="0"/>
          <dgm:chPref val="0"/>
        </dgm:presLayoutVars>
      </dgm:prSet>
      <dgm:spPr/>
    </dgm:pt>
    <dgm:pt modelId="{55B3BDEA-82EA-4A00-9D92-E892FCE3C80B}" type="pres">
      <dgm:prSet presAssocID="{A466D333-A05D-4F44-93EC-F779D19B6240}" presName="sibTrans" presStyleCnt="0"/>
      <dgm:spPr/>
    </dgm:pt>
    <dgm:pt modelId="{787FDA87-A74F-4BE7-8ECA-7173EC1200C1}" type="pres">
      <dgm:prSet presAssocID="{5241E7F5-9467-40AD-A2F6-8DA566685E54}" presName="compNode" presStyleCnt="0"/>
      <dgm:spPr/>
    </dgm:pt>
    <dgm:pt modelId="{0CA17B0E-3604-4A37-8A64-290981BE84AB}" type="pres">
      <dgm:prSet presAssocID="{5241E7F5-9467-40AD-A2F6-8DA566685E54}" presName="bgRect" presStyleLbl="bgShp" presStyleIdx="3" presStyleCnt="7" custLinFactNeighborY="-6376"/>
      <dgm:spPr>
        <a:solidFill>
          <a:schemeClr val="accent1">
            <a:alpha val="99000"/>
          </a:schemeClr>
        </a:solidFill>
      </dgm:spPr>
    </dgm:pt>
    <dgm:pt modelId="{9191D857-C4F0-40CF-A837-FD9B6A11A044}" type="pres">
      <dgm:prSet presAssocID="{5241E7F5-9467-40AD-A2F6-8DA566685E54}"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A8BD332D-23A7-4B80-AFAD-828D8B1FECA7}" type="pres">
      <dgm:prSet presAssocID="{5241E7F5-9467-40AD-A2F6-8DA566685E54}" presName="spaceRect" presStyleCnt="0"/>
      <dgm:spPr/>
    </dgm:pt>
    <dgm:pt modelId="{5FDBD34C-DB15-47B6-8EC0-D1A961033A69}" type="pres">
      <dgm:prSet presAssocID="{5241E7F5-9467-40AD-A2F6-8DA566685E54}" presName="parTx" presStyleLbl="revTx" presStyleIdx="3" presStyleCnt="7">
        <dgm:presLayoutVars>
          <dgm:chMax val="0"/>
          <dgm:chPref val="0"/>
        </dgm:presLayoutVars>
      </dgm:prSet>
      <dgm:spPr/>
    </dgm:pt>
    <dgm:pt modelId="{93B59897-A57A-4E44-813F-0D48597523EE}" type="pres">
      <dgm:prSet presAssocID="{6BA316D5-DA30-481A-9BC2-578CD4AC428F}" presName="sibTrans" presStyleCnt="0"/>
      <dgm:spPr/>
    </dgm:pt>
    <dgm:pt modelId="{A9139C78-218C-43AC-A2FC-6DAB379304D6}" type="pres">
      <dgm:prSet presAssocID="{E8EC93E7-6FA4-4CCC-8A4F-5567E899C5C8}" presName="compNode" presStyleCnt="0"/>
      <dgm:spPr/>
    </dgm:pt>
    <dgm:pt modelId="{895D8728-2145-4910-9D8F-F2E1B0080E78}" type="pres">
      <dgm:prSet presAssocID="{E8EC93E7-6FA4-4CCC-8A4F-5567E899C5C8}" presName="bgRect" presStyleLbl="bgShp" presStyleIdx="4" presStyleCnt="7" custLinFactNeighborY="-6376"/>
      <dgm:spPr>
        <a:solidFill>
          <a:schemeClr val="accent1">
            <a:alpha val="99000"/>
          </a:schemeClr>
        </a:solidFill>
      </dgm:spPr>
    </dgm:pt>
    <dgm:pt modelId="{616D7594-7185-4B31-878A-0BFC24A8B999}" type="pres">
      <dgm:prSet presAssocID="{E8EC93E7-6FA4-4CCC-8A4F-5567E899C5C8}"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egaphone"/>
        </a:ext>
      </dgm:extLst>
    </dgm:pt>
    <dgm:pt modelId="{DFA68B7D-F1EF-43EC-9A13-9B5DADC48D7E}" type="pres">
      <dgm:prSet presAssocID="{E8EC93E7-6FA4-4CCC-8A4F-5567E899C5C8}" presName="spaceRect" presStyleCnt="0"/>
      <dgm:spPr/>
    </dgm:pt>
    <dgm:pt modelId="{65C2F246-B52F-4A5D-B876-CFC8CB07AADF}" type="pres">
      <dgm:prSet presAssocID="{E8EC93E7-6FA4-4CCC-8A4F-5567E899C5C8}" presName="parTx" presStyleLbl="revTx" presStyleIdx="4" presStyleCnt="7">
        <dgm:presLayoutVars>
          <dgm:chMax val="0"/>
          <dgm:chPref val="0"/>
        </dgm:presLayoutVars>
      </dgm:prSet>
      <dgm:spPr/>
    </dgm:pt>
    <dgm:pt modelId="{3B68772D-2500-48AC-BAC4-579FEA598419}" type="pres">
      <dgm:prSet presAssocID="{C9C4B695-027B-4374-9749-C40A7BDB8601}" presName="sibTrans" presStyleCnt="0"/>
      <dgm:spPr/>
    </dgm:pt>
    <dgm:pt modelId="{F0B691AF-D141-474F-97D7-B51B4A55D617}" type="pres">
      <dgm:prSet presAssocID="{0DFE3E9F-9CEF-4028-A735-7FDADC1C1427}" presName="compNode" presStyleCnt="0"/>
      <dgm:spPr/>
    </dgm:pt>
    <dgm:pt modelId="{412FE914-C2C9-4F49-9381-40661D889D1B}" type="pres">
      <dgm:prSet presAssocID="{0DFE3E9F-9CEF-4028-A735-7FDADC1C1427}" presName="bgRect" presStyleLbl="bgShp" presStyleIdx="5" presStyleCnt="7"/>
      <dgm:spPr>
        <a:solidFill>
          <a:schemeClr val="accent1">
            <a:alpha val="99000"/>
          </a:schemeClr>
        </a:solidFill>
      </dgm:spPr>
    </dgm:pt>
    <dgm:pt modelId="{0C2775DB-9AE1-47A7-A8BD-5C8E652F8C6D}" type="pres">
      <dgm:prSet presAssocID="{0DFE3E9F-9CEF-4028-A735-7FDADC1C1427}"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C6181169-A5CE-4BCF-8C34-1C37005961B3}" type="pres">
      <dgm:prSet presAssocID="{0DFE3E9F-9CEF-4028-A735-7FDADC1C1427}" presName="spaceRect" presStyleCnt="0"/>
      <dgm:spPr/>
    </dgm:pt>
    <dgm:pt modelId="{08978868-9782-4A9C-8DD6-8E4CDF159C3F}" type="pres">
      <dgm:prSet presAssocID="{0DFE3E9F-9CEF-4028-A735-7FDADC1C1427}" presName="parTx" presStyleLbl="revTx" presStyleIdx="5" presStyleCnt="7" custLinFactNeighborY="-6376">
        <dgm:presLayoutVars>
          <dgm:chMax val="0"/>
          <dgm:chPref val="0"/>
        </dgm:presLayoutVars>
      </dgm:prSet>
      <dgm:spPr/>
    </dgm:pt>
    <dgm:pt modelId="{36887DA3-F2FD-4B05-B45B-E7E83E14CA26}" type="pres">
      <dgm:prSet presAssocID="{F4CEFF52-EB1F-4C0E-AFD3-658753F31F42}" presName="sibTrans" presStyleCnt="0"/>
      <dgm:spPr/>
    </dgm:pt>
    <dgm:pt modelId="{D5988A16-9F64-46CA-BF3A-C08C9F575ABF}" type="pres">
      <dgm:prSet presAssocID="{C6B5A907-657A-4EE4-A808-A65DF26ACB8C}" presName="compNode" presStyleCnt="0"/>
      <dgm:spPr/>
    </dgm:pt>
    <dgm:pt modelId="{C776639B-D7BA-4B23-8384-B9784CE1775A}" type="pres">
      <dgm:prSet presAssocID="{C6B5A907-657A-4EE4-A808-A65DF26ACB8C}" presName="bgRect" presStyleLbl="bgShp" presStyleIdx="6" presStyleCnt="7"/>
      <dgm:spPr>
        <a:solidFill>
          <a:schemeClr val="accent1">
            <a:alpha val="99000"/>
          </a:schemeClr>
        </a:solidFill>
      </dgm:spPr>
    </dgm:pt>
    <dgm:pt modelId="{027F2351-623C-448D-AB33-B985C98137D4}" type="pres">
      <dgm:prSet presAssocID="{C6B5A907-657A-4EE4-A808-A65DF26ACB8C}"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Users"/>
        </a:ext>
      </dgm:extLst>
    </dgm:pt>
    <dgm:pt modelId="{AB3E426F-8357-4C86-9CC2-9221D66914DD}" type="pres">
      <dgm:prSet presAssocID="{C6B5A907-657A-4EE4-A808-A65DF26ACB8C}" presName="spaceRect" presStyleCnt="0"/>
      <dgm:spPr/>
    </dgm:pt>
    <dgm:pt modelId="{49A2CBC9-C6BF-4EB3-9E03-18BE3F8EBA7A}" type="pres">
      <dgm:prSet presAssocID="{C6B5A907-657A-4EE4-A808-A65DF26ACB8C}" presName="parTx" presStyleLbl="revTx" presStyleIdx="6" presStyleCnt="7" custLinFactNeighborY="-6376">
        <dgm:presLayoutVars>
          <dgm:chMax val="0"/>
          <dgm:chPref val="0"/>
        </dgm:presLayoutVars>
      </dgm:prSet>
      <dgm:spPr/>
    </dgm:pt>
  </dgm:ptLst>
  <dgm:cxnLst>
    <dgm:cxn modelId="{4D50662F-EEE6-4AE4-B033-CB647D776D65}" type="presOf" srcId="{6F0495DE-7B50-4F7C-9592-61B34642888B}" destId="{E5E1861F-7208-41C3-A13A-722E2289C7B6}" srcOrd="0" destOrd="0" presId="urn:microsoft.com/office/officeart/2018/2/layout/IconVerticalSolidList"/>
    <dgm:cxn modelId="{5EC2892F-4878-4496-9BB2-7A4F7AF8DD81}" srcId="{F98DBFF6-B808-49EF-A14D-D8CCA4A24F75}" destId="{A3D70D4A-C982-4C13-AC67-D52B8A01EBAD}" srcOrd="2" destOrd="0" parTransId="{BD7B6127-2909-4A64-9A81-B3D7EA9BE98F}" sibTransId="{A466D333-A05D-4F44-93EC-F779D19B6240}"/>
    <dgm:cxn modelId="{1AA08130-C335-425A-A83A-6AEF01A109F4}" srcId="{F98DBFF6-B808-49EF-A14D-D8CCA4A24F75}" destId="{07BE2CF0-8C56-4AA2-AB55-8B27C9E21156}" srcOrd="0" destOrd="0" parTransId="{939F9F6A-3E46-4D4B-A4A7-827AABF7B33D}" sibTransId="{DD3D9917-3C04-4080-AB98-DBFBBDC29B63}"/>
    <dgm:cxn modelId="{E5B6AE39-5514-4040-BE22-EB2522F3D9AF}" type="presOf" srcId="{0DFE3E9F-9CEF-4028-A735-7FDADC1C1427}" destId="{08978868-9782-4A9C-8DD6-8E4CDF159C3F}" srcOrd="0" destOrd="0" presId="urn:microsoft.com/office/officeart/2018/2/layout/IconVerticalSolidList"/>
    <dgm:cxn modelId="{93A11245-6FA7-4BF0-8F79-53D6DB37E204}" srcId="{F98DBFF6-B808-49EF-A14D-D8CCA4A24F75}" destId="{E8EC93E7-6FA4-4CCC-8A4F-5567E899C5C8}" srcOrd="4" destOrd="0" parTransId="{162EC01E-D031-4453-A27F-CF3E7F1131D1}" sibTransId="{C9C4B695-027B-4374-9749-C40A7BDB8601}"/>
    <dgm:cxn modelId="{D0A4B367-6CFF-4F63-9C01-F276E8F1D6C5}" srcId="{F98DBFF6-B808-49EF-A14D-D8CCA4A24F75}" destId="{C6B5A907-657A-4EE4-A808-A65DF26ACB8C}" srcOrd="6" destOrd="0" parTransId="{9D1CFF70-F4A2-45F9-ACDC-7617DBABB67E}" sibTransId="{10AA5F7B-DD10-4A61-935D-5004781F2907}"/>
    <dgm:cxn modelId="{3BC43771-9713-49DA-97C8-AE945A9813D3}" srcId="{F98DBFF6-B808-49EF-A14D-D8CCA4A24F75}" destId="{0DFE3E9F-9CEF-4028-A735-7FDADC1C1427}" srcOrd="5" destOrd="0" parTransId="{142B11D8-9E5F-4C1C-8168-8213C437CEE1}" sibTransId="{F4CEFF52-EB1F-4C0E-AFD3-658753F31F42}"/>
    <dgm:cxn modelId="{3064727F-8780-4469-BB67-714EFCC0B5F4}" type="presOf" srcId="{F98DBFF6-B808-49EF-A14D-D8CCA4A24F75}" destId="{3F31A458-FED1-4D83-909A-A7D29C33AEAC}" srcOrd="0" destOrd="0" presId="urn:microsoft.com/office/officeart/2018/2/layout/IconVerticalSolidList"/>
    <dgm:cxn modelId="{DB608B9A-4E6E-4BA5-A775-9316443E91C1}" type="presOf" srcId="{5241E7F5-9467-40AD-A2F6-8DA566685E54}" destId="{5FDBD34C-DB15-47B6-8EC0-D1A961033A69}" srcOrd="0" destOrd="0" presId="urn:microsoft.com/office/officeart/2018/2/layout/IconVerticalSolidList"/>
    <dgm:cxn modelId="{7AF2CBA1-F1C4-477D-8212-8BFBD05E3DEE}" type="presOf" srcId="{C6B5A907-657A-4EE4-A808-A65DF26ACB8C}" destId="{49A2CBC9-C6BF-4EB3-9E03-18BE3F8EBA7A}" srcOrd="0" destOrd="0" presId="urn:microsoft.com/office/officeart/2018/2/layout/IconVerticalSolidList"/>
    <dgm:cxn modelId="{05F02CA5-0C8D-4C08-9D76-D20411ADBC66}" type="presOf" srcId="{07BE2CF0-8C56-4AA2-AB55-8B27C9E21156}" destId="{8959F08A-490C-4376-97FC-9E1FCCA45414}" srcOrd="0" destOrd="0" presId="urn:microsoft.com/office/officeart/2018/2/layout/IconVerticalSolidList"/>
    <dgm:cxn modelId="{ADD0C2AC-C143-4AA2-9520-501D7BA3578B}" type="presOf" srcId="{E8EC93E7-6FA4-4CCC-8A4F-5567E899C5C8}" destId="{65C2F246-B52F-4A5D-B876-CFC8CB07AADF}" srcOrd="0" destOrd="0" presId="urn:microsoft.com/office/officeart/2018/2/layout/IconVerticalSolidList"/>
    <dgm:cxn modelId="{3FB944C5-6140-425A-AB7F-D1038E3D7291}" srcId="{F98DBFF6-B808-49EF-A14D-D8CCA4A24F75}" destId="{6F0495DE-7B50-4F7C-9592-61B34642888B}" srcOrd="1" destOrd="0" parTransId="{C59331BB-8BDC-4958-BE2A-B2266A691BB3}" sibTransId="{7A2207D3-9B1F-4B85-AB59-C1AE24D4ACD1}"/>
    <dgm:cxn modelId="{61F35BDA-12EA-4231-B318-1A5172908B15}" srcId="{F98DBFF6-B808-49EF-A14D-D8CCA4A24F75}" destId="{5241E7F5-9467-40AD-A2F6-8DA566685E54}" srcOrd="3" destOrd="0" parTransId="{A9584504-F6E7-470A-B39C-A9CF7A000EBD}" sibTransId="{6BA316D5-DA30-481A-9BC2-578CD4AC428F}"/>
    <dgm:cxn modelId="{AFEB17EE-51DE-40B3-985C-B72D53876702}" type="presOf" srcId="{A3D70D4A-C982-4C13-AC67-D52B8A01EBAD}" destId="{EDD8A621-FE31-431E-95F8-9FF07F7AF133}" srcOrd="0" destOrd="0" presId="urn:microsoft.com/office/officeart/2018/2/layout/IconVerticalSolidList"/>
    <dgm:cxn modelId="{233E7132-7F24-46A5-8EC6-67D4F909658C}" type="presParOf" srcId="{3F31A458-FED1-4D83-909A-A7D29C33AEAC}" destId="{BB27DC1A-E832-4886-AAA3-0FDC6E461604}" srcOrd="0" destOrd="0" presId="urn:microsoft.com/office/officeart/2018/2/layout/IconVerticalSolidList"/>
    <dgm:cxn modelId="{26F068A7-5A64-4175-ACAF-E51E3B723AD7}" type="presParOf" srcId="{BB27DC1A-E832-4886-AAA3-0FDC6E461604}" destId="{CB1F3EBF-3E83-493E-A633-B1892AB698B9}" srcOrd="0" destOrd="0" presId="urn:microsoft.com/office/officeart/2018/2/layout/IconVerticalSolidList"/>
    <dgm:cxn modelId="{773A801C-609A-4399-8D22-7D465DCB41E0}" type="presParOf" srcId="{BB27DC1A-E832-4886-AAA3-0FDC6E461604}" destId="{B8C7B34A-D839-4DEC-858D-B71CFE487BDE}" srcOrd="1" destOrd="0" presId="urn:microsoft.com/office/officeart/2018/2/layout/IconVerticalSolidList"/>
    <dgm:cxn modelId="{2CC9E4AA-F322-4977-B6ED-A20FC8DDFB71}" type="presParOf" srcId="{BB27DC1A-E832-4886-AAA3-0FDC6E461604}" destId="{3FADD477-E14B-4D65-A705-FBA3B30E3B05}" srcOrd="2" destOrd="0" presId="urn:microsoft.com/office/officeart/2018/2/layout/IconVerticalSolidList"/>
    <dgm:cxn modelId="{73001F7A-F3B5-4C16-8570-373661065291}" type="presParOf" srcId="{BB27DC1A-E832-4886-AAA3-0FDC6E461604}" destId="{8959F08A-490C-4376-97FC-9E1FCCA45414}" srcOrd="3" destOrd="0" presId="urn:microsoft.com/office/officeart/2018/2/layout/IconVerticalSolidList"/>
    <dgm:cxn modelId="{D899DD7D-641E-4D1E-81A6-71326765E340}" type="presParOf" srcId="{3F31A458-FED1-4D83-909A-A7D29C33AEAC}" destId="{A27A33C7-E0BA-4FF9-999C-49F460DA04C3}" srcOrd="1" destOrd="0" presId="urn:microsoft.com/office/officeart/2018/2/layout/IconVerticalSolidList"/>
    <dgm:cxn modelId="{BEF93794-196C-484E-ABA4-44C3A80AEF49}" type="presParOf" srcId="{3F31A458-FED1-4D83-909A-A7D29C33AEAC}" destId="{4C71D7B3-24D6-4D69-9E88-D43ADAE48F97}" srcOrd="2" destOrd="0" presId="urn:microsoft.com/office/officeart/2018/2/layout/IconVerticalSolidList"/>
    <dgm:cxn modelId="{48811A14-630E-42AB-B7E8-14E8A01FD931}" type="presParOf" srcId="{4C71D7B3-24D6-4D69-9E88-D43ADAE48F97}" destId="{3A240F53-8F94-49FC-8394-780C13E56978}" srcOrd="0" destOrd="0" presId="urn:microsoft.com/office/officeart/2018/2/layout/IconVerticalSolidList"/>
    <dgm:cxn modelId="{BF1642C0-6B01-4E2A-A053-5C50F8F28AAE}" type="presParOf" srcId="{4C71D7B3-24D6-4D69-9E88-D43ADAE48F97}" destId="{9E6BEBB5-FDCB-4A89-B2A3-E720D5A5A14D}" srcOrd="1" destOrd="0" presId="urn:microsoft.com/office/officeart/2018/2/layout/IconVerticalSolidList"/>
    <dgm:cxn modelId="{3CAEFA44-7398-4ABE-BE47-60D4465D70B3}" type="presParOf" srcId="{4C71D7B3-24D6-4D69-9E88-D43ADAE48F97}" destId="{FAC37631-C243-428D-A2F1-1673C0EE0ACA}" srcOrd="2" destOrd="0" presId="urn:microsoft.com/office/officeart/2018/2/layout/IconVerticalSolidList"/>
    <dgm:cxn modelId="{DF6D544D-A361-4359-99CE-A211849FB8D6}" type="presParOf" srcId="{4C71D7B3-24D6-4D69-9E88-D43ADAE48F97}" destId="{E5E1861F-7208-41C3-A13A-722E2289C7B6}" srcOrd="3" destOrd="0" presId="urn:microsoft.com/office/officeart/2018/2/layout/IconVerticalSolidList"/>
    <dgm:cxn modelId="{4DE4DDE5-7397-4573-BF23-3314AD7EA3F9}" type="presParOf" srcId="{3F31A458-FED1-4D83-909A-A7D29C33AEAC}" destId="{6D8518E4-A57A-40A1-95AB-C387F61BE70B}" srcOrd="3" destOrd="0" presId="urn:microsoft.com/office/officeart/2018/2/layout/IconVerticalSolidList"/>
    <dgm:cxn modelId="{56FEDF0F-E5E2-4339-89B1-88D3ECC76275}" type="presParOf" srcId="{3F31A458-FED1-4D83-909A-A7D29C33AEAC}" destId="{428EBE18-4EB3-4542-A87F-6F8BFF636E43}" srcOrd="4" destOrd="0" presId="urn:microsoft.com/office/officeart/2018/2/layout/IconVerticalSolidList"/>
    <dgm:cxn modelId="{B7D0D3E9-7518-4A30-9C83-C2FBD08DFF25}" type="presParOf" srcId="{428EBE18-4EB3-4542-A87F-6F8BFF636E43}" destId="{A45ABA3E-D448-43D0-B6F4-FF187A4CA4EE}" srcOrd="0" destOrd="0" presId="urn:microsoft.com/office/officeart/2018/2/layout/IconVerticalSolidList"/>
    <dgm:cxn modelId="{4B1F1867-EB5F-492B-A304-8F890F5448D0}" type="presParOf" srcId="{428EBE18-4EB3-4542-A87F-6F8BFF636E43}" destId="{D1F21BAE-CC0F-4942-B6DC-43C1A145B69B}" srcOrd="1" destOrd="0" presId="urn:microsoft.com/office/officeart/2018/2/layout/IconVerticalSolidList"/>
    <dgm:cxn modelId="{F6CAAD51-7981-4AB1-85EF-5E53CA1FDB80}" type="presParOf" srcId="{428EBE18-4EB3-4542-A87F-6F8BFF636E43}" destId="{FA346B71-6958-4B9A-8849-A5012162C3AF}" srcOrd="2" destOrd="0" presId="urn:microsoft.com/office/officeart/2018/2/layout/IconVerticalSolidList"/>
    <dgm:cxn modelId="{87370480-2270-4F98-B9C1-30F6E1CECB9E}" type="presParOf" srcId="{428EBE18-4EB3-4542-A87F-6F8BFF636E43}" destId="{EDD8A621-FE31-431E-95F8-9FF07F7AF133}" srcOrd="3" destOrd="0" presId="urn:microsoft.com/office/officeart/2018/2/layout/IconVerticalSolidList"/>
    <dgm:cxn modelId="{190A7507-75FC-4F6C-B476-972DB8D6B96E}" type="presParOf" srcId="{3F31A458-FED1-4D83-909A-A7D29C33AEAC}" destId="{55B3BDEA-82EA-4A00-9D92-E892FCE3C80B}" srcOrd="5" destOrd="0" presId="urn:microsoft.com/office/officeart/2018/2/layout/IconVerticalSolidList"/>
    <dgm:cxn modelId="{3DE2FEBF-CD12-406F-B60E-400AF0EB8173}" type="presParOf" srcId="{3F31A458-FED1-4D83-909A-A7D29C33AEAC}" destId="{787FDA87-A74F-4BE7-8ECA-7173EC1200C1}" srcOrd="6" destOrd="0" presId="urn:microsoft.com/office/officeart/2018/2/layout/IconVerticalSolidList"/>
    <dgm:cxn modelId="{C179966E-AACF-40DE-AD6D-604250D1DB92}" type="presParOf" srcId="{787FDA87-A74F-4BE7-8ECA-7173EC1200C1}" destId="{0CA17B0E-3604-4A37-8A64-290981BE84AB}" srcOrd="0" destOrd="0" presId="urn:microsoft.com/office/officeart/2018/2/layout/IconVerticalSolidList"/>
    <dgm:cxn modelId="{A5741B5B-E36C-4795-ADE2-4C0569C44D84}" type="presParOf" srcId="{787FDA87-A74F-4BE7-8ECA-7173EC1200C1}" destId="{9191D857-C4F0-40CF-A837-FD9B6A11A044}" srcOrd="1" destOrd="0" presId="urn:microsoft.com/office/officeart/2018/2/layout/IconVerticalSolidList"/>
    <dgm:cxn modelId="{02303460-9A9C-4655-B148-C433C5173597}" type="presParOf" srcId="{787FDA87-A74F-4BE7-8ECA-7173EC1200C1}" destId="{A8BD332D-23A7-4B80-AFAD-828D8B1FECA7}" srcOrd="2" destOrd="0" presId="urn:microsoft.com/office/officeart/2018/2/layout/IconVerticalSolidList"/>
    <dgm:cxn modelId="{B3FCD011-D029-47D3-9027-5F61537C7F2D}" type="presParOf" srcId="{787FDA87-A74F-4BE7-8ECA-7173EC1200C1}" destId="{5FDBD34C-DB15-47B6-8EC0-D1A961033A69}" srcOrd="3" destOrd="0" presId="urn:microsoft.com/office/officeart/2018/2/layout/IconVerticalSolidList"/>
    <dgm:cxn modelId="{932CC33A-7BA7-4CA1-A550-8D0511A3229F}" type="presParOf" srcId="{3F31A458-FED1-4D83-909A-A7D29C33AEAC}" destId="{93B59897-A57A-4E44-813F-0D48597523EE}" srcOrd="7" destOrd="0" presId="urn:microsoft.com/office/officeart/2018/2/layout/IconVerticalSolidList"/>
    <dgm:cxn modelId="{8C714A33-F7FF-4AF7-A7B3-6B450BFE3473}" type="presParOf" srcId="{3F31A458-FED1-4D83-909A-A7D29C33AEAC}" destId="{A9139C78-218C-43AC-A2FC-6DAB379304D6}" srcOrd="8" destOrd="0" presId="urn:microsoft.com/office/officeart/2018/2/layout/IconVerticalSolidList"/>
    <dgm:cxn modelId="{236F482C-53DE-46B4-BFE4-45AEF4C723D5}" type="presParOf" srcId="{A9139C78-218C-43AC-A2FC-6DAB379304D6}" destId="{895D8728-2145-4910-9D8F-F2E1B0080E78}" srcOrd="0" destOrd="0" presId="urn:microsoft.com/office/officeart/2018/2/layout/IconVerticalSolidList"/>
    <dgm:cxn modelId="{6E5DB5F5-AA00-4B28-ABBA-0120B99B86DB}" type="presParOf" srcId="{A9139C78-218C-43AC-A2FC-6DAB379304D6}" destId="{616D7594-7185-4B31-878A-0BFC24A8B999}" srcOrd="1" destOrd="0" presId="urn:microsoft.com/office/officeart/2018/2/layout/IconVerticalSolidList"/>
    <dgm:cxn modelId="{C2AAACD5-E3B6-4E12-A114-55F1E350D206}" type="presParOf" srcId="{A9139C78-218C-43AC-A2FC-6DAB379304D6}" destId="{DFA68B7D-F1EF-43EC-9A13-9B5DADC48D7E}" srcOrd="2" destOrd="0" presId="urn:microsoft.com/office/officeart/2018/2/layout/IconVerticalSolidList"/>
    <dgm:cxn modelId="{5FEEE7EE-0F23-4344-9A80-1F148A1BBFF7}" type="presParOf" srcId="{A9139C78-218C-43AC-A2FC-6DAB379304D6}" destId="{65C2F246-B52F-4A5D-B876-CFC8CB07AADF}" srcOrd="3" destOrd="0" presId="urn:microsoft.com/office/officeart/2018/2/layout/IconVerticalSolidList"/>
    <dgm:cxn modelId="{7B2AD37B-17C1-494F-9932-BEB5481BD5DC}" type="presParOf" srcId="{3F31A458-FED1-4D83-909A-A7D29C33AEAC}" destId="{3B68772D-2500-48AC-BAC4-579FEA598419}" srcOrd="9" destOrd="0" presId="urn:microsoft.com/office/officeart/2018/2/layout/IconVerticalSolidList"/>
    <dgm:cxn modelId="{5E0BA984-B2E1-4889-AD14-B6275BAF30B2}" type="presParOf" srcId="{3F31A458-FED1-4D83-909A-A7D29C33AEAC}" destId="{F0B691AF-D141-474F-97D7-B51B4A55D617}" srcOrd="10" destOrd="0" presId="urn:microsoft.com/office/officeart/2018/2/layout/IconVerticalSolidList"/>
    <dgm:cxn modelId="{E0B31E5A-395C-4593-9A39-F4ABC167727B}" type="presParOf" srcId="{F0B691AF-D141-474F-97D7-B51B4A55D617}" destId="{412FE914-C2C9-4F49-9381-40661D889D1B}" srcOrd="0" destOrd="0" presId="urn:microsoft.com/office/officeart/2018/2/layout/IconVerticalSolidList"/>
    <dgm:cxn modelId="{9E08AE90-FD72-41C1-9693-A8AADAC33396}" type="presParOf" srcId="{F0B691AF-D141-474F-97D7-B51B4A55D617}" destId="{0C2775DB-9AE1-47A7-A8BD-5C8E652F8C6D}" srcOrd="1" destOrd="0" presId="urn:microsoft.com/office/officeart/2018/2/layout/IconVerticalSolidList"/>
    <dgm:cxn modelId="{83E8E0B1-8E08-4FCC-A971-95AD6A2901E8}" type="presParOf" srcId="{F0B691AF-D141-474F-97D7-B51B4A55D617}" destId="{C6181169-A5CE-4BCF-8C34-1C37005961B3}" srcOrd="2" destOrd="0" presId="urn:microsoft.com/office/officeart/2018/2/layout/IconVerticalSolidList"/>
    <dgm:cxn modelId="{AD6E7F68-6018-4B3A-8348-3ADA7694A0FB}" type="presParOf" srcId="{F0B691AF-D141-474F-97D7-B51B4A55D617}" destId="{08978868-9782-4A9C-8DD6-8E4CDF159C3F}" srcOrd="3" destOrd="0" presId="urn:microsoft.com/office/officeart/2018/2/layout/IconVerticalSolidList"/>
    <dgm:cxn modelId="{DCA401C1-D2D0-461F-9ADD-0695B448B1D4}" type="presParOf" srcId="{3F31A458-FED1-4D83-909A-A7D29C33AEAC}" destId="{36887DA3-F2FD-4B05-B45B-E7E83E14CA26}" srcOrd="11" destOrd="0" presId="urn:microsoft.com/office/officeart/2018/2/layout/IconVerticalSolidList"/>
    <dgm:cxn modelId="{A976EAE5-EF78-4CF4-9FEA-8F49B99D31C4}" type="presParOf" srcId="{3F31A458-FED1-4D83-909A-A7D29C33AEAC}" destId="{D5988A16-9F64-46CA-BF3A-C08C9F575ABF}" srcOrd="12" destOrd="0" presId="urn:microsoft.com/office/officeart/2018/2/layout/IconVerticalSolidList"/>
    <dgm:cxn modelId="{08FD29F6-404E-4E61-80D2-F14D4E59B0DE}" type="presParOf" srcId="{D5988A16-9F64-46CA-BF3A-C08C9F575ABF}" destId="{C776639B-D7BA-4B23-8384-B9784CE1775A}" srcOrd="0" destOrd="0" presId="urn:microsoft.com/office/officeart/2018/2/layout/IconVerticalSolidList"/>
    <dgm:cxn modelId="{C4FDAD69-C09C-4109-B306-496139CD7970}" type="presParOf" srcId="{D5988A16-9F64-46CA-BF3A-C08C9F575ABF}" destId="{027F2351-623C-448D-AB33-B985C98137D4}" srcOrd="1" destOrd="0" presId="urn:microsoft.com/office/officeart/2018/2/layout/IconVerticalSolidList"/>
    <dgm:cxn modelId="{5E776822-B016-4EE5-A154-48DEA462050F}" type="presParOf" srcId="{D5988A16-9F64-46CA-BF3A-C08C9F575ABF}" destId="{AB3E426F-8357-4C86-9CC2-9221D66914DD}" srcOrd="2" destOrd="0" presId="urn:microsoft.com/office/officeart/2018/2/layout/IconVerticalSolidList"/>
    <dgm:cxn modelId="{3336CFFB-2B48-4D70-A211-3DB9E24A5843}" type="presParOf" srcId="{D5988A16-9F64-46CA-BF3A-C08C9F575ABF}" destId="{49A2CBC9-C6BF-4EB3-9E03-18BE3F8EBA7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663E3C8-06DA-439C-B821-A2072CC9A96F}"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25211DB0-442C-4586-86C4-BFF4DC650975}">
      <dgm:prSet custT="1"/>
      <dgm:spPr>
        <a:solidFill>
          <a:schemeClr val="accent1"/>
        </a:solidFill>
      </dgm:spPr>
      <dgm:t>
        <a:bodyPr/>
        <a:lstStyle/>
        <a:p>
          <a:r>
            <a:rPr lang="en-GB" sz="1800"/>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endParaRPr lang="en-US" sz="1800"/>
        </a:p>
      </dgm:t>
    </dgm:pt>
    <dgm:pt modelId="{AC69453D-A6CE-4E7B-A20C-F4871C9D54DD}" type="parTrans" cxnId="{DBF37A33-1E74-4F86-B772-E09CA9CBABAE}">
      <dgm:prSet/>
      <dgm:spPr/>
      <dgm:t>
        <a:bodyPr/>
        <a:lstStyle/>
        <a:p>
          <a:endParaRPr lang="en-US"/>
        </a:p>
      </dgm:t>
    </dgm:pt>
    <dgm:pt modelId="{92CECA7E-66FE-49E4-A249-9FCF8C68AB66}" type="sibTrans" cxnId="{DBF37A33-1E74-4F86-B772-E09CA9CBABAE}">
      <dgm:prSet/>
      <dgm:spPr/>
      <dgm:t>
        <a:bodyPr/>
        <a:lstStyle/>
        <a:p>
          <a:endParaRPr lang="en-US"/>
        </a:p>
      </dgm:t>
    </dgm:pt>
    <dgm:pt modelId="{03548F90-3B00-4D9D-87FB-C2CF66EBC6AF}">
      <dgm:prSet custT="1"/>
      <dgm:spPr>
        <a:solidFill>
          <a:schemeClr val="accent1"/>
        </a:solidFill>
      </dgm:spPr>
      <dgm:t>
        <a:bodyPr/>
        <a:lstStyle/>
        <a:p>
          <a:r>
            <a:rPr lang="en-GB" sz="1800"/>
            <a:t>Identify candidate Architecture Roadmap components based upon gaps between the Baseline and Target Business Architectures</a:t>
          </a:r>
          <a:endParaRPr lang="en-US" sz="1800"/>
        </a:p>
      </dgm:t>
    </dgm:pt>
    <dgm:pt modelId="{2FE191F7-99D5-4D04-BA6A-E27B78706F8A}" type="parTrans" cxnId="{DF82763D-A0BC-4420-8D9C-36EEE1999E46}">
      <dgm:prSet/>
      <dgm:spPr/>
      <dgm:t>
        <a:bodyPr/>
        <a:lstStyle/>
        <a:p>
          <a:endParaRPr lang="en-US"/>
        </a:p>
      </dgm:t>
    </dgm:pt>
    <dgm:pt modelId="{CEE82AB2-3051-4273-A760-80B6F1FC5B8B}" type="sibTrans" cxnId="{DF82763D-A0BC-4420-8D9C-36EEE1999E46}">
      <dgm:prSet/>
      <dgm:spPr/>
      <dgm:t>
        <a:bodyPr/>
        <a:lstStyle/>
        <a:p>
          <a:endParaRPr lang="en-US"/>
        </a:p>
      </dgm:t>
    </dgm:pt>
    <dgm:pt modelId="{5C22C230-E19E-4A8C-919F-96DA57998040}" type="pres">
      <dgm:prSet presAssocID="{C663E3C8-06DA-439C-B821-A2072CC9A96F}" presName="linear" presStyleCnt="0">
        <dgm:presLayoutVars>
          <dgm:animLvl val="lvl"/>
          <dgm:resizeHandles val="exact"/>
        </dgm:presLayoutVars>
      </dgm:prSet>
      <dgm:spPr/>
    </dgm:pt>
    <dgm:pt modelId="{1BF03E65-1771-40E6-BA85-CD61BB8002DE}" type="pres">
      <dgm:prSet presAssocID="{25211DB0-442C-4586-86C4-BFF4DC650975}" presName="parentText" presStyleLbl="node1" presStyleIdx="0" presStyleCnt="2">
        <dgm:presLayoutVars>
          <dgm:chMax val="0"/>
          <dgm:bulletEnabled val="1"/>
        </dgm:presLayoutVars>
      </dgm:prSet>
      <dgm:spPr/>
    </dgm:pt>
    <dgm:pt modelId="{E3C52260-3742-4FEB-A109-4D6D9EE8D1C7}" type="pres">
      <dgm:prSet presAssocID="{92CECA7E-66FE-49E4-A249-9FCF8C68AB66}" presName="spacer" presStyleCnt="0"/>
      <dgm:spPr/>
    </dgm:pt>
    <dgm:pt modelId="{241E66A2-1411-4CAD-BA26-7DF784051A9E}" type="pres">
      <dgm:prSet presAssocID="{03548F90-3B00-4D9D-87FB-C2CF66EBC6AF}" presName="parentText" presStyleLbl="node1" presStyleIdx="1" presStyleCnt="2" custLinFactY="53" custLinFactNeighborY="100000">
        <dgm:presLayoutVars>
          <dgm:chMax val="0"/>
          <dgm:bulletEnabled val="1"/>
        </dgm:presLayoutVars>
      </dgm:prSet>
      <dgm:spPr/>
    </dgm:pt>
  </dgm:ptLst>
  <dgm:cxnLst>
    <dgm:cxn modelId="{DBF37A33-1E74-4F86-B772-E09CA9CBABAE}" srcId="{C663E3C8-06DA-439C-B821-A2072CC9A96F}" destId="{25211DB0-442C-4586-86C4-BFF4DC650975}" srcOrd="0" destOrd="0" parTransId="{AC69453D-A6CE-4E7B-A20C-F4871C9D54DD}" sibTransId="{92CECA7E-66FE-49E4-A249-9FCF8C68AB66}"/>
    <dgm:cxn modelId="{DF82763D-A0BC-4420-8D9C-36EEE1999E46}" srcId="{C663E3C8-06DA-439C-B821-A2072CC9A96F}" destId="{03548F90-3B00-4D9D-87FB-C2CF66EBC6AF}" srcOrd="1" destOrd="0" parTransId="{2FE191F7-99D5-4D04-BA6A-E27B78706F8A}" sibTransId="{CEE82AB2-3051-4273-A760-80B6F1FC5B8B}"/>
    <dgm:cxn modelId="{F256CB7D-5693-4157-BD7B-9BB88895720F}" type="presOf" srcId="{C663E3C8-06DA-439C-B821-A2072CC9A96F}" destId="{5C22C230-E19E-4A8C-919F-96DA57998040}" srcOrd="0" destOrd="0" presId="urn:microsoft.com/office/officeart/2005/8/layout/vList2"/>
    <dgm:cxn modelId="{2721D9BF-CDDB-4DDC-A371-3C5E82CBFF1C}" type="presOf" srcId="{25211DB0-442C-4586-86C4-BFF4DC650975}" destId="{1BF03E65-1771-40E6-BA85-CD61BB8002DE}" srcOrd="0" destOrd="0" presId="urn:microsoft.com/office/officeart/2005/8/layout/vList2"/>
    <dgm:cxn modelId="{2CEC7FDA-E59D-4F58-A8F0-A531B11D219F}" type="presOf" srcId="{03548F90-3B00-4D9D-87FB-C2CF66EBC6AF}" destId="{241E66A2-1411-4CAD-BA26-7DF784051A9E}" srcOrd="0" destOrd="0" presId="urn:microsoft.com/office/officeart/2005/8/layout/vList2"/>
    <dgm:cxn modelId="{5E31209A-662C-4002-B0F0-09E447E90DD5}" type="presParOf" srcId="{5C22C230-E19E-4A8C-919F-96DA57998040}" destId="{1BF03E65-1771-40E6-BA85-CD61BB8002DE}" srcOrd="0" destOrd="0" presId="urn:microsoft.com/office/officeart/2005/8/layout/vList2"/>
    <dgm:cxn modelId="{6B6FE828-EFEE-4437-AAED-5EFAF7DDC361}" type="presParOf" srcId="{5C22C230-E19E-4A8C-919F-96DA57998040}" destId="{E3C52260-3742-4FEB-A109-4D6D9EE8D1C7}" srcOrd="1" destOrd="0" presId="urn:microsoft.com/office/officeart/2005/8/layout/vList2"/>
    <dgm:cxn modelId="{B33F268C-4DC0-4BEB-A509-6C38DEAA11AA}" type="presParOf" srcId="{5C22C230-E19E-4A8C-919F-96DA57998040}" destId="{241E66A2-1411-4CAD-BA26-7DF784051A9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E4375BD-DBBD-4D85-BF0A-11F7857DB922}"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84FD290-86FC-4E24-921E-AB6DA5D5BA41}">
      <dgm:prSet/>
      <dgm:spPr/>
      <dgm:t>
        <a:bodyPr/>
        <a:lstStyle/>
        <a:p>
          <a:r>
            <a:rPr lang="en-US"/>
            <a:t>Architecture Definition Document</a:t>
          </a:r>
        </a:p>
      </dgm:t>
    </dgm:pt>
    <dgm:pt modelId="{B0BDB123-5E5D-4906-9DA3-1FAE7B1BC11F}" type="parTrans" cxnId="{B9CE9F34-861A-46D8-BEF3-C205FD5BAA89}">
      <dgm:prSet/>
      <dgm:spPr/>
      <dgm:t>
        <a:bodyPr/>
        <a:lstStyle/>
        <a:p>
          <a:endParaRPr lang="en-US"/>
        </a:p>
      </dgm:t>
    </dgm:pt>
    <dgm:pt modelId="{FA872E0F-FB7A-42D1-916A-4867631A41FC}" type="sibTrans" cxnId="{B9CE9F34-861A-46D8-BEF3-C205FD5BAA89}">
      <dgm:prSet/>
      <dgm:spPr/>
      <dgm:t>
        <a:bodyPr/>
        <a:lstStyle/>
        <a:p>
          <a:endParaRPr lang="en-US"/>
        </a:p>
      </dgm:t>
    </dgm:pt>
    <dgm:pt modelId="{36749BF1-5DC7-451B-ADC5-18AFDE718F9D}">
      <dgm:prSet/>
      <dgm:spPr/>
      <dgm:t>
        <a:bodyPr/>
        <a:lstStyle/>
        <a:p>
          <a:r>
            <a:rPr lang="en-US"/>
            <a:t>Architecture Principles	</a:t>
          </a:r>
        </a:p>
      </dgm:t>
    </dgm:pt>
    <dgm:pt modelId="{2DCDA03C-F9BA-4E0E-B842-766F7DBCFE0E}" type="parTrans" cxnId="{EB08A2EA-87A7-4EFB-B369-817EF10ECFE8}">
      <dgm:prSet/>
      <dgm:spPr/>
      <dgm:t>
        <a:bodyPr/>
        <a:lstStyle/>
        <a:p>
          <a:endParaRPr lang="en-US"/>
        </a:p>
      </dgm:t>
    </dgm:pt>
    <dgm:pt modelId="{03E824E0-9B0B-4AD4-A37E-408EC29E052E}" type="sibTrans" cxnId="{EB08A2EA-87A7-4EFB-B369-817EF10ECFE8}">
      <dgm:prSet/>
      <dgm:spPr/>
      <dgm:t>
        <a:bodyPr/>
        <a:lstStyle/>
        <a:p>
          <a:endParaRPr lang="en-US"/>
        </a:p>
      </dgm:t>
    </dgm:pt>
    <dgm:pt modelId="{AF49AE6B-E88F-40B7-A680-90672F33266F}">
      <dgm:prSet/>
      <dgm:spPr/>
      <dgm:t>
        <a:bodyPr/>
        <a:lstStyle/>
        <a:p>
          <a:r>
            <a:rPr lang="en-US"/>
            <a:t>Architecture Requirements Specification</a:t>
          </a:r>
        </a:p>
      </dgm:t>
    </dgm:pt>
    <dgm:pt modelId="{05015A97-515D-4D87-9A9F-055286DD995F}" type="parTrans" cxnId="{7B7200DF-1046-4FBC-9FF3-5C41074E70BD}">
      <dgm:prSet/>
      <dgm:spPr/>
      <dgm:t>
        <a:bodyPr/>
        <a:lstStyle/>
        <a:p>
          <a:endParaRPr lang="en-US"/>
        </a:p>
      </dgm:t>
    </dgm:pt>
    <dgm:pt modelId="{65FA1627-7245-4E7D-8F4D-93CBFCB0FAB2}" type="sibTrans" cxnId="{7B7200DF-1046-4FBC-9FF3-5C41074E70BD}">
      <dgm:prSet/>
      <dgm:spPr/>
      <dgm:t>
        <a:bodyPr/>
        <a:lstStyle/>
        <a:p>
          <a:endParaRPr lang="en-US"/>
        </a:p>
      </dgm:t>
    </dgm:pt>
    <dgm:pt modelId="{01BC4753-6B72-42C5-B8A4-71E08393C1C7}">
      <dgm:prSet/>
      <dgm:spPr/>
      <dgm:t>
        <a:bodyPr/>
        <a:lstStyle/>
        <a:p>
          <a:r>
            <a:rPr lang="en-GB"/>
            <a:t>Recorded candidate roadmap components</a:t>
          </a:r>
          <a:endParaRPr lang="en-US"/>
        </a:p>
      </dgm:t>
    </dgm:pt>
    <dgm:pt modelId="{A40819EF-1652-4127-944F-EC21613CAAE0}" type="parTrans" cxnId="{7641D2B5-18EA-4180-96BA-C84850F61404}">
      <dgm:prSet/>
      <dgm:spPr/>
      <dgm:t>
        <a:bodyPr/>
        <a:lstStyle/>
        <a:p>
          <a:endParaRPr lang="en-US"/>
        </a:p>
      </dgm:t>
    </dgm:pt>
    <dgm:pt modelId="{810F5CD7-D791-4DD5-83C5-6D63BC211F12}" type="sibTrans" cxnId="{7641D2B5-18EA-4180-96BA-C84850F61404}">
      <dgm:prSet/>
      <dgm:spPr/>
      <dgm:t>
        <a:bodyPr/>
        <a:lstStyle/>
        <a:p>
          <a:endParaRPr lang="en-US"/>
        </a:p>
      </dgm:t>
    </dgm:pt>
    <dgm:pt modelId="{FCCC1B6D-356B-4C2A-92D8-ED83E9E3B89A}">
      <dgm:prSet/>
      <dgm:spPr/>
      <dgm:t>
        <a:bodyPr/>
        <a:lstStyle/>
        <a:p>
          <a:r>
            <a:rPr lang="en-US"/>
            <a:t>Business Principles, Goals, Drivers</a:t>
          </a:r>
        </a:p>
      </dgm:t>
    </dgm:pt>
    <dgm:pt modelId="{C1C1EC3B-0494-4130-A9BC-037AC4848E0A}" type="parTrans" cxnId="{4B5A7735-A83D-40ED-BE9D-0A4DA7B0248A}">
      <dgm:prSet/>
      <dgm:spPr/>
      <dgm:t>
        <a:bodyPr/>
        <a:lstStyle/>
        <a:p>
          <a:endParaRPr lang="en-US"/>
        </a:p>
      </dgm:t>
    </dgm:pt>
    <dgm:pt modelId="{B120DA8B-FFFA-4FC6-8277-6012450E3260}" type="sibTrans" cxnId="{4B5A7735-A83D-40ED-BE9D-0A4DA7B0248A}">
      <dgm:prSet/>
      <dgm:spPr/>
      <dgm:t>
        <a:bodyPr/>
        <a:lstStyle/>
        <a:p>
          <a:endParaRPr lang="en-US"/>
        </a:p>
      </dgm:t>
    </dgm:pt>
    <dgm:pt modelId="{ADE73D80-011C-4131-8973-5FF0B9D52A7A}">
      <dgm:prSet/>
      <dgm:spPr/>
      <dgm:t>
        <a:bodyPr/>
        <a:lstStyle/>
        <a:p>
          <a:r>
            <a:rPr lang="en-US"/>
            <a:t>Statement of Architecture Work</a:t>
          </a:r>
        </a:p>
      </dgm:t>
    </dgm:pt>
    <dgm:pt modelId="{682DB3A2-8E09-4A9D-B192-A007E5A379CD}" type="parTrans" cxnId="{5B1BE8EE-F054-48EA-A7DC-4156E24AA29E}">
      <dgm:prSet/>
      <dgm:spPr/>
      <dgm:t>
        <a:bodyPr/>
        <a:lstStyle/>
        <a:p>
          <a:endParaRPr lang="en-US"/>
        </a:p>
      </dgm:t>
    </dgm:pt>
    <dgm:pt modelId="{0E311856-C1B5-43C6-8E1A-3AD36B43D2BC}" type="sibTrans" cxnId="{5B1BE8EE-F054-48EA-A7DC-4156E24AA29E}">
      <dgm:prSet/>
      <dgm:spPr/>
      <dgm:t>
        <a:bodyPr/>
        <a:lstStyle/>
        <a:p>
          <a:endParaRPr lang="en-US"/>
        </a:p>
      </dgm:t>
    </dgm:pt>
    <dgm:pt modelId="{83D8CB11-F4CD-431D-9D38-D86A8617F5F3}" type="pres">
      <dgm:prSet presAssocID="{4E4375BD-DBBD-4D85-BF0A-11F7857DB922}" presName="root" presStyleCnt="0">
        <dgm:presLayoutVars>
          <dgm:dir/>
          <dgm:resizeHandles val="exact"/>
        </dgm:presLayoutVars>
      </dgm:prSet>
      <dgm:spPr/>
    </dgm:pt>
    <dgm:pt modelId="{294981FF-5FFF-4CB9-B667-B2F51985EA15}" type="pres">
      <dgm:prSet presAssocID="{4E4375BD-DBBD-4D85-BF0A-11F7857DB922}" presName="container" presStyleCnt="0">
        <dgm:presLayoutVars>
          <dgm:dir/>
          <dgm:resizeHandles val="exact"/>
        </dgm:presLayoutVars>
      </dgm:prSet>
      <dgm:spPr/>
    </dgm:pt>
    <dgm:pt modelId="{59475F92-17B6-49BC-8188-A656B0D7C371}" type="pres">
      <dgm:prSet presAssocID="{284FD290-86FC-4E24-921E-AB6DA5D5BA41}" presName="compNode" presStyleCnt="0"/>
      <dgm:spPr/>
    </dgm:pt>
    <dgm:pt modelId="{CCB823A3-8C24-4033-AFF1-576D9AC69AA3}" type="pres">
      <dgm:prSet presAssocID="{284FD290-86FC-4E24-921E-AB6DA5D5BA41}" presName="iconBgRect" presStyleLbl="bgShp" presStyleIdx="0" presStyleCnt="6"/>
      <dgm:spPr>
        <a:solidFill>
          <a:srgbClr val="66CBE4"/>
        </a:solidFill>
      </dgm:spPr>
    </dgm:pt>
    <dgm:pt modelId="{A51B8A62-ED5A-483D-89F6-E6E1404612BD}" type="pres">
      <dgm:prSet presAssocID="{284FD290-86FC-4E24-921E-AB6DA5D5BA41}"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esign"/>
        </a:ext>
      </dgm:extLst>
    </dgm:pt>
    <dgm:pt modelId="{0011C60B-9673-4B8D-9767-DCA861D7A4C5}" type="pres">
      <dgm:prSet presAssocID="{284FD290-86FC-4E24-921E-AB6DA5D5BA41}" presName="spaceRect" presStyleCnt="0"/>
      <dgm:spPr/>
    </dgm:pt>
    <dgm:pt modelId="{DB743F66-D7F5-4FAB-98F1-1CE86027088D}" type="pres">
      <dgm:prSet presAssocID="{284FD290-86FC-4E24-921E-AB6DA5D5BA41}" presName="textRect" presStyleLbl="revTx" presStyleIdx="0" presStyleCnt="6">
        <dgm:presLayoutVars>
          <dgm:chMax val="1"/>
          <dgm:chPref val="1"/>
        </dgm:presLayoutVars>
      </dgm:prSet>
      <dgm:spPr/>
    </dgm:pt>
    <dgm:pt modelId="{B4F3C599-F696-47C4-921B-F384D0210D33}" type="pres">
      <dgm:prSet presAssocID="{FA872E0F-FB7A-42D1-916A-4867631A41FC}" presName="sibTrans" presStyleLbl="sibTrans2D1" presStyleIdx="0" presStyleCnt="0"/>
      <dgm:spPr/>
    </dgm:pt>
    <dgm:pt modelId="{CC78B34E-4D97-4670-93F8-CF7308A92232}" type="pres">
      <dgm:prSet presAssocID="{36749BF1-5DC7-451B-ADC5-18AFDE718F9D}" presName="compNode" presStyleCnt="0"/>
      <dgm:spPr/>
    </dgm:pt>
    <dgm:pt modelId="{6AB7D5AE-01D1-4B9E-A1E8-1AB3CC0E72F2}" type="pres">
      <dgm:prSet presAssocID="{36749BF1-5DC7-451B-ADC5-18AFDE718F9D}" presName="iconBgRect" presStyleLbl="bgShp" presStyleIdx="1" presStyleCnt="6"/>
      <dgm:spPr>
        <a:solidFill>
          <a:srgbClr val="66CBE4"/>
        </a:solidFill>
      </dgm:spPr>
    </dgm:pt>
    <dgm:pt modelId="{5F073B41-DB6C-47F3-93F4-1494694E07AB}" type="pres">
      <dgm:prSet presAssocID="{36749BF1-5DC7-451B-ADC5-18AFDE718F9D}"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Source"/>
        </a:ext>
      </dgm:extLst>
    </dgm:pt>
    <dgm:pt modelId="{D579B560-0CBB-4CB3-901A-CC4621A53B3C}" type="pres">
      <dgm:prSet presAssocID="{36749BF1-5DC7-451B-ADC5-18AFDE718F9D}" presName="spaceRect" presStyleCnt="0"/>
      <dgm:spPr/>
    </dgm:pt>
    <dgm:pt modelId="{4BD1A8FC-57D4-44D9-9C6B-E56B30F0DE0D}" type="pres">
      <dgm:prSet presAssocID="{36749BF1-5DC7-451B-ADC5-18AFDE718F9D}" presName="textRect" presStyleLbl="revTx" presStyleIdx="1" presStyleCnt="6">
        <dgm:presLayoutVars>
          <dgm:chMax val="1"/>
          <dgm:chPref val="1"/>
        </dgm:presLayoutVars>
      </dgm:prSet>
      <dgm:spPr/>
    </dgm:pt>
    <dgm:pt modelId="{57F65A75-3133-4F95-8FD8-85BE69E634DE}" type="pres">
      <dgm:prSet presAssocID="{03E824E0-9B0B-4AD4-A37E-408EC29E052E}" presName="sibTrans" presStyleLbl="sibTrans2D1" presStyleIdx="0" presStyleCnt="0"/>
      <dgm:spPr/>
    </dgm:pt>
    <dgm:pt modelId="{F933957F-7119-42BC-B7C8-F28F70DA9F7F}" type="pres">
      <dgm:prSet presAssocID="{AF49AE6B-E88F-40B7-A680-90672F33266F}" presName="compNode" presStyleCnt="0"/>
      <dgm:spPr/>
    </dgm:pt>
    <dgm:pt modelId="{8876E9B7-67B3-48A5-933E-9E470AF4C497}" type="pres">
      <dgm:prSet presAssocID="{AF49AE6B-E88F-40B7-A680-90672F33266F}" presName="iconBgRect" presStyleLbl="bgShp" presStyleIdx="2" presStyleCnt="6"/>
      <dgm:spPr>
        <a:solidFill>
          <a:srgbClr val="66CBE4"/>
        </a:solidFill>
      </dgm:spPr>
    </dgm:pt>
    <dgm:pt modelId="{67082126-50DE-4ED0-9814-172ADB0EC416}" type="pres">
      <dgm:prSet presAssocID="{AF49AE6B-E88F-40B7-A680-90672F33266F}"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Visio Diagram"/>
        </a:ext>
      </dgm:extLst>
    </dgm:pt>
    <dgm:pt modelId="{63ECD58C-3D2C-4595-BB7F-B6E10B8737F7}" type="pres">
      <dgm:prSet presAssocID="{AF49AE6B-E88F-40B7-A680-90672F33266F}" presName="spaceRect" presStyleCnt="0"/>
      <dgm:spPr/>
    </dgm:pt>
    <dgm:pt modelId="{2ABCAC76-3215-4B37-89A5-BE5555724DA1}" type="pres">
      <dgm:prSet presAssocID="{AF49AE6B-E88F-40B7-A680-90672F33266F}" presName="textRect" presStyleLbl="revTx" presStyleIdx="2" presStyleCnt="6">
        <dgm:presLayoutVars>
          <dgm:chMax val="1"/>
          <dgm:chPref val="1"/>
        </dgm:presLayoutVars>
      </dgm:prSet>
      <dgm:spPr/>
    </dgm:pt>
    <dgm:pt modelId="{D1F26D6B-0AC6-403B-9275-322CA4E58732}" type="pres">
      <dgm:prSet presAssocID="{65FA1627-7245-4E7D-8F4D-93CBFCB0FAB2}" presName="sibTrans" presStyleLbl="sibTrans2D1" presStyleIdx="0" presStyleCnt="0"/>
      <dgm:spPr/>
    </dgm:pt>
    <dgm:pt modelId="{BD1B9769-DAD5-4C9A-83EA-DB37E0052425}" type="pres">
      <dgm:prSet presAssocID="{01BC4753-6B72-42C5-B8A4-71E08393C1C7}" presName="compNode" presStyleCnt="0"/>
      <dgm:spPr/>
    </dgm:pt>
    <dgm:pt modelId="{D7F7225F-4040-407C-86C5-D4E1DFF6DE6A}" type="pres">
      <dgm:prSet presAssocID="{01BC4753-6B72-42C5-B8A4-71E08393C1C7}" presName="iconBgRect" presStyleLbl="bgShp" presStyleIdx="3" presStyleCnt="6"/>
      <dgm:spPr>
        <a:solidFill>
          <a:srgbClr val="66CBE4"/>
        </a:solidFill>
      </dgm:spPr>
    </dgm:pt>
    <dgm:pt modelId="{69C61D5B-AB17-4BF4-9852-FF2AE32B6D8C}" type="pres">
      <dgm:prSet presAssocID="{01BC4753-6B72-42C5-B8A4-71E08393C1C7}"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irplane"/>
        </a:ext>
      </dgm:extLst>
    </dgm:pt>
    <dgm:pt modelId="{162FD3ED-632E-470E-B398-A214D5964863}" type="pres">
      <dgm:prSet presAssocID="{01BC4753-6B72-42C5-B8A4-71E08393C1C7}" presName="spaceRect" presStyleCnt="0"/>
      <dgm:spPr/>
    </dgm:pt>
    <dgm:pt modelId="{FA8D03E4-43E7-4984-985A-4341BF473BFB}" type="pres">
      <dgm:prSet presAssocID="{01BC4753-6B72-42C5-B8A4-71E08393C1C7}" presName="textRect" presStyleLbl="revTx" presStyleIdx="3" presStyleCnt="6" custScaleX="109752" custLinFactNeighborX="15272">
        <dgm:presLayoutVars>
          <dgm:chMax val="1"/>
          <dgm:chPref val="1"/>
        </dgm:presLayoutVars>
      </dgm:prSet>
      <dgm:spPr/>
    </dgm:pt>
    <dgm:pt modelId="{C12962EA-4DE8-4217-90F5-DC321723197F}" type="pres">
      <dgm:prSet presAssocID="{810F5CD7-D791-4DD5-83C5-6D63BC211F12}" presName="sibTrans" presStyleLbl="sibTrans2D1" presStyleIdx="0" presStyleCnt="0"/>
      <dgm:spPr/>
    </dgm:pt>
    <dgm:pt modelId="{DC91BE11-0DC7-4531-8114-931F20CD2259}" type="pres">
      <dgm:prSet presAssocID="{FCCC1B6D-356B-4C2A-92D8-ED83E9E3B89A}" presName="compNode" presStyleCnt="0"/>
      <dgm:spPr/>
    </dgm:pt>
    <dgm:pt modelId="{89C2499C-2584-4825-83F9-8F8F7F845BD0}" type="pres">
      <dgm:prSet presAssocID="{FCCC1B6D-356B-4C2A-92D8-ED83E9E3B89A}" presName="iconBgRect" presStyleLbl="bgShp" presStyleIdx="4" presStyleCnt="6"/>
      <dgm:spPr>
        <a:solidFill>
          <a:srgbClr val="66CBE4"/>
        </a:solidFill>
      </dgm:spPr>
    </dgm:pt>
    <dgm:pt modelId="{B164CBA2-73A5-4833-8BD3-029CCC40BD75}" type="pres">
      <dgm:prSet presAssocID="{FCCC1B6D-356B-4C2A-92D8-ED83E9E3B89A}"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at"/>
        </a:ext>
      </dgm:extLst>
    </dgm:pt>
    <dgm:pt modelId="{F608B5EE-8FF6-4423-AC49-EC8BA3D80EC9}" type="pres">
      <dgm:prSet presAssocID="{FCCC1B6D-356B-4C2A-92D8-ED83E9E3B89A}" presName="spaceRect" presStyleCnt="0"/>
      <dgm:spPr/>
    </dgm:pt>
    <dgm:pt modelId="{23FE7957-3B80-4CFF-A966-A9C6E0ACDBA1}" type="pres">
      <dgm:prSet presAssocID="{FCCC1B6D-356B-4C2A-92D8-ED83E9E3B89A}" presName="textRect" presStyleLbl="revTx" presStyleIdx="4" presStyleCnt="6">
        <dgm:presLayoutVars>
          <dgm:chMax val="1"/>
          <dgm:chPref val="1"/>
        </dgm:presLayoutVars>
      </dgm:prSet>
      <dgm:spPr/>
    </dgm:pt>
    <dgm:pt modelId="{D4732B74-EB67-4653-803D-EA1BE3757970}" type="pres">
      <dgm:prSet presAssocID="{B120DA8B-FFFA-4FC6-8277-6012450E3260}" presName="sibTrans" presStyleLbl="sibTrans2D1" presStyleIdx="0" presStyleCnt="0"/>
      <dgm:spPr/>
    </dgm:pt>
    <dgm:pt modelId="{7A4A0797-0E3B-46BE-B92C-38B0AE692746}" type="pres">
      <dgm:prSet presAssocID="{ADE73D80-011C-4131-8973-5FF0B9D52A7A}" presName="compNode" presStyleCnt="0"/>
      <dgm:spPr/>
    </dgm:pt>
    <dgm:pt modelId="{B9B28D6C-733C-4F74-9747-CFF0E50C9EFD}" type="pres">
      <dgm:prSet presAssocID="{ADE73D80-011C-4131-8973-5FF0B9D52A7A}" presName="iconBgRect" presStyleLbl="bgShp" presStyleIdx="5" presStyleCnt="6"/>
      <dgm:spPr>
        <a:solidFill>
          <a:srgbClr val="66CBE4"/>
        </a:solidFill>
      </dgm:spPr>
    </dgm:pt>
    <dgm:pt modelId="{D051A709-A5E1-44B0-868D-35167159B9EC}" type="pres">
      <dgm:prSet presAssocID="{ADE73D80-011C-4131-8973-5FF0B9D52A7A}"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e HTML"/>
        </a:ext>
      </dgm:extLst>
    </dgm:pt>
    <dgm:pt modelId="{683C871A-8D04-44B3-8F31-362FD1F7B29A}" type="pres">
      <dgm:prSet presAssocID="{ADE73D80-011C-4131-8973-5FF0B9D52A7A}" presName="spaceRect" presStyleCnt="0"/>
      <dgm:spPr/>
    </dgm:pt>
    <dgm:pt modelId="{CA6C06E0-C137-445E-B138-D232D2FEFB65}" type="pres">
      <dgm:prSet presAssocID="{ADE73D80-011C-4131-8973-5FF0B9D52A7A}" presName="textRect" presStyleLbl="revTx" presStyleIdx="5" presStyleCnt="6">
        <dgm:presLayoutVars>
          <dgm:chMax val="1"/>
          <dgm:chPref val="1"/>
        </dgm:presLayoutVars>
      </dgm:prSet>
      <dgm:spPr/>
    </dgm:pt>
  </dgm:ptLst>
  <dgm:cxnLst>
    <dgm:cxn modelId="{C0276F02-7900-43E1-B426-649565FC5FB4}" type="presOf" srcId="{03E824E0-9B0B-4AD4-A37E-408EC29E052E}" destId="{57F65A75-3133-4F95-8FD8-85BE69E634DE}" srcOrd="0" destOrd="0" presId="urn:microsoft.com/office/officeart/2018/2/layout/IconCircleList"/>
    <dgm:cxn modelId="{D11F9503-1FCD-4C48-A045-C774CDF0BD5B}" type="presOf" srcId="{01BC4753-6B72-42C5-B8A4-71E08393C1C7}" destId="{FA8D03E4-43E7-4984-985A-4341BF473BFB}" srcOrd="0" destOrd="0" presId="urn:microsoft.com/office/officeart/2018/2/layout/IconCircleList"/>
    <dgm:cxn modelId="{F70FD917-937C-4E40-91A4-CF390A861540}" type="presOf" srcId="{65FA1627-7245-4E7D-8F4D-93CBFCB0FAB2}" destId="{D1F26D6B-0AC6-403B-9275-322CA4E58732}" srcOrd="0" destOrd="0" presId="urn:microsoft.com/office/officeart/2018/2/layout/IconCircleList"/>
    <dgm:cxn modelId="{FD49D221-55A9-4E50-AEC0-55568A284712}" type="presOf" srcId="{FCCC1B6D-356B-4C2A-92D8-ED83E9E3B89A}" destId="{23FE7957-3B80-4CFF-A966-A9C6E0ACDBA1}" srcOrd="0" destOrd="0" presId="urn:microsoft.com/office/officeart/2018/2/layout/IconCircleList"/>
    <dgm:cxn modelId="{0AF0E431-147B-4511-BEA4-74FB9CBA841E}" type="presOf" srcId="{FA872E0F-FB7A-42D1-916A-4867631A41FC}" destId="{B4F3C599-F696-47C4-921B-F384D0210D33}" srcOrd="0" destOrd="0" presId="urn:microsoft.com/office/officeart/2018/2/layout/IconCircleList"/>
    <dgm:cxn modelId="{B9CE9F34-861A-46D8-BEF3-C205FD5BAA89}" srcId="{4E4375BD-DBBD-4D85-BF0A-11F7857DB922}" destId="{284FD290-86FC-4E24-921E-AB6DA5D5BA41}" srcOrd="0" destOrd="0" parTransId="{B0BDB123-5E5D-4906-9DA3-1FAE7B1BC11F}" sibTransId="{FA872E0F-FB7A-42D1-916A-4867631A41FC}"/>
    <dgm:cxn modelId="{53A84835-5683-4AB9-BBFF-D7F3F38B79E1}" type="presOf" srcId="{36749BF1-5DC7-451B-ADC5-18AFDE718F9D}" destId="{4BD1A8FC-57D4-44D9-9C6B-E56B30F0DE0D}" srcOrd="0" destOrd="0" presId="urn:microsoft.com/office/officeart/2018/2/layout/IconCircleList"/>
    <dgm:cxn modelId="{4B5A7735-A83D-40ED-BE9D-0A4DA7B0248A}" srcId="{4E4375BD-DBBD-4D85-BF0A-11F7857DB922}" destId="{FCCC1B6D-356B-4C2A-92D8-ED83E9E3B89A}" srcOrd="4" destOrd="0" parTransId="{C1C1EC3B-0494-4130-A9BC-037AC4848E0A}" sibTransId="{B120DA8B-FFFA-4FC6-8277-6012450E3260}"/>
    <dgm:cxn modelId="{A150715A-66F9-442B-9993-4FB0EDA6AD1E}" type="presOf" srcId="{B120DA8B-FFFA-4FC6-8277-6012450E3260}" destId="{D4732B74-EB67-4653-803D-EA1BE3757970}" srcOrd="0" destOrd="0" presId="urn:microsoft.com/office/officeart/2018/2/layout/IconCircleList"/>
    <dgm:cxn modelId="{6C4B957E-A0BF-4750-93C1-019A42EC6A71}" type="presOf" srcId="{AF49AE6B-E88F-40B7-A680-90672F33266F}" destId="{2ABCAC76-3215-4B37-89A5-BE5555724DA1}" srcOrd="0" destOrd="0" presId="urn:microsoft.com/office/officeart/2018/2/layout/IconCircleList"/>
    <dgm:cxn modelId="{2A8D04B2-6970-4038-AC92-BA6D628BFF80}" type="presOf" srcId="{810F5CD7-D791-4DD5-83C5-6D63BC211F12}" destId="{C12962EA-4DE8-4217-90F5-DC321723197F}" srcOrd="0" destOrd="0" presId="urn:microsoft.com/office/officeart/2018/2/layout/IconCircleList"/>
    <dgm:cxn modelId="{7641D2B5-18EA-4180-96BA-C84850F61404}" srcId="{4E4375BD-DBBD-4D85-BF0A-11F7857DB922}" destId="{01BC4753-6B72-42C5-B8A4-71E08393C1C7}" srcOrd="3" destOrd="0" parTransId="{A40819EF-1652-4127-944F-EC21613CAAE0}" sibTransId="{810F5CD7-D791-4DD5-83C5-6D63BC211F12}"/>
    <dgm:cxn modelId="{387AC6C7-3D2C-41E1-A549-C8E06214FB64}" type="presOf" srcId="{4E4375BD-DBBD-4D85-BF0A-11F7857DB922}" destId="{83D8CB11-F4CD-431D-9D38-D86A8617F5F3}" srcOrd="0" destOrd="0" presId="urn:microsoft.com/office/officeart/2018/2/layout/IconCircleList"/>
    <dgm:cxn modelId="{7B7200DF-1046-4FBC-9FF3-5C41074E70BD}" srcId="{4E4375BD-DBBD-4D85-BF0A-11F7857DB922}" destId="{AF49AE6B-E88F-40B7-A680-90672F33266F}" srcOrd="2" destOrd="0" parTransId="{05015A97-515D-4D87-9A9F-055286DD995F}" sibTransId="{65FA1627-7245-4E7D-8F4D-93CBFCB0FAB2}"/>
    <dgm:cxn modelId="{1B4D0FE2-463C-48D3-9AF9-778528E92E5E}" type="presOf" srcId="{ADE73D80-011C-4131-8973-5FF0B9D52A7A}" destId="{CA6C06E0-C137-445E-B138-D232D2FEFB65}" srcOrd="0" destOrd="0" presId="urn:microsoft.com/office/officeart/2018/2/layout/IconCircleList"/>
    <dgm:cxn modelId="{9F3B9CE3-249C-47A9-96B6-AD23401D4AF1}" type="presOf" srcId="{284FD290-86FC-4E24-921E-AB6DA5D5BA41}" destId="{DB743F66-D7F5-4FAB-98F1-1CE86027088D}" srcOrd="0" destOrd="0" presId="urn:microsoft.com/office/officeart/2018/2/layout/IconCircleList"/>
    <dgm:cxn modelId="{EB08A2EA-87A7-4EFB-B369-817EF10ECFE8}" srcId="{4E4375BD-DBBD-4D85-BF0A-11F7857DB922}" destId="{36749BF1-5DC7-451B-ADC5-18AFDE718F9D}" srcOrd="1" destOrd="0" parTransId="{2DCDA03C-F9BA-4E0E-B842-766F7DBCFE0E}" sibTransId="{03E824E0-9B0B-4AD4-A37E-408EC29E052E}"/>
    <dgm:cxn modelId="{5B1BE8EE-F054-48EA-A7DC-4156E24AA29E}" srcId="{4E4375BD-DBBD-4D85-BF0A-11F7857DB922}" destId="{ADE73D80-011C-4131-8973-5FF0B9D52A7A}" srcOrd="5" destOrd="0" parTransId="{682DB3A2-8E09-4A9D-B192-A007E5A379CD}" sibTransId="{0E311856-C1B5-43C6-8E1A-3AD36B43D2BC}"/>
    <dgm:cxn modelId="{300B3DF4-0140-4FE8-83BA-B0A8531AAB7A}" type="presParOf" srcId="{83D8CB11-F4CD-431D-9D38-D86A8617F5F3}" destId="{294981FF-5FFF-4CB9-B667-B2F51985EA15}" srcOrd="0" destOrd="0" presId="urn:microsoft.com/office/officeart/2018/2/layout/IconCircleList"/>
    <dgm:cxn modelId="{06DB8F49-7DAF-497C-B6A7-560CAE184F8C}" type="presParOf" srcId="{294981FF-5FFF-4CB9-B667-B2F51985EA15}" destId="{59475F92-17B6-49BC-8188-A656B0D7C371}" srcOrd="0" destOrd="0" presId="urn:microsoft.com/office/officeart/2018/2/layout/IconCircleList"/>
    <dgm:cxn modelId="{D3F67750-DEBB-4190-B8C6-18CEAC980356}" type="presParOf" srcId="{59475F92-17B6-49BC-8188-A656B0D7C371}" destId="{CCB823A3-8C24-4033-AFF1-576D9AC69AA3}" srcOrd="0" destOrd="0" presId="urn:microsoft.com/office/officeart/2018/2/layout/IconCircleList"/>
    <dgm:cxn modelId="{298FC575-D73B-4088-8D26-AB8E56730E3E}" type="presParOf" srcId="{59475F92-17B6-49BC-8188-A656B0D7C371}" destId="{A51B8A62-ED5A-483D-89F6-E6E1404612BD}" srcOrd="1" destOrd="0" presId="urn:microsoft.com/office/officeart/2018/2/layout/IconCircleList"/>
    <dgm:cxn modelId="{8DE80441-9833-4D19-BA67-0FF3DA162A9F}" type="presParOf" srcId="{59475F92-17B6-49BC-8188-A656B0D7C371}" destId="{0011C60B-9673-4B8D-9767-DCA861D7A4C5}" srcOrd="2" destOrd="0" presId="urn:microsoft.com/office/officeart/2018/2/layout/IconCircleList"/>
    <dgm:cxn modelId="{B4582C0C-B64A-42D9-939C-3641F7C4E4EA}" type="presParOf" srcId="{59475F92-17B6-49BC-8188-A656B0D7C371}" destId="{DB743F66-D7F5-4FAB-98F1-1CE86027088D}" srcOrd="3" destOrd="0" presId="urn:microsoft.com/office/officeart/2018/2/layout/IconCircleList"/>
    <dgm:cxn modelId="{3489D42F-7963-4384-A84B-10F0A4515A81}" type="presParOf" srcId="{294981FF-5FFF-4CB9-B667-B2F51985EA15}" destId="{B4F3C599-F696-47C4-921B-F384D0210D33}" srcOrd="1" destOrd="0" presId="urn:microsoft.com/office/officeart/2018/2/layout/IconCircleList"/>
    <dgm:cxn modelId="{9267CAA3-0D44-4ED9-A34B-D434935A18D5}" type="presParOf" srcId="{294981FF-5FFF-4CB9-B667-B2F51985EA15}" destId="{CC78B34E-4D97-4670-93F8-CF7308A92232}" srcOrd="2" destOrd="0" presId="urn:microsoft.com/office/officeart/2018/2/layout/IconCircleList"/>
    <dgm:cxn modelId="{E7317926-6A66-4717-8F75-F2592DA5B390}" type="presParOf" srcId="{CC78B34E-4D97-4670-93F8-CF7308A92232}" destId="{6AB7D5AE-01D1-4B9E-A1E8-1AB3CC0E72F2}" srcOrd="0" destOrd="0" presId="urn:microsoft.com/office/officeart/2018/2/layout/IconCircleList"/>
    <dgm:cxn modelId="{1DE37A9B-79F9-4D77-9CA5-40563F54FE99}" type="presParOf" srcId="{CC78B34E-4D97-4670-93F8-CF7308A92232}" destId="{5F073B41-DB6C-47F3-93F4-1494694E07AB}" srcOrd="1" destOrd="0" presId="urn:microsoft.com/office/officeart/2018/2/layout/IconCircleList"/>
    <dgm:cxn modelId="{2169D9EB-0213-430B-B2B8-42D110D7232E}" type="presParOf" srcId="{CC78B34E-4D97-4670-93F8-CF7308A92232}" destId="{D579B560-0CBB-4CB3-901A-CC4621A53B3C}" srcOrd="2" destOrd="0" presId="urn:microsoft.com/office/officeart/2018/2/layout/IconCircleList"/>
    <dgm:cxn modelId="{D8BF236E-5442-4E65-8318-5285A179109A}" type="presParOf" srcId="{CC78B34E-4D97-4670-93F8-CF7308A92232}" destId="{4BD1A8FC-57D4-44D9-9C6B-E56B30F0DE0D}" srcOrd="3" destOrd="0" presId="urn:microsoft.com/office/officeart/2018/2/layout/IconCircleList"/>
    <dgm:cxn modelId="{CC4671A7-87A8-4310-9CED-80A1647D5118}" type="presParOf" srcId="{294981FF-5FFF-4CB9-B667-B2F51985EA15}" destId="{57F65A75-3133-4F95-8FD8-85BE69E634DE}" srcOrd="3" destOrd="0" presId="urn:microsoft.com/office/officeart/2018/2/layout/IconCircleList"/>
    <dgm:cxn modelId="{9E4B0699-9DBC-4E80-91FC-174FF86D7BE3}" type="presParOf" srcId="{294981FF-5FFF-4CB9-B667-B2F51985EA15}" destId="{F933957F-7119-42BC-B7C8-F28F70DA9F7F}" srcOrd="4" destOrd="0" presId="urn:microsoft.com/office/officeart/2018/2/layout/IconCircleList"/>
    <dgm:cxn modelId="{39EA56B4-5298-42C7-A456-884EC3F786DA}" type="presParOf" srcId="{F933957F-7119-42BC-B7C8-F28F70DA9F7F}" destId="{8876E9B7-67B3-48A5-933E-9E470AF4C497}" srcOrd="0" destOrd="0" presId="urn:microsoft.com/office/officeart/2018/2/layout/IconCircleList"/>
    <dgm:cxn modelId="{6E5E7F5F-B53E-41BB-B05B-1E4B6697B478}" type="presParOf" srcId="{F933957F-7119-42BC-B7C8-F28F70DA9F7F}" destId="{67082126-50DE-4ED0-9814-172ADB0EC416}" srcOrd="1" destOrd="0" presId="urn:microsoft.com/office/officeart/2018/2/layout/IconCircleList"/>
    <dgm:cxn modelId="{9ECC2F5B-92AE-4D9A-8028-5B43AE5A5991}" type="presParOf" srcId="{F933957F-7119-42BC-B7C8-F28F70DA9F7F}" destId="{63ECD58C-3D2C-4595-BB7F-B6E10B8737F7}" srcOrd="2" destOrd="0" presId="urn:microsoft.com/office/officeart/2018/2/layout/IconCircleList"/>
    <dgm:cxn modelId="{C131F882-1552-4A01-8CE4-DD6D2D52528A}" type="presParOf" srcId="{F933957F-7119-42BC-B7C8-F28F70DA9F7F}" destId="{2ABCAC76-3215-4B37-89A5-BE5555724DA1}" srcOrd="3" destOrd="0" presId="urn:microsoft.com/office/officeart/2018/2/layout/IconCircleList"/>
    <dgm:cxn modelId="{79F96E6F-53FA-43DE-B268-478C36FD1684}" type="presParOf" srcId="{294981FF-5FFF-4CB9-B667-B2F51985EA15}" destId="{D1F26D6B-0AC6-403B-9275-322CA4E58732}" srcOrd="5" destOrd="0" presId="urn:microsoft.com/office/officeart/2018/2/layout/IconCircleList"/>
    <dgm:cxn modelId="{F5758147-9E0F-4E7E-9959-05ABB68BEC49}" type="presParOf" srcId="{294981FF-5FFF-4CB9-B667-B2F51985EA15}" destId="{BD1B9769-DAD5-4C9A-83EA-DB37E0052425}" srcOrd="6" destOrd="0" presId="urn:microsoft.com/office/officeart/2018/2/layout/IconCircleList"/>
    <dgm:cxn modelId="{0B5BF5B8-D186-4CF9-9DF0-98F39F9C91E7}" type="presParOf" srcId="{BD1B9769-DAD5-4C9A-83EA-DB37E0052425}" destId="{D7F7225F-4040-407C-86C5-D4E1DFF6DE6A}" srcOrd="0" destOrd="0" presId="urn:microsoft.com/office/officeart/2018/2/layout/IconCircleList"/>
    <dgm:cxn modelId="{CBF6EB44-EEAC-4C89-AFD9-0F7545C86760}" type="presParOf" srcId="{BD1B9769-DAD5-4C9A-83EA-DB37E0052425}" destId="{69C61D5B-AB17-4BF4-9852-FF2AE32B6D8C}" srcOrd="1" destOrd="0" presId="urn:microsoft.com/office/officeart/2018/2/layout/IconCircleList"/>
    <dgm:cxn modelId="{2E857C39-666E-475F-BA09-FC9F0D998431}" type="presParOf" srcId="{BD1B9769-DAD5-4C9A-83EA-DB37E0052425}" destId="{162FD3ED-632E-470E-B398-A214D5964863}" srcOrd="2" destOrd="0" presId="urn:microsoft.com/office/officeart/2018/2/layout/IconCircleList"/>
    <dgm:cxn modelId="{371F27ED-0007-4972-A9FA-F012BBB2D394}" type="presParOf" srcId="{BD1B9769-DAD5-4C9A-83EA-DB37E0052425}" destId="{FA8D03E4-43E7-4984-985A-4341BF473BFB}" srcOrd="3" destOrd="0" presId="urn:microsoft.com/office/officeart/2018/2/layout/IconCircleList"/>
    <dgm:cxn modelId="{F56948AF-2E2B-4A17-B440-B10A13A535EF}" type="presParOf" srcId="{294981FF-5FFF-4CB9-B667-B2F51985EA15}" destId="{C12962EA-4DE8-4217-90F5-DC321723197F}" srcOrd="7" destOrd="0" presId="urn:microsoft.com/office/officeart/2018/2/layout/IconCircleList"/>
    <dgm:cxn modelId="{9662B0EC-797A-4A95-B858-C9B3AE482EC8}" type="presParOf" srcId="{294981FF-5FFF-4CB9-B667-B2F51985EA15}" destId="{DC91BE11-0DC7-4531-8114-931F20CD2259}" srcOrd="8" destOrd="0" presId="urn:microsoft.com/office/officeart/2018/2/layout/IconCircleList"/>
    <dgm:cxn modelId="{A24747F2-14F1-4E16-AF91-74625EE15A1C}" type="presParOf" srcId="{DC91BE11-0DC7-4531-8114-931F20CD2259}" destId="{89C2499C-2584-4825-83F9-8F8F7F845BD0}" srcOrd="0" destOrd="0" presId="urn:microsoft.com/office/officeart/2018/2/layout/IconCircleList"/>
    <dgm:cxn modelId="{45158614-DDB9-4E77-BB52-B66876C6E1B3}" type="presParOf" srcId="{DC91BE11-0DC7-4531-8114-931F20CD2259}" destId="{B164CBA2-73A5-4833-8BD3-029CCC40BD75}" srcOrd="1" destOrd="0" presId="urn:microsoft.com/office/officeart/2018/2/layout/IconCircleList"/>
    <dgm:cxn modelId="{A9F2B93D-D6F4-4BA0-8194-5CE9B779B524}" type="presParOf" srcId="{DC91BE11-0DC7-4531-8114-931F20CD2259}" destId="{F608B5EE-8FF6-4423-AC49-EC8BA3D80EC9}" srcOrd="2" destOrd="0" presId="urn:microsoft.com/office/officeart/2018/2/layout/IconCircleList"/>
    <dgm:cxn modelId="{B5AA88AB-7272-4BCD-8567-9E6804E8AE8A}" type="presParOf" srcId="{DC91BE11-0DC7-4531-8114-931F20CD2259}" destId="{23FE7957-3B80-4CFF-A966-A9C6E0ACDBA1}" srcOrd="3" destOrd="0" presId="urn:microsoft.com/office/officeart/2018/2/layout/IconCircleList"/>
    <dgm:cxn modelId="{BEA056CC-FD3B-4C2D-888D-A235A6D9C527}" type="presParOf" srcId="{294981FF-5FFF-4CB9-B667-B2F51985EA15}" destId="{D4732B74-EB67-4653-803D-EA1BE3757970}" srcOrd="9" destOrd="0" presId="urn:microsoft.com/office/officeart/2018/2/layout/IconCircleList"/>
    <dgm:cxn modelId="{B354C8C4-9D67-4AA1-BD37-0FC1A685BE80}" type="presParOf" srcId="{294981FF-5FFF-4CB9-B667-B2F51985EA15}" destId="{7A4A0797-0E3B-46BE-B92C-38B0AE692746}" srcOrd="10" destOrd="0" presId="urn:microsoft.com/office/officeart/2018/2/layout/IconCircleList"/>
    <dgm:cxn modelId="{46B521DB-C217-4C74-B5CC-0E2EAB939D51}" type="presParOf" srcId="{7A4A0797-0E3B-46BE-B92C-38B0AE692746}" destId="{B9B28D6C-733C-4F74-9747-CFF0E50C9EFD}" srcOrd="0" destOrd="0" presId="urn:microsoft.com/office/officeart/2018/2/layout/IconCircleList"/>
    <dgm:cxn modelId="{CD443459-D1A2-4B58-AD4C-D1358049B56C}" type="presParOf" srcId="{7A4A0797-0E3B-46BE-B92C-38B0AE692746}" destId="{D051A709-A5E1-44B0-868D-35167159B9EC}" srcOrd="1" destOrd="0" presId="urn:microsoft.com/office/officeart/2018/2/layout/IconCircleList"/>
    <dgm:cxn modelId="{32FAE49B-34EC-4633-A5FD-E82EA2256AE9}" type="presParOf" srcId="{7A4A0797-0E3B-46BE-B92C-38B0AE692746}" destId="{683C871A-8D04-44B3-8F31-362FD1F7B29A}" srcOrd="2" destOrd="0" presId="urn:microsoft.com/office/officeart/2018/2/layout/IconCircleList"/>
    <dgm:cxn modelId="{7A5145C5-35D9-4CBD-99CF-7694DB0C9077}" type="presParOf" srcId="{7A4A0797-0E3B-46BE-B92C-38B0AE692746}" destId="{CA6C06E0-C137-445E-B138-D232D2FEFB65}" srcOrd="3" destOrd="0" presId="urn:microsoft.com/office/officeart/2018/2/layout/IconCircle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E1E2DCD-A19A-4065-9729-7A0D5A782D4D}"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2B73BE97-BF64-46A8-A733-9EAF67193246}">
      <dgm:prSet custT="1"/>
      <dgm:spPr>
        <a:solidFill>
          <a:schemeClr val="accent1"/>
        </a:solidFill>
      </dgm:spPr>
      <dgm:t>
        <a:bodyPr/>
        <a:lstStyle/>
        <a:p>
          <a:r>
            <a:rPr lang="en-GB" sz="1800"/>
            <a:t>Architecture Definition Document</a:t>
          </a:r>
          <a:endParaRPr lang="en-US" sz="1800"/>
        </a:p>
      </dgm:t>
    </dgm:pt>
    <dgm:pt modelId="{09D84414-320A-4D5E-8E7C-5F85ECDBBCAF}" type="parTrans" cxnId="{ECD615BF-E8F7-4471-BC10-9B5583B7474F}">
      <dgm:prSet/>
      <dgm:spPr/>
      <dgm:t>
        <a:bodyPr/>
        <a:lstStyle/>
        <a:p>
          <a:endParaRPr lang="en-US" sz="1800"/>
        </a:p>
      </dgm:t>
    </dgm:pt>
    <dgm:pt modelId="{032D84B3-5F68-4248-A872-F8E65E0E8C7D}" type="sibTrans" cxnId="{ECD615BF-E8F7-4471-BC10-9B5583B7474F}">
      <dgm:prSet/>
      <dgm:spPr/>
      <dgm:t>
        <a:bodyPr/>
        <a:lstStyle/>
        <a:p>
          <a:endParaRPr lang="en-US" sz="1800"/>
        </a:p>
      </dgm:t>
    </dgm:pt>
    <dgm:pt modelId="{A679B8DE-3519-4D73-B7CD-7F98E5A95562}">
      <dgm:prSet custT="1"/>
      <dgm:spPr>
        <a:solidFill>
          <a:schemeClr val="accent1"/>
        </a:solidFill>
      </dgm:spPr>
      <dgm:t>
        <a:bodyPr/>
        <a:lstStyle/>
        <a:p>
          <a:r>
            <a:rPr lang="en-GB" sz="1800">
              <a:latin typeface="+mj-lt"/>
            </a:rPr>
            <a:t>Architecture Principles*</a:t>
          </a:r>
          <a:endParaRPr lang="en-US" sz="1800">
            <a:latin typeface="+mj-lt"/>
          </a:endParaRPr>
        </a:p>
      </dgm:t>
    </dgm:pt>
    <dgm:pt modelId="{13B71740-C19B-4E51-98E2-D69021EECF28}" type="parTrans" cxnId="{E11A911E-97E1-402A-A68F-916B2B215608}">
      <dgm:prSet/>
      <dgm:spPr/>
      <dgm:t>
        <a:bodyPr/>
        <a:lstStyle/>
        <a:p>
          <a:endParaRPr lang="en-US" sz="1800"/>
        </a:p>
      </dgm:t>
    </dgm:pt>
    <dgm:pt modelId="{49C30B0E-7ED0-4CC6-B235-4D30C3AFE207}" type="sibTrans" cxnId="{E11A911E-97E1-402A-A68F-916B2B215608}">
      <dgm:prSet/>
      <dgm:spPr/>
      <dgm:t>
        <a:bodyPr/>
        <a:lstStyle/>
        <a:p>
          <a:endParaRPr lang="en-US" sz="1800"/>
        </a:p>
      </dgm:t>
    </dgm:pt>
    <dgm:pt modelId="{9F91C1D2-47AA-44D7-A7F2-332C06B4B71E}">
      <dgm:prSet custT="1"/>
      <dgm:spPr>
        <a:solidFill>
          <a:schemeClr val="accent1"/>
        </a:solidFill>
      </dgm:spPr>
      <dgm:t>
        <a:bodyPr/>
        <a:lstStyle/>
        <a:p>
          <a:r>
            <a:rPr lang="en-GB" sz="1800"/>
            <a:t>Architecture Requirements Specification</a:t>
          </a:r>
          <a:endParaRPr lang="en-US" sz="1800"/>
        </a:p>
      </dgm:t>
    </dgm:pt>
    <dgm:pt modelId="{DB5D8D9F-1816-4746-AB5E-E1E46FE3CE75}" type="parTrans" cxnId="{9984CC1D-AE07-4041-8948-E13DF3A785C3}">
      <dgm:prSet/>
      <dgm:spPr/>
      <dgm:t>
        <a:bodyPr/>
        <a:lstStyle/>
        <a:p>
          <a:endParaRPr lang="en-US" sz="1800"/>
        </a:p>
      </dgm:t>
    </dgm:pt>
    <dgm:pt modelId="{D6D46969-01BE-499A-AF4E-24513361FB95}" type="sibTrans" cxnId="{9984CC1D-AE07-4041-8948-E13DF3A785C3}">
      <dgm:prSet/>
      <dgm:spPr/>
      <dgm:t>
        <a:bodyPr/>
        <a:lstStyle/>
        <a:p>
          <a:endParaRPr lang="en-US" sz="1800"/>
        </a:p>
      </dgm:t>
    </dgm:pt>
    <dgm:pt modelId="{0625F960-9128-460A-BE3C-509A1028730A}">
      <dgm:prSet custT="1"/>
      <dgm:spPr>
        <a:solidFill>
          <a:schemeClr val="accent1"/>
        </a:solidFill>
      </dgm:spPr>
      <dgm:t>
        <a:bodyPr/>
        <a:lstStyle/>
        <a:p>
          <a:r>
            <a:rPr lang="en-GB" sz="1800"/>
            <a:t>Architecture Roadmap Components</a:t>
          </a:r>
          <a:endParaRPr lang="en-US" sz="1800"/>
        </a:p>
      </dgm:t>
    </dgm:pt>
    <dgm:pt modelId="{520CA877-AA12-4B23-8B04-31D4F1C5BF2C}" type="parTrans" cxnId="{E4545809-181E-4ADC-B6AC-A412B3334981}">
      <dgm:prSet/>
      <dgm:spPr/>
      <dgm:t>
        <a:bodyPr/>
        <a:lstStyle/>
        <a:p>
          <a:endParaRPr lang="en-US" sz="1800"/>
        </a:p>
      </dgm:t>
    </dgm:pt>
    <dgm:pt modelId="{FA26DD62-1E2F-4F37-ADD1-63FEF51B6858}" type="sibTrans" cxnId="{E4545809-181E-4ADC-B6AC-A412B3334981}">
      <dgm:prSet/>
      <dgm:spPr/>
      <dgm:t>
        <a:bodyPr/>
        <a:lstStyle/>
        <a:p>
          <a:endParaRPr lang="en-US" sz="1800"/>
        </a:p>
      </dgm:t>
    </dgm:pt>
    <dgm:pt modelId="{1DF066AE-90D4-46EC-AD24-3487E4AFC485}">
      <dgm:prSet custT="1"/>
      <dgm:spPr>
        <a:solidFill>
          <a:schemeClr val="accent1"/>
        </a:solidFill>
      </dgm:spPr>
      <dgm:t>
        <a:bodyPr/>
        <a:lstStyle/>
        <a:p>
          <a:r>
            <a:rPr lang="en-GB" sz="1800"/>
            <a:t>Business Principles, Goals, Drivers*</a:t>
          </a:r>
          <a:endParaRPr lang="en-US" sz="1800"/>
        </a:p>
      </dgm:t>
    </dgm:pt>
    <dgm:pt modelId="{53FA1DC0-462A-4312-8D4E-4646C5F00C8D}" type="parTrans" cxnId="{E196B7D5-B532-454B-A8F5-731AD984BA56}">
      <dgm:prSet/>
      <dgm:spPr/>
      <dgm:t>
        <a:bodyPr/>
        <a:lstStyle/>
        <a:p>
          <a:endParaRPr lang="en-US" sz="1800"/>
        </a:p>
      </dgm:t>
    </dgm:pt>
    <dgm:pt modelId="{BF1E4EC3-9E2B-4450-B3D9-89D1B2CE9079}" type="sibTrans" cxnId="{E196B7D5-B532-454B-A8F5-731AD984BA56}">
      <dgm:prSet/>
      <dgm:spPr/>
      <dgm:t>
        <a:bodyPr/>
        <a:lstStyle/>
        <a:p>
          <a:endParaRPr lang="en-US" sz="1800"/>
        </a:p>
      </dgm:t>
    </dgm:pt>
    <dgm:pt modelId="{D48B98CD-E012-437A-BDE8-B8FD35BD8433}">
      <dgm:prSet custT="1"/>
      <dgm:spPr>
        <a:solidFill>
          <a:schemeClr val="accent1"/>
        </a:solidFill>
      </dgm:spPr>
      <dgm:t>
        <a:bodyPr/>
        <a:lstStyle/>
        <a:p>
          <a:r>
            <a:rPr lang="en-GB" sz="1800"/>
            <a:t>Statement of Architecture Work</a:t>
          </a:r>
          <a:endParaRPr lang="en-US" sz="1800"/>
        </a:p>
      </dgm:t>
    </dgm:pt>
    <dgm:pt modelId="{864D51FF-5F15-4C7B-8549-E0E86E124D71}" type="parTrans" cxnId="{28DF4477-C888-4AC0-9C5B-564E6A204CFD}">
      <dgm:prSet/>
      <dgm:spPr/>
      <dgm:t>
        <a:bodyPr/>
        <a:lstStyle/>
        <a:p>
          <a:endParaRPr lang="en-US" sz="1800"/>
        </a:p>
      </dgm:t>
    </dgm:pt>
    <dgm:pt modelId="{33B631F5-6934-4D5F-9AAB-3FD327C8C254}" type="sibTrans" cxnId="{28DF4477-C888-4AC0-9C5B-564E6A204CFD}">
      <dgm:prSet/>
      <dgm:spPr/>
      <dgm:t>
        <a:bodyPr/>
        <a:lstStyle/>
        <a:p>
          <a:endParaRPr lang="en-US" sz="1800"/>
        </a:p>
      </dgm:t>
    </dgm:pt>
    <dgm:pt modelId="{6CDCA88B-27CC-461E-8AA2-5252FB01016C}" type="pres">
      <dgm:prSet presAssocID="{0E1E2DCD-A19A-4065-9729-7A0D5A782D4D}" presName="linear" presStyleCnt="0">
        <dgm:presLayoutVars>
          <dgm:animLvl val="lvl"/>
          <dgm:resizeHandles val="exact"/>
        </dgm:presLayoutVars>
      </dgm:prSet>
      <dgm:spPr/>
    </dgm:pt>
    <dgm:pt modelId="{95084816-C555-4F59-9A69-8BAE51724952}" type="pres">
      <dgm:prSet presAssocID="{2B73BE97-BF64-46A8-A733-9EAF67193246}" presName="parentText" presStyleLbl="node1" presStyleIdx="0" presStyleCnt="6">
        <dgm:presLayoutVars>
          <dgm:chMax val="0"/>
          <dgm:bulletEnabled val="1"/>
        </dgm:presLayoutVars>
      </dgm:prSet>
      <dgm:spPr/>
    </dgm:pt>
    <dgm:pt modelId="{34CB0A66-30D6-4358-B295-7C25FF33450F}" type="pres">
      <dgm:prSet presAssocID="{032D84B3-5F68-4248-A872-F8E65E0E8C7D}" presName="spacer" presStyleCnt="0"/>
      <dgm:spPr/>
    </dgm:pt>
    <dgm:pt modelId="{528A98D2-2E69-48A6-91E8-9050B036E085}" type="pres">
      <dgm:prSet presAssocID="{A679B8DE-3519-4D73-B7CD-7F98E5A95562}" presName="parentText" presStyleLbl="node1" presStyleIdx="1" presStyleCnt="6">
        <dgm:presLayoutVars>
          <dgm:chMax val="0"/>
          <dgm:bulletEnabled val="1"/>
        </dgm:presLayoutVars>
      </dgm:prSet>
      <dgm:spPr/>
    </dgm:pt>
    <dgm:pt modelId="{E1C7C93A-663A-46EC-A792-67D548E4CA0C}" type="pres">
      <dgm:prSet presAssocID="{49C30B0E-7ED0-4CC6-B235-4D30C3AFE207}" presName="spacer" presStyleCnt="0"/>
      <dgm:spPr/>
    </dgm:pt>
    <dgm:pt modelId="{9C788E02-E044-4D91-9295-E97664902C57}" type="pres">
      <dgm:prSet presAssocID="{9F91C1D2-47AA-44D7-A7F2-332C06B4B71E}" presName="parentText" presStyleLbl="node1" presStyleIdx="2" presStyleCnt="6">
        <dgm:presLayoutVars>
          <dgm:chMax val="0"/>
          <dgm:bulletEnabled val="1"/>
        </dgm:presLayoutVars>
      </dgm:prSet>
      <dgm:spPr/>
    </dgm:pt>
    <dgm:pt modelId="{8C91BA6E-4D90-4687-B0F2-C1522ABDF519}" type="pres">
      <dgm:prSet presAssocID="{D6D46969-01BE-499A-AF4E-24513361FB95}" presName="spacer" presStyleCnt="0"/>
      <dgm:spPr/>
    </dgm:pt>
    <dgm:pt modelId="{3313D527-647F-4A79-82F8-93018515C67F}" type="pres">
      <dgm:prSet presAssocID="{0625F960-9128-460A-BE3C-509A1028730A}" presName="parentText" presStyleLbl="node1" presStyleIdx="3" presStyleCnt="6">
        <dgm:presLayoutVars>
          <dgm:chMax val="0"/>
          <dgm:bulletEnabled val="1"/>
        </dgm:presLayoutVars>
      </dgm:prSet>
      <dgm:spPr/>
    </dgm:pt>
    <dgm:pt modelId="{49F08A2F-12E5-40AD-A4C5-FAA1EAFE2462}" type="pres">
      <dgm:prSet presAssocID="{FA26DD62-1E2F-4F37-ADD1-63FEF51B6858}" presName="spacer" presStyleCnt="0"/>
      <dgm:spPr/>
    </dgm:pt>
    <dgm:pt modelId="{0B4BBDEA-9174-4B90-BEAC-334CC68D1217}" type="pres">
      <dgm:prSet presAssocID="{1DF066AE-90D4-46EC-AD24-3487E4AFC485}" presName="parentText" presStyleLbl="node1" presStyleIdx="4" presStyleCnt="6">
        <dgm:presLayoutVars>
          <dgm:chMax val="0"/>
          <dgm:bulletEnabled val="1"/>
        </dgm:presLayoutVars>
      </dgm:prSet>
      <dgm:spPr/>
    </dgm:pt>
    <dgm:pt modelId="{92BC2EE0-3566-4F56-B322-380CAD23D080}" type="pres">
      <dgm:prSet presAssocID="{BF1E4EC3-9E2B-4450-B3D9-89D1B2CE9079}" presName="spacer" presStyleCnt="0"/>
      <dgm:spPr/>
    </dgm:pt>
    <dgm:pt modelId="{D8E4B81E-3E65-46B2-85E2-E0BF3D268A71}" type="pres">
      <dgm:prSet presAssocID="{D48B98CD-E012-437A-BDE8-B8FD35BD8433}" presName="parentText" presStyleLbl="node1" presStyleIdx="5" presStyleCnt="6">
        <dgm:presLayoutVars>
          <dgm:chMax val="0"/>
          <dgm:bulletEnabled val="1"/>
        </dgm:presLayoutVars>
      </dgm:prSet>
      <dgm:spPr/>
    </dgm:pt>
  </dgm:ptLst>
  <dgm:cxnLst>
    <dgm:cxn modelId="{E4545809-181E-4ADC-B6AC-A412B3334981}" srcId="{0E1E2DCD-A19A-4065-9729-7A0D5A782D4D}" destId="{0625F960-9128-460A-BE3C-509A1028730A}" srcOrd="3" destOrd="0" parTransId="{520CA877-AA12-4B23-8B04-31D4F1C5BF2C}" sibTransId="{FA26DD62-1E2F-4F37-ADD1-63FEF51B6858}"/>
    <dgm:cxn modelId="{D4570012-E81D-4A3E-8BE6-35659DDA49D5}" type="presOf" srcId="{1DF066AE-90D4-46EC-AD24-3487E4AFC485}" destId="{0B4BBDEA-9174-4B90-BEAC-334CC68D1217}" srcOrd="0" destOrd="0" presId="urn:microsoft.com/office/officeart/2005/8/layout/vList2"/>
    <dgm:cxn modelId="{9984CC1D-AE07-4041-8948-E13DF3A785C3}" srcId="{0E1E2DCD-A19A-4065-9729-7A0D5A782D4D}" destId="{9F91C1D2-47AA-44D7-A7F2-332C06B4B71E}" srcOrd="2" destOrd="0" parTransId="{DB5D8D9F-1816-4746-AB5E-E1E46FE3CE75}" sibTransId="{D6D46969-01BE-499A-AF4E-24513361FB95}"/>
    <dgm:cxn modelId="{E11A911E-97E1-402A-A68F-916B2B215608}" srcId="{0E1E2DCD-A19A-4065-9729-7A0D5A782D4D}" destId="{A679B8DE-3519-4D73-B7CD-7F98E5A95562}" srcOrd="1" destOrd="0" parTransId="{13B71740-C19B-4E51-98E2-D69021EECF28}" sibTransId="{49C30B0E-7ED0-4CC6-B235-4D30C3AFE207}"/>
    <dgm:cxn modelId="{E42ED560-A5E0-4C15-9FE4-771F9BB5764E}" type="presOf" srcId="{2B73BE97-BF64-46A8-A733-9EAF67193246}" destId="{95084816-C555-4F59-9A69-8BAE51724952}" srcOrd="0" destOrd="0" presId="urn:microsoft.com/office/officeart/2005/8/layout/vList2"/>
    <dgm:cxn modelId="{FEAE0553-0318-4939-86D1-522EBBD00ED2}" type="presOf" srcId="{D48B98CD-E012-437A-BDE8-B8FD35BD8433}" destId="{D8E4B81E-3E65-46B2-85E2-E0BF3D268A71}" srcOrd="0" destOrd="0" presId="urn:microsoft.com/office/officeart/2005/8/layout/vList2"/>
    <dgm:cxn modelId="{28DF4477-C888-4AC0-9C5B-564E6A204CFD}" srcId="{0E1E2DCD-A19A-4065-9729-7A0D5A782D4D}" destId="{D48B98CD-E012-437A-BDE8-B8FD35BD8433}" srcOrd="5" destOrd="0" parTransId="{864D51FF-5F15-4C7B-8549-E0E86E124D71}" sibTransId="{33B631F5-6934-4D5F-9AAB-3FD327C8C254}"/>
    <dgm:cxn modelId="{4C93BA7C-16E2-4217-B0CC-93543DF8EDD3}" type="presOf" srcId="{0E1E2DCD-A19A-4065-9729-7A0D5A782D4D}" destId="{6CDCA88B-27CC-461E-8AA2-5252FB01016C}" srcOrd="0" destOrd="0" presId="urn:microsoft.com/office/officeart/2005/8/layout/vList2"/>
    <dgm:cxn modelId="{2CB01EBE-5EB7-4EEF-925E-3DB4210CACD9}" type="presOf" srcId="{A679B8DE-3519-4D73-B7CD-7F98E5A95562}" destId="{528A98D2-2E69-48A6-91E8-9050B036E085}" srcOrd="0" destOrd="0" presId="urn:microsoft.com/office/officeart/2005/8/layout/vList2"/>
    <dgm:cxn modelId="{ECD615BF-E8F7-4471-BC10-9B5583B7474F}" srcId="{0E1E2DCD-A19A-4065-9729-7A0D5A782D4D}" destId="{2B73BE97-BF64-46A8-A733-9EAF67193246}" srcOrd="0" destOrd="0" parTransId="{09D84414-320A-4D5E-8E7C-5F85ECDBBCAF}" sibTransId="{032D84B3-5F68-4248-A872-F8E65E0E8C7D}"/>
    <dgm:cxn modelId="{4C693CCE-E959-4ADB-978C-53FCD72460E9}" type="presOf" srcId="{9F91C1D2-47AA-44D7-A7F2-332C06B4B71E}" destId="{9C788E02-E044-4D91-9295-E97664902C57}" srcOrd="0" destOrd="0" presId="urn:microsoft.com/office/officeart/2005/8/layout/vList2"/>
    <dgm:cxn modelId="{09A731D2-835D-4B5B-A11F-20A48AEBAD53}" type="presOf" srcId="{0625F960-9128-460A-BE3C-509A1028730A}" destId="{3313D527-647F-4A79-82F8-93018515C67F}" srcOrd="0" destOrd="0" presId="urn:microsoft.com/office/officeart/2005/8/layout/vList2"/>
    <dgm:cxn modelId="{E196B7D5-B532-454B-A8F5-731AD984BA56}" srcId="{0E1E2DCD-A19A-4065-9729-7A0D5A782D4D}" destId="{1DF066AE-90D4-46EC-AD24-3487E4AFC485}" srcOrd="4" destOrd="0" parTransId="{53FA1DC0-462A-4312-8D4E-4646C5F00C8D}" sibTransId="{BF1E4EC3-9E2B-4450-B3D9-89D1B2CE9079}"/>
    <dgm:cxn modelId="{23A61F94-13C2-422D-A73C-12600B81243B}" type="presParOf" srcId="{6CDCA88B-27CC-461E-8AA2-5252FB01016C}" destId="{95084816-C555-4F59-9A69-8BAE51724952}" srcOrd="0" destOrd="0" presId="urn:microsoft.com/office/officeart/2005/8/layout/vList2"/>
    <dgm:cxn modelId="{38A69618-53BE-45FD-AAF4-4BC78A8BFB70}" type="presParOf" srcId="{6CDCA88B-27CC-461E-8AA2-5252FB01016C}" destId="{34CB0A66-30D6-4358-B295-7C25FF33450F}" srcOrd="1" destOrd="0" presId="urn:microsoft.com/office/officeart/2005/8/layout/vList2"/>
    <dgm:cxn modelId="{851A46D1-E2A0-4C30-AAAE-7695607C7C63}" type="presParOf" srcId="{6CDCA88B-27CC-461E-8AA2-5252FB01016C}" destId="{528A98D2-2E69-48A6-91E8-9050B036E085}" srcOrd="2" destOrd="0" presId="urn:microsoft.com/office/officeart/2005/8/layout/vList2"/>
    <dgm:cxn modelId="{8DB86E7B-AE65-4530-8683-2D5536616A27}" type="presParOf" srcId="{6CDCA88B-27CC-461E-8AA2-5252FB01016C}" destId="{E1C7C93A-663A-46EC-A792-67D548E4CA0C}" srcOrd="3" destOrd="0" presId="urn:microsoft.com/office/officeart/2005/8/layout/vList2"/>
    <dgm:cxn modelId="{08A81E1D-A176-439F-A526-19623A833BAD}" type="presParOf" srcId="{6CDCA88B-27CC-461E-8AA2-5252FB01016C}" destId="{9C788E02-E044-4D91-9295-E97664902C57}" srcOrd="4" destOrd="0" presId="urn:microsoft.com/office/officeart/2005/8/layout/vList2"/>
    <dgm:cxn modelId="{79E87C02-A683-4159-867C-D4686A3583CF}" type="presParOf" srcId="{6CDCA88B-27CC-461E-8AA2-5252FB01016C}" destId="{8C91BA6E-4D90-4687-B0F2-C1522ABDF519}" srcOrd="5" destOrd="0" presId="urn:microsoft.com/office/officeart/2005/8/layout/vList2"/>
    <dgm:cxn modelId="{9824CFBB-6ED6-49AC-86AB-212C3CA0153D}" type="presParOf" srcId="{6CDCA88B-27CC-461E-8AA2-5252FB01016C}" destId="{3313D527-647F-4A79-82F8-93018515C67F}" srcOrd="6" destOrd="0" presId="urn:microsoft.com/office/officeart/2005/8/layout/vList2"/>
    <dgm:cxn modelId="{3905ABD6-2778-4CBE-A12A-77B892FC0B56}" type="presParOf" srcId="{6CDCA88B-27CC-461E-8AA2-5252FB01016C}" destId="{49F08A2F-12E5-40AD-A4C5-FAA1EAFE2462}" srcOrd="7" destOrd="0" presId="urn:microsoft.com/office/officeart/2005/8/layout/vList2"/>
    <dgm:cxn modelId="{EE6915C1-D3ED-4407-84E2-E6525F1B35D9}" type="presParOf" srcId="{6CDCA88B-27CC-461E-8AA2-5252FB01016C}" destId="{0B4BBDEA-9174-4B90-BEAC-334CC68D1217}" srcOrd="8" destOrd="0" presId="urn:microsoft.com/office/officeart/2005/8/layout/vList2"/>
    <dgm:cxn modelId="{B0BA09D8-F258-468A-9025-CA4CBD8796BD}" type="presParOf" srcId="{6CDCA88B-27CC-461E-8AA2-5252FB01016C}" destId="{92BC2EE0-3566-4F56-B322-380CAD23D080}" srcOrd="9" destOrd="0" presId="urn:microsoft.com/office/officeart/2005/8/layout/vList2"/>
    <dgm:cxn modelId="{A95C104D-20D7-490C-A169-58F87A8DF81F}" type="presParOf" srcId="{6CDCA88B-27CC-461E-8AA2-5252FB01016C}" destId="{D8E4B81E-3E65-46B2-85E2-E0BF3D268A71}" srcOrd="1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7A3BCF-8BC5-4757-8373-1F8347975A89}" type="doc">
      <dgm:prSet loTypeId="urn:microsoft.com/office/officeart/2016/7/layout/LinearArrowProcessNumbered" loCatId="process" qsTypeId="urn:microsoft.com/office/officeart/2005/8/quickstyle/simple1" qsCatId="simple" csTypeId="urn:microsoft.com/office/officeart/2005/8/colors/accent1_2" csCatId="accent1" phldr="1"/>
      <dgm:spPr/>
      <dgm:t>
        <a:bodyPr/>
        <a:lstStyle/>
        <a:p>
          <a:endParaRPr lang="en-US"/>
        </a:p>
      </dgm:t>
    </dgm:pt>
    <dgm:pt modelId="{C5A910CB-6394-425A-8C85-11E0B7B63221}">
      <dgm:prSet custT="1"/>
      <dgm:spPr/>
      <dgm:t>
        <a:bodyPr/>
        <a:lstStyle/>
        <a:p>
          <a:r>
            <a:rPr lang="en-GB" sz="1600"/>
            <a:t>Can be applied to an entire enterprise, encompassing all of its:</a:t>
          </a:r>
          <a:endParaRPr lang="en-US" sz="1600"/>
        </a:p>
      </dgm:t>
    </dgm:pt>
    <dgm:pt modelId="{1455388F-9C94-4C9D-ABEA-BC6229E07165}" type="parTrans" cxnId="{BE50F8B2-FA79-40FE-B2F4-FEC93E0ACBF1}">
      <dgm:prSet/>
      <dgm:spPr/>
      <dgm:t>
        <a:bodyPr/>
        <a:lstStyle/>
        <a:p>
          <a:endParaRPr lang="en-US" sz="2800"/>
        </a:p>
      </dgm:t>
    </dgm:pt>
    <dgm:pt modelId="{1B2FC2B2-DA98-4594-8DBB-913D559F5C34}" type="sibTrans" cxnId="{BE50F8B2-FA79-40FE-B2F4-FEC93E0ACBF1}">
      <dgm:prSet phldrT="1" phldr="0" custT="1"/>
      <dgm:spPr/>
      <dgm:t>
        <a:bodyPr/>
        <a:lstStyle/>
        <a:p>
          <a:r>
            <a:rPr lang="en-US" sz="8000"/>
            <a:t>1</a:t>
          </a:r>
        </a:p>
      </dgm:t>
    </dgm:pt>
    <dgm:pt modelId="{6A209398-5AC6-4612-BED9-24C6F598E549}">
      <dgm:prSet custT="1"/>
      <dgm:spPr/>
      <dgm:t>
        <a:bodyPr/>
        <a:lstStyle/>
        <a:p>
          <a:r>
            <a:rPr lang="en-GB" sz="1600"/>
            <a:t>Business activities</a:t>
          </a:r>
          <a:endParaRPr lang="en-US" sz="1600"/>
        </a:p>
      </dgm:t>
    </dgm:pt>
    <dgm:pt modelId="{C8FD15D3-146B-4445-B6BE-1AB91D42C154}" type="parTrans" cxnId="{253CDDDD-D674-4070-998E-B4405049ED9E}">
      <dgm:prSet/>
      <dgm:spPr/>
      <dgm:t>
        <a:bodyPr/>
        <a:lstStyle/>
        <a:p>
          <a:endParaRPr lang="en-US" sz="2800"/>
        </a:p>
      </dgm:t>
    </dgm:pt>
    <dgm:pt modelId="{581A5790-0535-4070-B2FA-99CC85574B2B}" type="sibTrans" cxnId="{253CDDDD-D674-4070-998E-B4405049ED9E}">
      <dgm:prSet/>
      <dgm:spPr/>
      <dgm:t>
        <a:bodyPr/>
        <a:lstStyle/>
        <a:p>
          <a:endParaRPr lang="en-US" sz="2800"/>
        </a:p>
      </dgm:t>
    </dgm:pt>
    <dgm:pt modelId="{0B8E76FC-6A26-474F-A29B-3DFB8DBBF3C0}">
      <dgm:prSet custT="1"/>
      <dgm:spPr/>
      <dgm:t>
        <a:bodyPr/>
        <a:lstStyle/>
        <a:p>
          <a:r>
            <a:rPr lang="en-GB" sz="1600"/>
            <a:t>Capabilities</a:t>
          </a:r>
          <a:endParaRPr lang="en-US" sz="1600"/>
        </a:p>
      </dgm:t>
    </dgm:pt>
    <dgm:pt modelId="{7627CF7D-7310-4B9D-AD0E-8DA07B070B49}" type="parTrans" cxnId="{BF6140A1-F8DF-4267-B22F-BA6327DC2419}">
      <dgm:prSet/>
      <dgm:spPr/>
      <dgm:t>
        <a:bodyPr/>
        <a:lstStyle/>
        <a:p>
          <a:endParaRPr lang="en-US" sz="2800"/>
        </a:p>
      </dgm:t>
    </dgm:pt>
    <dgm:pt modelId="{70DBB88D-E908-47C0-8015-253040AF1FF8}" type="sibTrans" cxnId="{BF6140A1-F8DF-4267-B22F-BA6327DC2419}">
      <dgm:prSet/>
      <dgm:spPr/>
      <dgm:t>
        <a:bodyPr/>
        <a:lstStyle/>
        <a:p>
          <a:endParaRPr lang="en-US" sz="2800"/>
        </a:p>
      </dgm:t>
    </dgm:pt>
    <dgm:pt modelId="{8CBF2F48-4D02-466E-A64E-4A61959D6DC5}">
      <dgm:prSet custT="1"/>
      <dgm:spPr/>
      <dgm:t>
        <a:bodyPr/>
        <a:lstStyle/>
        <a:p>
          <a:r>
            <a:rPr lang="en-GB" sz="1600"/>
            <a:t>Information</a:t>
          </a:r>
          <a:endParaRPr lang="en-US" sz="1600"/>
        </a:p>
      </dgm:t>
    </dgm:pt>
    <dgm:pt modelId="{0DB6F9B0-EAB1-494E-9739-394A758D58BD}" type="parTrans" cxnId="{D2615E59-ECDD-4069-A65A-90CFF565DA70}">
      <dgm:prSet/>
      <dgm:spPr/>
      <dgm:t>
        <a:bodyPr/>
        <a:lstStyle/>
        <a:p>
          <a:endParaRPr lang="en-US" sz="2800"/>
        </a:p>
      </dgm:t>
    </dgm:pt>
    <dgm:pt modelId="{F7B56192-6595-4B3B-A319-8C8018FB2482}" type="sibTrans" cxnId="{D2615E59-ECDD-4069-A65A-90CFF565DA70}">
      <dgm:prSet/>
      <dgm:spPr/>
      <dgm:t>
        <a:bodyPr/>
        <a:lstStyle/>
        <a:p>
          <a:endParaRPr lang="en-US" sz="2800"/>
        </a:p>
      </dgm:t>
    </dgm:pt>
    <dgm:pt modelId="{7C02CCB9-C488-4397-A203-3D72E47EA8AF}">
      <dgm:prSet custT="1"/>
      <dgm:spPr/>
      <dgm:t>
        <a:bodyPr/>
        <a:lstStyle/>
        <a:p>
          <a:r>
            <a:rPr lang="en-GB" sz="1600"/>
            <a:t>Technology</a:t>
          </a:r>
          <a:endParaRPr lang="en-US" sz="1600"/>
        </a:p>
      </dgm:t>
    </dgm:pt>
    <dgm:pt modelId="{39D89552-BB00-4667-A392-60C90343D7AF}" type="parTrans" cxnId="{429EDFB1-B2DF-4EDB-ACF5-AB40AA8349C7}">
      <dgm:prSet/>
      <dgm:spPr/>
      <dgm:t>
        <a:bodyPr/>
        <a:lstStyle/>
        <a:p>
          <a:endParaRPr lang="en-US" sz="2800"/>
        </a:p>
      </dgm:t>
    </dgm:pt>
    <dgm:pt modelId="{D1675A62-AF2B-4D73-AD02-C29BF8499683}" type="sibTrans" cxnId="{429EDFB1-B2DF-4EDB-ACF5-AB40AA8349C7}">
      <dgm:prSet/>
      <dgm:spPr/>
      <dgm:t>
        <a:bodyPr/>
        <a:lstStyle/>
        <a:p>
          <a:endParaRPr lang="en-US" sz="2800"/>
        </a:p>
      </dgm:t>
    </dgm:pt>
    <dgm:pt modelId="{AF8DCF2B-B492-4EEE-842D-1F153FAD1863}">
      <dgm:prSet custT="1"/>
      <dgm:spPr/>
      <dgm:t>
        <a:bodyPr/>
        <a:lstStyle/>
        <a:p>
          <a:r>
            <a:rPr lang="en-GB" sz="1600"/>
            <a:t>Could include</a:t>
          </a:r>
          <a:endParaRPr lang="en-US" sz="1600"/>
        </a:p>
      </dgm:t>
    </dgm:pt>
    <dgm:pt modelId="{CB273A25-68ED-4E41-AFCF-3B81281EC42A}" type="parTrans" cxnId="{47718A24-8D1B-4EF6-BA30-68E73E9F5A8C}">
      <dgm:prSet/>
      <dgm:spPr/>
      <dgm:t>
        <a:bodyPr/>
        <a:lstStyle/>
        <a:p>
          <a:endParaRPr lang="en-US" sz="2800"/>
        </a:p>
      </dgm:t>
    </dgm:pt>
    <dgm:pt modelId="{6EE95C9C-8D9E-4AC7-9CD3-56228DC29E1D}" type="sibTrans" cxnId="{47718A24-8D1B-4EF6-BA30-68E73E9F5A8C}">
      <dgm:prSet phldrT="2" phldr="0" custT="1"/>
      <dgm:spPr/>
      <dgm:t>
        <a:bodyPr/>
        <a:lstStyle/>
        <a:p>
          <a:r>
            <a:rPr lang="en-US" sz="8000"/>
            <a:t>2</a:t>
          </a:r>
        </a:p>
      </dgm:t>
    </dgm:pt>
    <dgm:pt modelId="{C6178F79-632B-4FFC-B690-FD1815F8FA4B}">
      <dgm:prSet custT="1"/>
      <dgm:spPr/>
      <dgm:t>
        <a:bodyPr/>
        <a:lstStyle/>
        <a:p>
          <a:r>
            <a:rPr lang="en-GB" sz="1600"/>
            <a:t>Partners</a:t>
          </a:r>
          <a:endParaRPr lang="en-US" sz="1600"/>
        </a:p>
      </dgm:t>
    </dgm:pt>
    <dgm:pt modelId="{17694C6C-611C-4F1D-8908-597AD5C3CBBF}" type="parTrans" cxnId="{803CE678-02E1-41C9-ACC4-0A10D09FD746}">
      <dgm:prSet/>
      <dgm:spPr/>
      <dgm:t>
        <a:bodyPr/>
        <a:lstStyle/>
        <a:p>
          <a:endParaRPr lang="en-US" sz="2800"/>
        </a:p>
      </dgm:t>
    </dgm:pt>
    <dgm:pt modelId="{1B199685-2696-4F5A-9F6C-ED9B3609F6C9}" type="sibTrans" cxnId="{803CE678-02E1-41C9-ACC4-0A10D09FD746}">
      <dgm:prSet/>
      <dgm:spPr/>
      <dgm:t>
        <a:bodyPr/>
        <a:lstStyle/>
        <a:p>
          <a:endParaRPr lang="en-US" sz="2800"/>
        </a:p>
      </dgm:t>
    </dgm:pt>
    <dgm:pt modelId="{8E2092F5-C528-4CCF-9C6F-49C65D57FA7E}">
      <dgm:prSet custT="1"/>
      <dgm:spPr/>
      <dgm:t>
        <a:bodyPr/>
        <a:lstStyle/>
        <a:p>
          <a:r>
            <a:rPr lang="en-GB" sz="1600"/>
            <a:t>Suppliers</a:t>
          </a:r>
          <a:endParaRPr lang="en-US" sz="1600"/>
        </a:p>
      </dgm:t>
    </dgm:pt>
    <dgm:pt modelId="{5C2ED430-3752-4072-8107-D3770A4FF761}" type="parTrans" cxnId="{4E431FEC-CAF2-482D-A8C1-B40B24C1E845}">
      <dgm:prSet/>
      <dgm:spPr/>
      <dgm:t>
        <a:bodyPr/>
        <a:lstStyle/>
        <a:p>
          <a:endParaRPr lang="en-US" sz="2800"/>
        </a:p>
      </dgm:t>
    </dgm:pt>
    <dgm:pt modelId="{B2CEC230-FB37-4BF8-893F-F46E48E5FB9C}" type="sibTrans" cxnId="{4E431FEC-CAF2-482D-A8C1-B40B24C1E845}">
      <dgm:prSet/>
      <dgm:spPr/>
      <dgm:t>
        <a:bodyPr/>
        <a:lstStyle/>
        <a:p>
          <a:endParaRPr lang="en-US" sz="2800"/>
        </a:p>
      </dgm:t>
    </dgm:pt>
    <dgm:pt modelId="{C9D15DE9-469E-45F2-A28C-9E685E6922F6}">
      <dgm:prSet custT="1"/>
      <dgm:spPr/>
      <dgm:t>
        <a:bodyPr/>
        <a:lstStyle/>
        <a:p>
          <a:r>
            <a:rPr lang="en-GB" sz="1600"/>
            <a:t>Customers</a:t>
          </a:r>
          <a:endParaRPr lang="en-US" sz="1600"/>
        </a:p>
      </dgm:t>
    </dgm:pt>
    <dgm:pt modelId="{F33235BF-801E-4B9A-9C8C-69D9BBA3CDD9}" type="parTrans" cxnId="{38314F5F-70A5-4FFD-A580-8ADE211A4B7F}">
      <dgm:prSet/>
      <dgm:spPr/>
      <dgm:t>
        <a:bodyPr/>
        <a:lstStyle/>
        <a:p>
          <a:endParaRPr lang="en-US" sz="2800"/>
        </a:p>
      </dgm:t>
    </dgm:pt>
    <dgm:pt modelId="{D597A853-4177-4259-898C-1A1866279AAB}" type="sibTrans" cxnId="{38314F5F-70A5-4FFD-A580-8ADE211A4B7F}">
      <dgm:prSet/>
      <dgm:spPr/>
      <dgm:t>
        <a:bodyPr/>
        <a:lstStyle/>
        <a:p>
          <a:endParaRPr lang="en-US" sz="2800"/>
        </a:p>
      </dgm:t>
    </dgm:pt>
    <dgm:pt modelId="{F029C6CD-5EF7-4447-9E56-4E0457AB8876}">
      <dgm:prSet custT="1"/>
      <dgm:spPr/>
      <dgm:t>
        <a:bodyPr/>
        <a:lstStyle/>
        <a:p>
          <a:r>
            <a:rPr lang="en-GB" sz="1600"/>
            <a:t>Internal business units</a:t>
          </a:r>
          <a:endParaRPr lang="en-US" sz="1600"/>
        </a:p>
      </dgm:t>
    </dgm:pt>
    <dgm:pt modelId="{1D694F69-9EE8-4ABB-9FE5-7EE9BE1721F6}" type="parTrans" cxnId="{261EB2C7-D6F2-4922-B1B4-A885C9D9B93A}">
      <dgm:prSet/>
      <dgm:spPr/>
      <dgm:t>
        <a:bodyPr/>
        <a:lstStyle/>
        <a:p>
          <a:endParaRPr lang="en-US" sz="2800"/>
        </a:p>
      </dgm:t>
    </dgm:pt>
    <dgm:pt modelId="{F0D73D6D-4216-48AA-AC33-803523431438}" type="sibTrans" cxnId="{261EB2C7-D6F2-4922-B1B4-A885C9D9B93A}">
      <dgm:prSet/>
      <dgm:spPr/>
      <dgm:t>
        <a:bodyPr/>
        <a:lstStyle/>
        <a:p>
          <a:endParaRPr lang="en-US" sz="2800"/>
        </a:p>
      </dgm:t>
    </dgm:pt>
    <dgm:pt modelId="{6C563954-A0A8-4617-8A74-6E5BA03154F9}">
      <dgm:prSet custT="1"/>
      <dgm:spPr/>
      <dgm:t>
        <a:bodyPr/>
        <a:lstStyle/>
        <a:p>
          <a:r>
            <a:rPr lang="en-GB" sz="1600"/>
            <a:t>Regulators</a:t>
          </a:r>
          <a:endParaRPr lang="en-US" sz="1600"/>
        </a:p>
      </dgm:t>
    </dgm:pt>
    <dgm:pt modelId="{B4ADA7F5-9CC9-4B79-87E2-68615181B33F}" type="parTrans" cxnId="{D55A71D0-16FF-4333-A043-BA79D421CCD6}">
      <dgm:prSet/>
      <dgm:spPr/>
      <dgm:t>
        <a:bodyPr/>
        <a:lstStyle/>
        <a:p>
          <a:endParaRPr lang="en-US" sz="2800"/>
        </a:p>
      </dgm:t>
    </dgm:pt>
    <dgm:pt modelId="{A01946A2-2D43-4A7F-A5B2-554AEB2F4807}" type="sibTrans" cxnId="{D55A71D0-16FF-4333-A043-BA79D421CCD6}">
      <dgm:prSet/>
      <dgm:spPr/>
      <dgm:t>
        <a:bodyPr/>
        <a:lstStyle/>
        <a:p>
          <a:endParaRPr lang="en-US" sz="2800"/>
        </a:p>
      </dgm:t>
    </dgm:pt>
    <dgm:pt modelId="{6D46EA5D-4756-4F0B-8FF2-D01E7DEAB196}" type="pres">
      <dgm:prSet presAssocID="{CF7A3BCF-8BC5-4757-8373-1F8347975A89}" presName="linearFlow" presStyleCnt="0">
        <dgm:presLayoutVars>
          <dgm:dir/>
          <dgm:animLvl val="lvl"/>
          <dgm:resizeHandles val="exact"/>
        </dgm:presLayoutVars>
      </dgm:prSet>
      <dgm:spPr/>
    </dgm:pt>
    <dgm:pt modelId="{C88FA6A5-3F8B-4A90-8488-A8F990641506}" type="pres">
      <dgm:prSet presAssocID="{C5A910CB-6394-425A-8C85-11E0B7B63221}" presName="compositeNode" presStyleCnt="0"/>
      <dgm:spPr/>
    </dgm:pt>
    <dgm:pt modelId="{C90CB2D9-5B79-4366-B578-D7621E4808EE}" type="pres">
      <dgm:prSet presAssocID="{C5A910CB-6394-425A-8C85-11E0B7B63221}" presName="parTx" presStyleLbl="node1" presStyleIdx="0" presStyleCnt="0">
        <dgm:presLayoutVars>
          <dgm:chMax val="0"/>
          <dgm:chPref val="0"/>
          <dgm:bulletEnabled val="1"/>
        </dgm:presLayoutVars>
      </dgm:prSet>
      <dgm:spPr/>
    </dgm:pt>
    <dgm:pt modelId="{739BCDF7-4A01-45E9-8966-4A0BBF68A090}" type="pres">
      <dgm:prSet presAssocID="{C5A910CB-6394-425A-8C85-11E0B7B63221}" presName="parSh" presStyleCnt="0"/>
      <dgm:spPr/>
    </dgm:pt>
    <dgm:pt modelId="{FD3D076B-7006-43B3-BD16-C5FFBCF3AB4B}" type="pres">
      <dgm:prSet presAssocID="{C5A910CB-6394-425A-8C85-11E0B7B63221}" presName="lineNode" presStyleLbl="alignAccFollowNode1" presStyleIdx="0" presStyleCnt="6"/>
      <dgm:spPr/>
    </dgm:pt>
    <dgm:pt modelId="{93EBA42C-BC85-4305-AF67-007ACC246167}" type="pres">
      <dgm:prSet presAssocID="{C5A910CB-6394-425A-8C85-11E0B7B63221}" presName="lineArrowNode" presStyleLbl="alignAccFollowNode1" presStyleIdx="1" presStyleCnt="6"/>
      <dgm:spPr/>
    </dgm:pt>
    <dgm:pt modelId="{68110C91-8AE2-4EA8-A7B7-2029AAADF873}" type="pres">
      <dgm:prSet presAssocID="{1B2FC2B2-DA98-4594-8DBB-913D559F5C34}" presName="sibTransNodeCircle" presStyleLbl="alignNode1" presStyleIdx="0" presStyleCnt="2">
        <dgm:presLayoutVars>
          <dgm:chMax val="0"/>
          <dgm:bulletEnabled/>
        </dgm:presLayoutVars>
      </dgm:prSet>
      <dgm:spPr/>
    </dgm:pt>
    <dgm:pt modelId="{F5300284-6D02-49C2-9FC6-59BB4003807A}" type="pres">
      <dgm:prSet presAssocID="{1B2FC2B2-DA98-4594-8DBB-913D559F5C34}" presName="spacerBetweenCircleAndCallout" presStyleCnt="0">
        <dgm:presLayoutVars/>
      </dgm:prSet>
      <dgm:spPr/>
    </dgm:pt>
    <dgm:pt modelId="{684EFFFF-7D36-46A1-9B5D-5DD282F19CE8}" type="pres">
      <dgm:prSet presAssocID="{C5A910CB-6394-425A-8C85-11E0B7B63221}" presName="nodeText" presStyleLbl="alignAccFollowNode1" presStyleIdx="2" presStyleCnt="6">
        <dgm:presLayoutVars>
          <dgm:bulletEnabled val="1"/>
        </dgm:presLayoutVars>
      </dgm:prSet>
      <dgm:spPr/>
    </dgm:pt>
    <dgm:pt modelId="{9718DC77-69C6-466B-A828-CC6981BD3E76}" type="pres">
      <dgm:prSet presAssocID="{1B2FC2B2-DA98-4594-8DBB-913D559F5C34}" presName="sibTransComposite" presStyleCnt="0"/>
      <dgm:spPr/>
    </dgm:pt>
    <dgm:pt modelId="{B2521BE7-86E7-4D61-8637-64CA051C53C0}" type="pres">
      <dgm:prSet presAssocID="{AF8DCF2B-B492-4EEE-842D-1F153FAD1863}" presName="compositeNode" presStyleCnt="0"/>
      <dgm:spPr/>
    </dgm:pt>
    <dgm:pt modelId="{2D0751C3-52A2-47D8-BC75-079517A6E7F9}" type="pres">
      <dgm:prSet presAssocID="{AF8DCF2B-B492-4EEE-842D-1F153FAD1863}" presName="parTx" presStyleLbl="node1" presStyleIdx="0" presStyleCnt="0">
        <dgm:presLayoutVars>
          <dgm:chMax val="0"/>
          <dgm:chPref val="0"/>
          <dgm:bulletEnabled val="1"/>
        </dgm:presLayoutVars>
      </dgm:prSet>
      <dgm:spPr/>
    </dgm:pt>
    <dgm:pt modelId="{5147E57E-6D2E-4F2C-84E7-AC1043137282}" type="pres">
      <dgm:prSet presAssocID="{AF8DCF2B-B492-4EEE-842D-1F153FAD1863}" presName="parSh" presStyleCnt="0"/>
      <dgm:spPr/>
    </dgm:pt>
    <dgm:pt modelId="{3CD8BC90-FBCB-4154-858A-30DC0B4B9047}" type="pres">
      <dgm:prSet presAssocID="{AF8DCF2B-B492-4EEE-842D-1F153FAD1863}" presName="lineNode" presStyleLbl="alignAccFollowNode1" presStyleIdx="3" presStyleCnt="6"/>
      <dgm:spPr/>
    </dgm:pt>
    <dgm:pt modelId="{A2436EA2-B5FF-4006-8A67-345C64BF2D94}" type="pres">
      <dgm:prSet presAssocID="{AF8DCF2B-B492-4EEE-842D-1F153FAD1863}" presName="lineArrowNode" presStyleLbl="alignAccFollowNode1" presStyleIdx="4" presStyleCnt="6"/>
      <dgm:spPr/>
    </dgm:pt>
    <dgm:pt modelId="{4D49B3AF-1FAD-48A1-B30B-C701A58590F9}" type="pres">
      <dgm:prSet presAssocID="{6EE95C9C-8D9E-4AC7-9CD3-56228DC29E1D}" presName="sibTransNodeCircle" presStyleLbl="alignNode1" presStyleIdx="1" presStyleCnt="2">
        <dgm:presLayoutVars>
          <dgm:chMax val="0"/>
          <dgm:bulletEnabled/>
        </dgm:presLayoutVars>
      </dgm:prSet>
      <dgm:spPr/>
    </dgm:pt>
    <dgm:pt modelId="{053BD90C-33F1-489F-A5E2-4AC848C7F726}" type="pres">
      <dgm:prSet presAssocID="{6EE95C9C-8D9E-4AC7-9CD3-56228DC29E1D}" presName="spacerBetweenCircleAndCallout" presStyleCnt="0">
        <dgm:presLayoutVars/>
      </dgm:prSet>
      <dgm:spPr/>
    </dgm:pt>
    <dgm:pt modelId="{1D7C23DD-AB08-4101-9FB2-BD7F5953E1AE}" type="pres">
      <dgm:prSet presAssocID="{AF8DCF2B-B492-4EEE-842D-1F153FAD1863}" presName="nodeText" presStyleLbl="alignAccFollowNode1" presStyleIdx="5" presStyleCnt="6">
        <dgm:presLayoutVars>
          <dgm:bulletEnabled val="1"/>
        </dgm:presLayoutVars>
      </dgm:prSet>
      <dgm:spPr/>
    </dgm:pt>
  </dgm:ptLst>
  <dgm:cxnLst>
    <dgm:cxn modelId="{07D9340D-821E-4D8C-BF07-0F5CCE7A1305}" type="presOf" srcId="{8E2092F5-C528-4CCF-9C6F-49C65D57FA7E}" destId="{1D7C23DD-AB08-4101-9FB2-BD7F5953E1AE}" srcOrd="0" destOrd="2" presId="urn:microsoft.com/office/officeart/2016/7/layout/LinearArrowProcessNumbered"/>
    <dgm:cxn modelId="{E8BEA01A-1079-4D26-AD7D-E99FD4FDE060}" type="presOf" srcId="{C5A910CB-6394-425A-8C85-11E0B7B63221}" destId="{684EFFFF-7D36-46A1-9B5D-5DD282F19CE8}" srcOrd="0" destOrd="0" presId="urn:microsoft.com/office/officeart/2016/7/layout/LinearArrowProcessNumbered"/>
    <dgm:cxn modelId="{3F2FDD1A-918D-411D-8519-33CBFC3DA87A}" type="presOf" srcId="{7C02CCB9-C488-4397-A203-3D72E47EA8AF}" destId="{684EFFFF-7D36-46A1-9B5D-5DD282F19CE8}" srcOrd="0" destOrd="4" presId="urn:microsoft.com/office/officeart/2016/7/layout/LinearArrowProcessNumbered"/>
    <dgm:cxn modelId="{9E316C24-4FFF-4F03-BD54-04EAEEF9DFF1}" type="presOf" srcId="{6A209398-5AC6-4612-BED9-24C6F598E549}" destId="{684EFFFF-7D36-46A1-9B5D-5DD282F19CE8}" srcOrd="0" destOrd="1" presId="urn:microsoft.com/office/officeart/2016/7/layout/LinearArrowProcessNumbered"/>
    <dgm:cxn modelId="{47718A24-8D1B-4EF6-BA30-68E73E9F5A8C}" srcId="{CF7A3BCF-8BC5-4757-8373-1F8347975A89}" destId="{AF8DCF2B-B492-4EEE-842D-1F153FAD1863}" srcOrd="1" destOrd="0" parTransId="{CB273A25-68ED-4E41-AFCF-3B81281EC42A}" sibTransId="{6EE95C9C-8D9E-4AC7-9CD3-56228DC29E1D}"/>
    <dgm:cxn modelId="{62D9C829-C8C7-45C4-A114-B8F48D4689B7}" type="presOf" srcId="{F029C6CD-5EF7-4447-9E56-4E0457AB8876}" destId="{1D7C23DD-AB08-4101-9FB2-BD7F5953E1AE}" srcOrd="0" destOrd="4" presId="urn:microsoft.com/office/officeart/2016/7/layout/LinearArrowProcessNumbered"/>
    <dgm:cxn modelId="{38314F5F-70A5-4FFD-A580-8ADE211A4B7F}" srcId="{AF8DCF2B-B492-4EEE-842D-1F153FAD1863}" destId="{C9D15DE9-469E-45F2-A28C-9E685E6922F6}" srcOrd="2" destOrd="0" parTransId="{F33235BF-801E-4B9A-9C8C-69D9BBA3CDD9}" sibTransId="{D597A853-4177-4259-898C-1A1866279AAB}"/>
    <dgm:cxn modelId="{2481BA45-F8B9-4337-B765-1D0C20C55DF6}" type="presOf" srcId="{0B8E76FC-6A26-474F-A29B-3DFB8DBBF3C0}" destId="{684EFFFF-7D36-46A1-9B5D-5DD282F19CE8}" srcOrd="0" destOrd="2" presId="urn:microsoft.com/office/officeart/2016/7/layout/LinearArrowProcessNumbered"/>
    <dgm:cxn modelId="{085B5054-E8FB-4A55-AB72-FF4BEB81AEE8}" type="presOf" srcId="{6EE95C9C-8D9E-4AC7-9CD3-56228DC29E1D}" destId="{4D49B3AF-1FAD-48A1-B30B-C701A58590F9}" srcOrd="0" destOrd="0" presId="urn:microsoft.com/office/officeart/2016/7/layout/LinearArrowProcessNumbered"/>
    <dgm:cxn modelId="{D574A854-E6FD-4B1C-B2DE-2A3D8740C98E}" type="presOf" srcId="{C6178F79-632B-4FFC-B690-FD1815F8FA4B}" destId="{1D7C23DD-AB08-4101-9FB2-BD7F5953E1AE}" srcOrd="0" destOrd="1" presId="urn:microsoft.com/office/officeart/2016/7/layout/LinearArrowProcessNumbered"/>
    <dgm:cxn modelId="{803CE678-02E1-41C9-ACC4-0A10D09FD746}" srcId="{AF8DCF2B-B492-4EEE-842D-1F153FAD1863}" destId="{C6178F79-632B-4FFC-B690-FD1815F8FA4B}" srcOrd="0" destOrd="0" parTransId="{17694C6C-611C-4F1D-8908-597AD5C3CBBF}" sibTransId="{1B199685-2696-4F5A-9F6C-ED9B3609F6C9}"/>
    <dgm:cxn modelId="{D2615E59-ECDD-4069-A65A-90CFF565DA70}" srcId="{C5A910CB-6394-425A-8C85-11E0B7B63221}" destId="{8CBF2F48-4D02-466E-A64E-4A61959D6DC5}" srcOrd="2" destOrd="0" parTransId="{0DB6F9B0-EAB1-494E-9739-394A758D58BD}" sibTransId="{F7B56192-6595-4B3B-A319-8C8018FB2482}"/>
    <dgm:cxn modelId="{9C591996-F19E-480D-887A-E8BFA40B28B9}" type="presOf" srcId="{AF8DCF2B-B492-4EEE-842D-1F153FAD1863}" destId="{1D7C23DD-AB08-4101-9FB2-BD7F5953E1AE}" srcOrd="0" destOrd="0" presId="urn:microsoft.com/office/officeart/2016/7/layout/LinearArrowProcessNumbered"/>
    <dgm:cxn modelId="{BF6140A1-F8DF-4267-B22F-BA6327DC2419}" srcId="{C5A910CB-6394-425A-8C85-11E0B7B63221}" destId="{0B8E76FC-6A26-474F-A29B-3DFB8DBBF3C0}" srcOrd="1" destOrd="0" parTransId="{7627CF7D-7310-4B9D-AD0E-8DA07B070B49}" sibTransId="{70DBB88D-E908-47C0-8015-253040AF1FF8}"/>
    <dgm:cxn modelId="{429EDFB1-B2DF-4EDB-ACF5-AB40AA8349C7}" srcId="{C5A910CB-6394-425A-8C85-11E0B7B63221}" destId="{7C02CCB9-C488-4397-A203-3D72E47EA8AF}" srcOrd="3" destOrd="0" parTransId="{39D89552-BB00-4667-A392-60C90343D7AF}" sibTransId="{D1675A62-AF2B-4D73-AD02-C29BF8499683}"/>
    <dgm:cxn modelId="{BE50F8B2-FA79-40FE-B2F4-FEC93E0ACBF1}" srcId="{CF7A3BCF-8BC5-4757-8373-1F8347975A89}" destId="{C5A910CB-6394-425A-8C85-11E0B7B63221}" srcOrd="0" destOrd="0" parTransId="{1455388F-9C94-4C9D-ABEA-BC6229E07165}" sibTransId="{1B2FC2B2-DA98-4594-8DBB-913D559F5C34}"/>
    <dgm:cxn modelId="{BD168ABA-EA00-498D-8653-F33243D8E039}" type="presOf" srcId="{CF7A3BCF-8BC5-4757-8373-1F8347975A89}" destId="{6D46EA5D-4756-4F0B-8FF2-D01E7DEAB196}" srcOrd="0" destOrd="0" presId="urn:microsoft.com/office/officeart/2016/7/layout/LinearArrowProcessNumbered"/>
    <dgm:cxn modelId="{162864BD-B33F-4723-BE62-DB363A7BD437}" type="presOf" srcId="{8CBF2F48-4D02-466E-A64E-4A61959D6DC5}" destId="{684EFFFF-7D36-46A1-9B5D-5DD282F19CE8}" srcOrd="0" destOrd="3" presId="urn:microsoft.com/office/officeart/2016/7/layout/LinearArrowProcessNumbered"/>
    <dgm:cxn modelId="{261EB2C7-D6F2-4922-B1B4-A885C9D9B93A}" srcId="{AF8DCF2B-B492-4EEE-842D-1F153FAD1863}" destId="{F029C6CD-5EF7-4447-9E56-4E0457AB8876}" srcOrd="3" destOrd="0" parTransId="{1D694F69-9EE8-4ABB-9FE5-7EE9BE1721F6}" sibTransId="{F0D73D6D-4216-48AA-AC33-803523431438}"/>
    <dgm:cxn modelId="{D55A71D0-16FF-4333-A043-BA79D421CCD6}" srcId="{AF8DCF2B-B492-4EEE-842D-1F153FAD1863}" destId="{6C563954-A0A8-4617-8A74-6E5BA03154F9}" srcOrd="4" destOrd="0" parTransId="{B4ADA7F5-9CC9-4B79-87E2-68615181B33F}" sibTransId="{A01946A2-2D43-4A7F-A5B2-554AEB2F4807}"/>
    <dgm:cxn modelId="{1DAED1D6-B88E-47B9-AFE9-A5844961B04B}" type="presOf" srcId="{1B2FC2B2-DA98-4594-8DBB-913D559F5C34}" destId="{68110C91-8AE2-4EA8-A7B7-2029AAADF873}" srcOrd="0" destOrd="0" presId="urn:microsoft.com/office/officeart/2016/7/layout/LinearArrowProcessNumbered"/>
    <dgm:cxn modelId="{212377D8-FA17-49D4-9BF4-6BB12502DFCC}" type="presOf" srcId="{6C563954-A0A8-4617-8A74-6E5BA03154F9}" destId="{1D7C23DD-AB08-4101-9FB2-BD7F5953E1AE}" srcOrd="0" destOrd="5" presId="urn:microsoft.com/office/officeart/2016/7/layout/LinearArrowProcessNumbered"/>
    <dgm:cxn modelId="{A737BBD9-C639-4418-B171-5DD8B6F4B29F}" type="presOf" srcId="{C9D15DE9-469E-45F2-A28C-9E685E6922F6}" destId="{1D7C23DD-AB08-4101-9FB2-BD7F5953E1AE}" srcOrd="0" destOrd="3" presId="urn:microsoft.com/office/officeart/2016/7/layout/LinearArrowProcessNumbered"/>
    <dgm:cxn modelId="{253CDDDD-D674-4070-998E-B4405049ED9E}" srcId="{C5A910CB-6394-425A-8C85-11E0B7B63221}" destId="{6A209398-5AC6-4612-BED9-24C6F598E549}" srcOrd="0" destOrd="0" parTransId="{C8FD15D3-146B-4445-B6BE-1AB91D42C154}" sibTransId="{581A5790-0535-4070-B2FA-99CC85574B2B}"/>
    <dgm:cxn modelId="{4E431FEC-CAF2-482D-A8C1-B40B24C1E845}" srcId="{AF8DCF2B-B492-4EEE-842D-1F153FAD1863}" destId="{8E2092F5-C528-4CCF-9C6F-49C65D57FA7E}" srcOrd="1" destOrd="0" parTransId="{5C2ED430-3752-4072-8107-D3770A4FF761}" sibTransId="{B2CEC230-FB37-4BF8-893F-F46E48E5FB9C}"/>
    <dgm:cxn modelId="{EC46BDF6-99D9-4B1B-8AF9-8BC7C68CD1A4}" type="presParOf" srcId="{6D46EA5D-4756-4F0B-8FF2-D01E7DEAB196}" destId="{C88FA6A5-3F8B-4A90-8488-A8F990641506}" srcOrd="0" destOrd="0" presId="urn:microsoft.com/office/officeart/2016/7/layout/LinearArrowProcessNumbered"/>
    <dgm:cxn modelId="{ED5CD3FC-958C-4A13-A117-3933B83B9F14}" type="presParOf" srcId="{C88FA6A5-3F8B-4A90-8488-A8F990641506}" destId="{C90CB2D9-5B79-4366-B578-D7621E4808EE}" srcOrd="0" destOrd="0" presId="urn:microsoft.com/office/officeart/2016/7/layout/LinearArrowProcessNumbered"/>
    <dgm:cxn modelId="{C3293753-9C2B-4E1B-A819-B749DADC8074}" type="presParOf" srcId="{C88FA6A5-3F8B-4A90-8488-A8F990641506}" destId="{739BCDF7-4A01-45E9-8966-4A0BBF68A090}" srcOrd="1" destOrd="0" presId="urn:microsoft.com/office/officeart/2016/7/layout/LinearArrowProcessNumbered"/>
    <dgm:cxn modelId="{6C576EB1-7BBB-4DE6-9786-6B47BBF2B147}" type="presParOf" srcId="{739BCDF7-4A01-45E9-8966-4A0BBF68A090}" destId="{FD3D076B-7006-43B3-BD16-C5FFBCF3AB4B}" srcOrd="0" destOrd="0" presId="urn:microsoft.com/office/officeart/2016/7/layout/LinearArrowProcessNumbered"/>
    <dgm:cxn modelId="{2E014589-EE26-43CF-B3D4-836481C5110A}" type="presParOf" srcId="{739BCDF7-4A01-45E9-8966-4A0BBF68A090}" destId="{93EBA42C-BC85-4305-AF67-007ACC246167}" srcOrd="1" destOrd="0" presId="urn:microsoft.com/office/officeart/2016/7/layout/LinearArrowProcessNumbered"/>
    <dgm:cxn modelId="{43C0FA5F-500A-48B5-B7A7-43E5F6F4967E}" type="presParOf" srcId="{739BCDF7-4A01-45E9-8966-4A0BBF68A090}" destId="{68110C91-8AE2-4EA8-A7B7-2029AAADF873}" srcOrd="2" destOrd="0" presId="urn:microsoft.com/office/officeart/2016/7/layout/LinearArrowProcessNumbered"/>
    <dgm:cxn modelId="{FACC2F3D-7068-432F-9C7A-51046CEC28D9}" type="presParOf" srcId="{739BCDF7-4A01-45E9-8966-4A0BBF68A090}" destId="{F5300284-6D02-49C2-9FC6-59BB4003807A}" srcOrd="3" destOrd="0" presId="urn:microsoft.com/office/officeart/2016/7/layout/LinearArrowProcessNumbered"/>
    <dgm:cxn modelId="{9035BD5E-8A52-44D3-8BA5-10C0A58A782D}" type="presParOf" srcId="{C88FA6A5-3F8B-4A90-8488-A8F990641506}" destId="{684EFFFF-7D36-46A1-9B5D-5DD282F19CE8}" srcOrd="2" destOrd="0" presId="urn:microsoft.com/office/officeart/2016/7/layout/LinearArrowProcessNumbered"/>
    <dgm:cxn modelId="{FFEB3887-1A72-4FC5-83B2-E629A56FDEFF}" type="presParOf" srcId="{6D46EA5D-4756-4F0B-8FF2-D01E7DEAB196}" destId="{9718DC77-69C6-466B-A828-CC6981BD3E76}" srcOrd="1" destOrd="0" presId="urn:microsoft.com/office/officeart/2016/7/layout/LinearArrowProcessNumbered"/>
    <dgm:cxn modelId="{9330C48E-F1BC-46BA-ACAE-8429F1B42528}" type="presParOf" srcId="{6D46EA5D-4756-4F0B-8FF2-D01E7DEAB196}" destId="{B2521BE7-86E7-4D61-8637-64CA051C53C0}" srcOrd="2" destOrd="0" presId="urn:microsoft.com/office/officeart/2016/7/layout/LinearArrowProcessNumbered"/>
    <dgm:cxn modelId="{5FF821E2-55E9-42CC-B218-791C766A9A8E}" type="presParOf" srcId="{B2521BE7-86E7-4D61-8637-64CA051C53C0}" destId="{2D0751C3-52A2-47D8-BC75-079517A6E7F9}" srcOrd="0" destOrd="0" presId="urn:microsoft.com/office/officeart/2016/7/layout/LinearArrowProcessNumbered"/>
    <dgm:cxn modelId="{E30553E2-7098-43BA-B40E-3C0C3B87B69A}" type="presParOf" srcId="{B2521BE7-86E7-4D61-8637-64CA051C53C0}" destId="{5147E57E-6D2E-4F2C-84E7-AC1043137282}" srcOrd="1" destOrd="0" presId="urn:microsoft.com/office/officeart/2016/7/layout/LinearArrowProcessNumbered"/>
    <dgm:cxn modelId="{20AF7D59-4790-44E4-82E1-5CDB4658D344}" type="presParOf" srcId="{5147E57E-6D2E-4F2C-84E7-AC1043137282}" destId="{3CD8BC90-FBCB-4154-858A-30DC0B4B9047}" srcOrd="0" destOrd="0" presId="urn:microsoft.com/office/officeart/2016/7/layout/LinearArrowProcessNumbered"/>
    <dgm:cxn modelId="{12573EBE-2441-4E30-998B-8F1400B04672}" type="presParOf" srcId="{5147E57E-6D2E-4F2C-84E7-AC1043137282}" destId="{A2436EA2-B5FF-4006-8A67-345C64BF2D94}" srcOrd="1" destOrd="0" presId="urn:microsoft.com/office/officeart/2016/7/layout/LinearArrowProcessNumbered"/>
    <dgm:cxn modelId="{91ACAE8D-1C66-402C-A137-47BD0419CE5C}" type="presParOf" srcId="{5147E57E-6D2E-4F2C-84E7-AC1043137282}" destId="{4D49B3AF-1FAD-48A1-B30B-C701A58590F9}" srcOrd="2" destOrd="0" presId="urn:microsoft.com/office/officeart/2016/7/layout/LinearArrowProcessNumbered"/>
    <dgm:cxn modelId="{88FF2600-4DF2-4A9C-A937-5C90192DDBEE}" type="presParOf" srcId="{5147E57E-6D2E-4F2C-84E7-AC1043137282}" destId="{053BD90C-33F1-489F-A5E2-4AC848C7F726}" srcOrd="3" destOrd="0" presId="urn:microsoft.com/office/officeart/2016/7/layout/LinearArrowProcessNumbered"/>
    <dgm:cxn modelId="{A1F3B527-0DD0-4B3B-BA0E-BCE4D3AE316D}" type="presParOf" srcId="{B2521BE7-86E7-4D61-8637-64CA051C53C0}" destId="{1D7C23DD-AB08-4101-9FB2-BD7F5953E1AE}" srcOrd="2" destOrd="0" presId="urn:microsoft.com/office/officeart/2016/7/layout/LinearArrow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865D4BE6-7939-4F7A-8508-2C86C493F076}"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4A462528-1CCC-4637-9EF2-A944C827A5C6}">
      <dgm:prSet custT="1"/>
      <dgm:spPr/>
      <dgm:t>
        <a:bodyPr/>
        <a:lstStyle/>
        <a:p>
          <a:r>
            <a:rPr lang="en-GB" sz="1800"/>
            <a:t>Develop the Target Technology Architecture that enables the Architecture Vision, target business, data, and application building blocks to be delivered through technology components and technology services, in a way that addresses the Statement of Architecture Work and stakeholder concerns</a:t>
          </a:r>
          <a:endParaRPr lang="en-US" sz="1800"/>
        </a:p>
      </dgm:t>
    </dgm:pt>
    <dgm:pt modelId="{0FFA2CFF-9971-420B-9213-C9815FCE6AA1}" type="parTrans" cxnId="{C18077A8-DE88-48F1-8122-3FF1369C1068}">
      <dgm:prSet/>
      <dgm:spPr/>
      <dgm:t>
        <a:bodyPr/>
        <a:lstStyle/>
        <a:p>
          <a:endParaRPr lang="en-US"/>
        </a:p>
      </dgm:t>
    </dgm:pt>
    <dgm:pt modelId="{2A38F216-9673-42FB-9B16-66914A6921EF}" type="sibTrans" cxnId="{C18077A8-DE88-48F1-8122-3FF1369C1068}">
      <dgm:prSet/>
      <dgm:spPr/>
      <dgm:t>
        <a:bodyPr/>
        <a:lstStyle/>
        <a:p>
          <a:endParaRPr lang="en-US"/>
        </a:p>
      </dgm:t>
    </dgm:pt>
    <dgm:pt modelId="{AF089072-694C-4719-9F14-4BFCA3FD9127}">
      <dgm:prSet custT="1"/>
      <dgm:spPr>
        <a:solidFill>
          <a:schemeClr val="accent1"/>
        </a:solidFill>
      </dgm:spPr>
      <dgm:t>
        <a:bodyPr/>
        <a:lstStyle/>
        <a:p>
          <a:r>
            <a:rPr lang="en-GB" sz="1800"/>
            <a:t>Identify candidate Architecture Roadmap components based upon gaps between the Baseline and Target Technology Architectures</a:t>
          </a:r>
          <a:endParaRPr lang="en-US" sz="1800"/>
        </a:p>
      </dgm:t>
    </dgm:pt>
    <dgm:pt modelId="{9552684E-BDA1-4868-90C7-756C3171AFF2}" type="parTrans" cxnId="{EF283590-8D52-472A-BD0D-44A5337C0BE8}">
      <dgm:prSet/>
      <dgm:spPr/>
      <dgm:t>
        <a:bodyPr/>
        <a:lstStyle/>
        <a:p>
          <a:endParaRPr lang="en-US"/>
        </a:p>
      </dgm:t>
    </dgm:pt>
    <dgm:pt modelId="{FAF27D47-F9AA-4B15-A4EA-0AC048404529}" type="sibTrans" cxnId="{EF283590-8D52-472A-BD0D-44A5337C0BE8}">
      <dgm:prSet/>
      <dgm:spPr/>
      <dgm:t>
        <a:bodyPr/>
        <a:lstStyle/>
        <a:p>
          <a:endParaRPr lang="en-US"/>
        </a:p>
      </dgm:t>
    </dgm:pt>
    <dgm:pt modelId="{1DAC785A-714C-4D8A-8D6A-EB54B9C6FC8A}" type="pres">
      <dgm:prSet presAssocID="{865D4BE6-7939-4F7A-8508-2C86C493F076}" presName="linear" presStyleCnt="0">
        <dgm:presLayoutVars>
          <dgm:animLvl val="lvl"/>
          <dgm:resizeHandles val="exact"/>
        </dgm:presLayoutVars>
      </dgm:prSet>
      <dgm:spPr/>
    </dgm:pt>
    <dgm:pt modelId="{7DAED4E5-84BE-417F-9FD5-67B5AE3AB80F}" type="pres">
      <dgm:prSet presAssocID="{4A462528-1CCC-4637-9EF2-A944C827A5C6}" presName="parentText" presStyleLbl="node1" presStyleIdx="0" presStyleCnt="2" custLinFactY="-21568" custLinFactNeighborX="-3091" custLinFactNeighborY="-100000">
        <dgm:presLayoutVars>
          <dgm:chMax val="0"/>
          <dgm:bulletEnabled val="1"/>
        </dgm:presLayoutVars>
      </dgm:prSet>
      <dgm:spPr/>
    </dgm:pt>
    <dgm:pt modelId="{911672CE-B244-4EF6-9206-FC3AC523948C}" type="pres">
      <dgm:prSet presAssocID="{2A38F216-9673-42FB-9B16-66914A6921EF}" presName="spacer" presStyleCnt="0"/>
      <dgm:spPr/>
    </dgm:pt>
    <dgm:pt modelId="{CFFF8050-A706-4DB9-A9F8-618425FC9CA9}" type="pres">
      <dgm:prSet presAssocID="{AF089072-694C-4719-9F14-4BFCA3FD9127}" presName="parentText" presStyleLbl="node1" presStyleIdx="1" presStyleCnt="2" custScaleY="49477">
        <dgm:presLayoutVars>
          <dgm:chMax val="0"/>
          <dgm:bulletEnabled val="1"/>
        </dgm:presLayoutVars>
      </dgm:prSet>
      <dgm:spPr/>
    </dgm:pt>
  </dgm:ptLst>
  <dgm:cxnLst>
    <dgm:cxn modelId="{6BEA633E-3D33-48EA-B1E5-78180BEDC7B4}" type="presOf" srcId="{4A462528-1CCC-4637-9EF2-A944C827A5C6}" destId="{7DAED4E5-84BE-417F-9FD5-67B5AE3AB80F}" srcOrd="0" destOrd="0" presId="urn:microsoft.com/office/officeart/2005/8/layout/vList2"/>
    <dgm:cxn modelId="{EF283590-8D52-472A-BD0D-44A5337C0BE8}" srcId="{865D4BE6-7939-4F7A-8508-2C86C493F076}" destId="{AF089072-694C-4719-9F14-4BFCA3FD9127}" srcOrd="1" destOrd="0" parTransId="{9552684E-BDA1-4868-90C7-756C3171AFF2}" sibTransId="{FAF27D47-F9AA-4B15-A4EA-0AC048404529}"/>
    <dgm:cxn modelId="{C18077A8-DE88-48F1-8122-3FF1369C1068}" srcId="{865D4BE6-7939-4F7A-8508-2C86C493F076}" destId="{4A462528-1CCC-4637-9EF2-A944C827A5C6}" srcOrd="0" destOrd="0" parTransId="{0FFA2CFF-9971-420B-9213-C9815FCE6AA1}" sibTransId="{2A38F216-9673-42FB-9B16-66914A6921EF}"/>
    <dgm:cxn modelId="{1A1AEDBF-D0AE-4094-8FA7-13415FB862EF}" type="presOf" srcId="{AF089072-694C-4719-9F14-4BFCA3FD9127}" destId="{CFFF8050-A706-4DB9-A9F8-618425FC9CA9}" srcOrd="0" destOrd="0" presId="urn:microsoft.com/office/officeart/2005/8/layout/vList2"/>
    <dgm:cxn modelId="{00635AE3-9FAF-4491-A9C6-2066B1E1F865}" type="presOf" srcId="{865D4BE6-7939-4F7A-8508-2C86C493F076}" destId="{1DAC785A-714C-4D8A-8D6A-EB54B9C6FC8A}" srcOrd="0" destOrd="0" presId="urn:microsoft.com/office/officeart/2005/8/layout/vList2"/>
    <dgm:cxn modelId="{561F5021-D198-4717-8489-415DB13E75BC}" type="presParOf" srcId="{1DAC785A-714C-4D8A-8D6A-EB54B9C6FC8A}" destId="{7DAED4E5-84BE-417F-9FD5-67B5AE3AB80F}" srcOrd="0" destOrd="0" presId="urn:microsoft.com/office/officeart/2005/8/layout/vList2"/>
    <dgm:cxn modelId="{FD20219F-D88F-4ED0-8911-A076FABB8255}" type="presParOf" srcId="{1DAC785A-714C-4D8A-8D6A-EB54B9C6FC8A}" destId="{911672CE-B244-4EF6-9206-FC3AC523948C}" srcOrd="1" destOrd="0" presId="urn:microsoft.com/office/officeart/2005/8/layout/vList2"/>
    <dgm:cxn modelId="{7AE9789C-68AC-4375-8F11-FF8ED1CCB010}" type="presParOf" srcId="{1DAC785A-714C-4D8A-8D6A-EB54B9C6FC8A}" destId="{CFFF8050-A706-4DB9-A9F8-618425FC9CA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7C9A495-0BF9-4611-86FE-86E9B98794DE}"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98A4CE18-0904-44A8-9CBF-844F333BDE8A}">
      <dgm:prSet custT="1"/>
      <dgm:spPr/>
      <dgm:t>
        <a:bodyPr/>
        <a:lstStyle/>
        <a:p>
          <a:r>
            <a:rPr lang="en-GB" sz="1800"/>
            <a:t>Architecture Definition Document</a:t>
          </a:r>
          <a:endParaRPr lang="en-US" sz="1800"/>
        </a:p>
      </dgm:t>
    </dgm:pt>
    <dgm:pt modelId="{7E7B40D8-06C9-47A1-82E0-3B8FDA2145A7}" type="parTrans" cxnId="{4A82EB4F-D690-4533-8024-1EB3BDC25701}">
      <dgm:prSet/>
      <dgm:spPr/>
      <dgm:t>
        <a:bodyPr/>
        <a:lstStyle/>
        <a:p>
          <a:endParaRPr lang="en-US" sz="1800"/>
        </a:p>
      </dgm:t>
    </dgm:pt>
    <dgm:pt modelId="{23181E78-D001-4DB8-9E0B-FF95EC7E178C}" type="sibTrans" cxnId="{4A82EB4F-D690-4533-8024-1EB3BDC25701}">
      <dgm:prSet/>
      <dgm:spPr/>
      <dgm:t>
        <a:bodyPr/>
        <a:lstStyle/>
        <a:p>
          <a:endParaRPr lang="en-US" sz="1800"/>
        </a:p>
      </dgm:t>
    </dgm:pt>
    <dgm:pt modelId="{F8313A86-3333-4AD1-A256-B791E85016A0}">
      <dgm:prSet custT="1"/>
      <dgm:spPr/>
      <dgm:t>
        <a:bodyPr/>
        <a:lstStyle/>
        <a:p>
          <a:r>
            <a:rPr lang="en-GB" sz="1800"/>
            <a:t>Architecture Principles</a:t>
          </a:r>
          <a:endParaRPr lang="en-US" sz="1800"/>
        </a:p>
      </dgm:t>
    </dgm:pt>
    <dgm:pt modelId="{F948551A-C20A-4272-BB95-F72B39136637}" type="parTrans" cxnId="{DCF61C22-4616-4E02-9DF5-58560F8B4A75}">
      <dgm:prSet/>
      <dgm:spPr/>
      <dgm:t>
        <a:bodyPr/>
        <a:lstStyle/>
        <a:p>
          <a:endParaRPr lang="en-US" sz="1800"/>
        </a:p>
      </dgm:t>
    </dgm:pt>
    <dgm:pt modelId="{0CABFE4B-C2FE-430D-8F50-15DBAD1C0E06}" type="sibTrans" cxnId="{DCF61C22-4616-4E02-9DF5-58560F8B4A75}">
      <dgm:prSet/>
      <dgm:spPr/>
      <dgm:t>
        <a:bodyPr/>
        <a:lstStyle/>
        <a:p>
          <a:endParaRPr lang="en-US" sz="1800"/>
        </a:p>
      </dgm:t>
    </dgm:pt>
    <dgm:pt modelId="{7CB623BF-F0AD-45FB-B865-AF69275284E6}">
      <dgm:prSet custT="1"/>
      <dgm:spPr/>
      <dgm:t>
        <a:bodyPr/>
        <a:lstStyle/>
        <a:p>
          <a:r>
            <a:rPr lang="en-GB" sz="1800"/>
            <a:t>Architecture Requirements Specification</a:t>
          </a:r>
          <a:endParaRPr lang="en-US" sz="1800"/>
        </a:p>
      </dgm:t>
    </dgm:pt>
    <dgm:pt modelId="{8D4E85FF-D8CA-42D3-92A0-610C4302672F}" type="parTrans" cxnId="{8AE79795-FFC2-4681-ACBD-96E827D317C7}">
      <dgm:prSet/>
      <dgm:spPr/>
      <dgm:t>
        <a:bodyPr/>
        <a:lstStyle/>
        <a:p>
          <a:endParaRPr lang="en-US" sz="1800"/>
        </a:p>
      </dgm:t>
    </dgm:pt>
    <dgm:pt modelId="{66CA2D34-B2B5-442F-9E18-59796CC59DAD}" type="sibTrans" cxnId="{8AE79795-FFC2-4681-ACBD-96E827D317C7}">
      <dgm:prSet/>
      <dgm:spPr/>
      <dgm:t>
        <a:bodyPr/>
        <a:lstStyle/>
        <a:p>
          <a:endParaRPr lang="en-US" sz="1800"/>
        </a:p>
      </dgm:t>
    </dgm:pt>
    <dgm:pt modelId="{B26A31C9-FCBC-4C30-B50C-07CF70B54592}">
      <dgm:prSet custT="1"/>
      <dgm:spPr>
        <a:solidFill>
          <a:schemeClr val="accent1"/>
        </a:solidFill>
      </dgm:spPr>
      <dgm:t>
        <a:bodyPr/>
        <a:lstStyle/>
        <a:p>
          <a:r>
            <a:rPr lang="en-GB" sz="1800"/>
            <a:t>Architecture Roadmap Components</a:t>
          </a:r>
          <a:endParaRPr lang="en-US" sz="1800"/>
        </a:p>
      </dgm:t>
    </dgm:pt>
    <dgm:pt modelId="{AF1B2A61-828E-40BE-91B4-5769B8C0A82A}" type="parTrans" cxnId="{E3FDDF1B-174A-4586-B5A1-9951C2612A55}">
      <dgm:prSet/>
      <dgm:spPr/>
      <dgm:t>
        <a:bodyPr/>
        <a:lstStyle/>
        <a:p>
          <a:endParaRPr lang="en-US" sz="1800"/>
        </a:p>
      </dgm:t>
    </dgm:pt>
    <dgm:pt modelId="{4EE6AF58-4C9F-4AAA-85DB-352DC1F0FEA5}" type="sibTrans" cxnId="{E3FDDF1B-174A-4586-B5A1-9951C2612A55}">
      <dgm:prSet/>
      <dgm:spPr/>
      <dgm:t>
        <a:bodyPr/>
        <a:lstStyle/>
        <a:p>
          <a:endParaRPr lang="en-US" sz="1800"/>
        </a:p>
      </dgm:t>
    </dgm:pt>
    <dgm:pt modelId="{FA5DE900-984E-4868-9616-C48DE9E04205}">
      <dgm:prSet custT="1"/>
      <dgm:spPr>
        <a:solidFill>
          <a:schemeClr val="accent1"/>
        </a:solidFill>
      </dgm:spPr>
      <dgm:t>
        <a:bodyPr/>
        <a:lstStyle/>
        <a:p>
          <a:r>
            <a:rPr lang="en-GB" sz="1800"/>
            <a:t>Business Principles, Goals, Drivers</a:t>
          </a:r>
          <a:endParaRPr lang="en-US" sz="1800"/>
        </a:p>
      </dgm:t>
    </dgm:pt>
    <dgm:pt modelId="{CC2BD45B-0D72-49E4-865E-3BCB35A5CD81}" type="parTrans" cxnId="{754E73CF-0EC6-433B-B44B-16E09F90F853}">
      <dgm:prSet/>
      <dgm:spPr/>
      <dgm:t>
        <a:bodyPr/>
        <a:lstStyle/>
        <a:p>
          <a:endParaRPr lang="en-US" sz="1800"/>
        </a:p>
      </dgm:t>
    </dgm:pt>
    <dgm:pt modelId="{19FD6518-0E18-49E7-95BA-D5DD38107A73}" type="sibTrans" cxnId="{754E73CF-0EC6-433B-B44B-16E09F90F853}">
      <dgm:prSet/>
      <dgm:spPr/>
      <dgm:t>
        <a:bodyPr/>
        <a:lstStyle/>
        <a:p>
          <a:endParaRPr lang="en-US" sz="1800"/>
        </a:p>
      </dgm:t>
    </dgm:pt>
    <dgm:pt modelId="{DF67FC1B-B5CA-48F2-8924-C95CBA03D1AD}">
      <dgm:prSet custT="1"/>
      <dgm:spPr>
        <a:solidFill>
          <a:schemeClr val="accent1"/>
        </a:solidFill>
      </dgm:spPr>
      <dgm:t>
        <a:bodyPr/>
        <a:lstStyle/>
        <a:p>
          <a:r>
            <a:rPr lang="en-GB" sz="1800"/>
            <a:t>Statement of Architecture Work</a:t>
          </a:r>
          <a:endParaRPr lang="en-US" sz="1800"/>
        </a:p>
      </dgm:t>
    </dgm:pt>
    <dgm:pt modelId="{F83CBE7C-2423-47FD-B176-F55620C75432}" type="parTrans" cxnId="{02B0281C-7B7D-4793-A5DC-CF1B9EE115DB}">
      <dgm:prSet/>
      <dgm:spPr/>
      <dgm:t>
        <a:bodyPr/>
        <a:lstStyle/>
        <a:p>
          <a:endParaRPr lang="en-US" sz="1800"/>
        </a:p>
      </dgm:t>
    </dgm:pt>
    <dgm:pt modelId="{A33E7D8A-1787-4DDA-993F-4660A6C0A69E}" type="sibTrans" cxnId="{02B0281C-7B7D-4793-A5DC-CF1B9EE115DB}">
      <dgm:prSet/>
      <dgm:spPr/>
      <dgm:t>
        <a:bodyPr/>
        <a:lstStyle/>
        <a:p>
          <a:endParaRPr lang="en-US" sz="1800"/>
        </a:p>
      </dgm:t>
    </dgm:pt>
    <dgm:pt modelId="{C3123567-470D-404C-BFA5-397B9D649F62}" type="pres">
      <dgm:prSet presAssocID="{47C9A495-0BF9-4611-86FE-86E9B98794DE}" presName="diagram" presStyleCnt="0">
        <dgm:presLayoutVars>
          <dgm:dir/>
          <dgm:resizeHandles val="exact"/>
        </dgm:presLayoutVars>
      </dgm:prSet>
      <dgm:spPr/>
    </dgm:pt>
    <dgm:pt modelId="{5A96F4CD-EE80-4F6B-BBA8-8557FF55D0AB}" type="pres">
      <dgm:prSet presAssocID="{98A4CE18-0904-44A8-9CBF-844F333BDE8A}" presName="node" presStyleLbl="node1" presStyleIdx="0" presStyleCnt="6">
        <dgm:presLayoutVars>
          <dgm:bulletEnabled val="1"/>
        </dgm:presLayoutVars>
      </dgm:prSet>
      <dgm:spPr>
        <a:prstGeom prst="flowChartAlternateProcess">
          <a:avLst/>
        </a:prstGeom>
      </dgm:spPr>
    </dgm:pt>
    <dgm:pt modelId="{C07D3A6E-08C1-4763-8056-014EF28AE3B6}" type="pres">
      <dgm:prSet presAssocID="{23181E78-D001-4DB8-9E0B-FF95EC7E178C}" presName="sibTrans" presStyleCnt="0"/>
      <dgm:spPr/>
    </dgm:pt>
    <dgm:pt modelId="{D5471EFA-AD5B-4F2D-B2EE-10F3C24E2031}" type="pres">
      <dgm:prSet presAssocID="{F8313A86-3333-4AD1-A256-B791E85016A0}" presName="node" presStyleLbl="node1" presStyleIdx="1" presStyleCnt="6">
        <dgm:presLayoutVars>
          <dgm:bulletEnabled val="1"/>
        </dgm:presLayoutVars>
      </dgm:prSet>
      <dgm:spPr>
        <a:prstGeom prst="flowChartAlternateProcess">
          <a:avLst/>
        </a:prstGeom>
      </dgm:spPr>
    </dgm:pt>
    <dgm:pt modelId="{851EA17B-28D1-4CA9-8B67-5CA5D578BE43}" type="pres">
      <dgm:prSet presAssocID="{0CABFE4B-C2FE-430D-8F50-15DBAD1C0E06}" presName="sibTrans" presStyleCnt="0"/>
      <dgm:spPr/>
    </dgm:pt>
    <dgm:pt modelId="{4678CC9A-12F0-45BA-9FDA-611FDAFF2821}" type="pres">
      <dgm:prSet presAssocID="{7CB623BF-F0AD-45FB-B865-AF69275284E6}" presName="node" presStyleLbl="node1" presStyleIdx="2" presStyleCnt="6">
        <dgm:presLayoutVars>
          <dgm:bulletEnabled val="1"/>
        </dgm:presLayoutVars>
      </dgm:prSet>
      <dgm:spPr>
        <a:prstGeom prst="flowChartAlternateProcess">
          <a:avLst/>
        </a:prstGeom>
      </dgm:spPr>
    </dgm:pt>
    <dgm:pt modelId="{6DF1E75C-14A1-4A32-BAC3-97DB67412569}" type="pres">
      <dgm:prSet presAssocID="{66CA2D34-B2B5-442F-9E18-59796CC59DAD}" presName="sibTrans" presStyleCnt="0"/>
      <dgm:spPr/>
    </dgm:pt>
    <dgm:pt modelId="{20E5119D-644D-4FB9-89FC-DB7158FC1DC9}" type="pres">
      <dgm:prSet presAssocID="{B26A31C9-FCBC-4C30-B50C-07CF70B54592}" presName="node" presStyleLbl="node1" presStyleIdx="3" presStyleCnt="6">
        <dgm:presLayoutVars>
          <dgm:bulletEnabled val="1"/>
        </dgm:presLayoutVars>
      </dgm:prSet>
      <dgm:spPr>
        <a:prstGeom prst="flowChartAlternateProcess">
          <a:avLst/>
        </a:prstGeom>
      </dgm:spPr>
    </dgm:pt>
    <dgm:pt modelId="{465B3B0E-DA0E-4002-911D-6504A5E56779}" type="pres">
      <dgm:prSet presAssocID="{4EE6AF58-4C9F-4AAA-85DB-352DC1F0FEA5}" presName="sibTrans" presStyleCnt="0"/>
      <dgm:spPr/>
    </dgm:pt>
    <dgm:pt modelId="{9C80693F-3200-4012-8628-91616154ED4C}" type="pres">
      <dgm:prSet presAssocID="{FA5DE900-984E-4868-9616-C48DE9E04205}" presName="node" presStyleLbl="node1" presStyleIdx="4" presStyleCnt="6">
        <dgm:presLayoutVars>
          <dgm:bulletEnabled val="1"/>
        </dgm:presLayoutVars>
      </dgm:prSet>
      <dgm:spPr>
        <a:prstGeom prst="flowChartAlternateProcess">
          <a:avLst/>
        </a:prstGeom>
      </dgm:spPr>
    </dgm:pt>
    <dgm:pt modelId="{5F5DD1F7-26F0-42DB-8C20-A0D50D1511BE}" type="pres">
      <dgm:prSet presAssocID="{19FD6518-0E18-49E7-95BA-D5DD38107A73}" presName="sibTrans" presStyleCnt="0"/>
      <dgm:spPr/>
    </dgm:pt>
    <dgm:pt modelId="{178A87E2-FC56-4F74-B2C1-801DDFCA71D1}" type="pres">
      <dgm:prSet presAssocID="{DF67FC1B-B5CA-48F2-8924-C95CBA03D1AD}" presName="node" presStyleLbl="node1" presStyleIdx="5" presStyleCnt="6">
        <dgm:presLayoutVars>
          <dgm:bulletEnabled val="1"/>
        </dgm:presLayoutVars>
      </dgm:prSet>
      <dgm:spPr>
        <a:prstGeom prst="flowChartAlternateProcess">
          <a:avLst/>
        </a:prstGeom>
      </dgm:spPr>
    </dgm:pt>
  </dgm:ptLst>
  <dgm:cxnLst>
    <dgm:cxn modelId="{E3FDDF1B-174A-4586-B5A1-9951C2612A55}" srcId="{47C9A495-0BF9-4611-86FE-86E9B98794DE}" destId="{B26A31C9-FCBC-4C30-B50C-07CF70B54592}" srcOrd="3" destOrd="0" parTransId="{AF1B2A61-828E-40BE-91B4-5769B8C0A82A}" sibTransId="{4EE6AF58-4C9F-4AAA-85DB-352DC1F0FEA5}"/>
    <dgm:cxn modelId="{02B0281C-7B7D-4793-A5DC-CF1B9EE115DB}" srcId="{47C9A495-0BF9-4611-86FE-86E9B98794DE}" destId="{DF67FC1B-B5CA-48F2-8924-C95CBA03D1AD}" srcOrd="5" destOrd="0" parTransId="{F83CBE7C-2423-47FD-B176-F55620C75432}" sibTransId="{A33E7D8A-1787-4DDA-993F-4660A6C0A69E}"/>
    <dgm:cxn modelId="{DCF61C22-4616-4E02-9DF5-58560F8B4A75}" srcId="{47C9A495-0BF9-4611-86FE-86E9B98794DE}" destId="{F8313A86-3333-4AD1-A256-B791E85016A0}" srcOrd="1" destOrd="0" parTransId="{F948551A-C20A-4272-BB95-F72B39136637}" sibTransId="{0CABFE4B-C2FE-430D-8F50-15DBAD1C0E06}"/>
    <dgm:cxn modelId="{BDF0D432-315E-4726-AE0E-173A3A836A6F}" type="presOf" srcId="{98A4CE18-0904-44A8-9CBF-844F333BDE8A}" destId="{5A96F4CD-EE80-4F6B-BBA8-8557FF55D0AB}" srcOrd="0" destOrd="0" presId="urn:microsoft.com/office/officeart/2005/8/layout/default"/>
    <dgm:cxn modelId="{077BE939-97BA-48DA-B401-7F7E11950726}" type="presOf" srcId="{DF67FC1B-B5CA-48F2-8924-C95CBA03D1AD}" destId="{178A87E2-FC56-4F74-B2C1-801DDFCA71D1}" srcOrd="0" destOrd="0" presId="urn:microsoft.com/office/officeart/2005/8/layout/default"/>
    <dgm:cxn modelId="{0303284E-B0EE-407F-9FFE-4DC5AE7EAEED}" type="presOf" srcId="{7CB623BF-F0AD-45FB-B865-AF69275284E6}" destId="{4678CC9A-12F0-45BA-9FDA-611FDAFF2821}" srcOrd="0" destOrd="0" presId="urn:microsoft.com/office/officeart/2005/8/layout/default"/>
    <dgm:cxn modelId="{4A82EB4F-D690-4533-8024-1EB3BDC25701}" srcId="{47C9A495-0BF9-4611-86FE-86E9B98794DE}" destId="{98A4CE18-0904-44A8-9CBF-844F333BDE8A}" srcOrd="0" destOrd="0" parTransId="{7E7B40D8-06C9-47A1-82E0-3B8FDA2145A7}" sibTransId="{23181E78-D001-4DB8-9E0B-FF95EC7E178C}"/>
    <dgm:cxn modelId="{DD78FB80-59D0-4E4C-91BD-76393E4E326B}" type="presOf" srcId="{F8313A86-3333-4AD1-A256-B791E85016A0}" destId="{D5471EFA-AD5B-4F2D-B2EE-10F3C24E2031}" srcOrd="0" destOrd="0" presId="urn:microsoft.com/office/officeart/2005/8/layout/default"/>
    <dgm:cxn modelId="{8AE79795-FFC2-4681-ACBD-96E827D317C7}" srcId="{47C9A495-0BF9-4611-86FE-86E9B98794DE}" destId="{7CB623BF-F0AD-45FB-B865-AF69275284E6}" srcOrd="2" destOrd="0" parTransId="{8D4E85FF-D8CA-42D3-92A0-610C4302672F}" sibTransId="{66CA2D34-B2B5-442F-9E18-59796CC59DAD}"/>
    <dgm:cxn modelId="{F7259EBC-7AEF-4785-8354-1F7B04C1DD72}" type="presOf" srcId="{B26A31C9-FCBC-4C30-B50C-07CF70B54592}" destId="{20E5119D-644D-4FB9-89FC-DB7158FC1DC9}" srcOrd="0" destOrd="0" presId="urn:microsoft.com/office/officeart/2005/8/layout/default"/>
    <dgm:cxn modelId="{61A10AC9-45FB-45A6-BCCB-E61F3475A5A6}" type="presOf" srcId="{47C9A495-0BF9-4611-86FE-86E9B98794DE}" destId="{C3123567-470D-404C-BFA5-397B9D649F62}" srcOrd="0" destOrd="0" presId="urn:microsoft.com/office/officeart/2005/8/layout/default"/>
    <dgm:cxn modelId="{754E73CF-0EC6-433B-B44B-16E09F90F853}" srcId="{47C9A495-0BF9-4611-86FE-86E9B98794DE}" destId="{FA5DE900-984E-4868-9616-C48DE9E04205}" srcOrd="4" destOrd="0" parTransId="{CC2BD45B-0D72-49E4-865E-3BCB35A5CD81}" sibTransId="{19FD6518-0E18-49E7-95BA-D5DD38107A73}"/>
    <dgm:cxn modelId="{B98C07E6-5BD9-4589-A7F1-5818896E1A6B}" type="presOf" srcId="{FA5DE900-984E-4868-9616-C48DE9E04205}" destId="{9C80693F-3200-4012-8628-91616154ED4C}" srcOrd="0" destOrd="0" presId="urn:microsoft.com/office/officeart/2005/8/layout/default"/>
    <dgm:cxn modelId="{3E07F3BD-997D-4182-A1F8-6E1CD8883EC8}" type="presParOf" srcId="{C3123567-470D-404C-BFA5-397B9D649F62}" destId="{5A96F4CD-EE80-4F6B-BBA8-8557FF55D0AB}" srcOrd="0" destOrd="0" presId="urn:microsoft.com/office/officeart/2005/8/layout/default"/>
    <dgm:cxn modelId="{61D5AB22-37F2-4044-8131-95BCCDCC4A48}" type="presParOf" srcId="{C3123567-470D-404C-BFA5-397B9D649F62}" destId="{C07D3A6E-08C1-4763-8056-014EF28AE3B6}" srcOrd="1" destOrd="0" presId="urn:microsoft.com/office/officeart/2005/8/layout/default"/>
    <dgm:cxn modelId="{DA1BDD46-E950-47BF-9A4F-2E68BDCF0A2D}" type="presParOf" srcId="{C3123567-470D-404C-BFA5-397B9D649F62}" destId="{D5471EFA-AD5B-4F2D-B2EE-10F3C24E2031}" srcOrd="2" destOrd="0" presId="urn:microsoft.com/office/officeart/2005/8/layout/default"/>
    <dgm:cxn modelId="{7BCA629C-9AF0-4FD2-B02D-6174009CFD1C}" type="presParOf" srcId="{C3123567-470D-404C-BFA5-397B9D649F62}" destId="{851EA17B-28D1-4CA9-8B67-5CA5D578BE43}" srcOrd="3" destOrd="0" presId="urn:microsoft.com/office/officeart/2005/8/layout/default"/>
    <dgm:cxn modelId="{07735B47-3F5B-4E61-AD27-BFED42BE0575}" type="presParOf" srcId="{C3123567-470D-404C-BFA5-397B9D649F62}" destId="{4678CC9A-12F0-45BA-9FDA-611FDAFF2821}" srcOrd="4" destOrd="0" presId="urn:microsoft.com/office/officeart/2005/8/layout/default"/>
    <dgm:cxn modelId="{290C9810-69BF-418A-B53B-82E3AA838A4C}" type="presParOf" srcId="{C3123567-470D-404C-BFA5-397B9D649F62}" destId="{6DF1E75C-14A1-4A32-BAC3-97DB67412569}" srcOrd="5" destOrd="0" presId="urn:microsoft.com/office/officeart/2005/8/layout/default"/>
    <dgm:cxn modelId="{3CB1A76C-7ECD-4BA7-AD52-86C3DF37CD63}" type="presParOf" srcId="{C3123567-470D-404C-BFA5-397B9D649F62}" destId="{20E5119D-644D-4FB9-89FC-DB7158FC1DC9}" srcOrd="6" destOrd="0" presId="urn:microsoft.com/office/officeart/2005/8/layout/default"/>
    <dgm:cxn modelId="{514DF476-FF04-4189-A0B7-A10A0D0FC7AE}" type="presParOf" srcId="{C3123567-470D-404C-BFA5-397B9D649F62}" destId="{465B3B0E-DA0E-4002-911D-6504A5E56779}" srcOrd="7" destOrd="0" presId="urn:microsoft.com/office/officeart/2005/8/layout/default"/>
    <dgm:cxn modelId="{14035BE1-CB7F-4C1B-A020-0B7F431C5AF7}" type="presParOf" srcId="{C3123567-470D-404C-BFA5-397B9D649F62}" destId="{9C80693F-3200-4012-8628-91616154ED4C}" srcOrd="8" destOrd="0" presId="urn:microsoft.com/office/officeart/2005/8/layout/default"/>
    <dgm:cxn modelId="{8A973CDC-9671-4C66-B203-A91804FCF2C0}" type="presParOf" srcId="{C3123567-470D-404C-BFA5-397B9D649F62}" destId="{5F5DD1F7-26F0-42DB-8C20-A0D50D1511BE}" srcOrd="9" destOrd="0" presId="urn:microsoft.com/office/officeart/2005/8/layout/default"/>
    <dgm:cxn modelId="{F82BF3B5-F24F-4217-A93B-596FCC767F0B}" type="presParOf" srcId="{C3123567-470D-404C-BFA5-397B9D649F62}" destId="{178A87E2-FC56-4F74-B2C1-801DDFCA71D1}"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ED8925C-A17F-428C-AB33-98543EEBAA51}"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8F94CF-A5BF-42AB-BA58-110C7AF4D9C2}">
      <dgm:prSet custT="1"/>
      <dgm:spPr/>
      <dgm:t>
        <a:bodyPr/>
        <a:lstStyle/>
        <a:p>
          <a:r>
            <a:rPr lang="en-GB" sz="1200">
              <a:solidFill>
                <a:srgbClr val="002060"/>
              </a:solidFill>
            </a:rPr>
            <a:t>Sufficient documentation to get permission to proceed. </a:t>
          </a:r>
          <a:endParaRPr lang="en-US" sz="1200">
            <a:solidFill>
              <a:srgbClr val="002060"/>
            </a:solidFill>
          </a:endParaRPr>
        </a:p>
      </dgm:t>
    </dgm:pt>
    <dgm:pt modelId="{041C3599-55C5-4A12-B2BA-E7C536A05286}" type="parTrans" cxnId="{E2C646AA-F193-4994-A5FD-D71F6F90F103}">
      <dgm:prSet/>
      <dgm:spPr/>
      <dgm:t>
        <a:bodyPr/>
        <a:lstStyle/>
        <a:p>
          <a:endParaRPr lang="en-US" sz="1200"/>
        </a:p>
      </dgm:t>
    </dgm:pt>
    <dgm:pt modelId="{C39D0C6D-B759-4541-985C-C0F9772808A5}" type="sibTrans" cxnId="{E2C646AA-F193-4994-A5FD-D71F6F90F103}">
      <dgm:prSet/>
      <dgm:spPr/>
      <dgm:t>
        <a:bodyPr/>
        <a:lstStyle/>
        <a:p>
          <a:endParaRPr lang="en-US" sz="1200"/>
        </a:p>
      </dgm:t>
    </dgm:pt>
    <dgm:pt modelId="{7909A39F-3523-4AAB-A0E8-F32D4D4D6BDA}">
      <dgm:prSet custT="1"/>
      <dgm:spPr/>
      <dgm:t>
        <a:bodyPr/>
        <a:lstStyle/>
        <a:p>
          <a:r>
            <a:rPr lang="en-GB" sz="1200">
              <a:solidFill>
                <a:srgbClr val="002060"/>
              </a:solidFill>
            </a:rPr>
            <a:t>The scope of the problem being addressed.</a:t>
          </a:r>
          <a:endParaRPr lang="en-US" sz="1200">
            <a:solidFill>
              <a:srgbClr val="002060"/>
            </a:solidFill>
          </a:endParaRPr>
        </a:p>
      </dgm:t>
    </dgm:pt>
    <dgm:pt modelId="{044490F0-5F02-4444-B7A3-06033BAD2EE3}" type="parTrans" cxnId="{0DF3C624-A863-4C4C-BD84-D8AC66B894AF}">
      <dgm:prSet/>
      <dgm:spPr/>
      <dgm:t>
        <a:bodyPr/>
        <a:lstStyle/>
        <a:p>
          <a:endParaRPr lang="en-US" sz="1200"/>
        </a:p>
      </dgm:t>
    </dgm:pt>
    <dgm:pt modelId="{3277D8FD-CF02-45BC-8853-F79ED341EEBF}" type="sibTrans" cxnId="{0DF3C624-A863-4C4C-BD84-D8AC66B894AF}">
      <dgm:prSet/>
      <dgm:spPr/>
      <dgm:t>
        <a:bodyPr/>
        <a:lstStyle/>
        <a:p>
          <a:endParaRPr lang="en-US" sz="1200"/>
        </a:p>
      </dgm:t>
    </dgm:pt>
    <dgm:pt modelId="{8C88D0F7-939A-479B-9158-3DA5C667FEE3}">
      <dgm:prSet custT="1"/>
      <dgm:spPr/>
      <dgm:t>
        <a:bodyPr/>
        <a:lstStyle/>
        <a:p>
          <a:r>
            <a:rPr lang="en-GB" sz="1200">
              <a:solidFill>
                <a:srgbClr val="002060"/>
              </a:solidFill>
            </a:rPr>
            <a:t>Those who have interests</a:t>
          </a:r>
          <a:endParaRPr lang="en-US" sz="1200">
            <a:solidFill>
              <a:srgbClr val="002060"/>
            </a:solidFill>
          </a:endParaRPr>
        </a:p>
      </dgm:t>
    </dgm:pt>
    <dgm:pt modelId="{593AA89C-718F-4267-A786-99122291FED0}" type="parTrans" cxnId="{3329217B-DD55-4AD1-90AB-B1A496AFA113}">
      <dgm:prSet/>
      <dgm:spPr/>
      <dgm:t>
        <a:bodyPr/>
        <a:lstStyle/>
        <a:p>
          <a:endParaRPr lang="en-US" sz="1200"/>
        </a:p>
      </dgm:t>
    </dgm:pt>
    <dgm:pt modelId="{21A0409C-5E12-4A46-A60C-6A01BFF35FEE}" type="sibTrans" cxnId="{3329217B-DD55-4AD1-90AB-B1A496AFA113}">
      <dgm:prSet/>
      <dgm:spPr/>
      <dgm:t>
        <a:bodyPr/>
        <a:lstStyle/>
        <a:p>
          <a:endParaRPr lang="en-US" sz="1200"/>
        </a:p>
      </dgm:t>
    </dgm:pt>
    <dgm:pt modelId="{75406195-2F2E-4933-8152-737AD987137B}">
      <dgm:prSet custT="1"/>
      <dgm:spPr/>
      <dgm:t>
        <a:bodyPr/>
        <a:lstStyle/>
        <a:p>
          <a:r>
            <a:rPr lang="en-GB" sz="1200">
              <a:solidFill>
                <a:srgbClr val="002060"/>
              </a:solidFill>
            </a:rPr>
            <a:t>What summary answer to the problem is acceptable?</a:t>
          </a:r>
          <a:endParaRPr lang="en-US" sz="1200">
            <a:solidFill>
              <a:srgbClr val="002060"/>
            </a:solidFill>
          </a:endParaRPr>
        </a:p>
      </dgm:t>
    </dgm:pt>
    <dgm:pt modelId="{75A59486-9E5D-45FB-88CD-6BE7FA30CAE0}" type="parTrans" cxnId="{45C549CF-1966-4EA7-B267-DA2B082B34B9}">
      <dgm:prSet/>
      <dgm:spPr/>
      <dgm:t>
        <a:bodyPr/>
        <a:lstStyle/>
        <a:p>
          <a:endParaRPr lang="en-US" sz="1200"/>
        </a:p>
      </dgm:t>
    </dgm:pt>
    <dgm:pt modelId="{1554A296-1F97-48B4-837F-3873C49E76F5}" type="sibTrans" cxnId="{45C549CF-1966-4EA7-B267-DA2B082B34B9}">
      <dgm:prSet/>
      <dgm:spPr/>
      <dgm:t>
        <a:bodyPr/>
        <a:lstStyle/>
        <a:p>
          <a:endParaRPr lang="en-US" sz="1200"/>
        </a:p>
      </dgm:t>
    </dgm:pt>
    <dgm:pt modelId="{CA1CF1D4-6796-4283-9C3B-E49B6F33BD1E}">
      <dgm:prSet custT="1"/>
      <dgm:spPr/>
      <dgm:t>
        <a:bodyPr/>
        <a:lstStyle/>
        <a:p>
          <a:r>
            <a:rPr lang="en-GB" sz="1200">
              <a:solidFill>
                <a:srgbClr val="002060"/>
              </a:solidFill>
            </a:rPr>
            <a:t>What value does the summary answer provide?</a:t>
          </a:r>
          <a:endParaRPr lang="en-US" sz="1200">
            <a:solidFill>
              <a:srgbClr val="002060"/>
            </a:solidFill>
          </a:endParaRPr>
        </a:p>
      </dgm:t>
    </dgm:pt>
    <dgm:pt modelId="{E1339EF4-EA82-4510-95F9-326540FD9F1E}" type="parTrans" cxnId="{25A0EBFC-326E-411B-B953-1045722F2575}">
      <dgm:prSet/>
      <dgm:spPr/>
      <dgm:t>
        <a:bodyPr/>
        <a:lstStyle/>
        <a:p>
          <a:endParaRPr lang="en-US" sz="1200"/>
        </a:p>
      </dgm:t>
    </dgm:pt>
    <dgm:pt modelId="{010EF42F-36C7-4E3B-9C03-63231E86C74E}" type="sibTrans" cxnId="{25A0EBFC-326E-411B-B953-1045722F2575}">
      <dgm:prSet/>
      <dgm:spPr/>
      <dgm:t>
        <a:bodyPr/>
        <a:lstStyle/>
        <a:p>
          <a:endParaRPr lang="en-US" sz="1200"/>
        </a:p>
      </dgm:t>
    </dgm:pt>
    <dgm:pt modelId="{3AE28264-A291-40B4-A48D-ED47F8BF656F}" type="pres">
      <dgm:prSet presAssocID="{DED8925C-A17F-428C-AB33-98543EEBAA51}" presName="root" presStyleCnt="0">
        <dgm:presLayoutVars>
          <dgm:dir/>
          <dgm:resizeHandles val="exact"/>
        </dgm:presLayoutVars>
      </dgm:prSet>
      <dgm:spPr/>
    </dgm:pt>
    <dgm:pt modelId="{3D1B26EE-72C6-4DFA-853F-D7685217EBA1}" type="pres">
      <dgm:prSet presAssocID="{DED8925C-A17F-428C-AB33-98543EEBAA51}" presName="container" presStyleCnt="0">
        <dgm:presLayoutVars>
          <dgm:dir/>
          <dgm:resizeHandles val="exact"/>
        </dgm:presLayoutVars>
      </dgm:prSet>
      <dgm:spPr/>
    </dgm:pt>
    <dgm:pt modelId="{1EBA760D-E3BE-4D40-8D3A-2C6FC80A949D}" type="pres">
      <dgm:prSet presAssocID="{818F94CF-A5BF-42AB-BA58-110C7AF4D9C2}" presName="compNode" presStyleCnt="0"/>
      <dgm:spPr/>
    </dgm:pt>
    <dgm:pt modelId="{F411712B-23B8-413C-9934-979852CF9CAE}" type="pres">
      <dgm:prSet presAssocID="{818F94CF-A5BF-42AB-BA58-110C7AF4D9C2}" presName="iconBgRect" presStyleLbl="bgShp" presStyleIdx="0" presStyleCnt="5" custLinFactNeighborY="-3780"/>
      <dgm:spPr>
        <a:solidFill>
          <a:srgbClr val="66CBE4"/>
        </a:solidFill>
      </dgm:spPr>
    </dgm:pt>
    <dgm:pt modelId="{F9FBE8A5-DFEA-4810-AAE7-1AE0AA4771D7}" type="pres">
      <dgm:prSet presAssocID="{818F94CF-A5BF-42AB-BA58-110C7AF4D9C2}" presName="iconRect" presStyleLbl="node1" presStyleIdx="0" presStyleCnt="5" custLinFactNeighborY="-651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ntract"/>
        </a:ext>
      </dgm:extLst>
    </dgm:pt>
    <dgm:pt modelId="{A73A2B58-2326-47B0-86AA-7BFB5C7973F4}" type="pres">
      <dgm:prSet presAssocID="{818F94CF-A5BF-42AB-BA58-110C7AF4D9C2}" presName="spaceRect" presStyleCnt="0"/>
      <dgm:spPr/>
    </dgm:pt>
    <dgm:pt modelId="{F59A5D6C-40A9-437B-8541-A05C54DAAD4A}" type="pres">
      <dgm:prSet presAssocID="{818F94CF-A5BF-42AB-BA58-110C7AF4D9C2}" presName="textRect" presStyleLbl="revTx" presStyleIdx="0" presStyleCnt="5" custLinFactNeighborY="-3780">
        <dgm:presLayoutVars>
          <dgm:chMax val="1"/>
          <dgm:chPref val="1"/>
        </dgm:presLayoutVars>
      </dgm:prSet>
      <dgm:spPr/>
    </dgm:pt>
    <dgm:pt modelId="{C2C43346-921F-4EBF-86F2-4FB4102C712C}" type="pres">
      <dgm:prSet presAssocID="{C39D0C6D-B759-4541-985C-C0F9772808A5}" presName="sibTrans" presStyleLbl="sibTrans2D1" presStyleIdx="0" presStyleCnt="0"/>
      <dgm:spPr/>
    </dgm:pt>
    <dgm:pt modelId="{C375654A-A642-480E-8C94-1E8EEEBF7249}" type="pres">
      <dgm:prSet presAssocID="{7909A39F-3523-4AAB-A0E8-F32D4D4D6BDA}" presName="compNode" presStyleCnt="0"/>
      <dgm:spPr/>
    </dgm:pt>
    <dgm:pt modelId="{2DB39380-BCB9-49C1-87E2-F2BBB1E63704}" type="pres">
      <dgm:prSet presAssocID="{7909A39F-3523-4AAB-A0E8-F32D4D4D6BDA}" presName="iconBgRect" presStyleLbl="bgShp" presStyleIdx="1" presStyleCnt="5" custLinFactNeighborY="-3780"/>
      <dgm:spPr>
        <a:solidFill>
          <a:srgbClr val="66CBE4"/>
        </a:solidFill>
      </dgm:spPr>
    </dgm:pt>
    <dgm:pt modelId="{9FE66204-8386-46F5-A094-318904DD1011}" type="pres">
      <dgm:prSet presAssocID="{7909A39F-3523-4AAB-A0E8-F32D4D4D6BDA}" presName="iconRect" presStyleLbl="node1" presStyleIdx="1" presStyleCnt="5" custLinFactNeighborY="-651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A8123D7B-4946-4CFA-89AA-C68BF3357C55}" type="pres">
      <dgm:prSet presAssocID="{7909A39F-3523-4AAB-A0E8-F32D4D4D6BDA}" presName="spaceRect" presStyleCnt="0"/>
      <dgm:spPr/>
    </dgm:pt>
    <dgm:pt modelId="{B3F215C0-F521-4B74-969A-A0E3FC07B57C}" type="pres">
      <dgm:prSet presAssocID="{7909A39F-3523-4AAB-A0E8-F32D4D4D6BDA}" presName="textRect" presStyleLbl="revTx" presStyleIdx="1" presStyleCnt="5" custLinFactNeighborY="-3780">
        <dgm:presLayoutVars>
          <dgm:chMax val="1"/>
          <dgm:chPref val="1"/>
        </dgm:presLayoutVars>
      </dgm:prSet>
      <dgm:spPr/>
    </dgm:pt>
    <dgm:pt modelId="{73C9F121-10BF-420D-9F58-06E47412E1F0}" type="pres">
      <dgm:prSet presAssocID="{3277D8FD-CF02-45BC-8853-F79ED341EEBF}" presName="sibTrans" presStyleLbl="sibTrans2D1" presStyleIdx="0" presStyleCnt="0"/>
      <dgm:spPr/>
    </dgm:pt>
    <dgm:pt modelId="{2038EAC5-90D6-4A12-8A66-27FEA5F43E75}" type="pres">
      <dgm:prSet presAssocID="{8C88D0F7-939A-479B-9158-3DA5C667FEE3}" presName="compNode" presStyleCnt="0"/>
      <dgm:spPr/>
    </dgm:pt>
    <dgm:pt modelId="{0EFAEBC3-8097-4BBB-8743-177ECD45F3D9}" type="pres">
      <dgm:prSet presAssocID="{8C88D0F7-939A-479B-9158-3DA5C667FEE3}" presName="iconBgRect" presStyleLbl="bgShp" presStyleIdx="2" presStyleCnt="5" custLinFactNeighborY="-3780"/>
      <dgm:spPr>
        <a:solidFill>
          <a:srgbClr val="66CBE4"/>
        </a:solidFill>
      </dgm:spPr>
    </dgm:pt>
    <dgm:pt modelId="{C9AB974B-14CA-44D6-9FC0-311C8DFADF55}" type="pres">
      <dgm:prSet presAssocID="{8C88D0F7-939A-479B-9158-3DA5C667FEE3}" presName="iconRect" presStyleLbl="node1" presStyleIdx="2" presStyleCnt="5" custLinFactNeighborY="-651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occer"/>
        </a:ext>
      </dgm:extLst>
    </dgm:pt>
    <dgm:pt modelId="{96616893-D5A2-41E5-90FA-78F3EDFAB649}" type="pres">
      <dgm:prSet presAssocID="{8C88D0F7-939A-479B-9158-3DA5C667FEE3}" presName="spaceRect" presStyleCnt="0"/>
      <dgm:spPr/>
    </dgm:pt>
    <dgm:pt modelId="{80889C7E-7366-48F1-803D-92515B7416A5}" type="pres">
      <dgm:prSet presAssocID="{8C88D0F7-939A-479B-9158-3DA5C667FEE3}" presName="textRect" presStyleLbl="revTx" presStyleIdx="2" presStyleCnt="5" custLinFactNeighborY="-3780">
        <dgm:presLayoutVars>
          <dgm:chMax val="1"/>
          <dgm:chPref val="1"/>
        </dgm:presLayoutVars>
      </dgm:prSet>
      <dgm:spPr/>
    </dgm:pt>
    <dgm:pt modelId="{F4972526-4F59-4C0A-8F27-BB0F90E656FD}" type="pres">
      <dgm:prSet presAssocID="{21A0409C-5E12-4A46-A60C-6A01BFF35FEE}" presName="sibTrans" presStyleLbl="sibTrans2D1" presStyleIdx="0" presStyleCnt="0"/>
      <dgm:spPr/>
    </dgm:pt>
    <dgm:pt modelId="{E66AEFE6-1385-44DF-A6B6-B75479A6ED30}" type="pres">
      <dgm:prSet presAssocID="{75406195-2F2E-4933-8152-737AD987137B}" presName="compNode" presStyleCnt="0"/>
      <dgm:spPr/>
    </dgm:pt>
    <dgm:pt modelId="{99873955-B8FA-41A2-80BF-D9B9829C042D}" type="pres">
      <dgm:prSet presAssocID="{75406195-2F2E-4933-8152-737AD987137B}" presName="iconBgRect" presStyleLbl="bgShp" presStyleIdx="3" presStyleCnt="5"/>
      <dgm:spPr>
        <a:solidFill>
          <a:srgbClr val="66CBE4"/>
        </a:solidFill>
      </dgm:spPr>
    </dgm:pt>
    <dgm:pt modelId="{A6B52473-656C-41B9-BD97-6FCE88AB7DCD}" type="pres">
      <dgm:prSet presAssocID="{75406195-2F2E-4933-8152-737AD987137B}"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CC36E059-41AA-46D7-9C7D-257D1712D463}" type="pres">
      <dgm:prSet presAssocID="{75406195-2F2E-4933-8152-737AD987137B}" presName="spaceRect" presStyleCnt="0"/>
      <dgm:spPr/>
    </dgm:pt>
    <dgm:pt modelId="{B6F75A52-C844-4883-8FC8-80B1AB7246DA}" type="pres">
      <dgm:prSet presAssocID="{75406195-2F2E-4933-8152-737AD987137B}" presName="textRect" presStyleLbl="revTx" presStyleIdx="3" presStyleCnt="5" custScaleY="145285">
        <dgm:presLayoutVars>
          <dgm:chMax val="1"/>
          <dgm:chPref val="1"/>
        </dgm:presLayoutVars>
      </dgm:prSet>
      <dgm:spPr/>
    </dgm:pt>
    <dgm:pt modelId="{3E67A7BB-734F-4D3D-8B0C-FCA98C189C5B}" type="pres">
      <dgm:prSet presAssocID="{1554A296-1F97-48B4-837F-3873C49E76F5}" presName="sibTrans" presStyleLbl="sibTrans2D1" presStyleIdx="0" presStyleCnt="0"/>
      <dgm:spPr/>
    </dgm:pt>
    <dgm:pt modelId="{935FDF24-D600-4E6D-821F-5572A68EEC88}" type="pres">
      <dgm:prSet presAssocID="{CA1CF1D4-6796-4283-9C3B-E49B6F33BD1E}" presName="compNode" presStyleCnt="0"/>
      <dgm:spPr/>
    </dgm:pt>
    <dgm:pt modelId="{42344908-C59C-48DF-8F36-5FE2130A21EC}" type="pres">
      <dgm:prSet presAssocID="{CA1CF1D4-6796-4283-9C3B-E49B6F33BD1E}" presName="iconBgRect" presStyleLbl="bgShp" presStyleIdx="4" presStyleCnt="5"/>
      <dgm:spPr>
        <a:solidFill>
          <a:srgbClr val="66CBE4"/>
        </a:solidFill>
      </dgm:spPr>
    </dgm:pt>
    <dgm:pt modelId="{9293153D-454B-4D80-B11F-A1A40D258084}" type="pres">
      <dgm:prSet presAssocID="{CA1CF1D4-6796-4283-9C3B-E49B6F33BD1E}"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Questions"/>
        </a:ext>
      </dgm:extLst>
    </dgm:pt>
    <dgm:pt modelId="{5052D890-D70A-4685-9A77-AD5F4415AA11}" type="pres">
      <dgm:prSet presAssocID="{CA1CF1D4-6796-4283-9C3B-E49B6F33BD1E}" presName="spaceRect" presStyleCnt="0"/>
      <dgm:spPr/>
    </dgm:pt>
    <dgm:pt modelId="{77945710-24F4-4A44-B590-C6C4A5E6017B}" type="pres">
      <dgm:prSet presAssocID="{CA1CF1D4-6796-4283-9C3B-E49B6F33BD1E}" presName="textRect" presStyleLbl="revTx" presStyleIdx="4" presStyleCnt="5">
        <dgm:presLayoutVars>
          <dgm:chMax val="1"/>
          <dgm:chPref val="1"/>
        </dgm:presLayoutVars>
      </dgm:prSet>
      <dgm:spPr/>
    </dgm:pt>
  </dgm:ptLst>
  <dgm:cxnLst>
    <dgm:cxn modelId="{0DF3C624-A863-4C4C-BD84-D8AC66B894AF}" srcId="{DED8925C-A17F-428C-AB33-98543EEBAA51}" destId="{7909A39F-3523-4AAB-A0E8-F32D4D4D6BDA}" srcOrd="1" destOrd="0" parTransId="{044490F0-5F02-4444-B7A3-06033BAD2EE3}" sibTransId="{3277D8FD-CF02-45BC-8853-F79ED341EEBF}"/>
    <dgm:cxn modelId="{40C91C27-FCBB-4B7B-B829-1327C0A8366F}" type="presOf" srcId="{CA1CF1D4-6796-4283-9C3B-E49B6F33BD1E}" destId="{77945710-24F4-4A44-B590-C6C4A5E6017B}" srcOrd="0" destOrd="0" presId="urn:microsoft.com/office/officeart/2018/2/layout/IconCircleList"/>
    <dgm:cxn modelId="{BBCCC034-F0BC-422D-AD32-33CEBB0978CB}" type="presOf" srcId="{1554A296-1F97-48B4-837F-3873C49E76F5}" destId="{3E67A7BB-734F-4D3D-8B0C-FCA98C189C5B}" srcOrd="0" destOrd="0" presId="urn:microsoft.com/office/officeart/2018/2/layout/IconCircleList"/>
    <dgm:cxn modelId="{F0B9D739-D48D-4DD7-88BF-A57662E2278B}" type="presOf" srcId="{DED8925C-A17F-428C-AB33-98543EEBAA51}" destId="{3AE28264-A291-40B4-A48D-ED47F8BF656F}" srcOrd="0" destOrd="0" presId="urn:microsoft.com/office/officeart/2018/2/layout/IconCircleList"/>
    <dgm:cxn modelId="{EFA18763-0EBD-4910-8E7D-2BE39D08E461}" type="presOf" srcId="{8C88D0F7-939A-479B-9158-3DA5C667FEE3}" destId="{80889C7E-7366-48F1-803D-92515B7416A5}" srcOrd="0" destOrd="0" presId="urn:microsoft.com/office/officeart/2018/2/layout/IconCircleList"/>
    <dgm:cxn modelId="{55ECAE4A-1223-41D5-959A-8A546371E700}" type="presOf" srcId="{C39D0C6D-B759-4541-985C-C0F9772808A5}" destId="{C2C43346-921F-4EBF-86F2-4FB4102C712C}" srcOrd="0" destOrd="0" presId="urn:microsoft.com/office/officeart/2018/2/layout/IconCircleList"/>
    <dgm:cxn modelId="{3329217B-DD55-4AD1-90AB-B1A496AFA113}" srcId="{DED8925C-A17F-428C-AB33-98543EEBAA51}" destId="{8C88D0F7-939A-479B-9158-3DA5C667FEE3}" srcOrd="2" destOrd="0" parTransId="{593AA89C-718F-4267-A786-99122291FED0}" sibTransId="{21A0409C-5E12-4A46-A60C-6A01BFF35FEE}"/>
    <dgm:cxn modelId="{0D55338F-7D52-4E51-8638-A2C32D5D5A88}" type="presOf" srcId="{21A0409C-5E12-4A46-A60C-6A01BFF35FEE}" destId="{F4972526-4F59-4C0A-8F27-BB0F90E656FD}" srcOrd="0" destOrd="0" presId="urn:microsoft.com/office/officeart/2018/2/layout/IconCircleList"/>
    <dgm:cxn modelId="{C1C5B89A-C935-4208-A9BE-83E029CDBECA}" type="presOf" srcId="{75406195-2F2E-4933-8152-737AD987137B}" destId="{B6F75A52-C844-4883-8FC8-80B1AB7246DA}" srcOrd="0" destOrd="0" presId="urn:microsoft.com/office/officeart/2018/2/layout/IconCircleList"/>
    <dgm:cxn modelId="{709A9AA5-C5B3-48CF-A06B-FAB463C7AB77}" type="presOf" srcId="{7909A39F-3523-4AAB-A0E8-F32D4D4D6BDA}" destId="{B3F215C0-F521-4B74-969A-A0E3FC07B57C}" srcOrd="0" destOrd="0" presId="urn:microsoft.com/office/officeart/2018/2/layout/IconCircleList"/>
    <dgm:cxn modelId="{E2C646AA-F193-4994-A5FD-D71F6F90F103}" srcId="{DED8925C-A17F-428C-AB33-98543EEBAA51}" destId="{818F94CF-A5BF-42AB-BA58-110C7AF4D9C2}" srcOrd="0" destOrd="0" parTransId="{041C3599-55C5-4A12-B2BA-E7C536A05286}" sibTransId="{C39D0C6D-B759-4541-985C-C0F9772808A5}"/>
    <dgm:cxn modelId="{45C549CF-1966-4EA7-B267-DA2B082B34B9}" srcId="{DED8925C-A17F-428C-AB33-98543EEBAA51}" destId="{75406195-2F2E-4933-8152-737AD987137B}" srcOrd="3" destOrd="0" parTransId="{75A59486-9E5D-45FB-88CD-6BE7FA30CAE0}" sibTransId="{1554A296-1F97-48B4-837F-3873C49E76F5}"/>
    <dgm:cxn modelId="{DEE02CD1-7D87-4D4D-A586-7F70C727D85A}" type="presOf" srcId="{3277D8FD-CF02-45BC-8853-F79ED341EEBF}" destId="{73C9F121-10BF-420D-9F58-06E47412E1F0}" srcOrd="0" destOrd="0" presId="urn:microsoft.com/office/officeart/2018/2/layout/IconCircleList"/>
    <dgm:cxn modelId="{F8AA85E6-0648-46BE-9D52-4DF764A9B1F3}" type="presOf" srcId="{818F94CF-A5BF-42AB-BA58-110C7AF4D9C2}" destId="{F59A5D6C-40A9-437B-8541-A05C54DAAD4A}" srcOrd="0" destOrd="0" presId="urn:microsoft.com/office/officeart/2018/2/layout/IconCircleList"/>
    <dgm:cxn modelId="{25A0EBFC-326E-411B-B953-1045722F2575}" srcId="{DED8925C-A17F-428C-AB33-98543EEBAA51}" destId="{CA1CF1D4-6796-4283-9C3B-E49B6F33BD1E}" srcOrd="4" destOrd="0" parTransId="{E1339EF4-EA82-4510-95F9-326540FD9F1E}" sibTransId="{010EF42F-36C7-4E3B-9C03-63231E86C74E}"/>
    <dgm:cxn modelId="{6F4383A3-5BC9-48E8-8F58-84553959E5F2}" type="presParOf" srcId="{3AE28264-A291-40B4-A48D-ED47F8BF656F}" destId="{3D1B26EE-72C6-4DFA-853F-D7685217EBA1}" srcOrd="0" destOrd="0" presId="urn:microsoft.com/office/officeart/2018/2/layout/IconCircleList"/>
    <dgm:cxn modelId="{87129AD6-46DD-440B-9B2D-AAEF5036DE13}" type="presParOf" srcId="{3D1B26EE-72C6-4DFA-853F-D7685217EBA1}" destId="{1EBA760D-E3BE-4D40-8D3A-2C6FC80A949D}" srcOrd="0" destOrd="0" presId="urn:microsoft.com/office/officeart/2018/2/layout/IconCircleList"/>
    <dgm:cxn modelId="{50D756D5-93C8-4A33-816C-7BBD0EC25E04}" type="presParOf" srcId="{1EBA760D-E3BE-4D40-8D3A-2C6FC80A949D}" destId="{F411712B-23B8-413C-9934-979852CF9CAE}" srcOrd="0" destOrd="0" presId="urn:microsoft.com/office/officeart/2018/2/layout/IconCircleList"/>
    <dgm:cxn modelId="{7740C0F4-7037-4EF9-8D51-3454236FAA00}" type="presParOf" srcId="{1EBA760D-E3BE-4D40-8D3A-2C6FC80A949D}" destId="{F9FBE8A5-DFEA-4810-AAE7-1AE0AA4771D7}" srcOrd="1" destOrd="0" presId="urn:microsoft.com/office/officeart/2018/2/layout/IconCircleList"/>
    <dgm:cxn modelId="{7F7FF6A5-73F8-4BC1-B9E0-55C5CB7DAB2E}" type="presParOf" srcId="{1EBA760D-E3BE-4D40-8D3A-2C6FC80A949D}" destId="{A73A2B58-2326-47B0-86AA-7BFB5C7973F4}" srcOrd="2" destOrd="0" presId="urn:microsoft.com/office/officeart/2018/2/layout/IconCircleList"/>
    <dgm:cxn modelId="{953058D2-F42C-4F4B-ABD2-567795BB8252}" type="presParOf" srcId="{1EBA760D-E3BE-4D40-8D3A-2C6FC80A949D}" destId="{F59A5D6C-40A9-437B-8541-A05C54DAAD4A}" srcOrd="3" destOrd="0" presId="urn:microsoft.com/office/officeart/2018/2/layout/IconCircleList"/>
    <dgm:cxn modelId="{1226743B-8BCB-4232-A09E-4F15D469AE2C}" type="presParOf" srcId="{3D1B26EE-72C6-4DFA-853F-D7685217EBA1}" destId="{C2C43346-921F-4EBF-86F2-4FB4102C712C}" srcOrd="1" destOrd="0" presId="urn:microsoft.com/office/officeart/2018/2/layout/IconCircleList"/>
    <dgm:cxn modelId="{4381390C-C64F-4D7D-AAF2-D7720CA17E76}" type="presParOf" srcId="{3D1B26EE-72C6-4DFA-853F-D7685217EBA1}" destId="{C375654A-A642-480E-8C94-1E8EEEBF7249}" srcOrd="2" destOrd="0" presId="urn:microsoft.com/office/officeart/2018/2/layout/IconCircleList"/>
    <dgm:cxn modelId="{117F695F-BE87-47E8-B47B-EC58FD037C1C}" type="presParOf" srcId="{C375654A-A642-480E-8C94-1E8EEEBF7249}" destId="{2DB39380-BCB9-49C1-87E2-F2BBB1E63704}" srcOrd="0" destOrd="0" presId="urn:microsoft.com/office/officeart/2018/2/layout/IconCircleList"/>
    <dgm:cxn modelId="{839984E3-884D-4E76-8528-43B2691639F6}" type="presParOf" srcId="{C375654A-A642-480E-8C94-1E8EEEBF7249}" destId="{9FE66204-8386-46F5-A094-318904DD1011}" srcOrd="1" destOrd="0" presId="urn:microsoft.com/office/officeart/2018/2/layout/IconCircleList"/>
    <dgm:cxn modelId="{86048BFF-EA65-4D3E-A414-E9784934FF20}" type="presParOf" srcId="{C375654A-A642-480E-8C94-1E8EEEBF7249}" destId="{A8123D7B-4946-4CFA-89AA-C68BF3357C55}" srcOrd="2" destOrd="0" presId="urn:microsoft.com/office/officeart/2018/2/layout/IconCircleList"/>
    <dgm:cxn modelId="{8591072E-D37C-489E-9E06-F203814F33DA}" type="presParOf" srcId="{C375654A-A642-480E-8C94-1E8EEEBF7249}" destId="{B3F215C0-F521-4B74-969A-A0E3FC07B57C}" srcOrd="3" destOrd="0" presId="urn:microsoft.com/office/officeart/2018/2/layout/IconCircleList"/>
    <dgm:cxn modelId="{C27E8A3D-21CE-4AC7-8603-2871D65F1E83}" type="presParOf" srcId="{3D1B26EE-72C6-4DFA-853F-D7685217EBA1}" destId="{73C9F121-10BF-420D-9F58-06E47412E1F0}" srcOrd="3" destOrd="0" presId="urn:microsoft.com/office/officeart/2018/2/layout/IconCircleList"/>
    <dgm:cxn modelId="{575EA2CF-DC04-4099-9EF6-65FADF64EDF5}" type="presParOf" srcId="{3D1B26EE-72C6-4DFA-853F-D7685217EBA1}" destId="{2038EAC5-90D6-4A12-8A66-27FEA5F43E75}" srcOrd="4" destOrd="0" presId="urn:microsoft.com/office/officeart/2018/2/layout/IconCircleList"/>
    <dgm:cxn modelId="{565E2881-9FE7-4355-AFF7-B642C67D360C}" type="presParOf" srcId="{2038EAC5-90D6-4A12-8A66-27FEA5F43E75}" destId="{0EFAEBC3-8097-4BBB-8743-177ECD45F3D9}" srcOrd="0" destOrd="0" presId="urn:microsoft.com/office/officeart/2018/2/layout/IconCircleList"/>
    <dgm:cxn modelId="{52DAFDFD-DD26-4B9E-BC0D-B20BA24831EF}" type="presParOf" srcId="{2038EAC5-90D6-4A12-8A66-27FEA5F43E75}" destId="{C9AB974B-14CA-44D6-9FC0-311C8DFADF55}" srcOrd="1" destOrd="0" presId="urn:microsoft.com/office/officeart/2018/2/layout/IconCircleList"/>
    <dgm:cxn modelId="{BC90A634-EF30-4A3F-9231-12E769545BB1}" type="presParOf" srcId="{2038EAC5-90D6-4A12-8A66-27FEA5F43E75}" destId="{96616893-D5A2-41E5-90FA-78F3EDFAB649}" srcOrd="2" destOrd="0" presId="urn:microsoft.com/office/officeart/2018/2/layout/IconCircleList"/>
    <dgm:cxn modelId="{3AE93F1E-A8D1-44C8-9DF5-5055FBF758EF}" type="presParOf" srcId="{2038EAC5-90D6-4A12-8A66-27FEA5F43E75}" destId="{80889C7E-7366-48F1-803D-92515B7416A5}" srcOrd="3" destOrd="0" presId="urn:microsoft.com/office/officeart/2018/2/layout/IconCircleList"/>
    <dgm:cxn modelId="{1CFDE961-BB23-4931-AC1D-9BAC72EA39E8}" type="presParOf" srcId="{3D1B26EE-72C6-4DFA-853F-D7685217EBA1}" destId="{F4972526-4F59-4C0A-8F27-BB0F90E656FD}" srcOrd="5" destOrd="0" presId="urn:microsoft.com/office/officeart/2018/2/layout/IconCircleList"/>
    <dgm:cxn modelId="{59DC701A-BEB1-411E-BC09-E7FF9736232B}" type="presParOf" srcId="{3D1B26EE-72C6-4DFA-853F-D7685217EBA1}" destId="{E66AEFE6-1385-44DF-A6B6-B75479A6ED30}" srcOrd="6" destOrd="0" presId="urn:microsoft.com/office/officeart/2018/2/layout/IconCircleList"/>
    <dgm:cxn modelId="{844D7C23-20F1-4DCF-BA4F-838FCC4D72DF}" type="presParOf" srcId="{E66AEFE6-1385-44DF-A6B6-B75479A6ED30}" destId="{99873955-B8FA-41A2-80BF-D9B9829C042D}" srcOrd="0" destOrd="0" presId="urn:microsoft.com/office/officeart/2018/2/layout/IconCircleList"/>
    <dgm:cxn modelId="{1708BA6B-ED97-48CE-A950-DEADF5A8232E}" type="presParOf" srcId="{E66AEFE6-1385-44DF-A6B6-B75479A6ED30}" destId="{A6B52473-656C-41B9-BD97-6FCE88AB7DCD}" srcOrd="1" destOrd="0" presId="urn:microsoft.com/office/officeart/2018/2/layout/IconCircleList"/>
    <dgm:cxn modelId="{BC50D544-6D8F-4086-812B-6AF610BB498F}" type="presParOf" srcId="{E66AEFE6-1385-44DF-A6B6-B75479A6ED30}" destId="{CC36E059-41AA-46D7-9C7D-257D1712D463}" srcOrd="2" destOrd="0" presId="urn:microsoft.com/office/officeart/2018/2/layout/IconCircleList"/>
    <dgm:cxn modelId="{D69646A2-D5FB-460E-B419-FF82F62CA19A}" type="presParOf" srcId="{E66AEFE6-1385-44DF-A6B6-B75479A6ED30}" destId="{B6F75A52-C844-4883-8FC8-80B1AB7246DA}" srcOrd="3" destOrd="0" presId="urn:microsoft.com/office/officeart/2018/2/layout/IconCircleList"/>
    <dgm:cxn modelId="{B78874BC-AA36-46C9-B6A5-BCB300EBC6AE}" type="presParOf" srcId="{3D1B26EE-72C6-4DFA-853F-D7685217EBA1}" destId="{3E67A7BB-734F-4D3D-8B0C-FCA98C189C5B}" srcOrd="7" destOrd="0" presId="urn:microsoft.com/office/officeart/2018/2/layout/IconCircleList"/>
    <dgm:cxn modelId="{D21D9CCD-C091-4C6A-9A02-53187D849CAB}" type="presParOf" srcId="{3D1B26EE-72C6-4DFA-853F-D7685217EBA1}" destId="{935FDF24-D600-4E6D-821F-5572A68EEC88}" srcOrd="8" destOrd="0" presId="urn:microsoft.com/office/officeart/2018/2/layout/IconCircleList"/>
    <dgm:cxn modelId="{43CCBFAE-3071-4F86-B354-83751210A7B9}" type="presParOf" srcId="{935FDF24-D600-4E6D-821F-5572A68EEC88}" destId="{42344908-C59C-48DF-8F36-5FE2130A21EC}" srcOrd="0" destOrd="0" presId="urn:microsoft.com/office/officeart/2018/2/layout/IconCircleList"/>
    <dgm:cxn modelId="{03D917EA-E37C-4739-A9A1-D0D918499756}" type="presParOf" srcId="{935FDF24-D600-4E6D-821F-5572A68EEC88}" destId="{9293153D-454B-4D80-B11F-A1A40D258084}" srcOrd="1" destOrd="0" presId="urn:microsoft.com/office/officeart/2018/2/layout/IconCircleList"/>
    <dgm:cxn modelId="{01321F47-37D9-46E5-9860-2671D25F6CE3}" type="presParOf" srcId="{935FDF24-D600-4E6D-821F-5572A68EEC88}" destId="{5052D890-D70A-4685-9A77-AD5F4415AA11}" srcOrd="2" destOrd="0" presId="urn:microsoft.com/office/officeart/2018/2/layout/IconCircleList"/>
    <dgm:cxn modelId="{C1A70D57-E1B6-4F7A-9BD5-0A380E4883B4}" type="presParOf" srcId="{935FDF24-D600-4E6D-821F-5572A68EEC88}" destId="{77945710-24F4-4A44-B590-C6C4A5E6017B}"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1821B47-A3CB-4B9B-B115-32B062EBE3B0}" type="doc">
      <dgm:prSet loTypeId="urn:microsoft.com/office/officeart/2018/2/layout/IconCircleList" loCatId="icon" qsTypeId="urn:microsoft.com/office/officeart/2005/8/quickstyle/simple2" qsCatId="simple" csTypeId="urn:microsoft.com/office/officeart/2018/5/colors/Iconchunking_neutralbg_colorful5" csCatId="colorful" phldr="1"/>
      <dgm:spPr/>
      <dgm:t>
        <a:bodyPr/>
        <a:lstStyle/>
        <a:p>
          <a:endParaRPr lang="en-US"/>
        </a:p>
      </dgm:t>
    </dgm:pt>
    <dgm:pt modelId="{F10660BE-24D3-441D-9F57-FE66794BE4EE}">
      <dgm:prSet custT="1"/>
      <dgm:spPr/>
      <dgm:t>
        <a:bodyPr/>
        <a:lstStyle/>
        <a:p>
          <a:pPr>
            <a:lnSpc>
              <a:spcPct val="100000"/>
            </a:lnSpc>
          </a:pPr>
          <a:r>
            <a:rPr lang="en-GB" sz="1200"/>
            <a:t>A set of domain architectures </a:t>
          </a:r>
          <a:endParaRPr lang="en-US" sz="1200"/>
        </a:p>
      </dgm:t>
    </dgm:pt>
    <dgm:pt modelId="{B2A1972C-FC73-4CA8-A90C-9D2820F688C0}" type="parTrans" cxnId="{ECD9A4C9-AD26-4E5B-8F7F-34EFE11D4317}">
      <dgm:prSet/>
      <dgm:spPr/>
      <dgm:t>
        <a:bodyPr/>
        <a:lstStyle/>
        <a:p>
          <a:endParaRPr lang="en-US" sz="1200"/>
        </a:p>
      </dgm:t>
    </dgm:pt>
    <dgm:pt modelId="{DA061013-6EA2-46FA-BA53-88FBE5041A62}" type="sibTrans" cxnId="{ECD9A4C9-AD26-4E5B-8F7F-34EFE11D4317}">
      <dgm:prSet/>
      <dgm:spPr/>
      <dgm:t>
        <a:bodyPr/>
        <a:lstStyle/>
        <a:p>
          <a:pPr>
            <a:lnSpc>
              <a:spcPct val="100000"/>
            </a:lnSpc>
          </a:pPr>
          <a:endParaRPr lang="en-US" sz="1200"/>
        </a:p>
      </dgm:t>
    </dgm:pt>
    <dgm:pt modelId="{879706D0-6F48-4DCA-A517-820B938C6610}">
      <dgm:prSet custT="1"/>
      <dgm:spPr/>
      <dgm:t>
        <a:bodyPr/>
        <a:lstStyle/>
        <a:p>
          <a:pPr>
            <a:lnSpc>
              <a:spcPct val="100000"/>
            </a:lnSpc>
          </a:pPr>
          <a:r>
            <a:rPr lang="en-GB" sz="1200"/>
            <a:t>How does the current enterprise fail to meet the preferences?</a:t>
          </a:r>
          <a:endParaRPr lang="en-US" sz="1200"/>
        </a:p>
      </dgm:t>
    </dgm:pt>
    <dgm:pt modelId="{E65711FA-622C-4261-9E84-F0FA3BF6EE7E}" type="parTrans" cxnId="{E3A6AFD2-A4AF-4451-BDA9-2C3929E69687}">
      <dgm:prSet/>
      <dgm:spPr/>
      <dgm:t>
        <a:bodyPr/>
        <a:lstStyle/>
        <a:p>
          <a:endParaRPr lang="en-US" sz="1200"/>
        </a:p>
      </dgm:t>
    </dgm:pt>
    <dgm:pt modelId="{A7BFA415-2377-4DD2-9D73-8AF44FBC9376}" type="sibTrans" cxnId="{E3A6AFD2-A4AF-4451-BDA9-2C3929E69687}">
      <dgm:prSet/>
      <dgm:spPr/>
      <dgm:t>
        <a:bodyPr/>
        <a:lstStyle/>
        <a:p>
          <a:pPr>
            <a:lnSpc>
              <a:spcPct val="100000"/>
            </a:lnSpc>
          </a:pPr>
          <a:endParaRPr lang="en-US" sz="1200"/>
        </a:p>
      </dgm:t>
    </dgm:pt>
    <dgm:pt modelId="{9AF982A7-3BC9-4ABD-8BE5-9D32C089A29C}">
      <dgm:prSet custT="1"/>
      <dgm:spPr/>
      <dgm:t>
        <a:bodyPr/>
        <a:lstStyle/>
        <a:p>
          <a:pPr>
            <a:lnSpc>
              <a:spcPct val="100000"/>
            </a:lnSpc>
          </a:pPr>
          <a:r>
            <a:rPr lang="en-GB" sz="1200"/>
            <a:t>What must change?</a:t>
          </a:r>
          <a:endParaRPr lang="en-US" sz="1200"/>
        </a:p>
      </dgm:t>
    </dgm:pt>
    <dgm:pt modelId="{DC907381-7F74-4A6A-A1D6-F69C0D47D722}" type="parTrans" cxnId="{E4C6A3F4-8EE8-4364-80EF-F7CBAEB067A4}">
      <dgm:prSet/>
      <dgm:spPr/>
      <dgm:t>
        <a:bodyPr/>
        <a:lstStyle/>
        <a:p>
          <a:endParaRPr lang="en-US" sz="1200"/>
        </a:p>
      </dgm:t>
    </dgm:pt>
    <dgm:pt modelId="{3BA1222C-1751-45C9-B9EC-495965AF7079}" type="sibTrans" cxnId="{E4C6A3F4-8EE8-4364-80EF-F7CBAEB067A4}">
      <dgm:prSet/>
      <dgm:spPr/>
      <dgm:t>
        <a:bodyPr/>
        <a:lstStyle/>
        <a:p>
          <a:pPr>
            <a:lnSpc>
              <a:spcPct val="100000"/>
            </a:lnSpc>
          </a:pPr>
          <a:endParaRPr lang="en-US" sz="1200"/>
        </a:p>
      </dgm:t>
    </dgm:pt>
    <dgm:pt modelId="{3209027A-4A70-4118-8836-A0315B8465BA}">
      <dgm:prSet custT="1"/>
      <dgm:spPr/>
      <dgm:t>
        <a:bodyPr/>
        <a:lstStyle/>
        <a:p>
          <a:pPr>
            <a:lnSpc>
              <a:spcPct val="100000"/>
            </a:lnSpc>
          </a:pPr>
          <a:r>
            <a:rPr lang="en-GB" sz="1200"/>
            <a:t>What work is necessary? </a:t>
          </a:r>
          <a:endParaRPr lang="en-US" sz="1200"/>
        </a:p>
      </dgm:t>
    </dgm:pt>
    <dgm:pt modelId="{BAF7F3C4-F073-427B-96CC-52AA1228D709}" type="parTrans" cxnId="{B013AD08-EEF3-402D-930E-EB9DF9E43EE3}">
      <dgm:prSet/>
      <dgm:spPr/>
      <dgm:t>
        <a:bodyPr/>
        <a:lstStyle/>
        <a:p>
          <a:endParaRPr lang="en-US" sz="1200"/>
        </a:p>
      </dgm:t>
    </dgm:pt>
    <dgm:pt modelId="{FFD8E2A0-98C7-4066-B0F0-B0B59A474615}" type="sibTrans" cxnId="{B013AD08-EEF3-402D-930E-EB9DF9E43EE3}">
      <dgm:prSet/>
      <dgm:spPr/>
      <dgm:t>
        <a:bodyPr/>
        <a:lstStyle/>
        <a:p>
          <a:pPr>
            <a:lnSpc>
              <a:spcPct val="100000"/>
            </a:lnSpc>
          </a:pPr>
          <a:endParaRPr lang="en-US" sz="1200"/>
        </a:p>
      </dgm:t>
    </dgm:pt>
    <dgm:pt modelId="{0A7264F8-8ACF-4100-BA4E-341462C2AE2B}">
      <dgm:prSet custT="1"/>
      <dgm:spPr/>
      <dgm:t>
        <a:bodyPr/>
        <a:lstStyle/>
        <a:p>
          <a:pPr>
            <a:lnSpc>
              <a:spcPct val="100000"/>
            </a:lnSpc>
          </a:pPr>
          <a:r>
            <a:rPr lang="en-GB" sz="1200"/>
            <a:t>How do stakeholder priorities and preferences adjust in response?</a:t>
          </a:r>
          <a:endParaRPr lang="en-US" sz="1200"/>
        </a:p>
      </dgm:t>
    </dgm:pt>
    <dgm:pt modelId="{5005C224-66C2-46EC-9891-18829ADC1F4C}" type="parTrans" cxnId="{BB0C7A18-CF2F-4914-AFF0-36EF248F6ACD}">
      <dgm:prSet/>
      <dgm:spPr/>
      <dgm:t>
        <a:bodyPr/>
        <a:lstStyle/>
        <a:p>
          <a:endParaRPr lang="en-US" sz="1200"/>
        </a:p>
      </dgm:t>
    </dgm:pt>
    <dgm:pt modelId="{8DC5F387-0361-4F24-93CE-AD179B05F9C4}" type="sibTrans" cxnId="{BB0C7A18-CF2F-4914-AFF0-36EF248F6ACD}">
      <dgm:prSet/>
      <dgm:spPr/>
      <dgm:t>
        <a:bodyPr/>
        <a:lstStyle/>
        <a:p>
          <a:endParaRPr lang="en-US" sz="1200"/>
        </a:p>
      </dgm:t>
    </dgm:pt>
    <dgm:pt modelId="{ED63BC9D-7B46-4C9E-9355-4A45727DEED5}" type="pres">
      <dgm:prSet presAssocID="{11821B47-A3CB-4B9B-B115-32B062EBE3B0}" presName="root" presStyleCnt="0">
        <dgm:presLayoutVars>
          <dgm:dir/>
          <dgm:resizeHandles val="exact"/>
        </dgm:presLayoutVars>
      </dgm:prSet>
      <dgm:spPr/>
    </dgm:pt>
    <dgm:pt modelId="{BA6E7940-D3F0-4917-A479-673B82D1A772}" type="pres">
      <dgm:prSet presAssocID="{11821B47-A3CB-4B9B-B115-32B062EBE3B0}" presName="container" presStyleCnt="0">
        <dgm:presLayoutVars>
          <dgm:dir/>
          <dgm:resizeHandles val="exact"/>
        </dgm:presLayoutVars>
      </dgm:prSet>
      <dgm:spPr/>
    </dgm:pt>
    <dgm:pt modelId="{66731D4D-E1CD-4E79-9C45-1CD9E9EC4173}" type="pres">
      <dgm:prSet presAssocID="{F10660BE-24D3-441D-9F57-FE66794BE4EE}" presName="compNode" presStyleCnt="0"/>
      <dgm:spPr/>
    </dgm:pt>
    <dgm:pt modelId="{18AA2D3E-213D-4BBE-AA1D-CD45E0AA2748}" type="pres">
      <dgm:prSet presAssocID="{F10660BE-24D3-441D-9F57-FE66794BE4EE}" presName="iconBgRect" presStyleLbl="bgShp" presStyleIdx="0" presStyleCnt="5"/>
      <dgm:spPr/>
    </dgm:pt>
    <dgm:pt modelId="{E2AA7751-EE87-44B5-B327-FA127F281AEC}" type="pres">
      <dgm:prSet presAssocID="{F10660BE-24D3-441D-9F57-FE66794BE4EE}"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atabase"/>
        </a:ext>
      </dgm:extLst>
    </dgm:pt>
    <dgm:pt modelId="{9FE0F600-D068-4C38-A004-EF3E73974DF2}" type="pres">
      <dgm:prSet presAssocID="{F10660BE-24D3-441D-9F57-FE66794BE4EE}" presName="spaceRect" presStyleCnt="0"/>
      <dgm:spPr/>
    </dgm:pt>
    <dgm:pt modelId="{247F224B-F51F-4D7F-9713-C77F2D4A135D}" type="pres">
      <dgm:prSet presAssocID="{F10660BE-24D3-441D-9F57-FE66794BE4EE}" presName="textRect" presStyleLbl="revTx" presStyleIdx="0" presStyleCnt="5">
        <dgm:presLayoutVars>
          <dgm:chMax val="1"/>
          <dgm:chPref val="1"/>
        </dgm:presLayoutVars>
      </dgm:prSet>
      <dgm:spPr/>
    </dgm:pt>
    <dgm:pt modelId="{53847736-D5BF-426A-B653-FF93DFEABD77}" type="pres">
      <dgm:prSet presAssocID="{DA061013-6EA2-46FA-BA53-88FBE5041A62}" presName="sibTrans" presStyleLbl="sibTrans2D1" presStyleIdx="0" presStyleCnt="0"/>
      <dgm:spPr/>
    </dgm:pt>
    <dgm:pt modelId="{B60DAD57-35E3-489C-A9CA-69E341970CAE}" type="pres">
      <dgm:prSet presAssocID="{879706D0-6F48-4DCA-A517-820B938C6610}" presName="compNode" presStyleCnt="0"/>
      <dgm:spPr/>
    </dgm:pt>
    <dgm:pt modelId="{1CED1443-3D1C-47C3-9FD4-EB8CB4BAACCA}" type="pres">
      <dgm:prSet presAssocID="{879706D0-6F48-4DCA-A517-820B938C6610}" presName="iconBgRect" presStyleLbl="bgShp" presStyleIdx="1" presStyleCnt="5"/>
      <dgm:spPr/>
    </dgm:pt>
    <dgm:pt modelId="{DC10797E-E2D2-4559-8D80-794358FCBDCE}" type="pres">
      <dgm:prSet presAssocID="{879706D0-6F48-4DCA-A517-820B938C661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97A1F75A-34B9-4CC7-B873-9F16C2E02237}" type="pres">
      <dgm:prSet presAssocID="{879706D0-6F48-4DCA-A517-820B938C6610}" presName="spaceRect" presStyleCnt="0"/>
      <dgm:spPr/>
    </dgm:pt>
    <dgm:pt modelId="{2608B102-DBA6-4E93-9DB6-DCE95FE5DFDC}" type="pres">
      <dgm:prSet presAssocID="{879706D0-6F48-4DCA-A517-820B938C6610}" presName="textRect" presStyleLbl="revTx" presStyleIdx="1" presStyleCnt="5">
        <dgm:presLayoutVars>
          <dgm:chMax val="1"/>
          <dgm:chPref val="1"/>
        </dgm:presLayoutVars>
      </dgm:prSet>
      <dgm:spPr/>
    </dgm:pt>
    <dgm:pt modelId="{3DEBE9CF-5943-4B23-84E0-B40310EE1CDE}" type="pres">
      <dgm:prSet presAssocID="{A7BFA415-2377-4DD2-9D73-8AF44FBC9376}" presName="sibTrans" presStyleLbl="sibTrans2D1" presStyleIdx="0" presStyleCnt="0"/>
      <dgm:spPr/>
    </dgm:pt>
    <dgm:pt modelId="{27470CCE-2136-41F0-B7BC-D53E34D04621}" type="pres">
      <dgm:prSet presAssocID="{9AF982A7-3BC9-4ABD-8BE5-9D32C089A29C}" presName="compNode" presStyleCnt="0"/>
      <dgm:spPr/>
    </dgm:pt>
    <dgm:pt modelId="{6C15633A-91C3-414E-AC87-3C7EEE45D462}" type="pres">
      <dgm:prSet presAssocID="{9AF982A7-3BC9-4ABD-8BE5-9D32C089A29C}" presName="iconBgRect" presStyleLbl="bgShp" presStyleIdx="2" presStyleCnt="5" custLinFactY="96856" custLinFactNeighborX="2201" custLinFactNeighborY="100000"/>
      <dgm:spPr/>
    </dgm:pt>
    <dgm:pt modelId="{C2D6D800-6426-4066-A4E1-27F492AB174B}" type="pres">
      <dgm:prSet presAssocID="{9AF982A7-3BC9-4ABD-8BE5-9D32C089A29C}" presName="iconRect" presStyleLbl="node1" presStyleIdx="2" presStyleCnt="5" custLinFactY="141849" custLinFactNeighborX="3795" custLinFactNeighborY="2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9CB05FB0-100A-4B2F-B09C-CC5E825193CF}" type="pres">
      <dgm:prSet presAssocID="{9AF982A7-3BC9-4ABD-8BE5-9D32C089A29C}" presName="spaceRect" presStyleCnt="0"/>
      <dgm:spPr/>
    </dgm:pt>
    <dgm:pt modelId="{2C0F589E-A638-4473-9D00-8CEF2D05C375}" type="pres">
      <dgm:prSet presAssocID="{9AF982A7-3BC9-4ABD-8BE5-9D32C089A29C}" presName="textRect" presStyleLbl="revTx" presStyleIdx="2" presStyleCnt="5" custLinFactY="95374" custLinFactNeighborX="305" custLinFactNeighborY="100000">
        <dgm:presLayoutVars>
          <dgm:chMax val="1"/>
          <dgm:chPref val="1"/>
        </dgm:presLayoutVars>
      </dgm:prSet>
      <dgm:spPr/>
    </dgm:pt>
    <dgm:pt modelId="{2BF110ED-0630-47E6-91C5-D3148985C3A7}" type="pres">
      <dgm:prSet presAssocID="{3BA1222C-1751-45C9-B9EC-495965AF7079}" presName="sibTrans" presStyleLbl="sibTrans2D1" presStyleIdx="0" presStyleCnt="0"/>
      <dgm:spPr/>
    </dgm:pt>
    <dgm:pt modelId="{E789BDFA-BC3B-4CAC-8E16-638FE6EAD9AA}" type="pres">
      <dgm:prSet presAssocID="{3209027A-4A70-4118-8836-A0315B8465BA}" presName="compNode" presStyleCnt="0"/>
      <dgm:spPr/>
    </dgm:pt>
    <dgm:pt modelId="{51EDACC2-49E3-466B-980D-D4B2977E5905}" type="pres">
      <dgm:prSet presAssocID="{3209027A-4A70-4118-8836-A0315B8465BA}" presName="iconBgRect" presStyleLbl="bgShp" presStyleIdx="3" presStyleCnt="5"/>
      <dgm:spPr/>
    </dgm:pt>
    <dgm:pt modelId="{10AE2B11-E1F8-4045-8638-0053E2985919}" type="pres">
      <dgm:prSet presAssocID="{3209027A-4A70-4118-8836-A0315B8465BA}"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BC60D9A0-16B9-417C-8FC6-F3F9A839603F}" type="pres">
      <dgm:prSet presAssocID="{3209027A-4A70-4118-8836-A0315B8465BA}" presName="spaceRect" presStyleCnt="0"/>
      <dgm:spPr/>
    </dgm:pt>
    <dgm:pt modelId="{A374E9A1-C5A2-4344-A46D-6297E69C7FB3}" type="pres">
      <dgm:prSet presAssocID="{3209027A-4A70-4118-8836-A0315B8465BA}" presName="textRect" presStyleLbl="revTx" presStyleIdx="3" presStyleCnt="5">
        <dgm:presLayoutVars>
          <dgm:chMax val="1"/>
          <dgm:chPref val="1"/>
        </dgm:presLayoutVars>
      </dgm:prSet>
      <dgm:spPr/>
    </dgm:pt>
    <dgm:pt modelId="{7DC8FC84-B484-47AA-9AE7-4456AA9ECDB9}" type="pres">
      <dgm:prSet presAssocID="{FFD8E2A0-98C7-4066-B0F0-B0B59A474615}" presName="sibTrans" presStyleLbl="sibTrans2D1" presStyleIdx="0" presStyleCnt="0"/>
      <dgm:spPr/>
    </dgm:pt>
    <dgm:pt modelId="{6E4C3152-3650-4FFE-BE88-A378B614B19F}" type="pres">
      <dgm:prSet presAssocID="{0A7264F8-8ACF-4100-BA4E-341462C2AE2B}" presName="compNode" presStyleCnt="0"/>
      <dgm:spPr/>
    </dgm:pt>
    <dgm:pt modelId="{2835429C-7B4E-4C7B-A203-CB6DE31C316B}" type="pres">
      <dgm:prSet presAssocID="{0A7264F8-8ACF-4100-BA4E-341462C2AE2B}" presName="iconBgRect" presStyleLbl="bgShp" presStyleIdx="4" presStyleCnt="5"/>
      <dgm:spPr/>
    </dgm:pt>
    <dgm:pt modelId="{A94969CD-BD7A-44D8-8558-DBB7F19F6FD3}" type="pres">
      <dgm:prSet presAssocID="{0A7264F8-8ACF-4100-BA4E-341462C2AE2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sers"/>
        </a:ext>
      </dgm:extLst>
    </dgm:pt>
    <dgm:pt modelId="{C09E1187-AFB9-42EB-8617-9CBA5DB65BB9}" type="pres">
      <dgm:prSet presAssocID="{0A7264F8-8ACF-4100-BA4E-341462C2AE2B}" presName="spaceRect" presStyleCnt="0"/>
      <dgm:spPr/>
    </dgm:pt>
    <dgm:pt modelId="{40A84B4F-BC45-41B5-8C1A-239D58DC813C}" type="pres">
      <dgm:prSet presAssocID="{0A7264F8-8ACF-4100-BA4E-341462C2AE2B}" presName="textRect" presStyleLbl="revTx" presStyleIdx="4" presStyleCnt="5" custScaleX="113218" custScaleY="134488">
        <dgm:presLayoutVars>
          <dgm:chMax val="1"/>
          <dgm:chPref val="1"/>
        </dgm:presLayoutVars>
      </dgm:prSet>
      <dgm:spPr/>
    </dgm:pt>
  </dgm:ptLst>
  <dgm:cxnLst>
    <dgm:cxn modelId="{B013AD08-EEF3-402D-930E-EB9DF9E43EE3}" srcId="{11821B47-A3CB-4B9B-B115-32B062EBE3B0}" destId="{3209027A-4A70-4118-8836-A0315B8465BA}" srcOrd="3" destOrd="0" parTransId="{BAF7F3C4-F073-427B-96CC-52AA1228D709}" sibTransId="{FFD8E2A0-98C7-4066-B0F0-B0B59A474615}"/>
    <dgm:cxn modelId="{BB0C7A18-CF2F-4914-AFF0-36EF248F6ACD}" srcId="{11821B47-A3CB-4B9B-B115-32B062EBE3B0}" destId="{0A7264F8-8ACF-4100-BA4E-341462C2AE2B}" srcOrd="4" destOrd="0" parTransId="{5005C224-66C2-46EC-9891-18829ADC1F4C}" sibTransId="{8DC5F387-0361-4F24-93CE-AD179B05F9C4}"/>
    <dgm:cxn modelId="{54E14F35-EEA3-4E08-A2FE-B2483C48B2B0}" type="presOf" srcId="{3BA1222C-1751-45C9-B9EC-495965AF7079}" destId="{2BF110ED-0630-47E6-91C5-D3148985C3A7}" srcOrd="0" destOrd="0" presId="urn:microsoft.com/office/officeart/2018/2/layout/IconCircleList"/>
    <dgm:cxn modelId="{CE159839-8D12-4714-93BA-B31568A493DF}" type="presOf" srcId="{F10660BE-24D3-441D-9F57-FE66794BE4EE}" destId="{247F224B-F51F-4D7F-9713-C77F2D4A135D}" srcOrd="0" destOrd="0" presId="urn:microsoft.com/office/officeart/2018/2/layout/IconCircleList"/>
    <dgm:cxn modelId="{094C235C-164D-4059-9924-9854F20820CD}" type="presOf" srcId="{879706D0-6F48-4DCA-A517-820B938C6610}" destId="{2608B102-DBA6-4E93-9DB6-DCE95FE5DFDC}" srcOrd="0" destOrd="0" presId="urn:microsoft.com/office/officeart/2018/2/layout/IconCircleList"/>
    <dgm:cxn modelId="{48D19C61-9838-41CF-958B-A2EADA04ED3C}" type="presOf" srcId="{FFD8E2A0-98C7-4066-B0F0-B0B59A474615}" destId="{7DC8FC84-B484-47AA-9AE7-4456AA9ECDB9}" srcOrd="0" destOrd="0" presId="urn:microsoft.com/office/officeart/2018/2/layout/IconCircleList"/>
    <dgm:cxn modelId="{13AF167A-AB2B-41A8-AF78-D68B92862F53}" type="presOf" srcId="{0A7264F8-8ACF-4100-BA4E-341462C2AE2B}" destId="{40A84B4F-BC45-41B5-8C1A-239D58DC813C}" srcOrd="0" destOrd="0" presId="urn:microsoft.com/office/officeart/2018/2/layout/IconCircleList"/>
    <dgm:cxn modelId="{65004D9D-C08C-4A71-959B-4C9640BF59C0}" type="presOf" srcId="{3209027A-4A70-4118-8836-A0315B8465BA}" destId="{A374E9A1-C5A2-4344-A46D-6297E69C7FB3}" srcOrd="0" destOrd="0" presId="urn:microsoft.com/office/officeart/2018/2/layout/IconCircleList"/>
    <dgm:cxn modelId="{0944E7A0-9473-4359-B7EE-5099665A2B64}" type="presOf" srcId="{DA061013-6EA2-46FA-BA53-88FBE5041A62}" destId="{53847736-D5BF-426A-B653-FF93DFEABD77}" srcOrd="0" destOrd="0" presId="urn:microsoft.com/office/officeart/2018/2/layout/IconCircleList"/>
    <dgm:cxn modelId="{C01AA6BE-A95D-4611-AF2D-490B625AC937}" type="presOf" srcId="{A7BFA415-2377-4DD2-9D73-8AF44FBC9376}" destId="{3DEBE9CF-5943-4B23-84E0-B40310EE1CDE}" srcOrd="0" destOrd="0" presId="urn:microsoft.com/office/officeart/2018/2/layout/IconCircleList"/>
    <dgm:cxn modelId="{3F5054C4-037E-4980-ACD4-62B168BFA516}" type="presOf" srcId="{9AF982A7-3BC9-4ABD-8BE5-9D32C089A29C}" destId="{2C0F589E-A638-4473-9D00-8CEF2D05C375}" srcOrd="0" destOrd="0" presId="urn:microsoft.com/office/officeart/2018/2/layout/IconCircleList"/>
    <dgm:cxn modelId="{ECD9A4C9-AD26-4E5B-8F7F-34EFE11D4317}" srcId="{11821B47-A3CB-4B9B-B115-32B062EBE3B0}" destId="{F10660BE-24D3-441D-9F57-FE66794BE4EE}" srcOrd="0" destOrd="0" parTransId="{B2A1972C-FC73-4CA8-A90C-9D2820F688C0}" sibTransId="{DA061013-6EA2-46FA-BA53-88FBE5041A62}"/>
    <dgm:cxn modelId="{E3A6AFD2-A4AF-4451-BDA9-2C3929E69687}" srcId="{11821B47-A3CB-4B9B-B115-32B062EBE3B0}" destId="{879706D0-6F48-4DCA-A517-820B938C6610}" srcOrd="1" destOrd="0" parTransId="{E65711FA-622C-4261-9E84-F0FA3BF6EE7E}" sibTransId="{A7BFA415-2377-4DD2-9D73-8AF44FBC9376}"/>
    <dgm:cxn modelId="{5D6F4EE5-7DB6-4F23-9B2F-8C3857C97023}" type="presOf" srcId="{11821B47-A3CB-4B9B-B115-32B062EBE3B0}" destId="{ED63BC9D-7B46-4C9E-9355-4A45727DEED5}" srcOrd="0" destOrd="0" presId="urn:microsoft.com/office/officeart/2018/2/layout/IconCircleList"/>
    <dgm:cxn modelId="{E4C6A3F4-8EE8-4364-80EF-F7CBAEB067A4}" srcId="{11821B47-A3CB-4B9B-B115-32B062EBE3B0}" destId="{9AF982A7-3BC9-4ABD-8BE5-9D32C089A29C}" srcOrd="2" destOrd="0" parTransId="{DC907381-7F74-4A6A-A1D6-F69C0D47D722}" sibTransId="{3BA1222C-1751-45C9-B9EC-495965AF7079}"/>
    <dgm:cxn modelId="{E48273B2-E8FF-4B17-8F24-5B203E202844}" type="presParOf" srcId="{ED63BC9D-7B46-4C9E-9355-4A45727DEED5}" destId="{BA6E7940-D3F0-4917-A479-673B82D1A772}" srcOrd="0" destOrd="0" presId="urn:microsoft.com/office/officeart/2018/2/layout/IconCircleList"/>
    <dgm:cxn modelId="{A4BBC2F5-9ABC-4A90-B43C-E52091EB7CE1}" type="presParOf" srcId="{BA6E7940-D3F0-4917-A479-673B82D1A772}" destId="{66731D4D-E1CD-4E79-9C45-1CD9E9EC4173}" srcOrd="0" destOrd="0" presId="urn:microsoft.com/office/officeart/2018/2/layout/IconCircleList"/>
    <dgm:cxn modelId="{0A0F24BC-8D5B-4617-BEBC-756B6A8F6F4C}" type="presParOf" srcId="{66731D4D-E1CD-4E79-9C45-1CD9E9EC4173}" destId="{18AA2D3E-213D-4BBE-AA1D-CD45E0AA2748}" srcOrd="0" destOrd="0" presId="urn:microsoft.com/office/officeart/2018/2/layout/IconCircleList"/>
    <dgm:cxn modelId="{7A0DC516-ACE3-471C-8D48-1BE331D82737}" type="presParOf" srcId="{66731D4D-E1CD-4E79-9C45-1CD9E9EC4173}" destId="{E2AA7751-EE87-44B5-B327-FA127F281AEC}" srcOrd="1" destOrd="0" presId="urn:microsoft.com/office/officeart/2018/2/layout/IconCircleList"/>
    <dgm:cxn modelId="{F3281308-2BB5-40A0-B3FE-B590A8F61AE7}" type="presParOf" srcId="{66731D4D-E1CD-4E79-9C45-1CD9E9EC4173}" destId="{9FE0F600-D068-4C38-A004-EF3E73974DF2}" srcOrd="2" destOrd="0" presId="urn:microsoft.com/office/officeart/2018/2/layout/IconCircleList"/>
    <dgm:cxn modelId="{71BA6554-42F4-461F-9192-8BD4859B14DD}" type="presParOf" srcId="{66731D4D-E1CD-4E79-9C45-1CD9E9EC4173}" destId="{247F224B-F51F-4D7F-9713-C77F2D4A135D}" srcOrd="3" destOrd="0" presId="urn:microsoft.com/office/officeart/2018/2/layout/IconCircleList"/>
    <dgm:cxn modelId="{427C1603-F849-48FE-84D3-E5AABEBD0DBB}" type="presParOf" srcId="{BA6E7940-D3F0-4917-A479-673B82D1A772}" destId="{53847736-D5BF-426A-B653-FF93DFEABD77}" srcOrd="1" destOrd="0" presId="urn:microsoft.com/office/officeart/2018/2/layout/IconCircleList"/>
    <dgm:cxn modelId="{72235D5E-58E6-4EE2-AF67-DC0504DB817E}" type="presParOf" srcId="{BA6E7940-D3F0-4917-A479-673B82D1A772}" destId="{B60DAD57-35E3-489C-A9CA-69E341970CAE}" srcOrd="2" destOrd="0" presId="urn:microsoft.com/office/officeart/2018/2/layout/IconCircleList"/>
    <dgm:cxn modelId="{3383DA94-BFC0-4BE3-86D8-011C6F91FF0E}" type="presParOf" srcId="{B60DAD57-35E3-489C-A9CA-69E341970CAE}" destId="{1CED1443-3D1C-47C3-9FD4-EB8CB4BAACCA}" srcOrd="0" destOrd="0" presId="urn:microsoft.com/office/officeart/2018/2/layout/IconCircleList"/>
    <dgm:cxn modelId="{819346AF-D503-40A0-9ADD-99E99ECB30B8}" type="presParOf" srcId="{B60DAD57-35E3-489C-A9CA-69E341970CAE}" destId="{DC10797E-E2D2-4559-8D80-794358FCBDCE}" srcOrd="1" destOrd="0" presId="urn:microsoft.com/office/officeart/2018/2/layout/IconCircleList"/>
    <dgm:cxn modelId="{16A0C99A-DC35-4080-8277-31C2C2677351}" type="presParOf" srcId="{B60DAD57-35E3-489C-A9CA-69E341970CAE}" destId="{97A1F75A-34B9-4CC7-B873-9F16C2E02237}" srcOrd="2" destOrd="0" presId="urn:microsoft.com/office/officeart/2018/2/layout/IconCircleList"/>
    <dgm:cxn modelId="{BFFBEFB7-BB83-4E9D-A2C7-4BB5DDC89CA3}" type="presParOf" srcId="{B60DAD57-35E3-489C-A9CA-69E341970CAE}" destId="{2608B102-DBA6-4E93-9DB6-DCE95FE5DFDC}" srcOrd="3" destOrd="0" presId="urn:microsoft.com/office/officeart/2018/2/layout/IconCircleList"/>
    <dgm:cxn modelId="{D1EA2F38-E67E-43F4-A307-0F5DD8F95863}" type="presParOf" srcId="{BA6E7940-D3F0-4917-A479-673B82D1A772}" destId="{3DEBE9CF-5943-4B23-84E0-B40310EE1CDE}" srcOrd="3" destOrd="0" presId="urn:microsoft.com/office/officeart/2018/2/layout/IconCircleList"/>
    <dgm:cxn modelId="{583506FD-565D-4960-8248-4A45081868AE}" type="presParOf" srcId="{BA6E7940-D3F0-4917-A479-673B82D1A772}" destId="{27470CCE-2136-41F0-B7BC-D53E34D04621}" srcOrd="4" destOrd="0" presId="urn:microsoft.com/office/officeart/2018/2/layout/IconCircleList"/>
    <dgm:cxn modelId="{991359CC-0A42-4CDE-B342-89DCD5F1D34D}" type="presParOf" srcId="{27470CCE-2136-41F0-B7BC-D53E34D04621}" destId="{6C15633A-91C3-414E-AC87-3C7EEE45D462}" srcOrd="0" destOrd="0" presId="urn:microsoft.com/office/officeart/2018/2/layout/IconCircleList"/>
    <dgm:cxn modelId="{E61D8CC1-F6B2-492B-91BE-094E7DF3D1CE}" type="presParOf" srcId="{27470CCE-2136-41F0-B7BC-D53E34D04621}" destId="{C2D6D800-6426-4066-A4E1-27F492AB174B}" srcOrd="1" destOrd="0" presId="urn:microsoft.com/office/officeart/2018/2/layout/IconCircleList"/>
    <dgm:cxn modelId="{9717F119-058B-4C54-82CD-768DDA3DEFC2}" type="presParOf" srcId="{27470CCE-2136-41F0-B7BC-D53E34D04621}" destId="{9CB05FB0-100A-4B2F-B09C-CC5E825193CF}" srcOrd="2" destOrd="0" presId="urn:microsoft.com/office/officeart/2018/2/layout/IconCircleList"/>
    <dgm:cxn modelId="{22E2D1E8-0C48-4C7F-8725-5E7F90172499}" type="presParOf" srcId="{27470CCE-2136-41F0-B7BC-D53E34D04621}" destId="{2C0F589E-A638-4473-9D00-8CEF2D05C375}" srcOrd="3" destOrd="0" presId="urn:microsoft.com/office/officeart/2018/2/layout/IconCircleList"/>
    <dgm:cxn modelId="{FEDCE51C-5DB8-44EC-946B-411F65C47325}" type="presParOf" srcId="{BA6E7940-D3F0-4917-A479-673B82D1A772}" destId="{2BF110ED-0630-47E6-91C5-D3148985C3A7}" srcOrd="5" destOrd="0" presId="urn:microsoft.com/office/officeart/2018/2/layout/IconCircleList"/>
    <dgm:cxn modelId="{E730CB82-5953-4EA2-8CA4-22FBD0C47B3B}" type="presParOf" srcId="{BA6E7940-D3F0-4917-A479-673B82D1A772}" destId="{E789BDFA-BC3B-4CAC-8E16-638FE6EAD9AA}" srcOrd="6" destOrd="0" presId="urn:microsoft.com/office/officeart/2018/2/layout/IconCircleList"/>
    <dgm:cxn modelId="{EE2CAA8C-2E0F-4ECA-9A7C-1AE09035383F}" type="presParOf" srcId="{E789BDFA-BC3B-4CAC-8E16-638FE6EAD9AA}" destId="{51EDACC2-49E3-466B-980D-D4B2977E5905}" srcOrd="0" destOrd="0" presId="urn:microsoft.com/office/officeart/2018/2/layout/IconCircleList"/>
    <dgm:cxn modelId="{260493BA-CE1C-4342-B3F7-EE84333BAE77}" type="presParOf" srcId="{E789BDFA-BC3B-4CAC-8E16-638FE6EAD9AA}" destId="{10AE2B11-E1F8-4045-8638-0053E2985919}" srcOrd="1" destOrd="0" presId="urn:microsoft.com/office/officeart/2018/2/layout/IconCircleList"/>
    <dgm:cxn modelId="{378BC6F9-B946-4A69-81C4-39935DE51E57}" type="presParOf" srcId="{E789BDFA-BC3B-4CAC-8E16-638FE6EAD9AA}" destId="{BC60D9A0-16B9-417C-8FC6-F3F9A839603F}" srcOrd="2" destOrd="0" presId="urn:microsoft.com/office/officeart/2018/2/layout/IconCircleList"/>
    <dgm:cxn modelId="{BBA5C2B0-100A-48AF-9650-78D57ED734EA}" type="presParOf" srcId="{E789BDFA-BC3B-4CAC-8E16-638FE6EAD9AA}" destId="{A374E9A1-C5A2-4344-A46D-6297E69C7FB3}" srcOrd="3" destOrd="0" presId="urn:microsoft.com/office/officeart/2018/2/layout/IconCircleList"/>
    <dgm:cxn modelId="{A70A0ABC-13F2-4FE5-B5E4-77F8A91B89D1}" type="presParOf" srcId="{BA6E7940-D3F0-4917-A479-673B82D1A772}" destId="{7DC8FC84-B484-47AA-9AE7-4456AA9ECDB9}" srcOrd="7" destOrd="0" presId="urn:microsoft.com/office/officeart/2018/2/layout/IconCircleList"/>
    <dgm:cxn modelId="{73FF39D6-1005-4894-A5CE-8AADE25C7816}" type="presParOf" srcId="{BA6E7940-D3F0-4917-A479-673B82D1A772}" destId="{6E4C3152-3650-4FFE-BE88-A378B614B19F}" srcOrd="8" destOrd="0" presId="urn:microsoft.com/office/officeart/2018/2/layout/IconCircleList"/>
    <dgm:cxn modelId="{885E4CD1-C2C7-4CF1-896C-3F3537323C94}" type="presParOf" srcId="{6E4C3152-3650-4FFE-BE88-A378B614B19F}" destId="{2835429C-7B4E-4C7B-A203-CB6DE31C316B}" srcOrd="0" destOrd="0" presId="urn:microsoft.com/office/officeart/2018/2/layout/IconCircleList"/>
    <dgm:cxn modelId="{ACE70EDF-697A-4C6B-8DBD-DE0E8C52E726}" type="presParOf" srcId="{6E4C3152-3650-4FFE-BE88-A378B614B19F}" destId="{A94969CD-BD7A-44D8-8558-DBB7F19F6FD3}" srcOrd="1" destOrd="0" presId="urn:microsoft.com/office/officeart/2018/2/layout/IconCircleList"/>
    <dgm:cxn modelId="{0C0925BC-4FA9-4D32-8C82-5187D9000FF4}" type="presParOf" srcId="{6E4C3152-3650-4FFE-BE88-A378B614B19F}" destId="{C09E1187-AFB9-42EB-8617-9CBA5DB65BB9}" srcOrd="2" destOrd="0" presId="urn:microsoft.com/office/officeart/2018/2/layout/IconCircleList"/>
    <dgm:cxn modelId="{CA69C118-82E6-4F81-9B47-2B5A3E1EEAAB}" type="presParOf" srcId="{6E4C3152-3650-4FFE-BE88-A378B614B19F}" destId="{40A84B4F-BC45-41B5-8C1A-239D58DC813C}" srcOrd="3" destOrd="0" presId="urn:microsoft.com/office/officeart/2018/2/layout/IconCircle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0726EC6-95E1-4276-ABD4-5764A91040F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C8BABFB-3200-471A-95FD-BEAB24F7295B}">
      <dgm:prSet custT="1"/>
      <dgm:spPr/>
      <dgm:t>
        <a:bodyPr/>
        <a:lstStyle/>
        <a:p>
          <a:pPr>
            <a:lnSpc>
              <a:spcPct val="100000"/>
            </a:lnSpc>
          </a:pPr>
          <a:r>
            <a:rPr lang="en-GB" sz="1800"/>
            <a:t>The point of EA is to produce a detailed description of something that can be created</a:t>
          </a:r>
          <a:endParaRPr lang="en-US" sz="1800"/>
        </a:p>
      </dgm:t>
    </dgm:pt>
    <dgm:pt modelId="{83C2625C-4A1E-4BC5-A991-DF7BEE876370}" type="parTrans" cxnId="{29795A09-B086-4336-9203-9DF733CCFB57}">
      <dgm:prSet/>
      <dgm:spPr/>
      <dgm:t>
        <a:bodyPr/>
        <a:lstStyle/>
        <a:p>
          <a:endParaRPr lang="en-US" sz="1800"/>
        </a:p>
      </dgm:t>
    </dgm:pt>
    <dgm:pt modelId="{8D786925-64F1-404C-93B0-1241E2AB9A35}" type="sibTrans" cxnId="{29795A09-B086-4336-9203-9DF733CCFB57}">
      <dgm:prSet/>
      <dgm:spPr/>
      <dgm:t>
        <a:bodyPr/>
        <a:lstStyle/>
        <a:p>
          <a:endParaRPr lang="en-US" sz="1800"/>
        </a:p>
      </dgm:t>
    </dgm:pt>
    <dgm:pt modelId="{06CA979F-4F4F-48D3-8C9E-C25C1327DBBF}">
      <dgm:prSet custT="1"/>
      <dgm:spPr/>
      <dgm:t>
        <a:bodyPr/>
        <a:lstStyle/>
        <a:p>
          <a:pPr>
            <a:lnSpc>
              <a:spcPct val="100000"/>
            </a:lnSpc>
          </a:pPr>
          <a:r>
            <a:rPr lang="en-GB" sz="1800" dirty="0"/>
            <a:t>It is not sufficient to just pass plans to</a:t>
          </a:r>
          <a:br>
            <a:rPr lang="en-GB" sz="1800" dirty="0"/>
          </a:br>
          <a:r>
            <a:rPr lang="en-GB" sz="1800" dirty="0"/>
            <a:t>‘the builders’</a:t>
          </a:r>
          <a:endParaRPr lang="en-US" sz="1800" dirty="0"/>
        </a:p>
      </dgm:t>
    </dgm:pt>
    <dgm:pt modelId="{11E2F817-02C2-4D2E-8B8A-9EE73CCE92B2}" type="parTrans" cxnId="{B8285560-0ABA-47FE-91BA-B108CD1CB5A2}">
      <dgm:prSet/>
      <dgm:spPr/>
      <dgm:t>
        <a:bodyPr/>
        <a:lstStyle/>
        <a:p>
          <a:endParaRPr lang="en-US" sz="1800"/>
        </a:p>
      </dgm:t>
    </dgm:pt>
    <dgm:pt modelId="{20B6BC9B-A6BA-44AD-9F61-C7D7514EFD58}" type="sibTrans" cxnId="{B8285560-0ABA-47FE-91BA-B108CD1CB5A2}">
      <dgm:prSet/>
      <dgm:spPr/>
      <dgm:t>
        <a:bodyPr/>
        <a:lstStyle/>
        <a:p>
          <a:endParaRPr lang="en-US" sz="1800"/>
        </a:p>
      </dgm:t>
    </dgm:pt>
    <dgm:pt modelId="{F47BA26E-08AE-492A-BEB7-CF17183A5679}">
      <dgm:prSet custT="1"/>
      <dgm:spPr/>
      <dgm:t>
        <a:bodyPr/>
        <a:lstStyle/>
        <a:p>
          <a:pPr>
            <a:lnSpc>
              <a:spcPct val="100000"/>
            </a:lnSpc>
          </a:pPr>
          <a:r>
            <a:rPr lang="en-GB" sz="1800" dirty="0"/>
            <a:t>The Enterprise Architect ‘signs off’ the output from the builders</a:t>
          </a:r>
          <a:endParaRPr lang="en-US" sz="1800" dirty="0"/>
        </a:p>
      </dgm:t>
    </dgm:pt>
    <dgm:pt modelId="{70AEAE2E-09AB-48F3-9FD1-E753F0C2B69F}" type="parTrans" cxnId="{567F29CE-E743-4686-BF7F-DC9B63151F7E}">
      <dgm:prSet/>
      <dgm:spPr/>
      <dgm:t>
        <a:bodyPr/>
        <a:lstStyle/>
        <a:p>
          <a:endParaRPr lang="en-US" sz="1800"/>
        </a:p>
      </dgm:t>
    </dgm:pt>
    <dgm:pt modelId="{4F495D27-F59A-46EB-92DD-C39C6BB8ED33}" type="sibTrans" cxnId="{567F29CE-E743-4686-BF7F-DC9B63151F7E}">
      <dgm:prSet/>
      <dgm:spPr/>
      <dgm:t>
        <a:bodyPr/>
        <a:lstStyle/>
        <a:p>
          <a:endParaRPr lang="en-US" sz="1800"/>
        </a:p>
      </dgm:t>
    </dgm:pt>
    <dgm:pt modelId="{A8BD7322-0DD9-47C6-9541-C1349E16542F}">
      <dgm:prSet custT="1"/>
      <dgm:spPr/>
      <dgm:t>
        <a:bodyPr/>
        <a:lstStyle/>
        <a:p>
          <a:pPr>
            <a:lnSpc>
              <a:spcPct val="100000"/>
            </a:lnSpc>
          </a:pPr>
          <a:r>
            <a:rPr lang="en-GB" sz="1800" dirty="0"/>
            <a:t>A formal process and understanding of relationships is needed</a:t>
          </a:r>
          <a:endParaRPr lang="en-US" sz="1800" dirty="0"/>
        </a:p>
      </dgm:t>
    </dgm:pt>
    <dgm:pt modelId="{87788D82-EDB2-4128-832B-6F73FA9536DE}" type="parTrans" cxnId="{8250316E-D75C-4FA3-B7E1-A7CEA1AE52FA}">
      <dgm:prSet/>
      <dgm:spPr/>
      <dgm:t>
        <a:bodyPr/>
        <a:lstStyle/>
        <a:p>
          <a:endParaRPr lang="en-US" sz="1800"/>
        </a:p>
      </dgm:t>
    </dgm:pt>
    <dgm:pt modelId="{8C648CE5-E1C4-431A-A25A-FCD4D89041F3}" type="sibTrans" cxnId="{8250316E-D75C-4FA3-B7E1-A7CEA1AE52FA}">
      <dgm:prSet/>
      <dgm:spPr/>
      <dgm:t>
        <a:bodyPr/>
        <a:lstStyle/>
        <a:p>
          <a:endParaRPr lang="en-US" sz="1800"/>
        </a:p>
      </dgm:t>
    </dgm:pt>
    <dgm:pt modelId="{94C8BE07-9B3C-47C3-8A54-A953ABA3E3E3}" type="pres">
      <dgm:prSet presAssocID="{50726EC6-95E1-4276-ABD4-5764A91040F7}" presName="root" presStyleCnt="0">
        <dgm:presLayoutVars>
          <dgm:dir/>
          <dgm:resizeHandles val="exact"/>
        </dgm:presLayoutVars>
      </dgm:prSet>
      <dgm:spPr/>
    </dgm:pt>
    <dgm:pt modelId="{B4C2FCC7-D783-44F0-B794-192AD74A7A77}" type="pres">
      <dgm:prSet presAssocID="{1C8BABFB-3200-471A-95FD-BEAB24F7295B}" presName="compNode" presStyleCnt="0"/>
      <dgm:spPr/>
    </dgm:pt>
    <dgm:pt modelId="{AC8C4FBA-9461-4F0F-9A77-78C4C27976A0}" type="pres">
      <dgm:prSet presAssocID="{1C8BABFB-3200-471A-95FD-BEAB24F7295B}" presName="bgRect" presStyleLbl="bgShp" presStyleIdx="0" presStyleCnt="4" custLinFactNeighborY="3876"/>
      <dgm:spPr/>
    </dgm:pt>
    <dgm:pt modelId="{6BC47F1A-8119-4793-A6D7-F36CD009E121}" type="pres">
      <dgm:prSet presAssocID="{1C8BABFB-3200-471A-95FD-BEAB24F7295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resentation with Checklist"/>
        </a:ext>
      </dgm:extLst>
    </dgm:pt>
    <dgm:pt modelId="{E7BE7D31-EA04-4C77-AB0B-24CC55C6E1A0}" type="pres">
      <dgm:prSet presAssocID="{1C8BABFB-3200-471A-95FD-BEAB24F7295B}" presName="spaceRect" presStyleCnt="0"/>
      <dgm:spPr/>
    </dgm:pt>
    <dgm:pt modelId="{FE50D090-3389-4E9C-BF64-734014B77502}" type="pres">
      <dgm:prSet presAssocID="{1C8BABFB-3200-471A-95FD-BEAB24F7295B}" presName="parTx" presStyleLbl="revTx" presStyleIdx="0" presStyleCnt="4">
        <dgm:presLayoutVars>
          <dgm:chMax val="0"/>
          <dgm:chPref val="0"/>
        </dgm:presLayoutVars>
      </dgm:prSet>
      <dgm:spPr/>
    </dgm:pt>
    <dgm:pt modelId="{0FCC3468-0958-4871-8C8F-FEC1AA01704E}" type="pres">
      <dgm:prSet presAssocID="{8D786925-64F1-404C-93B0-1241E2AB9A35}" presName="sibTrans" presStyleCnt="0"/>
      <dgm:spPr/>
    </dgm:pt>
    <dgm:pt modelId="{193FF122-B60B-47C5-AD85-C8C2D5EDC8EF}" type="pres">
      <dgm:prSet presAssocID="{06CA979F-4F4F-48D3-8C9E-C25C1327DBBF}" presName="compNode" presStyleCnt="0"/>
      <dgm:spPr/>
    </dgm:pt>
    <dgm:pt modelId="{77A1C989-5669-4935-9DC0-189F742CEEA5}" type="pres">
      <dgm:prSet presAssocID="{06CA979F-4F4F-48D3-8C9E-C25C1327DBBF}" presName="bgRect" presStyleLbl="bgShp" presStyleIdx="1" presStyleCnt="4"/>
      <dgm:spPr/>
    </dgm:pt>
    <dgm:pt modelId="{07249E51-9ECE-4A9E-8A40-D1D7A2F77929}" type="pres">
      <dgm:prSet presAssocID="{06CA979F-4F4F-48D3-8C9E-C25C1327DBB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A268B6D0-3997-419E-9E3B-99D45CF9561C}" type="pres">
      <dgm:prSet presAssocID="{06CA979F-4F4F-48D3-8C9E-C25C1327DBBF}" presName="spaceRect" presStyleCnt="0"/>
      <dgm:spPr/>
    </dgm:pt>
    <dgm:pt modelId="{70655C88-B54B-4080-B5C4-92EBE696756C}" type="pres">
      <dgm:prSet presAssocID="{06CA979F-4F4F-48D3-8C9E-C25C1327DBBF}" presName="parTx" presStyleLbl="revTx" presStyleIdx="1" presStyleCnt="4">
        <dgm:presLayoutVars>
          <dgm:chMax val="0"/>
          <dgm:chPref val="0"/>
        </dgm:presLayoutVars>
      </dgm:prSet>
      <dgm:spPr/>
    </dgm:pt>
    <dgm:pt modelId="{E71DA605-312D-4D8A-B739-1934B199A872}" type="pres">
      <dgm:prSet presAssocID="{20B6BC9B-A6BA-44AD-9F61-C7D7514EFD58}" presName="sibTrans" presStyleCnt="0"/>
      <dgm:spPr/>
    </dgm:pt>
    <dgm:pt modelId="{26D4A8BA-B1E6-484D-8F0A-3600300A9447}" type="pres">
      <dgm:prSet presAssocID="{F47BA26E-08AE-492A-BEB7-CF17183A5679}" presName="compNode" presStyleCnt="0"/>
      <dgm:spPr/>
    </dgm:pt>
    <dgm:pt modelId="{76267733-DCF3-4A10-9044-7C88532D980C}" type="pres">
      <dgm:prSet presAssocID="{F47BA26E-08AE-492A-BEB7-CF17183A5679}" presName="bgRect" presStyleLbl="bgShp" presStyleIdx="2" presStyleCnt="4"/>
      <dgm:spPr/>
    </dgm:pt>
    <dgm:pt modelId="{0942C6ED-2E89-4F53-B07D-1EEE22A067C5}" type="pres">
      <dgm:prSet presAssocID="{F47BA26E-08AE-492A-BEB7-CF17183A567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ffice Worker"/>
        </a:ext>
      </dgm:extLst>
    </dgm:pt>
    <dgm:pt modelId="{3664C73A-8C55-460E-91B7-7C34E5E15FE7}" type="pres">
      <dgm:prSet presAssocID="{F47BA26E-08AE-492A-BEB7-CF17183A5679}" presName="spaceRect" presStyleCnt="0"/>
      <dgm:spPr/>
    </dgm:pt>
    <dgm:pt modelId="{69B6A7CD-8E85-4D8F-AE56-6DAEB3E3E10B}" type="pres">
      <dgm:prSet presAssocID="{F47BA26E-08AE-492A-BEB7-CF17183A5679}" presName="parTx" presStyleLbl="revTx" presStyleIdx="2" presStyleCnt="4">
        <dgm:presLayoutVars>
          <dgm:chMax val="0"/>
          <dgm:chPref val="0"/>
        </dgm:presLayoutVars>
      </dgm:prSet>
      <dgm:spPr/>
    </dgm:pt>
    <dgm:pt modelId="{5A4FF67D-E26D-4F39-8CD5-0BACB74F2551}" type="pres">
      <dgm:prSet presAssocID="{4F495D27-F59A-46EB-92DD-C39C6BB8ED33}" presName="sibTrans" presStyleCnt="0"/>
      <dgm:spPr/>
    </dgm:pt>
    <dgm:pt modelId="{3B457596-CF2D-49DF-ADA3-0D9DB67823D0}" type="pres">
      <dgm:prSet presAssocID="{A8BD7322-0DD9-47C6-9541-C1349E16542F}" presName="compNode" presStyleCnt="0"/>
      <dgm:spPr/>
    </dgm:pt>
    <dgm:pt modelId="{2309BB7B-CD5C-4E63-B2B7-3DDEEAD58097}" type="pres">
      <dgm:prSet presAssocID="{A8BD7322-0DD9-47C6-9541-C1349E16542F}" presName="bgRect" presStyleLbl="bgShp" presStyleIdx="3" presStyleCnt="4" custLinFactNeighborY="-2907"/>
      <dgm:spPr/>
    </dgm:pt>
    <dgm:pt modelId="{64787192-F710-4A1E-B970-02DFCEE49949}" type="pres">
      <dgm:prSet presAssocID="{A8BD7322-0DD9-47C6-9541-C1349E16542F}"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BFBE7DF-522A-424B-A477-EC26F2F80172}" type="pres">
      <dgm:prSet presAssocID="{A8BD7322-0DD9-47C6-9541-C1349E16542F}" presName="spaceRect" presStyleCnt="0"/>
      <dgm:spPr/>
    </dgm:pt>
    <dgm:pt modelId="{F4E55F74-B486-4E59-9531-D36F8B6F1707}" type="pres">
      <dgm:prSet presAssocID="{A8BD7322-0DD9-47C6-9541-C1349E16542F}" presName="parTx" presStyleLbl="revTx" presStyleIdx="3" presStyleCnt="4">
        <dgm:presLayoutVars>
          <dgm:chMax val="0"/>
          <dgm:chPref val="0"/>
        </dgm:presLayoutVars>
      </dgm:prSet>
      <dgm:spPr/>
    </dgm:pt>
  </dgm:ptLst>
  <dgm:cxnLst>
    <dgm:cxn modelId="{29795A09-B086-4336-9203-9DF733CCFB57}" srcId="{50726EC6-95E1-4276-ABD4-5764A91040F7}" destId="{1C8BABFB-3200-471A-95FD-BEAB24F7295B}" srcOrd="0" destOrd="0" parTransId="{83C2625C-4A1E-4BC5-A991-DF7BEE876370}" sibTransId="{8D786925-64F1-404C-93B0-1241E2AB9A35}"/>
    <dgm:cxn modelId="{640AA611-E9B4-4D70-B0AE-C8E704498CBF}" type="presOf" srcId="{06CA979F-4F4F-48D3-8C9E-C25C1327DBBF}" destId="{70655C88-B54B-4080-B5C4-92EBE696756C}" srcOrd="0" destOrd="0" presId="urn:microsoft.com/office/officeart/2018/2/layout/IconVerticalSolidList"/>
    <dgm:cxn modelId="{D4FC7C2E-1AC7-489B-BEE5-557D6CAB7FBD}" type="presOf" srcId="{F47BA26E-08AE-492A-BEB7-CF17183A5679}" destId="{69B6A7CD-8E85-4D8F-AE56-6DAEB3E3E10B}" srcOrd="0" destOrd="0" presId="urn:microsoft.com/office/officeart/2018/2/layout/IconVerticalSolidList"/>
    <dgm:cxn modelId="{B8285560-0ABA-47FE-91BA-B108CD1CB5A2}" srcId="{50726EC6-95E1-4276-ABD4-5764A91040F7}" destId="{06CA979F-4F4F-48D3-8C9E-C25C1327DBBF}" srcOrd="1" destOrd="0" parTransId="{11E2F817-02C2-4D2E-8B8A-9EE73CCE92B2}" sibTransId="{20B6BC9B-A6BA-44AD-9F61-C7D7514EFD58}"/>
    <dgm:cxn modelId="{8250316E-D75C-4FA3-B7E1-A7CEA1AE52FA}" srcId="{50726EC6-95E1-4276-ABD4-5764A91040F7}" destId="{A8BD7322-0DD9-47C6-9541-C1349E16542F}" srcOrd="3" destOrd="0" parTransId="{87788D82-EDB2-4128-832B-6F73FA9536DE}" sibTransId="{8C648CE5-E1C4-431A-A25A-FCD4D89041F3}"/>
    <dgm:cxn modelId="{09D1E1A1-59BA-4767-B7ED-0DE54F8A0579}" type="presOf" srcId="{1C8BABFB-3200-471A-95FD-BEAB24F7295B}" destId="{FE50D090-3389-4E9C-BF64-734014B77502}" srcOrd="0" destOrd="0" presId="urn:microsoft.com/office/officeart/2018/2/layout/IconVerticalSolidList"/>
    <dgm:cxn modelId="{2FB0CCAE-DB30-406A-BADB-7A24EA5DB999}" type="presOf" srcId="{50726EC6-95E1-4276-ABD4-5764A91040F7}" destId="{94C8BE07-9B3C-47C3-8A54-A953ABA3E3E3}" srcOrd="0" destOrd="0" presId="urn:microsoft.com/office/officeart/2018/2/layout/IconVerticalSolidList"/>
    <dgm:cxn modelId="{567F29CE-E743-4686-BF7F-DC9B63151F7E}" srcId="{50726EC6-95E1-4276-ABD4-5764A91040F7}" destId="{F47BA26E-08AE-492A-BEB7-CF17183A5679}" srcOrd="2" destOrd="0" parTransId="{70AEAE2E-09AB-48F3-9FD1-E753F0C2B69F}" sibTransId="{4F495D27-F59A-46EB-92DD-C39C6BB8ED33}"/>
    <dgm:cxn modelId="{FB2F9FD4-A5A5-4B34-AA98-A38DC98CCDC4}" type="presOf" srcId="{A8BD7322-0DD9-47C6-9541-C1349E16542F}" destId="{F4E55F74-B486-4E59-9531-D36F8B6F1707}" srcOrd="0" destOrd="0" presId="urn:microsoft.com/office/officeart/2018/2/layout/IconVerticalSolidList"/>
    <dgm:cxn modelId="{DE8A6D8C-13F4-44F4-B210-85290A7E2494}" type="presParOf" srcId="{94C8BE07-9B3C-47C3-8A54-A953ABA3E3E3}" destId="{B4C2FCC7-D783-44F0-B794-192AD74A7A77}" srcOrd="0" destOrd="0" presId="urn:microsoft.com/office/officeart/2018/2/layout/IconVerticalSolidList"/>
    <dgm:cxn modelId="{F9B6A37A-FAC5-47CC-B17F-131FDC02F51D}" type="presParOf" srcId="{B4C2FCC7-D783-44F0-B794-192AD74A7A77}" destId="{AC8C4FBA-9461-4F0F-9A77-78C4C27976A0}" srcOrd="0" destOrd="0" presId="urn:microsoft.com/office/officeart/2018/2/layout/IconVerticalSolidList"/>
    <dgm:cxn modelId="{F85EAD41-DB39-4A2C-910F-B0EDADEB3928}" type="presParOf" srcId="{B4C2FCC7-D783-44F0-B794-192AD74A7A77}" destId="{6BC47F1A-8119-4793-A6D7-F36CD009E121}" srcOrd="1" destOrd="0" presId="urn:microsoft.com/office/officeart/2018/2/layout/IconVerticalSolidList"/>
    <dgm:cxn modelId="{DCA55BBE-822A-41FB-AEF3-B404A610367A}" type="presParOf" srcId="{B4C2FCC7-D783-44F0-B794-192AD74A7A77}" destId="{E7BE7D31-EA04-4C77-AB0B-24CC55C6E1A0}" srcOrd="2" destOrd="0" presId="urn:microsoft.com/office/officeart/2018/2/layout/IconVerticalSolidList"/>
    <dgm:cxn modelId="{0A57A84F-C192-4EF9-A612-833D720AB0CD}" type="presParOf" srcId="{B4C2FCC7-D783-44F0-B794-192AD74A7A77}" destId="{FE50D090-3389-4E9C-BF64-734014B77502}" srcOrd="3" destOrd="0" presId="urn:microsoft.com/office/officeart/2018/2/layout/IconVerticalSolidList"/>
    <dgm:cxn modelId="{913E0B7B-AB84-4FD1-B434-DE8A35E028FE}" type="presParOf" srcId="{94C8BE07-9B3C-47C3-8A54-A953ABA3E3E3}" destId="{0FCC3468-0958-4871-8C8F-FEC1AA01704E}" srcOrd="1" destOrd="0" presId="urn:microsoft.com/office/officeart/2018/2/layout/IconVerticalSolidList"/>
    <dgm:cxn modelId="{0B3B0C97-AEFD-4E03-AA46-297568B64820}" type="presParOf" srcId="{94C8BE07-9B3C-47C3-8A54-A953ABA3E3E3}" destId="{193FF122-B60B-47C5-AD85-C8C2D5EDC8EF}" srcOrd="2" destOrd="0" presId="urn:microsoft.com/office/officeart/2018/2/layout/IconVerticalSolidList"/>
    <dgm:cxn modelId="{83F54E54-A5ED-497A-8C81-C4B415E50F4E}" type="presParOf" srcId="{193FF122-B60B-47C5-AD85-C8C2D5EDC8EF}" destId="{77A1C989-5669-4935-9DC0-189F742CEEA5}" srcOrd="0" destOrd="0" presId="urn:microsoft.com/office/officeart/2018/2/layout/IconVerticalSolidList"/>
    <dgm:cxn modelId="{579B644E-A8B2-45E0-8556-C93442FBEC43}" type="presParOf" srcId="{193FF122-B60B-47C5-AD85-C8C2D5EDC8EF}" destId="{07249E51-9ECE-4A9E-8A40-D1D7A2F77929}" srcOrd="1" destOrd="0" presId="urn:microsoft.com/office/officeart/2018/2/layout/IconVerticalSolidList"/>
    <dgm:cxn modelId="{1AED5D8A-B2F3-47BE-B9D8-7ED08934FBB7}" type="presParOf" srcId="{193FF122-B60B-47C5-AD85-C8C2D5EDC8EF}" destId="{A268B6D0-3997-419E-9E3B-99D45CF9561C}" srcOrd="2" destOrd="0" presId="urn:microsoft.com/office/officeart/2018/2/layout/IconVerticalSolidList"/>
    <dgm:cxn modelId="{463C7423-6231-4350-B658-9E4F5C40C9F1}" type="presParOf" srcId="{193FF122-B60B-47C5-AD85-C8C2D5EDC8EF}" destId="{70655C88-B54B-4080-B5C4-92EBE696756C}" srcOrd="3" destOrd="0" presId="urn:microsoft.com/office/officeart/2018/2/layout/IconVerticalSolidList"/>
    <dgm:cxn modelId="{23E685CB-2188-4169-B96B-A71D1235A795}" type="presParOf" srcId="{94C8BE07-9B3C-47C3-8A54-A953ABA3E3E3}" destId="{E71DA605-312D-4D8A-B739-1934B199A872}" srcOrd="3" destOrd="0" presId="urn:microsoft.com/office/officeart/2018/2/layout/IconVerticalSolidList"/>
    <dgm:cxn modelId="{5D4FE4A1-EF7D-4CC5-87CE-92FD0754AF20}" type="presParOf" srcId="{94C8BE07-9B3C-47C3-8A54-A953ABA3E3E3}" destId="{26D4A8BA-B1E6-484D-8F0A-3600300A9447}" srcOrd="4" destOrd="0" presId="urn:microsoft.com/office/officeart/2018/2/layout/IconVerticalSolidList"/>
    <dgm:cxn modelId="{92C607B9-185C-4B3A-B974-54E7D7B90D3F}" type="presParOf" srcId="{26D4A8BA-B1E6-484D-8F0A-3600300A9447}" destId="{76267733-DCF3-4A10-9044-7C88532D980C}" srcOrd="0" destOrd="0" presId="urn:microsoft.com/office/officeart/2018/2/layout/IconVerticalSolidList"/>
    <dgm:cxn modelId="{B9B58C84-4EC5-475F-A3D5-DB28CE3952E7}" type="presParOf" srcId="{26D4A8BA-B1E6-484D-8F0A-3600300A9447}" destId="{0942C6ED-2E89-4F53-B07D-1EEE22A067C5}" srcOrd="1" destOrd="0" presId="urn:microsoft.com/office/officeart/2018/2/layout/IconVerticalSolidList"/>
    <dgm:cxn modelId="{7EAB908F-54FB-4A35-9706-0EB7F7C7F15A}" type="presParOf" srcId="{26D4A8BA-B1E6-484D-8F0A-3600300A9447}" destId="{3664C73A-8C55-460E-91B7-7C34E5E15FE7}" srcOrd="2" destOrd="0" presId="urn:microsoft.com/office/officeart/2018/2/layout/IconVerticalSolidList"/>
    <dgm:cxn modelId="{CE5FC404-0969-4680-B077-20F5A05C1E9D}" type="presParOf" srcId="{26D4A8BA-B1E6-484D-8F0A-3600300A9447}" destId="{69B6A7CD-8E85-4D8F-AE56-6DAEB3E3E10B}" srcOrd="3" destOrd="0" presId="urn:microsoft.com/office/officeart/2018/2/layout/IconVerticalSolidList"/>
    <dgm:cxn modelId="{244BE956-F98A-44E3-98BB-AA6ADBE8CFDA}" type="presParOf" srcId="{94C8BE07-9B3C-47C3-8A54-A953ABA3E3E3}" destId="{5A4FF67D-E26D-4F39-8CD5-0BACB74F2551}" srcOrd="5" destOrd="0" presId="urn:microsoft.com/office/officeart/2018/2/layout/IconVerticalSolidList"/>
    <dgm:cxn modelId="{58D40B1C-2D84-4CFC-8687-C367F1DF2889}" type="presParOf" srcId="{94C8BE07-9B3C-47C3-8A54-A953ABA3E3E3}" destId="{3B457596-CF2D-49DF-ADA3-0D9DB67823D0}" srcOrd="6" destOrd="0" presId="urn:microsoft.com/office/officeart/2018/2/layout/IconVerticalSolidList"/>
    <dgm:cxn modelId="{29949FC3-F2AA-4914-B32F-4B9BBDEC511A}" type="presParOf" srcId="{3B457596-CF2D-49DF-ADA3-0D9DB67823D0}" destId="{2309BB7B-CD5C-4E63-B2B7-3DDEEAD58097}" srcOrd="0" destOrd="0" presId="urn:microsoft.com/office/officeart/2018/2/layout/IconVerticalSolidList"/>
    <dgm:cxn modelId="{8D3AECC0-9D93-46A0-9F2D-F01D0CE8697C}" type="presParOf" srcId="{3B457596-CF2D-49DF-ADA3-0D9DB67823D0}" destId="{64787192-F710-4A1E-B970-02DFCEE49949}" srcOrd="1" destOrd="0" presId="urn:microsoft.com/office/officeart/2018/2/layout/IconVerticalSolidList"/>
    <dgm:cxn modelId="{4E96638F-CF90-4245-99AA-C3C0B2BD8D3F}" type="presParOf" srcId="{3B457596-CF2D-49DF-ADA3-0D9DB67823D0}" destId="{7BFBE7DF-522A-424B-A477-EC26F2F80172}" srcOrd="2" destOrd="0" presId="urn:microsoft.com/office/officeart/2018/2/layout/IconVerticalSolidList"/>
    <dgm:cxn modelId="{923C124B-0D36-4A53-838A-6D65C736436E}" type="presParOf" srcId="{3B457596-CF2D-49DF-ADA3-0D9DB67823D0}" destId="{F4E55F74-B486-4E59-9531-D36F8B6F1707}"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8F0796AB-C8BE-4F3A-BB52-CBF61E09C1B7}" type="doc">
      <dgm:prSet loTypeId="urn:microsoft.com/office/officeart/2005/8/layout/chevron1" loCatId="process" qsTypeId="urn:microsoft.com/office/officeart/2005/8/quickstyle/simple1" qsCatId="simple" csTypeId="urn:microsoft.com/office/officeart/2005/8/colors/accent1_5" csCatId="accent1" phldr="1"/>
      <dgm:spPr/>
      <dgm:t>
        <a:bodyPr/>
        <a:lstStyle/>
        <a:p>
          <a:endParaRPr lang="en-US"/>
        </a:p>
      </dgm:t>
    </dgm:pt>
    <dgm:pt modelId="{5B2DD586-8CD2-4211-9B13-5FD4C9C0529C}">
      <dgm:prSet custT="1"/>
      <dgm:spPr>
        <a:solidFill>
          <a:schemeClr val="accent1"/>
        </a:solidFill>
      </dgm:spPr>
      <dgm:t>
        <a:bodyPr/>
        <a:lstStyle/>
        <a:p>
          <a:r>
            <a:rPr lang="en-US" sz="1200" b="1"/>
            <a:t>Generate</a:t>
          </a:r>
        </a:p>
      </dgm:t>
    </dgm:pt>
    <dgm:pt modelId="{BA607811-83F6-472A-BB8C-2DA82B480F83}" type="parTrans" cxnId="{05E6922B-30E9-4ADC-8A34-001EDD43920D}">
      <dgm:prSet/>
      <dgm:spPr/>
      <dgm:t>
        <a:bodyPr/>
        <a:lstStyle/>
        <a:p>
          <a:endParaRPr lang="en-US" sz="1800"/>
        </a:p>
      </dgm:t>
    </dgm:pt>
    <dgm:pt modelId="{B56C572D-A6D7-409B-8954-0B4EE70507BA}" type="sibTrans" cxnId="{05E6922B-30E9-4ADC-8A34-001EDD43920D}">
      <dgm:prSet/>
      <dgm:spPr/>
      <dgm:t>
        <a:bodyPr/>
        <a:lstStyle/>
        <a:p>
          <a:endParaRPr lang="en-US" sz="1800"/>
        </a:p>
      </dgm:t>
    </dgm:pt>
    <dgm:pt modelId="{A9EBD937-CCC0-485E-9532-F1AA9FDBA882}">
      <dgm:prSet custT="1"/>
      <dgm:spPr/>
      <dgm:t>
        <a:bodyPr/>
        <a:lstStyle/>
        <a:p>
          <a:r>
            <a:rPr lang="en-US" sz="1200"/>
            <a:t>Generate the initial complete version of the Architecture Roadmap, based upon the Gap Analysis and candidate Architecture Roadmap components from Phases B, C, and D</a:t>
          </a:r>
        </a:p>
      </dgm:t>
    </dgm:pt>
    <dgm:pt modelId="{9E3885CE-2567-4A19-AC6B-2F55EB3DD7C2}" type="parTrans" cxnId="{66CE290A-FE3E-4BA5-806E-E68AE1689EF2}">
      <dgm:prSet/>
      <dgm:spPr/>
      <dgm:t>
        <a:bodyPr/>
        <a:lstStyle/>
        <a:p>
          <a:endParaRPr lang="en-US" sz="1800"/>
        </a:p>
      </dgm:t>
    </dgm:pt>
    <dgm:pt modelId="{2474583B-6395-436E-8647-BBFF53A6A52F}" type="sibTrans" cxnId="{66CE290A-FE3E-4BA5-806E-E68AE1689EF2}">
      <dgm:prSet/>
      <dgm:spPr/>
      <dgm:t>
        <a:bodyPr/>
        <a:lstStyle/>
        <a:p>
          <a:endParaRPr lang="en-US" sz="1800"/>
        </a:p>
      </dgm:t>
    </dgm:pt>
    <dgm:pt modelId="{3265A292-4F5F-44CA-839D-8A176492FE17}">
      <dgm:prSet custT="1"/>
      <dgm:spPr>
        <a:solidFill>
          <a:schemeClr val="accent1"/>
        </a:solidFill>
      </dgm:spPr>
      <dgm:t>
        <a:bodyPr/>
        <a:lstStyle/>
        <a:p>
          <a:r>
            <a:rPr lang="en-US" sz="1200" b="1"/>
            <a:t>Determine</a:t>
          </a:r>
        </a:p>
      </dgm:t>
    </dgm:pt>
    <dgm:pt modelId="{648BA1C9-C2C5-4DD3-AC6D-F572DDE700B9}" type="parTrans" cxnId="{6C2F97A7-D0A6-4B75-95DD-8B3A0EE459F4}">
      <dgm:prSet/>
      <dgm:spPr/>
      <dgm:t>
        <a:bodyPr/>
        <a:lstStyle/>
        <a:p>
          <a:endParaRPr lang="en-US" sz="1800"/>
        </a:p>
      </dgm:t>
    </dgm:pt>
    <dgm:pt modelId="{E03296B4-9738-40B6-A576-C6680B28D1FC}" type="sibTrans" cxnId="{6C2F97A7-D0A6-4B75-95DD-8B3A0EE459F4}">
      <dgm:prSet/>
      <dgm:spPr/>
      <dgm:t>
        <a:bodyPr/>
        <a:lstStyle/>
        <a:p>
          <a:endParaRPr lang="en-US" sz="1800"/>
        </a:p>
      </dgm:t>
    </dgm:pt>
    <dgm:pt modelId="{A678EC10-A9E9-4726-82BA-ED51A93A374E}">
      <dgm:prSet custT="1"/>
      <dgm:spPr/>
      <dgm:t>
        <a:bodyPr/>
        <a:lstStyle/>
        <a:p>
          <a:r>
            <a:rPr lang="en-US" sz="1200"/>
            <a:t>Determine whether an incremental approach is required and, if so, identify Transition Architectures that will deliver continuous business value</a:t>
          </a:r>
        </a:p>
      </dgm:t>
    </dgm:pt>
    <dgm:pt modelId="{6A5CE881-F0EE-474C-BBAB-4AAB7A1E275A}" type="parTrans" cxnId="{5A6B339F-CA95-4632-A122-27978C713BCB}">
      <dgm:prSet/>
      <dgm:spPr/>
      <dgm:t>
        <a:bodyPr/>
        <a:lstStyle/>
        <a:p>
          <a:endParaRPr lang="en-US" sz="1800"/>
        </a:p>
      </dgm:t>
    </dgm:pt>
    <dgm:pt modelId="{1AF1677D-8FE0-40AC-B617-786AA9625FA5}" type="sibTrans" cxnId="{5A6B339F-CA95-4632-A122-27978C713BCB}">
      <dgm:prSet/>
      <dgm:spPr/>
      <dgm:t>
        <a:bodyPr/>
        <a:lstStyle/>
        <a:p>
          <a:endParaRPr lang="en-US" sz="1800"/>
        </a:p>
      </dgm:t>
    </dgm:pt>
    <dgm:pt modelId="{4FDCED70-24AA-4324-9DFD-1F8FCA0CFA54}">
      <dgm:prSet custT="1"/>
      <dgm:spPr>
        <a:solidFill>
          <a:schemeClr val="accent1"/>
        </a:solidFill>
      </dgm:spPr>
      <dgm:t>
        <a:bodyPr/>
        <a:lstStyle/>
        <a:p>
          <a:r>
            <a:rPr lang="en-US" sz="1200" b="1"/>
            <a:t>Define</a:t>
          </a:r>
        </a:p>
      </dgm:t>
    </dgm:pt>
    <dgm:pt modelId="{88793024-B686-4A40-AC29-B40210D8E118}" type="parTrans" cxnId="{D49BC953-84C4-4994-ABDA-CB0E21AD09DA}">
      <dgm:prSet/>
      <dgm:spPr/>
      <dgm:t>
        <a:bodyPr/>
        <a:lstStyle/>
        <a:p>
          <a:endParaRPr lang="en-US" sz="1800"/>
        </a:p>
      </dgm:t>
    </dgm:pt>
    <dgm:pt modelId="{B6B3A540-3EDA-4CD0-A7B6-E70DFA410B9D}" type="sibTrans" cxnId="{D49BC953-84C4-4994-ABDA-CB0E21AD09DA}">
      <dgm:prSet/>
      <dgm:spPr/>
      <dgm:t>
        <a:bodyPr/>
        <a:lstStyle/>
        <a:p>
          <a:endParaRPr lang="en-US" sz="1800"/>
        </a:p>
      </dgm:t>
    </dgm:pt>
    <dgm:pt modelId="{01D393A8-C902-4D24-9586-EAF90BA14582}">
      <dgm:prSet custT="1"/>
      <dgm:spPr/>
      <dgm:t>
        <a:bodyPr/>
        <a:lstStyle/>
        <a:p>
          <a:r>
            <a:rPr lang="en-US" sz="1200"/>
            <a:t>Define the overall Solution Building Blocks (SBBs) to finalize the Target Architecture based on the ABBs</a:t>
          </a:r>
        </a:p>
      </dgm:t>
    </dgm:pt>
    <dgm:pt modelId="{7DF15116-C1A3-4D59-A9EC-5AD6CCAB42ED}" type="parTrans" cxnId="{2CFE8A91-DFF0-425F-9E09-117EC901272D}">
      <dgm:prSet/>
      <dgm:spPr/>
      <dgm:t>
        <a:bodyPr/>
        <a:lstStyle/>
        <a:p>
          <a:endParaRPr lang="en-US" sz="1800"/>
        </a:p>
      </dgm:t>
    </dgm:pt>
    <dgm:pt modelId="{6C0CBD17-54B4-474D-A06A-2902D7BB898D}" type="sibTrans" cxnId="{2CFE8A91-DFF0-425F-9E09-117EC901272D}">
      <dgm:prSet/>
      <dgm:spPr/>
      <dgm:t>
        <a:bodyPr/>
        <a:lstStyle/>
        <a:p>
          <a:endParaRPr lang="en-US" sz="1800"/>
        </a:p>
      </dgm:t>
    </dgm:pt>
    <dgm:pt modelId="{EED9D084-8B54-41E1-8549-4524C60D9A63}" type="pres">
      <dgm:prSet presAssocID="{8F0796AB-C8BE-4F3A-BB52-CBF61E09C1B7}" presName="Name0" presStyleCnt="0">
        <dgm:presLayoutVars>
          <dgm:dir/>
          <dgm:animLvl val="lvl"/>
          <dgm:resizeHandles val="exact"/>
        </dgm:presLayoutVars>
      </dgm:prSet>
      <dgm:spPr/>
    </dgm:pt>
    <dgm:pt modelId="{210DD9CD-E9A2-490F-9FE5-90AF11A7C206}" type="pres">
      <dgm:prSet presAssocID="{5B2DD586-8CD2-4211-9B13-5FD4C9C0529C}" presName="composite" presStyleCnt="0"/>
      <dgm:spPr/>
    </dgm:pt>
    <dgm:pt modelId="{73A01423-320E-4F4C-9193-1DCF07229B2A}" type="pres">
      <dgm:prSet presAssocID="{5B2DD586-8CD2-4211-9B13-5FD4C9C0529C}" presName="parTx" presStyleLbl="node1" presStyleIdx="0" presStyleCnt="3">
        <dgm:presLayoutVars>
          <dgm:chMax val="0"/>
          <dgm:chPref val="0"/>
          <dgm:bulletEnabled val="1"/>
        </dgm:presLayoutVars>
      </dgm:prSet>
      <dgm:spPr/>
    </dgm:pt>
    <dgm:pt modelId="{369DFF72-E510-42A7-9239-EE57E929F07D}" type="pres">
      <dgm:prSet presAssocID="{5B2DD586-8CD2-4211-9B13-5FD4C9C0529C}" presName="desTx" presStyleLbl="revTx" presStyleIdx="0" presStyleCnt="3">
        <dgm:presLayoutVars>
          <dgm:bulletEnabled val="1"/>
        </dgm:presLayoutVars>
      </dgm:prSet>
      <dgm:spPr/>
    </dgm:pt>
    <dgm:pt modelId="{F0DA11A5-0D98-41D5-9F01-6997270EE267}" type="pres">
      <dgm:prSet presAssocID="{B56C572D-A6D7-409B-8954-0B4EE70507BA}" presName="space" presStyleCnt="0"/>
      <dgm:spPr/>
    </dgm:pt>
    <dgm:pt modelId="{C35DC966-3C6F-4D40-896E-6EDCB01BB03D}" type="pres">
      <dgm:prSet presAssocID="{3265A292-4F5F-44CA-839D-8A176492FE17}" presName="composite" presStyleCnt="0"/>
      <dgm:spPr/>
    </dgm:pt>
    <dgm:pt modelId="{E4F62F2C-713B-4958-A536-4DEDC21840F1}" type="pres">
      <dgm:prSet presAssocID="{3265A292-4F5F-44CA-839D-8A176492FE17}" presName="parTx" presStyleLbl="node1" presStyleIdx="1" presStyleCnt="3">
        <dgm:presLayoutVars>
          <dgm:chMax val="0"/>
          <dgm:chPref val="0"/>
          <dgm:bulletEnabled val="1"/>
        </dgm:presLayoutVars>
      </dgm:prSet>
      <dgm:spPr/>
    </dgm:pt>
    <dgm:pt modelId="{1C8D0191-841E-4C73-AD13-AD847AC9B086}" type="pres">
      <dgm:prSet presAssocID="{3265A292-4F5F-44CA-839D-8A176492FE17}" presName="desTx" presStyleLbl="revTx" presStyleIdx="1" presStyleCnt="3">
        <dgm:presLayoutVars>
          <dgm:bulletEnabled val="1"/>
        </dgm:presLayoutVars>
      </dgm:prSet>
      <dgm:spPr/>
    </dgm:pt>
    <dgm:pt modelId="{B981313D-239B-47D1-B79E-C93BD73FB6B8}" type="pres">
      <dgm:prSet presAssocID="{E03296B4-9738-40B6-A576-C6680B28D1FC}" presName="space" presStyleCnt="0"/>
      <dgm:spPr/>
    </dgm:pt>
    <dgm:pt modelId="{A797899D-BE93-45E7-A8DD-EE6630678C9D}" type="pres">
      <dgm:prSet presAssocID="{4FDCED70-24AA-4324-9DFD-1F8FCA0CFA54}" presName="composite" presStyleCnt="0"/>
      <dgm:spPr/>
    </dgm:pt>
    <dgm:pt modelId="{DDCD2C88-4208-4763-B62B-0E73F2207060}" type="pres">
      <dgm:prSet presAssocID="{4FDCED70-24AA-4324-9DFD-1F8FCA0CFA54}" presName="parTx" presStyleLbl="node1" presStyleIdx="2" presStyleCnt="3">
        <dgm:presLayoutVars>
          <dgm:chMax val="0"/>
          <dgm:chPref val="0"/>
          <dgm:bulletEnabled val="1"/>
        </dgm:presLayoutVars>
      </dgm:prSet>
      <dgm:spPr/>
    </dgm:pt>
    <dgm:pt modelId="{D981AC81-5B59-4FFA-9668-3317873A3CAB}" type="pres">
      <dgm:prSet presAssocID="{4FDCED70-24AA-4324-9DFD-1F8FCA0CFA54}" presName="desTx" presStyleLbl="revTx" presStyleIdx="2" presStyleCnt="3">
        <dgm:presLayoutVars>
          <dgm:bulletEnabled val="1"/>
        </dgm:presLayoutVars>
      </dgm:prSet>
      <dgm:spPr/>
    </dgm:pt>
  </dgm:ptLst>
  <dgm:cxnLst>
    <dgm:cxn modelId="{66CE290A-FE3E-4BA5-806E-E68AE1689EF2}" srcId="{5B2DD586-8CD2-4211-9B13-5FD4C9C0529C}" destId="{A9EBD937-CCC0-485E-9532-F1AA9FDBA882}" srcOrd="0" destOrd="0" parTransId="{9E3885CE-2567-4A19-AC6B-2F55EB3DD7C2}" sibTransId="{2474583B-6395-436E-8647-BBFF53A6A52F}"/>
    <dgm:cxn modelId="{3F6F1F25-52B2-4F67-BCBC-5F788099AEB3}" type="presOf" srcId="{A9EBD937-CCC0-485E-9532-F1AA9FDBA882}" destId="{369DFF72-E510-42A7-9239-EE57E929F07D}" srcOrd="0" destOrd="0" presId="urn:microsoft.com/office/officeart/2005/8/layout/chevron1"/>
    <dgm:cxn modelId="{05E6922B-30E9-4ADC-8A34-001EDD43920D}" srcId="{8F0796AB-C8BE-4F3A-BB52-CBF61E09C1B7}" destId="{5B2DD586-8CD2-4211-9B13-5FD4C9C0529C}" srcOrd="0" destOrd="0" parTransId="{BA607811-83F6-472A-BB8C-2DA82B480F83}" sibTransId="{B56C572D-A6D7-409B-8954-0B4EE70507BA}"/>
    <dgm:cxn modelId="{8826412F-2EFF-4C6D-849D-367A6C03280A}" type="presOf" srcId="{A678EC10-A9E9-4726-82BA-ED51A93A374E}" destId="{1C8D0191-841E-4C73-AD13-AD847AC9B086}" srcOrd="0" destOrd="0" presId="urn:microsoft.com/office/officeart/2005/8/layout/chevron1"/>
    <dgm:cxn modelId="{38DAF55F-E245-4C28-AD71-DD3859097587}" type="presOf" srcId="{4FDCED70-24AA-4324-9DFD-1F8FCA0CFA54}" destId="{DDCD2C88-4208-4763-B62B-0E73F2207060}" srcOrd="0" destOrd="0" presId="urn:microsoft.com/office/officeart/2005/8/layout/chevron1"/>
    <dgm:cxn modelId="{D49BC953-84C4-4994-ABDA-CB0E21AD09DA}" srcId="{8F0796AB-C8BE-4F3A-BB52-CBF61E09C1B7}" destId="{4FDCED70-24AA-4324-9DFD-1F8FCA0CFA54}" srcOrd="2" destOrd="0" parTransId="{88793024-B686-4A40-AC29-B40210D8E118}" sibTransId="{B6B3A540-3EDA-4CD0-A7B6-E70DFA410B9D}"/>
    <dgm:cxn modelId="{CD102782-BCB1-491A-8939-7E0DB5EDC7DF}" type="presOf" srcId="{01D393A8-C902-4D24-9586-EAF90BA14582}" destId="{D981AC81-5B59-4FFA-9668-3317873A3CAB}" srcOrd="0" destOrd="0" presId="urn:microsoft.com/office/officeart/2005/8/layout/chevron1"/>
    <dgm:cxn modelId="{2CFE8A91-DFF0-425F-9E09-117EC901272D}" srcId="{4FDCED70-24AA-4324-9DFD-1F8FCA0CFA54}" destId="{01D393A8-C902-4D24-9586-EAF90BA14582}" srcOrd="0" destOrd="0" parTransId="{7DF15116-C1A3-4D59-A9EC-5AD6CCAB42ED}" sibTransId="{6C0CBD17-54B4-474D-A06A-2902D7BB898D}"/>
    <dgm:cxn modelId="{D04E6C93-C40F-4AD3-A36F-E2B59B420DB3}" type="presOf" srcId="{5B2DD586-8CD2-4211-9B13-5FD4C9C0529C}" destId="{73A01423-320E-4F4C-9193-1DCF07229B2A}" srcOrd="0" destOrd="0" presId="urn:microsoft.com/office/officeart/2005/8/layout/chevron1"/>
    <dgm:cxn modelId="{5A6B339F-CA95-4632-A122-27978C713BCB}" srcId="{3265A292-4F5F-44CA-839D-8A176492FE17}" destId="{A678EC10-A9E9-4726-82BA-ED51A93A374E}" srcOrd="0" destOrd="0" parTransId="{6A5CE881-F0EE-474C-BBAB-4AAB7A1E275A}" sibTransId="{1AF1677D-8FE0-40AC-B617-786AA9625FA5}"/>
    <dgm:cxn modelId="{D2D6EEA0-B16C-462E-AF91-DD47C3732C53}" type="presOf" srcId="{8F0796AB-C8BE-4F3A-BB52-CBF61E09C1B7}" destId="{EED9D084-8B54-41E1-8549-4524C60D9A63}" srcOrd="0" destOrd="0" presId="urn:microsoft.com/office/officeart/2005/8/layout/chevron1"/>
    <dgm:cxn modelId="{6C2F97A7-D0A6-4B75-95DD-8B3A0EE459F4}" srcId="{8F0796AB-C8BE-4F3A-BB52-CBF61E09C1B7}" destId="{3265A292-4F5F-44CA-839D-8A176492FE17}" srcOrd="1" destOrd="0" parTransId="{648BA1C9-C2C5-4DD3-AC6D-F572DDE700B9}" sibTransId="{E03296B4-9738-40B6-A576-C6680B28D1FC}"/>
    <dgm:cxn modelId="{D6F6D3BC-3C8C-45B5-A0A8-109D87885F67}" type="presOf" srcId="{3265A292-4F5F-44CA-839D-8A176492FE17}" destId="{E4F62F2C-713B-4958-A536-4DEDC21840F1}" srcOrd="0" destOrd="0" presId="urn:microsoft.com/office/officeart/2005/8/layout/chevron1"/>
    <dgm:cxn modelId="{6ACAE1FF-B9DF-4B16-A011-27850E0DBDB3}" type="presParOf" srcId="{EED9D084-8B54-41E1-8549-4524C60D9A63}" destId="{210DD9CD-E9A2-490F-9FE5-90AF11A7C206}" srcOrd="0" destOrd="0" presId="urn:microsoft.com/office/officeart/2005/8/layout/chevron1"/>
    <dgm:cxn modelId="{6262BDBA-5702-42E1-813F-D5A4B82A8740}" type="presParOf" srcId="{210DD9CD-E9A2-490F-9FE5-90AF11A7C206}" destId="{73A01423-320E-4F4C-9193-1DCF07229B2A}" srcOrd="0" destOrd="0" presId="urn:microsoft.com/office/officeart/2005/8/layout/chevron1"/>
    <dgm:cxn modelId="{C4E4660F-F49A-4A34-B1EC-9D3924186D99}" type="presParOf" srcId="{210DD9CD-E9A2-490F-9FE5-90AF11A7C206}" destId="{369DFF72-E510-42A7-9239-EE57E929F07D}" srcOrd="1" destOrd="0" presId="urn:microsoft.com/office/officeart/2005/8/layout/chevron1"/>
    <dgm:cxn modelId="{6C453192-684D-4E82-8874-161E463AE204}" type="presParOf" srcId="{EED9D084-8B54-41E1-8549-4524C60D9A63}" destId="{F0DA11A5-0D98-41D5-9F01-6997270EE267}" srcOrd="1" destOrd="0" presId="urn:microsoft.com/office/officeart/2005/8/layout/chevron1"/>
    <dgm:cxn modelId="{38DE3C6E-E728-4D21-B18E-4CCA4ABF1E86}" type="presParOf" srcId="{EED9D084-8B54-41E1-8549-4524C60D9A63}" destId="{C35DC966-3C6F-4D40-896E-6EDCB01BB03D}" srcOrd="2" destOrd="0" presId="urn:microsoft.com/office/officeart/2005/8/layout/chevron1"/>
    <dgm:cxn modelId="{55E05B78-872F-47C7-B343-0F15EEC76156}" type="presParOf" srcId="{C35DC966-3C6F-4D40-896E-6EDCB01BB03D}" destId="{E4F62F2C-713B-4958-A536-4DEDC21840F1}" srcOrd="0" destOrd="0" presId="urn:microsoft.com/office/officeart/2005/8/layout/chevron1"/>
    <dgm:cxn modelId="{C123D425-73A1-4C44-AB47-EB12C1D7CFB5}" type="presParOf" srcId="{C35DC966-3C6F-4D40-896E-6EDCB01BB03D}" destId="{1C8D0191-841E-4C73-AD13-AD847AC9B086}" srcOrd="1" destOrd="0" presId="urn:microsoft.com/office/officeart/2005/8/layout/chevron1"/>
    <dgm:cxn modelId="{82DD3C10-00D6-48E4-AFCB-961ADC04CE5C}" type="presParOf" srcId="{EED9D084-8B54-41E1-8549-4524C60D9A63}" destId="{B981313D-239B-47D1-B79E-C93BD73FB6B8}" srcOrd="3" destOrd="0" presId="urn:microsoft.com/office/officeart/2005/8/layout/chevron1"/>
    <dgm:cxn modelId="{E584EAAB-3262-4315-B33C-3C5C16579D73}" type="presParOf" srcId="{EED9D084-8B54-41E1-8549-4524C60D9A63}" destId="{A797899D-BE93-45E7-A8DD-EE6630678C9D}" srcOrd="4" destOrd="0" presId="urn:microsoft.com/office/officeart/2005/8/layout/chevron1"/>
    <dgm:cxn modelId="{069F3B29-9799-4FA5-B52F-28D314E148EB}" type="presParOf" srcId="{A797899D-BE93-45E7-A8DD-EE6630678C9D}" destId="{DDCD2C88-4208-4763-B62B-0E73F2207060}" srcOrd="0" destOrd="0" presId="urn:microsoft.com/office/officeart/2005/8/layout/chevron1"/>
    <dgm:cxn modelId="{9B882DBE-D1E8-484E-A0A0-3F6311D6A7E5}" type="presParOf" srcId="{A797899D-BE93-45E7-A8DD-EE6630678C9D}" destId="{D981AC81-5B59-4FFA-9668-3317873A3CAB}"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99553358-8978-4A65-B7AB-05F76AAC5979}"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03EA8B9E-5513-4E02-8D60-35C16679409F}">
      <dgm:prSet custT="1"/>
      <dgm:spPr>
        <a:solidFill>
          <a:schemeClr val="accent1"/>
        </a:solidFill>
      </dgm:spPr>
      <dgm:t>
        <a:bodyPr/>
        <a:lstStyle/>
        <a:p>
          <a:r>
            <a:rPr lang="en-GB" sz="1800"/>
            <a:t>Architecture Definition Document</a:t>
          </a:r>
          <a:endParaRPr lang="en-US" sz="1800"/>
        </a:p>
      </dgm:t>
    </dgm:pt>
    <dgm:pt modelId="{F049D080-7C12-4130-9650-B5D5B7E18266}" type="parTrans" cxnId="{5E5D975B-2ED5-4DF0-AD6A-B39A4971824E}">
      <dgm:prSet/>
      <dgm:spPr/>
      <dgm:t>
        <a:bodyPr/>
        <a:lstStyle/>
        <a:p>
          <a:endParaRPr lang="en-US"/>
        </a:p>
      </dgm:t>
    </dgm:pt>
    <dgm:pt modelId="{11C7B03F-3CD2-4558-A1A6-849E6977D0FE}" type="sibTrans" cxnId="{5E5D975B-2ED5-4DF0-AD6A-B39A4971824E}">
      <dgm:prSet/>
      <dgm:spPr/>
      <dgm:t>
        <a:bodyPr/>
        <a:lstStyle/>
        <a:p>
          <a:endParaRPr lang="en-US"/>
        </a:p>
      </dgm:t>
    </dgm:pt>
    <dgm:pt modelId="{B6EE59C6-1091-4776-9F92-B71C1772E1B0}">
      <dgm:prSet custT="1"/>
      <dgm:spPr>
        <a:solidFill>
          <a:schemeClr val="accent1"/>
        </a:solidFill>
      </dgm:spPr>
      <dgm:t>
        <a:bodyPr/>
        <a:lstStyle/>
        <a:p>
          <a:r>
            <a:rPr lang="en-GB" sz="1800"/>
            <a:t>Architecture Requirements Specification</a:t>
          </a:r>
          <a:endParaRPr lang="en-US" sz="1800"/>
        </a:p>
      </dgm:t>
    </dgm:pt>
    <dgm:pt modelId="{B52728A3-B573-45AE-846A-89F67A45128B}" type="parTrans" cxnId="{90B7A11F-4650-4A19-8095-5BB624D63F96}">
      <dgm:prSet/>
      <dgm:spPr/>
      <dgm:t>
        <a:bodyPr/>
        <a:lstStyle/>
        <a:p>
          <a:endParaRPr lang="en-US"/>
        </a:p>
      </dgm:t>
    </dgm:pt>
    <dgm:pt modelId="{600689E2-912A-4FE8-BAB2-BC32C6DBF5B5}" type="sibTrans" cxnId="{90B7A11F-4650-4A19-8095-5BB624D63F96}">
      <dgm:prSet/>
      <dgm:spPr/>
      <dgm:t>
        <a:bodyPr/>
        <a:lstStyle/>
        <a:p>
          <a:endParaRPr lang="en-US"/>
        </a:p>
      </dgm:t>
    </dgm:pt>
    <dgm:pt modelId="{0D81A4CB-FB9A-44AD-AD3C-8400EAE8B36D}">
      <dgm:prSet custT="1"/>
      <dgm:spPr>
        <a:solidFill>
          <a:schemeClr val="accent1"/>
        </a:solidFill>
      </dgm:spPr>
      <dgm:t>
        <a:bodyPr/>
        <a:lstStyle/>
        <a:p>
          <a:r>
            <a:rPr lang="en-GB" sz="1800"/>
            <a:t>Architecture Roadmap</a:t>
          </a:r>
          <a:endParaRPr lang="en-US" sz="1800"/>
        </a:p>
      </dgm:t>
    </dgm:pt>
    <dgm:pt modelId="{42AF27C2-6E85-42D9-978D-90772A2F0BA9}" type="parTrans" cxnId="{6998DD21-7643-4303-9830-4A9B2BBEAABF}">
      <dgm:prSet/>
      <dgm:spPr/>
      <dgm:t>
        <a:bodyPr/>
        <a:lstStyle/>
        <a:p>
          <a:endParaRPr lang="en-US"/>
        </a:p>
      </dgm:t>
    </dgm:pt>
    <dgm:pt modelId="{54CD6244-F975-491E-856D-618CAAD1E86A}" type="sibTrans" cxnId="{6998DD21-7643-4303-9830-4A9B2BBEAABF}">
      <dgm:prSet/>
      <dgm:spPr/>
      <dgm:t>
        <a:bodyPr/>
        <a:lstStyle/>
        <a:p>
          <a:endParaRPr lang="en-US"/>
        </a:p>
      </dgm:t>
    </dgm:pt>
    <dgm:pt modelId="{1A58DEF6-D57E-40A6-94DE-A45BD040849F}">
      <dgm:prSet custT="1"/>
      <dgm:spPr>
        <a:solidFill>
          <a:schemeClr val="accent1"/>
        </a:solidFill>
      </dgm:spPr>
      <dgm:t>
        <a:bodyPr/>
        <a:lstStyle/>
        <a:p>
          <a:r>
            <a:rPr lang="en-GB" sz="1800"/>
            <a:t>Architecture Vision*	</a:t>
          </a:r>
          <a:endParaRPr lang="en-US" sz="1800"/>
        </a:p>
      </dgm:t>
    </dgm:pt>
    <dgm:pt modelId="{EAD10B63-D45D-4C33-9120-C82CCA2C97D8}" type="parTrans" cxnId="{0F9881F8-9B3A-41C9-9D73-352B56E08ED5}">
      <dgm:prSet/>
      <dgm:spPr/>
      <dgm:t>
        <a:bodyPr/>
        <a:lstStyle/>
        <a:p>
          <a:endParaRPr lang="en-US"/>
        </a:p>
      </dgm:t>
    </dgm:pt>
    <dgm:pt modelId="{89F080C1-763C-4A40-BB95-EBF17282FE27}" type="sibTrans" cxnId="{0F9881F8-9B3A-41C9-9D73-352B56E08ED5}">
      <dgm:prSet/>
      <dgm:spPr/>
      <dgm:t>
        <a:bodyPr/>
        <a:lstStyle/>
        <a:p>
          <a:endParaRPr lang="en-US"/>
        </a:p>
      </dgm:t>
    </dgm:pt>
    <dgm:pt modelId="{54C521C5-C53C-430A-86D3-5CC4C4F65328}">
      <dgm:prSet custT="1"/>
      <dgm:spPr>
        <a:solidFill>
          <a:schemeClr val="accent1"/>
        </a:solidFill>
      </dgm:spPr>
      <dgm:t>
        <a:bodyPr/>
        <a:lstStyle/>
        <a:p>
          <a:r>
            <a:rPr lang="en-GB" sz="1800"/>
            <a:t>Statement of Architecture Work	</a:t>
          </a:r>
          <a:endParaRPr lang="en-US" sz="1800"/>
        </a:p>
      </dgm:t>
    </dgm:pt>
    <dgm:pt modelId="{2C7C2F98-567E-4F6C-A70C-8BE07C4BE156}" type="parTrans" cxnId="{FAE84A2C-B8D5-48B3-A916-16628B8BA446}">
      <dgm:prSet/>
      <dgm:spPr/>
      <dgm:t>
        <a:bodyPr/>
        <a:lstStyle/>
        <a:p>
          <a:endParaRPr lang="en-US"/>
        </a:p>
      </dgm:t>
    </dgm:pt>
    <dgm:pt modelId="{02677520-7855-4E5B-A4C2-DA877F3B4C0C}" type="sibTrans" cxnId="{FAE84A2C-B8D5-48B3-A916-16628B8BA446}">
      <dgm:prSet/>
      <dgm:spPr/>
      <dgm:t>
        <a:bodyPr/>
        <a:lstStyle/>
        <a:p>
          <a:endParaRPr lang="en-US"/>
        </a:p>
      </dgm:t>
    </dgm:pt>
    <dgm:pt modelId="{39EAFEA6-C5DB-4E32-BF6B-51BE51C9ECFC}">
      <dgm:prSet custT="1"/>
      <dgm:spPr>
        <a:solidFill>
          <a:schemeClr val="accent1"/>
        </a:solidFill>
      </dgm:spPr>
      <dgm:t>
        <a:bodyPr/>
        <a:lstStyle/>
        <a:p>
          <a:r>
            <a:rPr lang="en-GB" sz="1800"/>
            <a:t>Benefits Diagram</a:t>
          </a:r>
          <a:endParaRPr lang="en-US" sz="1800"/>
        </a:p>
      </dgm:t>
    </dgm:pt>
    <dgm:pt modelId="{8B6F4BF7-D8C4-49DF-A28B-FC643C2AD396}" type="parTrans" cxnId="{C739E244-138E-41D4-82BB-D2900ED63E19}">
      <dgm:prSet/>
      <dgm:spPr/>
      <dgm:t>
        <a:bodyPr/>
        <a:lstStyle/>
        <a:p>
          <a:endParaRPr lang="en-US"/>
        </a:p>
      </dgm:t>
    </dgm:pt>
    <dgm:pt modelId="{7578AD46-62CA-4986-B75D-ABC337CE3201}" type="sibTrans" cxnId="{C739E244-138E-41D4-82BB-D2900ED63E19}">
      <dgm:prSet/>
      <dgm:spPr/>
      <dgm:t>
        <a:bodyPr/>
        <a:lstStyle/>
        <a:p>
          <a:endParaRPr lang="en-US"/>
        </a:p>
      </dgm:t>
    </dgm:pt>
    <dgm:pt modelId="{57D7732B-FB1E-4518-8ED1-EF6899555B56}" type="pres">
      <dgm:prSet presAssocID="{99553358-8978-4A65-B7AB-05F76AAC5979}" presName="linear" presStyleCnt="0">
        <dgm:presLayoutVars>
          <dgm:animLvl val="lvl"/>
          <dgm:resizeHandles val="exact"/>
        </dgm:presLayoutVars>
      </dgm:prSet>
      <dgm:spPr/>
    </dgm:pt>
    <dgm:pt modelId="{82655799-C437-4A01-BF00-624745253A90}" type="pres">
      <dgm:prSet presAssocID="{03EA8B9E-5513-4E02-8D60-35C16679409F}" presName="parentText" presStyleLbl="node1" presStyleIdx="0" presStyleCnt="6" custLinFactNeighborX="357">
        <dgm:presLayoutVars>
          <dgm:chMax val="0"/>
          <dgm:bulletEnabled val="1"/>
        </dgm:presLayoutVars>
      </dgm:prSet>
      <dgm:spPr/>
    </dgm:pt>
    <dgm:pt modelId="{F69D6F9C-6B09-4383-B1F3-77D73BB81667}" type="pres">
      <dgm:prSet presAssocID="{11C7B03F-3CD2-4558-A1A6-849E6977D0FE}" presName="spacer" presStyleCnt="0"/>
      <dgm:spPr/>
    </dgm:pt>
    <dgm:pt modelId="{0ED68550-B5E6-4F08-B22F-C15C11FFDFEF}" type="pres">
      <dgm:prSet presAssocID="{B6EE59C6-1091-4776-9F92-B71C1772E1B0}" presName="parentText" presStyleLbl="node1" presStyleIdx="1" presStyleCnt="6">
        <dgm:presLayoutVars>
          <dgm:chMax val="0"/>
          <dgm:bulletEnabled val="1"/>
        </dgm:presLayoutVars>
      </dgm:prSet>
      <dgm:spPr/>
    </dgm:pt>
    <dgm:pt modelId="{610B663B-54F4-4C7C-BF3D-ACE784BF56BB}" type="pres">
      <dgm:prSet presAssocID="{600689E2-912A-4FE8-BAB2-BC32C6DBF5B5}" presName="spacer" presStyleCnt="0"/>
      <dgm:spPr/>
    </dgm:pt>
    <dgm:pt modelId="{54B0C575-1CF0-42E2-AFA6-6C383344FFD1}" type="pres">
      <dgm:prSet presAssocID="{0D81A4CB-FB9A-44AD-AD3C-8400EAE8B36D}" presName="parentText" presStyleLbl="node1" presStyleIdx="2" presStyleCnt="6">
        <dgm:presLayoutVars>
          <dgm:chMax val="0"/>
          <dgm:bulletEnabled val="1"/>
        </dgm:presLayoutVars>
      </dgm:prSet>
      <dgm:spPr/>
    </dgm:pt>
    <dgm:pt modelId="{A8129D33-72D0-428F-B10E-4B2A789A05EE}" type="pres">
      <dgm:prSet presAssocID="{54CD6244-F975-491E-856D-618CAAD1E86A}" presName="spacer" presStyleCnt="0"/>
      <dgm:spPr/>
    </dgm:pt>
    <dgm:pt modelId="{4DB680E2-4EEC-4F28-AC5D-B918C0B34E6B}" type="pres">
      <dgm:prSet presAssocID="{1A58DEF6-D57E-40A6-94DE-A45BD040849F}" presName="parentText" presStyleLbl="node1" presStyleIdx="3" presStyleCnt="6">
        <dgm:presLayoutVars>
          <dgm:chMax val="0"/>
          <dgm:bulletEnabled val="1"/>
        </dgm:presLayoutVars>
      </dgm:prSet>
      <dgm:spPr/>
    </dgm:pt>
    <dgm:pt modelId="{92BE3310-49A3-4999-B839-DF651FFEEC71}" type="pres">
      <dgm:prSet presAssocID="{89F080C1-763C-4A40-BB95-EBF17282FE27}" presName="spacer" presStyleCnt="0"/>
      <dgm:spPr/>
    </dgm:pt>
    <dgm:pt modelId="{F7CF893A-2C82-4101-BD26-540AD10C30AD}" type="pres">
      <dgm:prSet presAssocID="{54C521C5-C53C-430A-86D3-5CC4C4F65328}" presName="parentText" presStyleLbl="node1" presStyleIdx="4" presStyleCnt="6">
        <dgm:presLayoutVars>
          <dgm:chMax val="0"/>
          <dgm:bulletEnabled val="1"/>
        </dgm:presLayoutVars>
      </dgm:prSet>
      <dgm:spPr/>
    </dgm:pt>
    <dgm:pt modelId="{F3BD21BF-7386-47CB-81CA-8A0964E58C5F}" type="pres">
      <dgm:prSet presAssocID="{02677520-7855-4E5B-A4C2-DA877F3B4C0C}" presName="spacer" presStyleCnt="0"/>
      <dgm:spPr/>
    </dgm:pt>
    <dgm:pt modelId="{59977B67-56AD-41CD-A3F7-AE4E8904B463}" type="pres">
      <dgm:prSet presAssocID="{39EAFEA6-C5DB-4E32-BF6B-51BE51C9ECFC}" presName="parentText" presStyleLbl="node1" presStyleIdx="5" presStyleCnt="6">
        <dgm:presLayoutVars>
          <dgm:chMax val="0"/>
          <dgm:bulletEnabled val="1"/>
        </dgm:presLayoutVars>
      </dgm:prSet>
      <dgm:spPr/>
    </dgm:pt>
  </dgm:ptLst>
  <dgm:cxnLst>
    <dgm:cxn modelId="{90B7A11F-4650-4A19-8095-5BB624D63F96}" srcId="{99553358-8978-4A65-B7AB-05F76AAC5979}" destId="{B6EE59C6-1091-4776-9F92-B71C1772E1B0}" srcOrd="1" destOrd="0" parTransId="{B52728A3-B573-45AE-846A-89F67A45128B}" sibTransId="{600689E2-912A-4FE8-BAB2-BC32C6DBF5B5}"/>
    <dgm:cxn modelId="{6998DD21-7643-4303-9830-4A9B2BBEAABF}" srcId="{99553358-8978-4A65-B7AB-05F76AAC5979}" destId="{0D81A4CB-FB9A-44AD-AD3C-8400EAE8B36D}" srcOrd="2" destOrd="0" parTransId="{42AF27C2-6E85-42D9-978D-90772A2F0BA9}" sibTransId="{54CD6244-F975-491E-856D-618CAAD1E86A}"/>
    <dgm:cxn modelId="{FAE84A2C-B8D5-48B3-A916-16628B8BA446}" srcId="{99553358-8978-4A65-B7AB-05F76AAC5979}" destId="{54C521C5-C53C-430A-86D3-5CC4C4F65328}" srcOrd="4" destOrd="0" parTransId="{2C7C2F98-567E-4F6C-A70C-8BE07C4BE156}" sibTransId="{02677520-7855-4E5B-A4C2-DA877F3B4C0C}"/>
    <dgm:cxn modelId="{5E5D975B-2ED5-4DF0-AD6A-B39A4971824E}" srcId="{99553358-8978-4A65-B7AB-05F76AAC5979}" destId="{03EA8B9E-5513-4E02-8D60-35C16679409F}" srcOrd="0" destOrd="0" parTransId="{F049D080-7C12-4130-9650-B5D5B7E18266}" sibTransId="{11C7B03F-3CD2-4558-A1A6-849E6977D0FE}"/>
    <dgm:cxn modelId="{C739E244-138E-41D4-82BB-D2900ED63E19}" srcId="{99553358-8978-4A65-B7AB-05F76AAC5979}" destId="{39EAFEA6-C5DB-4E32-BF6B-51BE51C9ECFC}" srcOrd="5" destOrd="0" parTransId="{8B6F4BF7-D8C4-49DF-A28B-FC643C2AD396}" sibTransId="{7578AD46-62CA-4986-B75D-ABC337CE3201}"/>
    <dgm:cxn modelId="{EAF152A1-4258-46C3-9754-2E4463D2F9EF}" type="presOf" srcId="{54C521C5-C53C-430A-86D3-5CC4C4F65328}" destId="{F7CF893A-2C82-4101-BD26-540AD10C30AD}" srcOrd="0" destOrd="0" presId="urn:microsoft.com/office/officeart/2005/8/layout/vList2"/>
    <dgm:cxn modelId="{8AFF55A1-9C31-44DD-B80E-3687428343D5}" type="presOf" srcId="{39EAFEA6-C5DB-4E32-BF6B-51BE51C9ECFC}" destId="{59977B67-56AD-41CD-A3F7-AE4E8904B463}" srcOrd="0" destOrd="0" presId="urn:microsoft.com/office/officeart/2005/8/layout/vList2"/>
    <dgm:cxn modelId="{E74652B6-A36C-4E39-81D9-A2C2CBD20D84}" type="presOf" srcId="{B6EE59C6-1091-4776-9F92-B71C1772E1B0}" destId="{0ED68550-B5E6-4F08-B22F-C15C11FFDFEF}" srcOrd="0" destOrd="0" presId="urn:microsoft.com/office/officeart/2005/8/layout/vList2"/>
    <dgm:cxn modelId="{85E630B8-BA1F-4240-A323-78066F2D22B4}" type="presOf" srcId="{99553358-8978-4A65-B7AB-05F76AAC5979}" destId="{57D7732B-FB1E-4518-8ED1-EF6899555B56}" srcOrd="0" destOrd="0" presId="urn:microsoft.com/office/officeart/2005/8/layout/vList2"/>
    <dgm:cxn modelId="{A2AAC7D3-7052-4EB4-B41A-BEEE9B285B49}" type="presOf" srcId="{1A58DEF6-D57E-40A6-94DE-A45BD040849F}" destId="{4DB680E2-4EEC-4F28-AC5D-B918C0B34E6B}" srcOrd="0" destOrd="0" presId="urn:microsoft.com/office/officeart/2005/8/layout/vList2"/>
    <dgm:cxn modelId="{B53DA4EB-136B-469A-AA2F-23F492C5A7A3}" type="presOf" srcId="{03EA8B9E-5513-4E02-8D60-35C16679409F}" destId="{82655799-C437-4A01-BF00-624745253A90}" srcOrd="0" destOrd="0" presId="urn:microsoft.com/office/officeart/2005/8/layout/vList2"/>
    <dgm:cxn modelId="{0F9881F8-9B3A-41C9-9D73-352B56E08ED5}" srcId="{99553358-8978-4A65-B7AB-05F76AAC5979}" destId="{1A58DEF6-D57E-40A6-94DE-A45BD040849F}" srcOrd="3" destOrd="0" parTransId="{EAD10B63-D45D-4C33-9120-C82CCA2C97D8}" sibTransId="{89F080C1-763C-4A40-BB95-EBF17282FE27}"/>
    <dgm:cxn modelId="{CD54B9F9-3873-4632-98EB-348C808F5CE1}" type="presOf" srcId="{0D81A4CB-FB9A-44AD-AD3C-8400EAE8B36D}" destId="{54B0C575-1CF0-42E2-AFA6-6C383344FFD1}" srcOrd="0" destOrd="0" presId="urn:microsoft.com/office/officeart/2005/8/layout/vList2"/>
    <dgm:cxn modelId="{1D8EB074-657E-4DE6-B0E8-75FD3C5F6E21}" type="presParOf" srcId="{57D7732B-FB1E-4518-8ED1-EF6899555B56}" destId="{82655799-C437-4A01-BF00-624745253A90}" srcOrd="0" destOrd="0" presId="urn:microsoft.com/office/officeart/2005/8/layout/vList2"/>
    <dgm:cxn modelId="{EEB19378-3A01-436C-8DA6-25F4E8FCBFB6}" type="presParOf" srcId="{57D7732B-FB1E-4518-8ED1-EF6899555B56}" destId="{F69D6F9C-6B09-4383-B1F3-77D73BB81667}" srcOrd="1" destOrd="0" presId="urn:microsoft.com/office/officeart/2005/8/layout/vList2"/>
    <dgm:cxn modelId="{36E4D359-4D5F-44A3-954B-CBC781692086}" type="presParOf" srcId="{57D7732B-FB1E-4518-8ED1-EF6899555B56}" destId="{0ED68550-B5E6-4F08-B22F-C15C11FFDFEF}" srcOrd="2" destOrd="0" presId="urn:microsoft.com/office/officeart/2005/8/layout/vList2"/>
    <dgm:cxn modelId="{0549D74E-9337-401D-934C-E7A3DE07386F}" type="presParOf" srcId="{57D7732B-FB1E-4518-8ED1-EF6899555B56}" destId="{610B663B-54F4-4C7C-BF3D-ACE784BF56BB}" srcOrd="3" destOrd="0" presId="urn:microsoft.com/office/officeart/2005/8/layout/vList2"/>
    <dgm:cxn modelId="{79ED4C4C-65CD-43E7-942A-DBD2E0A98717}" type="presParOf" srcId="{57D7732B-FB1E-4518-8ED1-EF6899555B56}" destId="{54B0C575-1CF0-42E2-AFA6-6C383344FFD1}" srcOrd="4" destOrd="0" presId="urn:microsoft.com/office/officeart/2005/8/layout/vList2"/>
    <dgm:cxn modelId="{148C983C-73DC-4F96-BADA-EA97EB6B4562}" type="presParOf" srcId="{57D7732B-FB1E-4518-8ED1-EF6899555B56}" destId="{A8129D33-72D0-428F-B10E-4B2A789A05EE}" srcOrd="5" destOrd="0" presId="urn:microsoft.com/office/officeart/2005/8/layout/vList2"/>
    <dgm:cxn modelId="{ADC71C17-2902-48C1-8BEF-EE92AF7E7F15}" type="presParOf" srcId="{57D7732B-FB1E-4518-8ED1-EF6899555B56}" destId="{4DB680E2-4EEC-4F28-AC5D-B918C0B34E6B}" srcOrd="6" destOrd="0" presId="urn:microsoft.com/office/officeart/2005/8/layout/vList2"/>
    <dgm:cxn modelId="{81EE5B7F-4485-4B5A-AF72-47AE3FB31709}" type="presParOf" srcId="{57D7732B-FB1E-4518-8ED1-EF6899555B56}" destId="{92BE3310-49A3-4999-B839-DF651FFEEC71}" srcOrd="7" destOrd="0" presId="urn:microsoft.com/office/officeart/2005/8/layout/vList2"/>
    <dgm:cxn modelId="{08066651-2FD3-447F-9A2D-27F250CAA513}" type="presParOf" srcId="{57D7732B-FB1E-4518-8ED1-EF6899555B56}" destId="{F7CF893A-2C82-4101-BD26-540AD10C30AD}" srcOrd="8" destOrd="0" presId="urn:microsoft.com/office/officeart/2005/8/layout/vList2"/>
    <dgm:cxn modelId="{16D7A973-B896-438A-8418-0F928DC71427}" type="presParOf" srcId="{57D7732B-FB1E-4518-8ED1-EF6899555B56}" destId="{F3BD21BF-7386-47CB-81CA-8A0964E58C5F}" srcOrd="9" destOrd="0" presId="urn:microsoft.com/office/officeart/2005/8/layout/vList2"/>
    <dgm:cxn modelId="{3F29D1CA-C076-4BB2-BAEB-E3125D55656A}" type="presParOf" srcId="{57D7732B-FB1E-4518-8ED1-EF6899555B56}" destId="{59977B67-56AD-41CD-A3F7-AE4E8904B463}"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D6B905BD-93A1-4109-A284-BC4EC53C81B7}" type="doc">
      <dgm:prSet loTypeId="urn:microsoft.com/office/officeart/2018/5/layout/IconCircleLabelList" loCatId="icon" qsTypeId="urn:microsoft.com/office/officeart/2005/8/quickstyle/simple1" qsCatId="simple" csTypeId="urn:microsoft.com/office/officeart/2005/8/colors/colorful5" csCatId="colorful" phldr="1"/>
      <dgm:spPr/>
      <dgm:t>
        <a:bodyPr/>
        <a:lstStyle/>
        <a:p>
          <a:endParaRPr lang="en-US"/>
        </a:p>
      </dgm:t>
    </dgm:pt>
    <dgm:pt modelId="{A2E6ACE4-F51C-4C43-873C-1AB32D943B4E}">
      <dgm:prSet custT="1"/>
      <dgm:spPr/>
      <dgm:t>
        <a:bodyPr/>
        <a:lstStyle/>
        <a:p>
          <a:pPr>
            <a:lnSpc>
              <a:spcPct val="100000"/>
            </a:lnSpc>
            <a:defRPr cap="all"/>
          </a:pPr>
          <a:r>
            <a:rPr lang="en-GB" sz="1200"/>
            <a:t>Finalize the Architecture Roadmap and the supporting Implementation and Migration Plan</a:t>
          </a:r>
          <a:br>
            <a:rPr lang="en-GB" sz="1200"/>
          </a:br>
          <a:endParaRPr lang="en-US" sz="1200"/>
        </a:p>
      </dgm:t>
    </dgm:pt>
    <dgm:pt modelId="{B8EC64AD-D715-47BB-BB07-AA6F97A14142}" type="parTrans" cxnId="{A7C40DB2-2AFD-4F14-ACF6-8296817ACC18}">
      <dgm:prSet/>
      <dgm:spPr/>
      <dgm:t>
        <a:bodyPr/>
        <a:lstStyle/>
        <a:p>
          <a:endParaRPr lang="en-US" sz="1200"/>
        </a:p>
      </dgm:t>
    </dgm:pt>
    <dgm:pt modelId="{8686FA3F-824D-4C65-B621-0F8EB6B4CC48}" type="sibTrans" cxnId="{A7C40DB2-2AFD-4F14-ACF6-8296817ACC18}">
      <dgm:prSet/>
      <dgm:spPr/>
      <dgm:t>
        <a:bodyPr/>
        <a:lstStyle/>
        <a:p>
          <a:pPr>
            <a:lnSpc>
              <a:spcPct val="100000"/>
            </a:lnSpc>
          </a:pPr>
          <a:endParaRPr lang="en-US" sz="1200"/>
        </a:p>
      </dgm:t>
    </dgm:pt>
    <dgm:pt modelId="{90801465-32DF-4EB9-8865-7F465FB9424F}">
      <dgm:prSet custT="1"/>
      <dgm:spPr/>
      <dgm:t>
        <a:bodyPr/>
        <a:lstStyle/>
        <a:p>
          <a:pPr>
            <a:lnSpc>
              <a:spcPct val="100000"/>
            </a:lnSpc>
            <a:defRPr cap="all"/>
          </a:pPr>
          <a:r>
            <a:rPr lang="en-GB" sz="1200"/>
            <a:t>Ensure that the Implementation and Migration Plan is co-ordinated with the enterprise’s approach to managing and implementing change</a:t>
          </a:r>
          <a:br>
            <a:rPr lang="en-GB" sz="1200"/>
          </a:br>
          <a:endParaRPr lang="en-US" sz="1200"/>
        </a:p>
      </dgm:t>
    </dgm:pt>
    <dgm:pt modelId="{58946865-C2E8-480D-AFC9-552205D46C18}" type="parTrans" cxnId="{E7E1FD35-4B2D-45BC-B608-9DC03E524097}">
      <dgm:prSet/>
      <dgm:spPr/>
      <dgm:t>
        <a:bodyPr/>
        <a:lstStyle/>
        <a:p>
          <a:endParaRPr lang="en-US" sz="1200"/>
        </a:p>
      </dgm:t>
    </dgm:pt>
    <dgm:pt modelId="{5BB1EBB3-F613-4679-8DCA-21C163CEA96B}" type="sibTrans" cxnId="{E7E1FD35-4B2D-45BC-B608-9DC03E524097}">
      <dgm:prSet/>
      <dgm:spPr/>
      <dgm:t>
        <a:bodyPr/>
        <a:lstStyle/>
        <a:p>
          <a:pPr>
            <a:lnSpc>
              <a:spcPct val="100000"/>
            </a:lnSpc>
          </a:pPr>
          <a:endParaRPr lang="en-US" sz="1200"/>
        </a:p>
      </dgm:t>
    </dgm:pt>
    <dgm:pt modelId="{1440C416-F19E-4DCC-86EB-B0D78476BAD3}">
      <dgm:prSet custT="1"/>
      <dgm:spPr/>
      <dgm:t>
        <a:bodyPr/>
        <a:lstStyle/>
        <a:p>
          <a:pPr>
            <a:lnSpc>
              <a:spcPct val="100000"/>
            </a:lnSpc>
            <a:defRPr cap="all"/>
          </a:pPr>
          <a:r>
            <a:rPr lang="en-GB" sz="1200"/>
            <a:t>Ensure that the business value and cost of work packages and Transition Architectures is understood by key stakeholders</a:t>
          </a:r>
          <a:endParaRPr lang="en-US" sz="1200"/>
        </a:p>
      </dgm:t>
    </dgm:pt>
    <dgm:pt modelId="{E549C010-A2A1-4DC2-9A57-AB2AB8513212}" type="parTrans" cxnId="{A922435C-149A-44FF-A917-988C59FC292A}">
      <dgm:prSet/>
      <dgm:spPr/>
      <dgm:t>
        <a:bodyPr/>
        <a:lstStyle/>
        <a:p>
          <a:endParaRPr lang="en-US" sz="1200"/>
        </a:p>
      </dgm:t>
    </dgm:pt>
    <dgm:pt modelId="{AF04A318-634C-4889-9E43-09EEFFF48806}" type="sibTrans" cxnId="{A922435C-149A-44FF-A917-988C59FC292A}">
      <dgm:prSet/>
      <dgm:spPr/>
      <dgm:t>
        <a:bodyPr/>
        <a:lstStyle/>
        <a:p>
          <a:endParaRPr lang="en-US" sz="1200"/>
        </a:p>
      </dgm:t>
    </dgm:pt>
    <dgm:pt modelId="{2BBC51CE-3E8E-41F2-B6A2-7DE6D87B0F0A}" type="pres">
      <dgm:prSet presAssocID="{D6B905BD-93A1-4109-A284-BC4EC53C81B7}" presName="root" presStyleCnt="0">
        <dgm:presLayoutVars>
          <dgm:dir/>
          <dgm:resizeHandles val="exact"/>
        </dgm:presLayoutVars>
      </dgm:prSet>
      <dgm:spPr/>
    </dgm:pt>
    <dgm:pt modelId="{E536C1D8-679F-4873-BFE0-67C815537C8E}" type="pres">
      <dgm:prSet presAssocID="{A2E6ACE4-F51C-4C43-873C-1AB32D943B4E}" presName="compNode" presStyleCnt="0"/>
      <dgm:spPr/>
    </dgm:pt>
    <dgm:pt modelId="{3CFC0B56-7C1C-4CEC-BEA3-A4B6D55DEC94}" type="pres">
      <dgm:prSet presAssocID="{A2E6ACE4-F51C-4C43-873C-1AB32D943B4E}" presName="iconBgRect" presStyleLbl="bgShp" presStyleIdx="0" presStyleCnt="3"/>
      <dgm:spPr>
        <a:ln>
          <a:noFill/>
        </a:ln>
      </dgm:spPr>
    </dgm:pt>
    <dgm:pt modelId="{36A87170-067E-41B1-A8D7-E08DE956C2A6}" type="pres">
      <dgm:prSet presAssocID="{A2E6ACE4-F51C-4C43-873C-1AB32D943B4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476CB8CC-9528-46ED-8AA0-B3B1EED4F3F9}" type="pres">
      <dgm:prSet presAssocID="{A2E6ACE4-F51C-4C43-873C-1AB32D943B4E}" presName="spaceRect" presStyleCnt="0"/>
      <dgm:spPr/>
    </dgm:pt>
    <dgm:pt modelId="{5BCBD6F0-5B16-474D-9015-E1583329232D}" type="pres">
      <dgm:prSet presAssocID="{A2E6ACE4-F51C-4C43-873C-1AB32D943B4E}" presName="textRect" presStyleLbl="revTx" presStyleIdx="0" presStyleCnt="3">
        <dgm:presLayoutVars>
          <dgm:chMax val="1"/>
          <dgm:chPref val="1"/>
        </dgm:presLayoutVars>
      </dgm:prSet>
      <dgm:spPr/>
    </dgm:pt>
    <dgm:pt modelId="{D0CC2C20-09A3-4F4F-9778-84D58F996037}" type="pres">
      <dgm:prSet presAssocID="{8686FA3F-824D-4C65-B621-0F8EB6B4CC48}" presName="sibTrans" presStyleCnt="0"/>
      <dgm:spPr/>
    </dgm:pt>
    <dgm:pt modelId="{3B913977-AD8B-43F1-8F45-C99C582C2904}" type="pres">
      <dgm:prSet presAssocID="{90801465-32DF-4EB9-8865-7F465FB9424F}" presName="compNode" presStyleCnt="0"/>
      <dgm:spPr/>
    </dgm:pt>
    <dgm:pt modelId="{B033C8FB-F75B-4EE7-8DB7-344F64F59E57}" type="pres">
      <dgm:prSet presAssocID="{90801465-32DF-4EB9-8865-7F465FB9424F}" presName="iconBgRect" presStyleLbl="bgShp" presStyleIdx="1" presStyleCnt="3"/>
      <dgm:spPr/>
    </dgm:pt>
    <dgm:pt modelId="{AA3A287F-101C-4D10-A668-1BD5FA227E47}" type="pres">
      <dgm:prSet presAssocID="{90801465-32DF-4EB9-8865-7F465FB9424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171F431E-8CD5-4F35-84EF-6719E64317F8}" type="pres">
      <dgm:prSet presAssocID="{90801465-32DF-4EB9-8865-7F465FB9424F}" presName="spaceRect" presStyleCnt="0"/>
      <dgm:spPr/>
    </dgm:pt>
    <dgm:pt modelId="{810A982F-5512-4534-9AFC-9562D56FEBDD}" type="pres">
      <dgm:prSet presAssocID="{90801465-32DF-4EB9-8865-7F465FB9424F}" presName="textRect" presStyleLbl="revTx" presStyleIdx="1" presStyleCnt="3" custScaleX="121535">
        <dgm:presLayoutVars>
          <dgm:chMax val="1"/>
          <dgm:chPref val="1"/>
        </dgm:presLayoutVars>
      </dgm:prSet>
      <dgm:spPr/>
    </dgm:pt>
    <dgm:pt modelId="{7ED89F46-2608-4F5A-B488-F48AC26A9B86}" type="pres">
      <dgm:prSet presAssocID="{5BB1EBB3-F613-4679-8DCA-21C163CEA96B}" presName="sibTrans" presStyleCnt="0"/>
      <dgm:spPr/>
    </dgm:pt>
    <dgm:pt modelId="{A57FAFAC-6CDA-4853-85F2-46146D827BBF}" type="pres">
      <dgm:prSet presAssocID="{1440C416-F19E-4DCC-86EB-B0D78476BAD3}" presName="compNode" presStyleCnt="0"/>
      <dgm:spPr/>
    </dgm:pt>
    <dgm:pt modelId="{B15634E6-4A76-415D-943C-106B3A28C3A1}" type="pres">
      <dgm:prSet presAssocID="{1440C416-F19E-4DCC-86EB-B0D78476BAD3}" presName="iconBgRect" presStyleLbl="bgShp" presStyleIdx="2" presStyleCnt="3"/>
      <dgm:spPr/>
    </dgm:pt>
    <dgm:pt modelId="{221D177F-4C37-4487-8B48-7276A516D8BE}" type="pres">
      <dgm:prSet presAssocID="{1440C416-F19E-4DCC-86EB-B0D78476BAD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9D932242-143D-4795-987D-30708F6C52C2}" type="pres">
      <dgm:prSet presAssocID="{1440C416-F19E-4DCC-86EB-B0D78476BAD3}" presName="spaceRect" presStyleCnt="0"/>
      <dgm:spPr/>
    </dgm:pt>
    <dgm:pt modelId="{D9679053-F4C3-47CE-85EA-314E1E808F5C}" type="pres">
      <dgm:prSet presAssocID="{1440C416-F19E-4DCC-86EB-B0D78476BAD3}" presName="textRect" presStyleLbl="revTx" presStyleIdx="2" presStyleCnt="3" custScaleX="117284">
        <dgm:presLayoutVars>
          <dgm:chMax val="1"/>
          <dgm:chPref val="1"/>
        </dgm:presLayoutVars>
      </dgm:prSet>
      <dgm:spPr/>
    </dgm:pt>
  </dgm:ptLst>
  <dgm:cxnLst>
    <dgm:cxn modelId="{A265BF25-C1A4-49E5-839F-4FC3A4C11139}" type="presOf" srcId="{1440C416-F19E-4DCC-86EB-B0D78476BAD3}" destId="{D9679053-F4C3-47CE-85EA-314E1E808F5C}" srcOrd="0" destOrd="0" presId="urn:microsoft.com/office/officeart/2018/5/layout/IconCircleLabelList"/>
    <dgm:cxn modelId="{E7E1FD35-4B2D-45BC-B608-9DC03E524097}" srcId="{D6B905BD-93A1-4109-A284-BC4EC53C81B7}" destId="{90801465-32DF-4EB9-8865-7F465FB9424F}" srcOrd="1" destOrd="0" parTransId="{58946865-C2E8-480D-AFC9-552205D46C18}" sibTransId="{5BB1EBB3-F613-4679-8DCA-21C163CEA96B}"/>
    <dgm:cxn modelId="{A922435C-149A-44FF-A917-988C59FC292A}" srcId="{D6B905BD-93A1-4109-A284-BC4EC53C81B7}" destId="{1440C416-F19E-4DCC-86EB-B0D78476BAD3}" srcOrd="2" destOrd="0" parTransId="{E549C010-A2A1-4DC2-9A57-AB2AB8513212}" sibTransId="{AF04A318-634C-4889-9E43-09EEFFF48806}"/>
    <dgm:cxn modelId="{B1AEF74E-367F-499B-B7A5-CCBD6B435E31}" type="presOf" srcId="{90801465-32DF-4EB9-8865-7F465FB9424F}" destId="{810A982F-5512-4534-9AFC-9562D56FEBDD}" srcOrd="0" destOrd="0" presId="urn:microsoft.com/office/officeart/2018/5/layout/IconCircleLabelList"/>
    <dgm:cxn modelId="{F47ED855-91CD-4989-A016-9E2702D5D71B}" type="presOf" srcId="{A2E6ACE4-F51C-4C43-873C-1AB32D943B4E}" destId="{5BCBD6F0-5B16-474D-9015-E1583329232D}" srcOrd="0" destOrd="0" presId="urn:microsoft.com/office/officeart/2018/5/layout/IconCircleLabelList"/>
    <dgm:cxn modelId="{00A22884-9E77-45A9-A4A8-319E3714D52C}" type="presOf" srcId="{D6B905BD-93A1-4109-A284-BC4EC53C81B7}" destId="{2BBC51CE-3E8E-41F2-B6A2-7DE6D87B0F0A}" srcOrd="0" destOrd="0" presId="urn:microsoft.com/office/officeart/2018/5/layout/IconCircleLabelList"/>
    <dgm:cxn modelId="{A7C40DB2-2AFD-4F14-ACF6-8296817ACC18}" srcId="{D6B905BD-93A1-4109-A284-BC4EC53C81B7}" destId="{A2E6ACE4-F51C-4C43-873C-1AB32D943B4E}" srcOrd="0" destOrd="0" parTransId="{B8EC64AD-D715-47BB-BB07-AA6F97A14142}" sibTransId="{8686FA3F-824D-4C65-B621-0F8EB6B4CC48}"/>
    <dgm:cxn modelId="{1983DF64-B863-4AA6-81C8-04CFFF85FFCE}" type="presParOf" srcId="{2BBC51CE-3E8E-41F2-B6A2-7DE6D87B0F0A}" destId="{E536C1D8-679F-4873-BFE0-67C815537C8E}" srcOrd="0" destOrd="0" presId="urn:microsoft.com/office/officeart/2018/5/layout/IconCircleLabelList"/>
    <dgm:cxn modelId="{72190940-238E-469A-9A3D-95B424B420ED}" type="presParOf" srcId="{E536C1D8-679F-4873-BFE0-67C815537C8E}" destId="{3CFC0B56-7C1C-4CEC-BEA3-A4B6D55DEC94}" srcOrd="0" destOrd="0" presId="urn:microsoft.com/office/officeart/2018/5/layout/IconCircleLabelList"/>
    <dgm:cxn modelId="{E95A9E9E-B73B-47E8-B8E3-6B109E6C561E}" type="presParOf" srcId="{E536C1D8-679F-4873-BFE0-67C815537C8E}" destId="{36A87170-067E-41B1-A8D7-E08DE956C2A6}" srcOrd="1" destOrd="0" presId="urn:microsoft.com/office/officeart/2018/5/layout/IconCircleLabelList"/>
    <dgm:cxn modelId="{EDCD49D8-D014-4A87-8345-F1C002D93B61}" type="presParOf" srcId="{E536C1D8-679F-4873-BFE0-67C815537C8E}" destId="{476CB8CC-9528-46ED-8AA0-B3B1EED4F3F9}" srcOrd="2" destOrd="0" presId="urn:microsoft.com/office/officeart/2018/5/layout/IconCircleLabelList"/>
    <dgm:cxn modelId="{EE8C6E99-9E8B-4CDE-9664-01F41FFD2EBE}" type="presParOf" srcId="{E536C1D8-679F-4873-BFE0-67C815537C8E}" destId="{5BCBD6F0-5B16-474D-9015-E1583329232D}" srcOrd="3" destOrd="0" presId="urn:microsoft.com/office/officeart/2018/5/layout/IconCircleLabelList"/>
    <dgm:cxn modelId="{6E350157-4711-40C5-9FC9-E9B0BC684983}" type="presParOf" srcId="{2BBC51CE-3E8E-41F2-B6A2-7DE6D87B0F0A}" destId="{D0CC2C20-09A3-4F4F-9778-84D58F996037}" srcOrd="1" destOrd="0" presId="urn:microsoft.com/office/officeart/2018/5/layout/IconCircleLabelList"/>
    <dgm:cxn modelId="{EF7E78BB-93D6-4328-AB0C-07410F71E7DB}" type="presParOf" srcId="{2BBC51CE-3E8E-41F2-B6A2-7DE6D87B0F0A}" destId="{3B913977-AD8B-43F1-8F45-C99C582C2904}" srcOrd="2" destOrd="0" presId="urn:microsoft.com/office/officeart/2018/5/layout/IconCircleLabelList"/>
    <dgm:cxn modelId="{52923318-604A-41BA-A5D1-3816302BF8EC}" type="presParOf" srcId="{3B913977-AD8B-43F1-8F45-C99C582C2904}" destId="{B033C8FB-F75B-4EE7-8DB7-344F64F59E57}" srcOrd="0" destOrd="0" presId="urn:microsoft.com/office/officeart/2018/5/layout/IconCircleLabelList"/>
    <dgm:cxn modelId="{958E9DC1-FFD5-4D53-A9F0-BB3FEF917492}" type="presParOf" srcId="{3B913977-AD8B-43F1-8F45-C99C582C2904}" destId="{AA3A287F-101C-4D10-A668-1BD5FA227E47}" srcOrd="1" destOrd="0" presId="urn:microsoft.com/office/officeart/2018/5/layout/IconCircleLabelList"/>
    <dgm:cxn modelId="{B642F818-FAEC-4C2A-AE96-846B1A2E17BE}" type="presParOf" srcId="{3B913977-AD8B-43F1-8F45-C99C582C2904}" destId="{171F431E-8CD5-4F35-84EF-6719E64317F8}" srcOrd="2" destOrd="0" presId="urn:microsoft.com/office/officeart/2018/5/layout/IconCircleLabelList"/>
    <dgm:cxn modelId="{B4E25009-5198-4E19-8A37-E8628F67D7F9}" type="presParOf" srcId="{3B913977-AD8B-43F1-8F45-C99C582C2904}" destId="{810A982F-5512-4534-9AFC-9562D56FEBDD}" srcOrd="3" destOrd="0" presId="urn:microsoft.com/office/officeart/2018/5/layout/IconCircleLabelList"/>
    <dgm:cxn modelId="{70965094-B777-4D9D-8679-7DBBFC9A2C35}" type="presParOf" srcId="{2BBC51CE-3E8E-41F2-B6A2-7DE6D87B0F0A}" destId="{7ED89F46-2608-4F5A-B488-F48AC26A9B86}" srcOrd="3" destOrd="0" presId="urn:microsoft.com/office/officeart/2018/5/layout/IconCircleLabelList"/>
    <dgm:cxn modelId="{8541D69F-2B79-41F1-B288-1B579BEBAD5A}" type="presParOf" srcId="{2BBC51CE-3E8E-41F2-B6A2-7DE6D87B0F0A}" destId="{A57FAFAC-6CDA-4853-85F2-46146D827BBF}" srcOrd="4" destOrd="0" presId="urn:microsoft.com/office/officeart/2018/5/layout/IconCircleLabelList"/>
    <dgm:cxn modelId="{E2D32619-B57D-48E5-B0C9-2CB0438C716D}" type="presParOf" srcId="{A57FAFAC-6CDA-4853-85F2-46146D827BBF}" destId="{B15634E6-4A76-415D-943C-106B3A28C3A1}" srcOrd="0" destOrd="0" presId="urn:microsoft.com/office/officeart/2018/5/layout/IconCircleLabelList"/>
    <dgm:cxn modelId="{BC261D00-3BB0-4A2B-9967-068FB35BA6CF}" type="presParOf" srcId="{A57FAFAC-6CDA-4853-85F2-46146D827BBF}" destId="{221D177F-4C37-4487-8B48-7276A516D8BE}" srcOrd="1" destOrd="0" presId="urn:microsoft.com/office/officeart/2018/5/layout/IconCircleLabelList"/>
    <dgm:cxn modelId="{C669BFBC-ED37-48FE-AC21-2BCA79E92245}" type="presParOf" srcId="{A57FAFAC-6CDA-4853-85F2-46146D827BBF}" destId="{9D932242-143D-4795-987D-30708F6C52C2}" srcOrd="2" destOrd="0" presId="urn:microsoft.com/office/officeart/2018/5/layout/IconCircleLabelList"/>
    <dgm:cxn modelId="{FC59C2FD-0F1D-4863-AF89-FB26A1B4C60A}" type="presParOf" srcId="{A57FAFAC-6CDA-4853-85F2-46146D827BBF}" destId="{D9679053-F4C3-47CE-85EA-314E1E808F5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8CB2B863-F2B8-44B1-AEAC-96562C763FB6}"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US"/>
        </a:p>
      </dgm:t>
    </dgm:pt>
    <dgm:pt modelId="{BFF655FA-AB87-41A3-BA6A-5BBE90D433C5}">
      <dgm:prSet custT="1"/>
      <dgm:spPr>
        <a:solidFill>
          <a:schemeClr val="accent1"/>
        </a:solidFill>
      </dgm:spPr>
      <dgm:t>
        <a:bodyPr/>
        <a:lstStyle/>
        <a:p>
          <a:pPr algn="ctr"/>
          <a:r>
            <a:rPr lang="en-GB" sz="1800"/>
            <a:t>Architecture Definition Document</a:t>
          </a:r>
          <a:endParaRPr lang="en-US" sz="1800"/>
        </a:p>
      </dgm:t>
    </dgm:pt>
    <dgm:pt modelId="{3EA21C45-691A-45E2-AA2B-11A503BC7083}" type="parTrans" cxnId="{A467D6E7-1048-4240-AA4C-100BA5EA4285}">
      <dgm:prSet/>
      <dgm:spPr/>
      <dgm:t>
        <a:bodyPr/>
        <a:lstStyle/>
        <a:p>
          <a:pPr algn="ctr"/>
          <a:endParaRPr lang="en-US" sz="2400"/>
        </a:p>
      </dgm:t>
    </dgm:pt>
    <dgm:pt modelId="{61ECCE7E-BC34-4241-85A2-99A81AD6DBAB}" type="sibTrans" cxnId="{A467D6E7-1048-4240-AA4C-100BA5EA4285}">
      <dgm:prSet/>
      <dgm:spPr/>
      <dgm:t>
        <a:bodyPr/>
        <a:lstStyle/>
        <a:p>
          <a:pPr algn="ctr"/>
          <a:endParaRPr lang="en-US" sz="2400"/>
        </a:p>
      </dgm:t>
    </dgm:pt>
    <dgm:pt modelId="{BF8B5C95-CDD5-43CF-B158-2A543D4496B3}">
      <dgm:prSet custT="1"/>
      <dgm:spPr>
        <a:solidFill>
          <a:schemeClr val="accent1"/>
        </a:solidFill>
      </dgm:spPr>
      <dgm:t>
        <a:bodyPr/>
        <a:lstStyle/>
        <a:p>
          <a:pPr algn="ctr"/>
          <a:r>
            <a:rPr lang="en-GB" sz="1800"/>
            <a:t>Architecture Requirements Specification</a:t>
          </a:r>
          <a:endParaRPr lang="en-US" sz="1800"/>
        </a:p>
      </dgm:t>
    </dgm:pt>
    <dgm:pt modelId="{942B7236-6D29-468F-9B8D-AEFE338168F4}" type="parTrans" cxnId="{FFD882A0-91B6-4DAB-9729-9D4A283C1036}">
      <dgm:prSet/>
      <dgm:spPr/>
      <dgm:t>
        <a:bodyPr/>
        <a:lstStyle/>
        <a:p>
          <a:pPr algn="ctr"/>
          <a:endParaRPr lang="en-US" sz="2400"/>
        </a:p>
      </dgm:t>
    </dgm:pt>
    <dgm:pt modelId="{A7D569F6-2812-462E-B1EF-17BFCB1AA55F}" type="sibTrans" cxnId="{FFD882A0-91B6-4DAB-9729-9D4A283C1036}">
      <dgm:prSet/>
      <dgm:spPr/>
      <dgm:t>
        <a:bodyPr/>
        <a:lstStyle/>
        <a:p>
          <a:pPr algn="ctr"/>
          <a:endParaRPr lang="en-US" sz="2400"/>
        </a:p>
      </dgm:t>
    </dgm:pt>
    <dgm:pt modelId="{567DEC60-3CC7-409E-9F0C-98A3BA6D4890}">
      <dgm:prSet custT="1"/>
      <dgm:spPr>
        <a:solidFill>
          <a:schemeClr val="accent1"/>
        </a:solidFill>
      </dgm:spPr>
      <dgm:t>
        <a:bodyPr/>
        <a:lstStyle/>
        <a:p>
          <a:pPr algn="ctr"/>
          <a:r>
            <a:rPr lang="en-GB" sz="1800"/>
            <a:t>Architecture Roadmap</a:t>
          </a:r>
          <a:endParaRPr lang="en-US" sz="1800"/>
        </a:p>
      </dgm:t>
    </dgm:pt>
    <dgm:pt modelId="{43991F66-37DB-46BD-A451-9F9D32A7FB10}" type="parTrans" cxnId="{0C57E29D-53B1-44A9-97EF-3B025CAF5C56}">
      <dgm:prSet/>
      <dgm:spPr/>
      <dgm:t>
        <a:bodyPr/>
        <a:lstStyle/>
        <a:p>
          <a:pPr algn="ctr"/>
          <a:endParaRPr lang="en-US" sz="2400"/>
        </a:p>
      </dgm:t>
    </dgm:pt>
    <dgm:pt modelId="{661314B0-21A9-4848-B106-6279BB2FC22E}" type="sibTrans" cxnId="{0C57E29D-53B1-44A9-97EF-3B025CAF5C56}">
      <dgm:prSet/>
      <dgm:spPr/>
      <dgm:t>
        <a:bodyPr/>
        <a:lstStyle/>
        <a:p>
          <a:pPr algn="ctr"/>
          <a:endParaRPr lang="en-US" sz="2400"/>
        </a:p>
      </dgm:t>
    </dgm:pt>
    <dgm:pt modelId="{707BF9F8-C2A5-4FE0-9134-58AEFEAE4ACE}">
      <dgm:prSet custT="1"/>
      <dgm:spPr>
        <a:solidFill>
          <a:schemeClr val="accent1"/>
        </a:solidFill>
      </dgm:spPr>
      <dgm:t>
        <a:bodyPr/>
        <a:lstStyle/>
        <a:p>
          <a:pPr algn="ctr"/>
          <a:r>
            <a:rPr lang="en-GB" sz="1800"/>
            <a:t>Change Request</a:t>
          </a:r>
          <a:endParaRPr lang="en-US" sz="1800"/>
        </a:p>
      </dgm:t>
    </dgm:pt>
    <dgm:pt modelId="{D79E26B7-C38D-485D-AA7E-F9016D8E650B}" type="parTrans" cxnId="{1553B0B9-CDAE-44DA-A75B-4F824301BD08}">
      <dgm:prSet/>
      <dgm:spPr/>
      <dgm:t>
        <a:bodyPr/>
        <a:lstStyle/>
        <a:p>
          <a:pPr algn="ctr"/>
          <a:endParaRPr lang="en-US" sz="2400"/>
        </a:p>
      </dgm:t>
    </dgm:pt>
    <dgm:pt modelId="{36F1A8C4-EB39-43DA-94B7-CAC4A5768471}" type="sibTrans" cxnId="{1553B0B9-CDAE-44DA-A75B-4F824301BD08}">
      <dgm:prSet/>
      <dgm:spPr/>
      <dgm:t>
        <a:bodyPr/>
        <a:lstStyle/>
        <a:p>
          <a:pPr algn="ctr"/>
          <a:endParaRPr lang="en-US" sz="2400"/>
        </a:p>
      </dgm:t>
    </dgm:pt>
    <dgm:pt modelId="{54829F1A-A8CC-4C2F-9B3C-DCCB0339DF70}">
      <dgm:prSet custT="1"/>
      <dgm:spPr>
        <a:solidFill>
          <a:schemeClr val="accent1"/>
        </a:solidFill>
      </dgm:spPr>
      <dgm:t>
        <a:bodyPr/>
        <a:lstStyle/>
        <a:p>
          <a:pPr algn="ctr"/>
          <a:r>
            <a:rPr lang="en-GB" sz="1800"/>
            <a:t>Implementation and Migration Plan</a:t>
          </a:r>
          <a:endParaRPr lang="en-US" sz="1800"/>
        </a:p>
      </dgm:t>
    </dgm:pt>
    <dgm:pt modelId="{73DF01E4-80C5-419F-9F38-0988F43975B0}" type="parTrans" cxnId="{AAF02D57-9C70-48D6-9DBC-460FB652AAB8}">
      <dgm:prSet/>
      <dgm:spPr/>
      <dgm:t>
        <a:bodyPr/>
        <a:lstStyle/>
        <a:p>
          <a:pPr algn="ctr"/>
          <a:endParaRPr lang="en-US" sz="2400"/>
        </a:p>
      </dgm:t>
    </dgm:pt>
    <dgm:pt modelId="{E96AE174-C9DD-4FCA-BF95-0C8F9329C496}" type="sibTrans" cxnId="{AAF02D57-9C70-48D6-9DBC-460FB652AAB8}">
      <dgm:prSet/>
      <dgm:spPr/>
      <dgm:t>
        <a:bodyPr/>
        <a:lstStyle/>
        <a:p>
          <a:pPr algn="ctr"/>
          <a:endParaRPr lang="en-US" sz="2400"/>
        </a:p>
      </dgm:t>
    </dgm:pt>
    <dgm:pt modelId="{33F103DA-3724-4305-8F46-223CD3A3144C}">
      <dgm:prSet custT="1"/>
      <dgm:spPr>
        <a:solidFill>
          <a:schemeClr val="accent1"/>
        </a:solidFill>
      </dgm:spPr>
      <dgm:t>
        <a:bodyPr/>
        <a:lstStyle/>
        <a:p>
          <a:pPr algn="ctr"/>
          <a:r>
            <a:rPr lang="en-GB" sz="1800"/>
            <a:t>Request for Architecture Work</a:t>
          </a:r>
          <a:endParaRPr lang="en-US" sz="1800"/>
        </a:p>
      </dgm:t>
    </dgm:pt>
    <dgm:pt modelId="{87579B88-8FE4-488A-A836-A46AC976825E}" type="parTrans" cxnId="{20083DBD-D7A3-4E52-BBB6-E86039EFD95C}">
      <dgm:prSet/>
      <dgm:spPr/>
      <dgm:t>
        <a:bodyPr/>
        <a:lstStyle/>
        <a:p>
          <a:pPr algn="ctr"/>
          <a:endParaRPr lang="en-US" sz="2400"/>
        </a:p>
      </dgm:t>
    </dgm:pt>
    <dgm:pt modelId="{C04D9AD3-466C-43EA-9253-85A7E0A3B533}" type="sibTrans" cxnId="{20083DBD-D7A3-4E52-BBB6-E86039EFD95C}">
      <dgm:prSet/>
      <dgm:spPr/>
      <dgm:t>
        <a:bodyPr/>
        <a:lstStyle/>
        <a:p>
          <a:pPr algn="ctr"/>
          <a:endParaRPr lang="en-US" sz="2400"/>
        </a:p>
      </dgm:t>
    </dgm:pt>
    <dgm:pt modelId="{DABADEBA-E5DB-4CD4-B653-B9AC7DCF105C}">
      <dgm:prSet custT="1"/>
      <dgm:spPr>
        <a:solidFill>
          <a:schemeClr val="accent1"/>
        </a:solidFill>
      </dgm:spPr>
      <dgm:t>
        <a:bodyPr/>
        <a:lstStyle/>
        <a:p>
          <a:pPr algn="ctr"/>
          <a:r>
            <a:rPr lang="en-GB" sz="1800"/>
            <a:t>Statement of Architecture Work</a:t>
          </a:r>
          <a:endParaRPr lang="en-US" sz="1800"/>
        </a:p>
      </dgm:t>
    </dgm:pt>
    <dgm:pt modelId="{C952725A-4156-4502-8C2A-BC59E2CF3D95}" type="parTrans" cxnId="{44BDE477-5C8C-423F-850A-B89EBE51D816}">
      <dgm:prSet/>
      <dgm:spPr/>
      <dgm:t>
        <a:bodyPr/>
        <a:lstStyle/>
        <a:p>
          <a:pPr algn="ctr"/>
          <a:endParaRPr lang="en-US" sz="2400"/>
        </a:p>
      </dgm:t>
    </dgm:pt>
    <dgm:pt modelId="{F9024B50-0915-4439-A0F7-F249F746152A}" type="sibTrans" cxnId="{44BDE477-5C8C-423F-850A-B89EBE51D816}">
      <dgm:prSet/>
      <dgm:spPr/>
      <dgm:t>
        <a:bodyPr/>
        <a:lstStyle/>
        <a:p>
          <a:pPr algn="ctr"/>
          <a:endParaRPr lang="en-US" sz="2400"/>
        </a:p>
      </dgm:t>
    </dgm:pt>
    <dgm:pt modelId="{810DB14E-61A7-4EED-8E5E-A74B010C1B10}" type="pres">
      <dgm:prSet presAssocID="{8CB2B863-F2B8-44B1-AEAC-96562C763FB6}" presName="Name0" presStyleCnt="0">
        <dgm:presLayoutVars>
          <dgm:dir/>
          <dgm:animLvl val="lvl"/>
          <dgm:resizeHandles val="exact"/>
        </dgm:presLayoutVars>
      </dgm:prSet>
      <dgm:spPr/>
    </dgm:pt>
    <dgm:pt modelId="{DE220C9B-7E02-471A-9014-A10CB0DF1159}" type="pres">
      <dgm:prSet presAssocID="{BFF655FA-AB87-41A3-BA6A-5BBE90D433C5}" presName="linNode" presStyleCnt="0"/>
      <dgm:spPr/>
    </dgm:pt>
    <dgm:pt modelId="{295FC91F-1164-4D2C-85AC-10FDCDBDE54E}" type="pres">
      <dgm:prSet presAssocID="{BFF655FA-AB87-41A3-BA6A-5BBE90D433C5}" presName="parentText" presStyleLbl="node1" presStyleIdx="0" presStyleCnt="7" custLinFactNeighborY="-3194">
        <dgm:presLayoutVars>
          <dgm:chMax val="1"/>
          <dgm:bulletEnabled val="1"/>
        </dgm:presLayoutVars>
      </dgm:prSet>
      <dgm:spPr/>
    </dgm:pt>
    <dgm:pt modelId="{5355F9B0-0A08-49E0-ACE3-0FCC7BBFF773}" type="pres">
      <dgm:prSet presAssocID="{61ECCE7E-BC34-4241-85A2-99A81AD6DBAB}" presName="sp" presStyleCnt="0"/>
      <dgm:spPr/>
    </dgm:pt>
    <dgm:pt modelId="{FF85A378-E9FB-4D9A-A609-D641FA787EEB}" type="pres">
      <dgm:prSet presAssocID="{BF8B5C95-CDD5-43CF-B158-2A543D4496B3}" presName="linNode" presStyleCnt="0"/>
      <dgm:spPr/>
    </dgm:pt>
    <dgm:pt modelId="{0C6A54FF-6648-4CBE-B8F5-3956EB4A66F4}" type="pres">
      <dgm:prSet presAssocID="{BF8B5C95-CDD5-43CF-B158-2A543D4496B3}" presName="parentText" presStyleLbl="node1" presStyleIdx="1" presStyleCnt="7">
        <dgm:presLayoutVars>
          <dgm:chMax val="1"/>
          <dgm:bulletEnabled val="1"/>
        </dgm:presLayoutVars>
      </dgm:prSet>
      <dgm:spPr/>
    </dgm:pt>
    <dgm:pt modelId="{506BD433-1434-4CDD-A4F6-8AC45234390F}" type="pres">
      <dgm:prSet presAssocID="{A7D569F6-2812-462E-B1EF-17BFCB1AA55F}" presName="sp" presStyleCnt="0"/>
      <dgm:spPr/>
    </dgm:pt>
    <dgm:pt modelId="{12377C37-9329-4D08-8037-653A22957A57}" type="pres">
      <dgm:prSet presAssocID="{567DEC60-3CC7-409E-9F0C-98A3BA6D4890}" presName="linNode" presStyleCnt="0"/>
      <dgm:spPr/>
    </dgm:pt>
    <dgm:pt modelId="{29BE57A9-4FEE-41C1-A503-C4844439C3A6}" type="pres">
      <dgm:prSet presAssocID="{567DEC60-3CC7-409E-9F0C-98A3BA6D4890}" presName="parentText" presStyleLbl="node1" presStyleIdx="2" presStyleCnt="7">
        <dgm:presLayoutVars>
          <dgm:chMax val="1"/>
          <dgm:bulletEnabled val="1"/>
        </dgm:presLayoutVars>
      </dgm:prSet>
      <dgm:spPr/>
    </dgm:pt>
    <dgm:pt modelId="{6AA03BEB-20D3-41FA-B70A-C5EC061D22B5}" type="pres">
      <dgm:prSet presAssocID="{661314B0-21A9-4848-B106-6279BB2FC22E}" presName="sp" presStyleCnt="0"/>
      <dgm:spPr/>
    </dgm:pt>
    <dgm:pt modelId="{0CA4D6F5-1921-4CB2-89C1-C720FCBDB20C}" type="pres">
      <dgm:prSet presAssocID="{707BF9F8-C2A5-4FE0-9134-58AEFEAE4ACE}" presName="linNode" presStyleCnt="0"/>
      <dgm:spPr/>
    </dgm:pt>
    <dgm:pt modelId="{580809FC-5054-492A-ACFA-D2F198B23F5B}" type="pres">
      <dgm:prSet presAssocID="{707BF9F8-C2A5-4FE0-9134-58AEFEAE4ACE}" presName="parentText" presStyleLbl="node1" presStyleIdx="3" presStyleCnt="7">
        <dgm:presLayoutVars>
          <dgm:chMax val="1"/>
          <dgm:bulletEnabled val="1"/>
        </dgm:presLayoutVars>
      </dgm:prSet>
      <dgm:spPr/>
    </dgm:pt>
    <dgm:pt modelId="{4E949BB7-6CF2-42A1-BE2B-763B00479700}" type="pres">
      <dgm:prSet presAssocID="{36F1A8C4-EB39-43DA-94B7-CAC4A5768471}" presName="sp" presStyleCnt="0"/>
      <dgm:spPr/>
    </dgm:pt>
    <dgm:pt modelId="{7F833F58-A276-4DC5-AABD-F09E7EF61F1E}" type="pres">
      <dgm:prSet presAssocID="{54829F1A-A8CC-4C2F-9B3C-DCCB0339DF70}" presName="linNode" presStyleCnt="0"/>
      <dgm:spPr/>
    </dgm:pt>
    <dgm:pt modelId="{F5DF985A-14A3-4ACD-B564-9C7AA9A49CBF}" type="pres">
      <dgm:prSet presAssocID="{54829F1A-A8CC-4C2F-9B3C-DCCB0339DF70}" presName="parentText" presStyleLbl="node1" presStyleIdx="4" presStyleCnt="7">
        <dgm:presLayoutVars>
          <dgm:chMax val="1"/>
          <dgm:bulletEnabled val="1"/>
        </dgm:presLayoutVars>
      </dgm:prSet>
      <dgm:spPr/>
    </dgm:pt>
    <dgm:pt modelId="{BFFBE515-32DE-4769-85CA-EDD41669CCCE}" type="pres">
      <dgm:prSet presAssocID="{E96AE174-C9DD-4FCA-BF95-0C8F9329C496}" presName="sp" presStyleCnt="0"/>
      <dgm:spPr/>
    </dgm:pt>
    <dgm:pt modelId="{50DC03C5-A21F-4A5A-89F6-B6D8BA8570BC}" type="pres">
      <dgm:prSet presAssocID="{33F103DA-3724-4305-8F46-223CD3A3144C}" presName="linNode" presStyleCnt="0"/>
      <dgm:spPr/>
    </dgm:pt>
    <dgm:pt modelId="{F5D57D7F-CED5-4C75-A84E-50DFC79CE6BB}" type="pres">
      <dgm:prSet presAssocID="{33F103DA-3724-4305-8F46-223CD3A3144C}" presName="parentText" presStyleLbl="node1" presStyleIdx="5" presStyleCnt="7">
        <dgm:presLayoutVars>
          <dgm:chMax val="1"/>
          <dgm:bulletEnabled val="1"/>
        </dgm:presLayoutVars>
      </dgm:prSet>
      <dgm:spPr/>
    </dgm:pt>
    <dgm:pt modelId="{A7ACDC14-D1DA-4582-BF7C-D94476C974CD}" type="pres">
      <dgm:prSet presAssocID="{C04D9AD3-466C-43EA-9253-85A7E0A3B533}" presName="sp" presStyleCnt="0"/>
      <dgm:spPr/>
    </dgm:pt>
    <dgm:pt modelId="{77770BE3-F0BB-4CAE-BEB8-21564F3B7DD9}" type="pres">
      <dgm:prSet presAssocID="{DABADEBA-E5DB-4CD4-B653-B9AC7DCF105C}" presName="linNode" presStyleCnt="0"/>
      <dgm:spPr/>
    </dgm:pt>
    <dgm:pt modelId="{A40A44CD-5CEB-46A1-AD41-2BEF999CBA13}" type="pres">
      <dgm:prSet presAssocID="{DABADEBA-E5DB-4CD4-B653-B9AC7DCF105C}" presName="parentText" presStyleLbl="node1" presStyleIdx="6" presStyleCnt="7">
        <dgm:presLayoutVars>
          <dgm:chMax val="1"/>
          <dgm:bulletEnabled val="1"/>
        </dgm:presLayoutVars>
      </dgm:prSet>
      <dgm:spPr/>
    </dgm:pt>
  </dgm:ptLst>
  <dgm:cxnLst>
    <dgm:cxn modelId="{4CDBCA0D-0072-46F3-89E4-70E542437A18}" type="presOf" srcId="{33F103DA-3724-4305-8F46-223CD3A3144C}" destId="{F5D57D7F-CED5-4C75-A84E-50DFC79CE6BB}" srcOrd="0" destOrd="0" presId="urn:microsoft.com/office/officeart/2005/8/layout/vList5"/>
    <dgm:cxn modelId="{7A14752D-361C-4F67-B064-66EE2CDB5122}" type="presOf" srcId="{BF8B5C95-CDD5-43CF-B158-2A543D4496B3}" destId="{0C6A54FF-6648-4CBE-B8F5-3956EB4A66F4}" srcOrd="0" destOrd="0" presId="urn:microsoft.com/office/officeart/2005/8/layout/vList5"/>
    <dgm:cxn modelId="{72143660-498C-4CC6-AA36-D97F7F0DB075}" type="presOf" srcId="{54829F1A-A8CC-4C2F-9B3C-DCCB0339DF70}" destId="{F5DF985A-14A3-4ACD-B564-9C7AA9A49CBF}" srcOrd="0" destOrd="0" presId="urn:microsoft.com/office/officeart/2005/8/layout/vList5"/>
    <dgm:cxn modelId="{C336BE49-83DA-46B3-9720-EAD71D86E779}" type="presOf" srcId="{DABADEBA-E5DB-4CD4-B653-B9AC7DCF105C}" destId="{A40A44CD-5CEB-46A1-AD41-2BEF999CBA13}" srcOrd="0" destOrd="0" presId="urn:microsoft.com/office/officeart/2005/8/layout/vList5"/>
    <dgm:cxn modelId="{AAF02D57-9C70-48D6-9DBC-460FB652AAB8}" srcId="{8CB2B863-F2B8-44B1-AEAC-96562C763FB6}" destId="{54829F1A-A8CC-4C2F-9B3C-DCCB0339DF70}" srcOrd="4" destOrd="0" parTransId="{73DF01E4-80C5-419F-9F38-0988F43975B0}" sibTransId="{E96AE174-C9DD-4FCA-BF95-0C8F9329C496}"/>
    <dgm:cxn modelId="{44BDE477-5C8C-423F-850A-B89EBE51D816}" srcId="{8CB2B863-F2B8-44B1-AEAC-96562C763FB6}" destId="{DABADEBA-E5DB-4CD4-B653-B9AC7DCF105C}" srcOrd="6" destOrd="0" parTransId="{C952725A-4156-4502-8C2A-BC59E2CF3D95}" sibTransId="{F9024B50-0915-4439-A0F7-F249F746152A}"/>
    <dgm:cxn modelId="{D2EBD18E-F5DD-4805-A91C-A3A11FED6705}" type="presOf" srcId="{8CB2B863-F2B8-44B1-AEAC-96562C763FB6}" destId="{810DB14E-61A7-4EED-8E5E-A74B010C1B10}" srcOrd="0" destOrd="0" presId="urn:microsoft.com/office/officeart/2005/8/layout/vList5"/>
    <dgm:cxn modelId="{27756C94-F59E-405F-9165-53D7852DDBB2}" type="presOf" srcId="{BFF655FA-AB87-41A3-BA6A-5BBE90D433C5}" destId="{295FC91F-1164-4D2C-85AC-10FDCDBDE54E}" srcOrd="0" destOrd="0" presId="urn:microsoft.com/office/officeart/2005/8/layout/vList5"/>
    <dgm:cxn modelId="{0C57E29D-53B1-44A9-97EF-3B025CAF5C56}" srcId="{8CB2B863-F2B8-44B1-AEAC-96562C763FB6}" destId="{567DEC60-3CC7-409E-9F0C-98A3BA6D4890}" srcOrd="2" destOrd="0" parTransId="{43991F66-37DB-46BD-A451-9F9D32A7FB10}" sibTransId="{661314B0-21A9-4848-B106-6279BB2FC22E}"/>
    <dgm:cxn modelId="{FFD882A0-91B6-4DAB-9729-9D4A283C1036}" srcId="{8CB2B863-F2B8-44B1-AEAC-96562C763FB6}" destId="{BF8B5C95-CDD5-43CF-B158-2A543D4496B3}" srcOrd="1" destOrd="0" parTransId="{942B7236-6D29-468F-9B8D-AEFE338168F4}" sibTransId="{A7D569F6-2812-462E-B1EF-17BFCB1AA55F}"/>
    <dgm:cxn modelId="{BD6C33B3-2435-4E3A-B1D9-D10644BFF3C5}" type="presOf" srcId="{707BF9F8-C2A5-4FE0-9134-58AEFEAE4ACE}" destId="{580809FC-5054-492A-ACFA-D2F198B23F5B}" srcOrd="0" destOrd="0" presId="urn:microsoft.com/office/officeart/2005/8/layout/vList5"/>
    <dgm:cxn modelId="{1553B0B9-CDAE-44DA-A75B-4F824301BD08}" srcId="{8CB2B863-F2B8-44B1-AEAC-96562C763FB6}" destId="{707BF9F8-C2A5-4FE0-9134-58AEFEAE4ACE}" srcOrd="3" destOrd="0" parTransId="{D79E26B7-C38D-485D-AA7E-F9016D8E650B}" sibTransId="{36F1A8C4-EB39-43DA-94B7-CAC4A5768471}"/>
    <dgm:cxn modelId="{20083DBD-D7A3-4E52-BBB6-E86039EFD95C}" srcId="{8CB2B863-F2B8-44B1-AEAC-96562C763FB6}" destId="{33F103DA-3724-4305-8F46-223CD3A3144C}" srcOrd="5" destOrd="0" parTransId="{87579B88-8FE4-488A-A836-A46AC976825E}" sibTransId="{C04D9AD3-466C-43EA-9253-85A7E0A3B533}"/>
    <dgm:cxn modelId="{A467D6E7-1048-4240-AA4C-100BA5EA4285}" srcId="{8CB2B863-F2B8-44B1-AEAC-96562C763FB6}" destId="{BFF655FA-AB87-41A3-BA6A-5BBE90D433C5}" srcOrd="0" destOrd="0" parTransId="{3EA21C45-691A-45E2-AA2B-11A503BC7083}" sibTransId="{61ECCE7E-BC34-4241-85A2-99A81AD6DBAB}"/>
    <dgm:cxn modelId="{8E2653F7-84CE-40F0-93D8-51F90C22F370}" type="presOf" srcId="{567DEC60-3CC7-409E-9F0C-98A3BA6D4890}" destId="{29BE57A9-4FEE-41C1-A503-C4844439C3A6}" srcOrd="0" destOrd="0" presId="urn:microsoft.com/office/officeart/2005/8/layout/vList5"/>
    <dgm:cxn modelId="{A25E6AFC-493E-44F7-BAB6-D5FCB5340857}" type="presParOf" srcId="{810DB14E-61A7-4EED-8E5E-A74B010C1B10}" destId="{DE220C9B-7E02-471A-9014-A10CB0DF1159}" srcOrd="0" destOrd="0" presId="urn:microsoft.com/office/officeart/2005/8/layout/vList5"/>
    <dgm:cxn modelId="{6FFF2643-2C1E-4D6B-886B-665FA31177B3}" type="presParOf" srcId="{DE220C9B-7E02-471A-9014-A10CB0DF1159}" destId="{295FC91F-1164-4D2C-85AC-10FDCDBDE54E}" srcOrd="0" destOrd="0" presId="urn:microsoft.com/office/officeart/2005/8/layout/vList5"/>
    <dgm:cxn modelId="{8F64B4C3-1443-4A8F-A3AB-7FB9B4CB4094}" type="presParOf" srcId="{810DB14E-61A7-4EED-8E5E-A74B010C1B10}" destId="{5355F9B0-0A08-49E0-ACE3-0FCC7BBFF773}" srcOrd="1" destOrd="0" presId="urn:microsoft.com/office/officeart/2005/8/layout/vList5"/>
    <dgm:cxn modelId="{70EBAD7E-8DA4-4341-A7A4-4055B04C2526}" type="presParOf" srcId="{810DB14E-61A7-4EED-8E5E-A74B010C1B10}" destId="{FF85A378-E9FB-4D9A-A609-D641FA787EEB}" srcOrd="2" destOrd="0" presId="urn:microsoft.com/office/officeart/2005/8/layout/vList5"/>
    <dgm:cxn modelId="{78E7BCBD-83B7-41A0-AFC1-FDED53E715CB}" type="presParOf" srcId="{FF85A378-E9FB-4D9A-A609-D641FA787EEB}" destId="{0C6A54FF-6648-4CBE-B8F5-3956EB4A66F4}" srcOrd="0" destOrd="0" presId="urn:microsoft.com/office/officeart/2005/8/layout/vList5"/>
    <dgm:cxn modelId="{E6F97820-CD0C-4747-A897-8F728F6EA441}" type="presParOf" srcId="{810DB14E-61A7-4EED-8E5E-A74B010C1B10}" destId="{506BD433-1434-4CDD-A4F6-8AC45234390F}" srcOrd="3" destOrd="0" presId="urn:microsoft.com/office/officeart/2005/8/layout/vList5"/>
    <dgm:cxn modelId="{3699AA62-282E-4EEA-8A6C-0528393DCFA7}" type="presParOf" srcId="{810DB14E-61A7-4EED-8E5E-A74B010C1B10}" destId="{12377C37-9329-4D08-8037-653A22957A57}" srcOrd="4" destOrd="0" presId="urn:microsoft.com/office/officeart/2005/8/layout/vList5"/>
    <dgm:cxn modelId="{1B701C4A-DBF5-4EB7-8165-17F304770080}" type="presParOf" srcId="{12377C37-9329-4D08-8037-653A22957A57}" destId="{29BE57A9-4FEE-41C1-A503-C4844439C3A6}" srcOrd="0" destOrd="0" presId="urn:microsoft.com/office/officeart/2005/8/layout/vList5"/>
    <dgm:cxn modelId="{BF69D529-0B72-4EA0-80D6-29CFCA3F7AF1}" type="presParOf" srcId="{810DB14E-61A7-4EED-8E5E-A74B010C1B10}" destId="{6AA03BEB-20D3-41FA-B70A-C5EC061D22B5}" srcOrd="5" destOrd="0" presId="urn:microsoft.com/office/officeart/2005/8/layout/vList5"/>
    <dgm:cxn modelId="{58614147-7A1E-489B-8859-BC05936AAB0D}" type="presParOf" srcId="{810DB14E-61A7-4EED-8E5E-A74B010C1B10}" destId="{0CA4D6F5-1921-4CB2-89C1-C720FCBDB20C}" srcOrd="6" destOrd="0" presId="urn:microsoft.com/office/officeart/2005/8/layout/vList5"/>
    <dgm:cxn modelId="{2E4DD779-F09F-4202-BEC3-2EA92D8B4F28}" type="presParOf" srcId="{0CA4D6F5-1921-4CB2-89C1-C720FCBDB20C}" destId="{580809FC-5054-492A-ACFA-D2F198B23F5B}" srcOrd="0" destOrd="0" presId="urn:microsoft.com/office/officeart/2005/8/layout/vList5"/>
    <dgm:cxn modelId="{E63C6BF0-7FEB-4771-9319-943885BE2E1B}" type="presParOf" srcId="{810DB14E-61A7-4EED-8E5E-A74B010C1B10}" destId="{4E949BB7-6CF2-42A1-BE2B-763B00479700}" srcOrd="7" destOrd="0" presId="urn:microsoft.com/office/officeart/2005/8/layout/vList5"/>
    <dgm:cxn modelId="{36A1FC6C-3BAE-449C-B255-8126ACEA7530}" type="presParOf" srcId="{810DB14E-61A7-4EED-8E5E-A74B010C1B10}" destId="{7F833F58-A276-4DC5-AABD-F09E7EF61F1E}" srcOrd="8" destOrd="0" presId="urn:microsoft.com/office/officeart/2005/8/layout/vList5"/>
    <dgm:cxn modelId="{918D8824-24D0-4393-8B72-31AB61B365A2}" type="presParOf" srcId="{7F833F58-A276-4DC5-AABD-F09E7EF61F1E}" destId="{F5DF985A-14A3-4ACD-B564-9C7AA9A49CBF}" srcOrd="0" destOrd="0" presId="urn:microsoft.com/office/officeart/2005/8/layout/vList5"/>
    <dgm:cxn modelId="{5FBE2A1C-05AC-447A-9211-0CE491B78DAF}" type="presParOf" srcId="{810DB14E-61A7-4EED-8E5E-A74B010C1B10}" destId="{BFFBE515-32DE-4769-85CA-EDD41669CCCE}" srcOrd="9" destOrd="0" presId="urn:microsoft.com/office/officeart/2005/8/layout/vList5"/>
    <dgm:cxn modelId="{657CD5A5-3C6F-46C7-A096-3B6280F1FC9D}" type="presParOf" srcId="{810DB14E-61A7-4EED-8E5E-A74B010C1B10}" destId="{50DC03C5-A21F-4A5A-89F6-B6D8BA8570BC}" srcOrd="10" destOrd="0" presId="urn:microsoft.com/office/officeart/2005/8/layout/vList5"/>
    <dgm:cxn modelId="{C3A679A9-0247-47CF-8EA8-33E53834060C}" type="presParOf" srcId="{50DC03C5-A21F-4A5A-89F6-B6D8BA8570BC}" destId="{F5D57D7F-CED5-4C75-A84E-50DFC79CE6BB}" srcOrd="0" destOrd="0" presId="urn:microsoft.com/office/officeart/2005/8/layout/vList5"/>
    <dgm:cxn modelId="{11CEB41C-F97D-431F-9344-4170AD0B6C74}" type="presParOf" srcId="{810DB14E-61A7-4EED-8E5E-A74B010C1B10}" destId="{A7ACDC14-D1DA-4582-BF7C-D94476C974CD}" srcOrd="11" destOrd="0" presId="urn:microsoft.com/office/officeart/2005/8/layout/vList5"/>
    <dgm:cxn modelId="{EFFD2A8A-4F31-4BA2-8F98-06479289426B}" type="presParOf" srcId="{810DB14E-61A7-4EED-8E5E-A74B010C1B10}" destId="{77770BE3-F0BB-4CAE-BEB8-21564F3B7DD9}" srcOrd="12" destOrd="0" presId="urn:microsoft.com/office/officeart/2005/8/layout/vList5"/>
    <dgm:cxn modelId="{13008554-74C5-473D-8B42-C5E417363360}" type="presParOf" srcId="{77770BE3-F0BB-4CAE-BEB8-21564F3B7DD9}" destId="{A40A44CD-5CEB-46A1-AD41-2BEF999CBA13}"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235E681D-2400-48E3-A07F-82AAC0863A2F}"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8013A17-D328-4EAB-A8D6-34FF9B6F4124}">
      <dgm:prSet custT="1"/>
      <dgm:spPr/>
      <dgm:t>
        <a:bodyPr/>
        <a:lstStyle/>
        <a:p>
          <a:pPr>
            <a:defRPr cap="all"/>
          </a:pPr>
          <a:r>
            <a:rPr lang="en-GB" sz="1200">
              <a:solidFill>
                <a:srgbClr val="002060"/>
              </a:solidFill>
            </a:rPr>
            <a:t>Compliance Assessment</a:t>
          </a:r>
          <a:endParaRPr lang="en-US" sz="1200">
            <a:solidFill>
              <a:srgbClr val="002060"/>
            </a:solidFill>
          </a:endParaRPr>
        </a:p>
      </dgm:t>
    </dgm:pt>
    <dgm:pt modelId="{3BEF16A3-4176-4DDF-A134-DD98EF44E96C}" type="parTrans" cxnId="{3A633124-1D4A-49CB-AD40-4EA9AAC2407E}">
      <dgm:prSet/>
      <dgm:spPr/>
      <dgm:t>
        <a:bodyPr/>
        <a:lstStyle/>
        <a:p>
          <a:endParaRPr lang="en-US" sz="1200"/>
        </a:p>
      </dgm:t>
    </dgm:pt>
    <dgm:pt modelId="{CF633FD9-AA3C-4560-B713-74E97A2894A6}" type="sibTrans" cxnId="{3A633124-1D4A-49CB-AD40-4EA9AAC2407E}">
      <dgm:prSet/>
      <dgm:spPr/>
      <dgm:t>
        <a:bodyPr/>
        <a:lstStyle/>
        <a:p>
          <a:endParaRPr lang="en-US" sz="1200"/>
        </a:p>
      </dgm:t>
    </dgm:pt>
    <dgm:pt modelId="{7839D172-E9FB-42A1-A931-F7BCE987106B}">
      <dgm:prSet custT="1"/>
      <dgm:spPr/>
      <dgm:t>
        <a:bodyPr/>
        <a:lstStyle/>
        <a:p>
          <a:pPr>
            <a:defRPr cap="all"/>
          </a:pPr>
          <a:r>
            <a:rPr lang="en-GB" sz="1200">
              <a:solidFill>
                <a:srgbClr val="002060"/>
              </a:solidFill>
            </a:rPr>
            <a:t>Solution Building* Blocks </a:t>
          </a:r>
          <a:endParaRPr lang="en-US" sz="1200">
            <a:solidFill>
              <a:srgbClr val="002060"/>
            </a:solidFill>
          </a:endParaRPr>
        </a:p>
      </dgm:t>
    </dgm:pt>
    <dgm:pt modelId="{F9DD50FC-6E6C-437B-A61A-481617F46D4C}" type="parTrans" cxnId="{01D62013-C0E8-4FE2-BB8F-77275E75E1A9}">
      <dgm:prSet/>
      <dgm:spPr/>
      <dgm:t>
        <a:bodyPr/>
        <a:lstStyle/>
        <a:p>
          <a:endParaRPr lang="en-US" sz="1200"/>
        </a:p>
      </dgm:t>
    </dgm:pt>
    <dgm:pt modelId="{E124F3A2-A45D-437D-A76C-604802C9C837}" type="sibTrans" cxnId="{01D62013-C0E8-4FE2-BB8F-77275E75E1A9}">
      <dgm:prSet/>
      <dgm:spPr/>
      <dgm:t>
        <a:bodyPr/>
        <a:lstStyle/>
        <a:p>
          <a:endParaRPr lang="en-US" sz="1200"/>
        </a:p>
      </dgm:t>
    </dgm:pt>
    <dgm:pt modelId="{C61F5263-8B94-4703-A96B-CF1035325D28}">
      <dgm:prSet custT="1"/>
      <dgm:spPr/>
      <dgm:t>
        <a:bodyPr/>
        <a:lstStyle/>
        <a:p>
          <a:pPr>
            <a:defRPr cap="all"/>
          </a:pPr>
          <a:r>
            <a:rPr lang="en-GB" sz="1200">
              <a:solidFill>
                <a:srgbClr val="002060"/>
              </a:solidFill>
            </a:rPr>
            <a:t>Statement of Architecture Work - per the Project Management method</a:t>
          </a:r>
          <a:endParaRPr lang="en-US" sz="1200">
            <a:solidFill>
              <a:srgbClr val="002060"/>
            </a:solidFill>
          </a:endParaRPr>
        </a:p>
      </dgm:t>
    </dgm:pt>
    <dgm:pt modelId="{306EC8E3-73E7-4161-B94A-A392C63082BC}" type="parTrans" cxnId="{02E6313C-C1FA-4360-BE91-88223C825EC5}">
      <dgm:prSet/>
      <dgm:spPr/>
      <dgm:t>
        <a:bodyPr/>
        <a:lstStyle/>
        <a:p>
          <a:endParaRPr lang="en-US" sz="1200"/>
        </a:p>
      </dgm:t>
    </dgm:pt>
    <dgm:pt modelId="{EA1575ED-C67C-49B0-819F-627A0B873C5B}" type="sibTrans" cxnId="{02E6313C-C1FA-4360-BE91-88223C825EC5}">
      <dgm:prSet/>
      <dgm:spPr/>
      <dgm:t>
        <a:bodyPr/>
        <a:lstStyle/>
        <a:p>
          <a:endParaRPr lang="en-US" sz="1200"/>
        </a:p>
      </dgm:t>
    </dgm:pt>
    <dgm:pt modelId="{3676E038-414E-4CDE-9967-A9B34DCA5F19}" type="pres">
      <dgm:prSet presAssocID="{235E681D-2400-48E3-A07F-82AAC0863A2F}" presName="root" presStyleCnt="0">
        <dgm:presLayoutVars>
          <dgm:dir/>
          <dgm:resizeHandles val="exact"/>
        </dgm:presLayoutVars>
      </dgm:prSet>
      <dgm:spPr/>
    </dgm:pt>
    <dgm:pt modelId="{522B3191-B2E2-4AC3-A34B-E38FA40CCB0C}" type="pres">
      <dgm:prSet presAssocID="{68013A17-D328-4EAB-A8D6-34FF9B6F4124}" presName="compNode" presStyleCnt="0"/>
      <dgm:spPr/>
    </dgm:pt>
    <dgm:pt modelId="{4FB97580-1905-421B-BEF3-52F3AFC74503}" type="pres">
      <dgm:prSet presAssocID="{68013A17-D328-4EAB-A8D6-34FF9B6F4124}" presName="iconBgRect" presStyleLbl="bgShp" presStyleIdx="0" presStyleCnt="3"/>
      <dgm:spPr>
        <a:prstGeom prst="round2DiagRect">
          <a:avLst>
            <a:gd name="adj1" fmla="val 29727"/>
            <a:gd name="adj2" fmla="val 0"/>
          </a:avLst>
        </a:prstGeom>
        <a:solidFill>
          <a:srgbClr val="66CBE4"/>
        </a:solidFill>
      </dgm:spPr>
    </dgm:pt>
    <dgm:pt modelId="{86E2E24A-338D-417B-8421-392FC0A4653A}" type="pres">
      <dgm:prSet presAssocID="{68013A17-D328-4EAB-A8D6-34FF9B6F412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A1050CDA-F8D4-4E78-8837-150A4FE5B6E9}" type="pres">
      <dgm:prSet presAssocID="{68013A17-D328-4EAB-A8D6-34FF9B6F4124}" presName="spaceRect" presStyleCnt="0"/>
      <dgm:spPr/>
    </dgm:pt>
    <dgm:pt modelId="{0D2B047B-3BDE-4947-A8F3-6ED23D984BF5}" type="pres">
      <dgm:prSet presAssocID="{68013A17-D328-4EAB-A8D6-34FF9B6F4124}" presName="textRect" presStyleLbl="revTx" presStyleIdx="0" presStyleCnt="3">
        <dgm:presLayoutVars>
          <dgm:chMax val="1"/>
          <dgm:chPref val="1"/>
        </dgm:presLayoutVars>
      </dgm:prSet>
      <dgm:spPr/>
    </dgm:pt>
    <dgm:pt modelId="{0EE26A82-503B-4DB4-9554-71709587F456}" type="pres">
      <dgm:prSet presAssocID="{CF633FD9-AA3C-4560-B713-74E97A2894A6}" presName="sibTrans" presStyleCnt="0"/>
      <dgm:spPr/>
    </dgm:pt>
    <dgm:pt modelId="{BD99A9E6-7543-4290-966B-41554E6B4F3C}" type="pres">
      <dgm:prSet presAssocID="{7839D172-E9FB-42A1-A931-F7BCE987106B}" presName="compNode" presStyleCnt="0"/>
      <dgm:spPr/>
    </dgm:pt>
    <dgm:pt modelId="{69B0B44F-5189-48E6-A6DF-C1BC2384EB37}" type="pres">
      <dgm:prSet presAssocID="{7839D172-E9FB-42A1-A931-F7BCE987106B}" presName="iconBgRect" presStyleLbl="bgShp" presStyleIdx="1" presStyleCnt="3"/>
      <dgm:spPr>
        <a:prstGeom prst="round2DiagRect">
          <a:avLst>
            <a:gd name="adj1" fmla="val 29727"/>
            <a:gd name="adj2" fmla="val 0"/>
          </a:avLst>
        </a:prstGeom>
        <a:solidFill>
          <a:srgbClr val="66CBE4"/>
        </a:solidFill>
      </dgm:spPr>
    </dgm:pt>
    <dgm:pt modelId="{4FA37C83-E3F6-4FCF-AAE4-5DAC23D5DC45}" type="pres">
      <dgm:prSet presAssocID="{7839D172-E9FB-42A1-A931-F7BCE987106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twork"/>
        </a:ext>
      </dgm:extLst>
    </dgm:pt>
    <dgm:pt modelId="{7A30CA22-7CE2-41A3-A111-0138DD65825A}" type="pres">
      <dgm:prSet presAssocID="{7839D172-E9FB-42A1-A931-F7BCE987106B}" presName="spaceRect" presStyleCnt="0"/>
      <dgm:spPr/>
    </dgm:pt>
    <dgm:pt modelId="{96BF712D-1FFD-4FE3-8173-50DD77E4F61C}" type="pres">
      <dgm:prSet presAssocID="{7839D172-E9FB-42A1-A931-F7BCE987106B}" presName="textRect" presStyleLbl="revTx" presStyleIdx="1" presStyleCnt="3">
        <dgm:presLayoutVars>
          <dgm:chMax val="1"/>
          <dgm:chPref val="1"/>
        </dgm:presLayoutVars>
      </dgm:prSet>
      <dgm:spPr/>
    </dgm:pt>
    <dgm:pt modelId="{5F4054E7-DB0E-47BE-9ABC-78198F06F18F}" type="pres">
      <dgm:prSet presAssocID="{E124F3A2-A45D-437D-A76C-604802C9C837}" presName="sibTrans" presStyleCnt="0"/>
      <dgm:spPr/>
    </dgm:pt>
    <dgm:pt modelId="{6011C6A0-3D9A-4475-A7DB-CA497895901A}" type="pres">
      <dgm:prSet presAssocID="{C61F5263-8B94-4703-A96B-CF1035325D28}" presName="compNode" presStyleCnt="0"/>
      <dgm:spPr/>
    </dgm:pt>
    <dgm:pt modelId="{7F2E0DDE-CA23-45B1-A45F-33DE0012E8B8}" type="pres">
      <dgm:prSet presAssocID="{C61F5263-8B94-4703-A96B-CF1035325D28}" presName="iconBgRect" presStyleLbl="bgShp" presStyleIdx="2" presStyleCnt="3"/>
      <dgm:spPr>
        <a:prstGeom prst="round2DiagRect">
          <a:avLst>
            <a:gd name="adj1" fmla="val 29727"/>
            <a:gd name="adj2" fmla="val 0"/>
          </a:avLst>
        </a:prstGeom>
        <a:solidFill>
          <a:srgbClr val="66CBE4"/>
        </a:solidFill>
      </dgm:spPr>
    </dgm:pt>
    <dgm:pt modelId="{B651758B-BC67-4ECF-AE0F-4971D4976569}" type="pres">
      <dgm:prSet presAssocID="{C61F5263-8B94-4703-A96B-CF1035325D2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ierarchy"/>
        </a:ext>
      </dgm:extLst>
    </dgm:pt>
    <dgm:pt modelId="{C4E02887-D362-44A6-A52E-9D22ECF2F667}" type="pres">
      <dgm:prSet presAssocID="{C61F5263-8B94-4703-A96B-CF1035325D28}" presName="spaceRect" presStyleCnt="0"/>
      <dgm:spPr/>
    </dgm:pt>
    <dgm:pt modelId="{A958A261-3C31-438C-A625-C061536B2331}" type="pres">
      <dgm:prSet presAssocID="{C61F5263-8B94-4703-A96B-CF1035325D28}" presName="textRect" presStyleLbl="revTx" presStyleIdx="2" presStyleCnt="3" custScaleX="139918">
        <dgm:presLayoutVars>
          <dgm:chMax val="1"/>
          <dgm:chPref val="1"/>
        </dgm:presLayoutVars>
      </dgm:prSet>
      <dgm:spPr/>
    </dgm:pt>
  </dgm:ptLst>
  <dgm:cxnLst>
    <dgm:cxn modelId="{01D62013-C0E8-4FE2-BB8F-77275E75E1A9}" srcId="{235E681D-2400-48E3-A07F-82AAC0863A2F}" destId="{7839D172-E9FB-42A1-A931-F7BCE987106B}" srcOrd="1" destOrd="0" parTransId="{F9DD50FC-6E6C-437B-A61A-481617F46D4C}" sibTransId="{E124F3A2-A45D-437D-A76C-604802C9C837}"/>
    <dgm:cxn modelId="{3A633124-1D4A-49CB-AD40-4EA9AAC2407E}" srcId="{235E681D-2400-48E3-A07F-82AAC0863A2F}" destId="{68013A17-D328-4EAB-A8D6-34FF9B6F4124}" srcOrd="0" destOrd="0" parTransId="{3BEF16A3-4176-4DDF-A134-DD98EF44E96C}" sibTransId="{CF633FD9-AA3C-4560-B713-74E97A2894A6}"/>
    <dgm:cxn modelId="{02E6313C-C1FA-4360-BE91-88223C825EC5}" srcId="{235E681D-2400-48E3-A07F-82AAC0863A2F}" destId="{C61F5263-8B94-4703-A96B-CF1035325D28}" srcOrd="2" destOrd="0" parTransId="{306EC8E3-73E7-4161-B94A-A392C63082BC}" sibTransId="{EA1575ED-C67C-49B0-819F-627A0B873C5B}"/>
    <dgm:cxn modelId="{A8177545-4197-4AED-A718-137DE613E8FE}" type="presOf" srcId="{68013A17-D328-4EAB-A8D6-34FF9B6F4124}" destId="{0D2B047B-3BDE-4947-A8F3-6ED23D984BF5}" srcOrd="0" destOrd="0" presId="urn:microsoft.com/office/officeart/2018/5/layout/IconLeafLabelList"/>
    <dgm:cxn modelId="{B30EBF72-5CDF-45B7-9DC6-7F8DF3588475}" type="presOf" srcId="{C61F5263-8B94-4703-A96B-CF1035325D28}" destId="{A958A261-3C31-438C-A625-C061536B2331}" srcOrd="0" destOrd="0" presId="urn:microsoft.com/office/officeart/2018/5/layout/IconLeafLabelList"/>
    <dgm:cxn modelId="{0EB2085A-05D0-4D76-A03B-0037632084D6}" type="presOf" srcId="{7839D172-E9FB-42A1-A931-F7BCE987106B}" destId="{96BF712D-1FFD-4FE3-8173-50DD77E4F61C}" srcOrd="0" destOrd="0" presId="urn:microsoft.com/office/officeart/2018/5/layout/IconLeafLabelList"/>
    <dgm:cxn modelId="{D94A859A-F2DD-48FA-A192-A44A96247BA0}" type="presOf" srcId="{235E681D-2400-48E3-A07F-82AAC0863A2F}" destId="{3676E038-414E-4CDE-9967-A9B34DCA5F19}" srcOrd="0" destOrd="0" presId="urn:microsoft.com/office/officeart/2018/5/layout/IconLeafLabelList"/>
    <dgm:cxn modelId="{B64429A2-8543-4A80-90FA-E691508FC76E}" type="presParOf" srcId="{3676E038-414E-4CDE-9967-A9B34DCA5F19}" destId="{522B3191-B2E2-4AC3-A34B-E38FA40CCB0C}" srcOrd="0" destOrd="0" presId="urn:microsoft.com/office/officeart/2018/5/layout/IconLeafLabelList"/>
    <dgm:cxn modelId="{391F1BB1-37E4-4FE5-BD22-94574FCC07B3}" type="presParOf" srcId="{522B3191-B2E2-4AC3-A34B-E38FA40CCB0C}" destId="{4FB97580-1905-421B-BEF3-52F3AFC74503}" srcOrd="0" destOrd="0" presId="urn:microsoft.com/office/officeart/2018/5/layout/IconLeafLabelList"/>
    <dgm:cxn modelId="{BDB133D6-ADBA-4525-8332-85A681ACE9C6}" type="presParOf" srcId="{522B3191-B2E2-4AC3-A34B-E38FA40CCB0C}" destId="{86E2E24A-338D-417B-8421-392FC0A4653A}" srcOrd="1" destOrd="0" presId="urn:microsoft.com/office/officeart/2018/5/layout/IconLeafLabelList"/>
    <dgm:cxn modelId="{0B4957FD-6597-48E3-8198-43D890318EFC}" type="presParOf" srcId="{522B3191-B2E2-4AC3-A34B-E38FA40CCB0C}" destId="{A1050CDA-F8D4-4E78-8837-150A4FE5B6E9}" srcOrd="2" destOrd="0" presId="urn:microsoft.com/office/officeart/2018/5/layout/IconLeafLabelList"/>
    <dgm:cxn modelId="{1D6F09FA-93AC-433D-A478-C862B56B27B4}" type="presParOf" srcId="{522B3191-B2E2-4AC3-A34B-E38FA40CCB0C}" destId="{0D2B047B-3BDE-4947-A8F3-6ED23D984BF5}" srcOrd="3" destOrd="0" presId="urn:microsoft.com/office/officeart/2018/5/layout/IconLeafLabelList"/>
    <dgm:cxn modelId="{11780C66-DD22-4F19-886F-8F9E9B20D359}" type="presParOf" srcId="{3676E038-414E-4CDE-9967-A9B34DCA5F19}" destId="{0EE26A82-503B-4DB4-9554-71709587F456}" srcOrd="1" destOrd="0" presId="urn:microsoft.com/office/officeart/2018/5/layout/IconLeafLabelList"/>
    <dgm:cxn modelId="{96AB7323-0259-4135-9E12-611D4541B798}" type="presParOf" srcId="{3676E038-414E-4CDE-9967-A9B34DCA5F19}" destId="{BD99A9E6-7543-4290-966B-41554E6B4F3C}" srcOrd="2" destOrd="0" presId="urn:microsoft.com/office/officeart/2018/5/layout/IconLeafLabelList"/>
    <dgm:cxn modelId="{0B4B6F65-2847-4C29-A601-A49ACBA054BE}" type="presParOf" srcId="{BD99A9E6-7543-4290-966B-41554E6B4F3C}" destId="{69B0B44F-5189-48E6-A6DF-C1BC2384EB37}" srcOrd="0" destOrd="0" presId="urn:microsoft.com/office/officeart/2018/5/layout/IconLeafLabelList"/>
    <dgm:cxn modelId="{515CA607-6A74-49F9-932F-D09358A5F6A1}" type="presParOf" srcId="{BD99A9E6-7543-4290-966B-41554E6B4F3C}" destId="{4FA37C83-E3F6-4FCF-AAE4-5DAC23D5DC45}" srcOrd="1" destOrd="0" presId="urn:microsoft.com/office/officeart/2018/5/layout/IconLeafLabelList"/>
    <dgm:cxn modelId="{73A55CED-CAAA-4CED-B738-EE24ADAE7DA3}" type="presParOf" srcId="{BD99A9E6-7543-4290-966B-41554E6B4F3C}" destId="{7A30CA22-7CE2-41A3-A111-0138DD65825A}" srcOrd="2" destOrd="0" presId="urn:microsoft.com/office/officeart/2018/5/layout/IconLeafLabelList"/>
    <dgm:cxn modelId="{68973337-F588-4EB8-975A-676BEBC52F89}" type="presParOf" srcId="{BD99A9E6-7543-4290-966B-41554E6B4F3C}" destId="{96BF712D-1FFD-4FE3-8173-50DD77E4F61C}" srcOrd="3" destOrd="0" presId="urn:microsoft.com/office/officeart/2018/5/layout/IconLeafLabelList"/>
    <dgm:cxn modelId="{DBFF9D68-E90B-4D5C-8262-822F5C8F2D14}" type="presParOf" srcId="{3676E038-414E-4CDE-9967-A9B34DCA5F19}" destId="{5F4054E7-DB0E-47BE-9ABC-78198F06F18F}" srcOrd="3" destOrd="0" presId="urn:microsoft.com/office/officeart/2018/5/layout/IconLeafLabelList"/>
    <dgm:cxn modelId="{9A1A0193-A56D-4A4A-9BC3-5F0D3D289DCE}" type="presParOf" srcId="{3676E038-414E-4CDE-9967-A9B34DCA5F19}" destId="{6011C6A0-3D9A-4475-A7DB-CA497895901A}" srcOrd="4" destOrd="0" presId="urn:microsoft.com/office/officeart/2018/5/layout/IconLeafLabelList"/>
    <dgm:cxn modelId="{7434AFC5-D878-442B-92DC-D2938EEED1D7}" type="presParOf" srcId="{6011C6A0-3D9A-4475-A7DB-CA497895901A}" destId="{7F2E0DDE-CA23-45B1-A45F-33DE0012E8B8}" srcOrd="0" destOrd="0" presId="urn:microsoft.com/office/officeart/2018/5/layout/IconLeafLabelList"/>
    <dgm:cxn modelId="{D8B259F1-52F1-40F0-A9B8-C516BB69047B}" type="presParOf" srcId="{6011C6A0-3D9A-4475-A7DB-CA497895901A}" destId="{B651758B-BC67-4ECF-AE0F-4971D4976569}" srcOrd="1" destOrd="0" presId="urn:microsoft.com/office/officeart/2018/5/layout/IconLeafLabelList"/>
    <dgm:cxn modelId="{E27EAB42-240A-4208-84B6-483EABF01F63}" type="presParOf" srcId="{6011C6A0-3D9A-4475-A7DB-CA497895901A}" destId="{C4E02887-D362-44A6-A52E-9D22ECF2F667}" srcOrd="2" destOrd="0" presId="urn:microsoft.com/office/officeart/2018/5/layout/IconLeafLabelList"/>
    <dgm:cxn modelId="{5D041C24-4EA5-4473-8321-562305DC8AB6}" type="presParOf" srcId="{6011C6A0-3D9A-4475-A7DB-CA497895901A}" destId="{A958A261-3C31-438C-A625-C061536B233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6E8EE0-E179-47A0-97D7-5582413DA1F9}"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E28D108-439E-49B3-8074-7507092E5A3E}">
      <dgm:prSet custT="1"/>
      <dgm:spPr/>
      <dgm:t>
        <a:bodyPr/>
        <a:lstStyle/>
        <a:p>
          <a:r>
            <a:rPr lang="en-GB" sz="2000"/>
            <a:t>The Enterprise operating model concept is useful to determine the nature and scope of the Enterprise Architecture within an organization </a:t>
          </a:r>
          <a:endParaRPr lang="en-US" sz="2000"/>
        </a:p>
      </dgm:t>
    </dgm:pt>
    <dgm:pt modelId="{08C80794-501B-4F31-8A06-0119DE0BFE56}" type="parTrans" cxnId="{9B047B96-90BE-44A5-9A7A-4BF0EB46C2CB}">
      <dgm:prSet/>
      <dgm:spPr/>
      <dgm:t>
        <a:bodyPr/>
        <a:lstStyle/>
        <a:p>
          <a:endParaRPr lang="en-US" sz="2000"/>
        </a:p>
      </dgm:t>
    </dgm:pt>
    <dgm:pt modelId="{B5603247-3A91-472B-AD40-938A4A622507}" type="sibTrans" cxnId="{9B047B96-90BE-44A5-9A7A-4BF0EB46C2CB}">
      <dgm:prSet/>
      <dgm:spPr/>
      <dgm:t>
        <a:bodyPr/>
        <a:lstStyle/>
        <a:p>
          <a:endParaRPr lang="en-US" sz="2000"/>
        </a:p>
      </dgm:t>
    </dgm:pt>
    <dgm:pt modelId="{3605F208-D092-4C1B-BE24-E58E0C4ECDED}">
      <dgm:prSet custT="1"/>
      <dgm:spPr/>
      <dgm:t>
        <a:bodyPr/>
        <a:lstStyle/>
        <a:p>
          <a:r>
            <a:rPr lang="en-GB" sz="2000"/>
            <a:t>Many organizations may comprise multiple enterprises</a:t>
          </a:r>
          <a:endParaRPr lang="en-US" sz="2000"/>
        </a:p>
      </dgm:t>
    </dgm:pt>
    <dgm:pt modelId="{4EBB5E9A-7381-42A1-A925-A3C2C9B84C96}" type="parTrans" cxnId="{AF9CA932-4B53-4F62-ADC3-6CDD8E6C88C0}">
      <dgm:prSet/>
      <dgm:spPr/>
      <dgm:t>
        <a:bodyPr/>
        <a:lstStyle/>
        <a:p>
          <a:endParaRPr lang="en-US" sz="2000"/>
        </a:p>
      </dgm:t>
    </dgm:pt>
    <dgm:pt modelId="{875BB881-0F60-40C7-9E54-B2863E7FC6E6}" type="sibTrans" cxnId="{AF9CA932-4B53-4F62-ADC3-6CDD8E6C88C0}">
      <dgm:prSet/>
      <dgm:spPr/>
      <dgm:t>
        <a:bodyPr/>
        <a:lstStyle/>
        <a:p>
          <a:endParaRPr lang="en-US" sz="2000"/>
        </a:p>
      </dgm:t>
    </dgm:pt>
    <dgm:pt modelId="{34A348CA-1D14-4486-BE0E-FC1BEB96179C}">
      <dgm:prSet custT="1"/>
      <dgm:spPr/>
      <dgm:t>
        <a:bodyPr/>
        <a:lstStyle/>
        <a:p>
          <a:r>
            <a:rPr lang="en-GB" sz="2000"/>
            <a:t>These enterprises often have much in common with each other</a:t>
          </a:r>
          <a:endParaRPr lang="en-US" sz="2000"/>
        </a:p>
      </dgm:t>
    </dgm:pt>
    <dgm:pt modelId="{8D9BFA4E-61C5-4309-BD09-C5DF959999A1}" type="parTrans" cxnId="{69D1F71F-0085-4AB3-9476-471841F9D1F3}">
      <dgm:prSet/>
      <dgm:spPr/>
      <dgm:t>
        <a:bodyPr/>
        <a:lstStyle/>
        <a:p>
          <a:endParaRPr lang="en-US" sz="2000"/>
        </a:p>
      </dgm:t>
    </dgm:pt>
    <dgm:pt modelId="{0D6F3B87-B08C-45B0-9B57-D14B037B9A1A}" type="sibTrans" cxnId="{69D1F71F-0085-4AB3-9476-471841F9D1F3}">
      <dgm:prSet/>
      <dgm:spPr/>
      <dgm:t>
        <a:bodyPr/>
        <a:lstStyle/>
        <a:p>
          <a:endParaRPr lang="en-US" sz="2000"/>
        </a:p>
      </dgm:t>
    </dgm:pt>
    <dgm:pt modelId="{57AA1DD6-798A-467E-8D70-041AEEECFEAD}" type="pres">
      <dgm:prSet presAssocID="{7E6E8EE0-E179-47A0-97D7-5582413DA1F9}" presName="root" presStyleCnt="0">
        <dgm:presLayoutVars>
          <dgm:dir/>
          <dgm:resizeHandles val="exact"/>
        </dgm:presLayoutVars>
      </dgm:prSet>
      <dgm:spPr/>
    </dgm:pt>
    <dgm:pt modelId="{C7BD2D22-FB58-4CEE-8626-51F19B01EA13}" type="pres">
      <dgm:prSet presAssocID="{AE28D108-439E-49B3-8074-7507092E5A3E}" presName="compNode" presStyleCnt="0"/>
      <dgm:spPr/>
    </dgm:pt>
    <dgm:pt modelId="{492EAC38-71FF-42B4-85F6-2B5A054030D4}" type="pres">
      <dgm:prSet presAssocID="{AE28D108-439E-49B3-8074-7507092E5A3E}" presName="bgRect" presStyleLbl="bgShp" presStyleIdx="0" presStyleCnt="3"/>
      <dgm:spPr/>
    </dgm:pt>
    <dgm:pt modelId="{C91A8668-C95B-4DE5-B0D4-A451F2BDF6A1}" type="pres">
      <dgm:prSet presAssocID="{AE28D108-439E-49B3-8074-7507092E5A3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519EA13A-4C64-475E-9A09-B557BBEBBE95}" type="pres">
      <dgm:prSet presAssocID="{AE28D108-439E-49B3-8074-7507092E5A3E}" presName="spaceRect" presStyleCnt="0"/>
      <dgm:spPr/>
    </dgm:pt>
    <dgm:pt modelId="{849BA0AA-2D98-4F31-9537-BAAAB64816CE}" type="pres">
      <dgm:prSet presAssocID="{AE28D108-439E-49B3-8074-7507092E5A3E}" presName="parTx" presStyleLbl="revTx" presStyleIdx="0" presStyleCnt="3">
        <dgm:presLayoutVars>
          <dgm:chMax val="0"/>
          <dgm:chPref val="0"/>
        </dgm:presLayoutVars>
      </dgm:prSet>
      <dgm:spPr/>
    </dgm:pt>
    <dgm:pt modelId="{3B5CECDE-891A-44EE-87D2-408E398D9A1E}" type="pres">
      <dgm:prSet presAssocID="{B5603247-3A91-472B-AD40-938A4A622507}" presName="sibTrans" presStyleCnt="0"/>
      <dgm:spPr/>
    </dgm:pt>
    <dgm:pt modelId="{53B064D1-F800-4E2D-BF11-0CDC35F5460D}" type="pres">
      <dgm:prSet presAssocID="{3605F208-D092-4C1B-BE24-E58E0C4ECDED}" presName="compNode" presStyleCnt="0"/>
      <dgm:spPr/>
    </dgm:pt>
    <dgm:pt modelId="{F89B560A-CE5E-4009-AC4C-B3579C42C949}" type="pres">
      <dgm:prSet presAssocID="{3605F208-D092-4C1B-BE24-E58E0C4ECDED}" presName="bgRect" presStyleLbl="bgShp" presStyleIdx="1" presStyleCnt="3"/>
      <dgm:spPr/>
    </dgm:pt>
    <dgm:pt modelId="{E13ED922-0A04-454B-AAB9-1A26025928FB}" type="pres">
      <dgm:prSet presAssocID="{3605F208-D092-4C1B-BE24-E58E0C4ECDE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ilding"/>
        </a:ext>
      </dgm:extLst>
    </dgm:pt>
    <dgm:pt modelId="{D4C0DCA2-3CB4-4FB5-B756-CF380BCC3D1E}" type="pres">
      <dgm:prSet presAssocID="{3605F208-D092-4C1B-BE24-E58E0C4ECDED}" presName="spaceRect" presStyleCnt="0"/>
      <dgm:spPr/>
    </dgm:pt>
    <dgm:pt modelId="{D085FE94-30F5-43C3-AC33-23FB26440ADD}" type="pres">
      <dgm:prSet presAssocID="{3605F208-D092-4C1B-BE24-E58E0C4ECDED}" presName="parTx" presStyleLbl="revTx" presStyleIdx="1" presStyleCnt="3">
        <dgm:presLayoutVars>
          <dgm:chMax val="0"/>
          <dgm:chPref val="0"/>
        </dgm:presLayoutVars>
      </dgm:prSet>
      <dgm:spPr/>
    </dgm:pt>
    <dgm:pt modelId="{8C9022B2-7749-4157-9C33-A2F28432184C}" type="pres">
      <dgm:prSet presAssocID="{875BB881-0F60-40C7-9E54-B2863E7FC6E6}" presName="sibTrans" presStyleCnt="0"/>
      <dgm:spPr/>
    </dgm:pt>
    <dgm:pt modelId="{CE15617C-B025-4F9B-9CE4-D7A31A9CE96E}" type="pres">
      <dgm:prSet presAssocID="{34A348CA-1D14-4486-BE0E-FC1BEB96179C}" presName="compNode" presStyleCnt="0"/>
      <dgm:spPr/>
    </dgm:pt>
    <dgm:pt modelId="{95BD6394-2FCE-4A95-A9BF-6DEDBF89A62F}" type="pres">
      <dgm:prSet presAssocID="{34A348CA-1D14-4486-BE0E-FC1BEB96179C}" presName="bgRect" presStyleLbl="bgShp" presStyleIdx="2" presStyleCnt="3"/>
      <dgm:spPr/>
    </dgm:pt>
    <dgm:pt modelId="{97C1016E-1A04-4C9C-8B47-3C027F4FD609}" type="pres">
      <dgm:prSet presAssocID="{34A348CA-1D14-4486-BE0E-FC1BEB96179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ank outline"/>
        </a:ext>
      </dgm:extLst>
    </dgm:pt>
    <dgm:pt modelId="{A057C7CC-9541-4D3A-A75E-16F124A97560}" type="pres">
      <dgm:prSet presAssocID="{34A348CA-1D14-4486-BE0E-FC1BEB96179C}" presName="spaceRect" presStyleCnt="0"/>
      <dgm:spPr/>
    </dgm:pt>
    <dgm:pt modelId="{85DA4B7D-CC4A-4D58-9737-9781299D442D}" type="pres">
      <dgm:prSet presAssocID="{34A348CA-1D14-4486-BE0E-FC1BEB96179C}" presName="parTx" presStyleLbl="revTx" presStyleIdx="2" presStyleCnt="3">
        <dgm:presLayoutVars>
          <dgm:chMax val="0"/>
          <dgm:chPref val="0"/>
        </dgm:presLayoutVars>
      </dgm:prSet>
      <dgm:spPr/>
    </dgm:pt>
  </dgm:ptLst>
  <dgm:cxnLst>
    <dgm:cxn modelId="{F9028007-67C9-406E-A39E-9DFD39D43C1B}" type="presOf" srcId="{3605F208-D092-4C1B-BE24-E58E0C4ECDED}" destId="{D085FE94-30F5-43C3-AC33-23FB26440ADD}" srcOrd="0" destOrd="0" presId="urn:microsoft.com/office/officeart/2018/2/layout/IconVerticalSolidList"/>
    <dgm:cxn modelId="{6891260B-F66B-4364-B7AC-61C9335CBB82}" type="presOf" srcId="{34A348CA-1D14-4486-BE0E-FC1BEB96179C}" destId="{85DA4B7D-CC4A-4D58-9737-9781299D442D}" srcOrd="0" destOrd="0" presId="urn:microsoft.com/office/officeart/2018/2/layout/IconVerticalSolidList"/>
    <dgm:cxn modelId="{69D1F71F-0085-4AB3-9476-471841F9D1F3}" srcId="{7E6E8EE0-E179-47A0-97D7-5582413DA1F9}" destId="{34A348CA-1D14-4486-BE0E-FC1BEB96179C}" srcOrd="2" destOrd="0" parTransId="{8D9BFA4E-61C5-4309-BD09-C5DF959999A1}" sibTransId="{0D6F3B87-B08C-45B0-9B57-D14B037B9A1A}"/>
    <dgm:cxn modelId="{AF9CA932-4B53-4F62-ADC3-6CDD8E6C88C0}" srcId="{7E6E8EE0-E179-47A0-97D7-5582413DA1F9}" destId="{3605F208-D092-4C1B-BE24-E58E0C4ECDED}" srcOrd="1" destOrd="0" parTransId="{4EBB5E9A-7381-42A1-A925-A3C2C9B84C96}" sibTransId="{875BB881-0F60-40C7-9E54-B2863E7FC6E6}"/>
    <dgm:cxn modelId="{9B047B96-90BE-44A5-9A7A-4BF0EB46C2CB}" srcId="{7E6E8EE0-E179-47A0-97D7-5582413DA1F9}" destId="{AE28D108-439E-49B3-8074-7507092E5A3E}" srcOrd="0" destOrd="0" parTransId="{08C80794-501B-4F31-8A06-0119DE0BFE56}" sibTransId="{B5603247-3A91-472B-AD40-938A4A622507}"/>
    <dgm:cxn modelId="{9028369A-1AA2-4B41-B5A8-BEA9D1E7F52C}" type="presOf" srcId="{AE28D108-439E-49B3-8074-7507092E5A3E}" destId="{849BA0AA-2D98-4F31-9537-BAAAB64816CE}" srcOrd="0" destOrd="0" presId="urn:microsoft.com/office/officeart/2018/2/layout/IconVerticalSolidList"/>
    <dgm:cxn modelId="{3BD116A7-8811-4472-8D78-619A5B667B2A}" type="presOf" srcId="{7E6E8EE0-E179-47A0-97D7-5582413DA1F9}" destId="{57AA1DD6-798A-467E-8D70-041AEEECFEAD}" srcOrd="0" destOrd="0" presId="urn:microsoft.com/office/officeart/2018/2/layout/IconVerticalSolidList"/>
    <dgm:cxn modelId="{C255EF76-502A-45FB-8F41-17B208CE5646}" type="presParOf" srcId="{57AA1DD6-798A-467E-8D70-041AEEECFEAD}" destId="{C7BD2D22-FB58-4CEE-8626-51F19B01EA13}" srcOrd="0" destOrd="0" presId="urn:microsoft.com/office/officeart/2018/2/layout/IconVerticalSolidList"/>
    <dgm:cxn modelId="{09F2485F-9CE7-48DA-A224-429419A1061C}" type="presParOf" srcId="{C7BD2D22-FB58-4CEE-8626-51F19B01EA13}" destId="{492EAC38-71FF-42B4-85F6-2B5A054030D4}" srcOrd="0" destOrd="0" presId="urn:microsoft.com/office/officeart/2018/2/layout/IconVerticalSolidList"/>
    <dgm:cxn modelId="{4185382E-ABD9-4105-AFDD-46DC656842E4}" type="presParOf" srcId="{C7BD2D22-FB58-4CEE-8626-51F19B01EA13}" destId="{C91A8668-C95B-4DE5-B0D4-A451F2BDF6A1}" srcOrd="1" destOrd="0" presId="urn:microsoft.com/office/officeart/2018/2/layout/IconVerticalSolidList"/>
    <dgm:cxn modelId="{8DF5FF56-3F37-4ECC-B390-0EC58ECE0915}" type="presParOf" srcId="{C7BD2D22-FB58-4CEE-8626-51F19B01EA13}" destId="{519EA13A-4C64-475E-9A09-B557BBEBBE95}" srcOrd="2" destOrd="0" presId="urn:microsoft.com/office/officeart/2018/2/layout/IconVerticalSolidList"/>
    <dgm:cxn modelId="{B30E3160-FEBB-43F7-826D-446F73F81562}" type="presParOf" srcId="{C7BD2D22-FB58-4CEE-8626-51F19B01EA13}" destId="{849BA0AA-2D98-4F31-9537-BAAAB64816CE}" srcOrd="3" destOrd="0" presId="urn:microsoft.com/office/officeart/2018/2/layout/IconVerticalSolidList"/>
    <dgm:cxn modelId="{EBE643F0-60D2-4CE5-B5F5-0CC4C6F10421}" type="presParOf" srcId="{57AA1DD6-798A-467E-8D70-041AEEECFEAD}" destId="{3B5CECDE-891A-44EE-87D2-408E398D9A1E}" srcOrd="1" destOrd="0" presId="urn:microsoft.com/office/officeart/2018/2/layout/IconVerticalSolidList"/>
    <dgm:cxn modelId="{708460F1-DD04-4760-8D1E-819831D4C6EA}" type="presParOf" srcId="{57AA1DD6-798A-467E-8D70-041AEEECFEAD}" destId="{53B064D1-F800-4E2D-BF11-0CDC35F5460D}" srcOrd="2" destOrd="0" presId="urn:microsoft.com/office/officeart/2018/2/layout/IconVerticalSolidList"/>
    <dgm:cxn modelId="{E978B9F1-4972-424F-AA90-3989AF1A191A}" type="presParOf" srcId="{53B064D1-F800-4E2D-BF11-0CDC35F5460D}" destId="{F89B560A-CE5E-4009-AC4C-B3579C42C949}" srcOrd="0" destOrd="0" presId="urn:microsoft.com/office/officeart/2018/2/layout/IconVerticalSolidList"/>
    <dgm:cxn modelId="{C6A65BBD-1B8A-405C-84F7-2B8B55239597}" type="presParOf" srcId="{53B064D1-F800-4E2D-BF11-0CDC35F5460D}" destId="{E13ED922-0A04-454B-AAB9-1A26025928FB}" srcOrd="1" destOrd="0" presId="urn:microsoft.com/office/officeart/2018/2/layout/IconVerticalSolidList"/>
    <dgm:cxn modelId="{1E89C924-DD2E-43D2-91C0-7428770555E7}" type="presParOf" srcId="{53B064D1-F800-4E2D-BF11-0CDC35F5460D}" destId="{D4C0DCA2-3CB4-4FB5-B756-CF380BCC3D1E}" srcOrd="2" destOrd="0" presId="urn:microsoft.com/office/officeart/2018/2/layout/IconVerticalSolidList"/>
    <dgm:cxn modelId="{D953B6E5-054D-413C-831A-45EE3B39A27C}" type="presParOf" srcId="{53B064D1-F800-4E2D-BF11-0CDC35F5460D}" destId="{D085FE94-30F5-43C3-AC33-23FB26440ADD}" srcOrd="3" destOrd="0" presId="urn:microsoft.com/office/officeart/2018/2/layout/IconVerticalSolidList"/>
    <dgm:cxn modelId="{DCCD2162-0278-4E6D-85E9-1B9AC66932A5}" type="presParOf" srcId="{57AA1DD6-798A-467E-8D70-041AEEECFEAD}" destId="{8C9022B2-7749-4157-9C33-A2F28432184C}" srcOrd="3" destOrd="0" presId="urn:microsoft.com/office/officeart/2018/2/layout/IconVerticalSolidList"/>
    <dgm:cxn modelId="{114E5E58-2C45-4BC1-BF10-68D9366E50D2}" type="presParOf" srcId="{57AA1DD6-798A-467E-8D70-041AEEECFEAD}" destId="{CE15617C-B025-4F9B-9CE4-D7A31A9CE96E}" srcOrd="4" destOrd="0" presId="urn:microsoft.com/office/officeart/2018/2/layout/IconVerticalSolidList"/>
    <dgm:cxn modelId="{65A4A1BD-A766-4FA4-9CD6-2111A93F712F}" type="presParOf" srcId="{CE15617C-B025-4F9B-9CE4-D7A31A9CE96E}" destId="{95BD6394-2FCE-4A95-A9BF-6DEDBF89A62F}" srcOrd="0" destOrd="0" presId="urn:microsoft.com/office/officeart/2018/2/layout/IconVerticalSolidList"/>
    <dgm:cxn modelId="{751DAA98-7A7D-4F87-B3D9-3006F0E8A6C3}" type="presParOf" srcId="{CE15617C-B025-4F9B-9CE4-D7A31A9CE96E}" destId="{97C1016E-1A04-4C9C-8B47-3C027F4FD609}" srcOrd="1" destOrd="0" presId="urn:microsoft.com/office/officeart/2018/2/layout/IconVerticalSolidList"/>
    <dgm:cxn modelId="{75749D95-AC59-4664-AA60-7709A53B4D2D}" type="presParOf" srcId="{CE15617C-B025-4F9B-9CE4-D7A31A9CE96E}" destId="{A057C7CC-9541-4D3A-A75E-16F124A97560}" srcOrd="2" destOrd="0" presId="urn:microsoft.com/office/officeart/2018/2/layout/IconVerticalSolidList"/>
    <dgm:cxn modelId="{03A4B67C-9E9F-489D-BD32-5500E221F772}" type="presParOf" srcId="{CE15617C-B025-4F9B-9CE4-D7A31A9CE96E}" destId="{85DA4B7D-CC4A-4D58-9737-9781299D44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3F9195B4-91D4-4385-A10A-10B527A11D6C}"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A9B55582-F2CE-47F2-8F1C-851244EE22C5}">
      <dgm:prSet custT="1"/>
      <dgm:spPr>
        <a:solidFill>
          <a:schemeClr val="accent1"/>
        </a:solidFill>
      </dgm:spPr>
      <dgm:t>
        <a:bodyPr/>
        <a:lstStyle/>
        <a:p>
          <a:r>
            <a:rPr lang="en-GB" sz="1200"/>
            <a:t>Although Phase H is much visited during the Realization Phases, it is an essential component of the Lifetime Experience of processes.</a:t>
          </a:r>
          <a:endParaRPr lang="en-US" sz="1200"/>
        </a:p>
      </dgm:t>
    </dgm:pt>
    <dgm:pt modelId="{F783DB01-C471-4661-A7EC-1DBD7865DFE6}" type="parTrans" cxnId="{73955746-F10A-4657-B1C8-16302FFE3D3B}">
      <dgm:prSet/>
      <dgm:spPr/>
      <dgm:t>
        <a:bodyPr/>
        <a:lstStyle/>
        <a:p>
          <a:endParaRPr lang="en-US" sz="1200"/>
        </a:p>
      </dgm:t>
    </dgm:pt>
    <dgm:pt modelId="{EB74E391-1698-4AA6-82C0-2679B5CEC66F}" type="sibTrans" cxnId="{73955746-F10A-4657-B1C8-16302FFE3D3B}">
      <dgm:prSet/>
      <dgm:spPr/>
      <dgm:t>
        <a:bodyPr/>
        <a:lstStyle/>
        <a:p>
          <a:endParaRPr lang="en-US" sz="1200"/>
        </a:p>
      </dgm:t>
    </dgm:pt>
    <dgm:pt modelId="{F7BFA48A-BAC3-4D57-A5DA-595CCC011627}">
      <dgm:prSet custT="1"/>
      <dgm:spPr>
        <a:solidFill>
          <a:schemeClr val="accent1"/>
        </a:solidFill>
      </dgm:spPr>
      <dgm:t>
        <a:bodyPr/>
        <a:lstStyle/>
        <a:p>
          <a:r>
            <a:rPr lang="en-GB" sz="1200"/>
            <a:t>All alterations to processes should be marshalled and governed via Architecture Change Management.</a:t>
          </a:r>
          <a:endParaRPr lang="en-US" sz="1200"/>
        </a:p>
      </dgm:t>
    </dgm:pt>
    <dgm:pt modelId="{D925BA76-61DA-4F44-AFE1-0D38A91A253F}" type="parTrans" cxnId="{DF8AEF5D-6A68-43EB-BE1D-CDD2042FF8FF}">
      <dgm:prSet/>
      <dgm:spPr/>
      <dgm:t>
        <a:bodyPr/>
        <a:lstStyle/>
        <a:p>
          <a:endParaRPr lang="en-US" sz="1200"/>
        </a:p>
      </dgm:t>
    </dgm:pt>
    <dgm:pt modelId="{C9A37291-F5C1-47D5-ADA6-2F571D7BB8A4}" type="sibTrans" cxnId="{DF8AEF5D-6A68-43EB-BE1D-CDD2042FF8FF}">
      <dgm:prSet/>
      <dgm:spPr/>
      <dgm:t>
        <a:bodyPr/>
        <a:lstStyle/>
        <a:p>
          <a:endParaRPr lang="en-US" sz="1200"/>
        </a:p>
      </dgm:t>
    </dgm:pt>
    <dgm:pt modelId="{24CBA25C-0EB4-4046-960F-969A995E33A1}">
      <dgm:prSet custT="1"/>
      <dgm:spPr>
        <a:solidFill>
          <a:schemeClr val="accent1"/>
        </a:solidFill>
      </dgm:spPr>
      <dgm:t>
        <a:bodyPr/>
        <a:lstStyle/>
        <a:p>
          <a:r>
            <a:rPr lang="en-GB" sz="1200"/>
            <a:t>The parameters of step-change are gathered in the Requirements Management processes – which are fed from anywhere within and outside of the organization, and at any time.</a:t>
          </a:r>
          <a:endParaRPr lang="en-US" sz="1200"/>
        </a:p>
      </dgm:t>
    </dgm:pt>
    <dgm:pt modelId="{DAA88A4E-9F7A-4A51-83A7-0FDFF4ADFFB9}" type="parTrans" cxnId="{25332810-55C7-40DF-928A-715808A35A61}">
      <dgm:prSet/>
      <dgm:spPr/>
      <dgm:t>
        <a:bodyPr/>
        <a:lstStyle/>
        <a:p>
          <a:endParaRPr lang="en-US" sz="1200"/>
        </a:p>
      </dgm:t>
    </dgm:pt>
    <dgm:pt modelId="{1B4CA64A-A08C-42D8-9C93-6EBF328EAB8F}" type="sibTrans" cxnId="{25332810-55C7-40DF-928A-715808A35A61}">
      <dgm:prSet/>
      <dgm:spPr/>
      <dgm:t>
        <a:bodyPr/>
        <a:lstStyle/>
        <a:p>
          <a:endParaRPr lang="en-US" sz="1200"/>
        </a:p>
      </dgm:t>
    </dgm:pt>
    <dgm:pt modelId="{6D4CF29E-74C5-4F01-9332-69E2CE14FAF6}" type="pres">
      <dgm:prSet presAssocID="{3F9195B4-91D4-4385-A10A-10B527A11D6C}" presName="linear" presStyleCnt="0">
        <dgm:presLayoutVars>
          <dgm:animLvl val="lvl"/>
          <dgm:resizeHandles val="exact"/>
        </dgm:presLayoutVars>
      </dgm:prSet>
      <dgm:spPr/>
    </dgm:pt>
    <dgm:pt modelId="{F7BCB7BF-ECEB-4C87-AF9A-A6F1602D759D}" type="pres">
      <dgm:prSet presAssocID="{A9B55582-F2CE-47F2-8F1C-851244EE22C5}" presName="parentText" presStyleLbl="node1" presStyleIdx="0" presStyleCnt="3">
        <dgm:presLayoutVars>
          <dgm:chMax val="0"/>
          <dgm:bulletEnabled val="1"/>
        </dgm:presLayoutVars>
      </dgm:prSet>
      <dgm:spPr/>
    </dgm:pt>
    <dgm:pt modelId="{046B8242-7BB6-4E25-A085-9C2CF40ED3EE}" type="pres">
      <dgm:prSet presAssocID="{EB74E391-1698-4AA6-82C0-2679B5CEC66F}" presName="spacer" presStyleCnt="0"/>
      <dgm:spPr/>
    </dgm:pt>
    <dgm:pt modelId="{B8B84855-52A2-41FC-8342-D661404028C5}" type="pres">
      <dgm:prSet presAssocID="{F7BFA48A-BAC3-4D57-A5DA-595CCC011627}" presName="parentText" presStyleLbl="node1" presStyleIdx="1" presStyleCnt="3">
        <dgm:presLayoutVars>
          <dgm:chMax val="0"/>
          <dgm:bulletEnabled val="1"/>
        </dgm:presLayoutVars>
      </dgm:prSet>
      <dgm:spPr/>
    </dgm:pt>
    <dgm:pt modelId="{BCFA3E98-D1F2-4E18-BF1B-3406B72D4AE7}" type="pres">
      <dgm:prSet presAssocID="{C9A37291-F5C1-47D5-ADA6-2F571D7BB8A4}" presName="spacer" presStyleCnt="0"/>
      <dgm:spPr/>
    </dgm:pt>
    <dgm:pt modelId="{3631DC0C-95C7-4E4E-9502-B37A1A35AC5B}" type="pres">
      <dgm:prSet presAssocID="{24CBA25C-0EB4-4046-960F-969A995E33A1}" presName="parentText" presStyleLbl="node1" presStyleIdx="2" presStyleCnt="3">
        <dgm:presLayoutVars>
          <dgm:chMax val="0"/>
          <dgm:bulletEnabled val="1"/>
        </dgm:presLayoutVars>
      </dgm:prSet>
      <dgm:spPr/>
    </dgm:pt>
  </dgm:ptLst>
  <dgm:cxnLst>
    <dgm:cxn modelId="{5C05EE04-2EA3-47EC-AA40-96586F4CBCE8}" type="presOf" srcId="{3F9195B4-91D4-4385-A10A-10B527A11D6C}" destId="{6D4CF29E-74C5-4F01-9332-69E2CE14FAF6}" srcOrd="0" destOrd="0" presId="urn:microsoft.com/office/officeart/2005/8/layout/vList2"/>
    <dgm:cxn modelId="{25332810-55C7-40DF-928A-715808A35A61}" srcId="{3F9195B4-91D4-4385-A10A-10B527A11D6C}" destId="{24CBA25C-0EB4-4046-960F-969A995E33A1}" srcOrd="2" destOrd="0" parTransId="{DAA88A4E-9F7A-4A51-83A7-0FDFF4ADFFB9}" sibTransId="{1B4CA64A-A08C-42D8-9C93-6EBF328EAB8F}"/>
    <dgm:cxn modelId="{D5EF7D11-6D1E-45B3-A296-8665D3179B89}" type="presOf" srcId="{24CBA25C-0EB4-4046-960F-969A995E33A1}" destId="{3631DC0C-95C7-4E4E-9502-B37A1A35AC5B}" srcOrd="0" destOrd="0" presId="urn:microsoft.com/office/officeart/2005/8/layout/vList2"/>
    <dgm:cxn modelId="{DF8AEF5D-6A68-43EB-BE1D-CDD2042FF8FF}" srcId="{3F9195B4-91D4-4385-A10A-10B527A11D6C}" destId="{F7BFA48A-BAC3-4D57-A5DA-595CCC011627}" srcOrd="1" destOrd="0" parTransId="{D925BA76-61DA-4F44-AFE1-0D38A91A253F}" sibTransId="{C9A37291-F5C1-47D5-ADA6-2F571D7BB8A4}"/>
    <dgm:cxn modelId="{73955746-F10A-4657-B1C8-16302FFE3D3B}" srcId="{3F9195B4-91D4-4385-A10A-10B527A11D6C}" destId="{A9B55582-F2CE-47F2-8F1C-851244EE22C5}" srcOrd="0" destOrd="0" parTransId="{F783DB01-C471-4661-A7EC-1DBD7865DFE6}" sibTransId="{EB74E391-1698-4AA6-82C0-2679B5CEC66F}"/>
    <dgm:cxn modelId="{ACD94658-ADE7-46D1-981F-B3C4E5594B85}" type="presOf" srcId="{F7BFA48A-BAC3-4D57-A5DA-595CCC011627}" destId="{B8B84855-52A2-41FC-8342-D661404028C5}" srcOrd="0" destOrd="0" presId="urn:microsoft.com/office/officeart/2005/8/layout/vList2"/>
    <dgm:cxn modelId="{DCAEC779-CDCE-4E16-96F9-078BEF8631CC}" type="presOf" srcId="{A9B55582-F2CE-47F2-8F1C-851244EE22C5}" destId="{F7BCB7BF-ECEB-4C87-AF9A-A6F1602D759D}" srcOrd="0" destOrd="0" presId="urn:microsoft.com/office/officeart/2005/8/layout/vList2"/>
    <dgm:cxn modelId="{17A3ED8D-6FF2-4D69-AE51-A070B5178664}" type="presParOf" srcId="{6D4CF29E-74C5-4F01-9332-69E2CE14FAF6}" destId="{F7BCB7BF-ECEB-4C87-AF9A-A6F1602D759D}" srcOrd="0" destOrd="0" presId="urn:microsoft.com/office/officeart/2005/8/layout/vList2"/>
    <dgm:cxn modelId="{EAA926C8-7340-40D4-BECC-15446BFE251C}" type="presParOf" srcId="{6D4CF29E-74C5-4F01-9332-69E2CE14FAF6}" destId="{046B8242-7BB6-4E25-A085-9C2CF40ED3EE}" srcOrd="1" destOrd="0" presId="urn:microsoft.com/office/officeart/2005/8/layout/vList2"/>
    <dgm:cxn modelId="{4C466280-5CD0-4488-B895-DC91D41E4877}" type="presParOf" srcId="{6D4CF29E-74C5-4F01-9332-69E2CE14FAF6}" destId="{B8B84855-52A2-41FC-8342-D661404028C5}" srcOrd="2" destOrd="0" presId="urn:microsoft.com/office/officeart/2005/8/layout/vList2"/>
    <dgm:cxn modelId="{7634D0E1-B064-4F36-ADBB-55070423CF5E}" type="presParOf" srcId="{6D4CF29E-74C5-4F01-9332-69E2CE14FAF6}" destId="{BCFA3E98-D1F2-4E18-BF1B-3406B72D4AE7}" srcOrd="3" destOrd="0" presId="urn:microsoft.com/office/officeart/2005/8/layout/vList2"/>
    <dgm:cxn modelId="{202EAE45-9419-4698-94D7-298DFB0D222E}" type="presParOf" srcId="{6D4CF29E-74C5-4F01-9332-69E2CE14FAF6}" destId="{3631DC0C-95C7-4E4E-9502-B37A1A35AC5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A2E104E8-6A81-44EA-85CD-02E70CB5376B}" type="doc">
      <dgm:prSet loTypeId="urn:microsoft.com/office/officeart/2016/7/layout/HorizontalActionList" loCatId="List" qsTypeId="urn:microsoft.com/office/officeart/2005/8/quickstyle/simple1" qsCatId="simple" csTypeId="urn:microsoft.com/office/officeart/2005/8/colors/accent1_3" csCatId="accent1" phldr="1"/>
      <dgm:spPr/>
      <dgm:t>
        <a:bodyPr/>
        <a:lstStyle/>
        <a:p>
          <a:endParaRPr lang="en-US"/>
        </a:p>
      </dgm:t>
    </dgm:pt>
    <dgm:pt modelId="{52E41F2D-D84E-4F16-B439-265FCF3158F4}">
      <dgm:prSet custT="1"/>
      <dgm:spPr>
        <a:solidFill>
          <a:schemeClr val="accent1"/>
        </a:solidFill>
      </dgm:spPr>
      <dgm:t>
        <a:bodyPr/>
        <a:lstStyle/>
        <a:p>
          <a:r>
            <a:rPr lang="en-US" sz="1200" b="1"/>
            <a:t>Ensure</a:t>
          </a:r>
        </a:p>
      </dgm:t>
    </dgm:pt>
    <dgm:pt modelId="{7A422B4B-A3E8-406F-8EF9-2093E1E14115}" type="parTrans" cxnId="{D67C4547-3624-4C41-A3F5-60734218C245}">
      <dgm:prSet/>
      <dgm:spPr/>
      <dgm:t>
        <a:bodyPr/>
        <a:lstStyle/>
        <a:p>
          <a:endParaRPr lang="en-US" sz="1200"/>
        </a:p>
      </dgm:t>
    </dgm:pt>
    <dgm:pt modelId="{10EDCC01-581D-47DE-A106-01C09A2FC7FF}" type="sibTrans" cxnId="{D67C4547-3624-4C41-A3F5-60734218C245}">
      <dgm:prSet/>
      <dgm:spPr/>
      <dgm:t>
        <a:bodyPr/>
        <a:lstStyle/>
        <a:p>
          <a:endParaRPr lang="en-US" sz="1200"/>
        </a:p>
      </dgm:t>
    </dgm:pt>
    <dgm:pt modelId="{1B20C4C7-DC77-4F4D-B837-21B556336BCA}">
      <dgm:prSet custT="1"/>
      <dgm:spPr/>
      <dgm:t>
        <a:bodyPr/>
        <a:lstStyle/>
        <a:p>
          <a:r>
            <a:rPr lang="en-US" sz="1200"/>
            <a:t>Ensure that the architecture development cycle is maintained.</a:t>
          </a:r>
        </a:p>
      </dgm:t>
    </dgm:pt>
    <dgm:pt modelId="{E16BA2F6-2FD0-4375-A710-6DE2003A2B46}" type="parTrans" cxnId="{7908DE1B-AB2D-4650-BDA5-E18B4A9ED157}">
      <dgm:prSet/>
      <dgm:spPr/>
      <dgm:t>
        <a:bodyPr/>
        <a:lstStyle/>
        <a:p>
          <a:endParaRPr lang="en-US" sz="1200"/>
        </a:p>
      </dgm:t>
    </dgm:pt>
    <dgm:pt modelId="{AD172D13-A6E1-48E9-97C6-EA15BB2D8F38}" type="sibTrans" cxnId="{7908DE1B-AB2D-4650-BDA5-E18B4A9ED157}">
      <dgm:prSet/>
      <dgm:spPr/>
      <dgm:t>
        <a:bodyPr/>
        <a:lstStyle/>
        <a:p>
          <a:endParaRPr lang="en-US" sz="1200"/>
        </a:p>
      </dgm:t>
    </dgm:pt>
    <dgm:pt modelId="{861C905D-7B6D-488A-9439-6D9BBF90BA2D}">
      <dgm:prSet custT="1"/>
      <dgm:spPr>
        <a:solidFill>
          <a:schemeClr val="accent1"/>
        </a:solidFill>
      </dgm:spPr>
      <dgm:t>
        <a:bodyPr/>
        <a:lstStyle/>
        <a:p>
          <a:r>
            <a:rPr lang="en-US" sz="1200" b="1"/>
            <a:t>Ensure</a:t>
          </a:r>
        </a:p>
      </dgm:t>
    </dgm:pt>
    <dgm:pt modelId="{54EE0EF3-46D1-42CE-8DF9-903588107F9A}" type="parTrans" cxnId="{03676699-E77D-4735-B57A-C196A761BB3A}">
      <dgm:prSet/>
      <dgm:spPr/>
      <dgm:t>
        <a:bodyPr/>
        <a:lstStyle/>
        <a:p>
          <a:endParaRPr lang="en-US" sz="1200"/>
        </a:p>
      </dgm:t>
    </dgm:pt>
    <dgm:pt modelId="{0A0BCE26-FBA0-4EB7-9ED1-F15E25CF1A0C}" type="sibTrans" cxnId="{03676699-E77D-4735-B57A-C196A761BB3A}">
      <dgm:prSet/>
      <dgm:spPr/>
      <dgm:t>
        <a:bodyPr/>
        <a:lstStyle/>
        <a:p>
          <a:endParaRPr lang="en-US" sz="1200"/>
        </a:p>
      </dgm:t>
    </dgm:pt>
    <dgm:pt modelId="{7BF97ABA-DE3A-42DC-A2E3-A30A13FF5025}">
      <dgm:prSet custT="1"/>
      <dgm:spPr/>
      <dgm:t>
        <a:bodyPr/>
        <a:lstStyle/>
        <a:p>
          <a:r>
            <a:rPr lang="en-US" sz="1200"/>
            <a:t>Ensure that the Architecture Governance Framework is executed.</a:t>
          </a:r>
        </a:p>
      </dgm:t>
    </dgm:pt>
    <dgm:pt modelId="{57B04236-8F6B-49E0-9D21-90C8F4D4C945}" type="parTrans" cxnId="{CA52E720-D8A7-42C3-B0FA-7AA8B8F6B71B}">
      <dgm:prSet/>
      <dgm:spPr/>
      <dgm:t>
        <a:bodyPr/>
        <a:lstStyle/>
        <a:p>
          <a:endParaRPr lang="en-US" sz="1200"/>
        </a:p>
      </dgm:t>
    </dgm:pt>
    <dgm:pt modelId="{C683D23F-03EF-4C33-BE6B-44E64A4F5A0A}" type="sibTrans" cxnId="{CA52E720-D8A7-42C3-B0FA-7AA8B8F6B71B}">
      <dgm:prSet/>
      <dgm:spPr/>
      <dgm:t>
        <a:bodyPr/>
        <a:lstStyle/>
        <a:p>
          <a:endParaRPr lang="en-US" sz="1200"/>
        </a:p>
      </dgm:t>
    </dgm:pt>
    <dgm:pt modelId="{30CAC427-C25F-4B4D-980F-45FED9FBFFE7}">
      <dgm:prSet custT="1"/>
      <dgm:spPr>
        <a:solidFill>
          <a:schemeClr val="accent1"/>
        </a:solidFill>
      </dgm:spPr>
      <dgm:t>
        <a:bodyPr/>
        <a:lstStyle/>
        <a:p>
          <a:r>
            <a:rPr lang="en-US" sz="1200" b="1"/>
            <a:t>Ensure</a:t>
          </a:r>
        </a:p>
      </dgm:t>
    </dgm:pt>
    <dgm:pt modelId="{674FA054-9463-401E-90F7-9725038BCEA7}" type="parTrans" cxnId="{3E9BF912-1BA8-4CAF-9B30-E825BB28A416}">
      <dgm:prSet/>
      <dgm:spPr/>
      <dgm:t>
        <a:bodyPr/>
        <a:lstStyle/>
        <a:p>
          <a:endParaRPr lang="en-US" sz="1200"/>
        </a:p>
      </dgm:t>
    </dgm:pt>
    <dgm:pt modelId="{399559D1-4521-41DC-BC03-53D7FFA80944}" type="sibTrans" cxnId="{3E9BF912-1BA8-4CAF-9B30-E825BB28A416}">
      <dgm:prSet/>
      <dgm:spPr/>
      <dgm:t>
        <a:bodyPr/>
        <a:lstStyle/>
        <a:p>
          <a:endParaRPr lang="en-US" sz="1200"/>
        </a:p>
      </dgm:t>
    </dgm:pt>
    <dgm:pt modelId="{12A680FD-7E6F-4750-9000-D1687944EA6F}">
      <dgm:prSet custT="1"/>
      <dgm:spPr/>
      <dgm:t>
        <a:bodyPr/>
        <a:lstStyle/>
        <a:p>
          <a:r>
            <a:rPr lang="en-US" sz="1200"/>
            <a:t>Ensure that the Enterprise Architecture Capability meets current requirements.</a:t>
          </a:r>
        </a:p>
      </dgm:t>
    </dgm:pt>
    <dgm:pt modelId="{C616D2A7-0F90-40CF-BAE8-9A600202D885}" type="parTrans" cxnId="{989988B4-788B-4982-B200-BA4DDBC11B0D}">
      <dgm:prSet/>
      <dgm:spPr/>
      <dgm:t>
        <a:bodyPr/>
        <a:lstStyle/>
        <a:p>
          <a:endParaRPr lang="en-US" sz="1200"/>
        </a:p>
      </dgm:t>
    </dgm:pt>
    <dgm:pt modelId="{AB47EAB0-5991-4C04-AC76-E3367781258E}" type="sibTrans" cxnId="{989988B4-788B-4982-B200-BA4DDBC11B0D}">
      <dgm:prSet/>
      <dgm:spPr/>
      <dgm:t>
        <a:bodyPr/>
        <a:lstStyle/>
        <a:p>
          <a:endParaRPr lang="en-US" sz="1200"/>
        </a:p>
      </dgm:t>
    </dgm:pt>
    <dgm:pt modelId="{E5299522-15F6-405E-BF0B-15BB976B79E9}" type="pres">
      <dgm:prSet presAssocID="{A2E104E8-6A81-44EA-85CD-02E70CB5376B}" presName="Name0" presStyleCnt="0">
        <dgm:presLayoutVars>
          <dgm:dir/>
          <dgm:animLvl val="lvl"/>
          <dgm:resizeHandles val="exact"/>
        </dgm:presLayoutVars>
      </dgm:prSet>
      <dgm:spPr/>
    </dgm:pt>
    <dgm:pt modelId="{DA278421-D407-47A4-ADCB-71139FC3B07D}" type="pres">
      <dgm:prSet presAssocID="{52E41F2D-D84E-4F16-B439-265FCF3158F4}" presName="composite" presStyleCnt="0"/>
      <dgm:spPr/>
    </dgm:pt>
    <dgm:pt modelId="{BA4425A4-6624-47C3-87D0-0976CC44C562}" type="pres">
      <dgm:prSet presAssocID="{52E41F2D-D84E-4F16-B439-265FCF3158F4}" presName="parTx" presStyleLbl="alignNode1" presStyleIdx="0" presStyleCnt="3">
        <dgm:presLayoutVars>
          <dgm:chMax val="0"/>
          <dgm:chPref val="0"/>
        </dgm:presLayoutVars>
      </dgm:prSet>
      <dgm:spPr/>
    </dgm:pt>
    <dgm:pt modelId="{B2951E7F-84C8-42B7-B4DE-7F11966B506F}" type="pres">
      <dgm:prSet presAssocID="{52E41F2D-D84E-4F16-B439-265FCF3158F4}" presName="desTx" presStyleLbl="alignAccFollowNode1" presStyleIdx="0" presStyleCnt="3">
        <dgm:presLayoutVars/>
      </dgm:prSet>
      <dgm:spPr/>
    </dgm:pt>
    <dgm:pt modelId="{27F005D1-9FE5-4911-B918-45B92C6BE22D}" type="pres">
      <dgm:prSet presAssocID="{10EDCC01-581D-47DE-A106-01C09A2FC7FF}" presName="space" presStyleCnt="0"/>
      <dgm:spPr/>
    </dgm:pt>
    <dgm:pt modelId="{10C11807-810E-4F8A-8869-AAA5355D8644}" type="pres">
      <dgm:prSet presAssocID="{861C905D-7B6D-488A-9439-6D9BBF90BA2D}" presName="composite" presStyleCnt="0"/>
      <dgm:spPr/>
    </dgm:pt>
    <dgm:pt modelId="{766DB5BC-8090-489E-83B2-8ECD5BE7248B}" type="pres">
      <dgm:prSet presAssocID="{861C905D-7B6D-488A-9439-6D9BBF90BA2D}" presName="parTx" presStyleLbl="alignNode1" presStyleIdx="1" presStyleCnt="3">
        <dgm:presLayoutVars>
          <dgm:chMax val="0"/>
          <dgm:chPref val="0"/>
        </dgm:presLayoutVars>
      </dgm:prSet>
      <dgm:spPr/>
    </dgm:pt>
    <dgm:pt modelId="{E72C4E5B-2E9A-4FEF-9F78-9CCC0D22D359}" type="pres">
      <dgm:prSet presAssocID="{861C905D-7B6D-488A-9439-6D9BBF90BA2D}" presName="desTx" presStyleLbl="alignAccFollowNode1" presStyleIdx="1" presStyleCnt="3" custLinFactNeighborY="0">
        <dgm:presLayoutVars/>
      </dgm:prSet>
      <dgm:spPr/>
    </dgm:pt>
    <dgm:pt modelId="{A060806E-862F-4DF9-85B4-D19C70E2466C}" type="pres">
      <dgm:prSet presAssocID="{0A0BCE26-FBA0-4EB7-9ED1-F15E25CF1A0C}" presName="space" presStyleCnt="0"/>
      <dgm:spPr/>
    </dgm:pt>
    <dgm:pt modelId="{DB2DF7CE-A865-495D-8C95-3037CF16C575}" type="pres">
      <dgm:prSet presAssocID="{30CAC427-C25F-4B4D-980F-45FED9FBFFE7}" presName="composite" presStyleCnt="0"/>
      <dgm:spPr/>
    </dgm:pt>
    <dgm:pt modelId="{7343B2FE-A80E-472F-AC18-620E1BAA066A}" type="pres">
      <dgm:prSet presAssocID="{30CAC427-C25F-4B4D-980F-45FED9FBFFE7}" presName="parTx" presStyleLbl="alignNode1" presStyleIdx="2" presStyleCnt="3">
        <dgm:presLayoutVars>
          <dgm:chMax val="0"/>
          <dgm:chPref val="0"/>
        </dgm:presLayoutVars>
      </dgm:prSet>
      <dgm:spPr/>
    </dgm:pt>
    <dgm:pt modelId="{E439F3E8-CD42-4AF3-89D9-2A349FD3C6C6}" type="pres">
      <dgm:prSet presAssocID="{30CAC427-C25F-4B4D-980F-45FED9FBFFE7}" presName="desTx" presStyleLbl="alignAccFollowNode1" presStyleIdx="2" presStyleCnt="3">
        <dgm:presLayoutVars/>
      </dgm:prSet>
      <dgm:spPr/>
    </dgm:pt>
  </dgm:ptLst>
  <dgm:cxnLst>
    <dgm:cxn modelId="{EAE0DE0E-1A8F-4A5D-B351-3A8F2948CF8C}" type="presOf" srcId="{52E41F2D-D84E-4F16-B439-265FCF3158F4}" destId="{BA4425A4-6624-47C3-87D0-0976CC44C562}" srcOrd="0" destOrd="0" presId="urn:microsoft.com/office/officeart/2016/7/layout/HorizontalActionList"/>
    <dgm:cxn modelId="{3E9BF912-1BA8-4CAF-9B30-E825BB28A416}" srcId="{A2E104E8-6A81-44EA-85CD-02E70CB5376B}" destId="{30CAC427-C25F-4B4D-980F-45FED9FBFFE7}" srcOrd="2" destOrd="0" parTransId="{674FA054-9463-401E-90F7-9725038BCEA7}" sibTransId="{399559D1-4521-41DC-BC03-53D7FFA80944}"/>
    <dgm:cxn modelId="{7908DE1B-AB2D-4650-BDA5-E18B4A9ED157}" srcId="{52E41F2D-D84E-4F16-B439-265FCF3158F4}" destId="{1B20C4C7-DC77-4F4D-B837-21B556336BCA}" srcOrd="0" destOrd="0" parTransId="{E16BA2F6-2FD0-4375-A710-6DE2003A2B46}" sibTransId="{AD172D13-A6E1-48E9-97C6-EA15BB2D8F38}"/>
    <dgm:cxn modelId="{CA52E720-D8A7-42C3-B0FA-7AA8B8F6B71B}" srcId="{861C905D-7B6D-488A-9439-6D9BBF90BA2D}" destId="{7BF97ABA-DE3A-42DC-A2E3-A30A13FF5025}" srcOrd="0" destOrd="0" parTransId="{57B04236-8F6B-49E0-9D21-90C8F4D4C945}" sibTransId="{C683D23F-03EF-4C33-BE6B-44E64A4F5A0A}"/>
    <dgm:cxn modelId="{3016C527-EEAF-4368-9ED4-89FE28BB92BF}" type="presOf" srcId="{A2E104E8-6A81-44EA-85CD-02E70CB5376B}" destId="{E5299522-15F6-405E-BF0B-15BB976B79E9}" srcOrd="0" destOrd="0" presId="urn:microsoft.com/office/officeart/2016/7/layout/HorizontalActionList"/>
    <dgm:cxn modelId="{D67C4547-3624-4C41-A3F5-60734218C245}" srcId="{A2E104E8-6A81-44EA-85CD-02E70CB5376B}" destId="{52E41F2D-D84E-4F16-B439-265FCF3158F4}" srcOrd="0" destOrd="0" parTransId="{7A422B4B-A3E8-406F-8EF9-2093E1E14115}" sibTransId="{10EDCC01-581D-47DE-A106-01C09A2FC7FF}"/>
    <dgm:cxn modelId="{7CB66449-24C5-4544-83FF-AAF42EB9B38F}" type="presOf" srcId="{12A680FD-7E6F-4750-9000-D1687944EA6F}" destId="{E439F3E8-CD42-4AF3-89D9-2A349FD3C6C6}" srcOrd="0" destOrd="0" presId="urn:microsoft.com/office/officeart/2016/7/layout/HorizontalActionList"/>
    <dgm:cxn modelId="{3698977A-43BE-465B-8EE1-DC4BA5C5E122}" type="presOf" srcId="{7BF97ABA-DE3A-42DC-A2E3-A30A13FF5025}" destId="{E72C4E5B-2E9A-4FEF-9F78-9CCC0D22D359}" srcOrd="0" destOrd="0" presId="urn:microsoft.com/office/officeart/2016/7/layout/HorizontalActionList"/>
    <dgm:cxn modelId="{E3F5C75A-8B9A-4B16-9612-F0D6FBF46344}" type="presOf" srcId="{861C905D-7B6D-488A-9439-6D9BBF90BA2D}" destId="{766DB5BC-8090-489E-83B2-8ECD5BE7248B}" srcOrd="0" destOrd="0" presId="urn:microsoft.com/office/officeart/2016/7/layout/HorizontalActionList"/>
    <dgm:cxn modelId="{FAC14B85-F065-41E5-BFA3-7390E0E095D0}" type="presOf" srcId="{1B20C4C7-DC77-4F4D-B837-21B556336BCA}" destId="{B2951E7F-84C8-42B7-B4DE-7F11966B506F}" srcOrd="0" destOrd="0" presId="urn:microsoft.com/office/officeart/2016/7/layout/HorizontalActionList"/>
    <dgm:cxn modelId="{03676699-E77D-4735-B57A-C196A761BB3A}" srcId="{A2E104E8-6A81-44EA-85CD-02E70CB5376B}" destId="{861C905D-7B6D-488A-9439-6D9BBF90BA2D}" srcOrd="1" destOrd="0" parTransId="{54EE0EF3-46D1-42CE-8DF9-903588107F9A}" sibTransId="{0A0BCE26-FBA0-4EB7-9ED1-F15E25CF1A0C}"/>
    <dgm:cxn modelId="{989988B4-788B-4982-B200-BA4DDBC11B0D}" srcId="{30CAC427-C25F-4B4D-980F-45FED9FBFFE7}" destId="{12A680FD-7E6F-4750-9000-D1687944EA6F}" srcOrd="0" destOrd="0" parTransId="{C616D2A7-0F90-40CF-BAE8-9A600202D885}" sibTransId="{AB47EAB0-5991-4C04-AC76-E3367781258E}"/>
    <dgm:cxn modelId="{A3A866BA-CDA3-4C17-AA0C-06886A5EE66C}" type="presOf" srcId="{30CAC427-C25F-4B4D-980F-45FED9FBFFE7}" destId="{7343B2FE-A80E-472F-AC18-620E1BAA066A}" srcOrd="0" destOrd="0" presId="urn:microsoft.com/office/officeart/2016/7/layout/HorizontalActionList"/>
    <dgm:cxn modelId="{A388A195-C250-4F27-AC7C-6B1889616758}" type="presParOf" srcId="{E5299522-15F6-405E-BF0B-15BB976B79E9}" destId="{DA278421-D407-47A4-ADCB-71139FC3B07D}" srcOrd="0" destOrd="0" presId="urn:microsoft.com/office/officeart/2016/7/layout/HorizontalActionList"/>
    <dgm:cxn modelId="{173C0BE9-E8AF-4095-BDBF-F485D9EE7DBA}" type="presParOf" srcId="{DA278421-D407-47A4-ADCB-71139FC3B07D}" destId="{BA4425A4-6624-47C3-87D0-0976CC44C562}" srcOrd="0" destOrd="0" presId="urn:microsoft.com/office/officeart/2016/7/layout/HorizontalActionList"/>
    <dgm:cxn modelId="{41EE0F89-2915-4B6D-A0D2-5693C8855E46}" type="presParOf" srcId="{DA278421-D407-47A4-ADCB-71139FC3B07D}" destId="{B2951E7F-84C8-42B7-B4DE-7F11966B506F}" srcOrd="1" destOrd="0" presId="urn:microsoft.com/office/officeart/2016/7/layout/HorizontalActionList"/>
    <dgm:cxn modelId="{F3C570F4-B179-4BC1-BA12-312794DD6BD0}" type="presParOf" srcId="{E5299522-15F6-405E-BF0B-15BB976B79E9}" destId="{27F005D1-9FE5-4911-B918-45B92C6BE22D}" srcOrd="1" destOrd="0" presId="urn:microsoft.com/office/officeart/2016/7/layout/HorizontalActionList"/>
    <dgm:cxn modelId="{6628C752-DAEE-40FF-A10B-D88D4B52D04C}" type="presParOf" srcId="{E5299522-15F6-405E-BF0B-15BB976B79E9}" destId="{10C11807-810E-4F8A-8869-AAA5355D8644}" srcOrd="2" destOrd="0" presId="urn:microsoft.com/office/officeart/2016/7/layout/HorizontalActionList"/>
    <dgm:cxn modelId="{A69C7AEB-E4AD-48BB-A10D-B03804F68BD4}" type="presParOf" srcId="{10C11807-810E-4F8A-8869-AAA5355D8644}" destId="{766DB5BC-8090-489E-83B2-8ECD5BE7248B}" srcOrd="0" destOrd="0" presId="urn:microsoft.com/office/officeart/2016/7/layout/HorizontalActionList"/>
    <dgm:cxn modelId="{F83731B9-320D-4903-8774-C1277D3549D5}" type="presParOf" srcId="{10C11807-810E-4F8A-8869-AAA5355D8644}" destId="{E72C4E5B-2E9A-4FEF-9F78-9CCC0D22D359}" srcOrd="1" destOrd="0" presId="urn:microsoft.com/office/officeart/2016/7/layout/HorizontalActionList"/>
    <dgm:cxn modelId="{36A007F8-BE55-433B-9CDB-C29CB36B5DF1}" type="presParOf" srcId="{E5299522-15F6-405E-BF0B-15BB976B79E9}" destId="{A060806E-862F-4DF9-85B4-D19C70E2466C}" srcOrd="3" destOrd="0" presId="urn:microsoft.com/office/officeart/2016/7/layout/HorizontalActionList"/>
    <dgm:cxn modelId="{532A773F-B154-4EF8-8162-E6B69072CD2E}" type="presParOf" srcId="{E5299522-15F6-405E-BF0B-15BB976B79E9}" destId="{DB2DF7CE-A865-495D-8C95-3037CF16C575}" srcOrd="4" destOrd="0" presId="urn:microsoft.com/office/officeart/2016/7/layout/HorizontalActionList"/>
    <dgm:cxn modelId="{A8EE3E82-F4F4-46A9-970F-602D4261D5E9}" type="presParOf" srcId="{DB2DF7CE-A865-495D-8C95-3037CF16C575}" destId="{7343B2FE-A80E-472F-AC18-620E1BAA066A}" srcOrd="0" destOrd="0" presId="urn:microsoft.com/office/officeart/2016/7/layout/HorizontalActionList"/>
    <dgm:cxn modelId="{19704842-8A1F-4331-946C-30DB5FDEDF42}" type="presParOf" srcId="{DB2DF7CE-A865-495D-8C95-3037CF16C575}" destId="{E439F3E8-CD42-4AF3-89D9-2A349FD3C6C6}"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578F1E7-CAFF-4D26-BFD7-40D5EA8E0C03}" type="doc">
      <dgm:prSet loTypeId="urn:microsoft.com/office/officeart/2018/5/layout/IconLeafLabelList" loCatId="icon" qsTypeId="urn:microsoft.com/office/officeart/2005/8/quickstyle/simple1" qsCatId="simple" csTypeId="urn:microsoft.com/office/officeart/2005/8/colors/accent0_1" csCatId="mainScheme" phldr="1"/>
      <dgm:spPr/>
      <dgm:t>
        <a:bodyPr/>
        <a:lstStyle/>
        <a:p>
          <a:endParaRPr lang="en-US"/>
        </a:p>
      </dgm:t>
    </dgm:pt>
    <dgm:pt modelId="{47FB9427-7CB1-420F-BCBD-969C50B20FB2}">
      <dgm:prSet custT="1"/>
      <dgm:spPr/>
      <dgm:t>
        <a:bodyPr/>
        <a:lstStyle/>
        <a:p>
          <a:pPr>
            <a:lnSpc>
              <a:spcPct val="100000"/>
            </a:lnSpc>
            <a:defRPr cap="all"/>
          </a:pPr>
          <a:r>
            <a:rPr lang="en-GB" sz="1200"/>
            <a:t>Change Request</a:t>
          </a:r>
          <a:endParaRPr lang="en-US" sz="1200"/>
        </a:p>
      </dgm:t>
    </dgm:pt>
    <dgm:pt modelId="{6931D6E5-76B8-41EA-AD26-39B03C1F3AE4}" type="parTrans" cxnId="{4DC77353-A59F-4A87-BABD-2F0859A13BAC}">
      <dgm:prSet/>
      <dgm:spPr/>
      <dgm:t>
        <a:bodyPr/>
        <a:lstStyle/>
        <a:p>
          <a:endParaRPr lang="en-US" sz="1200"/>
        </a:p>
      </dgm:t>
    </dgm:pt>
    <dgm:pt modelId="{FB71228C-FF53-4E10-8F0D-3A98E7C16E50}" type="sibTrans" cxnId="{4DC77353-A59F-4A87-BABD-2F0859A13BAC}">
      <dgm:prSet/>
      <dgm:spPr/>
      <dgm:t>
        <a:bodyPr/>
        <a:lstStyle/>
        <a:p>
          <a:endParaRPr lang="en-US" sz="1200"/>
        </a:p>
      </dgm:t>
    </dgm:pt>
    <dgm:pt modelId="{6DCCC894-EC94-4814-942A-47C83D2019FF}">
      <dgm:prSet custT="1"/>
      <dgm:spPr/>
      <dgm:t>
        <a:bodyPr/>
        <a:lstStyle/>
        <a:p>
          <a:pPr>
            <a:lnSpc>
              <a:spcPct val="100000"/>
            </a:lnSpc>
            <a:defRPr cap="all"/>
          </a:pPr>
          <a:r>
            <a:rPr lang="en-GB" sz="1200"/>
            <a:t>Request for Architecture Work</a:t>
          </a:r>
          <a:endParaRPr lang="en-US" sz="1200"/>
        </a:p>
      </dgm:t>
    </dgm:pt>
    <dgm:pt modelId="{5D75E350-717F-4914-9CFE-C74DBD8A5429}" type="parTrans" cxnId="{ECE2A9FF-3DD6-40B1-86CE-1722CA3CFCB8}">
      <dgm:prSet/>
      <dgm:spPr/>
      <dgm:t>
        <a:bodyPr/>
        <a:lstStyle/>
        <a:p>
          <a:endParaRPr lang="en-US" sz="1200"/>
        </a:p>
      </dgm:t>
    </dgm:pt>
    <dgm:pt modelId="{9342F765-AB4B-4006-A0E2-8B97B0A35E53}" type="sibTrans" cxnId="{ECE2A9FF-3DD6-40B1-86CE-1722CA3CFCB8}">
      <dgm:prSet/>
      <dgm:spPr/>
      <dgm:t>
        <a:bodyPr/>
        <a:lstStyle/>
        <a:p>
          <a:endParaRPr lang="en-US" sz="1200"/>
        </a:p>
      </dgm:t>
    </dgm:pt>
    <dgm:pt modelId="{19229E0F-0D96-4C37-A2A1-4D68CCB57322}">
      <dgm:prSet custT="1"/>
      <dgm:spPr/>
      <dgm:t>
        <a:bodyPr/>
        <a:lstStyle/>
        <a:p>
          <a:pPr>
            <a:lnSpc>
              <a:spcPct val="100000"/>
            </a:lnSpc>
            <a:defRPr cap="all"/>
          </a:pPr>
          <a:r>
            <a:rPr lang="en-GB" sz="1200"/>
            <a:t>Statement of Architecture Work</a:t>
          </a:r>
          <a:endParaRPr lang="en-US" sz="1200"/>
        </a:p>
      </dgm:t>
    </dgm:pt>
    <dgm:pt modelId="{DE925DB9-9106-4E69-BBA9-16B0323904D6}" type="parTrans" cxnId="{8519483B-CAF8-483E-926F-C0B927E5427C}">
      <dgm:prSet/>
      <dgm:spPr/>
      <dgm:t>
        <a:bodyPr/>
        <a:lstStyle/>
        <a:p>
          <a:endParaRPr lang="en-US" sz="1200"/>
        </a:p>
      </dgm:t>
    </dgm:pt>
    <dgm:pt modelId="{8338A022-B176-407C-B81A-D2843691FD86}" type="sibTrans" cxnId="{8519483B-CAF8-483E-926F-C0B927E5427C}">
      <dgm:prSet/>
      <dgm:spPr/>
      <dgm:t>
        <a:bodyPr/>
        <a:lstStyle/>
        <a:p>
          <a:endParaRPr lang="en-US" sz="1200"/>
        </a:p>
      </dgm:t>
    </dgm:pt>
    <dgm:pt modelId="{98EBB630-FDE7-422F-BDAA-EEDE9CEB6182}" type="pres">
      <dgm:prSet presAssocID="{7578F1E7-CAFF-4D26-BFD7-40D5EA8E0C03}" presName="root" presStyleCnt="0">
        <dgm:presLayoutVars>
          <dgm:dir/>
          <dgm:resizeHandles val="exact"/>
        </dgm:presLayoutVars>
      </dgm:prSet>
      <dgm:spPr/>
    </dgm:pt>
    <dgm:pt modelId="{A94319E8-59CE-4925-8BF8-BAF0F7898D44}" type="pres">
      <dgm:prSet presAssocID="{47FB9427-7CB1-420F-BCBD-969C50B20FB2}" presName="compNode" presStyleCnt="0"/>
      <dgm:spPr/>
    </dgm:pt>
    <dgm:pt modelId="{9D6685B9-1487-4022-8707-998CC5C329D9}" type="pres">
      <dgm:prSet presAssocID="{47FB9427-7CB1-420F-BCBD-969C50B20FB2}" presName="iconBgRect" presStyleLbl="bgShp" presStyleIdx="0" presStyleCnt="3"/>
      <dgm:spPr>
        <a:prstGeom prst="round2DiagRect">
          <a:avLst>
            <a:gd name="adj1" fmla="val 29727"/>
            <a:gd name="adj2" fmla="val 0"/>
          </a:avLst>
        </a:prstGeom>
        <a:solidFill>
          <a:srgbClr val="66CBE4"/>
        </a:solidFill>
        <a:ln>
          <a:solidFill>
            <a:srgbClr val="66CBE4"/>
          </a:solidFill>
        </a:ln>
      </dgm:spPr>
    </dgm:pt>
    <dgm:pt modelId="{52C3A016-916E-40EA-A84C-D3873D1A677E}" type="pres">
      <dgm:prSet presAssocID="{47FB9427-7CB1-420F-BCBD-969C50B20FB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pt>
    <dgm:pt modelId="{CC662B9F-BE68-4B73-A434-19C536377E75}" type="pres">
      <dgm:prSet presAssocID="{47FB9427-7CB1-420F-BCBD-969C50B20FB2}" presName="spaceRect" presStyleCnt="0"/>
      <dgm:spPr/>
    </dgm:pt>
    <dgm:pt modelId="{A0B68AB2-2E38-4964-8A05-7F43BD9BC0A9}" type="pres">
      <dgm:prSet presAssocID="{47FB9427-7CB1-420F-BCBD-969C50B20FB2}" presName="textRect" presStyleLbl="revTx" presStyleIdx="0" presStyleCnt="3">
        <dgm:presLayoutVars>
          <dgm:chMax val="1"/>
          <dgm:chPref val="1"/>
        </dgm:presLayoutVars>
      </dgm:prSet>
      <dgm:spPr/>
    </dgm:pt>
    <dgm:pt modelId="{2773E8C7-B2D4-45FA-A5A1-B7E0393F339A}" type="pres">
      <dgm:prSet presAssocID="{FB71228C-FF53-4E10-8F0D-3A98E7C16E50}" presName="sibTrans" presStyleCnt="0"/>
      <dgm:spPr/>
    </dgm:pt>
    <dgm:pt modelId="{C5D43A42-43F3-47DD-9E7C-E3452F2B34E0}" type="pres">
      <dgm:prSet presAssocID="{6DCCC894-EC94-4814-942A-47C83D2019FF}" presName="compNode" presStyleCnt="0"/>
      <dgm:spPr/>
    </dgm:pt>
    <dgm:pt modelId="{F251314E-970F-4B6D-AB98-C198CD633A17}" type="pres">
      <dgm:prSet presAssocID="{6DCCC894-EC94-4814-942A-47C83D2019FF}" presName="iconBgRect" presStyleLbl="bgShp" presStyleIdx="1" presStyleCnt="3"/>
      <dgm:spPr>
        <a:prstGeom prst="round2DiagRect">
          <a:avLst>
            <a:gd name="adj1" fmla="val 29727"/>
            <a:gd name="adj2" fmla="val 0"/>
          </a:avLst>
        </a:prstGeom>
        <a:solidFill>
          <a:srgbClr val="66CBE4"/>
        </a:solidFill>
        <a:ln>
          <a:solidFill>
            <a:srgbClr val="66CBE4"/>
          </a:solidFill>
        </a:ln>
      </dgm:spPr>
    </dgm:pt>
    <dgm:pt modelId="{296E3E69-029D-4354-9CFF-39C149830351}" type="pres">
      <dgm:prSet presAssocID="{6DCCC894-EC94-4814-942A-47C83D2019F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Database"/>
        </a:ext>
      </dgm:extLst>
    </dgm:pt>
    <dgm:pt modelId="{364AB0BF-5420-4CB1-B053-83CA893E516B}" type="pres">
      <dgm:prSet presAssocID="{6DCCC894-EC94-4814-942A-47C83D2019FF}" presName="spaceRect" presStyleCnt="0"/>
      <dgm:spPr/>
    </dgm:pt>
    <dgm:pt modelId="{8BDC867D-C641-4D80-8221-C5009C147885}" type="pres">
      <dgm:prSet presAssocID="{6DCCC894-EC94-4814-942A-47C83D2019FF}" presName="textRect" presStyleLbl="revTx" presStyleIdx="1" presStyleCnt="3" custScaleX="146879">
        <dgm:presLayoutVars>
          <dgm:chMax val="1"/>
          <dgm:chPref val="1"/>
        </dgm:presLayoutVars>
      </dgm:prSet>
      <dgm:spPr/>
    </dgm:pt>
    <dgm:pt modelId="{86DA2D99-55BB-49D2-92D7-6B73DC04A0E3}" type="pres">
      <dgm:prSet presAssocID="{9342F765-AB4B-4006-A0E2-8B97B0A35E53}" presName="sibTrans" presStyleCnt="0"/>
      <dgm:spPr/>
    </dgm:pt>
    <dgm:pt modelId="{67464602-8B65-4DE5-AEBE-A594EE12460B}" type="pres">
      <dgm:prSet presAssocID="{19229E0F-0D96-4C37-A2A1-4D68CCB57322}" presName="compNode" presStyleCnt="0"/>
      <dgm:spPr/>
    </dgm:pt>
    <dgm:pt modelId="{30831FCE-A0BB-4C03-B4B4-2131E2C105C5}" type="pres">
      <dgm:prSet presAssocID="{19229E0F-0D96-4C37-A2A1-4D68CCB57322}" presName="iconBgRect" presStyleLbl="bgShp" presStyleIdx="2" presStyleCnt="3"/>
      <dgm:spPr>
        <a:prstGeom prst="round2DiagRect">
          <a:avLst>
            <a:gd name="adj1" fmla="val 29727"/>
            <a:gd name="adj2" fmla="val 0"/>
          </a:avLst>
        </a:prstGeom>
        <a:solidFill>
          <a:srgbClr val="66CBE4"/>
        </a:solidFill>
      </dgm:spPr>
    </dgm:pt>
    <dgm:pt modelId="{9B6A595C-658A-4A95-876A-7846B8A91E1C}" type="pres">
      <dgm:prSet presAssocID="{19229E0F-0D96-4C37-A2A1-4D68CCB5732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Document"/>
        </a:ext>
      </dgm:extLst>
    </dgm:pt>
    <dgm:pt modelId="{9E674F96-8F71-439E-8F57-6F2C62FD5F5C}" type="pres">
      <dgm:prSet presAssocID="{19229E0F-0D96-4C37-A2A1-4D68CCB57322}" presName="spaceRect" presStyleCnt="0"/>
      <dgm:spPr/>
    </dgm:pt>
    <dgm:pt modelId="{23EE9442-74AC-44A0-A7CC-38620810151D}" type="pres">
      <dgm:prSet presAssocID="{19229E0F-0D96-4C37-A2A1-4D68CCB57322}" presName="textRect" presStyleLbl="revTx" presStyleIdx="2" presStyleCnt="3" custScaleX="133039">
        <dgm:presLayoutVars>
          <dgm:chMax val="1"/>
          <dgm:chPref val="1"/>
        </dgm:presLayoutVars>
      </dgm:prSet>
      <dgm:spPr/>
    </dgm:pt>
  </dgm:ptLst>
  <dgm:cxnLst>
    <dgm:cxn modelId="{82D05019-2391-40E2-B4A1-5B6DC004733E}" type="presOf" srcId="{7578F1E7-CAFF-4D26-BFD7-40D5EA8E0C03}" destId="{98EBB630-FDE7-422F-BDAA-EEDE9CEB6182}" srcOrd="0" destOrd="0" presId="urn:microsoft.com/office/officeart/2018/5/layout/IconLeafLabelList"/>
    <dgm:cxn modelId="{6A09C623-A8C9-4058-9E20-961B73F3C4EA}" type="presOf" srcId="{47FB9427-7CB1-420F-BCBD-969C50B20FB2}" destId="{A0B68AB2-2E38-4964-8A05-7F43BD9BC0A9}" srcOrd="0" destOrd="0" presId="urn:microsoft.com/office/officeart/2018/5/layout/IconLeafLabelList"/>
    <dgm:cxn modelId="{8519483B-CAF8-483E-926F-C0B927E5427C}" srcId="{7578F1E7-CAFF-4D26-BFD7-40D5EA8E0C03}" destId="{19229E0F-0D96-4C37-A2A1-4D68CCB57322}" srcOrd="2" destOrd="0" parTransId="{DE925DB9-9106-4E69-BBA9-16B0323904D6}" sibTransId="{8338A022-B176-407C-B81A-D2843691FD86}"/>
    <dgm:cxn modelId="{8F57E33D-347A-4553-A35D-795DB513282A}" type="presOf" srcId="{6DCCC894-EC94-4814-942A-47C83D2019FF}" destId="{8BDC867D-C641-4D80-8221-C5009C147885}" srcOrd="0" destOrd="0" presId="urn:microsoft.com/office/officeart/2018/5/layout/IconLeafLabelList"/>
    <dgm:cxn modelId="{4DC77353-A59F-4A87-BABD-2F0859A13BAC}" srcId="{7578F1E7-CAFF-4D26-BFD7-40D5EA8E0C03}" destId="{47FB9427-7CB1-420F-BCBD-969C50B20FB2}" srcOrd="0" destOrd="0" parTransId="{6931D6E5-76B8-41EA-AD26-39B03C1F3AE4}" sibTransId="{FB71228C-FF53-4E10-8F0D-3A98E7C16E50}"/>
    <dgm:cxn modelId="{BB96438D-B4F8-4648-BF9B-6EA5F1409B9B}" type="presOf" srcId="{19229E0F-0D96-4C37-A2A1-4D68CCB57322}" destId="{23EE9442-74AC-44A0-A7CC-38620810151D}" srcOrd="0" destOrd="0" presId="urn:microsoft.com/office/officeart/2018/5/layout/IconLeafLabelList"/>
    <dgm:cxn modelId="{ECE2A9FF-3DD6-40B1-86CE-1722CA3CFCB8}" srcId="{7578F1E7-CAFF-4D26-BFD7-40D5EA8E0C03}" destId="{6DCCC894-EC94-4814-942A-47C83D2019FF}" srcOrd="1" destOrd="0" parTransId="{5D75E350-717F-4914-9CFE-C74DBD8A5429}" sibTransId="{9342F765-AB4B-4006-A0E2-8B97B0A35E53}"/>
    <dgm:cxn modelId="{C1E5E501-3126-4709-8CC3-40742D8D1254}" type="presParOf" srcId="{98EBB630-FDE7-422F-BDAA-EEDE9CEB6182}" destId="{A94319E8-59CE-4925-8BF8-BAF0F7898D44}" srcOrd="0" destOrd="0" presId="urn:microsoft.com/office/officeart/2018/5/layout/IconLeafLabelList"/>
    <dgm:cxn modelId="{37670BD2-C83C-4383-92CF-A7F015481B29}" type="presParOf" srcId="{A94319E8-59CE-4925-8BF8-BAF0F7898D44}" destId="{9D6685B9-1487-4022-8707-998CC5C329D9}" srcOrd="0" destOrd="0" presId="urn:microsoft.com/office/officeart/2018/5/layout/IconLeafLabelList"/>
    <dgm:cxn modelId="{1395CDEB-7D75-4853-A7E9-3BDBC1995D64}" type="presParOf" srcId="{A94319E8-59CE-4925-8BF8-BAF0F7898D44}" destId="{52C3A016-916E-40EA-A84C-D3873D1A677E}" srcOrd="1" destOrd="0" presId="urn:microsoft.com/office/officeart/2018/5/layout/IconLeafLabelList"/>
    <dgm:cxn modelId="{AF3F3BAE-E615-4838-92FD-8308419673F4}" type="presParOf" srcId="{A94319E8-59CE-4925-8BF8-BAF0F7898D44}" destId="{CC662B9F-BE68-4B73-A434-19C536377E75}" srcOrd="2" destOrd="0" presId="urn:microsoft.com/office/officeart/2018/5/layout/IconLeafLabelList"/>
    <dgm:cxn modelId="{8C8260E1-A70D-4101-8A2C-996BE6697888}" type="presParOf" srcId="{A94319E8-59CE-4925-8BF8-BAF0F7898D44}" destId="{A0B68AB2-2E38-4964-8A05-7F43BD9BC0A9}" srcOrd="3" destOrd="0" presId="urn:microsoft.com/office/officeart/2018/5/layout/IconLeafLabelList"/>
    <dgm:cxn modelId="{9EB2C751-EDC1-480A-A376-80420775D9C5}" type="presParOf" srcId="{98EBB630-FDE7-422F-BDAA-EEDE9CEB6182}" destId="{2773E8C7-B2D4-45FA-A5A1-B7E0393F339A}" srcOrd="1" destOrd="0" presId="urn:microsoft.com/office/officeart/2018/5/layout/IconLeafLabelList"/>
    <dgm:cxn modelId="{71046E7F-350C-4CC4-A15E-487F740DC05C}" type="presParOf" srcId="{98EBB630-FDE7-422F-BDAA-EEDE9CEB6182}" destId="{C5D43A42-43F3-47DD-9E7C-E3452F2B34E0}" srcOrd="2" destOrd="0" presId="urn:microsoft.com/office/officeart/2018/5/layout/IconLeafLabelList"/>
    <dgm:cxn modelId="{A0F7F495-901C-48DA-AA44-4C00EC3CD9B0}" type="presParOf" srcId="{C5D43A42-43F3-47DD-9E7C-E3452F2B34E0}" destId="{F251314E-970F-4B6D-AB98-C198CD633A17}" srcOrd="0" destOrd="0" presId="urn:microsoft.com/office/officeart/2018/5/layout/IconLeafLabelList"/>
    <dgm:cxn modelId="{A1C82A5F-7AF5-408D-B3B3-902CA87D674D}" type="presParOf" srcId="{C5D43A42-43F3-47DD-9E7C-E3452F2B34E0}" destId="{296E3E69-029D-4354-9CFF-39C149830351}" srcOrd="1" destOrd="0" presId="urn:microsoft.com/office/officeart/2018/5/layout/IconLeafLabelList"/>
    <dgm:cxn modelId="{F8974E2F-BF8A-4653-940F-7FC1D27A8C22}" type="presParOf" srcId="{C5D43A42-43F3-47DD-9E7C-E3452F2B34E0}" destId="{364AB0BF-5420-4CB1-B053-83CA893E516B}" srcOrd="2" destOrd="0" presId="urn:microsoft.com/office/officeart/2018/5/layout/IconLeafLabelList"/>
    <dgm:cxn modelId="{1FCEE295-95A6-426E-B175-EF57A386019A}" type="presParOf" srcId="{C5D43A42-43F3-47DD-9E7C-E3452F2B34E0}" destId="{8BDC867D-C641-4D80-8221-C5009C147885}" srcOrd="3" destOrd="0" presId="urn:microsoft.com/office/officeart/2018/5/layout/IconLeafLabelList"/>
    <dgm:cxn modelId="{40B6BC4B-2B57-4253-B6C7-26B8108C0ABF}" type="presParOf" srcId="{98EBB630-FDE7-422F-BDAA-EEDE9CEB6182}" destId="{86DA2D99-55BB-49D2-92D7-6B73DC04A0E3}" srcOrd="3" destOrd="0" presId="urn:microsoft.com/office/officeart/2018/5/layout/IconLeafLabelList"/>
    <dgm:cxn modelId="{6903309F-375C-4526-AE60-737B61A4AAD9}" type="presParOf" srcId="{98EBB630-FDE7-422F-BDAA-EEDE9CEB6182}" destId="{67464602-8B65-4DE5-AEBE-A594EE12460B}" srcOrd="4" destOrd="0" presId="urn:microsoft.com/office/officeart/2018/5/layout/IconLeafLabelList"/>
    <dgm:cxn modelId="{9FFC4C97-E754-45C6-9180-B1A492C95445}" type="presParOf" srcId="{67464602-8B65-4DE5-AEBE-A594EE12460B}" destId="{30831FCE-A0BB-4C03-B4B4-2131E2C105C5}" srcOrd="0" destOrd="0" presId="urn:microsoft.com/office/officeart/2018/5/layout/IconLeafLabelList"/>
    <dgm:cxn modelId="{478D13A6-501D-4786-B79A-DB15154D1879}" type="presParOf" srcId="{67464602-8B65-4DE5-AEBE-A594EE12460B}" destId="{9B6A595C-658A-4A95-876A-7846B8A91E1C}" srcOrd="1" destOrd="0" presId="urn:microsoft.com/office/officeart/2018/5/layout/IconLeafLabelList"/>
    <dgm:cxn modelId="{F72ABC53-E372-48B1-99EF-C24703EACD86}" type="presParOf" srcId="{67464602-8B65-4DE5-AEBE-A594EE12460B}" destId="{9E674F96-8F71-439E-8F57-6F2C62FD5F5C}" srcOrd="2" destOrd="0" presId="urn:microsoft.com/office/officeart/2018/5/layout/IconLeafLabelList"/>
    <dgm:cxn modelId="{E10DB65D-3740-4D80-8605-8EE64B963298}" type="presParOf" srcId="{67464602-8B65-4DE5-AEBE-A594EE12460B}" destId="{23EE9442-74AC-44A0-A7CC-38620810151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F2D57362-7DED-428E-8758-E711F35390C2}" type="doc">
      <dgm:prSet loTypeId="urn:microsoft.com/office/officeart/2016/7/layout/HorizontalActionList" loCatId="List" qsTypeId="urn:microsoft.com/office/officeart/2005/8/quickstyle/simple1" qsCatId="simple" csTypeId="urn:microsoft.com/office/officeart/2005/8/colors/accent1_3" csCatId="accent1" phldr="1"/>
      <dgm:spPr/>
      <dgm:t>
        <a:bodyPr/>
        <a:lstStyle/>
        <a:p>
          <a:endParaRPr lang="en-US"/>
        </a:p>
      </dgm:t>
    </dgm:pt>
    <dgm:pt modelId="{54070571-432E-4801-BE8C-0C0A5355D6A6}">
      <dgm:prSet custT="1"/>
      <dgm:spPr>
        <a:solidFill>
          <a:schemeClr val="accent1"/>
        </a:solidFill>
      </dgm:spPr>
      <dgm:t>
        <a:bodyPr/>
        <a:lstStyle/>
        <a:p>
          <a:r>
            <a:rPr lang="en-US" sz="1400"/>
            <a:t>Ensure</a:t>
          </a:r>
        </a:p>
      </dgm:t>
    </dgm:pt>
    <dgm:pt modelId="{54E7AF2B-EDD8-43D5-9E78-593F3FCC1062}" type="parTrans" cxnId="{3D87A110-DEA2-4682-B850-E172CBE2D0CA}">
      <dgm:prSet/>
      <dgm:spPr/>
      <dgm:t>
        <a:bodyPr/>
        <a:lstStyle/>
        <a:p>
          <a:endParaRPr lang="en-US" sz="2000"/>
        </a:p>
      </dgm:t>
    </dgm:pt>
    <dgm:pt modelId="{480A8B1F-90B4-4493-ACE2-103C9C34ECAC}" type="sibTrans" cxnId="{3D87A110-DEA2-4682-B850-E172CBE2D0CA}">
      <dgm:prSet/>
      <dgm:spPr/>
      <dgm:t>
        <a:bodyPr/>
        <a:lstStyle/>
        <a:p>
          <a:endParaRPr lang="en-US" sz="2000"/>
        </a:p>
      </dgm:t>
    </dgm:pt>
    <dgm:pt modelId="{44BBB70D-AA0B-4D1D-B0B5-698977EEB060}">
      <dgm:prSet custT="1"/>
      <dgm:spPr/>
      <dgm:t>
        <a:bodyPr/>
        <a:lstStyle/>
        <a:p>
          <a:r>
            <a:rPr lang="en-US" sz="1400"/>
            <a:t>Ensure that the Requirements Management process is sustained and operates for all relevant ADM phases</a:t>
          </a:r>
        </a:p>
      </dgm:t>
    </dgm:pt>
    <dgm:pt modelId="{A47CF17D-66BA-42C4-B7D3-0EE5A2A18112}" type="parTrans" cxnId="{1AB31D9D-DAA5-4C6E-AEC6-9BD88AD6FA49}">
      <dgm:prSet/>
      <dgm:spPr/>
      <dgm:t>
        <a:bodyPr/>
        <a:lstStyle/>
        <a:p>
          <a:endParaRPr lang="en-US" sz="2000"/>
        </a:p>
      </dgm:t>
    </dgm:pt>
    <dgm:pt modelId="{3D3156B2-DBCD-4910-B150-56CB5D6278F8}" type="sibTrans" cxnId="{1AB31D9D-DAA5-4C6E-AEC6-9BD88AD6FA49}">
      <dgm:prSet/>
      <dgm:spPr/>
      <dgm:t>
        <a:bodyPr/>
        <a:lstStyle/>
        <a:p>
          <a:endParaRPr lang="en-US" sz="2000"/>
        </a:p>
      </dgm:t>
    </dgm:pt>
    <dgm:pt modelId="{C36D17BF-D69D-45C6-A693-8AD8FDC8CE33}">
      <dgm:prSet custT="1"/>
      <dgm:spPr>
        <a:solidFill>
          <a:schemeClr val="accent1"/>
        </a:solidFill>
      </dgm:spPr>
      <dgm:t>
        <a:bodyPr/>
        <a:lstStyle/>
        <a:p>
          <a:r>
            <a:rPr lang="en-US" sz="1400"/>
            <a:t>Manage</a:t>
          </a:r>
        </a:p>
      </dgm:t>
    </dgm:pt>
    <dgm:pt modelId="{B851A45C-B437-4A82-BFC9-603E39581BE7}" type="parTrans" cxnId="{586AA36F-FC57-4F21-9177-C5EDDA2A7E27}">
      <dgm:prSet/>
      <dgm:spPr/>
      <dgm:t>
        <a:bodyPr/>
        <a:lstStyle/>
        <a:p>
          <a:endParaRPr lang="en-US" sz="2000"/>
        </a:p>
      </dgm:t>
    </dgm:pt>
    <dgm:pt modelId="{85513C2C-873C-4C87-82C0-933C73705402}" type="sibTrans" cxnId="{586AA36F-FC57-4F21-9177-C5EDDA2A7E27}">
      <dgm:prSet/>
      <dgm:spPr/>
      <dgm:t>
        <a:bodyPr/>
        <a:lstStyle/>
        <a:p>
          <a:endParaRPr lang="en-US" sz="2000"/>
        </a:p>
      </dgm:t>
    </dgm:pt>
    <dgm:pt modelId="{43FE0301-B039-46AE-BFBD-A4395E383493}">
      <dgm:prSet custT="1"/>
      <dgm:spPr/>
      <dgm:t>
        <a:bodyPr/>
        <a:lstStyle/>
        <a:p>
          <a:r>
            <a:rPr lang="en-US" sz="1400"/>
            <a:t>Manage architecture requirements identified during any execution of the ADM cycle or a phase</a:t>
          </a:r>
        </a:p>
      </dgm:t>
    </dgm:pt>
    <dgm:pt modelId="{C662100D-57DE-4152-BD08-27B0CF621D32}" type="parTrans" cxnId="{A0420672-41CA-4E32-9327-04D85FB651F0}">
      <dgm:prSet/>
      <dgm:spPr/>
      <dgm:t>
        <a:bodyPr/>
        <a:lstStyle/>
        <a:p>
          <a:endParaRPr lang="en-US" sz="2000"/>
        </a:p>
      </dgm:t>
    </dgm:pt>
    <dgm:pt modelId="{A830E25C-8A8B-494E-B992-2579F03DD17A}" type="sibTrans" cxnId="{A0420672-41CA-4E32-9327-04D85FB651F0}">
      <dgm:prSet/>
      <dgm:spPr/>
      <dgm:t>
        <a:bodyPr/>
        <a:lstStyle/>
        <a:p>
          <a:endParaRPr lang="en-US" sz="2000"/>
        </a:p>
      </dgm:t>
    </dgm:pt>
    <dgm:pt modelId="{26AE328B-D146-4A3A-88B0-E01846F015D6}">
      <dgm:prSet custT="1"/>
      <dgm:spPr>
        <a:solidFill>
          <a:schemeClr val="accent1"/>
        </a:solidFill>
      </dgm:spPr>
      <dgm:t>
        <a:bodyPr/>
        <a:lstStyle/>
        <a:p>
          <a:r>
            <a:rPr lang="en-US" sz="1400"/>
            <a:t>Ensure</a:t>
          </a:r>
        </a:p>
      </dgm:t>
    </dgm:pt>
    <dgm:pt modelId="{8E2F78B8-4334-489E-AFDB-3AB3198CA450}" type="parTrans" cxnId="{5BB1F5D1-C7CF-46A9-814F-08A067A5A066}">
      <dgm:prSet/>
      <dgm:spPr/>
      <dgm:t>
        <a:bodyPr/>
        <a:lstStyle/>
        <a:p>
          <a:endParaRPr lang="en-US" sz="2000"/>
        </a:p>
      </dgm:t>
    </dgm:pt>
    <dgm:pt modelId="{8821CD62-465E-406B-979A-168928FB6088}" type="sibTrans" cxnId="{5BB1F5D1-C7CF-46A9-814F-08A067A5A066}">
      <dgm:prSet/>
      <dgm:spPr/>
      <dgm:t>
        <a:bodyPr/>
        <a:lstStyle/>
        <a:p>
          <a:endParaRPr lang="en-US" sz="2000"/>
        </a:p>
      </dgm:t>
    </dgm:pt>
    <dgm:pt modelId="{F90873F0-54A5-4902-87A7-9770140C8540}">
      <dgm:prSet custT="1"/>
      <dgm:spPr/>
      <dgm:t>
        <a:bodyPr/>
        <a:lstStyle/>
        <a:p>
          <a:r>
            <a:rPr lang="en-US" sz="1400"/>
            <a:t>Ensure that relevant architecture requirements are available for use by each phase as that phase is executed</a:t>
          </a:r>
        </a:p>
      </dgm:t>
    </dgm:pt>
    <dgm:pt modelId="{75431CA9-0F7E-49C9-85C3-0F1F980F8FB4}" type="parTrans" cxnId="{489CCB12-CF89-47DB-B632-9EF982452F07}">
      <dgm:prSet/>
      <dgm:spPr/>
      <dgm:t>
        <a:bodyPr/>
        <a:lstStyle/>
        <a:p>
          <a:endParaRPr lang="en-US" sz="2000"/>
        </a:p>
      </dgm:t>
    </dgm:pt>
    <dgm:pt modelId="{4C644D63-D870-428A-9A2D-693106A3E4B7}" type="sibTrans" cxnId="{489CCB12-CF89-47DB-B632-9EF982452F07}">
      <dgm:prSet/>
      <dgm:spPr/>
      <dgm:t>
        <a:bodyPr/>
        <a:lstStyle/>
        <a:p>
          <a:endParaRPr lang="en-US" sz="2000"/>
        </a:p>
      </dgm:t>
    </dgm:pt>
    <dgm:pt modelId="{DC8A3BB4-5992-4322-B842-B592B71FFCFA}" type="pres">
      <dgm:prSet presAssocID="{F2D57362-7DED-428E-8758-E711F35390C2}" presName="Name0" presStyleCnt="0">
        <dgm:presLayoutVars>
          <dgm:dir/>
          <dgm:animLvl val="lvl"/>
          <dgm:resizeHandles val="exact"/>
        </dgm:presLayoutVars>
      </dgm:prSet>
      <dgm:spPr/>
    </dgm:pt>
    <dgm:pt modelId="{1FCAF6FE-AE20-4B54-8A2B-C3D520DEC06F}" type="pres">
      <dgm:prSet presAssocID="{54070571-432E-4801-BE8C-0C0A5355D6A6}" presName="composite" presStyleCnt="0"/>
      <dgm:spPr/>
    </dgm:pt>
    <dgm:pt modelId="{A7826BA6-01B8-4691-832D-F01A0E3CB7B1}" type="pres">
      <dgm:prSet presAssocID="{54070571-432E-4801-BE8C-0C0A5355D6A6}" presName="parTx" presStyleLbl="alignNode1" presStyleIdx="0" presStyleCnt="3">
        <dgm:presLayoutVars>
          <dgm:chMax val="0"/>
          <dgm:chPref val="0"/>
        </dgm:presLayoutVars>
      </dgm:prSet>
      <dgm:spPr/>
    </dgm:pt>
    <dgm:pt modelId="{D25645F8-6306-4A39-98E9-ED1C2BF6CB15}" type="pres">
      <dgm:prSet presAssocID="{54070571-432E-4801-BE8C-0C0A5355D6A6}" presName="desTx" presStyleLbl="alignAccFollowNode1" presStyleIdx="0" presStyleCnt="3">
        <dgm:presLayoutVars/>
      </dgm:prSet>
      <dgm:spPr/>
    </dgm:pt>
    <dgm:pt modelId="{A3162350-B595-45A4-A298-7F049B1C13E2}" type="pres">
      <dgm:prSet presAssocID="{480A8B1F-90B4-4493-ACE2-103C9C34ECAC}" presName="space" presStyleCnt="0"/>
      <dgm:spPr/>
    </dgm:pt>
    <dgm:pt modelId="{E724B8F6-080F-4F8F-83E8-9E1B4B9E2E87}" type="pres">
      <dgm:prSet presAssocID="{C36D17BF-D69D-45C6-A693-8AD8FDC8CE33}" presName="composite" presStyleCnt="0"/>
      <dgm:spPr/>
    </dgm:pt>
    <dgm:pt modelId="{5B719CA8-B048-4FC8-9126-2B29F05282F8}" type="pres">
      <dgm:prSet presAssocID="{C36D17BF-D69D-45C6-A693-8AD8FDC8CE33}" presName="parTx" presStyleLbl="alignNode1" presStyleIdx="1" presStyleCnt="3">
        <dgm:presLayoutVars>
          <dgm:chMax val="0"/>
          <dgm:chPref val="0"/>
        </dgm:presLayoutVars>
      </dgm:prSet>
      <dgm:spPr/>
    </dgm:pt>
    <dgm:pt modelId="{4D94711E-05F4-4D58-BD2F-EF6BD554C3CE}" type="pres">
      <dgm:prSet presAssocID="{C36D17BF-D69D-45C6-A693-8AD8FDC8CE33}" presName="desTx" presStyleLbl="alignAccFollowNode1" presStyleIdx="1" presStyleCnt="3">
        <dgm:presLayoutVars/>
      </dgm:prSet>
      <dgm:spPr/>
    </dgm:pt>
    <dgm:pt modelId="{624CC1FC-1D8A-40DE-A3EF-A7EA3A8567EA}" type="pres">
      <dgm:prSet presAssocID="{85513C2C-873C-4C87-82C0-933C73705402}" presName="space" presStyleCnt="0"/>
      <dgm:spPr/>
    </dgm:pt>
    <dgm:pt modelId="{18F17840-4168-4FC3-88FB-CBD4E30757CD}" type="pres">
      <dgm:prSet presAssocID="{26AE328B-D146-4A3A-88B0-E01846F015D6}" presName="composite" presStyleCnt="0"/>
      <dgm:spPr/>
    </dgm:pt>
    <dgm:pt modelId="{EB8C731C-F911-4BB9-8DF9-79156A4068F5}" type="pres">
      <dgm:prSet presAssocID="{26AE328B-D146-4A3A-88B0-E01846F015D6}" presName="parTx" presStyleLbl="alignNode1" presStyleIdx="2" presStyleCnt="3">
        <dgm:presLayoutVars>
          <dgm:chMax val="0"/>
          <dgm:chPref val="0"/>
        </dgm:presLayoutVars>
      </dgm:prSet>
      <dgm:spPr/>
    </dgm:pt>
    <dgm:pt modelId="{00434E7E-1CD7-4038-B064-4B7898BCBD91}" type="pres">
      <dgm:prSet presAssocID="{26AE328B-D146-4A3A-88B0-E01846F015D6}" presName="desTx" presStyleLbl="alignAccFollowNode1" presStyleIdx="2" presStyleCnt="3">
        <dgm:presLayoutVars/>
      </dgm:prSet>
      <dgm:spPr/>
    </dgm:pt>
  </dgm:ptLst>
  <dgm:cxnLst>
    <dgm:cxn modelId="{3D87A110-DEA2-4682-B850-E172CBE2D0CA}" srcId="{F2D57362-7DED-428E-8758-E711F35390C2}" destId="{54070571-432E-4801-BE8C-0C0A5355D6A6}" srcOrd="0" destOrd="0" parTransId="{54E7AF2B-EDD8-43D5-9E78-593F3FCC1062}" sibTransId="{480A8B1F-90B4-4493-ACE2-103C9C34ECAC}"/>
    <dgm:cxn modelId="{489CCB12-CF89-47DB-B632-9EF982452F07}" srcId="{26AE328B-D146-4A3A-88B0-E01846F015D6}" destId="{F90873F0-54A5-4902-87A7-9770140C8540}" srcOrd="0" destOrd="0" parTransId="{75431CA9-0F7E-49C9-85C3-0F1F980F8FB4}" sibTransId="{4C644D63-D870-428A-9A2D-693106A3E4B7}"/>
    <dgm:cxn modelId="{276D2F15-3A85-4783-B251-3AFCB61170A0}" type="presOf" srcId="{C36D17BF-D69D-45C6-A693-8AD8FDC8CE33}" destId="{5B719CA8-B048-4FC8-9126-2B29F05282F8}" srcOrd="0" destOrd="0" presId="urn:microsoft.com/office/officeart/2016/7/layout/HorizontalActionList"/>
    <dgm:cxn modelId="{88010C32-3B0A-4D68-A526-B1EF69321674}" type="presOf" srcId="{54070571-432E-4801-BE8C-0C0A5355D6A6}" destId="{A7826BA6-01B8-4691-832D-F01A0E3CB7B1}" srcOrd="0" destOrd="0" presId="urn:microsoft.com/office/officeart/2016/7/layout/HorizontalActionList"/>
    <dgm:cxn modelId="{DC5F3F5C-E477-4F22-A488-9CC9113A46E7}" type="presOf" srcId="{44BBB70D-AA0B-4D1D-B0B5-698977EEB060}" destId="{D25645F8-6306-4A39-98E9-ED1C2BF6CB15}" srcOrd="0" destOrd="0" presId="urn:microsoft.com/office/officeart/2016/7/layout/HorizontalActionList"/>
    <dgm:cxn modelId="{899CEF48-B4C6-454D-B193-B56D879BDAD1}" type="presOf" srcId="{F90873F0-54A5-4902-87A7-9770140C8540}" destId="{00434E7E-1CD7-4038-B064-4B7898BCBD91}" srcOrd="0" destOrd="0" presId="urn:microsoft.com/office/officeart/2016/7/layout/HorizontalActionList"/>
    <dgm:cxn modelId="{586AA36F-FC57-4F21-9177-C5EDDA2A7E27}" srcId="{F2D57362-7DED-428E-8758-E711F35390C2}" destId="{C36D17BF-D69D-45C6-A693-8AD8FDC8CE33}" srcOrd="1" destOrd="0" parTransId="{B851A45C-B437-4A82-BFC9-603E39581BE7}" sibTransId="{85513C2C-873C-4C87-82C0-933C73705402}"/>
    <dgm:cxn modelId="{A0420672-41CA-4E32-9327-04D85FB651F0}" srcId="{C36D17BF-D69D-45C6-A693-8AD8FDC8CE33}" destId="{43FE0301-B039-46AE-BFBD-A4395E383493}" srcOrd="0" destOrd="0" parTransId="{C662100D-57DE-4152-BD08-27B0CF621D32}" sibTransId="{A830E25C-8A8B-494E-B992-2579F03DD17A}"/>
    <dgm:cxn modelId="{26107475-99D9-43FB-899E-A0C0B5E7EA0A}" type="presOf" srcId="{F2D57362-7DED-428E-8758-E711F35390C2}" destId="{DC8A3BB4-5992-4322-B842-B592B71FFCFA}" srcOrd="0" destOrd="0" presId="urn:microsoft.com/office/officeart/2016/7/layout/HorizontalActionList"/>
    <dgm:cxn modelId="{1AB31D9D-DAA5-4C6E-AEC6-9BD88AD6FA49}" srcId="{54070571-432E-4801-BE8C-0C0A5355D6A6}" destId="{44BBB70D-AA0B-4D1D-B0B5-698977EEB060}" srcOrd="0" destOrd="0" parTransId="{A47CF17D-66BA-42C4-B7D3-0EE5A2A18112}" sibTransId="{3D3156B2-DBCD-4910-B150-56CB5D6278F8}"/>
    <dgm:cxn modelId="{5BB1F5D1-C7CF-46A9-814F-08A067A5A066}" srcId="{F2D57362-7DED-428E-8758-E711F35390C2}" destId="{26AE328B-D146-4A3A-88B0-E01846F015D6}" srcOrd="2" destOrd="0" parTransId="{8E2F78B8-4334-489E-AFDB-3AB3198CA450}" sibTransId="{8821CD62-465E-406B-979A-168928FB6088}"/>
    <dgm:cxn modelId="{980F86F6-BDAA-4C76-A355-72FB0F52F5EC}" type="presOf" srcId="{43FE0301-B039-46AE-BFBD-A4395E383493}" destId="{4D94711E-05F4-4D58-BD2F-EF6BD554C3CE}" srcOrd="0" destOrd="0" presId="urn:microsoft.com/office/officeart/2016/7/layout/HorizontalActionList"/>
    <dgm:cxn modelId="{897DEBFB-E2B4-4ADB-A7F4-AF935A978587}" type="presOf" srcId="{26AE328B-D146-4A3A-88B0-E01846F015D6}" destId="{EB8C731C-F911-4BB9-8DF9-79156A4068F5}" srcOrd="0" destOrd="0" presId="urn:microsoft.com/office/officeart/2016/7/layout/HorizontalActionList"/>
    <dgm:cxn modelId="{456E426F-DBFE-4975-8CDE-1F09F17E99C8}" type="presParOf" srcId="{DC8A3BB4-5992-4322-B842-B592B71FFCFA}" destId="{1FCAF6FE-AE20-4B54-8A2B-C3D520DEC06F}" srcOrd="0" destOrd="0" presId="urn:microsoft.com/office/officeart/2016/7/layout/HorizontalActionList"/>
    <dgm:cxn modelId="{D54B437B-944E-4E5C-B85E-A941866E82EB}" type="presParOf" srcId="{1FCAF6FE-AE20-4B54-8A2B-C3D520DEC06F}" destId="{A7826BA6-01B8-4691-832D-F01A0E3CB7B1}" srcOrd="0" destOrd="0" presId="urn:microsoft.com/office/officeart/2016/7/layout/HorizontalActionList"/>
    <dgm:cxn modelId="{82A0710C-1481-44F5-9FCA-77914E2AC764}" type="presParOf" srcId="{1FCAF6FE-AE20-4B54-8A2B-C3D520DEC06F}" destId="{D25645F8-6306-4A39-98E9-ED1C2BF6CB15}" srcOrd="1" destOrd="0" presId="urn:microsoft.com/office/officeart/2016/7/layout/HorizontalActionList"/>
    <dgm:cxn modelId="{CEDB0273-ADDA-4CCA-9AC2-C32E6A33EBBD}" type="presParOf" srcId="{DC8A3BB4-5992-4322-B842-B592B71FFCFA}" destId="{A3162350-B595-45A4-A298-7F049B1C13E2}" srcOrd="1" destOrd="0" presId="urn:microsoft.com/office/officeart/2016/7/layout/HorizontalActionList"/>
    <dgm:cxn modelId="{51C6DD7A-3F9A-4DD6-8E7F-2FE973A01FE5}" type="presParOf" srcId="{DC8A3BB4-5992-4322-B842-B592B71FFCFA}" destId="{E724B8F6-080F-4F8F-83E8-9E1B4B9E2E87}" srcOrd="2" destOrd="0" presId="urn:microsoft.com/office/officeart/2016/7/layout/HorizontalActionList"/>
    <dgm:cxn modelId="{7283871D-5BA7-4B12-827B-CA75DFC001F1}" type="presParOf" srcId="{E724B8F6-080F-4F8F-83E8-9E1B4B9E2E87}" destId="{5B719CA8-B048-4FC8-9126-2B29F05282F8}" srcOrd="0" destOrd="0" presId="urn:microsoft.com/office/officeart/2016/7/layout/HorizontalActionList"/>
    <dgm:cxn modelId="{1641383E-2554-40F5-BAD9-96D7AAA03BDA}" type="presParOf" srcId="{E724B8F6-080F-4F8F-83E8-9E1B4B9E2E87}" destId="{4D94711E-05F4-4D58-BD2F-EF6BD554C3CE}" srcOrd="1" destOrd="0" presId="urn:microsoft.com/office/officeart/2016/7/layout/HorizontalActionList"/>
    <dgm:cxn modelId="{5DE5814D-1EDB-44A6-ADA4-5C2216E6FB84}" type="presParOf" srcId="{DC8A3BB4-5992-4322-B842-B592B71FFCFA}" destId="{624CC1FC-1D8A-40DE-A3EF-A7EA3A8567EA}" srcOrd="3" destOrd="0" presId="urn:microsoft.com/office/officeart/2016/7/layout/HorizontalActionList"/>
    <dgm:cxn modelId="{E260F78C-9C8B-476E-96E3-DEE9006CDEBA}" type="presParOf" srcId="{DC8A3BB4-5992-4322-B842-B592B71FFCFA}" destId="{18F17840-4168-4FC3-88FB-CBD4E30757CD}" srcOrd="4" destOrd="0" presId="urn:microsoft.com/office/officeart/2016/7/layout/HorizontalActionList"/>
    <dgm:cxn modelId="{D7914C6F-5C6D-4010-ACF6-A40447684A07}" type="presParOf" srcId="{18F17840-4168-4FC3-88FB-CBD4E30757CD}" destId="{EB8C731C-F911-4BB9-8DF9-79156A4068F5}" srcOrd="0" destOrd="0" presId="urn:microsoft.com/office/officeart/2016/7/layout/HorizontalActionList"/>
    <dgm:cxn modelId="{39139A61-9B29-4359-85A0-2653FEB5DAF8}" type="presParOf" srcId="{18F17840-4168-4FC3-88FB-CBD4E30757CD}" destId="{00434E7E-1CD7-4038-B064-4B7898BCBD91}"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BE85140F-FB6D-4098-A094-8F8CB3DAB52C}" type="doc">
      <dgm:prSet loTypeId="urn:microsoft.com/office/officeart/2018/5/layout/IconLeafLabelList" loCatId="icon" qsTypeId="urn:microsoft.com/office/officeart/2005/8/quickstyle/simple1" qsCatId="simple" csTypeId="urn:microsoft.com/office/officeart/2005/8/colors/accent1_1" csCatId="accent1" phldr="1"/>
      <dgm:spPr/>
      <dgm:t>
        <a:bodyPr/>
        <a:lstStyle/>
        <a:p>
          <a:endParaRPr lang="en-US"/>
        </a:p>
      </dgm:t>
    </dgm:pt>
    <dgm:pt modelId="{D1F9D3FA-F911-4861-B5C4-A3FE8719270B}">
      <dgm:prSet custT="1"/>
      <dgm:spPr/>
      <dgm:t>
        <a:bodyPr/>
        <a:lstStyle/>
        <a:p>
          <a:pPr>
            <a:lnSpc>
              <a:spcPct val="100000"/>
            </a:lnSpc>
            <a:defRPr cap="all"/>
          </a:pPr>
          <a:r>
            <a:rPr lang="en-GB" sz="1200"/>
            <a:t>Architecture Requirements Specification</a:t>
          </a:r>
          <a:endParaRPr lang="en-US" sz="1200"/>
        </a:p>
      </dgm:t>
    </dgm:pt>
    <dgm:pt modelId="{8A123E80-7D18-4442-88B5-981D14827D9A}" type="parTrans" cxnId="{817A5288-0188-4C36-B0C8-B7F009CCBE11}">
      <dgm:prSet/>
      <dgm:spPr/>
      <dgm:t>
        <a:bodyPr/>
        <a:lstStyle/>
        <a:p>
          <a:endParaRPr lang="en-US" sz="1200"/>
        </a:p>
      </dgm:t>
    </dgm:pt>
    <dgm:pt modelId="{BB90EDFC-ADDB-4820-9EC9-5607E9FBCF2C}" type="sibTrans" cxnId="{817A5288-0188-4C36-B0C8-B7F009CCBE11}">
      <dgm:prSet/>
      <dgm:spPr/>
      <dgm:t>
        <a:bodyPr/>
        <a:lstStyle/>
        <a:p>
          <a:endParaRPr lang="en-US" sz="1200"/>
        </a:p>
      </dgm:t>
    </dgm:pt>
    <dgm:pt modelId="{4E13767C-90B8-4DE6-BB9E-614068237A90}">
      <dgm:prSet custT="1"/>
      <dgm:spPr/>
      <dgm:t>
        <a:bodyPr/>
        <a:lstStyle/>
        <a:p>
          <a:pPr>
            <a:lnSpc>
              <a:spcPct val="100000"/>
            </a:lnSpc>
            <a:defRPr cap="all"/>
          </a:pPr>
          <a:r>
            <a:rPr lang="en-GB" sz="1200"/>
            <a:t>Requirements Impact Assessment</a:t>
          </a:r>
          <a:endParaRPr lang="en-US" sz="1200"/>
        </a:p>
      </dgm:t>
    </dgm:pt>
    <dgm:pt modelId="{AF71FB1F-E345-486D-99F5-6057335BA2EE}" type="parTrans" cxnId="{283FC422-BF26-44E2-A5D0-2E513809E6C6}">
      <dgm:prSet/>
      <dgm:spPr/>
      <dgm:t>
        <a:bodyPr/>
        <a:lstStyle/>
        <a:p>
          <a:endParaRPr lang="en-US" sz="1200"/>
        </a:p>
      </dgm:t>
    </dgm:pt>
    <dgm:pt modelId="{06F6E958-09BA-4A15-98F6-B12AAFBEE832}" type="sibTrans" cxnId="{283FC422-BF26-44E2-A5D0-2E513809E6C6}">
      <dgm:prSet/>
      <dgm:spPr/>
      <dgm:t>
        <a:bodyPr/>
        <a:lstStyle/>
        <a:p>
          <a:endParaRPr lang="en-US" sz="1200"/>
        </a:p>
      </dgm:t>
    </dgm:pt>
    <dgm:pt modelId="{311EA98C-29CB-49FE-BC06-F5A348FE5DA9}" type="pres">
      <dgm:prSet presAssocID="{BE85140F-FB6D-4098-A094-8F8CB3DAB52C}" presName="root" presStyleCnt="0">
        <dgm:presLayoutVars>
          <dgm:dir/>
          <dgm:resizeHandles val="exact"/>
        </dgm:presLayoutVars>
      </dgm:prSet>
      <dgm:spPr/>
    </dgm:pt>
    <dgm:pt modelId="{08428B88-407C-43B9-A9F8-78FE4E737D66}" type="pres">
      <dgm:prSet presAssocID="{D1F9D3FA-F911-4861-B5C4-A3FE8719270B}" presName="compNode" presStyleCnt="0"/>
      <dgm:spPr/>
    </dgm:pt>
    <dgm:pt modelId="{B00336C9-18EE-4F30-8BB0-71E6DACA1C13}" type="pres">
      <dgm:prSet presAssocID="{D1F9D3FA-F911-4861-B5C4-A3FE8719270B}" presName="iconBgRect" presStyleLbl="bgShp" presStyleIdx="0" presStyleCnt="2"/>
      <dgm:spPr>
        <a:prstGeom prst="round2DiagRect">
          <a:avLst>
            <a:gd name="adj1" fmla="val 29727"/>
            <a:gd name="adj2" fmla="val 0"/>
          </a:avLst>
        </a:prstGeom>
        <a:solidFill>
          <a:srgbClr val="66CBE4"/>
        </a:solidFill>
        <a:ln>
          <a:solidFill>
            <a:srgbClr val="66CBE4"/>
          </a:solidFill>
        </a:ln>
      </dgm:spPr>
    </dgm:pt>
    <dgm:pt modelId="{F7BDF925-8FAA-4329-8F29-7058C4DEF145}" type="pres">
      <dgm:prSet presAssocID="{D1F9D3FA-F911-4861-B5C4-A3FE8719270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Document"/>
        </a:ext>
      </dgm:extLst>
    </dgm:pt>
    <dgm:pt modelId="{41701499-F7FC-479E-837A-2A24FDAFD127}" type="pres">
      <dgm:prSet presAssocID="{D1F9D3FA-F911-4861-B5C4-A3FE8719270B}" presName="spaceRect" presStyleCnt="0"/>
      <dgm:spPr/>
    </dgm:pt>
    <dgm:pt modelId="{716D015A-E034-4166-BE21-4DE370C1C9BD}" type="pres">
      <dgm:prSet presAssocID="{D1F9D3FA-F911-4861-B5C4-A3FE8719270B}" presName="textRect" presStyleLbl="revTx" presStyleIdx="0" presStyleCnt="2" custScaleX="208553">
        <dgm:presLayoutVars>
          <dgm:chMax val="1"/>
          <dgm:chPref val="1"/>
        </dgm:presLayoutVars>
      </dgm:prSet>
      <dgm:spPr/>
    </dgm:pt>
    <dgm:pt modelId="{9984E9D1-8644-430C-A67F-1E855A034C93}" type="pres">
      <dgm:prSet presAssocID="{BB90EDFC-ADDB-4820-9EC9-5607E9FBCF2C}" presName="sibTrans" presStyleCnt="0"/>
      <dgm:spPr/>
    </dgm:pt>
    <dgm:pt modelId="{C36AFE51-88DE-42A0-94BA-E1D416FD5301}" type="pres">
      <dgm:prSet presAssocID="{4E13767C-90B8-4DE6-BB9E-614068237A90}" presName="compNode" presStyleCnt="0"/>
      <dgm:spPr/>
    </dgm:pt>
    <dgm:pt modelId="{991ED455-C1F0-40BB-BD4F-C1FA1115E03E}" type="pres">
      <dgm:prSet presAssocID="{4E13767C-90B8-4DE6-BB9E-614068237A90}" presName="iconBgRect" presStyleLbl="bgShp" presStyleIdx="1" presStyleCnt="2"/>
      <dgm:spPr>
        <a:prstGeom prst="round2DiagRect">
          <a:avLst>
            <a:gd name="adj1" fmla="val 29727"/>
            <a:gd name="adj2" fmla="val 0"/>
          </a:avLst>
        </a:prstGeom>
        <a:solidFill>
          <a:srgbClr val="66CBE4"/>
        </a:solidFill>
        <a:ln>
          <a:solidFill>
            <a:srgbClr val="66CBE4"/>
          </a:solidFill>
        </a:ln>
      </dgm:spPr>
    </dgm:pt>
    <dgm:pt modelId="{A4B3853A-3B00-43A5-BAE3-AE5B7322682B}" type="pres">
      <dgm:prSet presAssocID="{4E13767C-90B8-4DE6-BB9E-614068237A9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Checkmark"/>
        </a:ext>
      </dgm:extLst>
    </dgm:pt>
    <dgm:pt modelId="{D55E77C4-1156-4BF5-A154-85584C4B97DC}" type="pres">
      <dgm:prSet presAssocID="{4E13767C-90B8-4DE6-BB9E-614068237A90}" presName="spaceRect" presStyleCnt="0"/>
      <dgm:spPr/>
    </dgm:pt>
    <dgm:pt modelId="{1691DE72-2124-4C45-A32C-3A2DCAB5EAC5}" type="pres">
      <dgm:prSet presAssocID="{4E13767C-90B8-4DE6-BB9E-614068237A90}" presName="textRect" presStyleLbl="revTx" presStyleIdx="1" presStyleCnt="2" custScaleX="198330">
        <dgm:presLayoutVars>
          <dgm:chMax val="1"/>
          <dgm:chPref val="1"/>
        </dgm:presLayoutVars>
      </dgm:prSet>
      <dgm:spPr/>
    </dgm:pt>
  </dgm:ptLst>
  <dgm:cxnLst>
    <dgm:cxn modelId="{283FC422-BF26-44E2-A5D0-2E513809E6C6}" srcId="{BE85140F-FB6D-4098-A094-8F8CB3DAB52C}" destId="{4E13767C-90B8-4DE6-BB9E-614068237A90}" srcOrd="1" destOrd="0" parTransId="{AF71FB1F-E345-486D-99F5-6057335BA2EE}" sibTransId="{06F6E958-09BA-4A15-98F6-B12AAFBEE832}"/>
    <dgm:cxn modelId="{817A5288-0188-4C36-B0C8-B7F009CCBE11}" srcId="{BE85140F-FB6D-4098-A094-8F8CB3DAB52C}" destId="{D1F9D3FA-F911-4861-B5C4-A3FE8719270B}" srcOrd="0" destOrd="0" parTransId="{8A123E80-7D18-4442-88B5-981D14827D9A}" sibTransId="{BB90EDFC-ADDB-4820-9EC9-5607E9FBCF2C}"/>
    <dgm:cxn modelId="{F1A1708A-19E7-4E79-A798-6BBFBA6397B7}" type="presOf" srcId="{4E13767C-90B8-4DE6-BB9E-614068237A90}" destId="{1691DE72-2124-4C45-A32C-3A2DCAB5EAC5}" srcOrd="0" destOrd="0" presId="urn:microsoft.com/office/officeart/2018/5/layout/IconLeafLabelList"/>
    <dgm:cxn modelId="{059BE098-1AA3-47E5-B7E8-9C6092EB033F}" type="presOf" srcId="{D1F9D3FA-F911-4861-B5C4-A3FE8719270B}" destId="{716D015A-E034-4166-BE21-4DE370C1C9BD}" srcOrd="0" destOrd="0" presId="urn:microsoft.com/office/officeart/2018/5/layout/IconLeafLabelList"/>
    <dgm:cxn modelId="{CD16B4C4-DFCA-4F28-AE56-16F581C5452A}" type="presOf" srcId="{BE85140F-FB6D-4098-A094-8F8CB3DAB52C}" destId="{311EA98C-29CB-49FE-BC06-F5A348FE5DA9}" srcOrd="0" destOrd="0" presId="urn:microsoft.com/office/officeart/2018/5/layout/IconLeafLabelList"/>
    <dgm:cxn modelId="{3672D2CA-B83E-4DC3-9537-949675292C5F}" type="presParOf" srcId="{311EA98C-29CB-49FE-BC06-F5A348FE5DA9}" destId="{08428B88-407C-43B9-A9F8-78FE4E737D66}" srcOrd="0" destOrd="0" presId="urn:microsoft.com/office/officeart/2018/5/layout/IconLeafLabelList"/>
    <dgm:cxn modelId="{790D5421-B78C-420F-ABFA-C89A6CF7F47B}" type="presParOf" srcId="{08428B88-407C-43B9-A9F8-78FE4E737D66}" destId="{B00336C9-18EE-4F30-8BB0-71E6DACA1C13}" srcOrd="0" destOrd="0" presId="urn:microsoft.com/office/officeart/2018/5/layout/IconLeafLabelList"/>
    <dgm:cxn modelId="{93E48454-23CB-4CAC-B330-572F7525C09F}" type="presParOf" srcId="{08428B88-407C-43B9-A9F8-78FE4E737D66}" destId="{F7BDF925-8FAA-4329-8F29-7058C4DEF145}" srcOrd="1" destOrd="0" presId="urn:microsoft.com/office/officeart/2018/5/layout/IconLeafLabelList"/>
    <dgm:cxn modelId="{B8338D49-BAA7-4A80-9FF1-D41F8B4E8917}" type="presParOf" srcId="{08428B88-407C-43B9-A9F8-78FE4E737D66}" destId="{41701499-F7FC-479E-837A-2A24FDAFD127}" srcOrd="2" destOrd="0" presId="urn:microsoft.com/office/officeart/2018/5/layout/IconLeafLabelList"/>
    <dgm:cxn modelId="{1CB26D2C-42CB-4BCB-BECF-E10B77F82E7F}" type="presParOf" srcId="{08428B88-407C-43B9-A9F8-78FE4E737D66}" destId="{716D015A-E034-4166-BE21-4DE370C1C9BD}" srcOrd="3" destOrd="0" presId="urn:microsoft.com/office/officeart/2018/5/layout/IconLeafLabelList"/>
    <dgm:cxn modelId="{A1A1A065-8FA7-4FD6-AC69-685012EF95D4}" type="presParOf" srcId="{311EA98C-29CB-49FE-BC06-F5A348FE5DA9}" destId="{9984E9D1-8644-430C-A67F-1E855A034C93}" srcOrd="1" destOrd="0" presId="urn:microsoft.com/office/officeart/2018/5/layout/IconLeafLabelList"/>
    <dgm:cxn modelId="{CA96ABE0-5756-4547-AAFC-B4469ED39318}" type="presParOf" srcId="{311EA98C-29CB-49FE-BC06-F5A348FE5DA9}" destId="{C36AFE51-88DE-42A0-94BA-E1D416FD5301}" srcOrd="2" destOrd="0" presId="urn:microsoft.com/office/officeart/2018/5/layout/IconLeafLabelList"/>
    <dgm:cxn modelId="{47A67BCD-0C71-46D7-BAF3-57388A3B069C}" type="presParOf" srcId="{C36AFE51-88DE-42A0-94BA-E1D416FD5301}" destId="{991ED455-C1F0-40BB-BD4F-C1FA1115E03E}" srcOrd="0" destOrd="0" presId="urn:microsoft.com/office/officeart/2018/5/layout/IconLeafLabelList"/>
    <dgm:cxn modelId="{033BDB9B-1A6E-4EE9-A00E-C30C694D8E08}" type="presParOf" srcId="{C36AFE51-88DE-42A0-94BA-E1D416FD5301}" destId="{A4B3853A-3B00-43A5-BAE3-AE5B7322682B}" srcOrd="1" destOrd="0" presId="urn:microsoft.com/office/officeart/2018/5/layout/IconLeafLabelList"/>
    <dgm:cxn modelId="{E96948DB-3EB8-4B77-8187-CB050B0A0264}" type="presParOf" srcId="{C36AFE51-88DE-42A0-94BA-E1D416FD5301}" destId="{D55E77C4-1156-4BF5-A154-85584C4B97DC}" srcOrd="2" destOrd="0" presId="urn:microsoft.com/office/officeart/2018/5/layout/IconLeafLabelList"/>
    <dgm:cxn modelId="{B9065860-2E93-41F6-8B94-6F17185CA755}" type="presParOf" srcId="{C36AFE51-88DE-42A0-94BA-E1D416FD5301}" destId="{1691DE72-2124-4C45-A32C-3A2DCAB5EAC5}"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5.xml><?xml version="1.0" encoding="utf-8"?>
<dgm:dataModel xmlns:dgm="http://schemas.openxmlformats.org/drawingml/2006/diagram" xmlns:a="http://schemas.openxmlformats.org/drawingml/2006/main">
  <dgm:ptLst>
    <dgm:pt modelId="{14564890-886B-456D-82EE-0039EAB9A864}"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6220BD30-112F-4609-8549-DFC018C7B8BB}">
      <dgm:prSet custT="1"/>
      <dgm:spPr>
        <a:solidFill>
          <a:schemeClr val="accent1"/>
        </a:solidFill>
      </dgm:spPr>
      <dgm:t>
        <a:bodyPr/>
        <a:lstStyle/>
        <a:p>
          <a:r>
            <a:rPr lang="en-GB" sz="1200" dirty="0"/>
            <a:t>Stakeholders own approval rights for the architecture</a:t>
          </a:r>
          <a:endParaRPr lang="en-US" sz="1200" dirty="0"/>
        </a:p>
      </dgm:t>
    </dgm:pt>
    <dgm:pt modelId="{E71A9E51-AB1C-4258-80EA-F87B0EDA3B3F}" type="parTrans" cxnId="{49DAA619-C146-4E81-BA7C-263EB45F0278}">
      <dgm:prSet/>
      <dgm:spPr/>
      <dgm:t>
        <a:bodyPr/>
        <a:lstStyle/>
        <a:p>
          <a:endParaRPr lang="en-US" sz="1800"/>
        </a:p>
      </dgm:t>
    </dgm:pt>
    <dgm:pt modelId="{9DB6D8C5-0C30-46B9-ADE0-4268C5FB6F2A}" type="sibTrans" cxnId="{49DAA619-C146-4E81-BA7C-263EB45F0278}">
      <dgm:prSet/>
      <dgm:spPr/>
      <dgm:t>
        <a:bodyPr/>
        <a:lstStyle/>
        <a:p>
          <a:endParaRPr lang="en-US" sz="1800"/>
        </a:p>
      </dgm:t>
    </dgm:pt>
    <dgm:pt modelId="{E7AEE210-F7EE-4D4F-87C2-A86199175F20}">
      <dgm:prSet custT="1"/>
      <dgm:spPr>
        <a:solidFill>
          <a:schemeClr val="accent1"/>
        </a:solidFill>
      </dgm:spPr>
      <dgm:t>
        <a:bodyPr/>
        <a:lstStyle/>
        <a:p>
          <a:r>
            <a:rPr lang="en-GB" sz="1200"/>
            <a:t>Effective Requirements Management is dependent upon clear traceability from the organization’s vision</a:t>
          </a:r>
          <a:endParaRPr lang="en-US" sz="1200"/>
        </a:p>
      </dgm:t>
    </dgm:pt>
    <dgm:pt modelId="{7AF351B2-BFB4-4707-A8D0-D287315B8A15}" type="parTrans" cxnId="{445DE845-9FA0-4645-97C4-3CC0ED215F05}">
      <dgm:prSet/>
      <dgm:spPr/>
      <dgm:t>
        <a:bodyPr/>
        <a:lstStyle/>
        <a:p>
          <a:endParaRPr lang="en-US" sz="1800"/>
        </a:p>
      </dgm:t>
    </dgm:pt>
    <dgm:pt modelId="{1A565CC3-795A-4573-B5B4-BD01E1A31AA2}" type="sibTrans" cxnId="{445DE845-9FA0-4645-97C4-3CC0ED215F05}">
      <dgm:prSet/>
      <dgm:spPr/>
      <dgm:t>
        <a:bodyPr/>
        <a:lstStyle/>
        <a:p>
          <a:endParaRPr lang="en-US" sz="1800"/>
        </a:p>
      </dgm:t>
    </dgm:pt>
    <dgm:pt modelId="{A80A5F15-4339-4995-8265-D7B22E741493}">
      <dgm:prSet custT="1"/>
      <dgm:spPr>
        <a:solidFill>
          <a:schemeClr val="accent1"/>
        </a:solidFill>
      </dgm:spPr>
      <dgm:t>
        <a:bodyPr/>
        <a:lstStyle/>
        <a:p>
          <a:r>
            <a:rPr lang="en-GB" sz="1200"/>
            <a:t>Distinguish between direct effective support and loose association</a:t>
          </a:r>
          <a:endParaRPr lang="en-US" sz="1200"/>
        </a:p>
      </dgm:t>
    </dgm:pt>
    <dgm:pt modelId="{9BD40398-39F3-47C4-A2CA-C1B5F4CA16FF}" type="parTrans" cxnId="{0E72B62B-D4B8-4FAC-B186-8D617A06176C}">
      <dgm:prSet/>
      <dgm:spPr/>
      <dgm:t>
        <a:bodyPr/>
        <a:lstStyle/>
        <a:p>
          <a:endParaRPr lang="en-US" sz="1800"/>
        </a:p>
      </dgm:t>
    </dgm:pt>
    <dgm:pt modelId="{80CC9772-5B12-4AFA-83B6-AB1085C8606E}" type="sibTrans" cxnId="{0E72B62B-D4B8-4FAC-B186-8D617A06176C}">
      <dgm:prSet/>
      <dgm:spPr/>
      <dgm:t>
        <a:bodyPr/>
        <a:lstStyle/>
        <a:p>
          <a:endParaRPr lang="en-US" sz="1800"/>
        </a:p>
      </dgm:t>
    </dgm:pt>
    <dgm:pt modelId="{07D9197D-F4AD-4983-8D2F-768E0825F519}">
      <dgm:prSet custT="1"/>
      <dgm:spPr>
        <a:solidFill>
          <a:schemeClr val="accent1"/>
        </a:solidFill>
      </dgm:spPr>
      <dgm:t>
        <a:bodyPr/>
        <a:lstStyle/>
        <a:p>
          <a:r>
            <a:rPr lang="en-GB" sz="1200" dirty="0"/>
            <a:t>Success requires abandoning the absolute and entering the realm of satisficing</a:t>
          </a:r>
          <a:endParaRPr lang="en-US" sz="1200" dirty="0"/>
        </a:p>
      </dgm:t>
    </dgm:pt>
    <dgm:pt modelId="{905A4E80-4EE8-48A6-A291-CC40F771A14F}" type="parTrans" cxnId="{2D2E6B88-510B-45AE-A4A3-2E3CE94B5A86}">
      <dgm:prSet/>
      <dgm:spPr/>
      <dgm:t>
        <a:bodyPr/>
        <a:lstStyle/>
        <a:p>
          <a:endParaRPr lang="en-US" sz="1800"/>
        </a:p>
      </dgm:t>
    </dgm:pt>
    <dgm:pt modelId="{99F6D4B2-8D58-4FBA-9BB1-F08745D81811}" type="sibTrans" cxnId="{2D2E6B88-510B-45AE-A4A3-2E3CE94B5A86}">
      <dgm:prSet/>
      <dgm:spPr/>
      <dgm:t>
        <a:bodyPr/>
        <a:lstStyle/>
        <a:p>
          <a:endParaRPr lang="en-US" sz="1800"/>
        </a:p>
      </dgm:t>
    </dgm:pt>
    <dgm:pt modelId="{5F6C548A-D356-42EF-B9AC-08D81F955816}">
      <dgm:prSet custT="1"/>
      <dgm:spPr>
        <a:solidFill>
          <a:schemeClr val="accent1"/>
        </a:solidFill>
      </dgm:spPr>
      <dgm:t>
        <a:bodyPr/>
        <a:lstStyle/>
        <a:p>
          <a:r>
            <a:rPr lang="en-GB" sz="1200"/>
            <a:t>Effective engagement is based on the concept of view and viewpoint </a:t>
          </a:r>
          <a:endParaRPr lang="en-US" sz="1200"/>
        </a:p>
      </dgm:t>
    </dgm:pt>
    <dgm:pt modelId="{AE5BB0A4-E85B-4F6B-ACBB-94059EBBEB0D}" type="parTrans" cxnId="{0222164E-EB69-4863-965C-B0B304FE9F50}">
      <dgm:prSet/>
      <dgm:spPr/>
      <dgm:t>
        <a:bodyPr/>
        <a:lstStyle/>
        <a:p>
          <a:endParaRPr lang="en-US" sz="1800"/>
        </a:p>
      </dgm:t>
    </dgm:pt>
    <dgm:pt modelId="{708ED7E0-9D13-4960-BFF4-9973A91B11CB}" type="sibTrans" cxnId="{0222164E-EB69-4863-965C-B0B304FE9F50}">
      <dgm:prSet/>
      <dgm:spPr/>
      <dgm:t>
        <a:bodyPr/>
        <a:lstStyle/>
        <a:p>
          <a:endParaRPr lang="en-US" sz="1800"/>
        </a:p>
      </dgm:t>
    </dgm:pt>
    <dgm:pt modelId="{D18110F7-50FF-421F-859F-7A05649E7632}">
      <dgm:prSet custT="1"/>
      <dgm:spPr>
        <a:solidFill>
          <a:schemeClr val="accent1"/>
        </a:solidFill>
      </dgm:spPr>
      <dgm:t>
        <a:bodyPr/>
        <a:lstStyle/>
        <a:p>
          <a:r>
            <a:rPr lang="en-GB" sz="1200"/>
            <a:t>Concerns are addressed and represented to the stakeholder</a:t>
          </a:r>
          <a:endParaRPr lang="en-US" sz="1200"/>
        </a:p>
      </dgm:t>
    </dgm:pt>
    <dgm:pt modelId="{967333B0-A083-43DB-8506-9F6772126995}" type="parTrans" cxnId="{0A2E181A-A36E-486F-936D-EFEF80759928}">
      <dgm:prSet/>
      <dgm:spPr/>
      <dgm:t>
        <a:bodyPr/>
        <a:lstStyle/>
        <a:p>
          <a:endParaRPr lang="en-US" sz="1800"/>
        </a:p>
      </dgm:t>
    </dgm:pt>
    <dgm:pt modelId="{3B541812-837F-4A94-80F9-BBBF61DF1F2B}" type="sibTrans" cxnId="{0A2E181A-A36E-486F-936D-EFEF80759928}">
      <dgm:prSet/>
      <dgm:spPr/>
      <dgm:t>
        <a:bodyPr/>
        <a:lstStyle/>
        <a:p>
          <a:endParaRPr lang="en-US" sz="1800"/>
        </a:p>
      </dgm:t>
    </dgm:pt>
    <dgm:pt modelId="{5D397CC9-FC5A-4BCE-8644-F370188E8CE2}" type="pres">
      <dgm:prSet presAssocID="{14564890-886B-456D-82EE-0039EAB9A864}" presName="diagram" presStyleCnt="0">
        <dgm:presLayoutVars>
          <dgm:dir/>
          <dgm:resizeHandles val="exact"/>
        </dgm:presLayoutVars>
      </dgm:prSet>
      <dgm:spPr/>
    </dgm:pt>
    <dgm:pt modelId="{5BFFAB0F-7262-4468-92C2-D7286AF775F4}" type="pres">
      <dgm:prSet presAssocID="{6220BD30-112F-4609-8549-DFC018C7B8BB}" presName="node" presStyleLbl="node1" presStyleIdx="0" presStyleCnt="6">
        <dgm:presLayoutVars>
          <dgm:bulletEnabled val="1"/>
        </dgm:presLayoutVars>
      </dgm:prSet>
      <dgm:spPr>
        <a:prstGeom prst="flowChartAlternateProcess">
          <a:avLst/>
        </a:prstGeom>
      </dgm:spPr>
    </dgm:pt>
    <dgm:pt modelId="{9BC26840-0008-4868-BC2D-5172D079C34A}" type="pres">
      <dgm:prSet presAssocID="{9DB6D8C5-0C30-46B9-ADE0-4268C5FB6F2A}" presName="sibTrans" presStyleCnt="0"/>
      <dgm:spPr/>
    </dgm:pt>
    <dgm:pt modelId="{35F829E5-C356-4047-BF75-0C3A434DBE0C}" type="pres">
      <dgm:prSet presAssocID="{E7AEE210-F7EE-4D4F-87C2-A86199175F20}" presName="node" presStyleLbl="node1" presStyleIdx="1" presStyleCnt="6">
        <dgm:presLayoutVars>
          <dgm:bulletEnabled val="1"/>
        </dgm:presLayoutVars>
      </dgm:prSet>
      <dgm:spPr>
        <a:prstGeom prst="flowChartAlternateProcess">
          <a:avLst/>
        </a:prstGeom>
      </dgm:spPr>
    </dgm:pt>
    <dgm:pt modelId="{09528601-174A-4FC5-9385-9D16C24B2A6D}" type="pres">
      <dgm:prSet presAssocID="{1A565CC3-795A-4573-B5B4-BD01E1A31AA2}" presName="sibTrans" presStyleCnt="0"/>
      <dgm:spPr/>
    </dgm:pt>
    <dgm:pt modelId="{C493BA88-A6BD-470B-8962-F3DB0EFC5AB7}" type="pres">
      <dgm:prSet presAssocID="{A80A5F15-4339-4995-8265-D7B22E741493}" presName="node" presStyleLbl="node1" presStyleIdx="2" presStyleCnt="6">
        <dgm:presLayoutVars>
          <dgm:bulletEnabled val="1"/>
        </dgm:presLayoutVars>
      </dgm:prSet>
      <dgm:spPr>
        <a:prstGeom prst="flowChartAlternateProcess">
          <a:avLst/>
        </a:prstGeom>
      </dgm:spPr>
    </dgm:pt>
    <dgm:pt modelId="{9C07F98D-DD4F-4383-BC49-8540EFF426DF}" type="pres">
      <dgm:prSet presAssocID="{80CC9772-5B12-4AFA-83B6-AB1085C8606E}" presName="sibTrans" presStyleCnt="0"/>
      <dgm:spPr/>
    </dgm:pt>
    <dgm:pt modelId="{00921674-0E1D-4D48-8480-8F7B9C7FE94D}" type="pres">
      <dgm:prSet presAssocID="{07D9197D-F4AD-4983-8D2F-768E0825F519}" presName="node" presStyleLbl="node1" presStyleIdx="3" presStyleCnt="6">
        <dgm:presLayoutVars>
          <dgm:bulletEnabled val="1"/>
        </dgm:presLayoutVars>
      </dgm:prSet>
      <dgm:spPr>
        <a:prstGeom prst="flowChartAlternateProcess">
          <a:avLst/>
        </a:prstGeom>
      </dgm:spPr>
    </dgm:pt>
    <dgm:pt modelId="{F3C59B89-8BFF-41ED-9C9C-23FE0CFD32BD}" type="pres">
      <dgm:prSet presAssocID="{99F6D4B2-8D58-4FBA-9BB1-F08745D81811}" presName="sibTrans" presStyleCnt="0"/>
      <dgm:spPr/>
    </dgm:pt>
    <dgm:pt modelId="{24EC57B8-68FA-4D9E-AEAC-70395B7E2FCC}" type="pres">
      <dgm:prSet presAssocID="{5F6C548A-D356-42EF-B9AC-08D81F955816}" presName="node" presStyleLbl="node1" presStyleIdx="4" presStyleCnt="6">
        <dgm:presLayoutVars>
          <dgm:bulletEnabled val="1"/>
        </dgm:presLayoutVars>
      </dgm:prSet>
      <dgm:spPr>
        <a:prstGeom prst="flowChartAlternateProcess">
          <a:avLst/>
        </a:prstGeom>
      </dgm:spPr>
    </dgm:pt>
    <dgm:pt modelId="{D02D3AD8-B33A-4193-B502-67B917AE70A2}" type="pres">
      <dgm:prSet presAssocID="{708ED7E0-9D13-4960-BFF4-9973A91B11CB}" presName="sibTrans" presStyleCnt="0"/>
      <dgm:spPr/>
    </dgm:pt>
    <dgm:pt modelId="{5F495110-D04D-4004-B44D-4B20AB8D0ECD}" type="pres">
      <dgm:prSet presAssocID="{D18110F7-50FF-421F-859F-7A05649E7632}" presName="node" presStyleLbl="node1" presStyleIdx="5" presStyleCnt="6">
        <dgm:presLayoutVars>
          <dgm:bulletEnabled val="1"/>
        </dgm:presLayoutVars>
      </dgm:prSet>
      <dgm:spPr>
        <a:prstGeom prst="flowChartAlternateProcess">
          <a:avLst/>
        </a:prstGeom>
      </dgm:spPr>
    </dgm:pt>
  </dgm:ptLst>
  <dgm:cxnLst>
    <dgm:cxn modelId="{F3678700-E789-4384-BBAA-BA347B0F3B21}" type="presOf" srcId="{14564890-886B-456D-82EE-0039EAB9A864}" destId="{5D397CC9-FC5A-4BCE-8644-F370188E8CE2}" srcOrd="0" destOrd="0" presId="urn:microsoft.com/office/officeart/2005/8/layout/default"/>
    <dgm:cxn modelId="{D7B78619-ECC3-4082-9537-3440BE6A53F2}" type="presOf" srcId="{E7AEE210-F7EE-4D4F-87C2-A86199175F20}" destId="{35F829E5-C356-4047-BF75-0C3A434DBE0C}" srcOrd="0" destOrd="0" presId="urn:microsoft.com/office/officeart/2005/8/layout/default"/>
    <dgm:cxn modelId="{49DAA619-C146-4E81-BA7C-263EB45F0278}" srcId="{14564890-886B-456D-82EE-0039EAB9A864}" destId="{6220BD30-112F-4609-8549-DFC018C7B8BB}" srcOrd="0" destOrd="0" parTransId="{E71A9E51-AB1C-4258-80EA-F87B0EDA3B3F}" sibTransId="{9DB6D8C5-0C30-46B9-ADE0-4268C5FB6F2A}"/>
    <dgm:cxn modelId="{0A2E181A-A36E-486F-936D-EFEF80759928}" srcId="{14564890-886B-456D-82EE-0039EAB9A864}" destId="{D18110F7-50FF-421F-859F-7A05649E7632}" srcOrd="5" destOrd="0" parTransId="{967333B0-A083-43DB-8506-9F6772126995}" sibTransId="{3B541812-837F-4A94-80F9-BBBF61DF1F2B}"/>
    <dgm:cxn modelId="{0E72B62B-D4B8-4FAC-B186-8D617A06176C}" srcId="{14564890-886B-456D-82EE-0039EAB9A864}" destId="{A80A5F15-4339-4995-8265-D7B22E741493}" srcOrd="2" destOrd="0" parTransId="{9BD40398-39F3-47C4-A2CA-C1B5F4CA16FF}" sibTransId="{80CC9772-5B12-4AFA-83B6-AB1085C8606E}"/>
    <dgm:cxn modelId="{0FFA6B43-E25E-47E0-84FA-72D78F23E213}" type="presOf" srcId="{A80A5F15-4339-4995-8265-D7B22E741493}" destId="{C493BA88-A6BD-470B-8962-F3DB0EFC5AB7}" srcOrd="0" destOrd="0" presId="urn:microsoft.com/office/officeart/2005/8/layout/default"/>
    <dgm:cxn modelId="{445DE845-9FA0-4645-97C4-3CC0ED215F05}" srcId="{14564890-886B-456D-82EE-0039EAB9A864}" destId="{E7AEE210-F7EE-4D4F-87C2-A86199175F20}" srcOrd="1" destOrd="0" parTransId="{7AF351B2-BFB4-4707-A8D0-D287315B8A15}" sibTransId="{1A565CC3-795A-4573-B5B4-BD01E1A31AA2}"/>
    <dgm:cxn modelId="{0222164E-EB69-4863-965C-B0B304FE9F50}" srcId="{14564890-886B-456D-82EE-0039EAB9A864}" destId="{5F6C548A-D356-42EF-B9AC-08D81F955816}" srcOrd="4" destOrd="0" parTransId="{AE5BB0A4-E85B-4F6B-ACBB-94059EBBEB0D}" sibTransId="{708ED7E0-9D13-4960-BFF4-9973A91B11CB}"/>
    <dgm:cxn modelId="{51CE3875-3B26-47B4-AC1B-D3E0D38C20D0}" type="presOf" srcId="{07D9197D-F4AD-4983-8D2F-768E0825F519}" destId="{00921674-0E1D-4D48-8480-8F7B9C7FE94D}" srcOrd="0" destOrd="0" presId="urn:microsoft.com/office/officeart/2005/8/layout/default"/>
    <dgm:cxn modelId="{59737D82-3BAD-47D0-B5EC-6B545AD2D9E3}" type="presOf" srcId="{6220BD30-112F-4609-8549-DFC018C7B8BB}" destId="{5BFFAB0F-7262-4468-92C2-D7286AF775F4}" srcOrd="0" destOrd="0" presId="urn:microsoft.com/office/officeart/2005/8/layout/default"/>
    <dgm:cxn modelId="{2D2E6B88-510B-45AE-A4A3-2E3CE94B5A86}" srcId="{14564890-886B-456D-82EE-0039EAB9A864}" destId="{07D9197D-F4AD-4983-8D2F-768E0825F519}" srcOrd="3" destOrd="0" parTransId="{905A4E80-4EE8-48A6-A291-CC40F771A14F}" sibTransId="{99F6D4B2-8D58-4FBA-9BB1-F08745D81811}"/>
    <dgm:cxn modelId="{9881B89C-7DF1-4581-BDEF-3D916E91FEEA}" type="presOf" srcId="{5F6C548A-D356-42EF-B9AC-08D81F955816}" destId="{24EC57B8-68FA-4D9E-AEAC-70395B7E2FCC}" srcOrd="0" destOrd="0" presId="urn:microsoft.com/office/officeart/2005/8/layout/default"/>
    <dgm:cxn modelId="{DD6869D8-E4E3-4942-A61E-54D500265A4F}" type="presOf" srcId="{D18110F7-50FF-421F-859F-7A05649E7632}" destId="{5F495110-D04D-4004-B44D-4B20AB8D0ECD}" srcOrd="0" destOrd="0" presId="urn:microsoft.com/office/officeart/2005/8/layout/default"/>
    <dgm:cxn modelId="{37F5A3B2-92F9-47FC-9B78-20355FDD94EE}" type="presParOf" srcId="{5D397CC9-FC5A-4BCE-8644-F370188E8CE2}" destId="{5BFFAB0F-7262-4468-92C2-D7286AF775F4}" srcOrd="0" destOrd="0" presId="urn:microsoft.com/office/officeart/2005/8/layout/default"/>
    <dgm:cxn modelId="{9AB1B033-37FA-4A36-8E8B-45CCE96F4616}" type="presParOf" srcId="{5D397CC9-FC5A-4BCE-8644-F370188E8CE2}" destId="{9BC26840-0008-4868-BC2D-5172D079C34A}" srcOrd="1" destOrd="0" presId="urn:microsoft.com/office/officeart/2005/8/layout/default"/>
    <dgm:cxn modelId="{647EB36A-B339-4DEB-93E6-FD08A3173CFC}" type="presParOf" srcId="{5D397CC9-FC5A-4BCE-8644-F370188E8CE2}" destId="{35F829E5-C356-4047-BF75-0C3A434DBE0C}" srcOrd="2" destOrd="0" presId="urn:microsoft.com/office/officeart/2005/8/layout/default"/>
    <dgm:cxn modelId="{B153EE69-A2B3-4DBF-B01B-377F514750DA}" type="presParOf" srcId="{5D397CC9-FC5A-4BCE-8644-F370188E8CE2}" destId="{09528601-174A-4FC5-9385-9D16C24B2A6D}" srcOrd="3" destOrd="0" presId="urn:microsoft.com/office/officeart/2005/8/layout/default"/>
    <dgm:cxn modelId="{CD9096EE-87F1-4067-A32C-3F6E0B754182}" type="presParOf" srcId="{5D397CC9-FC5A-4BCE-8644-F370188E8CE2}" destId="{C493BA88-A6BD-470B-8962-F3DB0EFC5AB7}" srcOrd="4" destOrd="0" presId="urn:microsoft.com/office/officeart/2005/8/layout/default"/>
    <dgm:cxn modelId="{CC317A5C-9A72-44AF-AC3D-0327D45E232F}" type="presParOf" srcId="{5D397CC9-FC5A-4BCE-8644-F370188E8CE2}" destId="{9C07F98D-DD4F-4383-BC49-8540EFF426DF}" srcOrd="5" destOrd="0" presId="urn:microsoft.com/office/officeart/2005/8/layout/default"/>
    <dgm:cxn modelId="{59493424-FD6A-456F-B2CF-460C19091F92}" type="presParOf" srcId="{5D397CC9-FC5A-4BCE-8644-F370188E8CE2}" destId="{00921674-0E1D-4D48-8480-8F7B9C7FE94D}" srcOrd="6" destOrd="0" presId="urn:microsoft.com/office/officeart/2005/8/layout/default"/>
    <dgm:cxn modelId="{D011B344-D2EE-4178-856E-4B898AD92BD9}" type="presParOf" srcId="{5D397CC9-FC5A-4BCE-8644-F370188E8CE2}" destId="{F3C59B89-8BFF-41ED-9C9C-23FE0CFD32BD}" srcOrd="7" destOrd="0" presId="urn:microsoft.com/office/officeart/2005/8/layout/default"/>
    <dgm:cxn modelId="{E34B3EF8-DCE0-4BCD-9A04-698BFC04EEE3}" type="presParOf" srcId="{5D397CC9-FC5A-4BCE-8644-F370188E8CE2}" destId="{24EC57B8-68FA-4D9E-AEAC-70395B7E2FCC}" srcOrd="8" destOrd="0" presId="urn:microsoft.com/office/officeart/2005/8/layout/default"/>
    <dgm:cxn modelId="{9C380007-E1AB-47DF-95D5-71948F0FF884}" type="presParOf" srcId="{5D397CC9-FC5A-4BCE-8644-F370188E8CE2}" destId="{D02D3AD8-B33A-4193-B502-67B917AE70A2}" srcOrd="9" destOrd="0" presId="urn:microsoft.com/office/officeart/2005/8/layout/default"/>
    <dgm:cxn modelId="{25C2A959-44DC-4296-873B-6DD22E4CC5D0}" type="presParOf" srcId="{5D397CC9-FC5A-4BCE-8644-F370188E8CE2}" destId="{5F495110-D04D-4004-B44D-4B20AB8D0EC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E97B49E4-AB97-4DBF-9B95-B3D83C4E6E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B60F493-B4BD-4F7A-BCD1-1428CBB8D6C1}">
      <dgm:prSet custT="1"/>
      <dgm:spPr/>
      <dgm:t>
        <a:bodyPr/>
        <a:lstStyle/>
        <a:p>
          <a:r>
            <a:rPr lang="en-GB" sz="1000"/>
            <a:t>3.15a : Briefly explain the purpose of Phase E.</a:t>
          </a:r>
          <a:endParaRPr lang="en-US" sz="1000"/>
        </a:p>
      </dgm:t>
    </dgm:pt>
    <dgm:pt modelId="{1207B50B-304C-4BFC-9DFE-EDDB03C6FAB6}" type="parTrans" cxnId="{A5785989-6547-4C90-895C-B4CEC2E9CC2D}">
      <dgm:prSet/>
      <dgm:spPr/>
      <dgm:t>
        <a:bodyPr/>
        <a:lstStyle/>
        <a:p>
          <a:endParaRPr lang="en-US" sz="1300"/>
        </a:p>
      </dgm:t>
    </dgm:pt>
    <dgm:pt modelId="{46DB88CD-129F-4C5E-8AB8-3E4DA867355B}" type="sibTrans" cxnId="{A5785989-6547-4C90-895C-B4CEC2E9CC2D}">
      <dgm:prSet/>
      <dgm:spPr/>
      <dgm:t>
        <a:bodyPr/>
        <a:lstStyle/>
        <a:p>
          <a:endParaRPr lang="en-US" sz="1300"/>
        </a:p>
      </dgm:t>
    </dgm:pt>
    <dgm:pt modelId="{E4170EFD-7688-48D1-BDA9-C59E0921111E}">
      <dgm:prSet custT="1"/>
      <dgm:spPr/>
      <dgm:t>
        <a:bodyPr/>
        <a:lstStyle/>
        <a:p>
          <a:r>
            <a:rPr lang="en-GB" sz="1000"/>
            <a:t>3.16a : Describe the objectives of Phase E.</a:t>
          </a:r>
          <a:endParaRPr lang="en-US" sz="1000"/>
        </a:p>
      </dgm:t>
    </dgm:pt>
    <dgm:pt modelId="{FB3AE8B1-EDB4-483D-B2BB-891FBBC9F2AA}" type="parTrans" cxnId="{07649EEC-6C5A-486B-A5AE-B1239693B7D5}">
      <dgm:prSet/>
      <dgm:spPr/>
      <dgm:t>
        <a:bodyPr/>
        <a:lstStyle/>
        <a:p>
          <a:endParaRPr lang="en-US" sz="1300"/>
        </a:p>
      </dgm:t>
    </dgm:pt>
    <dgm:pt modelId="{25B86B21-E481-49E2-BA29-B99AC5205ADE}" type="sibTrans" cxnId="{07649EEC-6C5A-486B-A5AE-B1239693B7D5}">
      <dgm:prSet/>
      <dgm:spPr/>
      <dgm:t>
        <a:bodyPr/>
        <a:lstStyle/>
        <a:p>
          <a:endParaRPr lang="en-US" sz="1300"/>
        </a:p>
      </dgm:t>
    </dgm:pt>
    <dgm:pt modelId="{5FE65221-9B1F-40A3-A1B8-1E3254667D12}">
      <dgm:prSet custT="1"/>
      <dgm:spPr/>
      <dgm:t>
        <a:bodyPr/>
        <a:lstStyle/>
        <a:p>
          <a:r>
            <a:rPr lang="en-GB" sz="1000"/>
            <a:t>3.17a : Briefly explain the purpose of Phase F.</a:t>
          </a:r>
          <a:endParaRPr lang="en-US" sz="1000"/>
        </a:p>
      </dgm:t>
    </dgm:pt>
    <dgm:pt modelId="{4979ED13-2FB3-41CF-9AFF-B9E104BDCA76}" type="parTrans" cxnId="{4BBDE4ED-33E3-4ADD-A7BC-E50583EC194A}">
      <dgm:prSet/>
      <dgm:spPr/>
      <dgm:t>
        <a:bodyPr/>
        <a:lstStyle/>
        <a:p>
          <a:endParaRPr lang="en-US" sz="1300"/>
        </a:p>
      </dgm:t>
    </dgm:pt>
    <dgm:pt modelId="{C151E8B3-69CF-411D-8D48-19BBBC1A5041}" type="sibTrans" cxnId="{4BBDE4ED-33E3-4ADD-A7BC-E50583EC194A}">
      <dgm:prSet/>
      <dgm:spPr/>
      <dgm:t>
        <a:bodyPr/>
        <a:lstStyle/>
        <a:p>
          <a:endParaRPr lang="en-US" sz="1300"/>
        </a:p>
      </dgm:t>
    </dgm:pt>
    <dgm:pt modelId="{F7CEE1A0-E405-4996-9B32-5D93A0AC290D}">
      <dgm:prSet custT="1"/>
      <dgm:spPr/>
      <dgm:t>
        <a:bodyPr/>
        <a:lstStyle/>
        <a:p>
          <a:r>
            <a:rPr lang="en-GB" sz="1000"/>
            <a:t>3.18a : Describe the objectives of Phase F.</a:t>
          </a:r>
          <a:endParaRPr lang="en-US" sz="1000"/>
        </a:p>
      </dgm:t>
    </dgm:pt>
    <dgm:pt modelId="{AC70C448-E12F-4436-92BA-E0B5F6BA264D}" type="parTrans" cxnId="{A203EA07-0B2E-4955-8F7D-EC3EA19BAED9}">
      <dgm:prSet/>
      <dgm:spPr/>
      <dgm:t>
        <a:bodyPr/>
        <a:lstStyle/>
        <a:p>
          <a:endParaRPr lang="en-US" sz="1300"/>
        </a:p>
      </dgm:t>
    </dgm:pt>
    <dgm:pt modelId="{B94C6409-DE17-4299-B2E0-376797EF682B}" type="sibTrans" cxnId="{A203EA07-0B2E-4955-8F7D-EC3EA19BAED9}">
      <dgm:prSet/>
      <dgm:spPr/>
      <dgm:t>
        <a:bodyPr/>
        <a:lstStyle/>
        <a:p>
          <a:endParaRPr lang="en-US" sz="1300"/>
        </a:p>
      </dgm:t>
    </dgm:pt>
    <dgm:pt modelId="{0336C711-E9AB-4267-B94B-90CC803C3B15}">
      <dgm:prSet custT="1"/>
      <dgm:spPr/>
      <dgm:t>
        <a:bodyPr/>
        <a:lstStyle/>
        <a:p>
          <a:r>
            <a:rPr lang="en-GB" sz="1000"/>
            <a:t>3.19a : Briefly explain the purpose of Phase G.</a:t>
          </a:r>
          <a:endParaRPr lang="en-US" sz="1000"/>
        </a:p>
      </dgm:t>
    </dgm:pt>
    <dgm:pt modelId="{0ACAF5B3-5CD5-4991-8B14-2AC88811D68C}" type="parTrans" cxnId="{96AA515A-987E-4E16-A780-04698C4BB645}">
      <dgm:prSet/>
      <dgm:spPr/>
      <dgm:t>
        <a:bodyPr/>
        <a:lstStyle/>
        <a:p>
          <a:endParaRPr lang="en-US" sz="1300"/>
        </a:p>
      </dgm:t>
    </dgm:pt>
    <dgm:pt modelId="{BC20C0BE-7CE2-44D2-B562-5C1B89A3DC60}" type="sibTrans" cxnId="{96AA515A-987E-4E16-A780-04698C4BB645}">
      <dgm:prSet/>
      <dgm:spPr/>
      <dgm:t>
        <a:bodyPr/>
        <a:lstStyle/>
        <a:p>
          <a:endParaRPr lang="en-US" sz="1300"/>
        </a:p>
      </dgm:t>
    </dgm:pt>
    <dgm:pt modelId="{69C3B6E4-D393-4A7A-95E1-410ACBE2C908}">
      <dgm:prSet custT="1"/>
      <dgm:spPr/>
      <dgm:t>
        <a:bodyPr/>
        <a:lstStyle/>
        <a:p>
          <a:r>
            <a:rPr lang="en-GB" sz="1000"/>
            <a:t>3.20a : Describe the objectives of Phase G.</a:t>
          </a:r>
          <a:endParaRPr lang="en-US" sz="1000"/>
        </a:p>
      </dgm:t>
    </dgm:pt>
    <dgm:pt modelId="{0FADFC06-396D-4C1B-B048-CBF23CBF7C26}" type="parTrans" cxnId="{AEF7278A-E859-4475-BAAB-8FFA61B1DBF6}">
      <dgm:prSet/>
      <dgm:spPr/>
      <dgm:t>
        <a:bodyPr/>
        <a:lstStyle/>
        <a:p>
          <a:endParaRPr lang="en-US" sz="1300"/>
        </a:p>
      </dgm:t>
    </dgm:pt>
    <dgm:pt modelId="{244894C8-290D-42B1-9AA5-AD7B3138AF1E}" type="sibTrans" cxnId="{AEF7278A-E859-4475-BAAB-8FFA61B1DBF6}">
      <dgm:prSet/>
      <dgm:spPr/>
      <dgm:t>
        <a:bodyPr/>
        <a:lstStyle/>
        <a:p>
          <a:endParaRPr lang="en-US" sz="1300"/>
        </a:p>
      </dgm:t>
    </dgm:pt>
    <dgm:pt modelId="{0253B0CA-7528-43D0-9157-E0DE799D3841}">
      <dgm:prSet custT="1"/>
      <dgm:spPr/>
      <dgm:t>
        <a:bodyPr/>
        <a:lstStyle/>
        <a:p>
          <a:r>
            <a:rPr lang="en-GB" sz="1000"/>
            <a:t>3.21a : Briefly explain the purpose of Phase H.</a:t>
          </a:r>
          <a:endParaRPr lang="en-US" sz="1000"/>
        </a:p>
      </dgm:t>
    </dgm:pt>
    <dgm:pt modelId="{7B921DC2-013E-4EBF-AA29-04B1782303D9}" type="parTrans" cxnId="{40AF1B64-EA99-4EEB-BB3E-B9C9AC3D9B34}">
      <dgm:prSet/>
      <dgm:spPr/>
      <dgm:t>
        <a:bodyPr/>
        <a:lstStyle/>
        <a:p>
          <a:endParaRPr lang="en-US" sz="1300"/>
        </a:p>
      </dgm:t>
    </dgm:pt>
    <dgm:pt modelId="{8CE5A2CD-8DEF-4E37-B256-DD59AAF3FD1B}" type="sibTrans" cxnId="{40AF1B64-EA99-4EEB-BB3E-B9C9AC3D9B34}">
      <dgm:prSet/>
      <dgm:spPr/>
      <dgm:t>
        <a:bodyPr/>
        <a:lstStyle/>
        <a:p>
          <a:endParaRPr lang="en-US" sz="1300"/>
        </a:p>
      </dgm:t>
    </dgm:pt>
    <dgm:pt modelId="{7CC6C362-084E-4357-B7AB-F50B26348441}">
      <dgm:prSet custT="1"/>
      <dgm:spPr/>
      <dgm:t>
        <a:bodyPr/>
        <a:lstStyle/>
        <a:p>
          <a:r>
            <a:rPr lang="en-GB" sz="1000"/>
            <a:t>3.22a : Describe the objectives of Phase H.</a:t>
          </a:r>
          <a:endParaRPr lang="en-US" sz="1000"/>
        </a:p>
      </dgm:t>
    </dgm:pt>
    <dgm:pt modelId="{3DB77B94-7D68-49CB-8A94-13861DE105BC}" type="parTrans" cxnId="{D4EE2045-4D02-47BD-9A1C-4298FA4522B7}">
      <dgm:prSet/>
      <dgm:spPr/>
      <dgm:t>
        <a:bodyPr/>
        <a:lstStyle/>
        <a:p>
          <a:endParaRPr lang="en-US" sz="1300"/>
        </a:p>
      </dgm:t>
    </dgm:pt>
    <dgm:pt modelId="{1EB2A521-6D90-4281-A2F2-AEF93B3A4DC3}" type="sibTrans" cxnId="{D4EE2045-4D02-47BD-9A1C-4298FA4522B7}">
      <dgm:prSet/>
      <dgm:spPr/>
      <dgm:t>
        <a:bodyPr/>
        <a:lstStyle/>
        <a:p>
          <a:endParaRPr lang="en-US" sz="1300"/>
        </a:p>
      </dgm:t>
    </dgm:pt>
    <dgm:pt modelId="{42952BCD-035E-4299-B8AF-1510D5E83DA3}">
      <dgm:prSet custT="1"/>
      <dgm:spPr/>
      <dgm:t>
        <a:bodyPr/>
        <a:lstStyle/>
        <a:p>
          <a:r>
            <a:rPr lang="en-GB" sz="1000"/>
            <a:t>3.23a : Describe the objectives of the Requirements Management process.</a:t>
          </a:r>
          <a:endParaRPr lang="en-US" sz="1000"/>
        </a:p>
      </dgm:t>
    </dgm:pt>
    <dgm:pt modelId="{014D7777-5D52-4F67-BC53-DBEED1634138}" type="parTrans" cxnId="{450104CA-A05C-4321-B5DD-72880B3F4E5F}">
      <dgm:prSet/>
      <dgm:spPr/>
      <dgm:t>
        <a:bodyPr/>
        <a:lstStyle/>
        <a:p>
          <a:endParaRPr lang="en-US" sz="1300"/>
        </a:p>
      </dgm:t>
    </dgm:pt>
    <dgm:pt modelId="{C6427C07-29C6-4ABF-838B-39D9278AD98B}" type="sibTrans" cxnId="{450104CA-A05C-4321-B5DD-72880B3F4E5F}">
      <dgm:prSet/>
      <dgm:spPr/>
      <dgm:t>
        <a:bodyPr/>
        <a:lstStyle/>
        <a:p>
          <a:endParaRPr lang="en-US" sz="1300"/>
        </a:p>
      </dgm:t>
    </dgm:pt>
    <dgm:pt modelId="{DD4DC598-3204-4594-B0D4-1FD1BA11A223}">
      <dgm:prSet custT="1"/>
      <dgm:spPr/>
      <dgm:t>
        <a:bodyPr/>
        <a:lstStyle/>
        <a:p>
          <a:r>
            <a:rPr lang="en-GB" sz="1000"/>
            <a:t>3.24a : Describe the purpose of Requirements Management.</a:t>
          </a:r>
          <a:endParaRPr lang="en-US" sz="1000"/>
        </a:p>
      </dgm:t>
    </dgm:pt>
    <dgm:pt modelId="{E6CB4E5A-D755-4158-A105-F0444BC9AB43}" type="parTrans" cxnId="{2CF67EC5-7FF7-42E7-B725-8A9E1559882F}">
      <dgm:prSet/>
      <dgm:spPr/>
      <dgm:t>
        <a:bodyPr/>
        <a:lstStyle/>
        <a:p>
          <a:endParaRPr lang="en-US" sz="1300"/>
        </a:p>
      </dgm:t>
    </dgm:pt>
    <dgm:pt modelId="{375270D6-ECF2-4F1C-9913-8B60F4C93E65}" type="sibTrans" cxnId="{2CF67EC5-7FF7-42E7-B725-8A9E1559882F}">
      <dgm:prSet/>
      <dgm:spPr/>
      <dgm:t>
        <a:bodyPr/>
        <a:lstStyle/>
        <a:p>
          <a:endParaRPr lang="en-US" sz="1300"/>
        </a:p>
      </dgm:t>
    </dgm:pt>
    <dgm:pt modelId="{4659AA28-BDED-4977-A731-8963E3CF95E8}" type="pres">
      <dgm:prSet presAssocID="{E97B49E4-AB97-4DBF-9B95-B3D83C4E6E87}" presName="diagram" presStyleCnt="0">
        <dgm:presLayoutVars>
          <dgm:dir/>
          <dgm:resizeHandles val="exact"/>
        </dgm:presLayoutVars>
      </dgm:prSet>
      <dgm:spPr/>
    </dgm:pt>
    <dgm:pt modelId="{797B8030-2303-46CA-BEE8-DA6095790659}" type="pres">
      <dgm:prSet presAssocID="{BB60F493-B4BD-4F7A-BCD1-1428CBB8D6C1}" presName="node" presStyleLbl="node1" presStyleIdx="0" presStyleCnt="10">
        <dgm:presLayoutVars>
          <dgm:bulletEnabled val="1"/>
        </dgm:presLayoutVars>
      </dgm:prSet>
      <dgm:spPr>
        <a:prstGeom prst="flowChartAlternateProcess">
          <a:avLst/>
        </a:prstGeom>
      </dgm:spPr>
    </dgm:pt>
    <dgm:pt modelId="{94A5BB20-F1C0-457E-95E0-E3B95975D566}" type="pres">
      <dgm:prSet presAssocID="{46DB88CD-129F-4C5E-8AB8-3E4DA867355B}" presName="sibTrans" presStyleCnt="0"/>
      <dgm:spPr/>
    </dgm:pt>
    <dgm:pt modelId="{211408F8-9412-4213-9156-ABDC1B5A070B}" type="pres">
      <dgm:prSet presAssocID="{E4170EFD-7688-48D1-BDA9-C59E0921111E}" presName="node" presStyleLbl="node1" presStyleIdx="1" presStyleCnt="10">
        <dgm:presLayoutVars>
          <dgm:bulletEnabled val="1"/>
        </dgm:presLayoutVars>
      </dgm:prSet>
      <dgm:spPr>
        <a:prstGeom prst="flowChartAlternateProcess">
          <a:avLst/>
        </a:prstGeom>
      </dgm:spPr>
    </dgm:pt>
    <dgm:pt modelId="{6ECC092A-2FE6-4C5B-9B96-17C6F6DFBC32}" type="pres">
      <dgm:prSet presAssocID="{25B86B21-E481-49E2-BA29-B99AC5205ADE}" presName="sibTrans" presStyleCnt="0"/>
      <dgm:spPr/>
    </dgm:pt>
    <dgm:pt modelId="{89EC0C26-CAC1-45CE-ABE6-51846B4213F4}" type="pres">
      <dgm:prSet presAssocID="{5FE65221-9B1F-40A3-A1B8-1E3254667D12}" presName="node" presStyleLbl="node1" presStyleIdx="2" presStyleCnt="10">
        <dgm:presLayoutVars>
          <dgm:bulletEnabled val="1"/>
        </dgm:presLayoutVars>
      </dgm:prSet>
      <dgm:spPr>
        <a:prstGeom prst="flowChartAlternateProcess">
          <a:avLst/>
        </a:prstGeom>
      </dgm:spPr>
    </dgm:pt>
    <dgm:pt modelId="{B42CF80C-B4BD-4022-B8FA-568DD60B33B4}" type="pres">
      <dgm:prSet presAssocID="{C151E8B3-69CF-411D-8D48-19BBBC1A5041}" presName="sibTrans" presStyleCnt="0"/>
      <dgm:spPr/>
    </dgm:pt>
    <dgm:pt modelId="{B335BE55-6A24-4C43-AED1-1888A6C3A0C4}" type="pres">
      <dgm:prSet presAssocID="{F7CEE1A0-E405-4996-9B32-5D93A0AC290D}" presName="node" presStyleLbl="node1" presStyleIdx="3" presStyleCnt="10">
        <dgm:presLayoutVars>
          <dgm:bulletEnabled val="1"/>
        </dgm:presLayoutVars>
      </dgm:prSet>
      <dgm:spPr>
        <a:prstGeom prst="flowChartAlternateProcess">
          <a:avLst/>
        </a:prstGeom>
      </dgm:spPr>
    </dgm:pt>
    <dgm:pt modelId="{2A4B43FA-0C23-486D-A8DA-D75A2BE4A5EF}" type="pres">
      <dgm:prSet presAssocID="{B94C6409-DE17-4299-B2E0-376797EF682B}" presName="sibTrans" presStyleCnt="0"/>
      <dgm:spPr/>
    </dgm:pt>
    <dgm:pt modelId="{9B2C3087-7296-4934-907F-411A23BDF2FA}" type="pres">
      <dgm:prSet presAssocID="{0336C711-E9AB-4267-B94B-90CC803C3B15}" presName="node" presStyleLbl="node1" presStyleIdx="4" presStyleCnt="10">
        <dgm:presLayoutVars>
          <dgm:bulletEnabled val="1"/>
        </dgm:presLayoutVars>
      </dgm:prSet>
      <dgm:spPr>
        <a:prstGeom prst="flowChartAlternateProcess">
          <a:avLst/>
        </a:prstGeom>
      </dgm:spPr>
    </dgm:pt>
    <dgm:pt modelId="{E555400F-6BF3-4315-855D-D8855E39C9DA}" type="pres">
      <dgm:prSet presAssocID="{BC20C0BE-7CE2-44D2-B562-5C1B89A3DC60}" presName="sibTrans" presStyleCnt="0"/>
      <dgm:spPr/>
    </dgm:pt>
    <dgm:pt modelId="{8E463F9D-DE26-4669-AC38-EFDD917D21EF}" type="pres">
      <dgm:prSet presAssocID="{69C3B6E4-D393-4A7A-95E1-410ACBE2C908}" presName="node" presStyleLbl="node1" presStyleIdx="5" presStyleCnt="10">
        <dgm:presLayoutVars>
          <dgm:bulletEnabled val="1"/>
        </dgm:presLayoutVars>
      </dgm:prSet>
      <dgm:spPr>
        <a:prstGeom prst="flowChartAlternateProcess">
          <a:avLst/>
        </a:prstGeom>
      </dgm:spPr>
    </dgm:pt>
    <dgm:pt modelId="{E4941BC7-EB7E-443C-8D3D-75B829B9A30C}" type="pres">
      <dgm:prSet presAssocID="{244894C8-290D-42B1-9AA5-AD7B3138AF1E}" presName="sibTrans" presStyleCnt="0"/>
      <dgm:spPr/>
    </dgm:pt>
    <dgm:pt modelId="{623DDB3D-9BD3-4EF2-9685-502D676D5F13}" type="pres">
      <dgm:prSet presAssocID="{0253B0CA-7528-43D0-9157-E0DE799D3841}" presName="node" presStyleLbl="node1" presStyleIdx="6" presStyleCnt="10">
        <dgm:presLayoutVars>
          <dgm:bulletEnabled val="1"/>
        </dgm:presLayoutVars>
      </dgm:prSet>
      <dgm:spPr>
        <a:prstGeom prst="flowChartAlternateProcess">
          <a:avLst/>
        </a:prstGeom>
      </dgm:spPr>
    </dgm:pt>
    <dgm:pt modelId="{83CCF0BD-E315-40B9-9A96-0C2CE16B8890}" type="pres">
      <dgm:prSet presAssocID="{8CE5A2CD-8DEF-4E37-B256-DD59AAF3FD1B}" presName="sibTrans" presStyleCnt="0"/>
      <dgm:spPr/>
    </dgm:pt>
    <dgm:pt modelId="{A9C78C28-1B46-4487-B02B-0F677858E7EC}" type="pres">
      <dgm:prSet presAssocID="{7CC6C362-084E-4357-B7AB-F50B26348441}" presName="node" presStyleLbl="node1" presStyleIdx="7" presStyleCnt="10">
        <dgm:presLayoutVars>
          <dgm:bulletEnabled val="1"/>
        </dgm:presLayoutVars>
      </dgm:prSet>
      <dgm:spPr>
        <a:prstGeom prst="flowChartAlternateProcess">
          <a:avLst/>
        </a:prstGeom>
      </dgm:spPr>
    </dgm:pt>
    <dgm:pt modelId="{18265D53-FF38-45A6-AF75-6C9DB9795B61}" type="pres">
      <dgm:prSet presAssocID="{1EB2A521-6D90-4281-A2F2-AEF93B3A4DC3}" presName="sibTrans" presStyleCnt="0"/>
      <dgm:spPr/>
    </dgm:pt>
    <dgm:pt modelId="{FF457E57-E042-43E8-91E2-DDD7DCF6291D}" type="pres">
      <dgm:prSet presAssocID="{42952BCD-035E-4299-B8AF-1510D5E83DA3}" presName="node" presStyleLbl="node1" presStyleIdx="8" presStyleCnt="10">
        <dgm:presLayoutVars>
          <dgm:bulletEnabled val="1"/>
        </dgm:presLayoutVars>
      </dgm:prSet>
      <dgm:spPr>
        <a:prstGeom prst="flowChartAlternateProcess">
          <a:avLst/>
        </a:prstGeom>
      </dgm:spPr>
    </dgm:pt>
    <dgm:pt modelId="{080DDBAB-32F4-4C65-A74B-C7B4A7F5E4B9}" type="pres">
      <dgm:prSet presAssocID="{C6427C07-29C6-4ABF-838B-39D9278AD98B}" presName="sibTrans" presStyleCnt="0"/>
      <dgm:spPr/>
    </dgm:pt>
    <dgm:pt modelId="{19040202-86F5-4F3F-98D9-DACAA0FDDAC4}" type="pres">
      <dgm:prSet presAssocID="{DD4DC598-3204-4594-B0D4-1FD1BA11A223}" presName="node" presStyleLbl="node1" presStyleIdx="9" presStyleCnt="10">
        <dgm:presLayoutVars>
          <dgm:bulletEnabled val="1"/>
        </dgm:presLayoutVars>
      </dgm:prSet>
      <dgm:spPr>
        <a:prstGeom prst="roundRect">
          <a:avLst/>
        </a:prstGeom>
      </dgm:spPr>
    </dgm:pt>
  </dgm:ptLst>
  <dgm:cxnLst>
    <dgm:cxn modelId="{A203EA07-0B2E-4955-8F7D-EC3EA19BAED9}" srcId="{E97B49E4-AB97-4DBF-9B95-B3D83C4E6E87}" destId="{F7CEE1A0-E405-4996-9B32-5D93A0AC290D}" srcOrd="3" destOrd="0" parTransId="{AC70C448-E12F-4436-92BA-E0B5F6BA264D}" sibTransId="{B94C6409-DE17-4299-B2E0-376797EF682B}"/>
    <dgm:cxn modelId="{32FE3921-4BD2-4818-821C-79C40B5FD2C8}" type="presOf" srcId="{42952BCD-035E-4299-B8AF-1510D5E83DA3}" destId="{FF457E57-E042-43E8-91E2-DDD7DCF6291D}" srcOrd="0" destOrd="0" presId="urn:microsoft.com/office/officeart/2005/8/layout/default"/>
    <dgm:cxn modelId="{883EBD28-6AA0-4AB7-96FC-394377788B65}" type="presOf" srcId="{0336C711-E9AB-4267-B94B-90CC803C3B15}" destId="{9B2C3087-7296-4934-907F-411A23BDF2FA}" srcOrd="0" destOrd="0" presId="urn:microsoft.com/office/officeart/2005/8/layout/default"/>
    <dgm:cxn modelId="{2C45282C-0B75-466E-882F-B341ABB4F232}" type="presOf" srcId="{E4170EFD-7688-48D1-BDA9-C59E0921111E}" destId="{211408F8-9412-4213-9156-ABDC1B5A070B}" srcOrd="0" destOrd="0" presId="urn:microsoft.com/office/officeart/2005/8/layout/default"/>
    <dgm:cxn modelId="{B9E7FE30-4419-4625-9802-98127C490DFB}" type="presOf" srcId="{F7CEE1A0-E405-4996-9B32-5D93A0AC290D}" destId="{B335BE55-6A24-4C43-AED1-1888A6C3A0C4}" srcOrd="0" destOrd="0" presId="urn:microsoft.com/office/officeart/2005/8/layout/default"/>
    <dgm:cxn modelId="{2FB08443-0FE8-4931-9FB8-E564CDCA7BD0}" type="presOf" srcId="{7CC6C362-084E-4357-B7AB-F50B26348441}" destId="{A9C78C28-1B46-4487-B02B-0F677858E7EC}" srcOrd="0" destOrd="0" presId="urn:microsoft.com/office/officeart/2005/8/layout/default"/>
    <dgm:cxn modelId="{40AF1B64-EA99-4EEB-BB3E-B9C9AC3D9B34}" srcId="{E97B49E4-AB97-4DBF-9B95-B3D83C4E6E87}" destId="{0253B0CA-7528-43D0-9157-E0DE799D3841}" srcOrd="6" destOrd="0" parTransId="{7B921DC2-013E-4EBF-AA29-04B1782303D9}" sibTransId="{8CE5A2CD-8DEF-4E37-B256-DD59AAF3FD1B}"/>
    <dgm:cxn modelId="{D4EE2045-4D02-47BD-9A1C-4298FA4522B7}" srcId="{E97B49E4-AB97-4DBF-9B95-B3D83C4E6E87}" destId="{7CC6C362-084E-4357-B7AB-F50B26348441}" srcOrd="7" destOrd="0" parTransId="{3DB77B94-7D68-49CB-8A94-13861DE105BC}" sibTransId="{1EB2A521-6D90-4281-A2F2-AEF93B3A4DC3}"/>
    <dgm:cxn modelId="{96AA515A-987E-4E16-A780-04698C4BB645}" srcId="{E97B49E4-AB97-4DBF-9B95-B3D83C4E6E87}" destId="{0336C711-E9AB-4267-B94B-90CC803C3B15}" srcOrd="4" destOrd="0" parTransId="{0ACAF5B3-5CD5-4991-8B14-2AC88811D68C}" sibTransId="{BC20C0BE-7CE2-44D2-B562-5C1B89A3DC60}"/>
    <dgm:cxn modelId="{E1453B87-94F7-4A13-BE20-79F7D45474CB}" type="presOf" srcId="{DD4DC598-3204-4594-B0D4-1FD1BA11A223}" destId="{19040202-86F5-4F3F-98D9-DACAA0FDDAC4}" srcOrd="0" destOrd="0" presId="urn:microsoft.com/office/officeart/2005/8/layout/default"/>
    <dgm:cxn modelId="{A5785989-6547-4C90-895C-B4CEC2E9CC2D}" srcId="{E97B49E4-AB97-4DBF-9B95-B3D83C4E6E87}" destId="{BB60F493-B4BD-4F7A-BCD1-1428CBB8D6C1}" srcOrd="0" destOrd="0" parTransId="{1207B50B-304C-4BFC-9DFE-EDDB03C6FAB6}" sibTransId="{46DB88CD-129F-4C5E-8AB8-3E4DA867355B}"/>
    <dgm:cxn modelId="{AEF7278A-E859-4475-BAAB-8FFA61B1DBF6}" srcId="{E97B49E4-AB97-4DBF-9B95-B3D83C4E6E87}" destId="{69C3B6E4-D393-4A7A-95E1-410ACBE2C908}" srcOrd="5" destOrd="0" parTransId="{0FADFC06-396D-4C1B-B048-CBF23CBF7C26}" sibTransId="{244894C8-290D-42B1-9AA5-AD7B3138AF1E}"/>
    <dgm:cxn modelId="{763E6191-C6C3-4213-AAC6-DCF9D5E6525B}" type="presOf" srcId="{0253B0CA-7528-43D0-9157-E0DE799D3841}" destId="{623DDB3D-9BD3-4EF2-9685-502D676D5F13}" srcOrd="0" destOrd="0" presId="urn:microsoft.com/office/officeart/2005/8/layout/default"/>
    <dgm:cxn modelId="{322AB09B-2986-4E1D-A2D4-85CE2C772DD7}" type="presOf" srcId="{E97B49E4-AB97-4DBF-9B95-B3D83C4E6E87}" destId="{4659AA28-BDED-4977-A731-8963E3CF95E8}" srcOrd="0" destOrd="0" presId="urn:microsoft.com/office/officeart/2005/8/layout/default"/>
    <dgm:cxn modelId="{563E00A8-2FB5-4A3F-B31D-FA68BFAE3C4D}" type="presOf" srcId="{5FE65221-9B1F-40A3-A1B8-1E3254667D12}" destId="{89EC0C26-CAC1-45CE-ABE6-51846B4213F4}" srcOrd="0" destOrd="0" presId="urn:microsoft.com/office/officeart/2005/8/layout/default"/>
    <dgm:cxn modelId="{566BABBC-D741-4299-A606-9B6B5D06669E}" type="presOf" srcId="{BB60F493-B4BD-4F7A-BCD1-1428CBB8D6C1}" destId="{797B8030-2303-46CA-BEE8-DA6095790659}" srcOrd="0" destOrd="0" presId="urn:microsoft.com/office/officeart/2005/8/layout/default"/>
    <dgm:cxn modelId="{2CF67EC5-7FF7-42E7-B725-8A9E1559882F}" srcId="{E97B49E4-AB97-4DBF-9B95-B3D83C4E6E87}" destId="{DD4DC598-3204-4594-B0D4-1FD1BA11A223}" srcOrd="9" destOrd="0" parTransId="{E6CB4E5A-D755-4158-A105-F0444BC9AB43}" sibTransId="{375270D6-ECF2-4F1C-9913-8B60F4C93E65}"/>
    <dgm:cxn modelId="{450104CA-A05C-4321-B5DD-72880B3F4E5F}" srcId="{E97B49E4-AB97-4DBF-9B95-B3D83C4E6E87}" destId="{42952BCD-035E-4299-B8AF-1510D5E83DA3}" srcOrd="8" destOrd="0" parTransId="{014D7777-5D52-4F67-BC53-DBEED1634138}" sibTransId="{C6427C07-29C6-4ABF-838B-39D9278AD98B}"/>
    <dgm:cxn modelId="{F862E8D8-15A0-4884-A019-0F5763517F32}" type="presOf" srcId="{69C3B6E4-D393-4A7A-95E1-410ACBE2C908}" destId="{8E463F9D-DE26-4669-AC38-EFDD917D21EF}" srcOrd="0" destOrd="0" presId="urn:microsoft.com/office/officeart/2005/8/layout/default"/>
    <dgm:cxn modelId="{07649EEC-6C5A-486B-A5AE-B1239693B7D5}" srcId="{E97B49E4-AB97-4DBF-9B95-B3D83C4E6E87}" destId="{E4170EFD-7688-48D1-BDA9-C59E0921111E}" srcOrd="1" destOrd="0" parTransId="{FB3AE8B1-EDB4-483D-B2BB-891FBBC9F2AA}" sibTransId="{25B86B21-E481-49E2-BA29-B99AC5205ADE}"/>
    <dgm:cxn modelId="{4BBDE4ED-33E3-4ADD-A7BC-E50583EC194A}" srcId="{E97B49E4-AB97-4DBF-9B95-B3D83C4E6E87}" destId="{5FE65221-9B1F-40A3-A1B8-1E3254667D12}" srcOrd="2" destOrd="0" parTransId="{4979ED13-2FB3-41CF-9AFF-B9E104BDCA76}" sibTransId="{C151E8B3-69CF-411D-8D48-19BBBC1A5041}"/>
    <dgm:cxn modelId="{D58C989B-CFCB-43FF-8C1A-AA545A66DD24}" type="presParOf" srcId="{4659AA28-BDED-4977-A731-8963E3CF95E8}" destId="{797B8030-2303-46CA-BEE8-DA6095790659}" srcOrd="0" destOrd="0" presId="urn:microsoft.com/office/officeart/2005/8/layout/default"/>
    <dgm:cxn modelId="{AA3C072F-2DD9-4B82-8A83-7105D080D5AD}" type="presParOf" srcId="{4659AA28-BDED-4977-A731-8963E3CF95E8}" destId="{94A5BB20-F1C0-457E-95E0-E3B95975D566}" srcOrd="1" destOrd="0" presId="urn:microsoft.com/office/officeart/2005/8/layout/default"/>
    <dgm:cxn modelId="{5F4EDA9F-9265-4F81-84E0-253C9F59BFAC}" type="presParOf" srcId="{4659AA28-BDED-4977-A731-8963E3CF95E8}" destId="{211408F8-9412-4213-9156-ABDC1B5A070B}" srcOrd="2" destOrd="0" presId="urn:microsoft.com/office/officeart/2005/8/layout/default"/>
    <dgm:cxn modelId="{CE077D69-ABC7-4781-BF4E-1F9CE3D47C54}" type="presParOf" srcId="{4659AA28-BDED-4977-A731-8963E3CF95E8}" destId="{6ECC092A-2FE6-4C5B-9B96-17C6F6DFBC32}" srcOrd="3" destOrd="0" presId="urn:microsoft.com/office/officeart/2005/8/layout/default"/>
    <dgm:cxn modelId="{1F3C07E7-2EC7-4A55-ACEE-922FA3F94591}" type="presParOf" srcId="{4659AA28-BDED-4977-A731-8963E3CF95E8}" destId="{89EC0C26-CAC1-45CE-ABE6-51846B4213F4}" srcOrd="4" destOrd="0" presId="urn:microsoft.com/office/officeart/2005/8/layout/default"/>
    <dgm:cxn modelId="{67D41B91-4B4A-4D2E-B504-9E62AAFC7F17}" type="presParOf" srcId="{4659AA28-BDED-4977-A731-8963E3CF95E8}" destId="{B42CF80C-B4BD-4022-B8FA-568DD60B33B4}" srcOrd="5" destOrd="0" presId="urn:microsoft.com/office/officeart/2005/8/layout/default"/>
    <dgm:cxn modelId="{36F0C573-B4CF-4892-8F68-F80F33C141FE}" type="presParOf" srcId="{4659AA28-BDED-4977-A731-8963E3CF95E8}" destId="{B335BE55-6A24-4C43-AED1-1888A6C3A0C4}" srcOrd="6" destOrd="0" presId="urn:microsoft.com/office/officeart/2005/8/layout/default"/>
    <dgm:cxn modelId="{F67F71DB-72A0-411A-AB39-ECEDA134BDB2}" type="presParOf" srcId="{4659AA28-BDED-4977-A731-8963E3CF95E8}" destId="{2A4B43FA-0C23-486D-A8DA-D75A2BE4A5EF}" srcOrd="7" destOrd="0" presId="urn:microsoft.com/office/officeart/2005/8/layout/default"/>
    <dgm:cxn modelId="{7AB2D97F-4063-4D38-B34A-203CF978DEF5}" type="presParOf" srcId="{4659AA28-BDED-4977-A731-8963E3CF95E8}" destId="{9B2C3087-7296-4934-907F-411A23BDF2FA}" srcOrd="8" destOrd="0" presId="urn:microsoft.com/office/officeart/2005/8/layout/default"/>
    <dgm:cxn modelId="{3798F3B4-8DE9-4D9D-BC01-B146A6E450CC}" type="presParOf" srcId="{4659AA28-BDED-4977-A731-8963E3CF95E8}" destId="{E555400F-6BF3-4315-855D-D8855E39C9DA}" srcOrd="9" destOrd="0" presId="urn:microsoft.com/office/officeart/2005/8/layout/default"/>
    <dgm:cxn modelId="{B85D6D21-F43B-49D5-8640-4BA1EEFF64D6}" type="presParOf" srcId="{4659AA28-BDED-4977-A731-8963E3CF95E8}" destId="{8E463F9D-DE26-4669-AC38-EFDD917D21EF}" srcOrd="10" destOrd="0" presId="urn:microsoft.com/office/officeart/2005/8/layout/default"/>
    <dgm:cxn modelId="{E0B3B2AE-F28A-40D3-8624-F1E2250B932A}" type="presParOf" srcId="{4659AA28-BDED-4977-A731-8963E3CF95E8}" destId="{E4941BC7-EB7E-443C-8D3D-75B829B9A30C}" srcOrd="11" destOrd="0" presId="urn:microsoft.com/office/officeart/2005/8/layout/default"/>
    <dgm:cxn modelId="{DEC3B636-81A6-4F33-8952-B10CC71EA4BF}" type="presParOf" srcId="{4659AA28-BDED-4977-A731-8963E3CF95E8}" destId="{623DDB3D-9BD3-4EF2-9685-502D676D5F13}" srcOrd="12" destOrd="0" presId="urn:microsoft.com/office/officeart/2005/8/layout/default"/>
    <dgm:cxn modelId="{00A913CF-0037-42F0-BEBB-64E100B15FA8}" type="presParOf" srcId="{4659AA28-BDED-4977-A731-8963E3CF95E8}" destId="{83CCF0BD-E315-40B9-9A96-0C2CE16B8890}" srcOrd="13" destOrd="0" presId="urn:microsoft.com/office/officeart/2005/8/layout/default"/>
    <dgm:cxn modelId="{BCD14F6E-0CEC-4540-8CD4-732C7B2BD651}" type="presParOf" srcId="{4659AA28-BDED-4977-A731-8963E3CF95E8}" destId="{A9C78C28-1B46-4487-B02B-0F677858E7EC}" srcOrd="14" destOrd="0" presId="urn:microsoft.com/office/officeart/2005/8/layout/default"/>
    <dgm:cxn modelId="{26AFE3F7-5B7B-489B-91AE-E4CA67C057F1}" type="presParOf" srcId="{4659AA28-BDED-4977-A731-8963E3CF95E8}" destId="{18265D53-FF38-45A6-AF75-6C9DB9795B61}" srcOrd="15" destOrd="0" presId="urn:microsoft.com/office/officeart/2005/8/layout/default"/>
    <dgm:cxn modelId="{15E45EC3-7097-49FC-AF02-BC0AB9F45CB3}" type="presParOf" srcId="{4659AA28-BDED-4977-A731-8963E3CF95E8}" destId="{FF457E57-E042-43E8-91E2-DDD7DCF6291D}" srcOrd="16" destOrd="0" presId="urn:microsoft.com/office/officeart/2005/8/layout/default"/>
    <dgm:cxn modelId="{14BAC44D-7DDF-4727-9814-8166B8717D3C}" type="presParOf" srcId="{4659AA28-BDED-4977-A731-8963E3CF95E8}" destId="{080DDBAB-32F4-4C65-A74B-C7B4A7F5E4B9}" srcOrd="17" destOrd="0" presId="urn:microsoft.com/office/officeart/2005/8/layout/default"/>
    <dgm:cxn modelId="{BD0BA0E3-B4DA-4D3D-BC2E-B9F64B5C4C60}" type="presParOf" srcId="{4659AA28-BDED-4977-A731-8963E3CF95E8}" destId="{19040202-86F5-4F3F-98D9-DACAA0FDDAC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C9A854FF-24E3-45E3-82A7-913C68262920}"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2527A87D-97D4-47E8-9C23-3540E9D10C23}">
      <dgm:prSet custT="1"/>
      <dgm:spPr>
        <a:solidFill>
          <a:schemeClr val="accent1"/>
        </a:solidFill>
      </dgm:spPr>
      <dgm:t>
        <a:bodyPr/>
        <a:lstStyle/>
        <a:p>
          <a:r>
            <a:rPr lang="en-GB" sz="1200"/>
            <a:t>The TOGAF Standard -ADM Techniques</a:t>
          </a:r>
          <a:endParaRPr lang="en-US" sz="1200"/>
        </a:p>
      </dgm:t>
    </dgm:pt>
    <dgm:pt modelId="{50557A4C-FA47-4522-B5A0-53FEF0F2A508}" type="parTrans" cxnId="{D30E4AF5-AA79-4412-A456-1C0900A1B0E6}">
      <dgm:prSet/>
      <dgm:spPr/>
      <dgm:t>
        <a:bodyPr/>
        <a:lstStyle/>
        <a:p>
          <a:endParaRPr lang="en-US" sz="1600"/>
        </a:p>
      </dgm:t>
    </dgm:pt>
    <dgm:pt modelId="{A72D8DFC-5E4C-4A7A-9100-5FFE0FD84121}" type="sibTrans" cxnId="{D30E4AF5-AA79-4412-A456-1C0900A1B0E6}">
      <dgm:prSet/>
      <dgm:spPr/>
      <dgm:t>
        <a:bodyPr/>
        <a:lstStyle/>
        <a:p>
          <a:endParaRPr lang="en-US" sz="1600"/>
        </a:p>
      </dgm:t>
    </dgm:pt>
    <dgm:pt modelId="{096AAB27-6BE6-4777-BF5B-4680AA7FDFBB}">
      <dgm:prSet custT="1"/>
      <dgm:spPr>
        <a:solidFill>
          <a:schemeClr val="accent1"/>
        </a:solidFill>
      </dgm:spPr>
      <dgm:t>
        <a:bodyPr/>
        <a:lstStyle/>
        <a:p>
          <a:r>
            <a:rPr lang="en-GB" sz="1200"/>
            <a:t>TOGAF Series Guides - the guidance part of the Standard (guidance material on how to use and adapt the TOGAF Standard for specific needs)</a:t>
          </a:r>
          <a:endParaRPr lang="en-US" sz="1200"/>
        </a:p>
      </dgm:t>
    </dgm:pt>
    <dgm:pt modelId="{22295BF7-EF8D-4695-B0CE-0635468027EE}" type="parTrans" cxnId="{1CE9ECE9-9997-4F3C-BF23-37019D6E3FDD}">
      <dgm:prSet/>
      <dgm:spPr/>
      <dgm:t>
        <a:bodyPr/>
        <a:lstStyle/>
        <a:p>
          <a:endParaRPr lang="en-US" sz="1600"/>
        </a:p>
      </dgm:t>
    </dgm:pt>
    <dgm:pt modelId="{0C279A09-2EA3-40B6-B4ED-3E64BDA574CE}" type="sibTrans" cxnId="{1CE9ECE9-9997-4F3C-BF23-37019D6E3FDD}">
      <dgm:prSet/>
      <dgm:spPr/>
      <dgm:t>
        <a:bodyPr/>
        <a:lstStyle/>
        <a:p>
          <a:endParaRPr lang="en-US" sz="1600"/>
        </a:p>
      </dgm:t>
    </dgm:pt>
    <dgm:pt modelId="{38556016-4DFC-4617-9C88-7D320668E049}">
      <dgm:prSet custT="1"/>
      <dgm:spPr>
        <a:solidFill>
          <a:schemeClr val="accent1"/>
        </a:solidFill>
      </dgm:spPr>
      <dgm:t>
        <a:bodyPr/>
        <a:lstStyle/>
        <a:p>
          <a:r>
            <a:rPr lang="en-GB" sz="1200"/>
            <a:t>White Papers and Guides published by The Open Group, classified and referenced in the TOGAF Library</a:t>
          </a:r>
          <a:endParaRPr lang="en-US" sz="1200"/>
        </a:p>
      </dgm:t>
    </dgm:pt>
    <dgm:pt modelId="{26BD6453-BE40-4341-BC40-6FE50586BE17}" type="parTrans" cxnId="{E65F54C8-E6B4-4D43-8DDF-29F0AB586498}">
      <dgm:prSet/>
      <dgm:spPr/>
      <dgm:t>
        <a:bodyPr/>
        <a:lstStyle/>
        <a:p>
          <a:endParaRPr lang="en-US" sz="1600"/>
        </a:p>
      </dgm:t>
    </dgm:pt>
    <dgm:pt modelId="{94A8E303-FBBF-43D3-85B9-9B5D4D4C4C82}" type="sibTrans" cxnId="{E65F54C8-E6B4-4D43-8DDF-29F0AB586498}">
      <dgm:prSet/>
      <dgm:spPr/>
      <dgm:t>
        <a:bodyPr/>
        <a:lstStyle/>
        <a:p>
          <a:endParaRPr lang="en-US" sz="1600"/>
        </a:p>
      </dgm:t>
    </dgm:pt>
    <dgm:pt modelId="{622D3F35-F845-4293-BB7C-130749515E65}" type="pres">
      <dgm:prSet presAssocID="{C9A854FF-24E3-45E3-82A7-913C68262920}" presName="linear" presStyleCnt="0">
        <dgm:presLayoutVars>
          <dgm:animLvl val="lvl"/>
          <dgm:resizeHandles val="exact"/>
        </dgm:presLayoutVars>
      </dgm:prSet>
      <dgm:spPr/>
    </dgm:pt>
    <dgm:pt modelId="{B182C76C-57B9-4C78-9749-2DA13A52EB99}" type="pres">
      <dgm:prSet presAssocID="{2527A87D-97D4-47E8-9C23-3540E9D10C23}" presName="parentText" presStyleLbl="node1" presStyleIdx="0" presStyleCnt="3">
        <dgm:presLayoutVars>
          <dgm:chMax val="0"/>
          <dgm:bulletEnabled val="1"/>
        </dgm:presLayoutVars>
      </dgm:prSet>
      <dgm:spPr/>
    </dgm:pt>
    <dgm:pt modelId="{65C12F0A-0D00-4D34-856F-CC45423C6E55}" type="pres">
      <dgm:prSet presAssocID="{A72D8DFC-5E4C-4A7A-9100-5FFE0FD84121}" presName="spacer" presStyleCnt="0"/>
      <dgm:spPr/>
    </dgm:pt>
    <dgm:pt modelId="{3BD4374C-C323-4A9E-96EC-4F0DA94E0DCA}" type="pres">
      <dgm:prSet presAssocID="{096AAB27-6BE6-4777-BF5B-4680AA7FDFBB}" presName="parentText" presStyleLbl="node1" presStyleIdx="1" presStyleCnt="3">
        <dgm:presLayoutVars>
          <dgm:chMax val="0"/>
          <dgm:bulletEnabled val="1"/>
        </dgm:presLayoutVars>
      </dgm:prSet>
      <dgm:spPr/>
    </dgm:pt>
    <dgm:pt modelId="{384B8610-E665-49A3-AD04-7183D1208B8F}" type="pres">
      <dgm:prSet presAssocID="{0C279A09-2EA3-40B6-B4ED-3E64BDA574CE}" presName="spacer" presStyleCnt="0"/>
      <dgm:spPr/>
    </dgm:pt>
    <dgm:pt modelId="{75D65943-2806-4EAA-935F-F3F1AA2C043B}" type="pres">
      <dgm:prSet presAssocID="{38556016-4DFC-4617-9C88-7D320668E049}" presName="parentText" presStyleLbl="node1" presStyleIdx="2" presStyleCnt="3">
        <dgm:presLayoutVars>
          <dgm:chMax val="0"/>
          <dgm:bulletEnabled val="1"/>
        </dgm:presLayoutVars>
      </dgm:prSet>
      <dgm:spPr/>
    </dgm:pt>
  </dgm:ptLst>
  <dgm:cxnLst>
    <dgm:cxn modelId="{557EF32A-61C0-403C-BD00-A9F426D5F399}" type="presOf" srcId="{096AAB27-6BE6-4777-BF5B-4680AA7FDFBB}" destId="{3BD4374C-C323-4A9E-96EC-4F0DA94E0DCA}" srcOrd="0" destOrd="0" presId="urn:microsoft.com/office/officeart/2005/8/layout/vList2"/>
    <dgm:cxn modelId="{D5DE672B-1CC2-4B7F-8244-BA0B23D73982}" type="presOf" srcId="{2527A87D-97D4-47E8-9C23-3540E9D10C23}" destId="{B182C76C-57B9-4C78-9749-2DA13A52EB99}" srcOrd="0" destOrd="0" presId="urn:microsoft.com/office/officeart/2005/8/layout/vList2"/>
    <dgm:cxn modelId="{2E0AC48B-F572-48B1-AC5E-1FBB5A34A0D6}" type="presOf" srcId="{C9A854FF-24E3-45E3-82A7-913C68262920}" destId="{622D3F35-F845-4293-BB7C-130749515E65}" srcOrd="0" destOrd="0" presId="urn:microsoft.com/office/officeart/2005/8/layout/vList2"/>
    <dgm:cxn modelId="{E65F54C8-E6B4-4D43-8DDF-29F0AB586498}" srcId="{C9A854FF-24E3-45E3-82A7-913C68262920}" destId="{38556016-4DFC-4617-9C88-7D320668E049}" srcOrd="2" destOrd="0" parTransId="{26BD6453-BE40-4341-BC40-6FE50586BE17}" sibTransId="{94A8E303-FBBF-43D3-85B9-9B5D4D4C4C82}"/>
    <dgm:cxn modelId="{0F7E6BE8-C468-4E9E-9BC8-1D85C7C9345D}" type="presOf" srcId="{38556016-4DFC-4617-9C88-7D320668E049}" destId="{75D65943-2806-4EAA-935F-F3F1AA2C043B}" srcOrd="0" destOrd="0" presId="urn:microsoft.com/office/officeart/2005/8/layout/vList2"/>
    <dgm:cxn modelId="{1CE9ECE9-9997-4F3C-BF23-37019D6E3FDD}" srcId="{C9A854FF-24E3-45E3-82A7-913C68262920}" destId="{096AAB27-6BE6-4777-BF5B-4680AA7FDFBB}" srcOrd="1" destOrd="0" parTransId="{22295BF7-EF8D-4695-B0CE-0635468027EE}" sibTransId="{0C279A09-2EA3-40B6-B4ED-3E64BDA574CE}"/>
    <dgm:cxn modelId="{D30E4AF5-AA79-4412-A456-1C0900A1B0E6}" srcId="{C9A854FF-24E3-45E3-82A7-913C68262920}" destId="{2527A87D-97D4-47E8-9C23-3540E9D10C23}" srcOrd="0" destOrd="0" parTransId="{50557A4C-FA47-4522-B5A0-53FEF0F2A508}" sibTransId="{A72D8DFC-5E4C-4A7A-9100-5FFE0FD84121}"/>
    <dgm:cxn modelId="{91D61DE1-8562-4DB6-A831-0DBCF00EABDD}" type="presParOf" srcId="{622D3F35-F845-4293-BB7C-130749515E65}" destId="{B182C76C-57B9-4C78-9749-2DA13A52EB99}" srcOrd="0" destOrd="0" presId="urn:microsoft.com/office/officeart/2005/8/layout/vList2"/>
    <dgm:cxn modelId="{6F1122C6-B857-4FCA-A6F3-4779BA4C06C5}" type="presParOf" srcId="{622D3F35-F845-4293-BB7C-130749515E65}" destId="{65C12F0A-0D00-4D34-856F-CC45423C6E55}" srcOrd="1" destOrd="0" presId="urn:microsoft.com/office/officeart/2005/8/layout/vList2"/>
    <dgm:cxn modelId="{8CBD0A8E-0B14-4045-9ADB-891F620C017F}" type="presParOf" srcId="{622D3F35-F845-4293-BB7C-130749515E65}" destId="{3BD4374C-C323-4A9E-96EC-4F0DA94E0DCA}" srcOrd="2" destOrd="0" presId="urn:microsoft.com/office/officeart/2005/8/layout/vList2"/>
    <dgm:cxn modelId="{F6B32A72-440B-446E-A5B0-E1E96F6EDEC3}" type="presParOf" srcId="{622D3F35-F845-4293-BB7C-130749515E65}" destId="{384B8610-E665-49A3-AD04-7183D1208B8F}" srcOrd="3" destOrd="0" presId="urn:microsoft.com/office/officeart/2005/8/layout/vList2"/>
    <dgm:cxn modelId="{2047C7CB-4400-4FE7-AA70-A7A69950A04E}" type="presParOf" srcId="{622D3F35-F845-4293-BB7C-130749515E65}" destId="{75D65943-2806-4EAA-935F-F3F1AA2C043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A7721B96-3C77-4190-A8D3-A6D40E8A85CB}"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2D142D9C-525C-4503-90C7-41038BBA13A3}">
      <dgm:prSet custT="1"/>
      <dgm:spPr>
        <a:solidFill>
          <a:schemeClr val="accent1"/>
        </a:solidFill>
      </dgm:spPr>
      <dgm:t>
        <a:bodyPr/>
        <a:lstStyle/>
        <a:p>
          <a:r>
            <a:rPr lang="en-GB" sz="1200"/>
            <a:t>The TOGAF ADM is often misinterpreted as a waterfall process model</a:t>
          </a:r>
          <a:endParaRPr lang="en-US" sz="1200"/>
        </a:p>
      </dgm:t>
    </dgm:pt>
    <dgm:pt modelId="{0FF48C5E-6BD9-4103-9C0F-B7B677476DA3}" type="parTrans" cxnId="{4F32EA7D-E2AB-4656-817D-FAB99E64D249}">
      <dgm:prSet/>
      <dgm:spPr/>
      <dgm:t>
        <a:bodyPr/>
        <a:lstStyle/>
        <a:p>
          <a:endParaRPr lang="en-US" sz="1200"/>
        </a:p>
      </dgm:t>
    </dgm:pt>
    <dgm:pt modelId="{498C1717-4914-41F2-845B-951EDA6026BD}" type="sibTrans" cxnId="{4F32EA7D-E2AB-4656-817D-FAB99E64D249}">
      <dgm:prSet/>
      <dgm:spPr/>
      <dgm:t>
        <a:bodyPr/>
        <a:lstStyle/>
        <a:p>
          <a:endParaRPr lang="en-US" sz="1200"/>
        </a:p>
      </dgm:t>
    </dgm:pt>
    <dgm:pt modelId="{2780EE8C-2447-479A-AD4B-EBD8C17016CF}">
      <dgm:prSet custT="1"/>
      <dgm:spPr>
        <a:solidFill>
          <a:schemeClr val="accent1"/>
        </a:solidFill>
      </dgm:spPr>
      <dgm:t>
        <a:bodyPr/>
        <a:lstStyle/>
        <a:p>
          <a:r>
            <a:rPr lang="en-GB" sz="1200"/>
            <a:t>The TOGAF ADM places key activity steps together</a:t>
          </a:r>
          <a:endParaRPr lang="en-US" sz="1200"/>
        </a:p>
      </dgm:t>
    </dgm:pt>
    <dgm:pt modelId="{7071500B-769C-4D5C-BCD8-576CD4C9F812}" type="parTrans" cxnId="{231EE117-0FBF-45F1-82D3-CE267C684416}">
      <dgm:prSet/>
      <dgm:spPr/>
      <dgm:t>
        <a:bodyPr/>
        <a:lstStyle/>
        <a:p>
          <a:endParaRPr lang="en-US" sz="1200"/>
        </a:p>
      </dgm:t>
    </dgm:pt>
    <dgm:pt modelId="{2C7D4AA2-A773-4145-A8C0-D4ADA3E2D471}" type="sibTrans" cxnId="{231EE117-0FBF-45F1-82D3-CE267C684416}">
      <dgm:prSet/>
      <dgm:spPr/>
      <dgm:t>
        <a:bodyPr/>
        <a:lstStyle/>
        <a:p>
          <a:endParaRPr lang="en-US" sz="1200"/>
        </a:p>
      </dgm:t>
    </dgm:pt>
    <dgm:pt modelId="{F2637809-0527-49FF-AB56-A2ABC84A9459}">
      <dgm:prSet custT="1"/>
      <dgm:spPr>
        <a:solidFill>
          <a:schemeClr val="accent1"/>
        </a:solidFill>
      </dgm:spPr>
      <dgm:t>
        <a:bodyPr/>
        <a:lstStyle/>
        <a:p>
          <a:r>
            <a:rPr lang="en-GB" sz="1200"/>
            <a:t>The TOGAF ADM should not be understood as a processes model</a:t>
          </a:r>
          <a:endParaRPr lang="en-US" sz="1200"/>
        </a:p>
      </dgm:t>
    </dgm:pt>
    <dgm:pt modelId="{01889CB8-281A-4E72-AAAD-4F03484AD1D8}" type="parTrans" cxnId="{92DFED6A-2054-47ED-87F6-215E08B8C5D3}">
      <dgm:prSet/>
      <dgm:spPr/>
      <dgm:t>
        <a:bodyPr/>
        <a:lstStyle/>
        <a:p>
          <a:endParaRPr lang="en-US" sz="1200"/>
        </a:p>
      </dgm:t>
    </dgm:pt>
    <dgm:pt modelId="{CF70C7D5-13D0-480A-9DF0-5C7EE4E97F04}" type="sibTrans" cxnId="{92DFED6A-2054-47ED-87F6-215E08B8C5D3}">
      <dgm:prSet/>
      <dgm:spPr/>
      <dgm:t>
        <a:bodyPr/>
        <a:lstStyle/>
        <a:p>
          <a:endParaRPr lang="en-US" sz="1200"/>
        </a:p>
      </dgm:t>
    </dgm:pt>
    <dgm:pt modelId="{EBC1616F-D0AB-4A95-ABE7-A72663FF975A}">
      <dgm:prSet custT="1"/>
      <dgm:spPr>
        <a:solidFill>
          <a:schemeClr val="accent1"/>
        </a:solidFill>
      </dgm:spPr>
      <dgm:t>
        <a:bodyPr/>
        <a:lstStyle/>
        <a:p>
          <a:r>
            <a:rPr lang="en-GB" sz="1200"/>
            <a:t>The ADM graphic is </a:t>
          </a:r>
          <a:r>
            <a:rPr lang="en-GB" sz="1200" b="1" i="1" u="sng"/>
            <a:t>not</a:t>
          </a:r>
          <a:r>
            <a:rPr lang="en-GB" sz="1200"/>
            <a:t> a representation of activity sequence</a:t>
          </a:r>
          <a:endParaRPr lang="en-US" sz="1200"/>
        </a:p>
      </dgm:t>
    </dgm:pt>
    <dgm:pt modelId="{1C6C5C8C-17B2-4B89-9597-0FD1401A7EF9}" type="parTrans" cxnId="{DD496935-30C6-4F9E-AB7E-ABDCF2001F7B}">
      <dgm:prSet/>
      <dgm:spPr/>
      <dgm:t>
        <a:bodyPr/>
        <a:lstStyle/>
        <a:p>
          <a:endParaRPr lang="en-US" sz="1200"/>
        </a:p>
      </dgm:t>
    </dgm:pt>
    <dgm:pt modelId="{3A59B9BC-AA37-475D-B309-83488797225F}" type="sibTrans" cxnId="{DD496935-30C6-4F9E-AB7E-ABDCF2001F7B}">
      <dgm:prSet/>
      <dgm:spPr/>
      <dgm:t>
        <a:bodyPr/>
        <a:lstStyle/>
        <a:p>
          <a:endParaRPr lang="en-US" sz="1200"/>
        </a:p>
      </dgm:t>
    </dgm:pt>
    <dgm:pt modelId="{B71AC265-3F6C-48E6-99B1-6B9D9E431EF9}">
      <dgm:prSet custT="1"/>
      <dgm:spPr>
        <a:solidFill>
          <a:schemeClr val="accent1"/>
        </a:solidFill>
      </dgm:spPr>
      <dgm:t>
        <a:bodyPr/>
        <a:lstStyle/>
        <a:p>
          <a:r>
            <a:rPr lang="en-GB" sz="1200" dirty="0"/>
            <a:t>Mandatory inputs are consumed to produce mandatory outputs</a:t>
          </a:r>
          <a:endParaRPr lang="en-US" sz="1200" dirty="0"/>
        </a:p>
      </dgm:t>
    </dgm:pt>
    <dgm:pt modelId="{959C9D37-F118-4DA2-8831-A343C8770369}" type="parTrans" cxnId="{2FAA6395-B705-482B-B27F-84408CD07106}">
      <dgm:prSet/>
      <dgm:spPr/>
      <dgm:t>
        <a:bodyPr/>
        <a:lstStyle/>
        <a:p>
          <a:endParaRPr lang="en-US" sz="1200"/>
        </a:p>
      </dgm:t>
    </dgm:pt>
    <dgm:pt modelId="{1BC68739-7FE9-495C-B4CF-BA18C6B1190D}" type="sibTrans" cxnId="{2FAA6395-B705-482B-B27F-84408CD07106}">
      <dgm:prSet/>
      <dgm:spPr/>
      <dgm:t>
        <a:bodyPr/>
        <a:lstStyle/>
        <a:p>
          <a:endParaRPr lang="en-US" sz="1200"/>
        </a:p>
      </dgm:t>
    </dgm:pt>
    <dgm:pt modelId="{D19197CA-DE2F-4897-A297-D7253ACFE06E}">
      <dgm:prSet custT="1"/>
      <dgm:spPr>
        <a:solidFill>
          <a:schemeClr val="accent1"/>
        </a:solidFill>
      </dgm:spPr>
      <dgm:t>
        <a:bodyPr/>
        <a:lstStyle/>
        <a:p>
          <a:r>
            <a:rPr lang="en-GB" sz="1200"/>
            <a:t>Recognize the inter-dependent nature of developing a Target </a:t>
          </a:r>
          <a:endParaRPr lang="en-US" sz="1200"/>
        </a:p>
      </dgm:t>
    </dgm:pt>
    <dgm:pt modelId="{522375F2-1158-4444-B0B0-D400178133B2}" type="parTrans" cxnId="{2AE0AABE-8A33-4B7A-8606-4F64C10C5761}">
      <dgm:prSet/>
      <dgm:spPr/>
      <dgm:t>
        <a:bodyPr/>
        <a:lstStyle/>
        <a:p>
          <a:endParaRPr lang="en-US" sz="1200"/>
        </a:p>
      </dgm:t>
    </dgm:pt>
    <dgm:pt modelId="{5D00F019-0EA3-401B-BB38-7AA776791770}" type="sibTrans" cxnId="{2AE0AABE-8A33-4B7A-8606-4F64C10C5761}">
      <dgm:prSet/>
      <dgm:spPr/>
      <dgm:t>
        <a:bodyPr/>
        <a:lstStyle/>
        <a:p>
          <a:endParaRPr lang="en-US" sz="1200"/>
        </a:p>
      </dgm:t>
    </dgm:pt>
    <dgm:pt modelId="{E00AD0DE-75FD-4DE6-BB14-939FE5DACBAD}">
      <dgm:prSet custT="1"/>
      <dgm:spPr>
        <a:solidFill>
          <a:schemeClr val="accent1"/>
        </a:solidFill>
      </dgm:spPr>
      <dgm:t>
        <a:bodyPr/>
        <a:lstStyle/>
        <a:p>
          <a:r>
            <a:rPr lang="en-GB" sz="1200"/>
            <a:t>With change, consider the impact on all other domains</a:t>
          </a:r>
          <a:endParaRPr lang="en-US" sz="1200"/>
        </a:p>
      </dgm:t>
    </dgm:pt>
    <dgm:pt modelId="{C59BC293-D767-4C89-A075-ADFEC095DD55}" type="parTrans" cxnId="{0D67FFD0-2E71-4646-A220-F6FEF69A512F}">
      <dgm:prSet/>
      <dgm:spPr/>
      <dgm:t>
        <a:bodyPr/>
        <a:lstStyle/>
        <a:p>
          <a:endParaRPr lang="en-US" sz="1200"/>
        </a:p>
      </dgm:t>
    </dgm:pt>
    <dgm:pt modelId="{197C6EC2-BBA4-42AE-9F7B-80A2F2C184FE}" type="sibTrans" cxnId="{0D67FFD0-2E71-4646-A220-F6FEF69A512F}">
      <dgm:prSet/>
      <dgm:spPr/>
      <dgm:t>
        <a:bodyPr/>
        <a:lstStyle/>
        <a:p>
          <a:endParaRPr lang="en-US" sz="1200"/>
        </a:p>
      </dgm:t>
    </dgm:pt>
    <dgm:pt modelId="{4B52D181-B99F-4229-B5C1-4D9DD57560CD}" type="pres">
      <dgm:prSet presAssocID="{A7721B96-3C77-4190-A8D3-A6D40E8A85CB}" presName="diagram" presStyleCnt="0">
        <dgm:presLayoutVars>
          <dgm:dir/>
          <dgm:resizeHandles val="exact"/>
        </dgm:presLayoutVars>
      </dgm:prSet>
      <dgm:spPr/>
    </dgm:pt>
    <dgm:pt modelId="{5FB311DF-2EDA-47C9-8252-E64CCA74717C}" type="pres">
      <dgm:prSet presAssocID="{2D142D9C-525C-4503-90C7-41038BBA13A3}" presName="node" presStyleLbl="node1" presStyleIdx="0" presStyleCnt="7" custScaleY="103433" custLinFactNeighborX="-1367">
        <dgm:presLayoutVars>
          <dgm:bulletEnabled val="1"/>
        </dgm:presLayoutVars>
      </dgm:prSet>
      <dgm:spPr>
        <a:prstGeom prst="flowChartAlternateProcess">
          <a:avLst/>
        </a:prstGeom>
      </dgm:spPr>
    </dgm:pt>
    <dgm:pt modelId="{3F356B1C-9B1C-4516-9F92-084F3E2E63E1}" type="pres">
      <dgm:prSet presAssocID="{498C1717-4914-41F2-845B-951EDA6026BD}" presName="sibTrans" presStyleCnt="0"/>
      <dgm:spPr/>
    </dgm:pt>
    <dgm:pt modelId="{60C0DD73-19F6-4780-8BAB-A7097CF929CB}" type="pres">
      <dgm:prSet presAssocID="{2780EE8C-2447-479A-AD4B-EBD8C17016CF}" presName="node" presStyleLbl="node1" presStyleIdx="1" presStyleCnt="7" custScaleY="103433" custLinFactNeighborX="-1367">
        <dgm:presLayoutVars>
          <dgm:bulletEnabled val="1"/>
        </dgm:presLayoutVars>
      </dgm:prSet>
      <dgm:spPr>
        <a:prstGeom prst="flowChartAlternateProcess">
          <a:avLst/>
        </a:prstGeom>
      </dgm:spPr>
    </dgm:pt>
    <dgm:pt modelId="{BB90FA68-DBB7-46FA-95D0-A953FB50E684}" type="pres">
      <dgm:prSet presAssocID="{2C7D4AA2-A773-4145-A8C0-D4ADA3E2D471}" presName="sibTrans" presStyleCnt="0"/>
      <dgm:spPr/>
    </dgm:pt>
    <dgm:pt modelId="{E423374D-585F-4606-ADC0-4D6404DFC759}" type="pres">
      <dgm:prSet presAssocID="{F2637809-0527-49FF-AB56-A2ABC84A9459}" presName="node" presStyleLbl="node1" presStyleIdx="2" presStyleCnt="7" custScaleY="103433">
        <dgm:presLayoutVars>
          <dgm:bulletEnabled val="1"/>
        </dgm:presLayoutVars>
      </dgm:prSet>
      <dgm:spPr>
        <a:prstGeom prst="flowChartAlternateProcess">
          <a:avLst/>
        </a:prstGeom>
      </dgm:spPr>
    </dgm:pt>
    <dgm:pt modelId="{B596487B-7EBB-4273-8CE7-DE2F7782B321}" type="pres">
      <dgm:prSet presAssocID="{CF70C7D5-13D0-480A-9DF0-5C7EE4E97F04}" presName="sibTrans" presStyleCnt="0"/>
      <dgm:spPr/>
    </dgm:pt>
    <dgm:pt modelId="{27E3D507-8D52-4A5C-A582-9B16300012DC}" type="pres">
      <dgm:prSet presAssocID="{EBC1616F-D0AB-4A95-ABE7-A72663FF975A}" presName="node" presStyleLbl="node1" presStyleIdx="3" presStyleCnt="7" custScaleY="108886" custLinFactNeighborX="-1367">
        <dgm:presLayoutVars>
          <dgm:bulletEnabled val="1"/>
        </dgm:presLayoutVars>
      </dgm:prSet>
      <dgm:spPr>
        <a:prstGeom prst="roundRect">
          <a:avLst/>
        </a:prstGeom>
      </dgm:spPr>
    </dgm:pt>
    <dgm:pt modelId="{575C58C3-1AD8-41B4-B5A0-0712CB5E86B5}" type="pres">
      <dgm:prSet presAssocID="{3A59B9BC-AA37-475D-B309-83488797225F}" presName="sibTrans" presStyleCnt="0"/>
      <dgm:spPr/>
    </dgm:pt>
    <dgm:pt modelId="{9108E830-59E1-4CDE-AC27-A2E5027550B8}" type="pres">
      <dgm:prSet presAssocID="{B71AC265-3F6C-48E6-99B1-6B9D9E431EF9}" presName="node" presStyleLbl="node1" presStyleIdx="4" presStyleCnt="7" custScaleY="108886" custLinFactNeighborX="-1367">
        <dgm:presLayoutVars>
          <dgm:bulletEnabled val="1"/>
        </dgm:presLayoutVars>
      </dgm:prSet>
      <dgm:spPr>
        <a:prstGeom prst="roundRect">
          <a:avLst/>
        </a:prstGeom>
      </dgm:spPr>
    </dgm:pt>
    <dgm:pt modelId="{96845BAD-4D5B-429E-8AB6-F86CFDC26626}" type="pres">
      <dgm:prSet presAssocID="{1BC68739-7FE9-495C-B4CF-BA18C6B1190D}" presName="sibTrans" presStyleCnt="0"/>
      <dgm:spPr/>
    </dgm:pt>
    <dgm:pt modelId="{69172147-9488-476D-B422-192FE196DBC6}" type="pres">
      <dgm:prSet presAssocID="{D19197CA-DE2F-4897-A297-D7253ACFE06E}" presName="node" presStyleLbl="node1" presStyleIdx="5" presStyleCnt="7" custScaleY="108886" custLinFactNeighborX="-1367">
        <dgm:presLayoutVars>
          <dgm:bulletEnabled val="1"/>
        </dgm:presLayoutVars>
      </dgm:prSet>
      <dgm:spPr>
        <a:prstGeom prst="roundRect">
          <a:avLst/>
        </a:prstGeom>
      </dgm:spPr>
    </dgm:pt>
    <dgm:pt modelId="{C712A9A2-10FE-464C-8736-1140D903F0C3}" type="pres">
      <dgm:prSet presAssocID="{5D00F019-0EA3-401B-BB38-7AA776791770}" presName="sibTrans" presStyleCnt="0"/>
      <dgm:spPr/>
    </dgm:pt>
    <dgm:pt modelId="{B55933E9-6F06-4AF0-AC9A-6A74B7DA91D6}" type="pres">
      <dgm:prSet presAssocID="{E00AD0DE-75FD-4DE6-BB14-939FE5DACBAD}" presName="node" presStyleLbl="node1" presStyleIdx="6" presStyleCnt="7" custScaleY="108886" custLinFactNeighborX="-1367">
        <dgm:presLayoutVars>
          <dgm:bulletEnabled val="1"/>
        </dgm:presLayoutVars>
      </dgm:prSet>
      <dgm:spPr>
        <a:prstGeom prst="roundRect">
          <a:avLst/>
        </a:prstGeom>
      </dgm:spPr>
    </dgm:pt>
  </dgm:ptLst>
  <dgm:cxnLst>
    <dgm:cxn modelId="{231EE117-0FBF-45F1-82D3-CE267C684416}" srcId="{A7721B96-3C77-4190-A8D3-A6D40E8A85CB}" destId="{2780EE8C-2447-479A-AD4B-EBD8C17016CF}" srcOrd="1" destOrd="0" parTransId="{7071500B-769C-4D5C-BCD8-576CD4C9F812}" sibTransId="{2C7D4AA2-A773-4145-A8C0-D4ADA3E2D471}"/>
    <dgm:cxn modelId="{8CBE4224-5C31-4531-B340-CBB3D30D0256}" type="presOf" srcId="{F2637809-0527-49FF-AB56-A2ABC84A9459}" destId="{E423374D-585F-4606-ADC0-4D6404DFC759}" srcOrd="0" destOrd="0" presId="urn:microsoft.com/office/officeart/2005/8/layout/default"/>
    <dgm:cxn modelId="{DD496935-30C6-4F9E-AB7E-ABDCF2001F7B}" srcId="{A7721B96-3C77-4190-A8D3-A6D40E8A85CB}" destId="{EBC1616F-D0AB-4A95-ABE7-A72663FF975A}" srcOrd="3" destOrd="0" parTransId="{1C6C5C8C-17B2-4B89-9597-0FD1401A7EF9}" sibTransId="{3A59B9BC-AA37-475D-B309-83488797225F}"/>
    <dgm:cxn modelId="{72741836-D055-4648-A765-026CFA3E9750}" type="presOf" srcId="{E00AD0DE-75FD-4DE6-BB14-939FE5DACBAD}" destId="{B55933E9-6F06-4AF0-AC9A-6A74B7DA91D6}" srcOrd="0" destOrd="0" presId="urn:microsoft.com/office/officeart/2005/8/layout/default"/>
    <dgm:cxn modelId="{E15F4B47-0AF1-4DC2-99B5-232EC202F65F}" type="presOf" srcId="{2D142D9C-525C-4503-90C7-41038BBA13A3}" destId="{5FB311DF-2EDA-47C9-8252-E64CCA74717C}" srcOrd="0" destOrd="0" presId="urn:microsoft.com/office/officeart/2005/8/layout/default"/>
    <dgm:cxn modelId="{92DFED6A-2054-47ED-87F6-215E08B8C5D3}" srcId="{A7721B96-3C77-4190-A8D3-A6D40E8A85CB}" destId="{F2637809-0527-49FF-AB56-A2ABC84A9459}" srcOrd="2" destOrd="0" parTransId="{01889CB8-281A-4E72-AAAD-4F03484AD1D8}" sibTransId="{CF70C7D5-13D0-480A-9DF0-5C7EE4E97F04}"/>
    <dgm:cxn modelId="{4F32EA7D-E2AB-4656-817D-FAB99E64D249}" srcId="{A7721B96-3C77-4190-A8D3-A6D40E8A85CB}" destId="{2D142D9C-525C-4503-90C7-41038BBA13A3}" srcOrd="0" destOrd="0" parTransId="{0FF48C5E-6BD9-4103-9C0F-B7B677476DA3}" sibTransId="{498C1717-4914-41F2-845B-951EDA6026BD}"/>
    <dgm:cxn modelId="{2FAA6395-B705-482B-B27F-84408CD07106}" srcId="{A7721B96-3C77-4190-A8D3-A6D40E8A85CB}" destId="{B71AC265-3F6C-48E6-99B1-6B9D9E431EF9}" srcOrd="4" destOrd="0" parTransId="{959C9D37-F118-4DA2-8831-A343C8770369}" sibTransId="{1BC68739-7FE9-495C-B4CF-BA18C6B1190D}"/>
    <dgm:cxn modelId="{B94022B4-A801-4CBE-A752-B47E6CCA5234}" type="presOf" srcId="{B71AC265-3F6C-48E6-99B1-6B9D9E431EF9}" destId="{9108E830-59E1-4CDE-AC27-A2E5027550B8}" srcOrd="0" destOrd="0" presId="urn:microsoft.com/office/officeart/2005/8/layout/default"/>
    <dgm:cxn modelId="{2AE0AABE-8A33-4B7A-8606-4F64C10C5761}" srcId="{A7721B96-3C77-4190-A8D3-A6D40E8A85CB}" destId="{D19197CA-DE2F-4897-A297-D7253ACFE06E}" srcOrd="5" destOrd="0" parTransId="{522375F2-1158-4444-B0B0-D400178133B2}" sibTransId="{5D00F019-0EA3-401B-BB38-7AA776791770}"/>
    <dgm:cxn modelId="{E3BC02CE-357F-4751-9340-F0D02AA292C4}" type="presOf" srcId="{2780EE8C-2447-479A-AD4B-EBD8C17016CF}" destId="{60C0DD73-19F6-4780-8BAB-A7097CF929CB}" srcOrd="0" destOrd="0" presId="urn:microsoft.com/office/officeart/2005/8/layout/default"/>
    <dgm:cxn modelId="{0D67FFD0-2E71-4646-A220-F6FEF69A512F}" srcId="{A7721B96-3C77-4190-A8D3-A6D40E8A85CB}" destId="{E00AD0DE-75FD-4DE6-BB14-939FE5DACBAD}" srcOrd="6" destOrd="0" parTransId="{C59BC293-D767-4C89-A075-ADFEC095DD55}" sibTransId="{197C6EC2-BBA4-42AE-9F7B-80A2F2C184FE}"/>
    <dgm:cxn modelId="{4BA228E4-75F9-451E-8304-4A45EB9A43F2}" type="presOf" srcId="{D19197CA-DE2F-4897-A297-D7253ACFE06E}" destId="{69172147-9488-476D-B422-192FE196DBC6}" srcOrd="0" destOrd="0" presId="urn:microsoft.com/office/officeart/2005/8/layout/default"/>
    <dgm:cxn modelId="{7B4AE7EB-F728-4A29-8670-19459CADE3B5}" type="presOf" srcId="{A7721B96-3C77-4190-A8D3-A6D40E8A85CB}" destId="{4B52D181-B99F-4229-B5C1-4D9DD57560CD}" srcOrd="0" destOrd="0" presId="urn:microsoft.com/office/officeart/2005/8/layout/default"/>
    <dgm:cxn modelId="{189ABEF2-22EC-4A7A-AE66-462F7958C0F7}" type="presOf" srcId="{EBC1616F-D0AB-4A95-ABE7-A72663FF975A}" destId="{27E3D507-8D52-4A5C-A582-9B16300012DC}" srcOrd="0" destOrd="0" presId="urn:microsoft.com/office/officeart/2005/8/layout/default"/>
    <dgm:cxn modelId="{D323D3A0-B7E3-4E76-B9D6-64EFF1A1D94E}" type="presParOf" srcId="{4B52D181-B99F-4229-B5C1-4D9DD57560CD}" destId="{5FB311DF-2EDA-47C9-8252-E64CCA74717C}" srcOrd="0" destOrd="0" presId="urn:microsoft.com/office/officeart/2005/8/layout/default"/>
    <dgm:cxn modelId="{A7197D00-626A-4F0D-97A5-FABB0F90BAE8}" type="presParOf" srcId="{4B52D181-B99F-4229-B5C1-4D9DD57560CD}" destId="{3F356B1C-9B1C-4516-9F92-084F3E2E63E1}" srcOrd="1" destOrd="0" presId="urn:microsoft.com/office/officeart/2005/8/layout/default"/>
    <dgm:cxn modelId="{F1EB4152-F44B-44E9-B9A7-335F935A7344}" type="presParOf" srcId="{4B52D181-B99F-4229-B5C1-4D9DD57560CD}" destId="{60C0DD73-19F6-4780-8BAB-A7097CF929CB}" srcOrd="2" destOrd="0" presId="urn:microsoft.com/office/officeart/2005/8/layout/default"/>
    <dgm:cxn modelId="{F512AAEF-7597-4C63-B52C-DA78621EA1C0}" type="presParOf" srcId="{4B52D181-B99F-4229-B5C1-4D9DD57560CD}" destId="{BB90FA68-DBB7-46FA-95D0-A953FB50E684}" srcOrd="3" destOrd="0" presId="urn:microsoft.com/office/officeart/2005/8/layout/default"/>
    <dgm:cxn modelId="{AE3435CD-DF46-4F88-A6B8-135DE13243EE}" type="presParOf" srcId="{4B52D181-B99F-4229-B5C1-4D9DD57560CD}" destId="{E423374D-585F-4606-ADC0-4D6404DFC759}" srcOrd="4" destOrd="0" presId="urn:microsoft.com/office/officeart/2005/8/layout/default"/>
    <dgm:cxn modelId="{EABEF173-4DCA-4406-B83D-D0988F9EE852}" type="presParOf" srcId="{4B52D181-B99F-4229-B5C1-4D9DD57560CD}" destId="{B596487B-7EBB-4273-8CE7-DE2F7782B321}" srcOrd="5" destOrd="0" presId="urn:microsoft.com/office/officeart/2005/8/layout/default"/>
    <dgm:cxn modelId="{3FBEB0F6-8F77-4151-8C75-A1331F97337B}" type="presParOf" srcId="{4B52D181-B99F-4229-B5C1-4D9DD57560CD}" destId="{27E3D507-8D52-4A5C-A582-9B16300012DC}" srcOrd="6" destOrd="0" presId="urn:microsoft.com/office/officeart/2005/8/layout/default"/>
    <dgm:cxn modelId="{10F55B07-2607-41A7-A0B8-720E45221A35}" type="presParOf" srcId="{4B52D181-B99F-4229-B5C1-4D9DD57560CD}" destId="{575C58C3-1AD8-41B4-B5A0-0712CB5E86B5}" srcOrd="7" destOrd="0" presId="urn:microsoft.com/office/officeart/2005/8/layout/default"/>
    <dgm:cxn modelId="{FBA95110-33D1-4CFC-B972-A9912183FE18}" type="presParOf" srcId="{4B52D181-B99F-4229-B5C1-4D9DD57560CD}" destId="{9108E830-59E1-4CDE-AC27-A2E5027550B8}" srcOrd="8" destOrd="0" presId="urn:microsoft.com/office/officeart/2005/8/layout/default"/>
    <dgm:cxn modelId="{CC8A822A-ACD9-4D21-8E53-AA2419BE79C4}" type="presParOf" srcId="{4B52D181-B99F-4229-B5C1-4D9DD57560CD}" destId="{96845BAD-4D5B-429E-8AB6-F86CFDC26626}" srcOrd="9" destOrd="0" presId="urn:microsoft.com/office/officeart/2005/8/layout/default"/>
    <dgm:cxn modelId="{62ACFD8F-6F4A-4F66-A25B-D4EBD99A4B45}" type="presParOf" srcId="{4B52D181-B99F-4229-B5C1-4D9DD57560CD}" destId="{69172147-9488-476D-B422-192FE196DBC6}" srcOrd="10" destOrd="0" presId="urn:microsoft.com/office/officeart/2005/8/layout/default"/>
    <dgm:cxn modelId="{71B5F0F6-1F53-434E-AFFB-0A85B9814630}" type="presParOf" srcId="{4B52D181-B99F-4229-B5C1-4D9DD57560CD}" destId="{C712A9A2-10FE-464C-8736-1140D903F0C3}" srcOrd="11" destOrd="0" presId="urn:microsoft.com/office/officeart/2005/8/layout/default"/>
    <dgm:cxn modelId="{1821B744-8599-4F95-A061-14FAF657D9ED}" type="presParOf" srcId="{4B52D181-B99F-4229-B5C1-4D9DD57560CD}" destId="{B55933E9-6F06-4AF0-AC9A-6A74B7DA91D6}"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0C3AF998-A05D-4466-A36A-3348AB1C96FA}"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28D3D451-938B-4B11-9DD8-0688473538F5}">
      <dgm:prSet custT="1"/>
      <dgm:spPr>
        <a:solidFill>
          <a:schemeClr val="accent1"/>
        </a:solidFill>
      </dgm:spPr>
      <dgm:t>
        <a:bodyPr/>
        <a:lstStyle/>
        <a:p>
          <a:r>
            <a:rPr lang="en-GB" sz="1200"/>
            <a:t>A good Architecture will identify what products the Enterprise needs</a:t>
          </a:r>
          <a:endParaRPr lang="en-US" sz="1200"/>
        </a:p>
      </dgm:t>
    </dgm:pt>
    <dgm:pt modelId="{720C5D0E-0FFE-4498-9F37-6326C62722FF}" type="parTrans" cxnId="{7F679D58-41B5-43B1-A2BF-4896A112E73B}">
      <dgm:prSet/>
      <dgm:spPr/>
      <dgm:t>
        <a:bodyPr/>
        <a:lstStyle/>
        <a:p>
          <a:endParaRPr lang="en-US" sz="1800"/>
        </a:p>
      </dgm:t>
    </dgm:pt>
    <dgm:pt modelId="{A8D00A9B-01CD-49F6-A805-6D342DAC4AA4}" type="sibTrans" cxnId="{7F679D58-41B5-43B1-A2BF-4896A112E73B}">
      <dgm:prSet/>
      <dgm:spPr/>
      <dgm:t>
        <a:bodyPr/>
        <a:lstStyle/>
        <a:p>
          <a:endParaRPr lang="en-US" sz="1800"/>
        </a:p>
      </dgm:t>
    </dgm:pt>
    <dgm:pt modelId="{8C17FBF7-8CF2-46DE-A931-F067CD398C48}">
      <dgm:prSet custT="1"/>
      <dgm:spPr>
        <a:solidFill>
          <a:schemeClr val="accent1"/>
        </a:solidFill>
      </dgm:spPr>
      <dgm:t>
        <a:bodyPr/>
        <a:lstStyle/>
        <a:p>
          <a:r>
            <a:rPr lang="en-GB" sz="1200" dirty="0"/>
            <a:t>Architecture to Support Project and Solution Delivery will have a set of constraints that limit the choices of the Agile team</a:t>
          </a:r>
          <a:endParaRPr lang="en-US" sz="1200" dirty="0"/>
        </a:p>
      </dgm:t>
    </dgm:pt>
    <dgm:pt modelId="{A1CCE56A-1BB4-433C-A07F-3A6F6A884DE3}" type="parTrans" cxnId="{1CCB9DDD-F94D-4200-A8A2-E03668177A64}">
      <dgm:prSet/>
      <dgm:spPr/>
      <dgm:t>
        <a:bodyPr/>
        <a:lstStyle/>
        <a:p>
          <a:endParaRPr lang="en-US" sz="1800"/>
        </a:p>
      </dgm:t>
    </dgm:pt>
    <dgm:pt modelId="{59B1FD5A-A7C6-437F-9D97-1561C837B503}" type="sibTrans" cxnId="{1CCB9DDD-F94D-4200-A8A2-E03668177A64}">
      <dgm:prSet/>
      <dgm:spPr/>
      <dgm:t>
        <a:bodyPr/>
        <a:lstStyle/>
        <a:p>
          <a:endParaRPr lang="en-US" sz="1800"/>
        </a:p>
      </dgm:t>
    </dgm:pt>
    <dgm:pt modelId="{33859E46-21EE-4F31-AC03-B6C29C630B6C}">
      <dgm:prSet custT="1"/>
      <dgm:spPr>
        <a:solidFill>
          <a:schemeClr val="accent1"/>
        </a:solidFill>
      </dgm:spPr>
      <dgm:t>
        <a:bodyPr/>
        <a:lstStyle/>
        <a:p>
          <a:r>
            <a:rPr lang="en-GB" sz="1200"/>
            <a:t>In Phase G the EA serves the stakeholders - guarding enterprise value (conforms to the specification)..</a:t>
          </a:r>
          <a:endParaRPr lang="en-US" sz="1200"/>
        </a:p>
      </dgm:t>
    </dgm:pt>
    <dgm:pt modelId="{65A5A813-0E04-470D-B2BD-F9C7981DC522}" type="parTrans" cxnId="{03930846-ADD0-43F1-865E-9AB07BBA7CAA}">
      <dgm:prSet/>
      <dgm:spPr/>
      <dgm:t>
        <a:bodyPr/>
        <a:lstStyle/>
        <a:p>
          <a:endParaRPr lang="en-US" sz="1800"/>
        </a:p>
      </dgm:t>
    </dgm:pt>
    <dgm:pt modelId="{B9E43DCB-FA01-4A7E-A909-636FBCAC2829}" type="sibTrans" cxnId="{03930846-ADD0-43F1-865E-9AB07BBA7CAA}">
      <dgm:prSet/>
      <dgm:spPr/>
      <dgm:t>
        <a:bodyPr/>
        <a:lstStyle/>
        <a:p>
          <a:endParaRPr lang="en-US" sz="1800"/>
        </a:p>
      </dgm:t>
    </dgm:pt>
    <dgm:pt modelId="{E6682D91-3F77-4609-87C6-146A71AE1408}" type="pres">
      <dgm:prSet presAssocID="{0C3AF998-A05D-4466-A36A-3348AB1C96FA}" presName="linear" presStyleCnt="0">
        <dgm:presLayoutVars>
          <dgm:animLvl val="lvl"/>
          <dgm:resizeHandles val="exact"/>
        </dgm:presLayoutVars>
      </dgm:prSet>
      <dgm:spPr/>
    </dgm:pt>
    <dgm:pt modelId="{686FA7CB-7000-44FE-AF73-65670FCF351E}" type="pres">
      <dgm:prSet presAssocID="{28D3D451-938B-4B11-9DD8-0688473538F5}" presName="parentText" presStyleLbl="node1" presStyleIdx="0" presStyleCnt="3">
        <dgm:presLayoutVars>
          <dgm:chMax val="0"/>
          <dgm:bulletEnabled val="1"/>
        </dgm:presLayoutVars>
      </dgm:prSet>
      <dgm:spPr/>
    </dgm:pt>
    <dgm:pt modelId="{EFCAD198-06B6-4E06-A6DF-8D55E4D3C38B}" type="pres">
      <dgm:prSet presAssocID="{A8D00A9B-01CD-49F6-A805-6D342DAC4AA4}" presName="spacer" presStyleCnt="0"/>
      <dgm:spPr/>
    </dgm:pt>
    <dgm:pt modelId="{BC364C4C-7A5F-46A4-A767-06739C9A2A03}" type="pres">
      <dgm:prSet presAssocID="{8C17FBF7-8CF2-46DE-A931-F067CD398C48}" presName="parentText" presStyleLbl="node1" presStyleIdx="1" presStyleCnt="3">
        <dgm:presLayoutVars>
          <dgm:chMax val="0"/>
          <dgm:bulletEnabled val="1"/>
        </dgm:presLayoutVars>
      </dgm:prSet>
      <dgm:spPr/>
    </dgm:pt>
    <dgm:pt modelId="{E8689044-98C6-480D-AC20-9D1B9AB5FDDE}" type="pres">
      <dgm:prSet presAssocID="{59B1FD5A-A7C6-437F-9D97-1561C837B503}" presName="spacer" presStyleCnt="0"/>
      <dgm:spPr/>
    </dgm:pt>
    <dgm:pt modelId="{E262460F-25BA-4E34-AA38-E53E24244DA9}" type="pres">
      <dgm:prSet presAssocID="{33859E46-21EE-4F31-AC03-B6C29C630B6C}" presName="parentText" presStyleLbl="node1" presStyleIdx="2" presStyleCnt="3">
        <dgm:presLayoutVars>
          <dgm:chMax val="0"/>
          <dgm:bulletEnabled val="1"/>
        </dgm:presLayoutVars>
      </dgm:prSet>
      <dgm:spPr/>
    </dgm:pt>
  </dgm:ptLst>
  <dgm:cxnLst>
    <dgm:cxn modelId="{4DB2AB1E-75DB-452C-A7FA-138C4644A592}" type="presOf" srcId="{8C17FBF7-8CF2-46DE-A931-F067CD398C48}" destId="{BC364C4C-7A5F-46A4-A767-06739C9A2A03}" srcOrd="0" destOrd="0" presId="urn:microsoft.com/office/officeart/2005/8/layout/vList2"/>
    <dgm:cxn modelId="{A79D492A-F5B2-4C9D-8058-F3D9C330379E}" type="presOf" srcId="{28D3D451-938B-4B11-9DD8-0688473538F5}" destId="{686FA7CB-7000-44FE-AF73-65670FCF351E}" srcOrd="0" destOrd="0" presId="urn:microsoft.com/office/officeart/2005/8/layout/vList2"/>
    <dgm:cxn modelId="{3E1F3832-F657-47F1-ACF3-EC2947E9B3EA}" type="presOf" srcId="{0C3AF998-A05D-4466-A36A-3348AB1C96FA}" destId="{E6682D91-3F77-4609-87C6-146A71AE1408}" srcOrd="0" destOrd="0" presId="urn:microsoft.com/office/officeart/2005/8/layout/vList2"/>
    <dgm:cxn modelId="{03930846-ADD0-43F1-865E-9AB07BBA7CAA}" srcId="{0C3AF998-A05D-4466-A36A-3348AB1C96FA}" destId="{33859E46-21EE-4F31-AC03-B6C29C630B6C}" srcOrd="2" destOrd="0" parTransId="{65A5A813-0E04-470D-B2BD-F9C7981DC522}" sibTransId="{B9E43DCB-FA01-4A7E-A909-636FBCAC2829}"/>
    <dgm:cxn modelId="{7F679D58-41B5-43B1-A2BF-4896A112E73B}" srcId="{0C3AF998-A05D-4466-A36A-3348AB1C96FA}" destId="{28D3D451-938B-4B11-9DD8-0688473538F5}" srcOrd="0" destOrd="0" parTransId="{720C5D0E-0FFE-4498-9F37-6326C62722FF}" sibTransId="{A8D00A9B-01CD-49F6-A805-6D342DAC4AA4}"/>
    <dgm:cxn modelId="{69F89FC8-6A3C-4B84-9248-3AA56A36D736}" type="presOf" srcId="{33859E46-21EE-4F31-AC03-B6C29C630B6C}" destId="{E262460F-25BA-4E34-AA38-E53E24244DA9}" srcOrd="0" destOrd="0" presId="urn:microsoft.com/office/officeart/2005/8/layout/vList2"/>
    <dgm:cxn modelId="{1CCB9DDD-F94D-4200-A8A2-E03668177A64}" srcId="{0C3AF998-A05D-4466-A36A-3348AB1C96FA}" destId="{8C17FBF7-8CF2-46DE-A931-F067CD398C48}" srcOrd="1" destOrd="0" parTransId="{A1CCE56A-1BB4-433C-A07F-3A6F6A884DE3}" sibTransId="{59B1FD5A-A7C6-437F-9D97-1561C837B503}"/>
    <dgm:cxn modelId="{99D67A35-401C-4F53-B53C-C7CF43E9AF8D}" type="presParOf" srcId="{E6682D91-3F77-4609-87C6-146A71AE1408}" destId="{686FA7CB-7000-44FE-AF73-65670FCF351E}" srcOrd="0" destOrd="0" presId="urn:microsoft.com/office/officeart/2005/8/layout/vList2"/>
    <dgm:cxn modelId="{348B0182-28E2-4065-9A45-FD356F7AE53C}" type="presParOf" srcId="{E6682D91-3F77-4609-87C6-146A71AE1408}" destId="{EFCAD198-06B6-4E06-A6DF-8D55E4D3C38B}" srcOrd="1" destOrd="0" presId="urn:microsoft.com/office/officeart/2005/8/layout/vList2"/>
    <dgm:cxn modelId="{C081583D-16D4-45FB-A3D8-0FD81608B656}" type="presParOf" srcId="{E6682D91-3F77-4609-87C6-146A71AE1408}" destId="{BC364C4C-7A5F-46A4-A767-06739C9A2A03}" srcOrd="2" destOrd="0" presId="urn:microsoft.com/office/officeart/2005/8/layout/vList2"/>
    <dgm:cxn modelId="{B5F7AC71-93BF-41AD-92B7-D7983724413E}" type="presParOf" srcId="{E6682D91-3F77-4609-87C6-146A71AE1408}" destId="{E8689044-98C6-480D-AC20-9D1B9AB5FDDE}" srcOrd="3" destOrd="0" presId="urn:microsoft.com/office/officeart/2005/8/layout/vList2"/>
    <dgm:cxn modelId="{92AAD31F-D361-48F6-AD02-6F129D0B56A0}" type="presParOf" srcId="{E6682D91-3F77-4609-87C6-146A71AE1408}" destId="{E262460F-25BA-4E34-AA38-E53E24244DA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CB0D0D-3C3E-4CC3-BA7A-32CDF18CE11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7EFA988-00C9-40A7-9B3D-B88537447DBB}">
      <dgm:prSet/>
      <dgm:spPr/>
      <dgm:t>
        <a:bodyPr/>
        <a:lstStyle/>
        <a:p>
          <a:r>
            <a:rPr lang="en-US"/>
            <a:t>its elements</a:t>
          </a:r>
        </a:p>
      </dgm:t>
    </dgm:pt>
    <dgm:pt modelId="{C94C990D-6975-45DC-ABC9-31D4E4D7F3BC}" type="parTrans" cxnId="{F8664A4E-DEF7-4DF8-B290-75290E79098E}">
      <dgm:prSet/>
      <dgm:spPr/>
      <dgm:t>
        <a:bodyPr/>
        <a:lstStyle/>
        <a:p>
          <a:endParaRPr lang="en-US"/>
        </a:p>
      </dgm:t>
    </dgm:pt>
    <dgm:pt modelId="{AD43C146-D642-427C-A3ED-615F8C8589ED}" type="sibTrans" cxnId="{F8664A4E-DEF7-4DF8-B290-75290E79098E}">
      <dgm:prSet/>
      <dgm:spPr/>
      <dgm:t>
        <a:bodyPr/>
        <a:lstStyle/>
        <a:p>
          <a:endParaRPr lang="en-US"/>
        </a:p>
      </dgm:t>
    </dgm:pt>
    <dgm:pt modelId="{447432E2-7827-4A16-961B-E224A0C2B8A5}">
      <dgm:prSet/>
      <dgm:spPr/>
      <dgm:t>
        <a:bodyPr/>
        <a:lstStyle/>
        <a:p>
          <a:r>
            <a:rPr lang="en-US"/>
            <a:t>their relationships to each other and the environment</a:t>
          </a:r>
        </a:p>
      </dgm:t>
    </dgm:pt>
    <dgm:pt modelId="{B487A7D7-7F9D-48D2-A9B4-3E6CE7C12F4F}" type="parTrans" cxnId="{AACD8C96-F462-433B-A462-055DA711F04B}">
      <dgm:prSet/>
      <dgm:spPr/>
      <dgm:t>
        <a:bodyPr/>
        <a:lstStyle/>
        <a:p>
          <a:endParaRPr lang="en-US"/>
        </a:p>
      </dgm:t>
    </dgm:pt>
    <dgm:pt modelId="{618FD4DC-841D-4A85-84DB-BD5F913E3A82}" type="sibTrans" cxnId="{AACD8C96-F462-433B-A462-055DA711F04B}">
      <dgm:prSet/>
      <dgm:spPr/>
      <dgm:t>
        <a:bodyPr/>
        <a:lstStyle/>
        <a:p>
          <a:endParaRPr lang="en-US"/>
        </a:p>
      </dgm:t>
    </dgm:pt>
    <dgm:pt modelId="{35E0906E-1B28-405F-8BF1-F8FF15A5F72A}">
      <dgm:prSet/>
      <dgm:spPr/>
      <dgm:t>
        <a:bodyPr/>
        <a:lstStyle/>
        <a:p>
          <a:r>
            <a:rPr lang="en-US"/>
            <a:t>and the principles governing its design and evolution</a:t>
          </a:r>
        </a:p>
      </dgm:t>
    </dgm:pt>
    <dgm:pt modelId="{9F3C2FC5-5C64-42AC-8614-0666C6CF673F}" type="parTrans" cxnId="{A5C73896-1C43-4F15-BC04-94C3AC32AEF5}">
      <dgm:prSet/>
      <dgm:spPr/>
      <dgm:t>
        <a:bodyPr/>
        <a:lstStyle/>
        <a:p>
          <a:endParaRPr lang="en-US"/>
        </a:p>
      </dgm:t>
    </dgm:pt>
    <dgm:pt modelId="{DF1A4DD2-1619-40EA-9098-A14A18761D28}" type="sibTrans" cxnId="{A5C73896-1C43-4F15-BC04-94C3AC32AEF5}">
      <dgm:prSet/>
      <dgm:spPr/>
      <dgm:t>
        <a:bodyPr/>
        <a:lstStyle/>
        <a:p>
          <a:endParaRPr lang="en-US"/>
        </a:p>
      </dgm:t>
    </dgm:pt>
    <dgm:pt modelId="{38572648-8636-4919-8396-DC5F60D24BCE}" type="pres">
      <dgm:prSet presAssocID="{B9CB0D0D-3C3E-4CC3-BA7A-32CDF18CE11B}" presName="vert0" presStyleCnt="0">
        <dgm:presLayoutVars>
          <dgm:dir/>
          <dgm:animOne val="branch"/>
          <dgm:animLvl val="lvl"/>
        </dgm:presLayoutVars>
      </dgm:prSet>
      <dgm:spPr/>
    </dgm:pt>
    <dgm:pt modelId="{F291E30F-E3B6-4A67-80B6-652E1D2D2944}" type="pres">
      <dgm:prSet presAssocID="{87EFA988-00C9-40A7-9B3D-B88537447DBB}" presName="thickLine" presStyleLbl="alignNode1" presStyleIdx="0" presStyleCnt="3"/>
      <dgm:spPr/>
    </dgm:pt>
    <dgm:pt modelId="{58391E85-75F8-4AF8-BE36-404C0DEE664B}" type="pres">
      <dgm:prSet presAssocID="{87EFA988-00C9-40A7-9B3D-B88537447DBB}" presName="horz1" presStyleCnt="0"/>
      <dgm:spPr/>
    </dgm:pt>
    <dgm:pt modelId="{04F2F5BA-5A35-4E5E-A1BB-E35E179EE7C9}" type="pres">
      <dgm:prSet presAssocID="{87EFA988-00C9-40A7-9B3D-B88537447DBB}" presName="tx1" presStyleLbl="revTx" presStyleIdx="0" presStyleCnt="3"/>
      <dgm:spPr/>
    </dgm:pt>
    <dgm:pt modelId="{9F538E07-06FA-47BF-9628-5B35093CC597}" type="pres">
      <dgm:prSet presAssocID="{87EFA988-00C9-40A7-9B3D-B88537447DBB}" presName="vert1" presStyleCnt="0"/>
      <dgm:spPr/>
    </dgm:pt>
    <dgm:pt modelId="{18E7DB3B-E5A9-4E9B-A7AE-04E94705F2F2}" type="pres">
      <dgm:prSet presAssocID="{447432E2-7827-4A16-961B-E224A0C2B8A5}" presName="thickLine" presStyleLbl="alignNode1" presStyleIdx="1" presStyleCnt="3"/>
      <dgm:spPr/>
    </dgm:pt>
    <dgm:pt modelId="{4D28BAD2-8F82-4A52-889B-333A42772FEC}" type="pres">
      <dgm:prSet presAssocID="{447432E2-7827-4A16-961B-E224A0C2B8A5}" presName="horz1" presStyleCnt="0"/>
      <dgm:spPr/>
    </dgm:pt>
    <dgm:pt modelId="{6B26AAD5-8077-4456-A565-D7A426228BB2}" type="pres">
      <dgm:prSet presAssocID="{447432E2-7827-4A16-961B-E224A0C2B8A5}" presName="tx1" presStyleLbl="revTx" presStyleIdx="1" presStyleCnt="3"/>
      <dgm:spPr/>
    </dgm:pt>
    <dgm:pt modelId="{99FA09AC-2D9A-40E6-A6BA-2B3BF7623285}" type="pres">
      <dgm:prSet presAssocID="{447432E2-7827-4A16-961B-E224A0C2B8A5}" presName="vert1" presStyleCnt="0"/>
      <dgm:spPr/>
    </dgm:pt>
    <dgm:pt modelId="{81539746-EB4A-4B3C-AE38-03914E4B2BD4}" type="pres">
      <dgm:prSet presAssocID="{35E0906E-1B28-405F-8BF1-F8FF15A5F72A}" presName="thickLine" presStyleLbl="alignNode1" presStyleIdx="2" presStyleCnt="3"/>
      <dgm:spPr/>
    </dgm:pt>
    <dgm:pt modelId="{2E243BF5-B21F-4D06-8D83-5AC8FA296276}" type="pres">
      <dgm:prSet presAssocID="{35E0906E-1B28-405F-8BF1-F8FF15A5F72A}" presName="horz1" presStyleCnt="0"/>
      <dgm:spPr/>
    </dgm:pt>
    <dgm:pt modelId="{C2CE858D-CB17-4CA8-9A74-CDFA7D8CEF12}" type="pres">
      <dgm:prSet presAssocID="{35E0906E-1B28-405F-8BF1-F8FF15A5F72A}" presName="tx1" presStyleLbl="revTx" presStyleIdx="2" presStyleCnt="3"/>
      <dgm:spPr/>
    </dgm:pt>
    <dgm:pt modelId="{CC69C3FB-CA31-4BF9-ABAA-4C37F9520364}" type="pres">
      <dgm:prSet presAssocID="{35E0906E-1B28-405F-8BF1-F8FF15A5F72A}" presName="vert1" presStyleCnt="0"/>
      <dgm:spPr/>
    </dgm:pt>
  </dgm:ptLst>
  <dgm:cxnLst>
    <dgm:cxn modelId="{78C59C10-52EA-4047-9C34-76D34EB0B253}" type="presOf" srcId="{B9CB0D0D-3C3E-4CC3-BA7A-32CDF18CE11B}" destId="{38572648-8636-4919-8396-DC5F60D24BCE}" srcOrd="0" destOrd="0" presId="urn:microsoft.com/office/officeart/2008/layout/LinedList"/>
    <dgm:cxn modelId="{F8664A4E-DEF7-4DF8-B290-75290E79098E}" srcId="{B9CB0D0D-3C3E-4CC3-BA7A-32CDF18CE11B}" destId="{87EFA988-00C9-40A7-9B3D-B88537447DBB}" srcOrd="0" destOrd="0" parTransId="{C94C990D-6975-45DC-ABC9-31D4E4D7F3BC}" sibTransId="{AD43C146-D642-427C-A3ED-615F8C8589ED}"/>
    <dgm:cxn modelId="{95128051-AD87-4053-B3A6-F97D43D2DCCA}" type="presOf" srcId="{35E0906E-1B28-405F-8BF1-F8FF15A5F72A}" destId="{C2CE858D-CB17-4CA8-9A74-CDFA7D8CEF12}" srcOrd="0" destOrd="0" presId="urn:microsoft.com/office/officeart/2008/layout/LinedList"/>
    <dgm:cxn modelId="{A5C73896-1C43-4F15-BC04-94C3AC32AEF5}" srcId="{B9CB0D0D-3C3E-4CC3-BA7A-32CDF18CE11B}" destId="{35E0906E-1B28-405F-8BF1-F8FF15A5F72A}" srcOrd="2" destOrd="0" parTransId="{9F3C2FC5-5C64-42AC-8614-0666C6CF673F}" sibTransId="{DF1A4DD2-1619-40EA-9098-A14A18761D28}"/>
    <dgm:cxn modelId="{AACD8C96-F462-433B-A462-055DA711F04B}" srcId="{B9CB0D0D-3C3E-4CC3-BA7A-32CDF18CE11B}" destId="{447432E2-7827-4A16-961B-E224A0C2B8A5}" srcOrd="1" destOrd="0" parTransId="{B487A7D7-7F9D-48D2-A9B4-3E6CE7C12F4F}" sibTransId="{618FD4DC-841D-4A85-84DB-BD5F913E3A82}"/>
    <dgm:cxn modelId="{6B1E86AC-7DCB-4502-98BC-3F110CC90336}" type="presOf" srcId="{447432E2-7827-4A16-961B-E224A0C2B8A5}" destId="{6B26AAD5-8077-4456-A565-D7A426228BB2}" srcOrd="0" destOrd="0" presId="urn:microsoft.com/office/officeart/2008/layout/LinedList"/>
    <dgm:cxn modelId="{8F51D6CA-AE31-41C3-92E2-B648A33AB9AC}" type="presOf" srcId="{87EFA988-00C9-40A7-9B3D-B88537447DBB}" destId="{04F2F5BA-5A35-4E5E-A1BB-E35E179EE7C9}" srcOrd="0" destOrd="0" presId="urn:microsoft.com/office/officeart/2008/layout/LinedList"/>
    <dgm:cxn modelId="{FC414D6A-9EA9-475B-9772-ABA84AA97CFA}" type="presParOf" srcId="{38572648-8636-4919-8396-DC5F60D24BCE}" destId="{F291E30F-E3B6-4A67-80B6-652E1D2D2944}" srcOrd="0" destOrd="0" presId="urn:microsoft.com/office/officeart/2008/layout/LinedList"/>
    <dgm:cxn modelId="{BE6D36B0-166A-4BC2-BB50-AEBD6B519291}" type="presParOf" srcId="{38572648-8636-4919-8396-DC5F60D24BCE}" destId="{58391E85-75F8-4AF8-BE36-404C0DEE664B}" srcOrd="1" destOrd="0" presId="urn:microsoft.com/office/officeart/2008/layout/LinedList"/>
    <dgm:cxn modelId="{127287CE-4474-43A8-AC29-647C9DB9884C}" type="presParOf" srcId="{58391E85-75F8-4AF8-BE36-404C0DEE664B}" destId="{04F2F5BA-5A35-4E5E-A1BB-E35E179EE7C9}" srcOrd="0" destOrd="0" presId="urn:microsoft.com/office/officeart/2008/layout/LinedList"/>
    <dgm:cxn modelId="{63EA9270-3DFC-480E-B65D-1F450CFD4E73}" type="presParOf" srcId="{58391E85-75F8-4AF8-BE36-404C0DEE664B}" destId="{9F538E07-06FA-47BF-9628-5B35093CC597}" srcOrd="1" destOrd="0" presId="urn:microsoft.com/office/officeart/2008/layout/LinedList"/>
    <dgm:cxn modelId="{C36F9875-1A9F-4F9B-A536-C197C503F841}" type="presParOf" srcId="{38572648-8636-4919-8396-DC5F60D24BCE}" destId="{18E7DB3B-E5A9-4E9B-A7AE-04E94705F2F2}" srcOrd="2" destOrd="0" presId="urn:microsoft.com/office/officeart/2008/layout/LinedList"/>
    <dgm:cxn modelId="{729E8AD8-934D-4364-B371-360FEED85EEF}" type="presParOf" srcId="{38572648-8636-4919-8396-DC5F60D24BCE}" destId="{4D28BAD2-8F82-4A52-889B-333A42772FEC}" srcOrd="3" destOrd="0" presId="urn:microsoft.com/office/officeart/2008/layout/LinedList"/>
    <dgm:cxn modelId="{6A79C703-BEA0-4C16-A2F0-CFC41DC78DB1}" type="presParOf" srcId="{4D28BAD2-8F82-4A52-889B-333A42772FEC}" destId="{6B26AAD5-8077-4456-A565-D7A426228BB2}" srcOrd="0" destOrd="0" presId="urn:microsoft.com/office/officeart/2008/layout/LinedList"/>
    <dgm:cxn modelId="{02C197F5-2EA5-4912-945F-054F2E38A130}" type="presParOf" srcId="{4D28BAD2-8F82-4A52-889B-333A42772FEC}" destId="{99FA09AC-2D9A-40E6-A6BA-2B3BF7623285}" srcOrd="1" destOrd="0" presId="urn:microsoft.com/office/officeart/2008/layout/LinedList"/>
    <dgm:cxn modelId="{18166757-4FD2-49B9-B49C-D3DCC3EB2A10}" type="presParOf" srcId="{38572648-8636-4919-8396-DC5F60D24BCE}" destId="{81539746-EB4A-4B3C-AE38-03914E4B2BD4}" srcOrd="4" destOrd="0" presId="urn:microsoft.com/office/officeart/2008/layout/LinedList"/>
    <dgm:cxn modelId="{A88D32E5-D8FF-46A2-A19D-02A185FFE89B}" type="presParOf" srcId="{38572648-8636-4919-8396-DC5F60D24BCE}" destId="{2E243BF5-B21F-4D06-8D83-5AC8FA296276}" srcOrd="5" destOrd="0" presId="urn:microsoft.com/office/officeart/2008/layout/LinedList"/>
    <dgm:cxn modelId="{BDA1DF5C-6654-4359-9C32-E4E2B4BFF1B6}" type="presParOf" srcId="{2E243BF5-B21F-4D06-8D83-5AC8FA296276}" destId="{C2CE858D-CB17-4CA8-9A74-CDFA7D8CEF12}" srcOrd="0" destOrd="0" presId="urn:microsoft.com/office/officeart/2008/layout/LinedList"/>
    <dgm:cxn modelId="{FD591B7E-7581-498A-A7C7-13B6C24FD0E9}" type="presParOf" srcId="{2E243BF5-B21F-4D06-8D83-5AC8FA296276}" destId="{CC69C3FB-CA31-4BF9-ABAA-4C37F952036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0646D8AA-FCF1-4D0E-B312-E9A0556E4B1A}" type="doc">
      <dgm:prSet loTypeId="urn:microsoft.com/office/officeart/2018/2/layout/IconCircleList" loCatId="icon" qsTypeId="urn:microsoft.com/office/officeart/2005/8/quickstyle/simple1" qsCatId="simple" csTypeId="urn:microsoft.com/office/officeart/2005/8/colors/accent1_1" csCatId="accent1" phldr="1"/>
      <dgm:spPr/>
      <dgm:t>
        <a:bodyPr/>
        <a:lstStyle/>
        <a:p>
          <a:endParaRPr lang="en-US"/>
        </a:p>
      </dgm:t>
    </dgm:pt>
    <dgm:pt modelId="{159F33DF-98FA-42E4-A521-5F3E9D558EDC}">
      <dgm:prSet custT="1"/>
      <dgm:spPr/>
      <dgm:t>
        <a:bodyPr/>
        <a:lstStyle/>
        <a:p>
          <a:pPr>
            <a:lnSpc>
              <a:spcPct val="100000"/>
            </a:lnSpc>
          </a:pPr>
          <a:r>
            <a:rPr lang="en-GB" sz="1800"/>
            <a:t>Principles are high-level definitions of fundamental values</a:t>
          </a:r>
          <a:br>
            <a:rPr lang="en-GB" sz="1800"/>
          </a:br>
          <a:endParaRPr lang="en-US" sz="1800"/>
        </a:p>
      </dgm:t>
    </dgm:pt>
    <dgm:pt modelId="{A9C63158-106F-4156-853B-546EC40294ED}" type="parTrans" cxnId="{44D46B9F-2EF6-4B07-9370-1B51FBD74F35}">
      <dgm:prSet/>
      <dgm:spPr/>
      <dgm:t>
        <a:bodyPr/>
        <a:lstStyle/>
        <a:p>
          <a:endParaRPr lang="en-US" sz="1800"/>
        </a:p>
      </dgm:t>
    </dgm:pt>
    <dgm:pt modelId="{D7B85D8E-523E-4510-B694-8D30041AE340}" type="sibTrans" cxnId="{44D46B9F-2EF6-4B07-9370-1B51FBD74F35}">
      <dgm:prSet/>
      <dgm:spPr/>
      <dgm:t>
        <a:bodyPr/>
        <a:lstStyle/>
        <a:p>
          <a:pPr>
            <a:lnSpc>
              <a:spcPct val="100000"/>
            </a:lnSpc>
          </a:pPr>
          <a:endParaRPr lang="en-US" sz="1800"/>
        </a:p>
      </dgm:t>
    </dgm:pt>
    <dgm:pt modelId="{0F9B7C46-7629-4380-9F79-F33F73BB894D}">
      <dgm:prSet custT="1"/>
      <dgm:spPr/>
      <dgm:t>
        <a:bodyPr/>
        <a:lstStyle/>
        <a:p>
          <a:pPr>
            <a:lnSpc>
              <a:spcPct val="100000"/>
            </a:lnSpc>
          </a:pPr>
          <a:r>
            <a:rPr lang="en-GB" sz="1800"/>
            <a:t>They are the basis for architecture development, policies, and standards. </a:t>
          </a:r>
          <a:br>
            <a:rPr lang="en-GB" sz="1800"/>
          </a:br>
          <a:r>
            <a:rPr lang="en-GB" sz="1800"/>
            <a:t> </a:t>
          </a:r>
          <a:endParaRPr lang="en-US" sz="1800"/>
        </a:p>
      </dgm:t>
    </dgm:pt>
    <dgm:pt modelId="{2F62D9BA-5EFD-49F2-8FD9-E64861C12371}" type="parTrans" cxnId="{4572E001-68B1-4042-8B8A-DEF516642E73}">
      <dgm:prSet/>
      <dgm:spPr/>
      <dgm:t>
        <a:bodyPr/>
        <a:lstStyle/>
        <a:p>
          <a:endParaRPr lang="en-US" sz="1800"/>
        </a:p>
      </dgm:t>
    </dgm:pt>
    <dgm:pt modelId="{CF944227-5E2F-417B-9150-B549B892A99B}" type="sibTrans" cxnId="{4572E001-68B1-4042-8B8A-DEF516642E73}">
      <dgm:prSet/>
      <dgm:spPr/>
      <dgm:t>
        <a:bodyPr/>
        <a:lstStyle/>
        <a:p>
          <a:pPr>
            <a:lnSpc>
              <a:spcPct val="100000"/>
            </a:lnSpc>
          </a:pPr>
          <a:endParaRPr lang="en-US" sz="1800"/>
        </a:p>
      </dgm:t>
    </dgm:pt>
    <dgm:pt modelId="{9C1BCCF0-C401-4870-A9CD-66CD1400383B}">
      <dgm:prSet custT="1"/>
      <dgm:spPr/>
      <dgm:t>
        <a:bodyPr/>
        <a:lstStyle/>
        <a:p>
          <a:pPr>
            <a:lnSpc>
              <a:spcPct val="100000"/>
            </a:lnSpc>
          </a:pPr>
          <a:r>
            <a:rPr lang="en-GB" sz="1800"/>
            <a:t>The principles of EA define general rules and guidelines</a:t>
          </a:r>
          <a:endParaRPr lang="en-US" sz="1800"/>
        </a:p>
      </dgm:t>
    </dgm:pt>
    <dgm:pt modelId="{A006B855-78CD-46D8-831C-A7C6FC35B09B}" type="parTrans" cxnId="{5561574A-C8C2-42B9-9186-EA9476385D66}">
      <dgm:prSet/>
      <dgm:spPr/>
      <dgm:t>
        <a:bodyPr/>
        <a:lstStyle/>
        <a:p>
          <a:endParaRPr lang="en-US" sz="1800"/>
        </a:p>
      </dgm:t>
    </dgm:pt>
    <dgm:pt modelId="{7EE7A60E-8D89-40FB-83D5-96FE1FD72A9D}" type="sibTrans" cxnId="{5561574A-C8C2-42B9-9186-EA9476385D66}">
      <dgm:prSet/>
      <dgm:spPr/>
      <dgm:t>
        <a:bodyPr/>
        <a:lstStyle/>
        <a:p>
          <a:pPr>
            <a:lnSpc>
              <a:spcPct val="100000"/>
            </a:lnSpc>
          </a:pPr>
          <a:endParaRPr lang="en-US" sz="1800"/>
        </a:p>
      </dgm:t>
    </dgm:pt>
    <dgm:pt modelId="{E295C796-B02F-495A-A319-54EDF59C78D7}">
      <dgm:prSet custT="1"/>
      <dgm:spPr/>
      <dgm:t>
        <a:bodyPr/>
        <a:lstStyle/>
        <a:p>
          <a:pPr>
            <a:lnSpc>
              <a:spcPct val="100000"/>
            </a:lnSpc>
          </a:pPr>
          <a:r>
            <a:rPr lang="en-GB" sz="1800"/>
            <a:t>They reflect a level of consensus across the organization</a:t>
          </a:r>
          <a:endParaRPr lang="en-US" sz="1800"/>
        </a:p>
      </dgm:t>
    </dgm:pt>
    <dgm:pt modelId="{929CF2A0-989A-4BA3-8F81-365859BCD92F}" type="parTrans" cxnId="{EAF51BAF-821A-4FDA-AE3B-B7A1C5C33DEC}">
      <dgm:prSet/>
      <dgm:spPr/>
      <dgm:t>
        <a:bodyPr/>
        <a:lstStyle/>
        <a:p>
          <a:endParaRPr lang="en-US" sz="1800"/>
        </a:p>
      </dgm:t>
    </dgm:pt>
    <dgm:pt modelId="{C9C61B93-A4C4-4365-8300-9BB2B5E8CFE3}" type="sibTrans" cxnId="{EAF51BAF-821A-4FDA-AE3B-B7A1C5C33DEC}">
      <dgm:prSet/>
      <dgm:spPr/>
      <dgm:t>
        <a:bodyPr/>
        <a:lstStyle/>
        <a:p>
          <a:endParaRPr lang="en-US" sz="1800"/>
        </a:p>
      </dgm:t>
    </dgm:pt>
    <dgm:pt modelId="{512E2FC7-1D71-4C60-869F-56D45F8EE3E7}" type="pres">
      <dgm:prSet presAssocID="{0646D8AA-FCF1-4D0E-B312-E9A0556E4B1A}" presName="root" presStyleCnt="0">
        <dgm:presLayoutVars>
          <dgm:dir/>
          <dgm:resizeHandles val="exact"/>
        </dgm:presLayoutVars>
      </dgm:prSet>
      <dgm:spPr/>
    </dgm:pt>
    <dgm:pt modelId="{177190C1-697C-49A7-9D44-2853FFA442A0}" type="pres">
      <dgm:prSet presAssocID="{0646D8AA-FCF1-4D0E-B312-E9A0556E4B1A}" presName="container" presStyleCnt="0">
        <dgm:presLayoutVars>
          <dgm:dir/>
          <dgm:resizeHandles val="exact"/>
        </dgm:presLayoutVars>
      </dgm:prSet>
      <dgm:spPr/>
    </dgm:pt>
    <dgm:pt modelId="{A4C4221D-722E-47BC-8EA2-9C6E5AAA3917}" type="pres">
      <dgm:prSet presAssocID="{159F33DF-98FA-42E4-A521-5F3E9D558EDC}" presName="compNode" presStyleCnt="0"/>
      <dgm:spPr/>
    </dgm:pt>
    <dgm:pt modelId="{BF9F10A7-5C7A-4C11-9FC0-47FF29255AC1}" type="pres">
      <dgm:prSet presAssocID="{159F33DF-98FA-42E4-A521-5F3E9D558EDC}" presName="iconBgRect" presStyleLbl="bgShp" presStyleIdx="0" presStyleCnt="4"/>
      <dgm:spPr>
        <a:solidFill>
          <a:srgbClr val="66CBE4"/>
        </a:solidFill>
        <a:ln>
          <a:solidFill>
            <a:srgbClr val="66CBE4"/>
          </a:solidFill>
        </a:ln>
      </dgm:spPr>
    </dgm:pt>
    <dgm:pt modelId="{04E1D83B-D9D3-4990-85D9-F1856F0367D3}" type="pres">
      <dgm:prSet presAssocID="{159F33DF-98FA-42E4-A521-5F3E9D558ED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CE5"/>
          </a:solidFill>
        </a:ln>
      </dgm:spPr>
      <dgm:extLst>
        <a:ext uri="{E40237B7-FDA0-4F09-8148-C483321AD2D9}">
          <dgm14:cNvPr xmlns:dgm14="http://schemas.microsoft.com/office/drawing/2010/diagram" id="0" name="" descr="Hierarchy"/>
        </a:ext>
      </dgm:extLst>
    </dgm:pt>
    <dgm:pt modelId="{E3647682-C4E3-42CA-BDA3-53C9EB2CA8C2}" type="pres">
      <dgm:prSet presAssocID="{159F33DF-98FA-42E4-A521-5F3E9D558EDC}" presName="spaceRect" presStyleCnt="0"/>
      <dgm:spPr/>
    </dgm:pt>
    <dgm:pt modelId="{75223C18-B1F2-4E83-ADD0-8C957791CFED}" type="pres">
      <dgm:prSet presAssocID="{159F33DF-98FA-42E4-A521-5F3E9D558EDC}" presName="textRect" presStyleLbl="revTx" presStyleIdx="0" presStyleCnt="4">
        <dgm:presLayoutVars>
          <dgm:chMax val="1"/>
          <dgm:chPref val="1"/>
        </dgm:presLayoutVars>
      </dgm:prSet>
      <dgm:spPr/>
    </dgm:pt>
    <dgm:pt modelId="{B1B48BC8-EEAD-4F98-B837-5786CBF12358}" type="pres">
      <dgm:prSet presAssocID="{D7B85D8E-523E-4510-B694-8D30041AE340}" presName="sibTrans" presStyleLbl="sibTrans2D1" presStyleIdx="0" presStyleCnt="0"/>
      <dgm:spPr/>
    </dgm:pt>
    <dgm:pt modelId="{8AA2D73D-9763-44AB-BD9F-C299B1911233}" type="pres">
      <dgm:prSet presAssocID="{0F9B7C46-7629-4380-9F79-F33F73BB894D}" presName="compNode" presStyleCnt="0"/>
      <dgm:spPr/>
    </dgm:pt>
    <dgm:pt modelId="{631798A9-E908-45FF-946D-119671B4B250}" type="pres">
      <dgm:prSet presAssocID="{0F9B7C46-7629-4380-9F79-F33F73BB894D}" presName="iconBgRect" presStyleLbl="bgShp" presStyleIdx="1" presStyleCnt="4"/>
      <dgm:spPr>
        <a:solidFill>
          <a:srgbClr val="66CBE4"/>
        </a:solidFill>
        <a:ln>
          <a:solidFill>
            <a:srgbClr val="66CBE4"/>
          </a:solidFill>
        </a:ln>
      </dgm:spPr>
    </dgm:pt>
    <dgm:pt modelId="{C675F693-EE41-4072-9945-86E399D9A9C3}" type="pres">
      <dgm:prSet presAssocID="{0F9B7C46-7629-4380-9F79-F33F73BB894D}"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CE5"/>
          </a:solidFill>
        </a:ln>
      </dgm:spPr>
      <dgm:extLst>
        <a:ext uri="{E40237B7-FDA0-4F09-8148-C483321AD2D9}">
          <dgm14:cNvPr xmlns:dgm14="http://schemas.microsoft.com/office/drawing/2010/diagram" id="0" name="" descr="City"/>
        </a:ext>
      </dgm:extLst>
    </dgm:pt>
    <dgm:pt modelId="{0D7D94A1-B3CE-44C4-9FFC-5A4CDDBCA3ED}" type="pres">
      <dgm:prSet presAssocID="{0F9B7C46-7629-4380-9F79-F33F73BB894D}" presName="spaceRect" presStyleCnt="0"/>
      <dgm:spPr/>
    </dgm:pt>
    <dgm:pt modelId="{D9DE2819-357D-456C-B768-A459DA1B703C}" type="pres">
      <dgm:prSet presAssocID="{0F9B7C46-7629-4380-9F79-F33F73BB894D}" presName="textRect" presStyleLbl="revTx" presStyleIdx="1" presStyleCnt="4">
        <dgm:presLayoutVars>
          <dgm:chMax val="1"/>
          <dgm:chPref val="1"/>
        </dgm:presLayoutVars>
      </dgm:prSet>
      <dgm:spPr/>
    </dgm:pt>
    <dgm:pt modelId="{7AC4D0FC-40AB-4C53-933F-374649D2C992}" type="pres">
      <dgm:prSet presAssocID="{CF944227-5E2F-417B-9150-B549B892A99B}" presName="sibTrans" presStyleLbl="sibTrans2D1" presStyleIdx="0" presStyleCnt="0"/>
      <dgm:spPr/>
    </dgm:pt>
    <dgm:pt modelId="{BC931950-65CE-4003-8060-7D65931E927E}" type="pres">
      <dgm:prSet presAssocID="{9C1BCCF0-C401-4870-A9CD-66CD1400383B}" presName="compNode" presStyleCnt="0"/>
      <dgm:spPr/>
    </dgm:pt>
    <dgm:pt modelId="{318495EA-7879-43F3-A572-720A73D5FFA6}" type="pres">
      <dgm:prSet presAssocID="{9C1BCCF0-C401-4870-A9CD-66CD1400383B}" presName="iconBgRect" presStyleLbl="bgShp" presStyleIdx="2" presStyleCnt="4"/>
      <dgm:spPr>
        <a:solidFill>
          <a:srgbClr val="66CBE4"/>
        </a:solidFill>
        <a:ln>
          <a:solidFill>
            <a:srgbClr val="66CBE4"/>
          </a:solidFill>
        </a:ln>
      </dgm:spPr>
    </dgm:pt>
    <dgm:pt modelId="{9A9EE8F3-0EFF-454A-A8FD-585B2987E6A3}" type="pres">
      <dgm:prSet presAssocID="{9C1BCCF0-C401-4870-A9CD-66CD1400383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CE5"/>
          </a:solidFill>
        </a:ln>
      </dgm:spPr>
      <dgm:extLst>
        <a:ext uri="{E40237B7-FDA0-4F09-8148-C483321AD2D9}">
          <dgm14:cNvPr xmlns:dgm14="http://schemas.microsoft.com/office/drawing/2010/diagram" id="0" name="" descr="Check List"/>
        </a:ext>
      </dgm:extLst>
    </dgm:pt>
    <dgm:pt modelId="{7535532C-523F-4081-974B-45F4292D2CF4}" type="pres">
      <dgm:prSet presAssocID="{9C1BCCF0-C401-4870-A9CD-66CD1400383B}" presName="spaceRect" presStyleCnt="0"/>
      <dgm:spPr/>
    </dgm:pt>
    <dgm:pt modelId="{C01780D2-B4B6-4AEC-9405-8459E9CABAEE}" type="pres">
      <dgm:prSet presAssocID="{9C1BCCF0-C401-4870-A9CD-66CD1400383B}" presName="textRect" presStyleLbl="revTx" presStyleIdx="2" presStyleCnt="4">
        <dgm:presLayoutVars>
          <dgm:chMax val="1"/>
          <dgm:chPref val="1"/>
        </dgm:presLayoutVars>
      </dgm:prSet>
      <dgm:spPr/>
    </dgm:pt>
    <dgm:pt modelId="{35C8476E-4C35-476F-8620-48A0D8742216}" type="pres">
      <dgm:prSet presAssocID="{7EE7A60E-8D89-40FB-83D5-96FE1FD72A9D}" presName="sibTrans" presStyleLbl="sibTrans2D1" presStyleIdx="0" presStyleCnt="0"/>
      <dgm:spPr/>
    </dgm:pt>
    <dgm:pt modelId="{680A8246-DF18-42DE-9046-F5DEDA92E11F}" type="pres">
      <dgm:prSet presAssocID="{E295C796-B02F-495A-A319-54EDF59C78D7}" presName="compNode" presStyleCnt="0"/>
      <dgm:spPr/>
    </dgm:pt>
    <dgm:pt modelId="{4EA39C50-BB64-44D5-96A3-6A76D5ED7CC8}" type="pres">
      <dgm:prSet presAssocID="{E295C796-B02F-495A-A319-54EDF59C78D7}" presName="iconBgRect" presStyleLbl="bgShp" presStyleIdx="3" presStyleCnt="4"/>
      <dgm:spPr>
        <a:solidFill>
          <a:srgbClr val="66CBE4"/>
        </a:solidFill>
        <a:ln>
          <a:solidFill>
            <a:srgbClr val="66CBE4"/>
          </a:solidFill>
        </a:ln>
      </dgm:spPr>
    </dgm:pt>
    <dgm:pt modelId="{BBDE3DB7-20D9-47DA-BEFA-28EF42289D33}" type="pres">
      <dgm:prSet presAssocID="{E295C796-B02F-495A-A319-54EDF59C78D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rgbClr val="66CCE5"/>
          </a:solidFill>
        </a:ln>
      </dgm:spPr>
      <dgm:extLst>
        <a:ext uri="{E40237B7-FDA0-4F09-8148-C483321AD2D9}">
          <dgm14:cNvPr xmlns:dgm14="http://schemas.microsoft.com/office/drawing/2010/diagram" id="0" name="" descr="Meeting"/>
        </a:ext>
      </dgm:extLst>
    </dgm:pt>
    <dgm:pt modelId="{AAEA2F73-2A17-4844-A002-DFAE2EB91C7C}" type="pres">
      <dgm:prSet presAssocID="{E295C796-B02F-495A-A319-54EDF59C78D7}" presName="spaceRect" presStyleCnt="0"/>
      <dgm:spPr/>
    </dgm:pt>
    <dgm:pt modelId="{616F1466-AFC5-4718-A0A7-E44731343EFA}" type="pres">
      <dgm:prSet presAssocID="{E295C796-B02F-495A-A319-54EDF59C78D7}" presName="textRect" presStyleLbl="revTx" presStyleIdx="3" presStyleCnt="4">
        <dgm:presLayoutVars>
          <dgm:chMax val="1"/>
          <dgm:chPref val="1"/>
        </dgm:presLayoutVars>
      </dgm:prSet>
      <dgm:spPr/>
    </dgm:pt>
  </dgm:ptLst>
  <dgm:cxnLst>
    <dgm:cxn modelId="{4572E001-68B1-4042-8B8A-DEF516642E73}" srcId="{0646D8AA-FCF1-4D0E-B312-E9A0556E4B1A}" destId="{0F9B7C46-7629-4380-9F79-F33F73BB894D}" srcOrd="1" destOrd="0" parTransId="{2F62D9BA-5EFD-49F2-8FD9-E64861C12371}" sibTransId="{CF944227-5E2F-417B-9150-B549B892A99B}"/>
    <dgm:cxn modelId="{B542030E-C447-4A92-B79B-746FE36406F4}" type="presOf" srcId="{D7B85D8E-523E-4510-B694-8D30041AE340}" destId="{B1B48BC8-EEAD-4F98-B837-5786CBF12358}" srcOrd="0" destOrd="0" presId="urn:microsoft.com/office/officeart/2018/2/layout/IconCircleList"/>
    <dgm:cxn modelId="{9D34AE1D-807C-4897-B9BB-B07BE5C8780C}" type="presOf" srcId="{159F33DF-98FA-42E4-A521-5F3E9D558EDC}" destId="{75223C18-B1F2-4E83-ADD0-8C957791CFED}" srcOrd="0" destOrd="0" presId="urn:microsoft.com/office/officeart/2018/2/layout/IconCircleList"/>
    <dgm:cxn modelId="{CB5C505E-7622-4971-9C81-F1EB014E89F6}" type="presOf" srcId="{0646D8AA-FCF1-4D0E-B312-E9A0556E4B1A}" destId="{512E2FC7-1D71-4C60-869F-56D45F8EE3E7}" srcOrd="0" destOrd="0" presId="urn:microsoft.com/office/officeart/2018/2/layout/IconCircleList"/>
    <dgm:cxn modelId="{5561574A-C8C2-42B9-9186-EA9476385D66}" srcId="{0646D8AA-FCF1-4D0E-B312-E9A0556E4B1A}" destId="{9C1BCCF0-C401-4870-A9CD-66CD1400383B}" srcOrd="2" destOrd="0" parTransId="{A006B855-78CD-46D8-831C-A7C6FC35B09B}" sibTransId="{7EE7A60E-8D89-40FB-83D5-96FE1FD72A9D}"/>
    <dgm:cxn modelId="{279CEC88-D952-4F75-A87B-09C511EFCD85}" type="presOf" srcId="{9C1BCCF0-C401-4870-A9CD-66CD1400383B}" destId="{C01780D2-B4B6-4AEC-9405-8459E9CABAEE}" srcOrd="0" destOrd="0" presId="urn:microsoft.com/office/officeart/2018/2/layout/IconCircleList"/>
    <dgm:cxn modelId="{73DE8694-C576-4EDC-8024-C8336215C22B}" type="presOf" srcId="{CF944227-5E2F-417B-9150-B549B892A99B}" destId="{7AC4D0FC-40AB-4C53-933F-374649D2C992}" srcOrd="0" destOrd="0" presId="urn:microsoft.com/office/officeart/2018/2/layout/IconCircleList"/>
    <dgm:cxn modelId="{44D46B9F-2EF6-4B07-9370-1B51FBD74F35}" srcId="{0646D8AA-FCF1-4D0E-B312-E9A0556E4B1A}" destId="{159F33DF-98FA-42E4-A521-5F3E9D558EDC}" srcOrd="0" destOrd="0" parTransId="{A9C63158-106F-4156-853B-546EC40294ED}" sibTransId="{D7B85D8E-523E-4510-B694-8D30041AE340}"/>
    <dgm:cxn modelId="{1D1225A6-A4CF-420F-A98F-E2976E05664D}" type="presOf" srcId="{7EE7A60E-8D89-40FB-83D5-96FE1FD72A9D}" destId="{35C8476E-4C35-476F-8620-48A0D8742216}" srcOrd="0" destOrd="0" presId="urn:microsoft.com/office/officeart/2018/2/layout/IconCircleList"/>
    <dgm:cxn modelId="{EAF51BAF-821A-4FDA-AE3B-B7A1C5C33DEC}" srcId="{0646D8AA-FCF1-4D0E-B312-E9A0556E4B1A}" destId="{E295C796-B02F-495A-A319-54EDF59C78D7}" srcOrd="3" destOrd="0" parTransId="{929CF2A0-989A-4BA3-8F81-365859BCD92F}" sibTransId="{C9C61B93-A4C4-4365-8300-9BB2B5E8CFE3}"/>
    <dgm:cxn modelId="{DF7102DF-48EC-4513-BB67-0004C0DFC6EB}" type="presOf" srcId="{0F9B7C46-7629-4380-9F79-F33F73BB894D}" destId="{D9DE2819-357D-456C-B768-A459DA1B703C}" srcOrd="0" destOrd="0" presId="urn:microsoft.com/office/officeart/2018/2/layout/IconCircleList"/>
    <dgm:cxn modelId="{5DD493FB-ADCE-4E96-B896-963D8C189987}" type="presOf" srcId="{E295C796-B02F-495A-A319-54EDF59C78D7}" destId="{616F1466-AFC5-4718-A0A7-E44731343EFA}" srcOrd="0" destOrd="0" presId="urn:microsoft.com/office/officeart/2018/2/layout/IconCircleList"/>
    <dgm:cxn modelId="{03A6EB5B-3F38-4B96-B265-CFD273FE2500}" type="presParOf" srcId="{512E2FC7-1D71-4C60-869F-56D45F8EE3E7}" destId="{177190C1-697C-49A7-9D44-2853FFA442A0}" srcOrd="0" destOrd="0" presId="urn:microsoft.com/office/officeart/2018/2/layout/IconCircleList"/>
    <dgm:cxn modelId="{75FF5DCE-31EC-4BCA-A97D-8B1F0C16A3C1}" type="presParOf" srcId="{177190C1-697C-49A7-9D44-2853FFA442A0}" destId="{A4C4221D-722E-47BC-8EA2-9C6E5AAA3917}" srcOrd="0" destOrd="0" presId="urn:microsoft.com/office/officeart/2018/2/layout/IconCircleList"/>
    <dgm:cxn modelId="{A9B5BAD4-0054-45ED-BCAE-B22804A8E8B9}" type="presParOf" srcId="{A4C4221D-722E-47BC-8EA2-9C6E5AAA3917}" destId="{BF9F10A7-5C7A-4C11-9FC0-47FF29255AC1}" srcOrd="0" destOrd="0" presId="urn:microsoft.com/office/officeart/2018/2/layout/IconCircleList"/>
    <dgm:cxn modelId="{DB82C94F-9F11-4CE7-914B-F918F517D4E5}" type="presParOf" srcId="{A4C4221D-722E-47BC-8EA2-9C6E5AAA3917}" destId="{04E1D83B-D9D3-4990-85D9-F1856F0367D3}" srcOrd="1" destOrd="0" presId="urn:microsoft.com/office/officeart/2018/2/layout/IconCircleList"/>
    <dgm:cxn modelId="{71593A42-CC43-4840-AAC5-D969C8249A8F}" type="presParOf" srcId="{A4C4221D-722E-47BC-8EA2-9C6E5AAA3917}" destId="{E3647682-C4E3-42CA-BDA3-53C9EB2CA8C2}" srcOrd="2" destOrd="0" presId="urn:microsoft.com/office/officeart/2018/2/layout/IconCircleList"/>
    <dgm:cxn modelId="{DD07E341-16E5-45FC-B5ED-F74A0CCC7C00}" type="presParOf" srcId="{A4C4221D-722E-47BC-8EA2-9C6E5AAA3917}" destId="{75223C18-B1F2-4E83-ADD0-8C957791CFED}" srcOrd="3" destOrd="0" presId="urn:microsoft.com/office/officeart/2018/2/layout/IconCircleList"/>
    <dgm:cxn modelId="{C3D3DE45-B8D1-4861-B0EE-831972AB60B1}" type="presParOf" srcId="{177190C1-697C-49A7-9D44-2853FFA442A0}" destId="{B1B48BC8-EEAD-4F98-B837-5786CBF12358}" srcOrd="1" destOrd="0" presId="urn:microsoft.com/office/officeart/2018/2/layout/IconCircleList"/>
    <dgm:cxn modelId="{4833A4C7-78AE-4C16-9F82-1B686C60B162}" type="presParOf" srcId="{177190C1-697C-49A7-9D44-2853FFA442A0}" destId="{8AA2D73D-9763-44AB-BD9F-C299B1911233}" srcOrd="2" destOrd="0" presId="urn:microsoft.com/office/officeart/2018/2/layout/IconCircleList"/>
    <dgm:cxn modelId="{1C99F82F-47D4-423E-8B75-2558673DB8F0}" type="presParOf" srcId="{8AA2D73D-9763-44AB-BD9F-C299B1911233}" destId="{631798A9-E908-45FF-946D-119671B4B250}" srcOrd="0" destOrd="0" presId="urn:microsoft.com/office/officeart/2018/2/layout/IconCircleList"/>
    <dgm:cxn modelId="{197ECCA8-4BAC-4624-B4F8-E30719A8A01C}" type="presParOf" srcId="{8AA2D73D-9763-44AB-BD9F-C299B1911233}" destId="{C675F693-EE41-4072-9945-86E399D9A9C3}" srcOrd="1" destOrd="0" presId="urn:microsoft.com/office/officeart/2018/2/layout/IconCircleList"/>
    <dgm:cxn modelId="{97B6D5AF-88FE-41FB-9DA8-FC1E1EAACC45}" type="presParOf" srcId="{8AA2D73D-9763-44AB-BD9F-C299B1911233}" destId="{0D7D94A1-B3CE-44C4-9FFC-5A4CDDBCA3ED}" srcOrd="2" destOrd="0" presId="urn:microsoft.com/office/officeart/2018/2/layout/IconCircleList"/>
    <dgm:cxn modelId="{B39EF685-0EF9-424A-B677-5BACB5B2C736}" type="presParOf" srcId="{8AA2D73D-9763-44AB-BD9F-C299B1911233}" destId="{D9DE2819-357D-456C-B768-A459DA1B703C}" srcOrd="3" destOrd="0" presId="urn:microsoft.com/office/officeart/2018/2/layout/IconCircleList"/>
    <dgm:cxn modelId="{771A1899-3D23-4838-91DA-3590649CAB4E}" type="presParOf" srcId="{177190C1-697C-49A7-9D44-2853FFA442A0}" destId="{7AC4D0FC-40AB-4C53-933F-374649D2C992}" srcOrd="3" destOrd="0" presId="urn:microsoft.com/office/officeart/2018/2/layout/IconCircleList"/>
    <dgm:cxn modelId="{F8AE9421-D4B8-4A93-8C29-F07F7242266C}" type="presParOf" srcId="{177190C1-697C-49A7-9D44-2853FFA442A0}" destId="{BC931950-65CE-4003-8060-7D65931E927E}" srcOrd="4" destOrd="0" presId="urn:microsoft.com/office/officeart/2018/2/layout/IconCircleList"/>
    <dgm:cxn modelId="{F68F6D2A-14DA-40A0-A2DE-52EAFE12806E}" type="presParOf" srcId="{BC931950-65CE-4003-8060-7D65931E927E}" destId="{318495EA-7879-43F3-A572-720A73D5FFA6}" srcOrd="0" destOrd="0" presId="urn:microsoft.com/office/officeart/2018/2/layout/IconCircleList"/>
    <dgm:cxn modelId="{6023BA35-72E8-40D4-85D7-EFBF664701EB}" type="presParOf" srcId="{BC931950-65CE-4003-8060-7D65931E927E}" destId="{9A9EE8F3-0EFF-454A-A8FD-585B2987E6A3}" srcOrd="1" destOrd="0" presId="urn:microsoft.com/office/officeart/2018/2/layout/IconCircleList"/>
    <dgm:cxn modelId="{2145936C-C511-4DCF-8A3B-7ED528D99EC9}" type="presParOf" srcId="{BC931950-65CE-4003-8060-7D65931E927E}" destId="{7535532C-523F-4081-974B-45F4292D2CF4}" srcOrd="2" destOrd="0" presId="urn:microsoft.com/office/officeart/2018/2/layout/IconCircleList"/>
    <dgm:cxn modelId="{A758389E-24DD-4558-985F-DE51DE7FE0D0}" type="presParOf" srcId="{BC931950-65CE-4003-8060-7D65931E927E}" destId="{C01780D2-B4B6-4AEC-9405-8459E9CABAEE}" srcOrd="3" destOrd="0" presId="urn:microsoft.com/office/officeart/2018/2/layout/IconCircleList"/>
    <dgm:cxn modelId="{91D6E63A-D688-4CAA-B0D7-5FEDA23E25DF}" type="presParOf" srcId="{177190C1-697C-49A7-9D44-2853FFA442A0}" destId="{35C8476E-4C35-476F-8620-48A0D8742216}" srcOrd="5" destOrd="0" presId="urn:microsoft.com/office/officeart/2018/2/layout/IconCircleList"/>
    <dgm:cxn modelId="{7600C3CC-B478-4B49-AD23-4BD6534FA9DE}" type="presParOf" srcId="{177190C1-697C-49A7-9D44-2853FFA442A0}" destId="{680A8246-DF18-42DE-9046-F5DEDA92E11F}" srcOrd="6" destOrd="0" presId="urn:microsoft.com/office/officeart/2018/2/layout/IconCircleList"/>
    <dgm:cxn modelId="{90A5EE78-4395-4C58-8A86-43590FBB77F6}" type="presParOf" srcId="{680A8246-DF18-42DE-9046-F5DEDA92E11F}" destId="{4EA39C50-BB64-44D5-96A3-6A76D5ED7CC8}" srcOrd="0" destOrd="0" presId="urn:microsoft.com/office/officeart/2018/2/layout/IconCircleList"/>
    <dgm:cxn modelId="{EAD7412F-1E14-496D-9ABF-B8289A96AD73}" type="presParOf" srcId="{680A8246-DF18-42DE-9046-F5DEDA92E11F}" destId="{BBDE3DB7-20D9-47DA-BEFA-28EF42289D33}" srcOrd="1" destOrd="0" presId="urn:microsoft.com/office/officeart/2018/2/layout/IconCircleList"/>
    <dgm:cxn modelId="{8F733D14-DEC2-4E2B-9EA6-99E2BBB3CF37}" type="presParOf" srcId="{680A8246-DF18-42DE-9046-F5DEDA92E11F}" destId="{AAEA2F73-2A17-4844-A002-DFAE2EB91C7C}" srcOrd="2" destOrd="0" presId="urn:microsoft.com/office/officeart/2018/2/layout/IconCircleList"/>
    <dgm:cxn modelId="{5F66EC91-775B-4E19-A8BA-D755E3626F24}" type="presParOf" srcId="{680A8246-DF18-42DE-9046-F5DEDA92E11F}" destId="{616F1466-AFC5-4718-A0A7-E44731343EF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2680743F-FE04-4289-8730-1EFBB895B0F5}"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67CD204-61DF-4D60-AC5B-A2144FA5946E}">
      <dgm:prSet custT="1"/>
      <dgm:spPr/>
      <dgm:t>
        <a:bodyPr/>
        <a:lstStyle/>
        <a:p>
          <a:r>
            <a:rPr lang="en-GB" sz="1500" b="1"/>
            <a:t>Understandable</a:t>
          </a:r>
          <a:endParaRPr lang="en-US" sz="1500"/>
        </a:p>
      </dgm:t>
    </dgm:pt>
    <dgm:pt modelId="{A1939139-00EF-44A8-966A-4966CAB15895}" type="parTrans" cxnId="{69E4117B-5EDC-49F1-8C08-B3E8A54CD8DB}">
      <dgm:prSet/>
      <dgm:spPr/>
      <dgm:t>
        <a:bodyPr/>
        <a:lstStyle/>
        <a:p>
          <a:endParaRPr lang="en-US" sz="1500"/>
        </a:p>
      </dgm:t>
    </dgm:pt>
    <dgm:pt modelId="{020A74A4-291C-428C-B96A-D64B27AD5971}" type="sibTrans" cxnId="{69E4117B-5EDC-49F1-8C08-B3E8A54CD8DB}">
      <dgm:prSet/>
      <dgm:spPr/>
      <dgm:t>
        <a:bodyPr/>
        <a:lstStyle/>
        <a:p>
          <a:endParaRPr lang="en-US" sz="1500"/>
        </a:p>
      </dgm:t>
    </dgm:pt>
    <dgm:pt modelId="{AB0103DD-EFFA-476F-B88E-05E24EABE260}">
      <dgm:prSet custT="1"/>
      <dgm:spPr/>
      <dgm:t>
        <a:bodyPr/>
        <a:lstStyle/>
        <a:p>
          <a:r>
            <a:rPr lang="en-GB" sz="1500" b="1"/>
            <a:t>Robust</a:t>
          </a:r>
          <a:r>
            <a:rPr lang="en-GB" sz="1500"/>
            <a:t> </a:t>
          </a:r>
          <a:endParaRPr lang="en-US" sz="1500"/>
        </a:p>
      </dgm:t>
    </dgm:pt>
    <dgm:pt modelId="{5532DE34-13A9-411F-9FFD-601A2A9425D2}" type="parTrans" cxnId="{B165DA5B-1D86-41E1-9D7E-CC4436A60275}">
      <dgm:prSet/>
      <dgm:spPr/>
      <dgm:t>
        <a:bodyPr/>
        <a:lstStyle/>
        <a:p>
          <a:endParaRPr lang="en-US" sz="1500"/>
        </a:p>
      </dgm:t>
    </dgm:pt>
    <dgm:pt modelId="{BE7DCCA8-95A9-4285-B979-B0FCAD223C89}" type="sibTrans" cxnId="{B165DA5B-1D86-41E1-9D7E-CC4436A60275}">
      <dgm:prSet/>
      <dgm:spPr/>
      <dgm:t>
        <a:bodyPr/>
        <a:lstStyle/>
        <a:p>
          <a:endParaRPr lang="en-US" sz="1500"/>
        </a:p>
      </dgm:t>
    </dgm:pt>
    <dgm:pt modelId="{4E51D7D8-A7C3-41DA-BAF7-9B7DBF5552EA}">
      <dgm:prSet custT="1"/>
      <dgm:spPr/>
      <dgm:t>
        <a:bodyPr/>
        <a:lstStyle/>
        <a:p>
          <a:r>
            <a:rPr lang="en-GB" sz="1500" b="1"/>
            <a:t>Complete</a:t>
          </a:r>
          <a:endParaRPr lang="en-US" sz="1500"/>
        </a:p>
      </dgm:t>
    </dgm:pt>
    <dgm:pt modelId="{7F5D94A4-91E5-444D-81A3-25820AF5C901}" type="parTrans" cxnId="{01039C6A-EBED-4861-A570-366ADEBEEA8A}">
      <dgm:prSet/>
      <dgm:spPr/>
      <dgm:t>
        <a:bodyPr/>
        <a:lstStyle/>
        <a:p>
          <a:endParaRPr lang="en-US" sz="1500"/>
        </a:p>
      </dgm:t>
    </dgm:pt>
    <dgm:pt modelId="{07FBD440-95DA-4731-B1F7-F8F0245BB27F}" type="sibTrans" cxnId="{01039C6A-EBED-4861-A570-366ADEBEEA8A}">
      <dgm:prSet/>
      <dgm:spPr/>
      <dgm:t>
        <a:bodyPr/>
        <a:lstStyle/>
        <a:p>
          <a:endParaRPr lang="en-US" sz="1500"/>
        </a:p>
      </dgm:t>
    </dgm:pt>
    <dgm:pt modelId="{9266ED30-1BB4-4DD1-9365-50FF4F611669}">
      <dgm:prSet custT="1"/>
      <dgm:spPr/>
      <dgm:t>
        <a:bodyPr/>
        <a:lstStyle/>
        <a:p>
          <a:r>
            <a:rPr lang="en-GB" sz="1500" b="1"/>
            <a:t>Consistent</a:t>
          </a:r>
          <a:endParaRPr lang="en-US" sz="1500"/>
        </a:p>
      </dgm:t>
    </dgm:pt>
    <dgm:pt modelId="{FCA3C248-5428-40FD-B652-D331E679E3A9}" type="parTrans" cxnId="{87BE053E-E01A-4B60-B855-6D2739CF82B5}">
      <dgm:prSet/>
      <dgm:spPr/>
      <dgm:t>
        <a:bodyPr/>
        <a:lstStyle/>
        <a:p>
          <a:endParaRPr lang="en-US" sz="1500"/>
        </a:p>
      </dgm:t>
    </dgm:pt>
    <dgm:pt modelId="{B981525D-27F2-4A34-B86C-CC3A6674E00A}" type="sibTrans" cxnId="{87BE053E-E01A-4B60-B855-6D2739CF82B5}">
      <dgm:prSet/>
      <dgm:spPr/>
      <dgm:t>
        <a:bodyPr/>
        <a:lstStyle/>
        <a:p>
          <a:endParaRPr lang="en-US" sz="1500"/>
        </a:p>
      </dgm:t>
    </dgm:pt>
    <dgm:pt modelId="{585B28BA-50EF-488E-BE31-F9ECCC981E49}">
      <dgm:prSet custT="1"/>
      <dgm:spPr/>
      <dgm:t>
        <a:bodyPr/>
        <a:lstStyle/>
        <a:p>
          <a:r>
            <a:rPr lang="en-GB" sz="1500" b="1"/>
            <a:t>Stable</a:t>
          </a:r>
          <a:endParaRPr lang="en-US" sz="1500"/>
        </a:p>
      </dgm:t>
    </dgm:pt>
    <dgm:pt modelId="{8E033B38-0A3E-4405-87D7-70A1CFDFE40F}" type="parTrans" cxnId="{8C4C14AE-92EC-4A65-90EF-772DDDCFBA9E}">
      <dgm:prSet/>
      <dgm:spPr/>
      <dgm:t>
        <a:bodyPr/>
        <a:lstStyle/>
        <a:p>
          <a:endParaRPr lang="en-US" sz="1500"/>
        </a:p>
      </dgm:t>
    </dgm:pt>
    <dgm:pt modelId="{EFF36F40-9D4F-4EE3-B932-BA321290D1EC}" type="sibTrans" cxnId="{8C4C14AE-92EC-4A65-90EF-772DDDCFBA9E}">
      <dgm:prSet/>
      <dgm:spPr/>
      <dgm:t>
        <a:bodyPr/>
        <a:lstStyle/>
        <a:p>
          <a:endParaRPr lang="en-US" sz="1500"/>
        </a:p>
      </dgm:t>
    </dgm:pt>
    <dgm:pt modelId="{4C1293A4-8CA4-4307-8DBD-BB3A1DBF76C4}" type="pres">
      <dgm:prSet presAssocID="{2680743F-FE04-4289-8730-1EFBB895B0F5}" presName="hierChild1" presStyleCnt="0">
        <dgm:presLayoutVars>
          <dgm:chPref val="1"/>
          <dgm:dir/>
          <dgm:animOne val="branch"/>
          <dgm:animLvl val="lvl"/>
          <dgm:resizeHandles/>
        </dgm:presLayoutVars>
      </dgm:prSet>
      <dgm:spPr/>
    </dgm:pt>
    <dgm:pt modelId="{16376EEB-C380-486F-8176-40D42B177B60}" type="pres">
      <dgm:prSet presAssocID="{267CD204-61DF-4D60-AC5B-A2144FA5946E}" presName="hierRoot1" presStyleCnt="0"/>
      <dgm:spPr/>
    </dgm:pt>
    <dgm:pt modelId="{8EF4F905-BE08-4E3D-BF1D-A3275752505E}" type="pres">
      <dgm:prSet presAssocID="{267CD204-61DF-4D60-AC5B-A2144FA5946E}" presName="composite" presStyleCnt="0"/>
      <dgm:spPr/>
    </dgm:pt>
    <dgm:pt modelId="{11DC4E6D-93E7-465E-92B4-EB8B0714A028}" type="pres">
      <dgm:prSet presAssocID="{267CD204-61DF-4D60-AC5B-A2144FA5946E}" presName="background" presStyleLbl="node0" presStyleIdx="0" presStyleCnt="5"/>
      <dgm:spPr/>
    </dgm:pt>
    <dgm:pt modelId="{1635FF57-5FC1-4EA9-984A-6E8E35A1979F}" type="pres">
      <dgm:prSet presAssocID="{267CD204-61DF-4D60-AC5B-A2144FA5946E}" presName="text" presStyleLbl="fgAcc0" presStyleIdx="0" presStyleCnt="5">
        <dgm:presLayoutVars>
          <dgm:chPref val="3"/>
        </dgm:presLayoutVars>
      </dgm:prSet>
      <dgm:spPr/>
    </dgm:pt>
    <dgm:pt modelId="{792C0A2E-A2A7-44F7-8E7C-7E16B49FA5BA}" type="pres">
      <dgm:prSet presAssocID="{267CD204-61DF-4D60-AC5B-A2144FA5946E}" presName="hierChild2" presStyleCnt="0"/>
      <dgm:spPr/>
    </dgm:pt>
    <dgm:pt modelId="{F03356ED-197E-4F7B-A2DC-C3DADC7D3ECE}" type="pres">
      <dgm:prSet presAssocID="{AB0103DD-EFFA-476F-B88E-05E24EABE260}" presName="hierRoot1" presStyleCnt="0"/>
      <dgm:spPr/>
    </dgm:pt>
    <dgm:pt modelId="{301D4C55-A9A2-4C70-BCCB-E7BCFCD5A61B}" type="pres">
      <dgm:prSet presAssocID="{AB0103DD-EFFA-476F-B88E-05E24EABE260}" presName="composite" presStyleCnt="0"/>
      <dgm:spPr/>
    </dgm:pt>
    <dgm:pt modelId="{BF15B2D9-70B1-41A4-953C-7DA6B000B2D4}" type="pres">
      <dgm:prSet presAssocID="{AB0103DD-EFFA-476F-B88E-05E24EABE260}" presName="background" presStyleLbl="node0" presStyleIdx="1" presStyleCnt="5"/>
      <dgm:spPr/>
    </dgm:pt>
    <dgm:pt modelId="{D57031E8-5757-4A63-B50C-035B0465C726}" type="pres">
      <dgm:prSet presAssocID="{AB0103DD-EFFA-476F-B88E-05E24EABE260}" presName="text" presStyleLbl="fgAcc0" presStyleIdx="1" presStyleCnt="5">
        <dgm:presLayoutVars>
          <dgm:chPref val="3"/>
        </dgm:presLayoutVars>
      </dgm:prSet>
      <dgm:spPr/>
    </dgm:pt>
    <dgm:pt modelId="{754A867D-9B39-4E00-96D5-D30E4D58325C}" type="pres">
      <dgm:prSet presAssocID="{AB0103DD-EFFA-476F-B88E-05E24EABE260}" presName="hierChild2" presStyleCnt="0"/>
      <dgm:spPr/>
    </dgm:pt>
    <dgm:pt modelId="{726C6DE9-248C-47BD-93A6-840F33EDEAC1}" type="pres">
      <dgm:prSet presAssocID="{4E51D7D8-A7C3-41DA-BAF7-9B7DBF5552EA}" presName="hierRoot1" presStyleCnt="0"/>
      <dgm:spPr/>
    </dgm:pt>
    <dgm:pt modelId="{AD37FB8C-D1D0-415E-A2CC-EAAC6172F232}" type="pres">
      <dgm:prSet presAssocID="{4E51D7D8-A7C3-41DA-BAF7-9B7DBF5552EA}" presName="composite" presStyleCnt="0"/>
      <dgm:spPr/>
    </dgm:pt>
    <dgm:pt modelId="{487D0AF2-129A-4BF4-A342-9360D36CF443}" type="pres">
      <dgm:prSet presAssocID="{4E51D7D8-A7C3-41DA-BAF7-9B7DBF5552EA}" presName="background" presStyleLbl="node0" presStyleIdx="2" presStyleCnt="5"/>
      <dgm:spPr/>
    </dgm:pt>
    <dgm:pt modelId="{21E2AB1D-4176-41BD-8372-7D750A0F36AB}" type="pres">
      <dgm:prSet presAssocID="{4E51D7D8-A7C3-41DA-BAF7-9B7DBF5552EA}" presName="text" presStyleLbl="fgAcc0" presStyleIdx="2" presStyleCnt="5">
        <dgm:presLayoutVars>
          <dgm:chPref val="3"/>
        </dgm:presLayoutVars>
      </dgm:prSet>
      <dgm:spPr/>
    </dgm:pt>
    <dgm:pt modelId="{2CF1B024-8D79-4EA6-9B48-BD59C96F324C}" type="pres">
      <dgm:prSet presAssocID="{4E51D7D8-A7C3-41DA-BAF7-9B7DBF5552EA}" presName="hierChild2" presStyleCnt="0"/>
      <dgm:spPr/>
    </dgm:pt>
    <dgm:pt modelId="{FD86FA4E-B050-4BE0-A077-CABDED4523D6}" type="pres">
      <dgm:prSet presAssocID="{9266ED30-1BB4-4DD1-9365-50FF4F611669}" presName="hierRoot1" presStyleCnt="0"/>
      <dgm:spPr/>
    </dgm:pt>
    <dgm:pt modelId="{02116A06-D5F6-4714-96C4-B2896E37F2D0}" type="pres">
      <dgm:prSet presAssocID="{9266ED30-1BB4-4DD1-9365-50FF4F611669}" presName="composite" presStyleCnt="0"/>
      <dgm:spPr/>
    </dgm:pt>
    <dgm:pt modelId="{5E184DD6-F1B9-48CB-8F43-B2FA5FE227B2}" type="pres">
      <dgm:prSet presAssocID="{9266ED30-1BB4-4DD1-9365-50FF4F611669}" presName="background" presStyleLbl="node0" presStyleIdx="3" presStyleCnt="5"/>
      <dgm:spPr/>
    </dgm:pt>
    <dgm:pt modelId="{37A03745-6F72-493E-8D22-6E616ACAF4B2}" type="pres">
      <dgm:prSet presAssocID="{9266ED30-1BB4-4DD1-9365-50FF4F611669}" presName="text" presStyleLbl="fgAcc0" presStyleIdx="3" presStyleCnt="5">
        <dgm:presLayoutVars>
          <dgm:chPref val="3"/>
        </dgm:presLayoutVars>
      </dgm:prSet>
      <dgm:spPr/>
    </dgm:pt>
    <dgm:pt modelId="{523FD40A-9874-49E0-87FF-160464390C14}" type="pres">
      <dgm:prSet presAssocID="{9266ED30-1BB4-4DD1-9365-50FF4F611669}" presName="hierChild2" presStyleCnt="0"/>
      <dgm:spPr/>
    </dgm:pt>
    <dgm:pt modelId="{7B15C170-3962-4B50-B34B-956B61E68B58}" type="pres">
      <dgm:prSet presAssocID="{585B28BA-50EF-488E-BE31-F9ECCC981E49}" presName="hierRoot1" presStyleCnt="0"/>
      <dgm:spPr/>
    </dgm:pt>
    <dgm:pt modelId="{0841E08E-1B4C-4869-A73F-4395BB75BD69}" type="pres">
      <dgm:prSet presAssocID="{585B28BA-50EF-488E-BE31-F9ECCC981E49}" presName="composite" presStyleCnt="0"/>
      <dgm:spPr/>
    </dgm:pt>
    <dgm:pt modelId="{110B0909-45BD-4462-8296-3E633A72A242}" type="pres">
      <dgm:prSet presAssocID="{585B28BA-50EF-488E-BE31-F9ECCC981E49}" presName="background" presStyleLbl="node0" presStyleIdx="4" presStyleCnt="5"/>
      <dgm:spPr/>
    </dgm:pt>
    <dgm:pt modelId="{1CFFC64A-0EDE-45CC-BE27-6C9D8E26359E}" type="pres">
      <dgm:prSet presAssocID="{585B28BA-50EF-488E-BE31-F9ECCC981E49}" presName="text" presStyleLbl="fgAcc0" presStyleIdx="4" presStyleCnt="5">
        <dgm:presLayoutVars>
          <dgm:chPref val="3"/>
        </dgm:presLayoutVars>
      </dgm:prSet>
      <dgm:spPr/>
    </dgm:pt>
    <dgm:pt modelId="{3A89736B-41B0-4908-80D2-7F50F6AE0EDB}" type="pres">
      <dgm:prSet presAssocID="{585B28BA-50EF-488E-BE31-F9ECCC981E49}" presName="hierChild2" presStyleCnt="0"/>
      <dgm:spPr/>
    </dgm:pt>
  </dgm:ptLst>
  <dgm:cxnLst>
    <dgm:cxn modelId="{C90AFD29-D668-4F4A-9F30-C3BDD9D1542A}" type="presOf" srcId="{267CD204-61DF-4D60-AC5B-A2144FA5946E}" destId="{1635FF57-5FC1-4EA9-984A-6E8E35A1979F}" srcOrd="0" destOrd="0" presId="urn:microsoft.com/office/officeart/2005/8/layout/hierarchy1"/>
    <dgm:cxn modelId="{87BE053E-E01A-4B60-B855-6D2739CF82B5}" srcId="{2680743F-FE04-4289-8730-1EFBB895B0F5}" destId="{9266ED30-1BB4-4DD1-9365-50FF4F611669}" srcOrd="3" destOrd="0" parTransId="{FCA3C248-5428-40FD-B652-D331E679E3A9}" sibTransId="{B981525D-27F2-4A34-B86C-CC3A6674E00A}"/>
    <dgm:cxn modelId="{B165DA5B-1D86-41E1-9D7E-CC4436A60275}" srcId="{2680743F-FE04-4289-8730-1EFBB895B0F5}" destId="{AB0103DD-EFFA-476F-B88E-05E24EABE260}" srcOrd="1" destOrd="0" parTransId="{5532DE34-13A9-411F-9FFD-601A2A9425D2}" sibTransId="{BE7DCCA8-95A9-4285-B979-B0FCAD223C89}"/>
    <dgm:cxn modelId="{2CAEE065-F0E4-4C1C-844F-B72424A646EB}" type="presOf" srcId="{9266ED30-1BB4-4DD1-9365-50FF4F611669}" destId="{37A03745-6F72-493E-8D22-6E616ACAF4B2}" srcOrd="0" destOrd="0" presId="urn:microsoft.com/office/officeart/2005/8/layout/hierarchy1"/>
    <dgm:cxn modelId="{01039C6A-EBED-4861-A570-366ADEBEEA8A}" srcId="{2680743F-FE04-4289-8730-1EFBB895B0F5}" destId="{4E51D7D8-A7C3-41DA-BAF7-9B7DBF5552EA}" srcOrd="2" destOrd="0" parTransId="{7F5D94A4-91E5-444D-81A3-25820AF5C901}" sibTransId="{07FBD440-95DA-4731-B1F7-F8F0245BB27F}"/>
    <dgm:cxn modelId="{F020B752-1535-404B-9894-C5E0AE9AE73A}" type="presOf" srcId="{2680743F-FE04-4289-8730-1EFBB895B0F5}" destId="{4C1293A4-8CA4-4307-8DBD-BB3A1DBF76C4}" srcOrd="0" destOrd="0" presId="urn:microsoft.com/office/officeart/2005/8/layout/hierarchy1"/>
    <dgm:cxn modelId="{69E4117B-5EDC-49F1-8C08-B3E8A54CD8DB}" srcId="{2680743F-FE04-4289-8730-1EFBB895B0F5}" destId="{267CD204-61DF-4D60-AC5B-A2144FA5946E}" srcOrd="0" destOrd="0" parTransId="{A1939139-00EF-44A8-966A-4966CAB15895}" sibTransId="{020A74A4-291C-428C-B96A-D64B27AD5971}"/>
    <dgm:cxn modelId="{862AC9AB-E9EA-4C77-A8D7-B58DEB0C1155}" type="presOf" srcId="{585B28BA-50EF-488E-BE31-F9ECCC981E49}" destId="{1CFFC64A-0EDE-45CC-BE27-6C9D8E26359E}" srcOrd="0" destOrd="0" presId="urn:microsoft.com/office/officeart/2005/8/layout/hierarchy1"/>
    <dgm:cxn modelId="{8C4C14AE-92EC-4A65-90EF-772DDDCFBA9E}" srcId="{2680743F-FE04-4289-8730-1EFBB895B0F5}" destId="{585B28BA-50EF-488E-BE31-F9ECCC981E49}" srcOrd="4" destOrd="0" parTransId="{8E033B38-0A3E-4405-87D7-70A1CFDFE40F}" sibTransId="{EFF36F40-9D4F-4EE3-B932-BA321290D1EC}"/>
    <dgm:cxn modelId="{3A2FE4CA-3C38-41A0-978A-8262AFFE67B6}" type="presOf" srcId="{4E51D7D8-A7C3-41DA-BAF7-9B7DBF5552EA}" destId="{21E2AB1D-4176-41BD-8372-7D750A0F36AB}" srcOrd="0" destOrd="0" presId="urn:microsoft.com/office/officeart/2005/8/layout/hierarchy1"/>
    <dgm:cxn modelId="{2F6C25E1-88F0-4327-B5BB-79D888D9E886}" type="presOf" srcId="{AB0103DD-EFFA-476F-B88E-05E24EABE260}" destId="{D57031E8-5757-4A63-B50C-035B0465C726}" srcOrd="0" destOrd="0" presId="urn:microsoft.com/office/officeart/2005/8/layout/hierarchy1"/>
    <dgm:cxn modelId="{808CA29F-D81A-4750-A831-3C0BBF218A12}" type="presParOf" srcId="{4C1293A4-8CA4-4307-8DBD-BB3A1DBF76C4}" destId="{16376EEB-C380-486F-8176-40D42B177B60}" srcOrd="0" destOrd="0" presId="urn:microsoft.com/office/officeart/2005/8/layout/hierarchy1"/>
    <dgm:cxn modelId="{444B06F2-47E1-4BFD-A800-9C77B9E8B65D}" type="presParOf" srcId="{16376EEB-C380-486F-8176-40D42B177B60}" destId="{8EF4F905-BE08-4E3D-BF1D-A3275752505E}" srcOrd="0" destOrd="0" presId="urn:microsoft.com/office/officeart/2005/8/layout/hierarchy1"/>
    <dgm:cxn modelId="{FEB58F49-934E-4AC5-AAD3-4E8891290663}" type="presParOf" srcId="{8EF4F905-BE08-4E3D-BF1D-A3275752505E}" destId="{11DC4E6D-93E7-465E-92B4-EB8B0714A028}" srcOrd="0" destOrd="0" presId="urn:microsoft.com/office/officeart/2005/8/layout/hierarchy1"/>
    <dgm:cxn modelId="{E84103B8-AD1F-420B-A020-52CB4810258B}" type="presParOf" srcId="{8EF4F905-BE08-4E3D-BF1D-A3275752505E}" destId="{1635FF57-5FC1-4EA9-984A-6E8E35A1979F}" srcOrd="1" destOrd="0" presId="urn:microsoft.com/office/officeart/2005/8/layout/hierarchy1"/>
    <dgm:cxn modelId="{D1208C97-0912-4819-9B92-8D657FD00222}" type="presParOf" srcId="{16376EEB-C380-486F-8176-40D42B177B60}" destId="{792C0A2E-A2A7-44F7-8E7C-7E16B49FA5BA}" srcOrd="1" destOrd="0" presId="urn:microsoft.com/office/officeart/2005/8/layout/hierarchy1"/>
    <dgm:cxn modelId="{A0D821D9-3F96-401F-A19A-C246AE945A22}" type="presParOf" srcId="{4C1293A4-8CA4-4307-8DBD-BB3A1DBF76C4}" destId="{F03356ED-197E-4F7B-A2DC-C3DADC7D3ECE}" srcOrd="1" destOrd="0" presId="urn:microsoft.com/office/officeart/2005/8/layout/hierarchy1"/>
    <dgm:cxn modelId="{0385CECD-2661-48A2-AE18-0C50E10ACED0}" type="presParOf" srcId="{F03356ED-197E-4F7B-A2DC-C3DADC7D3ECE}" destId="{301D4C55-A9A2-4C70-BCCB-E7BCFCD5A61B}" srcOrd="0" destOrd="0" presId="urn:microsoft.com/office/officeart/2005/8/layout/hierarchy1"/>
    <dgm:cxn modelId="{41D53153-6F5C-4C8F-8F40-FFF4ABA194B2}" type="presParOf" srcId="{301D4C55-A9A2-4C70-BCCB-E7BCFCD5A61B}" destId="{BF15B2D9-70B1-41A4-953C-7DA6B000B2D4}" srcOrd="0" destOrd="0" presId="urn:microsoft.com/office/officeart/2005/8/layout/hierarchy1"/>
    <dgm:cxn modelId="{D8E782D0-1319-4A9D-B26F-7D4D1B8C6030}" type="presParOf" srcId="{301D4C55-A9A2-4C70-BCCB-E7BCFCD5A61B}" destId="{D57031E8-5757-4A63-B50C-035B0465C726}" srcOrd="1" destOrd="0" presId="urn:microsoft.com/office/officeart/2005/8/layout/hierarchy1"/>
    <dgm:cxn modelId="{5FB951ED-3A22-4E7E-8D78-503CBA073CFA}" type="presParOf" srcId="{F03356ED-197E-4F7B-A2DC-C3DADC7D3ECE}" destId="{754A867D-9B39-4E00-96D5-D30E4D58325C}" srcOrd="1" destOrd="0" presId="urn:microsoft.com/office/officeart/2005/8/layout/hierarchy1"/>
    <dgm:cxn modelId="{418C9BE5-0E6B-4F3E-8276-B6BCBA8F4D6A}" type="presParOf" srcId="{4C1293A4-8CA4-4307-8DBD-BB3A1DBF76C4}" destId="{726C6DE9-248C-47BD-93A6-840F33EDEAC1}" srcOrd="2" destOrd="0" presId="urn:microsoft.com/office/officeart/2005/8/layout/hierarchy1"/>
    <dgm:cxn modelId="{68F78F1A-45C8-4A1B-B712-18CE9806F982}" type="presParOf" srcId="{726C6DE9-248C-47BD-93A6-840F33EDEAC1}" destId="{AD37FB8C-D1D0-415E-A2CC-EAAC6172F232}" srcOrd="0" destOrd="0" presId="urn:microsoft.com/office/officeart/2005/8/layout/hierarchy1"/>
    <dgm:cxn modelId="{79C38357-0C76-40B7-BD05-6B4DE713FA86}" type="presParOf" srcId="{AD37FB8C-D1D0-415E-A2CC-EAAC6172F232}" destId="{487D0AF2-129A-4BF4-A342-9360D36CF443}" srcOrd="0" destOrd="0" presId="urn:microsoft.com/office/officeart/2005/8/layout/hierarchy1"/>
    <dgm:cxn modelId="{08B1F3EF-FE23-47D2-ACE6-02CC6BFC06D9}" type="presParOf" srcId="{AD37FB8C-D1D0-415E-A2CC-EAAC6172F232}" destId="{21E2AB1D-4176-41BD-8372-7D750A0F36AB}" srcOrd="1" destOrd="0" presId="urn:microsoft.com/office/officeart/2005/8/layout/hierarchy1"/>
    <dgm:cxn modelId="{355DE0EE-1DCA-45DE-8C1A-5D81BD05394E}" type="presParOf" srcId="{726C6DE9-248C-47BD-93A6-840F33EDEAC1}" destId="{2CF1B024-8D79-4EA6-9B48-BD59C96F324C}" srcOrd="1" destOrd="0" presId="urn:microsoft.com/office/officeart/2005/8/layout/hierarchy1"/>
    <dgm:cxn modelId="{8876D58E-61C1-4599-98E5-EB58CEF236F3}" type="presParOf" srcId="{4C1293A4-8CA4-4307-8DBD-BB3A1DBF76C4}" destId="{FD86FA4E-B050-4BE0-A077-CABDED4523D6}" srcOrd="3" destOrd="0" presId="urn:microsoft.com/office/officeart/2005/8/layout/hierarchy1"/>
    <dgm:cxn modelId="{928C7D1E-57D8-452B-BF68-7699162CE9CF}" type="presParOf" srcId="{FD86FA4E-B050-4BE0-A077-CABDED4523D6}" destId="{02116A06-D5F6-4714-96C4-B2896E37F2D0}" srcOrd="0" destOrd="0" presId="urn:microsoft.com/office/officeart/2005/8/layout/hierarchy1"/>
    <dgm:cxn modelId="{730E507B-3BB6-49F6-935D-F4C440DD2606}" type="presParOf" srcId="{02116A06-D5F6-4714-96C4-B2896E37F2D0}" destId="{5E184DD6-F1B9-48CB-8F43-B2FA5FE227B2}" srcOrd="0" destOrd="0" presId="urn:microsoft.com/office/officeart/2005/8/layout/hierarchy1"/>
    <dgm:cxn modelId="{8C8FF445-88EA-4694-826D-DF4AC96A0B82}" type="presParOf" srcId="{02116A06-D5F6-4714-96C4-B2896E37F2D0}" destId="{37A03745-6F72-493E-8D22-6E616ACAF4B2}" srcOrd="1" destOrd="0" presId="urn:microsoft.com/office/officeart/2005/8/layout/hierarchy1"/>
    <dgm:cxn modelId="{92176BAB-3215-48F9-AE59-267E355957C1}" type="presParOf" srcId="{FD86FA4E-B050-4BE0-A077-CABDED4523D6}" destId="{523FD40A-9874-49E0-87FF-160464390C14}" srcOrd="1" destOrd="0" presId="urn:microsoft.com/office/officeart/2005/8/layout/hierarchy1"/>
    <dgm:cxn modelId="{15007C85-BFF8-461D-A5C9-C0165CA476BE}" type="presParOf" srcId="{4C1293A4-8CA4-4307-8DBD-BB3A1DBF76C4}" destId="{7B15C170-3962-4B50-B34B-956B61E68B58}" srcOrd="4" destOrd="0" presId="urn:microsoft.com/office/officeart/2005/8/layout/hierarchy1"/>
    <dgm:cxn modelId="{42A9AABD-96FF-434F-A1A1-2A7DA9E4FD61}" type="presParOf" srcId="{7B15C170-3962-4B50-B34B-956B61E68B58}" destId="{0841E08E-1B4C-4869-A73F-4395BB75BD69}" srcOrd="0" destOrd="0" presId="urn:microsoft.com/office/officeart/2005/8/layout/hierarchy1"/>
    <dgm:cxn modelId="{708AB481-FF3B-4BD5-A887-3902409F64E9}" type="presParOf" srcId="{0841E08E-1B4C-4869-A73F-4395BB75BD69}" destId="{110B0909-45BD-4462-8296-3E633A72A242}" srcOrd="0" destOrd="0" presId="urn:microsoft.com/office/officeart/2005/8/layout/hierarchy1"/>
    <dgm:cxn modelId="{423488F6-0B69-41D2-8F9B-64435D384018}" type="presParOf" srcId="{0841E08E-1B4C-4869-A73F-4395BB75BD69}" destId="{1CFFC64A-0EDE-45CC-BE27-6C9D8E26359E}" srcOrd="1" destOrd="0" presId="urn:microsoft.com/office/officeart/2005/8/layout/hierarchy1"/>
    <dgm:cxn modelId="{9D96D71E-1078-4752-A4CB-0384C3F7618E}" type="presParOf" srcId="{7B15C170-3962-4B50-B34B-956B61E68B58}" destId="{3A89736B-41B0-4908-80D2-7F50F6AE0ED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09B7280A-6D58-4024-9A65-3B0441717772}"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21F24D6-84C2-4A01-A2F8-A1004ED2199A}">
      <dgm:prSet custT="1"/>
      <dgm:spPr/>
      <dgm:t>
        <a:bodyPr/>
        <a:lstStyle/>
        <a:p>
          <a:r>
            <a:rPr lang="en-GB" sz="1800"/>
            <a:t>They provide a context of previous efforts to establish a successful EA Capability</a:t>
          </a:r>
          <a:endParaRPr lang="en-US" sz="1800"/>
        </a:p>
      </dgm:t>
    </dgm:pt>
    <dgm:pt modelId="{FB287A6C-7079-442C-BC92-F1AC905B7C1D}" type="parTrans" cxnId="{5A0654C0-9236-4D04-A2FB-B5717B4829C6}">
      <dgm:prSet/>
      <dgm:spPr/>
      <dgm:t>
        <a:bodyPr/>
        <a:lstStyle/>
        <a:p>
          <a:endParaRPr lang="en-US" sz="1800"/>
        </a:p>
      </dgm:t>
    </dgm:pt>
    <dgm:pt modelId="{2B28F4EE-FC59-485E-92EE-CB58ED2B65AC}" type="sibTrans" cxnId="{5A0654C0-9236-4D04-A2FB-B5717B4829C6}">
      <dgm:prSet/>
      <dgm:spPr/>
      <dgm:t>
        <a:bodyPr/>
        <a:lstStyle/>
        <a:p>
          <a:endParaRPr lang="en-US" sz="1800"/>
        </a:p>
      </dgm:t>
    </dgm:pt>
    <dgm:pt modelId="{9C4D1849-D606-4648-96E7-0330D96D5D41}">
      <dgm:prSet custT="1"/>
      <dgm:spPr/>
      <dgm:t>
        <a:bodyPr/>
        <a:lstStyle/>
        <a:p>
          <a:r>
            <a:rPr lang="en-GB" sz="1800"/>
            <a:t>To ensure that they align to the actual enterprise context</a:t>
          </a:r>
          <a:endParaRPr lang="en-US" sz="1800"/>
        </a:p>
      </dgm:t>
    </dgm:pt>
    <dgm:pt modelId="{CF64D06D-059F-48D7-84B7-4CD0FD07FE90}" type="parTrans" cxnId="{8674DC3F-8ACF-491C-901B-BEF091C2F10C}">
      <dgm:prSet/>
      <dgm:spPr/>
      <dgm:t>
        <a:bodyPr/>
        <a:lstStyle/>
        <a:p>
          <a:endParaRPr lang="en-US" sz="1800"/>
        </a:p>
      </dgm:t>
    </dgm:pt>
    <dgm:pt modelId="{C523C106-4059-41D6-865A-BFB255BC8377}" type="sibTrans" cxnId="{8674DC3F-8ACF-491C-901B-BEF091C2F10C}">
      <dgm:prSet/>
      <dgm:spPr/>
      <dgm:t>
        <a:bodyPr/>
        <a:lstStyle/>
        <a:p>
          <a:endParaRPr lang="en-US" sz="1800"/>
        </a:p>
      </dgm:t>
    </dgm:pt>
    <dgm:pt modelId="{9D356919-DE51-4BE7-A23E-47815503BFEF}" type="pres">
      <dgm:prSet presAssocID="{09B7280A-6D58-4024-9A65-3B0441717772}" presName="root" presStyleCnt="0">
        <dgm:presLayoutVars>
          <dgm:dir/>
          <dgm:resizeHandles val="exact"/>
        </dgm:presLayoutVars>
      </dgm:prSet>
      <dgm:spPr/>
    </dgm:pt>
    <dgm:pt modelId="{0385229E-D15E-4A54-A728-72813120D319}" type="pres">
      <dgm:prSet presAssocID="{D21F24D6-84C2-4A01-A2F8-A1004ED2199A}" presName="compNode" presStyleCnt="0"/>
      <dgm:spPr/>
    </dgm:pt>
    <dgm:pt modelId="{F4A9CF28-0263-470A-819D-99F936CDE8CD}" type="pres">
      <dgm:prSet presAssocID="{D21F24D6-84C2-4A01-A2F8-A1004ED2199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D9C30268-1E2C-4C4A-8BEE-830B33E2B0E1}" type="pres">
      <dgm:prSet presAssocID="{D21F24D6-84C2-4A01-A2F8-A1004ED2199A}" presName="spaceRect" presStyleCnt="0"/>
      <dgm:spPr/>
    </dgm:pt>
    <dgm:pt modelId="{68936FAB-609D-42B2-A3AF-1E99C26BA9D3}" type="pres">
      <dgm:prSet presAssocID="{D21F24D6-84C2-4A01-A2F8-A1004ED2199A}" presName="textRect" presStyleLbl="revTx" presStyleIdx="0" presStyleCnt="2" custScaleX="196682">
        <dgm:presLayoutVars>
          <dgm:chMax val="1"/>
          <dgm:chPref val="1"/>
        </dgm:presLayoutVars>
      </dgm:prSet>
      <dgm:spPr/>
    </dgm:pt>
    <dgm:pt modelId="{7ED1E503-5BC7-4642-8F99-1ADE2E4F9F27}" type="pres">
      <dgm:prSet presAssocID="{2B28F4EE-FC59-485E-92EE-CB58ED2B65AC}" presName="sibTrans" presStyleCnt="0"/>
      <dgm:spPr/>
    </dgm:pt>
    <dgm:pt modelId="{6403CC18-6F71-46CD-AF88-9022067E2A27}" type="pres">
      <dgm:prSet presAssocID="{9C4D1849-D606-4648-96E7-0330D96D5D41}" presName="compNode" presStyleCnt="0"/>
      <dgm:spPr/>
    </dgm:pt>
    <dgm:pt modelId="{578203D6-6DF5-4B72-A262-115F7F62B074}" type="pres">
      <dgm:prSet presAssocID="{9C4D1849-D606-4648-96E7-0330D96D5D41}"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09EFC066-DD50-4DBF-B496-48C6683F0EB5}" type="pres">
      <dgm:prSet presAssocID="{9C4D1849-D606-4648-96E7-0330D96D5D41}" presName="spaceRect" presStyleCnt="0"/>
      <dgm:spPr/>
    </dgm:pt>
    <dgm:pt modelId="{C1725AF9-1F6B-4D6E-A75B-39974187CD9C}" type="pres">
      <dgm:prSet presAssocID="{9C4D1849-D606-4648-96E7-0330D96D5D41}" presName="textRect" presStyleLbl="revTx" presStyleIdx="1" presStyleCnt="2" custScaleX="172412">
        <dgm:presLayoutVars>
          <dgm:chMax val="1"/>
          <dgm:chPref val="1"/>
        </dgm:presLayoutVars>
      </dgm:prSet>
      <dgm:spPr/>
    </dgm:pt>
  </dgm:ptLst>
  <dgm:cxnLst>
    <dgm:cxn modelId="{5F2F7628-B8FE-4BFB-A825-283E6F97156A}" type="presOf" srcId="{D21F24D6-84C2-4A01-A2F8-A1004ED2199A}" destId="{68936FAB-609D-42B2-A3AF-1E99C26BA9D3}" srcOrd="0" destOrd="0" presId="urn:microsoft.com/office/officeart/2018/2/layout/IconLabelList"/>
    <dgm:cxn modelId="{8674DC3F-8ACF-491C-901B-BEF091C2F10C}" srcId="{09B7280A-6D58-4024-9A65-3B0441717772}" destId="{9C4D1849-D606-4648-96E7-0330D96D5D41}" srcOrd="1" destOrd="0" parTransId="{CF64D06D-059F-48D7-84B7-4CD0FD07FE90}" sibTransId="{C523C106-4059-41D6-865A-BFB255BC8377}"/>
    <dgm:cxn modelId="{6BB3BF48-E2B1-4600-B577-1AD479AF4175}" type="presOf" srcId="{9C4D1849-D606-4648-96E7-0330D96D5D41}" destId="{C1725AF9-1F6B-4D6E-A75B-39974187CD9C}" srcOrd="0" destOrd="0" presId="urn:microsoft.com/office/officeart/2018/2/layout/IconLabelList"/>
    <dgm:cxn modelId="{25FD4AA2-BDDC-4FCB-B3BA-EEE09299AB02}" type="presOf" srcId="{09B7280A-6D58-4024-9A65-3B0441717772}" destId="{9D356919-DE51-4BE7-A23E-47815503BFEF}" srcOrd="0" destOrd="0" presId="urn:microsoft.com/office/officeart/2018/2/layout/IconLabelList"/>
    <dgm:cxn modelId="{5A0654C0-9236-4D04-A2FB-B5717B4829C6}" srcId="{09B7280A-6D58-4024-9A65-3B0441717772}" destId="{D21F24D6-84C2-4A01-A2F8-A1004ED2199A}" srcOrd="0" destOrd="0" parTransId="{FB287A6C-7079-442C-BC92-F1AC905B7C1D}" sibTransId="{2B28F4EE-FC59-485E-92EE-CB58ED2B65AC}"/>
    <dgm:cxn modelId="{A46002E9-2E7A-4D2A-B382-C02B8705D47F}" type="presParOf" srcId="{9D356919-DE51-4BE7-A23E-47815503BFEF}" destId="{0385229E-D15E-4A54-A728-72813120D319}" srcOrd="0" destOrd="0" presId="urn:microsoft.com/office/officeart/2018/2/layout/IconLabelList"/>
    <dgm:cxn modelId="{E9851C91-6AB0-44F1-B135-9B3DDC6C46B5}" type="presParOf" srcId="{0385229E-D15E-4A54-A728-72813120D319}" destId="{F4A9CF28-0263-470A-819D-99F936CDE8CD}" srcOrd="0" destOrd="0" presId="urn:microsoft.com/office/officeart/2018/2/layout/IconLabelList"/>
    <dgm:cxn modelId="{F6C3967E-D643-4F31-B805-E0312B5D1A2B}" type="presParOf" srcId="{0385229E-D15E-4A54-A728-72813120D319}" destId="{D9C30268-1E2C-4C4A-8BEE-830B33E2B0E1}" srcOrd="1" destOrd="0" presId="urn:microsoft.com/office/officeart/2018/2/layout/IconLabelList"/>
    <dgm:cxn modelId="{DAD899A0-8996-466E-8B11-786540766EB8}" type="presParOf" srcId="{0385229E-D15E-4A54-A728-72813120D319}" destId="{68936FAB-609D-42B2-A3AF-1E99C26BA9D3}" srcOrd="2" destOrd="0" presId="urn:microsoft.com/office/officeart/2018/2/layout/IconLabelList"/>
    <dgm:cxn modelId="{F1D580FD-D05E-4542-9C4B-84EB4A063214}" type="presParOf" srcId="{9D356919-DE51-4BE7-A23E-47815503BFEF}" destId="{7ED1E503-5BC7-4642-8F99-1ADE2E4F9F27}" srcOrd="1" destOrd="0" presId="urn:microsoft.com/office/officeart/2018/2/layout/IconLabelList"/>
    <dgm:cxn modelId="{A04537A1-9E07-4804-8354-19BB36F9A023}" type="presParOf" srcId="{9D356919-DE51-4BE7-A23E-47815503BFEF}" destId="{6403CC18-6F71-46CD-AF88-9022067E2A27}" srcOrd="2" destOrd="0" presId="urn:microsoft.com/office/officeart/2018/2/layout/IconLabelList"/>
    <dgm:cxn modelId="{20B76925-E0CC-4B21-8DFC-915420349AE8}" type="presParOf" srcId="{6403CC18-6F71-46CD-AF88-9022067E2A27}" destId="{578203D6-6DF5-4B72-A262-115F7F62B074}" srcOrd="0" destOrd="0" presId="urn:microsoft.com/office/officeart/2018/2/layout/IconLabelList"/>
    <dgm:cxn modelId="{BF4039A0-6564-4BAF-B084-F6ECC844683E}" type="presParOf" srcId="{6403CC18-6F71-46CD-AF88-9022067E2A27}" destId="{09EFC066-DD50-4DBF-B496-48C6683F0EB5}" srcOrd="1" destOrd="0" presId="urn:microsoft.com/office/officeart/2018/2/layout/IconLabelList"/>
    <dgm:cxn modelId="{A351C236-E3A5-4DC3-BEC4-C6AED1E25964}" type="presParOf" srcId="{6403CC18-6F71-46CD-AF88-9022067E2A27}" destId="{C1725AF9-1F6B-4D6E-A75B-39974187CD9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627BB0CF-6808-4D6C-9135-2DB7EEE0B2C7}"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C63D458-41B7-4222-BAF0-74636B801195}">
      <dgm:prSet custT="1"/>
      <dgm:spPr/>
      <dgm:t>
        <a:bodyPr/>
        <a:lstStyle/>
        <a:p>
          <a:pPr>
            <a:defRPr cap="all"/>
          </a:pPr>
          <a:r>
            <a:rPr lang="en-GB" sz="1600"/>
            <a:t>Enterprise mission and plans</a:t>
          </a:r>
          <a:endParaRPr lang="en-US" sz="1600"/>
        </a:p>
      </dgm:t>
    </dgm:pt>
    <dgm:pt modelId="{C44D08E6-FAC5-4CAF-8F06-50AA65123660}" type="parTrans" cxnId="{9153D485-D417-40AE-B554-F3E67ED4B65F}">
      <dgm:prSet/>
      <dgm:spPr/>
      <dgm:t>
        <a:bodyPr/>
        <a:lstStyle/>
        <a:p>
          <a:endParaRPr lang="en-US" sz="1600"/>
        </a:p>
      </dgm:t>
    </dgm:pt>
    <dgm:pt modelId="{EF7993A9-51B8-4EDD-BC5D-4FCD03588648}" type="sibTrans" cxnId="{9153D485-D417-40AE-B554-F3E67ED4B65F}">
      <dgm:prSet/>
      <dgm:spPr/>
      <dgm:t>
        <a:bodyPr/>
        <a:lstStyle/>
        <a:p>
          <a:endParaRPr lang="en-US" sz="1600"/>
        </a:p>
      </dgm:t>
    </dgm:pt>
    <dgm:pt modelId="{BAD72EC2-5494-4202-A1AF-4522ED4DCE3E}">
      <dgm:prSet custT="1"/>
      <dgm:spPr/>
      <dgm:t>
        <a:bodyPr/>
        <a:lstStyle/>
        <a:p>
          <a:pPr>
            <a:defRPr cap="all"/>
          </a:pPr>
          <a:r>
            <a:rPr lang="en-GB" sz="1600"/>
            <a:t>External constraints</a:t>
          </a:r>
          <a:endParaRPr lang="en-US" sz="1600"/>
        </a:p>
      </dgm:t>
    </dgm:pt>
    <dgm:pt modelId="{60E4B50A-87C7-40FC-BAD7-006A1929C89C}" type="parTrans" cxnId="{4BF57D3A-304B-405D-B7A2-4B137F2FC13E}">
      <dgm:prSet/>
      <dgm:spPr/>
      <dgm:t>
        <a:bodyPr/>
        <a:lstStyle/>
        <a:p>
          <a:endParaRPr lang="en-US" sz="1600"/>
        </a:p>
      </dgm:t>
    </dgm:pt>
    <dgm:pt modelId="{50A2C821-2888-47A7-9BDE-5AD49D8A043D}" type="sibTrans" cxnId="{4BF57D3A-304B-405D-B7A2-4B137F2FC13E}">
      <dgm:prSet/>
      <dgm:spPr/>
      <dgm:t>
        <a:bodyPr/>
        <a:lstStyle/>
        <a:p>
          <a:endParaRPr lang="en-US" sz="1600"/>
        </a:p>
      </dgm:t>
    </dgm:pt>
    <dgm:pt modelId="{5F5A47C6-8C89-450F-989A-10798D3E43F5}">
      <dgm:prSet custT="1"/>
      <dgm:spPr/>
      <dgm:t>
        <a:bodyPr/>
        <a:lstStyle/>
        <a:p>
          <a:pPr>
            <a:defRPr cap="all"/>
          </a:pPr>
          <a:r>
            <a:rPr lang="en-GB" sz="1600"/>
            <a:t>Current systems and technology</a:t>
          </a:r>
          <a:endParaRPr lang="en-US" sz="1600"/>
        </a:p>
      </dgm:t>
    </dgm:pt>
    <dgm:pt modelId="{0426763B-A7B0-4035-A735-B8CCD94DA502}" type="parTrans" cxnId="{76CD40D3-1F4D-4058-ABC0-F20EC8A2DA6F}">
      <dgm:prSet/>
      <dgm:spPr/>
      <dgm:t>
        <a:bodyPr/>
        <a:lstStyle/>
        <a:p>
          <a:endParaRPr lang="en-US" sz="1600"/>
        </a:p>
      </dgm:t>
    </dgm:pt>
    <dgm:pt modelId="{D3445125-07AC-4D29-A055-8FDA15BE519E}" type="sibTrans" cxnId="{76CD40D3-1F4D-4058-ABC0-F20EC8A2DA6F}">
      <dgm:prSet/>
      <dgm:spPr/>
      <dgm:t>
        <a:bodyPr/>
        <a:lstStyle/>
        <a:p>
          <a:endParaRPr lang="en-US" sz="1600"/>
        </a:p>
      </dgm:t>
    </dgm:pt>
    <dgm:pt modelId="{7BFC7B54-ED86-45CA-BC25-1F80925FB836}">
      <dgm:prSet custT="1"/>
      <dgm:spPr/>
      <dgm:t>
        <a:bodyPr/>
        <a:lstStyle/>
        <a:p>
          <a:pPr>
            <a:defRPr cap="all"/>
          </a:pPr>
          <a:r>
            <a:rPr lang="en-GB" sz="1600"/>
            <a:t>Emerging industry trends</a:t>
          </a:r>
          <a:endParaRPr lang="en-US" sz="1600"/>
        </a:p>
      </dgm:t>
    </dgm:pt>
    <dgm:pt modelId="{366E94C1-2364-4FA4-9019-FB8FD989B589}" type="parTrans" cxnId="{D107ED6D-112E-4CE3-B02A-155ACB6EE3CD}">
      <dgm:prSet/>
      <dgm:spPr/>
      <dgm:t>
        <a:bodyPr/>
        <a:lstStyle/>
        <a:p>
          <a:endParaRPr lang="en-US" sz="1600"/>
        </a:p>
      </dgm:t>
    </dgm:pt>
    <dgm:pt modelId="{4C63CD09-B22D-457E-B7CC-58F19CF42978}" type="sibTrans" cxnId="{D107ED6D-112E-4CE3-B02A-155ACB6EE3CD}">
      <dgm:prSet/>
      <dgm:spPr/>
      <dgm:t>
        <a:bodyPr/>
        <a:lstStyle/>
        <a:p>
          <a:endParaRPr lang="en-US" sz="1600"/>
        </a:p>
      </dgm:t>
    </dgm:pt>
    <dgm:pt modelId="{42A4909B-8031-42DD-BD95-DBDC52932A23}" type="pres">
      <dgm:prSet presAssocID="{627BB0CF-6808-4D6C-9135-2DB7EEE0B2C7}" presName="root" presStyleCnt="0">
        <dgm:presLayoutVars>
          <dgm:dir/>
          <dgm:resizeHandles val="exact"/>
        </dgm:presLayoutVars>
      </dgm:prSet>
      <dgm:spPr/>
    </dgm:pt>
    <dgm:pt modelId="{1B479CAD-B606-46C8-92B4-D00B9B36C036}" type="pres">
      <dgm:prSet presAssocID="{1C63D458-41B7-4222-BAF0-74636B801195}" presName="compNode" presStyleCnt="0"/>
      <dgm:spPr/>
    </dgm:pt>
    <dgm:pt modelId="{8DF5F4AE-4148-4F1D-A1D0-F71A6A148A20}" type="pres">
      <dgm:prSet presAssocID="{1C63D458-41B7-4222-BAF0-74636B801195}" presName="iconBgRect" presStyleLbl="bgShp" presStyleIdx="0" presStyleCnt="4"/>
      <dgm:spPr>
        <a:solidFill>
          <a:srgbClr val="66CBE4"/>
        </a:solidFill>
      </dgm:spPr>
    </dgm:pt>
    <dgm:pt modelId="{139C6CC3-1CDB-4C74-BD24-F0DCACFA31B9}" type="pres">
      <dgm:prSet presAssocID="{1C63D458-41B7-4222-BAF0-74636B80119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0F255D6E-B802-4053-8AD8-ACAA552D12E9}" type="pres">
      <dgm:prSet presAssocID="{1C63D458-41B7-4222-BAF0-74636B801195}" presName="spaceRect" presStyleCnt="0"/>
      <dgm:spPr/>
    </dgm:pt>
    <dgm:pt modelId="{97F36339-1CB4-41CD-A1A5-2CAA662878C6}" type="pres">
      <dgm:prSet presAssocID="{1C63D458-41B7-4222-BAF0-74636B801195}" presName="textRect" presStyleLbl="revTx" presStyleIdx="0" presStyleCnt="4" custScaleX="152998">
        <dgm:presLayoutVars>
          <dgm:chMax val="1"/>
          <dgm:chPref val="1"/>
        </dgm:presLayoutVars>
      </dgm:prSet>
      <dgm:spPr/>
    </dgm:pt>
    <dgm:pt modelId="{55AF1949-88AA-4091-A1F6-952CFE418B23}" type="pres">
      <dgm:prSet presAssocID="{EF7993A9-51B8-4EDD-BC5D-4FCD03588648}" presName="sibTrans" presStyleCnt="0"/>
      <dgm:spPr/>
    </dgm:pt>
    <dgm:pt modelId="{6830AA80-7759-416F-884C-4166F966278A}" type="pres">
      <dgm:prSet presAssocID="{BAD72EC2-5494-4202-A1AF-4522ED4DCE3E}" presName="compNode" presStyleCnt="0"/>
      <dgm:spPr/>
    </dgm:pt>
    <dgm:pt modelId="{03C18C2C-BA56-471B-B4FE-8CF54CB62DC1}" type="pres">
      <dgm:prSet presAssocID="{BAD72EC2-5494-4202-A1AF-4522ED4DCE3E}" presName="iconBgRect" presStyleLbl="bgShp" presStyleIdx="1" presStyleCnt="4"/>
      <dgm:spPr>
        <a:solidFill>
          <a:srgbClr val="66CBE4"/>
        </a:solidFill>
      </dgm:spPr>
    </dgm:pt>
    <dgm:pt modelId="{40869DA6-F759-4A2D-9E79-03F7D863D0B0}" type="pres">
      <dgm:prSet presAssocID="{BAD72EC2-5494-4202-A1AF-4522ED4DCE3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717C5486-00E4-429B-9961-93A9376BC078}" type="pres">
      <dgm:prSet presAssocID="{BAD72EC2-5494-4202-A1AF-4522ED4DCE3E}" presName="spaceRect" presStyleCnt="0"/>
      <dgm:spPr/>
    </dgm:pt>
    <dgm:pt modelId="{A97DD64A-EDF0-4FB1-81E6-C63845E82486}" type="pres">
      <dgm:prSet presAssocID="{BAD72EC2-5494-4202-A1AF-4522ED4DCE3E}" presName="textRect" presStyleLbl="revTx" presStyleIdx="1" presStyleCnt="4" custScaleX="152998">
        <dgm:presLayoutVars>
          <dgm:chMax val="1"/>
          <dgm:chPref val="1"/>
        </dgm:presLayoutVars>
      </dgm:prSet>
      <dgm:spPr/>
    </dgm:pt>
    <dgm:pt modelId="{79195143-8258-42FE-86FC-DC16D14D0729}" type="pres">
      <dgm:prSet presAssocID="{50A2C821-2888-47A7-9BDE-5AD49D8A043D}" presName="sibTrans" presStyleCnt="0"/>
      <dgm:spPr/>
    </dgm:pt>
    <dgm:pt modelId="{F51C471D-72C3-4C35-9FAA-D044C80F3652}" type="pres">
      <dgm:prSet presAssocID="{5F5A47C6-8C89-450F-989A-10798D3E43F5}" presName="compNode" presStyleCnt="0"/>
      <dgm:spPr/>
    </dgm:pt>
    <dgm:pt modelId="{B560200D-AAE6-4802-B65E-B693265FADFE}" type="pres">
      <dgm:prSet presAssocID="{5F5A47C6-8C89-450F-989A-10798D3E43F5}" presName="iconBgRect" presStyleLbl="bgShp" presStyleIdx="2" presStyleCnt="4"/>
      <dgm:spPr>
        <a:solidFill>
          <a:srgbClr val="66CBE4"/>
        </a:solidFill>
      </dgm:spPr>
    </dgm:pt>
    <dgm:pt modelId="{E2EE049C-2C73-4500-9711-04872B7D8161}" type="pres">
      <dgm:prSet presAssocID="{5F5A47C6-8C89-450F-989A-10798D3E43F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mputer"/>
        </a:ext>
      </dgm:extLst>
    </dgm:pt>
    <dgm:pt modelId="{7F414049-B8F3-4EC3-BFE1-6E60ED5F9330}" type="pres">
      <dgm:prSet presAssocID="{5F5A47C6-8C89-450F-989A-10798D3E43F5}" presName="spaceRect" presStyleCnt="0"/>
      <dgm:spPr/>
    </dgm:pt>
    <dgm:pt modelId="{86DB8788-FAD0-4B10-A964-CDDEC29D87FA}" type="pres">
      <dgm:prSet presAssocID="{5F5A47C6-8C89-450F-989A-10798D3E43F5}" presName="textRect" presStyleLbl="revTx" presStyleIdx="2" presStyleCnt="4" custScaleX="152998">
        <dgm:presLayoutVars>
          <dgm:chMax val="1"/>
          <dgm:chPref val="1"/>
        </dgm:presLayoutVars>
      </dgm:prSet>
      <dgm:spPr/>
    </dgm:pt>
    <dgm:pt modelId="{CB21954D-1385-43DC-8035-A94E94A6F69F}" type="pres">
      <dgm:prSet presAssocID="{D3445125-07AC-4D29-A055-8FDA15BE519E}" presName="sibTrans" presStyleCnt="0"/>
      <dgm:spPr/>
    </dgm:pt>
    <dgm:pt modelId="{BB6ADCCB-64A9-4328-A640-BB736CDCB26D}" type="pres">
      <dgm:prSet presAssocID="{7BFC7B54-ED86-45CA-BC25-1F80925FB836}" presName="compNode" presStyleCnt="0"/>
      <dgm:spPr/>
    </dgm:pt>
    <dgm:pt modelId="{EC8E09D6-032A-4FEA-AD31-324645FBF71A}" type="pres">
      <dgm:prSet presAssocID="{7BFC7B54-ED86-45CA-BC25-1F80925FB836}" presName="iconBgRect" presStyleLbl="bgShp" presStyleIdx="3" presStyleCnt="4"/>
      <dgm:spPr>
        <a:solidFill>
          <a:srgbClr val="66CBE4"/>
        </a:solidFill>
      </dgm:spPr>
    </dgm:pt>
    <dgm:pt modelId="{00FC57AF-F2C7-4290-9EE1-85F8A5056367}" type="pres">
      <dgm:prSet presAssocID="{7BFC7B54-ED86-45CA-BC25-1F80925FB83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2F499F55-00CB-416D-AF0B-709DED958BCD}" type="pres">
      <dgm:prSet presAssocID="{7BFC7B54-ED86-45CA-BC25-1F80925FB836}" presName="spaceRect" presStyleCnt="0"/>
      <dgm:spPr/>
    </dgm:pt>
    <dgm:pt modelId="{629E7A0A-9CDE-4E19-A4E3-2A5BB89CFE3C}" type="pres">
      <dgm:prSet presAssocID="{7BFC7B54-ED86-45CA-BC25-1F80925FB836}" presName="textRect" presStyleLbl="revTx" presStyleIdx="3" presStyleCnt="4" custScaleX="152998">
        <dgm:presLayoutVars>
          <dgm:chMax val="1"/>
          <dgm:chPref val="1"/>
        </dgm:presLayoutVars>
      </dgm:prSet>
      <dgm:spPr/>
    </dgm:pt>
  </dgm:ptLst>
  <dgm:cxnLst>
    <dgm:cxn modelId="{1FF5BD04-F291-4A03-BF48-1EAFC18C19D8}" type="presOf" srcId="{5F5A47C6-8C89-450F-989A-10798D3E43F5}" destId="{86DB8788-FAD0-4B10-A964-CDDEC29D87FA}" srcOrd="0" destOrd="0" presId="urn:microsoft.com/office/officeart/2018/5/layout/IconCircleLabelList"/>
    <dgm:cxn modelId="{4BF57D3A-304B-405D-B7A2-4B137F2FC13E}" srcId="{627BB0CF-6808-4D6C-9135-2DB7EEE0B2C7}" destId="{BAD72EC2-5494-4202-A1AF-4522ED4DCE3E}" srcOrd="1" destOrd="0" parTransId="{60E4B50A-87C7-40FC-BAD7-006A1929C89C}" sibTransId="{50A2C821-2888-47A7-9BDE-5AD49D8A043D}"/>
    <dgm:cxn modelId="{B8346545-FA52-4FF6-B942-4E5F3BC7A668}" type="presOf" srcId="{1C63D458-41B7-4222-BAF0-74636B801195}" destId="{97F36339-1CB4-41CD-A1A5-2CAA662878C6}" srcOrd="0" destOrd="0" presId="urn:microsoft.com/office/officeart/2018/5/layout/IconCircleLabelList"/>
    <dgm:cxn modelId="{A957D065-1941-4704-961D-FE96E0F47923}" type="presOf" srcId="{7BFC7B54-ED86-45CA-BC25-1F80925FB836}" destId="{629E7A0A-9CDE-4E19-A4E3-2A5BB89CFE3C}" srcOrd="0" destOrd="0" presId="urn:microsoft.com/office/officeart/2018/5/layout/IconCircleLabelList"/>
    <dgm:cxn modelId="{2D629149-0A9F-449C-B5F3-29167CD685D0}" type="presOf" srcId="{BAD72EC2-5494-4202-A1AF-4522ED4DCE3E}" destId="{A97DD64A-EDF0-4FB1-81E6-C63845E82486}" srcOrd="0" destOrd="0" presId="urn:microsoft.com/office/officeart/2018/5/layout/IconCircleLabelList"/>
    <dgm:cxn modelId="{D107ED6D-112E-4CE3-B02A-155ACB6EE3CD}" srcId="{627BB0CF-6808-4D6C-9135-2DB7EEE0B2C7}" destId="{7BFC7B54-ED86-45CA-BC25-1F80925FB836}" srcOrd="3" destOrd="0" parTransId="{366E94C1-2364-4FA4-9019-FB8FD989B589}" sibTransId="{4C63CD09-B22D-457E-B7CC-58F19CF42978}"/>
    <dgm:cxn modelId="{B6744270-A53B-4A3D-B3BF-63AB276901DD}" type="presOf" srcId="{627BB0CF-6808-4D6C-9135-2DB7EEE0B2C7}" destId="{42A4909B-8031-42DD-BD95-DBDC52932A23}" srcOrd="0" destOrd="0" presId="urn:microsoft.com/office/officeart/2018/5/layout/IconCircleLabelList"/>
    <dgm:cxn modelId="{9153D485-D417-40AE-B554-F3E67ED4B65F}" srcId="{627BB0CF-6808-4D6C-9135-2DB7EEE0B2C7}" destId="{1C63D458-41B7-4222-BAF0-74636B801195}" srcOrd="0" destOrd="0" parTransId="{C44D08E6-FAC5-4CAF-8F06-50AA65123660}" sibTransId="{EF7993A9-51B8-4EDD-BC5D-4FCD03588648}"/>
    <dgm:cxn modelId="{76CD40D3-1F4D-4058-ABC0-F20EC8A2DA6F}" srcId="{627BB0CF-6808-4D6C-9135-2DB7EEE0B2C7}" destId="{5F5A47C6-8C89-450F-989A-10798D3E43F5}" srcOrd="2" destOrd="0" parTransId="{0426763B-A7B0-4035-A735-B8CCD94DA502}" sibTransId="{D3445125-07AC-4D29-A055-8FDA15BE519E}"/>
    <dgm:cxn modelId="{4AD8AB4C-6E4E-478D-992C-4A0B9B6D7F5A}" type="presParOf" srcId="{42A4909B-8031-42DD-BD95-DBDC52932A23}" destId="{1B479CAD-B606-46C8-92B4-D00B9B36C036}" srcOrd="0" destOrd="0" presId="urn:microsoft.com/office/officeart/2018/5/layout/IconCircleLabelList"/>
    <dgm:cxn modelId="{33170B42-0449-48F7-87D6-D519FFD9A58A}" type="presParOf" srcId="{1B479CAD-B606-46C8-92B4-D00B9B36C036}" destId="{8DF5F4AE-4148-4F1D-A1D0-F71A6A148A20}" srcOrd="0" destOrd="0" presId="urn:microsoft.com/office/officeart/2018/5/layout/IconCircleLabelList"/>
    <dgm:cxn modelId="{50FAFA23-7594-4235-A79E-A8D5F395E7F3}" type="presParOf" srcId="{1B479CAD-B606-46C8-92B4-D00B9B36C036}" destId="{139C6CC3-1CDB-4C74-BD24-F0DCACFA31B9}" srcOrd="1" destOrd="0" presId="urn:microsoft.com/office/officeart/2018/5/layout/IconCircleLabelList"/>
    <dgm:cxn modelId="{49957899-9449-4C3C-B731-20915BACF4E9}" type="presParOf" srcId="{1B479CAD-B606-46C8-92B4-D00B9B36C036}" destId="{0F255D6E-B802-4053-8AD8-ACAA552D12E9}" srcOrd="2" destOrd="0" presId="urn:microsoft.com/office/officeart/2018/5/layout/IconCircleLabelList"/>
    <dgm:cxn modelId="{40391D7C-C9D3-4CB2-90EA-88B329FE5BB4}" type="presParOf" srcId="{1B479CAD-B606-46C8-92B4-D00B9B36C036}" destId="{97F36339-1CB4-41CD-A1A5-2CAA662878C6}" srcOrd="3" destOrd="0" presId="urn:microsoft.com/office/officeart/2018/5/layout/IconCircleLabelList"/>
    <dgm:cxn modelId="{A04F31D1-8B0C-408A-AF7D-4560CC329DE8}" type="presParOf" srcId="{42A4909B-8031-42DD-BD95-DBDC52932A23}" destId="{55AF1949-88AA-4091-A1F6-952CFE418B23}" srcOrd="1" destOrd="0" presId="urn:microsoft.com/office/officeart/2018/5/layout/IconCircleLabelList"/>
    <dgm:cxn modelId="{E1961C49-189D-45AE-BD5D-D7E3922DACEF}" type="presParOf" srcId="{42A4909B-8031-42DD-BD95-DBDC52932A23}" destId="{6830AA80-7759-416F-884C-4166F966278A}" srcOrd="2" destOrd="0" presId="urn:microsoft.com/office/officeart/2018/5/layout/IconCircleLabelList"/>
    <dgm:cxn modelId="{026317E0-C684-4AFA-ABA1-57F41C07FFE8}" type="presParOf" srcId="{6830AA80-7759-416F-884C-4166F966278A}" destId="{03C18C2C-BA56-471B-B4FE-8CF54CB62DC1}" srcOrd="0" destOrd="0" presId="urn:microsoft.com/office/officeart/2018/5/layout/IconCircleLabelList"/>
    <dgm:cxn modelId="{43A6ACEC-6419-4B0D-9729-102DF591E34B}" type="presParOf" srcId="{6830AA80-7759-416F-884C-4166F966278A}" destId="{40869DA6-F759-4A2D-9E79-03F7D863D0B0}" srcOrd="1" destOrd="0" presId="urn:microsoft.com/office/officeart/2018/5/layout/IconCircleLabelList"/>
    <dgm:cxn modelId="{B30892B4-AB3D-4515-8CF5-86229CF705A8}" type="presParOf" srcId="{6830AA80-7759-416F-884C-4166F966278A}" destId="{717C5486-00E4-429B-9961-93A9376BC078}" srcOrd="2" destOrd="0" presId="urn:microsoft.com/office/officeart/2018/5/layout/IconCircleLabelList"/>
    <dgm:cxn modelId="{9AA53AE6-2D58-4E36-B85C-EF73DFFE803C}" type="presParOf" srcId="{6830AA80-7759-416F-884C-4166F966278A}" destId="{A97DD64A-EDF0-4FB1-81E6-C63845E82486}" srcOrd="3" destOrd="0" presId="urn:microsoft.com/office/officeart/2018/5/layout/IconCircleLabelList"/>
    <dgm:cxn modelId="{BC887313-4528-47E3-A481-608853EBBFE4}" type="presParOf" srcId="{42A4909B-8031-42DD-BD95-DBDC52932A23}" destId="{79195143-8258-42FE-86FC-DC16D14D0729}" srcOrd="3" destOrd="0" presId="urn:microsoft.com/office/officeart/2018/5/layout/IconCircleLabelList"/>
    <dgm:cxn modelId="{1CF85A35-90D0-427F-912B-A0DD68374FCB}" type="presParOf" srcId="{42A4909B-8031-42DD-BD95-DBDC52932A23}" destId="{F51C471D-72C3-4C35-9FAA-D044C80F3652}" srcOrd="4" destOrd="0" presId="urn:microsoft.com/office/officeart/2018/5/layout/IconCircleLabelList"/>
    <dgm:cxn modelId="{E41AD357-E50B-4A28-8AD8-3D74F4F6F71C}" type="presParOf" srcId="{F51C471D-72C3-4C35-9FAA-D044C80F3652}" destId="{B560200D-AAE6-4802-B65E-B693265FADFE}" srcOrd="0" destOrd="0" presId="urn:microsoft.com/office/officeart/2018/5/layout/IconCircleLabelList"/>
    <dgm:cxn modelId="{D77CD030-425B-4936-9128-8EB0C775035C}" type="presParOf" srcId="{F51C471D-72C3-4C35-9FAA-D044C80F3652}" destId="{E2EE049C-2C73-4500-9711-04872B7D8161}" srcOrd="1" destOrd="0" presId="urn:microsoft.com/office/officeart/2018/5/layout/IconCircleLabelList"/>
    <dgm:cxn modelId="{ED8A6684-B90A-40D8-9FDE-9DC16EA0AE27}" type="presParOf" srcId="{F51C471D-72C3-4C35-9FAA-D044C80F3652}" destId="{7F414049-B8F3-4EC3-BFE1-6E60ED5F9330}" srcOrd="2" destOrd="0" presId="urn:microsoft.com/office/officeart/2018/5/layout/IconCircleLabelList"/>
    <dgm:cxn modelId="{2378A833-8FCE-43A3-8840-FED51BB681C9}" type="presParOf" srcId="{F51C471D-72C3-4C35-9FAA-D044C80F3652}" destId="{86DB8788-FAD0-4B10-A964-CDDEC29D87FA}" srcOrd="3" destOrd="0" presId="urn:microsoft.com/office/officeart/2018/5/layout/IconCircleLabelList"/>
    <dgm:cxn modelId="{21F0F68B-59C8-456D-A453-E9EA0C071454}" type="presParOf" srcId="{42A4909B-8031-42DD-BD95-DBDC52932A23}" destId="{CB21954D-1385-43DC-8035-A94E94A6F69F}" srcOrd="5" destOrd="0" presId="urn:microsoft.com/office/officeart/2018/5/layout/IconCircleLabelList"/>
    <dgm:cxn modelId="{BEFB3DA8-F125-4FC6-8FD5-FEBECD5245FB}" type="presParOf" srcId="{42A4909B-8031-42DD-BD95-DBDC52932A23}" destId="{BB6ADCCB-64A9-4328-A640-BB736CDCB26D}" srcOrd="6" destOrd="0" presId="urn:microsoft.com/office/officeart/2018/5/layout/IconCircleLabelList"/>
    <dgm:cxn modelId="{F3150637-8B5D-4F86-BDB3-F66D507465F7}" type="presParOf" srcId="{BB6ADCCB-64A9-4328-A640-BB736CDCB26D}" destId="{EC8E09D6-032A-4FEA-AD31-324645FBF71A}" srcOrd="0" destOrd="0" presId="urn:microsoft.com/office/officeart/2018/5/layout/IconCircleLabelList"/>
    <dgm:cxn modelId="{62B9E574-41E7-4C31-A283-ED38FB51EF4A}" type="presParOf" srcId="{BB6ADCCB-64A9-4328-A640-BB736CDCB26D}" destId="{00FC57AF-F2C7-4290-9EE1-85F8A5056367}" srcOrd="1" destOrd="0" presId="urn:microsoft.com/office/officeart/2018/5/layout/IconCircleLabelList"/>
    <dgm:cxn modelId="{79DEF624-895D-4830-8DE1-E538E52BD1AB}" type="presParOf" srcId="{BB6ADCCB-64A9-4328-A640-BB736CDCB26D}" destId="{2F499F55-00CB-416D-AF0B-709DED958BCD}" srcOrd="2" destOrd="0" presId="urn:microsoft.com/office/officeart/2018/5/layout/IconCircleLabelList"/>
    <dgm:cxn modelId="{BC966139-F394-4B1C-B05F-CF8FF18FAA57}" type="presParOf" srcId="{BB6ADCCB-64A9-4328-A640-BB736CDCB26D}" destId="{629E7A0A-9CDE-4E19-A4E3-2A5BB89CFE3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3B39AADF-495D-4E79-A266-0EB83BDE6C38}"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0BF508A3-DC72-42E8-AD29-C64C8A936B74}">
      <dgm:prSet custT="1"/>
      <dgm:spPr/>
      <dgm:t>
        <a:bodyPr/>
        <a:lstStyle/>
        <a:p>
          <a:r>
            <a:rPr lang="en-GB" sz="1400"/>
            <a:t>In a multi-lingual/multi-cultural environment</a:t>
          </a:r>
          <a:endParaRPr lang="en-US" sz="1400"/>
        </a:p>
      </dgm:t>
    </dgm:pt>
    <dgm:pt modelId="{0D920FF4-19C4-4C0F-8235-2E6E682AF821}" type="parTrans" cxnId="{C157F010-31AC-4A0E-A9FA-134A2121D9CF}">
      <dgm:prSet/>
      <dgm:spPr/>
      <dgm:t>
        <a:bodyPr/>
        <a:lstStyle/>
        <a:p>
          <a:endParaRPr lang="en-US" sz="1800"/>
        </a:p>
      </dgm:t>
    </dgm:pt>
    <dgm:pt modelId="{AAE7F46B-4F37-4803-9933-16FD982BCA35}" type="sibTrans" cxnId="{C157F010-31AC-4A0E-A9FA-134A2121D9CF}">
      <dgm:prSet custT="1"/>
      <dgm:spPr/>
      <dgm:t>
        <a:bodyPr/>
        <a:lstStyle/>
        <a:p>
          <a:endParaRPr lang="en-US" sz="1400"/>
        </a:p>
      </dgm:t>
    </dgm:pt>
    <dgm:pt modelId="{95F9BD47-D740-4C45-A673-1A0046CC7645}">
      <dgm:prSet custT="1"/>
      <dgm:spPr>
        <a:solidFill>
          <a:schemeClr val="accent1"/>
        </a:solidFill>
      </dgm:spPr>
      <dgm:t>
        <a:bodyPr/>
        <a:lstStyle/>
        <a:p>
          <a:r>
            <a:rPr lang="en-GB" sz="1400"/>
            <a:t>Within the same language</a:t>
          </a:r>
          <a:endParaRPr lang="en-US" sz="1400"/>
        </a:p>
      </dgm:t>
    </dgm:pt>
    <dgm:pt modelId="{068B0980-2418-47B4-A90E-2C011E4FDCF7}" type="parTrans" cxnId="{E8017EC5-209F-4D9E-B955-D71D60F3129E}">
      <dgm:prSet/>
      <dgm:spPr/>
      <dgm:t>
        <a:bodyPr/>
        <a:lstStyle/>
        <a:p>
          <a:endParaRPr lang="en-US" sz="1800"/>
        </a:p>
      </dgm:t>
    </dgm:pt>
    <dgm:pt modelId="{863EB8A7-1E17-48D6-B182-23C4AEA84916}" type="sibTrans" cxnId="{E8017EC5-209F-4D9E-B955-D71D60F3129E}">
      <dgm:prSet custT="1"/>
      <dgm:spPr/>
      <dgm:t>
        <a:bodyPr/>
        <a:lstStyle/>
        <a:p>
          <a:endParaRPr lang="en-US" sz="1400"/>
        </a:p>
      </dgm:t>
    </dgm:pt>
    <dgm:pt modelId="{B4F2781E-F8BE-4BA2-A645-6E58FE9A7211}">
      <dgm:prSet custT="1"/>
      <dgm:spPr>
        <a:solidFill>
          <a:schemeClr val="accent1"/>
        </a:solidFill>
      </dgm:spPr>
      <dgm:t>
        <a:bodyPr/>
        <a:lstStyle/>
        <a:p>
          <a:r>
            <a:rPr lang="en-GB" sz="1400"/>
            <a:t>When covering a wide range of educational backgrounds</a:t>
          </a:r>
          <a:endParaRPr lang="en-US" sz="1400"/>
        </a:p>
      </dgm:t>
    </dgm:pt>
    <dgm:pt modelId="{18B7C68A-C361-4D4D-90AA-3296B056BC9B}" type="parTrans" cxnId="{961440DB-67A9-4A5F-AEE9-250766D5C5BD}">
      <dgm:prSet/>
      <dgm:spPr/>
      <dgm:t>
        <a:bodyPr/>
        <a:lstStyle/>
        <a:p>
          <a:endParaRPr lang="en-US" sz="1800"/>
        </a:p>
      </dgm:t>
    </dgm:pt>
    <dgm:pt modelId="{601FE371-0810-4AF5-BB0A-CD24D2B31153}" type="sibTrans" cxnId="{961440DB-67A9-4A5F-AEE9-250766D5C5BD}">
      <dgm:prSet/>
      <dgm:spPr/>
      <dgm:t>
        <a:bodyPr/>
        <a:lstStyle/>
        <a:p>
          <a:endParaRPr lang="en-US" sz="1800"/>
        </a:p>
      </dgm:t>
    </dgm:pt>
    <dgm:pt modelId="{696A739A-400D-41ED-A2FD-6831F6A5953A}" type="pres">
      <dgm:prSet presAssocID="{3B39AADF-495D-4E79-A266-0EB83BDE6C38}" presName="outerComposite" presStyleCnt="0">
        <dgm:presLayoutVars>
          <dgm:chMax val="5"/>
          <dgm:dir/>
          <dgm:resizeHandles val="exact"/>
        </dgm:presLayoutVars>
      </dgm:prSet>
      <dgm:spPr/>
    </dgm:pt>
    <dgm:pt modelId="{C6B569B6-B056-4933-A6BC-B457464A67E2}" type="pres">
      <dgm:prSet presAssocID="{3B39AADF-495D-4E79-A266-0EB83BDE6C38}" presName="dummyMaxCanvas" presStyleCnt="0">
        <dgm:presLayoutVars/>
      </dgm:prSet>
      <dgm:spPr/>
    </dgm:pt>
    <dgm:pt modelId="{617AEA8D-F797-4527-A2B2-2ABDEC554891}" type="pres">
      <dgm:prSet presAssocID="{3B39AADF-495D-4E79-A266-0EB83BDE6C38}" presName="ThreeNodes_1" presStyleLbl="node1" presStyleIdx="0" presStyleCnt="3" custScaleX="98161">
        <dgm:presLayoutVars>
          <dgm:bulletEnabled val="1"/>
        </dgm:presLayoutVars>
      </dgm:prSet>
      <dgm:spPr/>
    </dgm:pt>
    <dgm:pt modelId="{80BC5954-78DB-47C0-9B87-4BCA64761165}" type="pres">
      <dgm:prSet presAssocID="{3B39AADF-495D-4E79-A266-0EB83BDE6C38}" presName="ThreeNodes_2" presStyleLbl="node1" presStyleIdx="1" presStyleCnt="3" custScaleX="98161">
        <dgm:presLayoutVars>
          <dgm:bulletEnabled val="1"/>
        </dgm:presLayoutVars>
      </dgm:prSet>
      <dgm:spPr/>
    </dgm:pt>
    <dgm:pt modelId="{40206EDF-52B8-46FB-A7A7-BC89B242D17A}" type="pres">
      <dgm:prSet presAssocID="{3B39AADF-495D-4E79-A266-0EB83BDE6C38}" presName="ThreeNodes_3" presStyleLbl="node1" presStyleIdx="2" presStyleCnt="3" custScaleX="98161">
        <dgm:presLayoutVars>
          <dgm:bulletEnabled val="1"/>
        </dgm:presLayoutVars>
      </dgm:prSet>
      <dgm:spPr/>
    </dgm:pt>
    <dgm:pt modelId="{F3D013E8-0584-4C1F-803F-7A0944438C3E}" type="pres">
      <dgm:prSet presAssocID="{3B39AADF-495D-4E79-A266-0EB83BDE6C38}" presName="ThreeConn_1-2" presStyleLbl="fgAccFollowNode1" presStyleIdx="0" presStyleCnt="2">
        <dgm:presLayoutVars>
          <dgm:bulletEnabled val="1"/>
        </dgm:presLayoutVars>
      </dgm:prSet>
      <dgm:spPr/>
    </dgm:pt>
    <dgm:pt modelId="{21A25BBB-5994-4CEF-93B6-CB3904CFEA9B}" type="pres">
      <dgm:prSet presAssocID="{3B39AADF-495D-4E79-A266-0EB83BDE6C38}" presName="ThreeConn_2-3" presStyleLbl="fgAccFollowNode1" presStyleIdx="1" presStyleCnt="2">
        <dgm:presLayoutVars>
          <dgm:bulletEnabled val="1"/>
        </dgm:presLayoutVars>
      </dgm:prSet>
      <dgm:spPr/>
    </dgm:pt>
    <dgm:pt modelId="{C637BBEF-4921-451F-B9F1-63F37D2C8AE2}" type="pres">
      <dgm:prSet presAssocID="{3B39AADF-495D-4E79-A266-0EB83BDE6C38}" presName="ThreeNodes_1_text" presStyleLbl="node1" presStyleIdx="2" presStyleCnt="3">
        <dgm:presLayoutVars>
          <dgm:bulletEnabled val="1"/>
        </dgm:presLayoutVars>
      </dgm:prSet>
      <dgm:spPr/>
    </dgm:pt>
    <dgm:pt modelId="{5B2B6C87-31FB-4AEF-BE63-F632695EB985}" type="pres">
      <dgm:prSet presAssocID="{3B39AADF-495D-4E79-A266-0EB83BDE6C38}" presName="ThreeNodes_2_text" presStyleLbl="node1" presStyleIdx="2" presStyleCnt="3">
        <dgm:presLayoutVars>
          <dgm:bulletEnabled val="1"/>
        </dgm:presLayoutVars>
      </dgm:prSet>
      <dgm:spPr/>
    </dgm:pt>
    <dgm:pt modelId="{387C0BB6-0449-4B86-8BAF-1B8E99888D89}" type="pres">
      <dgm:prSet presAssocID="{3B39AADF-495D-4E79-A266-0EB83BDE6C38}" presName="ThreeNodes_3_text" presStyleLbl="node1" presStyleIdx="2" presStyleCnt="3">
        <dgm:presLayoutVars>
          <dgm:bulletEnabled val="1"/>
        </dgm:presLayoutVars>
      </dgm:prSet>
      <dgm:spPr/>
    </dgm:pt>
  </dgm:ptLst>
  <dgm:cxnLst>
    <dgm:cxn modelId="{C157F010-31AC-4A0E-A9FA-134A2121D9CF}" srcId="{3B39AADF-495D-4E79-A266-0EB83BDE6C38}" destId="{0BF508A3-DC72-42E8-AD29-C64C8A936B74}" srcOrd="0" destOrd="0" parTransId="{0D920FF4-19C4-4C0F-8235-2E6E682AF821}" sibTransId="{AAE7F46B-4F37-4803-9933-16FD982BCA35}"/>
    <dgm:cxn modelId="{AAF0645B-CA49-44B7-BBA3-147F320727B3}" type="presOf" srcId="{AAE7F46B-4F37-4803-9933-16FD982BCA35}" destId="{F3D013E8-0584-4C1F-803F-7A0944438C3E}" srcOrd="0" destOrd="0" presId="urn:microsoft.com/office/officeart/2005/8/layout/vProcess5"/>
    <dgm:cxn modelId="{5279545B-5FD8-4D31-84C9-641D6B0C47E2}" type="presOf" srcId="{B4F2781E-F8BE-4BA2-A645-6E58FE9A7211}" destId="{40206EDF-52B8-46FB-A7A7-BC89B242D17A}" srcOrd="0" destOrd="0" presId="urn:microsoft.com/office/officeart/2005/8/layout/vProcess5"/>
    <dgm:cxn modelId="{C7F3F552-B79D-48A9-BF14-20DE2E38F77D}" type="presOf" srcId="{3B39AADF-495D-4E79-A266-0EB83BDE6C38}" destId="{696A739A-400D-41ED-A2FD-6831F6A5953A}" srcOrd="0" destOrd="0" presId="urn:microsoft.com/office/officeart/2005/8/layout/vProcess5"/>
    <dgm:cxn modelId="{57612D74-AC9B-4C59-BF07-7C0137011CA5}" type="presOf" srcId="{B4F2781E-F8BE-4BA2-A645-6E58FE9A7211}" destId="{387C0BB6-0449-4B86-8BAF-1B8E99888D89}" srcOrd="1" destOrd="0" presId="urn:microsoft.com/office/officeart/2005/8/layout/vProcess5"/>
    <dgm:cxn modelId="{52027A85-A7C8-4A77-A94E-41CE34ABBD72}" type="presOf" srcId="{95F9BD47-D740-4C45-A673-1A0046CC7645}" destId="{5B2B6C87-31FB-4AEF-BE63-F632695EB985}" srcOrd="1" destOrd="0" presId="urn:microsoft.com/office/officeart/2005/8/layout/vProcess5"/>
    <dgm:cxn modelId="{DE84FE8C-9305-4154-9D0A-E86101497BA7}" type="presOf" srcId="{0BF508A3-DC72-42E8-AD29-C64C8A936B74}" destId="{C637BBEF-4921-451F-B9F1-63F37D2C8AE2}" srcOrd="1" destOrd="0" presId="urn:microsoft.com/office/officeart/2005/8/layout/vProcess5"/>
    <dgm:cxn modelId="{C5CF0392-AF15-4F76-BB3D-F71A8DAE2A75}" type="presOf" srcId="{863EB8A7-1E17-48D6-B182-23C4AEA84916}" destId="{21A25BBB-5994-4CEF-93B6-CB3904CFEA9B}" srcOrd="0" destOrd="0" presId="urn:microsoft.com/office/officeart/2005/8/layout/vProcess5"/>
    <dgm:cxn modelId="{E8017EC5-209F-4D9E-B955-D71D60F3129E}" srcId="{3B39AADF-495D-4E79-A266-0EB83BDE6C38}" destId="{95F9BD47-D740-4C45-A673-1A0046CC7645}" srcOrd="1" destOrd="0" parTransId="{068B0980-2418-47B4-A90E-2C011E4FDCF7}" sibTransId="{863EB8A7-1E17-48D6-B182-23C4AEA84916}"/>
    <dgm:cxn modelId="{A187F9C7-FDC2-4BEE-8E40-8FE56F55538A}" type="presOf" srcId="{95F9BD47-D740-4C45-A673-1A0046CC7645}" destId="{80BC5954-78DB-47C0-9B87-4BCA64761165}" srcOrd="0" destOrd="0" presId="urn:microsoft.com/office/officeart/2005/8/layout/vProcess5"/>
    <dgm:cxn modelId="{C9B4EDC9-B90F-478A-ADDC-3DF2B08393CF}" type="presOf" srcId="{0BF508A3-DC72-42E8-AD29-C64C8A936B74}" destId="{617AEA8D-F797-4527-A2B2-2ABDEC554891}" srcOrd="0" destOrd="0" presId="urn:microsoft.com/office/officeart/2005/8/layout/vProcess5"/>
    <dgm:cxn modelId="{961440DB-67A9-4A5F-AEE9-250766D5C5BD}" srcId="{3B39AADF-495D-4E79-A266-0EB83BDE6C38}" destId="{B4F2781E-F8BE-4BA2-A645-6E58FE9A7211}" srcOrd="2" destOrd="0" parTransId="{18B7C68A-C361-4D4D-90AA-3296B056BC9B}" sibTransId="{601FE371-0810-4AF5-BB0A-CD24D2B31153}"/>
    <dgm:cxn modelId="{5200F76E-5634-4A86-855E-80501B66B2A9}" type="presParOf" srcId="{696A739A-400D-41ED-A2FD-6831F6A5953A}" destId="{C6B569B6-B056-4933-A6BC-B457464A67E2}" srcOrd="0" destOrd="0" presId="urn:microsoft.com/office/officeart/2005/8/layout/vProcess5"/>
    <dgm:cxn modelId="{B612D0AD-1F9D-4761-9EC3-A4710562C466}" type="presParOf" srcId="{696A739A-400D-41ED-A2FD-6831F6A5953A}" destId="{617AEA8D-F797-4527-A2B2-2ABDEC554891}" srcOrd="1" destOrd="0" presId="urn:microsoft.com/office/officeart/2005/8/layout/vProcess5"/>
    <dgm:cxn modelId="{FE442958-4B87-4B37-8639-033D24CF97F4}" type="presParOf" srcId="{696A739A-400D-41ED-A2FD-6831F6A5953A}" destId="{80BC5954-78DB-47C0-9B87-4BCA64761165}" srcOrd="2" destOrd="0" presId="urn:microsoft.com/office/officeart/2005/8/layout/vProcess5"/>
    <dgm:cxn modelId="{955D1E83-D075-4B8D-ACA1-6DDF335DD2B8}" type="presParOf" srcId="{696A739A-400D-41ED-A2FD-6831F6A5953A}" destId="{40206EDF-52B8-46FB-A7A7-BC89B242D17A}" srcOrd="3" destOrd="0" presId="urn:microsoft.com/office/officeart/2005/8/layout/vProcess5"/>
    <dgm:cxn modelId="{FBA08E20-BF8D-4643-A70C-2502028564BD}" type="presParOf" srcId="{696A739A-400D-41ED-A2FD-6831F6A5953A}" destId="{F3D013E8-0584-4C1F-803F-7A0944438C3E}" srcOrd="4" destOrd="0" presId="urn:microsoft.com/office/officeart/2005/8/layout/vProcess5"/>
    <dgm:cxn modelId="{F38D80AE-5854-4759-BC6C-BFB2BC3A3DB4}" type="presParOf" srcId="{696A739A-400D-41ED-A2FD-6831F6A5953A}" destId="{21A25BBB-5994-4CEF-93B6-CB3904CFEA9B}" srcOrd="5" destOrd="0" presId="urn:microsoft.com/office/officeart/2005/8/layout/vProcess5"/>
    <dgm:cxn modelId="{1DDA2174-0673-4F71-B11C-C547A4FC503A}" type="presParOf" srcId="{696A739A-400D-41ED-A2FD-6831F6A5953A}" destId="{C637BBEF-4921-451F-B9F1-63F37D2C8AE2}" srcOrd="6" destOrd="0" presId="urn:microsoft.com/office/officeart/2005/8/layout/vProcess5"/>
    <dgm:cxn modelId="{777CDB9A-CB5A-4FDB-8337-DBA8DDFB76CF}" type="presParOf" srcId="{696A739A-400D-41ED-A2FD-6831F6A5953A}" destId="{5B2B6C87-31FB-4AEF-BE63-F632695EB985}" srcOrd="7" destOrd="0" presId="urn:microsoft.com/office/officeart/2005/8/layout/vProcess5"/>
    <dgm:cxn modelId="{126DE6F4-77B6-4A17-B013-9E1926CA187F}" type="presParOf" srcId="{696A739A-400D-41ED-A2FD-6831F6A5953A}" destId="{387C0BB6-0449-4B86-8BAF-1B8E99888D8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BBE6394E-7BA2-4BC4-9F8A-0B3AB0B6D7C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85054990-9298-4F66-B5EA-0D6D654FE016}">
      <dgm:prSet/>
      <dgm:spPr>
        <a:solidFill>
          <a:schemeClr val="accent1"/>
        </a:solidFill>
      </dgm:spPr>
      <dgm:t>
        <a:bodyPr/>
        <a:lstStyle/>
        <a:p>
          <a:r>
            <a:rPr lang="en-GB"/>
            <a:t>Real business problems</a:t>
          </a:r>
          <a:endParaRPr lang="en-US"/>
        </a:p>
      </dgm:t>
    </dgm:pt>
    <dgm:pt modelId="{1C17C110-0C96-4656-A0A8-B63E298825DC}" type="parTrans" cxnId="{D7EB014D-618A-4F14-B1CE-D0BECE4802AF}">
      <dgm:prSet/>
      <dgm:spPr/>
      <dgm:t>
        <a:bodyPr/>
        <a:lstStyle/>
        <a:p>
          <a:endParaRPr lang="en-US"/>
        </a:p>
      </dgm:t>
    </dgm:pt>
    <dgm:pt modelId="{D87B48F3-11B4-4240-974B-7AFFBFD9B416}" type="sibTrans" cxnId="{D7EB014D-618A-4F14-B1CE-D0BECE4802AF}">
      <dgm:prSet/>
      <dgm:spPr/>
      <dgm:t>
        <a:bodyPr/>
        <a:lstStyle/>
        <a:p>
          <a:endParaRPr lang="en-US"/>
        </a:p>
      </dgm:t>
    </dgm:pt>
    <dgm:pt modelId="{BD3A1780-1A26-47AA-84F3-DC84888EB4A6}">
      <dgm:prSet/>
      <dgm:spPr>
        <a:solidFill>
          <a:schemeClr val="accent1"/>
        </a:solidFill>
      </dgm:spPr>
      <dgm:t>
        <a:bodyPr/>
        <a:lstStyle/>
        <a:p>
          <a:r>
            <a:rPr lang="en-GB"/>
            <a:t>The business and technology environment</a:t>
          </a:r>
          <a:endParaRPr lang="en-US"/>
        </a:p>
      </dgm:t>
    </dgm:pt>
    <dgm:pt modelId="{E1136059-D2AE-4C7B-B0A8-9607B3E1E10F}" type="parTrans" cxnId="{5C70DBB3-02F9-41A5-86CB-D48C467CEB00}">
      <dgm:prSet/>
      <dgm:spPr/>
      <dgm:t>
        <a:bodyPr/>
        <a:lstStyle/>
        <a:p>
          <a:endParaRPr lang="en-US"/>
        </a:p>
      </dgm:t>
    </dgm:pt>
    <dgm:pt modelId="{BED21FAF-2094-4B2A-9D3D-883BA0FB4549}" type="sibTrans" cxnId="{5C70DBB3-02F9-41A5-86CB-D48C467CEB00}">
      <dgm:prSet/>
      <dgm:spPr/>
      <dgm:t>
        <a:bodyPr/>
        <a:lstStyle/>
        <a:p>
          <a:endParaRPr lang="en-US"/>
        </a:p>
      </dgm:t>
    </dgm:pt>
    <dgm:pt modelId="{34249028-2C18-4A9A-BE71-D11375E16610}">
      <dgm:prSet/>
      <dgm:spPr>
        <a:solidFill>
          <a:schemeClr val="accent1"/>
        </a:solidFill>
      </dgm:spPr>
      <dgm:t>
        <a:bodyPr/>
        <a:lstStyle/>
        <a:p>
          <a:r>
            <a:rPr lang="en-GB"/>
            <a:t>Value chains enabled by capabilities</a:t>
          </a:r>
          <a:endParaRPr lang="en-US"/>
        </a:p>
      </dgm:t>
    </dgm:pt>
    <dgm:pt modelId="{BC32F43D-BE9F-4565-8EF0-19B7DA891175}" type="parTrans" cxnId="{2E8854DE-09EE-473B-BC42-3FA8D1D9C984}">
      <dgm:prSet/>
      <dgm:spPr/>
      <dgm:t>
        <a:bodyPr/>
        <a:lstStyle/>
        <a:p>
          <a:endParaRPr lang="en-US"/>
        </a:p>
      </dgm:t>
    </dgm:pt>
    <dgm:pt modelId="{2D488558-A163-46B0-97C0-6BEEB29BD15C}" type="sibTrans" cxnId="{2E8854DE-09EE-473B-BC42-3FA8D1D9C984}">
      <dgm:prSet/>
      <dgm:spPr/>
      <dgm:t>
        <a:bodyPr/>
        <a:lstStyle/>
        <a:p>
          <a:endParaRPr lang="en-US"/>
        </a:p>
      </dgm:t>
    </dgm:pt>
    <dgm:pt modelId="{A85165B7-F810-44C1-BC03-DDAED1B4915F}">
      <dgm:prSet/>
      <dgm:spPr>
        <a:solidFill>
          <a:schemeClr val="accent1"/>
        </a:solidFill>
      </dgm:spPr>
      <dgm:t>
        <a:bodyPr/>
        <a:lstStyle/>
        <a:p>
          <a:r>
            <a:rPr lang="en-GB"/>
            <a:t>The desired outcome of proper execution</a:t>
          </a:r>
          <a:endParaRPr lang="en-US"/>
        </a:p>
      </dgm:t>
    </dgm:pt>
    <dgm:pt modelId="{182C51AE-0994-43C1-9C92-ECA4682F4914}" type="parTrans" cxnId="{785DDBE6-5C76-43E6-B2F7-315C3A70ADCA}">
      <dgm:prSet/>
      <dgm:spPr/>
      <dgm:t>
        <a:bodyPr/>
        <a:lstStyle/>
        <a:p>
          <a:endParaRPr lang="en-US"/>
        </a:p>
      </dgm:t>
    </dgm:pt>
    <dgm:pt modelId="{25ADD774-0B12-4892-8BB7-B558B02E83FD}" type="sibTrans" cxnId="{785DDBE6-5C76-43E6-B2F7-315C3A70ADCA}">
      <dgm:prSet/>
      <dgm:spPr/>
      <dgm:t>
        <a:bodyPr/>
        <a:lstStyle/>
        <a:p>
          <a:endParaRPr lang="en-US"/>
        </a:p>
      </dgm:t>
    </dgm:pt>
    <dgm:pt modelId="{949E9585-8FED-431E-B087-27E6649FB979}">
      <dgm:prSet/>
      <dgm:spPr>
        <a:solidFill>
          <a:schemeClr val="accent1"/>
        </a:solidFill>
      </dgm:spPr>
      <dgm:t>
        <a:bodyPr/>
        <a:lstStyle/>
        <a:p>
          <a:r>
            <a:rPr lang="en-GB"/>
            <a:t>The human and computing components</a:t>
          </a:r>
          <a:endParaRPr lang="en-US"/>
        </a:p>
      </dgm:t>
    </dgm:pt>
    <dgm:pt modelId="{C530702C-EF72-446D-987B-B9FD330D1726}" type="parTrans" cxnId="{9FE2248D-7F8E-427E-9040-E5A90E97E796}">
      <dgm:prSet/>
      <dgm:spPr/>
      <dgm:t>
        <a:bodyPr/>
        <a:lstStyle/>
        <a:p>
          <a:endParaRPr lang="en-US"/>
        </a:p>
      </dgm:t>
    </dgm:pt>
    <dgm:pt modelId="{F41E767D-C7E6-4B68-960C-64AA476FD933}" type="sibTrans" cxnId="{9FE2248D-7F8E-427E-9040-E5A90E97E796}">
      <dgm:prSet/>
      <dgm:spPr/>
      <dgm:t>
        <a:bodyPr/>
        <a:lstStyle/>
        <a:p>
          <a:endParaRPr lang="en-US"/>
        </a:p>
      </dgm:t>
    </dgm:pt>
    <dgm:pt modelId="{16E78E63-ACC8-4544-8780-0B520B8973AD}" type="pres">
      <dgm:prSet presAssocID="{BBE6394E-7BA2-4BC4-9F8A-0B3AB0B6D7C4}" presName="linear" presStyleCnt="0">
        <dgm:presLayoutVars>
          <dgm:animLvl val="lvl"/>
          <dgm:resizeHandles val="exact"/>
        </dgm:presLayoutVars>
      </dgm:prSet>
      <dgm:spPr/>
    </dgm:pt>
    <dgm:pt modelId="{9DBF1E0B-31EE-4412-9332-067B0C10B3E0}" type="pres">
      <dgm:prSet presAssocID="{85054990-9298-4F66-B5EA-0D6D654FE016}" presName="parentText" presStyleLbl="node1" presStyleIdx="0" presStyleCnt="5">
        <dgm:presLayoutVars>
          <dgm:chMax val="0"/>
          <dgm:bulletEnabled val="1"/>
        </dgm:presLayoutVars>
      </dgm:prSet>
      <dgm:spPr/>
    </dgm:pt>
    <dgm:pt modelId="{82D8AFB8-65C6-4F63-8C60-7524EDD004F5}" type="pres">
      <dgm:prSet presAssocID="{D87B48F3-11B4-4240-974B-7AFFBFD9B416}" presName="spacer" presStyleCnt="0"/>
      <dgm:spPr/>
    </dgm:pt>
    <dgm:pt modelId="{233EB4E8-D35C-4ED7-8AE9-6A17E566B3A5}" type="pres">
      <dgm:prSet presAssocID="{BD3A1780-1A26-47AA-84F3-DC84888EB4A6}" presName="parentText" presStyleLbl="node1" presStyleIdx="1" presStyleCnt="5">
        <dgm:presLayoutVars>
          <dgm:chMax val="0"/>
          <dgm:bulletEnabled val="1"/>
        </dgm:presLayoutVars>
      </dgm:prSet>
      <dgm:spPr/>
    </dgm:pt>
    <dgm:pt modelId="{324B6B6F-001E-4803-9294-8143D7D2D89C}" type="pres">
      <dgm:prSet presAssocID="{BED21FAF-2094-4B2A-9D3D-883BA0FB4549}" presName="spacer" presStyleCnt="0"/>
      <dgm:spPr/>
    </dgm:pt>
    <dgm:pt modelId="{6B5EB0E7-F592-41D7-BFE6-DD98196E7767}" type="pres">
      <dgm:prSet presAssocID="{34249028-2C18-4A9A-BE71-D11375E16610}" presName="parentText" presStyleLbl="node1" presStyleIdx="2" presStyleCnt="5">
        <dgm:presLayoutVars>
          <dgm:chMax val="0"/>
          <dgm:bulletEnabled val="1"/>
        </dgm:presLayoutVars>
      </dgm:prSet>
      <dgm:spPr/>
    </dgm:pt>
    <dgm:pt modelId="{F62D3476-191E-4212-BF24-EF019192626F}" type="pres">
      <dgm:prSet presAssocID="{2D488558-A163-46B0-97C0-6BEEB29BD15C}" presName="spacer" presStyleCnt="0"/>
      <dgm:spPr/>
    </dgm:pt>
    <dgm:pt modelId="{5E8D9100-87C7-4861-A218-9225A0C55D4E}" type="pres">
      <dgm:prSet presAssocID="{A85165B7-F810-44C1-BC03-DDAED1B4915F}" presName="parentText" presStyleLbl="node1" presStyleIdx="3" presStyleCnt="5">
        <dgm:presLayoutVars>
          <dgm:chMax val="0"/>
          <dgm:bulletEnabled val="1"/>
        </dgm:presLayoutVars>
      </dgm:prSet>
      <dgm:spPr/>
    </dgm:pt>
    <dgm:pt modelId="{D37C5BF1-9468-4F82-9847-1F422865841F}" type="pres">
      <dgm:prSet presAssocID="{25ADD774-0B12-4892-8BB7-B558B02E83FD}" presName="spacer" presStyleCnt="0"/>
      <dgm:spPr/>
    </dgm:pt>
    <dgm:pt modelId="{4D459D9F-BACC-4D7A-89F7-6C9BA34337B3}" type="pres">
      <dgm:prSet presAssocID="{949E9585-8FED-431E-B087-27E6649FB979}" presName="parentText" presStyleLbl="node1" presStyleIdx="4" presStyleCnt="5">
        <dgm:presLayoutVars>
          <dgm:chMax val="0"/>
          <dgm:bulletEnabled val="1"/>
        </dgm:presLayoutVars>
      </dgm:prSet>
      <dgm:spPr/>
    </dgm:pt>
  </dgm:ptLst>
  <dgm:cxnLst>
    <dgm:cxn modelId="{E87CDA38-5BB5-4808-B7DC-DE657B8C082D}" type="presOf" srcId="{34249028-2C18-4A9A-BE71-D11375E16610}" destId="{6B5EB0E7-F592-41D7-BFE6-DD98196E7767}" srcOrd="0" destOrd="0" presId="urn:microsoft.com/office/officeart/2005/8/layout/vList2"/>
    <dgm:cxn modelId="{73E6EB3F-5AB9-4223-BB46-D26E0F8EDED2}" type="presOf" srcId="{949E9585-8FED-431E-B087-27E6649FB979}" destId="{4D459D9F-BACC-4D7A-89F7-6C9BA34337B3}" srcOrd="0" destOrd="0" presId="urn:microsoft.com/office/officeart/2005/8/layout/vList2"/>
    <dgm:cxn modelId="{D7EB014D-618A-4F14-B1CE-D0BECE4802AF}" srcId="{BBE6394E-7BA2-4BC4-9F8A-0B3AB0B6D7C4}" destId="{85054990-9298-4F66-B5EA-0D6D654FE016}" srcOrd="0" destOrd="0" parTransId="{1C17C110-0C96-4656-A0A8-B63E298825DC}" sibTransId="{D87B48F3-11B4-4240-974B-7AFFBFD9B416}"/>
    <dgm:cxn modelId="{FC4E638A-8D3D-44F1-AF6E-4707CACED59F}" type="presOf" srcId="{BBE6394E-7BA2-4BC4-9F8A-0B3AB0B6D7C4}" destId="{16E78E63-ACC8-4544-8780-0B520B8973AD}" srcOrd="0" destOrd="0" presId="urn:microsoft.com/office/officeart/2005/8/layout/vList2"/>
    <dgm:cxn modelId="{9FE2248D-7F8E-427E-9040-E5A90E97E796}" srcId="{BBE6394E-7BA2-4BC4-9F8A-0B3AB0B6D7C4}" destId="{949E9585-8FED-431E-B087-27E6649FB979}" srcOrd="4" destOrd="0" parTransId="{C530702C-EF72-446D-987B-B9FD330D1726}" sibTransId="{F41E767D-C7E6-4B68-960C-64AA476FD933}"/>
    <dgm:cxn modelId="{C54A46A7-6FC7-44B1-ACA5-188E2F3C4D4C}" type="presOf" srcId="{85054990-9298-4F66-B5EA-0D6D654FE016}" destId="{9DBF1E0B-31EE-4412-9332-067B0C10B3E0}" srcOrd="0" destOrd="0" presId="urn:microsoft.com/office/officeart/2005/8/layout/vList2"/>
    <dgm:cxn modelId="{64FCC0B1-CC2D-4391-B7B8-E0A0E070090E}" type="presOf" srcId="{BD3A1780-1A26-47AA-84F3-DC84888EB4A6}" destId="{233EB4E8-D35C-4ED7-8AE9-6A17E566B3A5}" srcOrd="0" destOrd="0" presId="urn:microsoft.com/office/officeart/2005/8/layout/vList2"/>
    <dgm:cxn modelId="{5C70DBB3-02F9-41A5-86CB-D48C467CEB00}" srcId="{BBE6394E-7BA2-4BC4-9F8A-0B3AB0B6D7C4}" destId="{BD3A1780-1A26-47AA-84F3-DC84888EB4A6}" srcOrd="1" destOrd="0" parTransId="{E1136059-D2AE-4C7B-B0A8-9607B3E1E10F}" sibTransId="{BED21FAF-2094-4B2A-9D3D-883BA0FB4549}"/>
    <dgm:cxn modelId="{2E8854DE-09EE-473B-BC42-3FA8D1D9C984}" srcId="{BBE6394E-7BA2-4BC4-9F8A-0B3AB0B6D7C4}" destId="{34249028-2C18-4A9A-BE71-D11375E16610}" srcOrd="2" destOrd="0" parTransId="{BC32F43D-BE9F-4565-8EF0-19B7DA891175}" sibTransId="{2D488558-A163-46B0-97C0-6BEEB29BD15C}"/>
    <dgm:cxn modelId="{785DDBE6-5C76-43E6-B2F7-315C3A70ADCA}" srcId="{BBE6394E-7BA2-4BC4-9F8A-0B3AB0B6D7C4}" destId="{A85165B7-F810-44C1-BC03-DDAED1B4915F}" srcOrd="3" destOrd="0" parTransId="{182C51AE-0994-43C1-9C92-ECA4682F4914}" sibTransId="{25ADD774-0B12-4892-8BB7-B558B02E83FD}"/>
    <dgm:cxn modelId="{728138E8-C9AC-40F6-B49B-FEE305766C5B}" type="presOf" srcId="{A85165B7-F810-44C1-BC03-DDAED1B4915F}" destId="{5E8D9100-87C7-4861-A218-9225A0C55D4E}" srcOrd="0" destOrd="0" presId="urn:microsoft.com/office/officeart/2005/8/layout/vList2"/>
    <dgm:cxn modelId="{6B724FDC-8469-4373-96D1-AF3DBC3EAFA1}" type="presParOf" srcId="{16E78E63-ACC8-4544-8780-0B520B8973AD}" destId="{9DBF1E0B-31EE-4412-9332-067B0C10B3E0}" srcOrd="0" destOrd="0" presId="urn:microsoft.com/office/officeart/2005/8/layout/vList2"/>
    <dgm:cxn modelId="{E9D4AD11-0756-4F85-906A-697DC413245A}" type="presParOf" srcId="{16E78E63-ACC8-4544-8780-0B520B8973AD}" destId="{82D8AFB8-65C6-4F63-8C60-7524EDD004F5}" srcOrd="1" destOrd="0" presId="urn:microsoft.com/office/officeart/2005/8/layout/vList2"/>
    <dgm:cxn modelId="{D6238BFD-3F18-4F2A-BD0B-C30A0B7843B1}" type="presParOf" srcId="{16E78E63-ACC8-4544-8780-0B520B8973AD}" destId="{233EB4E8-D35C-4ED7-8AE9-6A17E566B3A5}" srcOrd="2" destOrd="0" presId="urn:microsoft.com/office/officeart/2005/8/layout/vList2"/>
    <dgm:cxn modelId="{9AFC70F9-9766-49EE-9557-5467BE1B8D3C}" type="presParOf" srcId="{16E78E63-ACC8-4544-8780-0B520B8973AD}" destId="{324B6B6F-001E-4803-9294-8143D7D2D89C}" srcOrd="3" destOrd="0" presId="urn:microsoft.com/office/officeart/2005/8/layout/vList2"/>
    <dgm:cxn modelId="{9FEF7E79-761B-4D10-A35F-8E335307AD1F}" type="presParOf" srcId="{16E78E63-ACC8-4544-8780-0B520B8973AD}" destId="{6B5EB0E7-F592-41D7-BFE6-DD98196E7767}" srcOrd="4" destOrd="0" presId="urn:microsoft.com/office/officeart/2005/8/layout/vList2"/>
    <dgm:cxn modelId="{B4244DB9-6E64-4C27-A339-DB3C304A11A6}" type="presParOf" srcId="{16E78E63-ACC8-4544-8780-0B520B8973AD}" destId="{F62D3476-191E-4212-BF24-EF019192626F}" srcOrd="5" destOrd="0" presId="urn:microsoft.com/office/officeart/2005/8/layout/vList2"/>
    <dgm:cxn modelId="{F3486895-2F80-46A2-913B-C022C90A3080}" type="presParOf" srcId="{16E78E63-ACC8-4544-8780-0B520B8973AD}" destId="{5E8D9100-87C7-4861-A218-9225A0C55D4E}" srcOrd="6" destOrd="0" presId="urn:microsoft.com/office/officeart/2005/8/layout/vList2"/>
    <dgm:cxn modelId="{561ABA45-71F4-45AF-B018-874ACD338396}" type="presParOf" srcId="{16E78E63-ACC8-4544-8780-0B520B8973AD}" destId="{D37C5BF1-9468-4F82-9847-1F422865841F}" srcOrd="7" destOrd="0" presId="urn:microsoft.com/office/officeart/2005/8/layout/vList2"/>
    <dgm:cxn modelId="{30FD58B4-A255-4EAE-B981-361088D42E81}" type="presParOf" srcId="{16E78E63-ACC8-4544-8780-0B520B8973AD}" destId="{4D459D9F-BACC-4D7A-89F7-6C9BA34337B3}"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82337393-503F-4D44-A9DD-AE1A88B8F87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0FBF7DD-30BD-4F06-9123-33E1DC175F89}">
      <dgm:prSet custT="1"/>
      <dgm:spPr>
        <a:solidFill>
          <a:srgbClr val="D4F1F7"/>
        </a:solidFill>
      </dgm:spPr>
      <dgm:t>
        <a:bodyPr/>
        <a:lstStyle/>
        <a:p>
          <a:pPr algn="ctr"/>
          <a:r>
            <a:rPr lang="en-GB" sz="1800">
              <a:solidFill>
                <a:srgbClr val="2F528F"/>
              </a:solidFill>
            </a:rPr>
            <a:t>Preventing inappropriate interoperability is just as important – e.g. for security /privacy</a:t>
          </a:r>
          <a:endParaRPr lang="en-US" sz="1800">
            <a:solidFill>
              <a:srgbClr val="2F528F"/>
            </a:solidFill>
          </a:endParaRPr>
        </a:p>
      </dgm:t>
    </dgm:pt>
    <dgm:pt modelId="{A71CCE32-0B9F-40D0-8323-844D2644FE4E}" type="parTrans" cxnId="{911355FB-8F74-4726-B134-7A0B3E45DD93}">
      <dgm:prSet/>
      <dgm:spPr/>
      <dgm:t>
        <a:bodyPr/>
        <a:lstStyle/>
        <a:p>
          <a:endParaRPr lang="en-US" sz="1800"/>
        </a:p>
      </dgm:t>
    </dgm:pt>
    <dgm:pt modelId="{872F3205-CBD2-4E80-B90B-33F2F8771516}" type="sibTrans" cxnId="{911355FB-8F74-4726-B134-7A0B3E45DD93}">
      <dgm:prSet/>
      <dgm:spPr/>
      <dgm:t>
        <a:bodyPr/>
        <a:lstStyle/>
        <a:p>
          <a:endParaRPr lang="en-US" sz="1800"/>
        </a:p>
      </dgm:t>
    </dgm:pt>
    <dgm:pt modelId="{7A0406EF-62D3-49D9-BE0B-BFB96ACF542B}" type="pres">
      <dgm:prSet presAssocID="{82337393-503F-4D44-A9DD-AE1A88B8F875}" presName="linear" presStyleCnt="0">
        <dgm:presLayoutVars>
          <dgm:animLvl val="lvl"/>
          <dgm:resizeHandles val="exact"/>
        </dgm:presLayoutVars>
      </dgm:prSet>
      <dgm:spPr/>
    </dgm:pt>
    <dgm:pt modelId="{943BDC44-A101-4BF1-8011-9FC941BA6CCD}" type="pres">
      <dgm:prSet presAssocID="{00FBF7DD-30BD-4F06-9123-33E1DC175F89}" presName="parentText" presStyleLbl="node1" presStyleIdx="0" presStyleCnt="1">
        <dgm:presLayoutVars>
          <dgm:chMax val="0"/>
          <dgm:bulletEnabled val="1"/>
        </dgm:presLayoutVars>
      </dgm:prSet>
      <dgm:spPr/>
    </dgm:pt>
  </dgm:ptLst>
  <dgm:cxnLst>
    <dgm:cxn modelId="{6225353D-0155-4D6B-B56F-3C563006D114}" type="presOf" srcId="{82337393-503F-4D44-A9DD-AE1A88B8F875}" destId="{7A0406EF-62D3-49D9-BE0B-BFB96ACF542B}" srcOrd="0" destOrd="0" presId="urn:microsoft.com/office/officeart/2005/8/layout/vList2"/>
    <dgm:cxn modelId="{CBF8C4A6-5749-43C7-B969-AC0F10FEF985}" type="presOf" srcId="{00FBF7DD-30BD-4F06-9123-33E1DC175F89}" destId="{943BDC44-A101-4BF1-8011-9FC941BA6CCD}" srcOrd="0" destOrd="0" presId="urn:microsoft.com/office/officeart/2005/8/layout/vList2"/>
    <dgm:cxn modelId="{911355FB-8F74-4726-B134-7A0B3E45DD93}" srcId="{82337393-503F-4D44-A9DD-AE1A88B8F875}" destId="{00FBF7DD-30BD-4F06-9123-33E1DC175F89}" srcOrd="0" destOrd="0" parTransId="{A71CCE32-0B9F-40D0-8323-844D2644FE4E}" sibTransId="{872F3205-CBD2-4E80-B90B-33F2F8771516}"/>
    <dgm:cxn modelId="{88A5EB17-E1AC-4E89-8C41-C56CE7DB51BD}" type="presParOf" srcId="{7A0406EF-62D3-49D9-BE0B-BFB96ACF542B}" destId="{943BDC44-A101-4BF1-8011-9FC941BA6CCD}" srcOrd="0"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69AAF717-258C-4B34-89CE-9429E05288EA}"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84105CD2-14FB-43BB-BB74-E7EF9824DF31}">
      <dgm:prSet custT="1"/>
      <dgm:spPr/>
      <dgm:t>
        <a:bodyPr/>
        <a:lstStyle/>
        <a:p>
          <a:pPr>
            <a:lnSpc>
              <a:spcPct val="100000"/>
            </a:lnSpc>
          </a:pPr>
          <a:r>
            <a:rPr lang="en-GB" sz="1800"/>
            <a:t>Operational or Business </a:t>
          </a:r>
          <a:endParaRPr lang="en-US" sz="1800"/>
        </a:p>
      </dgm:t>
    </dgm:pt>
    <dgm:pt modelId="{82607F44-8024-4BD3-B175-095F4FF0E6E5}" type="parTrans" cxnId="{E0312EAB-903C-4EC6-B83E-36622FE66300}">
      <dgm:prSet/>
      <dgm:spPr/>
      <dgm:t>
        <a:bodyPr/>
        <a:lstStyle/>
        <a:p>
          <a:endParaRPr lang="en-US" sz="1800"/>
        </a:p>
      </dgm:t>
    </dgm:pt>
    <dgm:pt modelId="{8E639825-36F5-4681-9BFE-200805E0829F}" type="sibTrans" cxnId="{E0312EAB-903C-4EC6-B83E-36622FE66300}">
      <dgm:prSet/>
      <dgm:spPr/>
      <dgm:t>
        <a:bodyPr/>
        <a:lstStyle/>
        <a:p>
          <a:endParaRPr lang="en-US" sz="1800"/>
        </a:p>
      </dgm:t>
    </dgm:pt>
    <dgm:pt modelId="{B0C90D0B-7BD7-49EC-826B-3D5B9A296A90}">
      <dgm:prSet custT="1"/>
      <dgm:spPr/>
      <dgm:t>
        <a:bodyPr/>
        <a:lstStyle/>
        <a:p>
          <a:pPr>
            <a:lnSpc>
              <a:spcPct val="100000"/>
            </a:lnSpc>
          </a:pPr>
          <a:r>
            <a:rPr lang="en-GB" sz="1800"/>
            <a:t>Information</a:t>
          </a:r>
          <a:endParaRPr lang="en-US" sz="1800"/>
        </a:p>
      </dgm:t>
    </dgm:pt>
    <dgm:pt modelId="{FEDFBAE5-0C77-4E52-A490-088F8ADE6728}" type="parTrans" cxnId="{88E719CA-B1E6-4916-BF44-3BFAD9618406}">
      <dgm:prSet/>
      <dgm:spPr/>
      <dgm:t>
        <a:bodyPr/>
        <a:lstStyle/>
        <a:p>
          <a:endParaRPr lang="en-US" sz="1800"/>
        </a:p>
      </dgm:t>
    </dgm:pt>
    <dgm:pt modelId="{F009D20D-026C-4643-A317-9B2A0DE767EE}" type="sibTrans" cxnId="{88E719CA-B1E6-4916-BF44-3BFAD9618406}">
      <dgm:prSet/>
      <dgm:spPr/>
      <dgm:t>
        <a:bodyPr/>
        <a:lstStyle/>
        <a:p>
          <a:endParaRPr lang="en-US" sz="1800"/>
        </a:p>
      </dgm:t>
    </dgm:pt>
    <dgm:pt modelId="{9E2F3015-1D40-4C09-AA23-570778342030}">
      <dgm:prSet custT="1"/>
      <dgm:spPr/>
      <dgm:t>
        <a:bodyPr/>
        <a:lstStyle/>
        <a:p>
          <a:pPr>
            <a:lnSpc>
              <a:spcPct val="100000"/>
            </a:lnSpc>
          </a:pPr>
          <a:r>
            <a:rPr lang="en-GB" sz="1800"/>
            <a:t>Technical</a:t>
          </a:r>
          <a:endParaRPr lang="en-US" sz="1800"/>
        </a:p>
      </dgm:t>
    </dgm:pt>
    <dgm:pt modelId="{14551B93-3D8E-4607-92CB-FEBDE556B540}" type="parTrans" cxnId="{DC61FEA5-34DF-4804-AB87-5C5C2492FAA1}">
      <dgm:prSet/>
      <dgm:spPr/>
      <dgm:t>
        <a:bodyPr/>
        <a:lstStyle/>
        <a:p>
          <a:endParaRPr lang="en-US" sz="1800"/>
        </a:p>
      </dgm:t>
    </dgm:pt>
    <dgm:pt modelId="{C73F1306-9C21-48DA-83D9-FF16625D6EA6}" type="sibTrans" cxnId="{DC61FEA5-34DF-4804-AB87-5C5C2492FAA1}">
      <dgm:prSet/>
      <dgm:spPr/>
      <dgm:t>
        <a:bodyPr/>
        <a:lstStyle/>
        <a:p>
          <a:endParaRPr lang="en-US" sz="1800"/>
        </a:p>
      </dgm:t>
    </dgm:pt>
    <dgm:pt modelId="{8F2F02BD-6CBC-4950-83CA-1FF5B6886474}" type="pres">
      <dgm:prSet presAssocID="{69AAF717-258C-4B34-89CE-9429E05288EA}" presName="root" presStyleCnt="0">
        <dgm:presLayoutVars>
          <dgm:dir/>
          <dgm:resizeHandles val="exact"/>
        </dgm:presLayoutVars>
      </dgm:prSet>
      <dgm:spPr/>
    </dgm:pt>
    <dgm:pt modelId="{3A2EC25B-BF35-4138-A933-4281BBC0D03A}" type="pres">
      <dgm:prSet presAssocID="{84105CD2-14FB-43BB-BB74-E7EF9824DF31}" presName="compNode" presStyleCnt="0"/>
      <dgm:spPr/>
    </dgm:pt>
    <dgm:pt modelId="{E07FECE8-82F9-40E3-99B4-6FEBEDCE871E}" type="pres">
      <dgm:prSet presAssocID="{84105CD2-14FB-43BB-BB74-E7EF9824DF31}" presName="bgRect" presStyleLbl="bgShp" presStyleIdx="0" presStyleCnt="3" custLinFactNeighborX="-3578" custLinFactNeighborY="-14565"/>
      <dgm:spPr/>
    </dgm:pt>
    <dgm:pt modelId="{061F6932-7518-41B7-8069-BAB7799FF1C5}" type="pres">
      <dgm:prSet presAssocID="{84105CD2-14FB-43BB-BB74-E7EF9824DF3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F8A00268-06D9-43A7-BE25-016E81227C6E}" type="pres">
      <dgm:prSet presAssocID="{84105CD2-14FB-43BB-BB74-E7EF9824DF31}" presName="spaceRect" presStyleCnt="0"/>
      <dgm:spPr/>
    </dgm:pt>
    <dgm:pt modelId="{95789F02-C1F8-4E35-A952-4E2D73371304}" type="pres">
      <dgm:prSet presAssocID="{84105CD2-14FB-43BB-BB74-E7EF9824DF31}" presName="parTx" presStyleLbl="revTx" presStyleIdx="0" presStyleCnt="3">
        <dgm:presLayoutVars>
          <dgm:chMax val="0"/>
          <dgm:chPref val="0"/>
        </dgm:presLayoutVars>
      </dgm:prSet>
      <dgm:spPr/>
    </dgm:pt>
    <dgm:pt modelId="{54ADE985-84A2-4A83-8326-BDD03F117EA0}" type="pres">
      <dgm:prSet presAssocID="{8E639825-36F5-4681-9BFE-200805E0829F}" presName="sibTrans" presStyleCnt="0"/>
      <dgm:spPr/>
    </dgm:pt>
    <dgm:pt modelId="{73D5C08B-DED1-45CB-A025-DF27CF86C127}" type="pres">
      <dgm:prSet presAssocID="{B0C90D0B-7BD7-49EC-826B-3D5B9A296A90}" presName="compNode" presStyleCnt="0"/>
      <dgm:spPr/>
    </dgm:pt>
    <dgm:pt modelId="{404A7111-A590-4A97-8101-5C0A77F4B8EF}" type="pres">
      <dgm:prSet presAssocID="{B0C90D0B-7BD7-49EC-826B-3D5B9A296A90}" presName="bgRect" presStyleLbl="bgShp" presStyleIdx="1" presStyleCnt="3"/>
      <dgm:spPr/>
    </dgm:pt>
    <dgm:pt modelId="{847BE440-FD82-43B9-ADD0-424CCBEE9D60}" type="pres">
      <dgm:prSet presAssocID="{B0C90D0B-7BD7-49EC-826B-3D5B9A296A9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p"/>
        </a:ext>
      </dgm:extLst>
    </dgm:pt>
    <dgm:pt modelId="{45156CE5-AE33-4CFB-A8EB-9DD0B0FE9C59}" type="pres">
      <dgm:prSet presAssocID="{B0C90D0B-7BD7-49EC-826B-3D5B9A296A90}" presName="spaceRect" presStyleCnt="0"/>
      <dgm:spPr/>
    </dgm:pt>
    <dgm:pt modelId="{69B05408-2304-4E40-94A3-BD75A00CCF01}" type="pres">
      <dgm:prSet presAssocID="{B0C90D0B-7BD7-49EC-826B-3D5B9A296A90}" presName="parTx" presStyleLbl="revTx" presStyleIdx="1" presStyleCnt="3">
        <dgm:presLayoutVars>
          <dgm:chMax val="0"/>
          <dgm:chPref val="0"/>
        </dgm:presLayoutVars>
      </dgm:prSet>
      <dgm:spPr/>
    </dgm:pt>
    <dgm:pt modelId="{E13D09D7-4974-460A-A55F-E89091E903F7}" type="pres">
      <dgm:prSet presAssocID="{F009D20D-026C-4643-A317-9B2A0DE767EE}" presName="sibTrans" presStyleCnt="0"/>
      <dgm:spPr/>
    </dgm:pt>
    <dgm:pt modelId="{505D4F9F-25D0-494C-9E55-32B88C3EEE80}" type="pres">
      <dgm:prSet presAssocID="{9E2F3015-1D40-4C09-AA23-570778342030}" presName="compNode" presStyleCnt="0"/>
      <dgm:spPr/>
    </dgm:pt>
    <dgm:pt modelId="{D75B06F7-EB24-4947-B5C1-682ADD1B4162}" type="pres">
      <dgm:prSet presAssocID="{9E2F3015-1D40-4C09-AA23-570778342030}" presName="bgRect" presStyleLbl="bgShp" presStyleIdx="2" presStyleCnt="3"/>
      <dgm:spPr/>
    </dgm:pt>
    <dgm:pt modelId="{33FFEBA3-5B8D-41FF-81B2-F680BD036919}" type="pres">
      <dgm:prSet presAssocID="{9E2F3015-1D40-4C09-AA23-57077834203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ears"/>
        </a:ext>
      </dgm:extLst>
    </dgm:pt>
    <dgm:pt modelId="{8F15D991-B93D-4C2F-9731-C25BB30F487A}" type="pres">
      <dgm:prSet presAssocID="{9E2F3015-1D40-4C09-AA23-570778342030}" presName="spaceRect" presStyleCnt="0"/>
      <dgm:spPr/>
    </dgm:pt>
    <dgm:pt modelId="{38B1FC56-2ABC-4D1F-AED7-9CD4C2E5F026}" type="pres">
      <dgm:prSet presAssocID="{9E2F3015-1D40-4C09-AA23-570778342030}" presName="parTx" presStyleLbl="revTx" presStyleIdx="2" presStyleCnt="3">
        <dgm:presLayoutVars>
          <dgm:chMax val="0"/>
          <dgm:chPref val="0"/>
        </dgm:presLayoutVars>
      </dgm:prSet>
      <dgm:spPr/>
    </dgm:pt>
  </dgm:ptLst>
  <dgm:cxnLst>
    <dgm:cxn modelId="{64D1001C-F745-4A3A-8CBF-9FE5A9832785}" type="presOf" srcId="{9E2F3015-1D40-4C09-AA23-570778342030}" destId="{38B1FC56-2ABC-4D1F-AED7-9CD4C2E5F026}" srcOrd="0" destOrd="0" presId="urn:microsoft.com/office/officeart/2018/2/layout/IconVerticalSolidList"/>
    <dgm:cxn modelId="{DC61FEA5-34DF-4804-AB87-5C5C2492FAA1}" srcId="{69AAF717-258C-4B34-89CE-9429E05288EA}" destId="{9E2F3015-1D40-4C09-AA23-570778342030}" srcOrd="2" destOrd="0" parTransId="{14551B93-3D8E-4607-92CB-FEBDE556B540}" sibTransId="{C73F1306-9C21-48DA-83D9-FF16625D6EA6}"/>
    <dgm:cxn modelId="{E0312EAB-903C-4EC6-B83E-36622FE66300}" srcId="{69AAF717-258C-4B34-89CE-9429E05288EA}" destId="{84105CD2-14FB-43BB-BB74-E7EF9824DF31}" srcOrd="0" destOrd="0" parTransId="{82607F44-8024-4BD3-B175-095F4FF0E6E5}" sibTransId="{8E639825-36F5-4681-9BFE-200805E0829F}"/>
    <dgm:cxn modelId="{6E53CCC8-37B2-4B38-B904-F938197DD8AA}" type="presOf" srcId="{69AAF717-258C-4B34-89CE-9429E05288EA}" destId="{8F2F02BD-6CBC-4950-83CA-1FF5B6886474}" srcOrd="0" destOrd="0" presId="urn:microsoft.com/office/officeart/2018/2/layout/IconVerticalSolidList"/>
    <dgm:cxn modelId="{88E719CA-B1E6-4916-BF44-3BFAD9618406}" srcId="{69AAF717-258C-4B34-89CE-9429E05288EA}" destId="{B0C90D0B-7BD7-49EC-826B-3D5B9A296A90}" srcOrd="1" destOrd="0" parTransId="{FEDFBAE5-0C77-4E52-A490-088F8ADE6728}" sibTransId="{F009D20D-026C-4643-A317-9B2A0DE767EE}"/>
    <dgm:cxn modelId="{68B2EBCB-CFAE-4AD3-9D4E-A90667FC38EA}" type="presOf" srcId="{B0C90D0B-7BD7-49EC-826B-3D5B9A296A90}" destId="{69B05408-2304-4E40-94A3-BD75A00CCF01}" srcOrd="0" destOrd="0" presId="urn:microsoft.com/office/officeart/2018/2/layout/IconVerticalSolidList"/>
    <dgm:cxn modelId="{2C6EFFDA-F822-44C0-8CA1-0B7293D3537E}" type="presOf" srcId="{84105CD2-14FB-43BB-BB74-E7EF9824DF31}" destId="{95789F02-C1F8-4E35-A952-4E2D73371304}" srcOrd="0" destOrd="0" presId="urn:microsoft.com/office/officeart/2018/2/layout/IconVerticalSolidList"/>
    <dgm:cxn modelId="{898A89AE-B3C6-4A65-AD53-EAD4B9EFD035}" type="presParOf" srcId="{8F2F02BD-6CBC-4950-83CA-1FF5B6886474}" destId="{3A2EC25B-BF35-4138-A933-4281BBC0D03A}" srcOrd="0" destOrd="0" presId="urn:microsoft.com/office/officeart/2018/2/layout/IconVerticalSolidList"/>
    <dgm:cxn modelId="{FE9684A4-4F4C-4072-91E3-9F193E6CB991}" type="presParOf" srcId="{3A2EC25B-BF35-4138-A933-4281BBC0D03A}" destId="{E07FECE8-82F9-40E3-99B4-6FEBEDCE871E}" srcOrd="0" destOrd="0" presId="urn:microsoft.com/office/officeart/2018/2/layout/IconVerticalSolidList"/>
    <dgm:cxn modelId="{360FFF5F-C48C-48B7-BB08-EB68391AE254}" type="presParOf" srcId="{3A2EC25B-BF35-4138-A933-4281BBC0D03A}" destId="{061F6932-7518-41B7-8069-BAB7799FF1C5}" srcOrd="1" destOrd="0" presId="urn:microsoft.com/office/officeart/2018/2/layout/IconVerticalSolidList"/>
    <dgm:cxn modelId="{080F8F92-2B2D-46BE-8395-EDFCD6D68EE2}" type="presParOf" srcId="{3A2EC25B-BF35-4138-A933-4281BBC0D03A}" destId="{F8A00268-06D9-43A7-BE25-016E81227C6E}" srcOrd="2" destOrd="0" presId="urn:microsoft.com/office/officeart/2018/2/layout/IconVerticalSolidList"/>
    <dgm:cxn modelId="{EC855A96-51C7-4E05-A37A-3DFC02956F98}" type="presParOf" srcId="{3A2EC25B-BF35-4138-A933-4281BBC0D03A}" destId="{95789F02-C1F8-4E35-A952-4E2D73371304}" srcOrd="3" destOrd="0" presId="urn:microsoft.com/office/officeart/2018/2/layout/IconVerticalSolidList"/>
    <dgm:cxn modelId="{0E5A37BD-0C92-442A-A78F-5687BFDCC6F4}" type="presParOf" srcId="{8F2F02BD-6CBC-4950-83CA-1FF5B6886474}" destId="{54ADE985-84A2-4A83-8326-BDD03F117EA0}" srcOrd="1" destOrd="0" presId="urn:microsoft.com/office/officeart/2018/2/layout/IconVerticalSolidList"/>
    <dgm:cxn modelId="{CF62690F-81A5-4FBE-B72B-3B255C7917A0}" type="presParOf" srcId="{8F2F02BD-6CBC-4950-83CA-1FF5B6886474}" destId="{73D5C08B-DED1-45CB-A025-DF27CF86C127}" srcOrd="2" destOrd="0" presId="urn:microsoft.com/office/officeart/2018/2/layout/IconVerticalSolidList"/>
    <dgm:cxn modelId="{913C29E1-F4AF-4EBB-8460-A5650D964379}" type="presParOf" srcId="{73D5C08B-DED1-45CB-A025-DF27CF86C127}" destId="{404A7111-A590-4A97-8101-5C0A77F4B8EF}" srcOrd="0" destOrd="0" presId="urn:microsoft.com/office/officeart/2018/2/layout/IconVerticalSolidList"/>
    <dgm:cxn modelId="{8813F5D1-70E2-4FA9-A32A-1B87F0C2714D}" type="presParOf" srcId="{73D5C08B-DED1-45CB-A025-DF27CF86C127}" destId="{847BE440-FD82-43B9-ADD0-424CCBEE9D60}" srcOrd="1" destOrd="0" presId="urn:microsoft.com/office/officeart/2018/2/layout/IconVerticalSolidList"/>
    <dgm:cxn modelId="{4143478A-A294-4986-8A9A-1379625F17EF}" type="presParOf" srcId="{73D5C08B-DED1-45CB-A025-DF27CF86C127}" destId="{45156CE5-AE33-4CFB-A8EB-9DD0B0FE9C59}" srcOrd="2" destOrd="0" presId="urn:microsoft.com/office/officeart/2018/2/layout/IconVerticalSolidList"/>
    <dgm:cxn modelId="{58F9E3C7-3A2E-429E-9011-AE75D8889211}" type="presParOf" srcId="{73D5C08B-DED1-45CB-A025-DF27CF86C127}" destId="{69B05408-2304-4E40-94A3-BD75A00CCF01}" srcOrd="3" destOrd="0" presId="urn:microsoft.com/office/officeart/2018/2/layout/IconVerticalSolidList"/>
    <dgm:cxn modelId="{0B050B06-F53E-4C51-9A22-04DECB5CD731}" type="presParOf" srcId="{8F2F02BD-6CBC-4950-83CA-1FF5B6886474}" destId="{E13D09D7-4974-460A-A55F-E89091E903F7}" srcOrd="3" destOrd="0" presId="urn:microsoft.com/office/officeart/2018/2/layout/IconVerticalSolidList"/>
    <dgm:cxn modelId="{B6EF368D-18A3-4BD5-B313-44C3CA1F74C8}" type="presParOf" srcId="{8F2F02BD-6CBC-4950-83CA-1FF5B6886474}" destId="{505D4F9F-25D0-494C-9E55-32B88C3EEE80}" srcOrd="4" destOrd="0" presId="urn:microsoft.com/office/officeart/2018/2/layout/IconVerticalSolidList"/>
    <dgm:cxn modelId="{F7C6A4AD-5E49-41F9-A206-F1812A62DDB6}" type="presParOf" srcId="{505D4F9F-25D0-494C-9E55-32B88C3EEE80}" destId="{D75B06F7-EB24-4947-B5C1-682ADD1B4162}" srcOrd="0" destOrd="0" presId="urn:microsoft.com/office/officeart/2018/2/layout/IconVerticalSolidList"/>
    <dgm:cxn modelId="{753497C3-238F-47D8-8158-7075E9864EDD}" type="presParOf" srcId="{505D4F9F-25D0-494C-9E55-32B88C3EEE80}" destId="{33FFEBA3-5B8D-41FF-81B2-F680BD036919}" srcOrd="1" destOrd="0" presId="urn:microsoft.com/office/officeart/2018/2/layout/IconVerticalSolidList"/>
    <dgm:cxn modelId="{3EA7E224-7969-4994-8B8B-EB59041EF013}" type="presParOf" srcId="{505D4F9F-25D0-494C-9E55-32B88C3EEE80}" destId="{8F15D991-B93D-4C2F-9731-C25BB30F487A}" srcOrd="2" destOrd="0" presId="urn:microsoft.com/office/officeart/2018/2/layout/IconVerticalSolidList"/>
    <dgm:cxn modelId="{2FFE137B-209A-45CF-99B7-8AE91388D94C}" type="presParOf" srcId="{505D4F9F-25D0-494C-9E55-32B88C3EEE80}" destId="{38B1FC56-2ABC-4D1F-AED7-9CD4C2E5F026}" srcOrd="3" destOrd="0" presId="urn:microsoft.com/office/officeart/2018/2/layout/IconVerticalSoli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09F5AD4E-423B-41A1-8728-C92EA81CAEE3}"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5F46271-96D1-4582-BAE8-DE136737D3E5}">
      <dgm:prSet custT="1"/>
      <dgm:spPr/>
      <dgm:t>
        <a:bodyPr/>
        <a:lstStyle/>
        <a:p>
          <a:pPr>
            <a:defRPr cap="all"/>
          </a:pPr>
          <a:r>
            <a:rPr lang="en-GB" sz="1200"/>
            <a:t>An innovative Architecture Vision entails change</a:t>
          </a:r>
          <a:endParaRPr lang="en-US" sz="1200"/>
        </a:p>
      </dgm:t>
    </dgm:pt>
    <dgm:pt modelId="{ADC0B82F-8D63-4933-9939-60C17FB1CF5F}" type="parTrans" cxnId="{06813064-B481-4617-A6AC-281B7C412F5D}">
      <dgm:prSet/>
      <dgm:spPr/>
      <dgm:t>
        <a:bodyPr/>
        <a:lstStyle/>
        <a:p>
          <a:endParaRPr lang="en-US" sz="1400"/>
        </a:p>
      </dgm:t>
    </dgm:pt>
    <dgm:pt modelId="{53F7ECF1-B310-45BB-8E2D-32A9AC2B064F}" type="sibTrans" cxnId="{06813064-B481-4617-A6AC-281B7C412F5D}">
      <dgm:prSet/>
      <dgm:spPr/>
      <dgm:t>
        <a:bodyPr/>
        <a:lstStyle/>
        <a:p>
          <a:endParaRPr lang="en-US" sz="1400"/>
        </a:p>
      </dgm:t>
    </dgm:pt>
    <dgm:pt modelId="{6BDD0787-382C-4DE3-A418-F1EC2E8726BE}">
      <dgm:prSet custT="1"/>
      <dgm:spPr/>
      <dgm:t>
        <a:bodyPr/>
        <a:lstStyle/>
        <a:p>
          <a:pPr>
            <a:defRPr cap="all"/>
          </a:pPr>
          <a:r>
            <a:rPr lang="en-GB" sz="1200"/>
            <a:t>Change is rarely welcome</a:t>
          </a:r>
          <a:endParaRPr lang="en-US" sz="1200"/>
        </a:p>
      </dgm:t>
    </dgm:pt>
    <dgm:pt modelId="{E2B6F2F8-88F3-4226-B58C-AEEFBFC49417}" type="parTrans" cxnId="{DF01B791-4514-4080-94A6-DDCF99E9B0CF}">
      <dgm:prSet/>
      <dgm:spPr/>
      <dgm:t>
        <a:bodyPr/>
        <a:lstStyle/>
        <a:p>
          <a:endParaRPr lang="en-US" sz="1400"/>
        </a:p>
      </dgm:t>
    </dgm:pt>
    <dgm:pt modelId="{A8DA68F1-AE7A-478D-A5E3-6F36BF9DE12E}" type="sibTrans" cxnId="{DF01B791-4514-4080-94A6-DDCF99E9B0CF}">
      <dgm:prSet/>
      <dgm:spPr/>
      <dgm:t>
        <a:bodyPr/>
        <a:lstStyle/>
        <a:p>
          <a:endParaRPr lang="en-US" sz="1400"/>
        </a:p>
      </dgm:t>
    </dgm:pt>
    <dgm:pt modelId="{F2700C51-2AB3-4B78-B005-08A3C6551702}">
      <dgm:prSet custT="1"/>
      <dgm:spPr/>
      <dgm:t>
        <a:bodyPr/>
        <a:lstStyle/>
        <a:p>
          <a:pPr>
            <a:defRPr cap="all"/>
          </a:pPr>
          <a:r>
            <a:rPr lang="en-GB" sz="1200"/>
            <a:t>Understanding the readiness of the organization to accept change is key</a:t>
          </a:r>
          <a:endParaRPr lang="en-US" sz="1200"/>
        </a:p>
      </dgm:t>
    </dgm:pt>
    <dgm:pt modelId="{7497E807-E5F8-4129-B2D9-1B5A37040F06}" type="parTrans" cxnId="{3B581C51-8473-4BD3-9E11-071B6DA4A17F}">
      <dgm:prSet/>
      <dgm:spPr/>
      <dgm:t>
        <a:bodyPr/>
        <a:lstStyle/>
        <a:p>
          <a:endParaRPr lang="en-US" sz="1400"/>
        </a:p>
      </dgm:t>
    </dgm:pt>
    <dgm:pt modelId="{DFB964BF-8911-4767-80E0-793EDD0CCA5C}" type="sibTrans" cxnId="{3B581C51-8473-4BD3-9E11-071B6DA4A17F}">
      <dgm:prSet/>
      <dgm:spPr/>
      <dgm:t>
        <a:bodyPr/>
        <a:lstStyle/>
        <a:p>
          <a:endParaRPr lang="en-US" sz="1400"/>
        </a:p>
      </dgm:t>
    </dgm:pt>
    <dgm:pt modelId="{0A314328-8B61-43AD-B1C7-0EA025A146B7}" type="pres">
      <dgm:prSet presAssocID="{09F5AD4E-423B-41A1-8728-C92EA81CAEE3}" presName="root" presStyleCnt="0">
        <dgm:presLayoutVars>
          <dgm:dir/>
          <dgm:resizeHandles val="exact"/>
        </dgm:presLayoutVars>
      </dgm:prSet>
      <dgm:spPr/>
    </dgm:pt>
    <dgm:pt modelId="{165724F2-EF84-4F56-841C-4C8A2FDC5364}" type="pres">
      <dgm:prSet presAssocID="{25F46271-96D1-4582-BAE8-DE136737D3E5}" presName="compNode" presStyleCnt="0"/>
      <dgm:spPr/>
    </dgm:pt>
    <dgm:pt modelId="{C974A40D-1494-43E4-924D-BE4669C858A4}" type="pres">
      <dgm:prSet presAssocID="{25F46271-96D1-4582-BAE8-DE136737D3E5}" presName="iconBgRect" presStyleLbl="bgShp" presStyleIdx="0" presStyleCnt="3"/>
      <dgm:spPr>
        <a:solidFill>
          <a:srgbClr val="66CBE4"/>
        </a:solidFill>
      </dgm:spPr>
    </dgm:pt>
    <dgm:pt modelId="{B0C93D30-22E0-4A28-B4BE-57E70B70F91A}" type="pres">
      <dgm:prSet presAssocID="{25F46271-96D1-4582-BAE8-DE136737D3E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ightbulb"/>
        </a:ext>
      </dgm:extLst>
    </dgm:pt>
    <dgm:pt modelId="{06A140CD-2775-4F88-B1DA-BBC0A2B39C68}" type="pres">
      <dgm:prSet presAssocID="{25F46271-96D1-4582-BAE8-DE136737D3E5}" presName="spaceRect" presStyleCnt="0"/>
      <dgm:spPr/>
    </dgm:pt>
    <dgm:pt modelId="{83020321-3A18-46F6-85E0-27562612605C}" type="pres">
      <dgm:prSet presAssocID="{25F46271-96D1-4582-BAE8-DE136737D3E5}" presName="textRect" presStyleLbl="revTx" presStyleIdx="0" presStyleCnt="3" custScaleX="197758">
        <dgm:presLayoutVars>
          <dgm:chMax val="1"/>
          <dgm:chPref val="1"/>
        </dgm:presLayoutVars>
      </dgm:prSet>
      <dgm:spPr/>
    </dgm:pt>
    <dgm:pt modelId="{46597F15-7BD3-4107-B124-9513B4B6B426}" type="pres">
      <dgm:prSet presAssocID="{53F7ECF1-B310-45BB-8E2D-32A9AC2B064F}" presName="sibTrans" presStyleCnt="0"/>
      <dgm:spPr/>
    </dgm:pt>
    <dgm:pt modelId="{0308EF6E-13BB-40C8-A243-7ABA54A2349F}" type="pres">
      <dgm:prSet presAssocID="{6BDD0787-382C-4DE3-A418-F1EC2E8726BE}" presName="compNode" presStyleCnt="0"/>
      <dgm:spPr/>
    </dgm:pt>
    <dgm:pt modelId="{A21DDF78-103E-490E-924D-8433876DCF49}" type="pres">
      <dgm:prSet presAssocID="{6BDD0787-382C-4DE3-A418-F1EC2E8726BE}" presName="iconBgRect" presStyleLbl="bgShp" presStyleIdx="1" presStyleCnt="3" custLinFactX="200000" custLinFactNeighborX="265260" custLinFactNeighborY="4744"/>
      <dgm:spPr>
        <a:solidFill>
          <a:srgbClr val="66CBE4"/>
        </a:solidFill>
      </dgm:spPr>
    </dgm:pt>
    <dgm:pt modelId="{49577A62-DD2C-489A-A049-CA93837BBED3}" type="pres">
      <dgm:prSet presAssocID="{6BDD0787-382C-4DE3-A418-F1EC2E8726BE}" presName="iconRect" presStyleLbl="node1" presStyleIdx="1" presStyleCnt="3" custLinFactX="400000" custLinFactNeighborX="410882" custLinFactNeighborY="826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8B4395E2-B622-4654-A57B-268C66CB5B82}" type="pres">
      <dgm:prSet presAssocID="{6BDD0787-382C-4DE3-A418-F1EC2E8726BE}" presName="spaceRect" presStyleCnt="0"/>
      <dgm:spPr/>
    </dgm:pt>
    <dgm:pt modelId="{2462A282-C1C4-4ABE-9D16-E51BC54FE611}" type="pres">
      <dgm:prSet presAssocID="{6BDD0787-382C-4DE3-A418-F1EC2E8726BE}" presName="textRect" presStyleLbl="revTx" presStyleIdx="1" presStyleCnt="3" custScaleX="127039" custLinFactX="100000" custLinFactNeighborX="175764" custLinFactNeighborY="-3075">
        <dgm:presLayoutVars>
          <dgm:chMax val="1"/>
          <dgm:chPref val="1"/>
        </dgm:presLayoutVars>
      </dgm:prSet>
      <dgm:spPr/>
    </dgm:pt>
    <dgm:pt modelId="{63AA7741-C9B3-4F9A-BE11-E1D5ABBB4B1A}" type="pres">
      <dgm:prSet presAssocID="{A8DA68F1-AE7A-478D-A5E3-6F36BF9DE12E}" presName="sibTrans" presStyleCnt="0"/>
      <dgm:spPr/>
    </dgm:pt>
    <dgm:pt modelId="{27B1D5D2-D2D4-4DAC-BF2F-212E77924AF4}" type="pres">
      <dgm:prSet presAssocID="{F2700C51-2AB3-4B78-B005-08A3C6551702}" presName="compNode" presStyleCnt="0"/>
      <dgm:spPr/>
    </dgm:pt>
    <dgm:pt modelId="{40D368DF-CE49-44C3-8FCA-38E2B59AA97B}" type="pres">
      <dgm:prSet presAssocID="{F2700C51-2AB3-4B78-B005-08A3C6551702}" presName="iconBgRect" presStyleLbl="bgShp" presStyleIdx="2" presStyleCnt="3" custLinFactX="-100000" custLinFactNeighborX="-107189" custLinFactNeighborY="-154"/>
      <dgm:spPr>
        <a:solidFill>
          <a:srgbClr val="66CBE4"/>
        </a:solidFill>
      </dgm:spPr>
    </dgm:pt>
    <dgm:pt modelId="{59EB9D38-041F-4B62-8CD2-234AADFB05BC}" type="pres">
      <dgm:prSet presAssocID="{F2700C51-2AB3-4B78-B005-08A3C6551702}" presName="iconRect" presStyleLbl="node1" presStyleIdx="2" presStyleCnt="3" custLinFactX="-161102" custLinFactNeighborX="-200000" custLinFactNeighborY="-177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752476A5-1FB4-42B0-8BE8-96C74B7B5784}" type="pres">
      <dgm:prSet presAssocID="{F2700C51-2AB3-4B78-B005-08A3C6551702}" presName="spaceRect" presStyleCnt="0"/>
      <dgm:spPr/>
    </dgm:pt>
    <dgm:pt modelId="{8E38235F-8E3F-4B88-A1A4-5448591265FF}" type="pres">
      <dgm:prSet presAssocID="{F2700C51-2AB3-4B78-B005-08A3C6551702}" presName="textRect" presStyleLbl="revTx" presStyleIdx="2" presStyleCnt="3" custScaleX="208142" custLinFactX="-26386" custLinFactNeighborX="-100000" custLinFactNeighborY="-1503">
        <dgm:presLayoutVars>
          <dgm:chMax val="1"/>
          <dgm:chPref val="1"/>
        </dgm:presLayoutVars>
      </dgm:prSet>
      <dgm:spPr/>
    </dgm:pt>
  </dgm:ptLst>
  <dgm:cxnLst>
    <dgm:cxn modelId="{DEE25C12-063A-4229-9EBE-88AF1DACADE6}" type="presOf" srcId="{6BDD0787-382C-4DE3-A418-F1EC2E8726BE}" destId="{2462A282-C1C4-4ABE-9D16-E51BC54FE611}" srcOrd="0" destOrd="0" presId="urn:microsoft.com/office/officeart/2018/5/layout/IconCircleLabelList"/>
    <dgm:cxn modelId="{17DFB038-2719-48DB-AEC8-5C255F44016D}" type="presOf" srcId="{09F5AD4E-423B-41A1-8728-C92EA81CAEE3}" destId="{0A314328-8B61-43AD-B1C7-0EA025A146B7}" srcOrd="0" destOrd="0" presId="urn:microsoft.com/office/officeart/2018/5/layout/IconCircleLabelList"/>
    <dgm:cxn modelId="{06813064-B481-4617-A6AC-281B7C412F5D}" srcId="{09F5AD4E-423B-41A1-8728-C92EA81CAEE3}" destId="{25F46271-96D1-4582-BAE8-DE136737D3E5}" srcOrd="0" destOrd="0" parTransId="{ADC0B82F-8D63-4933-9939-60C17FB1CF5F}" sibTransId="{53F7ECF1-B310-45BB-8E2D-32A9AC2B064F}"/>
    <dgm:cxn modelId="{3B581C51-8473-4BD3-9E11-071B6DA4A17F}" srcId="{09F5AD4E-423B-41A1-8728-C92EA81CAEE3}" destId="{F2700C51-2AB3-4B78-B005-08A3C6551702}" srcOrd="2" destOrd="0" parTransId="{7497E807-E5F8-4129-B2D9-1B5A37040F06}" sibTransId="{DFB964BF-8911-4767-80E0-793EDD0CCA5C}"/>
    <dgm:cxn modelId="{DF01B791-4514-4080-94A6-DDCF99E9B0CF}" srcId="{09F5AD4E-423B-41A1-8728-C92EA81CAEE3}" destId="{6BDD0787-382C-4DE3-A418-F1EC2E8726BE}" srcOrd="1" destOrd="0" parTransId="{E2B6F2F8-88F3-4226-B58C-AEEFBFC49417}" sibTransId="{A8DA68F1-AE7A-478D-A5E3-6F36BF9DE12E}"/>
    <dgm:cxn modelId="{055522D1-5AE9-47CE-9475-3173FC455F23}" type="presOf" srcId="{25F46271-96D1-4582-BAE8-DE136737D3E5}" destId="{83020321-3A18-46F6-85E0-27562612605C}" srcOrd="0" destOrd="0" presId="urn:microsoft.com/office/officeart/2018/5/layout/IconCircleLabelList"/>
    <dgm:cxn modelId="{0CA593D6-C8EC-4878-953F-CF22CF86B5D4}" type="presOf" srcId="{F2700C51-2AB3-4B78-B005-08A3C6551702}" destId="{8E38235F-8E3F-4B88-A1A4-5448591265FF}" srcOrd="0" destOrd="0" presId="urn:microsoft.com/office/officeart/2018/5/layout/IconCircleLabelList"/>
    <dgm:cxn modelId="{C3A45508-6C22-4802-8FFC-0EC09CB3435D}" type="presParOf" srcId="{0A314328-8B61-43AD-B1C7-0EA025A146B7}" destId="{165724F2-EF84-4F56-841C-4C8A2FDC5364}" srcOrd="0" destOrd="0" presId="urn:microsoft.com/office/officeart/2018/5/layout/IconCircleLabelList"/>
    <dgm:cxn modelId="{7E782E93-5871-42EB-94D7-6ED9C1A63A8C}" type="presParOf" srcId="{165724F2-EF84-4F56-841C-4C8A2FDC5364}" destId="{C974A40D-1494-43E4-924D-BE4669C858A4}" srcOrd="0" destOrd="0" presId="urn:microsoft.com/office/officeart/2018/5/layout/IconCircleLabelList"/>
    <dgm:cxn modelId="{6DBD792D-B6EA-4DD6-9507-94E70C6A1390}" type="presParOf" srcId="{165724F2-EF84-4F56-841C-4C8A2FDC5364}" destId="{B0C93D30-22E0-4A28-B4BE-57E70B70F91A}" srcOrd="1" destOrd="0" presId="urn:microsoft.com/office/officeart/2018/5/layout/IconCircleLabelList"/>
    <dgm:cxn modelId="{401B077A-0CB1-492E-901E-4FF31EF972EB}" type="presParOf" srcId="{165724F2-EF84-4F56-841C-4C8A2FDC5364}" destId="{06A140CD-2775-4F88-B1DA-BBC0A2B39C68}" srcOrd="2" destOrd="0" presId="urn:microsoft.com/office/officeart/2018/5/layout/IconCircleLabelList"/>
    <dgm:cxn modelId="{9D8ADBBC-E2BF-4FBF-A951-7A5F3E3BEB91}" type="presParOf" srcId="{165724F2-EF84-4F56-841C-4C8A2FDC5364}" destId="{83020321-3A18-46F6-85E0-27562612605C}" srcOrd="3" destOrd="0" presId="urn:microsoft.com/office/officeart/2018/5/layout/IconCircleLabelList"/>
    <dgm:cxn modelId="{141EF737-9A96-4B3B-A3CC-95338DAB9424}" type="presParOf" srcId="{0A314328-8B61-43AD-B1C7-0EA025A146B7}" destId="{46597F15-7BD3-4107-B124-9513B4B6B426}" srcOrd="1" destOrd="0" presId="urn:microsoft.com/office/officeart/2018/5/layout/IconCircleLabelList"/>
    <dgm:cxn modelId="{80470BB6-4888-4D3F-A82C-EF7B0768E7C9}" type="presParOf" srcId="{0A314328-8B61-43AD-B1C7-0EA025A146B7}" destId="{0308EF6E-13BB-40C8-A243-7ABA54A2349F}" srcOrd="2" destOrd="0" presId="urn:microsoft.com/office/officeart/2018/5/layout/IconCircleLabelList"/>
    <dgm:cxn modelId="{69676EBD-684B-41A4-AB39-1991A2D36055}" type="presParOf" srcId="{0308EF6E-13BB-40C8-A243-7ABA54A2349F}" destId="{A21DDF78-103E-490E-924D-8433876DCF49}" srcOrd="0" destOrd="0" presId="urn:microsoft.com/office/officeart/2018/5/layout/IconCircleLabelList"/>
    <dgm:cxn modelId="{3E16E9D8-5339-4F75-A885-E873FF207561}" type="presParOf" srcId="{0308EF6E-13BB-40C8-A243-7ABA54A2349F}" destId="{49577A62-DD2C-489A-A049-CA93837BBED3}" srcOrd="1" destOrd="0" presId="urn:microsoft.com/office/officeart/2018/5/layout/IconCircleLabelList"/>
    <dgm:cxn modelId="{78520079-62C0-4B96-A0C6-D82375BD249D}" type="presParOf" srcId="{0308EF6E-13BB-40C8-A243-7ABA54A2349F}" destId="{8B4395E2-B622-4654-A57B-268C66CB5B82}" srcOrd="2" destOrd="0" presId="urn:microsoft.com/office/officeart/2018/5/layout/IconCircleLabelList"/>
    <dgm:cxn modelId="{9DBB1A65-D782-4950-939A-0D40494F484E}" type="presParOf" srcId="{0308EF6E-13BB-40C8-A243-7ABA54A2349F}" destId="{2462A282-C1C4-4ABE-9D16-E51BC54FE611}" srcOrd="3" destOrd="0" presId="urn:microsoft.com/office/officeart/2018/5/layout/IconCircleLabelList"/>
    <dgm:cxn modelId="{B6353EBE-3CE1-453C-8D50-62DD8CF314E1}" type="presParOf" srcId="{0A314328-8B61-43AD-B1C7-0EA025A146B7}" destId="{63AA7741-C9B3-4F9A-BE11-E1D5ABBB4B1A}" srcOrd="3" destOrd="0" presId="urn:microsoft.com/office/officeart/2018/5/layout/IconCircleLabelList"/>
    <dgm:cxn modelId="{10E9B389-F2B5-4B2C-9509-61C4FCCFAD09}" type="presParOf" srcId="{0A314328-8B61-43AD-B1C7-0EA025A146B7}" destId="{27B1D5D2-D2D4-4DAC-BF2F-212E77924AF4}" srcOrd="4" destOrd="0" presId="urn:microsoft.com/office/officeart/2018/5/layout/IconCircleLabelList"/>
    <dgm:cxn modelId="{26C002ED-E020-4D44-A945-4FBCB6A23825}" type="presParOf" srcId="{27B1D5D2-D2D4-4DAC-BF2F-212E77924AF4}" destId="{40D368DF-CE49-44C3-8FCA-38E2B59AA97B}" srcOrd="0" destOrd="0" presId="urn:microsoft.com/office/officeart/2018/5/layout/IconCircleLabelList"/>
    <dgm:cxn modelId="{125442F6-DDFE-442D-A21B-87F754C5D415}" type="presParOf" srcId="{27B1D5D2-D2D4-4DAC-BF2F-212E77924AF4}" destId="{59EB9D38-041F-4B62-8CD2-234AADFB05BC}" srcOrd="1" destOrd="0" presId="urn:microsoft.com/office/officeart/2018/5/layout/IconCircleLabelList"/>
    <dgm:cxn modelId="{105A1032-D5F0-4DEE-AA3D-936D349B8FD2}" type="presParOf" srcId="{27B1D5D2-D2D4-4DAC-BF2F-212E77924AF4}" destId="{752476A5-1FB4-42B0-8BE8-96C74B7B5784}" srcOrd="2" destOrd="0" presId="urn:microsoft.com/office/officeart/2018/5/layout/IconCircleLabelList"/>
    <dgm:cxn modelId="{5381BE66-F2D9-410F-B9B8-01870B1BB95C}" type="presParOf" srcId="{27B1D5D2-D2D4-4DAC-BF2F-212E77924AF4}" destId="{8E38235F-8E3F-4B88-A1A4-5448591265F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DC3B6954-D665-484B-93F7-150E05DF20EB}" type="doc">
      <dgm:prSet loTypeId="urn:microsoft.com/office/officeart/2016/7/layout/VerticalSolidActionList" loCatId="List" qsTypeId="urn:microsoft.com/office/officeart/2005/8/quickstyle/simple1" qsCatId="simple" csTypeId="urn:microsoft.com/office/officeart/2005/8/colors/accent1_3" csCatId="accent1" phldr="1"/>
      <dgm:spPr/>
      <dgm:t>
        <a:bodyPr/>
        <a:lstStyle/>
        <a:p>
          <a:endParaRPr lang="en-US"/>
        </a:p>
      </dgm:t>
    </dgm:pt>
    <dgm:pt modelId="{8DDA5B0A-C6D2-424F-B353-6BB9A8B60B14}">
      <dgm:prSet custT="1"/>
      <dgm:spPr>
        <a:solidFill>
          <a:schemeClr val="accent1"/>
        </a:solidFill>
      </dgm:spPr>
      <dgm:t>
        <a:bodyPr/>
        <a:lstStyle/>
        <a:p>
          <a:r>
            <a:rPr lang="en-US" sz="1400"/>
            <a:t>Determine</a:t>
          </a:r>
        </a:p>
      </dgm:t>
    </dgm:pt>
    <dgm:pt modelId="{2467681D-431E-4E2E-AD19-4B129BFAF6AD}" type="parTrans" cxnId="{3D4510EB-085A-4F26-B9F4-E9AFD94031F1}">
      <dgm:prSet/>
      <dgm:spPr/>
      <dgm:t>
        <a:bodyPr/>
        <a:lstStyle/>
        <a:p>
          <a:endParaRPr lang="en-US" sz="1600"/>
        </a:p>
      </dgm:t>
    </dgm:pt>
    <dgm:pt modelId="{350E5DD5-9170-4A03-94A8-49C9ACA7F98E}" type="sibTrans" cxnId="{3D4510EB-085A-4F26-B9F4-E9AFD94031F1}">
      <dgm:prSet/>
      <dgm:spPr/>
      <dgm:t>
        <a:bodyPr/>
        <a:lstStyle/>
        <a:p>
          <a:endParaRPr lang="en-US" sz="1600"/>
        </a:p>
      </dgm:t>
    </dgm:pt>
    <dgm:pt modelId="{4BFEB9FA-4AF5-4715-A560-C8CD5E01167D}">
      <dgm:prSet custT="1"/>
      <dgm:spPr/>
      <dgm:t>
        <a:bodyPr/>
        <a:lstStyle/>
        <a:p>
          <a:r>
            <a:rPr lang="en-US" sz="1400"/>
            <a:t>Determine the readiness factors that will impact the organization</a:t>
          </a:r>
        </a:p>
      </dgm:t>
    </dgm:pt>
    <dgm:pt modelId="{0B9A5960-1488-4A50-BB1B-D6E483FE20EA}" type="parTrans" cxnId="{D6DD1735-F27E-42E3-BF8F-6A5D31AABB29}">
      <dgm:prSet/>
      <dgm:spPr/>
      <dgm:t>
        <a:bodyPr/>
        <a:lstStyle/>
        <a:p>
          <a:endParaRPr lang="en-US" sz="1600"/>
        </a:p>
      </dgm:t>
    </dgm:pt>
    <dgm:pt modelId="{D6F61915-1C85-4514-B4E2-31C5E4B8DF10}" type="sibTrans" cxnId="{D6DD1735-F27E-42E3-BF8F-6A5D31AABB29}">
      <dgm:prSet/>
      <dgm:spPr/>
      <dgm:t>
        <a:bodyPr/>
        <a:lstStyle/>
        <a:p>
          <a:endParaRPr lang="en-US" sz="1600"/>
        </a:p>
      </dgm:t>
    </dgm:pt>
    <dgm:pt modelId="{4ED1953D-1653-41D3-A6F9-02D1F0E447D8}">
      <dgm:prSet custT="1"/>
      <dgm:spPr>
        <a:solidFill>
          <a:schemeClr val="accent1"/>
        </a:solidFill>
      </dgm:spPr>
      <dgm:t>
        <a:bodyPr/>
        <a:lstStyle/>
        <a:p>
          <a:r>
            <a:rPr lang="en-US" sz="1400"/>
            <a:t>Present</a:t>
          </a:r>
        </a:p>
      </dgm:t>
    </dgm:pt>
    <dgm:pt modelId="{2F2657DE-6648-4395-AC0F-BA83343A1713}" type="parTrans" cxnId="{944FB978-3E0B-4307-B79B-2AA2CEC35E56}">
      <dgm:prSet/>
      <dgm:spPr/>
      <dgm:t>
        <a:bodyPr/>
        <a:lstStyle/>
        <a:p>
          <a:endParaRPr lang="en-US" sz="1600"/>
        </a:p>
      </dgm:t>
    </dgm:pt>
    <dgm:pt modelId="{5B3D1FF4-61AC-4EA6-A379-B58607C26330}" type="sibTrans" cxnId="{944FB978-3E0B-4307-B79B-2AA2CEC35E56}">
      <dgm:prSet/>
      <dgm:spPr/>
      <dgm:t>
        <a:bodyPr/>
        <a:lstStyle/>
        <a:p>
          <a:endParaRPr lang="en-US" sz="1600"/>
        </a:p>
      </dgm:t>
    </dgm:pt>
    <dgm:pt modelId="{5E070DF5-8F5D-46AE-9584-0D7C8E2AA027}">
      <dgm:prSet custT="1"/>
      <dgm:spPr/>
      <dgm:t>
        <a:bodyPr/>
        <a:lstStyle/>
        <a:p>
          <a:r>
            <a:rPr lang="en-US" sz="1400"/>
            <a:t>Present the readiness factors </a:t>
          </a:r>
        </a:p>
      </dgm:t>
    </dgm:pt>
    <dgm:pt modelId="{4A659D4D-A23A-4CA8-8CA3-E311D830D8E6}" type="parTrans" cxnId="{8086062F-E860-4FCE-A5C3-C429FE042B8C}">
      <dgm:prSet/>
      <dgm:spPr/>
      <dgm:t>
        <a:bodyPr/>
        <a:lstStyle/>
        <a:p>
          <a:endParaRPr lang="en-US" sz="1600"/>
        </a:p>
      </dgm:t>
    </dgm:pt>
    <dgm:pt modelId="{B99971A8-CB60-4E7A-AF27-2C25A70031DD}" type="sibTrans" cxnId="{8086062F-E860-4FCE-A5C3-C429FE042B8C}">
      <dgm:prSet/>
      <dgm:spPr/>
      <dgm:t>
        <a:bodyPr/>
        <a:lstStyle/>
        <a:p>
          <a:endParaRPr lang="en-US" sz="1600"/>
        </a:p>
      </dgm:t>
    </dgm:pt>
    <dgm:pt modelId="{9B6E0251-70FD-4CBD-B951-D3AB4943624F}">
      <dgm:prSet custT="1"/>
      <dgm:spPr>
        <a:solidFill>
          <a:schemeClr val="accent1"/>
        </a:solidFill>
      </dgm:spPr>
      <dgm:t>
        <a:bodyPr/>
        <a:lstStyle/>
        <a:p>
          <a:r>
            <a:rPr lang="en-US" sz="1400"/>
            <a:t>Assess</a:t>
          </a:r>
        </a:p>
      </dgm:t>
    </dgm:pt>
    <dgm:pt modelId="{F98F0B7D-433F-499C-8CA5-BB20FCC07A63}" type="parTrans" cxnId="{02DDB973-89D1-4A37-8CE9-A8AA73D6DFDF}">
      <dgm:prSet/>
      <dgm:spPr/>
      <dgm:t>
        <a:bodyPr/>
        <a:lstStyle/>
        <a:p>
          <a:endParaRPr lang="en-US" sz="1600"/>
        </a:p>
      </dgm:t>
    </dgm:pt>
    <dgm:pt modelId="{AAF67E41-74EC-41AD-965B-B7613FFF7711}" type="sibTrans" cxnId="{02DDB973-89D1-4A37-8CE9-A8AA73D6DFDF}">
      <dgm:prSet/>
      <dgm:spPr/>
      <dgm:t>
        <a:bodyPr/>
        <a:lstStyle/>
        <a:p>
          <a:endParaRPr lang="en-US" sz="1600"/>
        </a:p>
      </dgm:t>
    </dgm:pt>
    <dgm:pt modelId="{B3DF8E76-DB79-42E3-AC29-2D5843A75CC9}">
      <dgm:prSet custT="1"/>
      <dgm:spPr/>
      <dgm:t>
        <a:bodyPr/>
        <a:lstStyle/>
        <a:p>
          <a:r>
            <a:rPr lang="en-US" sz="1400"/>
            <a:t>Assess the readiness factors </a:t>
          </a:r>
        </a:p>
      </dgm:t>
    </dgm:pt>
    <dgm:pt modelId="{6918DF95-FF2E-4BE3-B7DE-D1B83EB8C404}" type="parTrans" cxnId="{544D394D-5FB5-4DCF-894C-5C5DC87C6024}">
      <dgm:prSet/>
      <dgm:spPr/>
      <dgm:t>
        <a:bodyPr/>
        <a:lstStyle/>
        <a:p>
          <a:endParaRPr lang="en-US" sz="1600"/>
        </a:p>
      </dgm:t>
    </dgm:pt>
    <dgm:pt modelId="{6AA080D6-2450-4840-BE4A-94B4AC2DF074}" type="sibTrans" cxnId="{544D394D-5FB5-4DCF-894C-5C5DC87C6024}">
      <dgm:prSet/>
      <dgm:spPr/>
      <dgm:t>
        <a:bodyPr/>
        <a:lstStyle/>
        <a:p>
          <a:endParaRPr lang="en-US" sz="1600"/>
        </a:p>
      </dgm:t>
    </dgm:pt>
    <dgm:pt modelId="{018137E0-1333-4312-850D-22AE48C7E4A2}">
      <dgm:prSet custT="1"/>
      <dgm:spPr>
        <a:solidFill>
          <a:schemeClr val="accent1"/>
        </a:solidFill>
      </dgm:spPr>
      <dgm:t>
        <a:bodyPr/>
        <a:lstStyle/>
        <a:p>
          <a:r>
            <a:rPr lang="en-US" sz="1400"/>
            <a:t>Assess</a:t>
          </a:r>
        </a:p>
      </dgm:t>
    </dgm:pt>
    <dgm:pt modelId="{FF8F08F0-1AB9-4774-A7DC-D22538BA7376}" type="parTrans" cxnId="{CE656B8D-0787-4BDC-8E13-019098E8B8E0}">
      <dgm:prSet/>
      <dgm:spPr/>
      <dgm:t>
        <a:bodyPr/>
        <a:lstStyle/>
        <a:p>
          <a:endParaRPr lang="en-US" sz="1600"/>
        </a:p>
      </dgm:t>
    </dgm:pt>
    <dgm:pt modelId="{F548D35E-D7BA-463D-8848-27B7589AD1B4}" type="sibTrans" cxnId="{CE656B8D-0787-4BDC-8E13-019098E8B8E0}">
      <dgm:prSet/>
      <dgm:spPr/>
      <dgm:t>
        <a:bodyPr/>
        <a:lstStyle/>
        <a:p>
          <a:endParaRPr lang="en-US" sz="1600"/>
        </a:p>
      </dgm:t>
    </dgm:pt>
    <dgm:pt modelId="{F2A35373-58FF-4DF6-B7C2-F98DE340DE83}">
      <dgm:prSet custT="1"/>
      <dgm:spPr/>
      <dgm:t>
        <a:bodyPr/>
        <a:lstStyle/>
        <a:p>
          <a:r>
            <a:rPr lang="en-US" sz="1400"/>
            <a:t>Assess the risks for these factors</a:t>
          </a:r>
        </a:p>
      </dgm:t>
    </dgm:pt>
    <dgm:pt modelId="{1EF8151C-0A72-4D06-B8F8-CF560B9FA9DB}" type="parTrans" cxnId="{89634830-2CC6-4B2D-925A-CDF3EC69E4AE}">
      <dgm:prSet/>
      <dgm:spPr/>
      <dgm:t>
        <a:bodyPr/>
        <a:lstStyle/>
        <a:p>
          <a:endParaRPr lang="en-US" sz="1600"/>
        </a:p>
      </dgm:t>
    </dgm:pt>
    <dgm:pt modelId="{087D384F-037E-4A0C-BE17-BCE6268D6C96}" type="sibTrans" cxnId="{89634830-2CC6-4B2D-925A-CDF3EC69E4AE}">
      <dgm:prSet/>
      <dgm:spPr/>
      <dgm:t>
        <a:bodyPr/>
        <a:lstStyle/>
        <a:p>
          <a:endParaRPr lang="en-US" sz="1600"/>
        </a:p>
      </dgm:t>
    </dgm:pt>
    <dgm:pt modelId="{93B716E3-84A3-43DC-A08C-635A4AE31F7C}" type="pres">
      <dgm:prSet presAssocID="{DC3B6954-D665-484B-93F7-150E05DF20EB}" presName="Name0" presStyleCnt="0">
        <dgm:presLayoutVars>
          <dgm:dir/>
          <dgm:animLvl val="lvl"/>
          <dgm:resizeHandles val="exact"/>
        </dgm:presLayoutVars>
      </dgm:prSet>
      <dgm:spPr/>
    </dgm:pt>
    <dgm:pt modelId="{34E93AD7-B999-4AE9-9E0D-4C3AC2905954}" type="pres">
      <dgm:prSet presAssocID="{8DDA5B0A-C6D2-424F-B353-6BB9A8B60B14}" presName="linNode" presStyleCnt="0"/>
      <dgm:spPr/>
    </dgm:pt>
    <dgm:pt modelId="{AD506879-B7D4-4CFA-BE26-6F8BDBC6BCD3}" type="pres">
      <dgm:prSet presAssocID="{8DDA5B0A-C6D2-424F-B353-6BB9A8B60B14}" presName="parentText" presStyleLbl="alignNode1" presStyleIdx="0" presStyleCnt="4">
        <dgm:presLayoutVars>
          <dgm:chMax val="1"/>
          <dgm:bulletEnabled/>
        </dgm:presLayoutVars>
      </dgm:prSet>
      <dgm:spPr/>
    </dgm:pt>
    <dgm:pt modelId="{80304B49-B016-4BA7-A992-04A2F3BF3815}" type="pres">
      <dgm:prSet presAssocID="{8DDA5B0A-C6D2-424F-B353-6BB9A8B60B14}" presName="descendantText" presStyleLbl="alignAccFollowNode1" presStyleIdx="0" presStyleCnt="4">
        <dgm:presLayoutVars>
          <dgm:bulletEnabled/>
        </dgm:presLayoutVars>
      </dgm:prSet>
      <dgm:spPr/>
    </dgm:pt>
    <dgm:pt modelId="{85BCB198-E125-4BEF-8603-8E743C5299B1}" type="pres">
      <dgm:prSet presAssocID="{350E5DD5-9170-4A03-94A8-49C9ACA7F98E}" presName="sp" presStyleCnt="0"/>
      <dgm:spPr/>
    </dgm:pt>
    <dgm:pt modelId="{8EAB9D1C-1B2D-4C57-9ED9-F6ECBD40ECC6}" type="pres">
      <dgm:prSet presAssocID="{4ED1953D-1653-41D3-A6F9-02D1F0E447D8}" presName="linNode" presStyleCnt="0"/>
      <dgm:spPr/>
    </dgm:pt>
    <dgm:pt modelId="{22DC9DEC-D378-4D2D-BB66-7101A61F4791}" type="pres">
      <dgm:prSet presAssocID="{4ED1953D-1653-41D3-A6F9-02D1F0E447D8}" presName="parentText" presStyleLbl="alignNode1" presStyleIdx="1" presStyleCnt="4">
        <dgm:presLayoutVars>
          <dgm:chMax val="1"/>
          <dgm:bulletEnabled/>
        </dgm:presLayoutVars>
      </dgm:prSet>
      <dgm:spPr/>
    </dgm:pt>
    <dgm:pt modelId="{926B3D5D-B109-4390-BDC5-AE3AD0922731}" type="pres">
      <dgm:prSet presAssocID="{4ED1953D-1653-41D3-A6F9-02D1F0E447D8}" presName="descendantText" presStyleLbl="alignAccFollowNode1" presStyleIdx="1" presStyleCnt="4">
        <dgm:presLayoutVars>
          <dgm:bulletEnabled/>
        </dgm:presLayoutVars>
      </dgm:prSet>
      <dgm:spPr/>
    </dgm:pt>
    <dgm:pt modelId="{E4A891DB-3A99-47F9-9E5F-4FDE48BD8E34}" type="pres">
      <dgm:prSet presAssocID="{5B3D1FF4-61AC-4EA6-A379-B58607C26330}" presName="sp" presStyleCnt="0"/>
      <dgm:spPr/>
    </dgm:pt>
    <dgm:pt modelId="{6FCCD446-5DD7-4B2C-BDEB-C0F812C8ED97}" type="pres">
      <dgm:prSet presAssocID="{9B6E0251-70FD-4CBD-B951-D3AB4943624F}" presName="linNode" presStyleCnt="0"/>
      <dgm:spPr/>
    </dgm:pt>
    <dgm:pt modelId="{6F883F44-95CD-4582-B6C1-E372E1C5F120}" type="pres">
      <dgm:prSet presAssocID="{9B6E0251-70FD-4CBD-B951-D3AB4943624F}" presName="parentText" presStyleLbl="alignNode1" presStyleIdx="2" presStyleCnt="4">
        <dgm:presLayoutVars>
          <dgm:chMax val="1"/>
          <dgm:bulletEnabled/>
        </dgm:presLayoutVars>
      </dgm:prSet>
      <dgm:spPr/>
    </dgm:pt>
    <dgm:pt modelId="{C19CDAC3-A6D4-4DA0-8C67-0533B3787E4C}" type="pres">
      <dgm:prSet presAssocID="{9B6E0251-70FD-4CBD-B951-D3AB4943624F}" presName="descendantText" presStyleLbl="alignAccFollowNode1" presStyleIdx="2" presStyleCnt="4">
        <dgm:presLayoutVars>
          <dgm:bulletEnabled/>
        </dgm:presLayoutVars>
      </dgm:prSet>
      <dgm:spPr/>
    </dgm:pt>
    <dgm:pt modelId="{6AD29C2B-A917-402A-9377-D7AEF539175A}" type="pres">
      <dgm:prSet presAssocID="{AAF67E41-74EC-41AD-965B-B7613FFF7711}" presName="sp" presStyleCnt="0"/>
      <dgm:spPr/>
    </dgm:pt>
    <dgm:pt modelId="{5231C93D-5697-4045-BF4B-E8C00FD24A63}" type="pres">
      <dgm:prSet presAssocID="{018137E0-1333-4312-850D-22AE48C7E4A2}" presName="linNode" presStyleCnt="0"/>
      <dgm:spPr/>
    </dgm:pt>
    <dgm:pt modelId="{716173E7-49D3-4392-AEE4-5E835EBE34A9}" type="pres">
      <dgm:prSet presAssocID="{018137E0-1333-4312-850D-22AE48C7E4A2}" presName="parentText" presStyleLbl="alignNode1" presStyleIdx="3" presStyleCnt="4">
        <dgm:presLayoutVars>
          <dgm:chMax val="1"/>
          <dgm:bulletEnabled/>
        </dgm:presLayoutVars>
      </dgm:prSet>
      <dgm:spPr/>
    </dgm:pt>
    <dgm:pt modelId="{684F2534-1B45-4204-83E9-6DA700535C26}" type="pres">
      <dgm:prSet presAssocID="{018137E0-1333-4312-850D-22AE48C7E4A2}" presName="descendantText" presStyleLbl="alignAccFollowNode1" presStyleIdx="3" presStyleCnt="4">
        <dgm:presLayoutVars>
          <dgm:bulletEnabled/>
        </dgm:presLayoutVars>
      </dgm:prSet>
      <dgm:spPr/>
    </dgm:pt>
  </dgm:ptLst>
  <dgm:cxnLst>
    <dgm:cxn modelId="{EF77DC05-EAB3-43FD-98F4-4234BAA765B0}" type="presOf" srcId="{B3DF8E76-DB79-42E3-AC29-2D5843A75CC9}" destId="{C19CDAC3-A6D4-4DA0-8C67-0533B3787E4C}" srcOrd="0" destOrd="0" presId="urn:microsoft.com/office/officeart/2016/7/layout/VerticalSolidActionList"/>
    <dgm:cxn modelId="{46864A0C-7A51-4AB0-B5C4-C0108D45B92E}" type="presOf" srcId="{4BFEB9FA-4AF5-4715-A560-C8CD5E01167D}" destId="{80304B49-B016-4BA7-A992-04A2F3BF3815}" srcOrd="0" destOrd="0" presId="urn:microsoft.com/office/officeart/2016/7/layout/VerticalSolidActionList"/>
    <dgm:cxn modelId="{869E1A1A-EB42-430F-8A72-FA6F697EF180}" type="presOf" srcId="{9B6E0251-70FD-4CBD-B951-D3AB4943624F}" destId="{6F883F44-95CD-4582-B6C1-E372E1C5F120}" srcOrd="0" destOrd="0" presId="urn:microsoft.com/office/officeart/2016/7/layout/VerticalSolidActionList"/>
    <dgm:cxn modelId="{90C96627-D184-4872-9589-D98603E723DB}" type="presOf" srcId="{8DDA5B0A-C6D2-424F-B353-6BB9A8B60B14}" destId="{AD506879-B7D4-4CFA-BE26-6F8BDBC6BCD3}" srcOrd="0" destOrd="0" presId="urn:microsoft.com/office/officeart/2016/7/layout/VerticalSolidActionList"/>
    <dgm:cxn modelId="{8086062F-E860-4FCE-A5C3-C429FE042B8C}" srcId="{4ED1953D-1653-41D3-A6F9-02D1F0E447D8}" destId="{5E070DF5-8F5D-46AE-9584-0D7C8E2AA027}" srcOrd="0" destOrd="0" parTransId="{4A659D4D-A23A-4CA8-8CA3-E311D830D8E6}" sibTransId="{B99971A8-CB60-4E7A-AF27-2C25A70031DD}"/>
    <dgm:cxn modelId="{89634830-2CC6-4B2D-925A-CDF3EC69E4AE}" srcId="{018137E0-1333-4312-850D-22AE48C7E4A2}" destId="{F2A35373-58FF-4DF6-B7C2-F98DE340DE83}" srcOrd="0" destOrd="0" parTransId="{1EF8151C-0A72-4D06-B8F8-CF560B9FA9DB}" sibTransId="{087D384F-037E-4A0C-BE17-BCE6268D6C96}"/>
    <dgm:cxn modelId="{D6DD1735-F27E-42E3-BF8F-6A5D31AABB29}" srcId="{8DDA5B0A-C6D2-424F-B353-6BB9A8B60B14}" destId="{4BFEB9FA-4AF5-4715-A560-C8CD5E01167D}" srcOrd="0" destOrd="0" parTransId="{0B9A5960-1488-4A50-BB1B-D6E483FE20EA}" sibTransId="{D6F61915-1C85-4514-B4E2-31C5E4B8DF10}"/>
    <dgm:cxn modelId="{959EFB5D-FE91-436A-BED9-BAF468586073}" type="presOf" srcId="{F2A35373-58FF-4DF6-B7C2-F98DE340DE83}" destId="{684F2534-1B45-4204-83E9-6DA700535C26}" srcOrd="0" destOrd="0" presId="urn:microsoft.com/office/officeart/2016/7/layout/VerticalSolidActionList"/>
    <dgm:cxn modelId="{1128A242-CFB7-492F-9190-5E1E7AE2F6B5}" type="presOf" srcId="{018137E0-1333-4312-850D-22AE48C7E4A2}" destId="{716173E7-49D3-4392-AEE4-5E835EBE34A9}" srcOrd="0" destOrd="0" presId="urn:microsoft.com/office/officeart/2016/7/layout/VerticalSolidActionList"/>
    <dgm:cxn modelId="{A303A245-FDD5-4270-9B9F-EC2B15D60D11}" type="presOf" srcId="{DC3B6954-D665-484B-93F7-150E05DF20EB}" destId="{93B716E3-84A3-43DC-A08C-635A4AE31F7C}" srcOrd="0" destOrd="0" presId="urn:microsoft.com/office/officeart/2016/7/layout/VerticalSolidActionList"/>
    <dgm:cxn modelId="{544D394D-5FB5-4DCF-894C-5C5DC87C6024}" srcId="{9B6E0251-70FD-4CBD-B951-D3AB4943624F}" destId="{B3DF8E76-DB79-42E3-AC29-2D5843A75CC9}" srcOrd="0" destOrd="0" parTransId="{6918DF95-FF2E-4BE3-B7DE-D1B83EB8C404}" sibTransId="{6AA080D6-2450-4840-BE4A-94B4AC2DF074}"/>
    <dgm:cxn modelId="{02DDB973-89D1-4A37-8CE9-A8AA73D6DFDF}" srcId="{DC3B6954-D665-484B-93F7-150E05DF20EB}" destId="{9B6E0251-70FD-4CBD-B951-D3AB4943624F}" srcOrd="2" destOrd="0" parTransId="{F98F0B7D-433F-499C-8CA5-BB20FCC07A63}" sibTransId="{AAF67E41-74EC-41AD-965B-B7613FFF7711}"/>
    <dgm:cxn modelId="{944FB978-3E0B-4307-B79B-2AA2CEC35E56}" srcId="{DC3B6954-D665-484B-93F7-150E05DF20EB}" destId="{4ED1953D-1653-41D3-A6F9-02D1F0E447D8}" srcOrd="1" destOrd="0" parTransId="{2F2657DE-6648-4395-AC0F-BA83343A1713}" sibTransId="{5B3D1FF4-61AC-4EA6-A379-B58607C26330}"/>
    <dgm:cxn modelId="{CE656B8D-0787-4BDC-8E13-019098E8B8E0}" srcId="{DC3B6954-D665-484B-93F7-150E05DF20EB}" destId="{018137E0-1333-4312-850D-22AE48C7E4A2}" srcOrd="3" destOrd="0" parTransId="{FF8F08F0-1AB9-4774-A7DC-D22538BA7376}" sibTransId="{F548D35E-D7BA-463D-8848-27B7589AD1B4}"/>
    <dgm:cxn modelId="{C8A41BAE-70B3-468B-B18D-5FF5F6F74222}" type="presOf" srcId="{5E070DF5-8F5D-46AE-9584-0D7C8E2AA027}" destId="{926B3D5D-B109-4390-BDC5-AE3AD0922731}" srcOrd="0" destOrd="0" presId="urn:microsoft.com/office/officeart/2016/7/layout/VerticalSolidActionList"/>
    <dgm:cxn modelId="{098DDCC3-12DA-4CCE-A415-5AAAC582B9B3}" type="presOf" srcId="{4ED1953D-1653-41D3-A6F9-02D1F0E447D8}" destId="{22DC9DEC-D378-4D2D-BB66-7101A61F4791}" srcOrd="0" destOrd="0" presId="urn:microsoft.com/office/officeart/2016/7/layout/VerticalSolidActionList"/>
    <dgm:cxn modelId="{3D4510EB-085A-4F26-B9F4-E9AFD94031F1}" srcId="{DC3B6954-D665-484B-93F7-150E05DF20EB}" destId="{8DDA5B0A-C6D2-424F-B353-6BB9A8B60B14}" srcOrd="0" destOrd="0" parTransId="{2467681D-431E-4E2E-AD19-4B129BFAF6AD}" sibTransId="{350E5DD5-9170-4A03-94A8-49C9ACA7F98E}"/>
    <dgm:cxn modelId="{5104EA34-AC84-4B9E-B991-D28AB6E5F12F}" type="presParOf" srcId="{93B716E3-84A3-43DC-A08C-635A4AE31F7C}" destId="{34E93AD7-B999-4AE9-9E0D-4C3AC2905954}" srcOrd="0" destOrd="0" presId="urn:microsoft.com/office/officeart/2016/7/layout/VerticalSolidActionList"/>
    <dgm:cxn modelId="{B1B0E564-F2E9-4B96-A8A8-0634AE718CA2}" type="presParOf" srcId="{34E93AD7-B999-4AE9-9E0D-4C3AC2905954}" destId="{AD506879-B7D4-4CFA-BE26-6F8BDBC6BCD3}" srcOrd="0" destOrd="0" presId="urn:microsoft.com/office/officeart/2016/7/layout/VerticalSolidActionList"/>
    <dgm:cxn modelId="{B086BE63-85F6-4481-B8D7-91416246CF40}" type="presParOf" srcId="{34E93AD7-B999-4AE9-9E0D-4C3AC2905954}" destId="{80304B49-B016-4BA7-A992-04A2F3BF3815}" srcOrd="1" destOrd="0" presId="urn:microsoft.com/office/officeart/2016/7/layout/VerticalSolidActionList"/>
    <dgm:cxn modelId="{CA970B2E-F58B-4583-AC66-207600E37F4E}" type="presParOf" srcId="{93B716E3-84A3-43DC-A08C-635A4AE31F7C}" destId="{85BCB198-E125-4BEF-8603-8E743C5299B1}" srcOrd="1" destOrd="0" presId="urn:microsoft.com/office/officeart/2016/7/layout/VerticalSolidActionList"/>
    <dgm:cxn modelId="{696A5BE1-9CF7-4FBC-BA8A-F9197C368B64}" type="presParOf" srcId="{93B716E3-84A3-43DC-A08C-635A4AE31F7C}" destId="{8EAB9D1C-1B2D-4C57-9ED9-F6ECBD40ECC6}" srcOrd="2" destOrd="0" presId="urn:microsoft.com/office/officeart/2016/7/layout/VerticalSolidActionList"/>
    <dgm:cxn modelId="{74E99E40-3AA8-45A3-9615-5CDC2C2A9200}" type="presParOf" srcId="{8EAB9D1C-1B2D-4C57-9ED9-F6ECBD40ECC6}" destId="{22DC9DEC-D378-4D2D-BB66-7101A61F4791}" srcOrd="0" destOrd="0" presId="urn:microsoft.com/office/officeart/2016/7/layout/VerticalSolidActionList"/>
    <dgm:cxn modelId="{BB1A22E1-766D-4376-B401-E912149DC55F}" type="presParOf" srcId="{8EAB9D1C-1B2D-4C57-9ED9-F6ECBD40ECC6}" destId="{926B3D5D-B109-4390-BDC5-AE3AD0922731}" srcOrd="1" destOrd="0" presId="urn:microsoft.com/office/officeart/2016/7/layout/VerticalSolidActionList"/>
    <dgm:cxn modelId="{EDABF657-5CC0-49BF-B51D-D277150A6994}" type="presParOf" srcId="{93B716E3-84A3-43DC-A08C-635A4AE31F7C}" destId="{E4A891DB-3A99-47F9-9E5F-4FDE48BD8E34}" srcOrd="3" destOrd="0" presId="urn:microsoft.com/office/officeart/2016/7/layout/VerticalSolidActionList"/>
    <dgm:cxn modelId="{06105666-557F-4915-B9A5-B79DD4B00571}" type="presParOf" srcId="{93B716E3-84A3-43DC-A08C-635A4AE31F7C}" destId="{6FCCD446-5DD7-4B2C-BDEB-C0F812C8ED97}" srcOrd="4" destOrd="0" presId="urn:microsoft.com/office/officeart/2016/7/layout/VerticalSolidActionList"/>
    <dgm:cxn modelId="{C143CA1A-7314-40DA-AF29-1972F54A1FCD}" type="presParOf" srcId="{6FCCD446-5DD7-4B2C-BDEB-C0F812C8ED97}" destId="{6F883F44-95CD-4582-B6C1-E372E1C5F120}" srcOrd="0" destOrd="0" presId="urn:microsoft.com/office/officeart/2016/7/layout/VerticalSolidActionList"/>
    <dgm:cxn modelId="{5368E7A6-F1FB-4E53-A8F8-375AA8F80FF2}" type="presParOf" srcId="{6FCCD446-5DD7-4B2C-BDEB-C0F812C8ED97}" destId="{C19CDAC3-A6D4-4DA0-8C67-0533B3787E4C}" srcOrd="1" destOrd="0" presId="urn:microsoft.com/office/officeart/2016/7/layout/VerticalSolidActionList"/>
    <dgm:cxn modelId="{9A6DF8C0-3FC4-4DF0-805E-F85753FCBBDB}" type="presParOf" srcId="{93B716E3-84A3-43DC-A08C-635A4AE31F7C}" destId="{6AD29C2B-A917-402A-9377-D7AEF539175A}" srcOrd="5" destOrd="0" presId="urn:microsoft.com/office/officeart/2016/7/layout/VerticalSolidActionList"/>
    <dgm:cxn modelId="{861B0D08-2D80-4D9E-A43A-282C03257C8F}" type="presParOf" srcId="{93B716E3-84A3-43DC-A08C-635A4AE31F7C}" destId="{5231C93D-5697-4045-BF4B-E8C00FD24A63}" srcOrd="6" destOrd="0" presId="urn:microsoft.com/office/officeart/2016/7/layout/VerticalSolidActionList"/>
    <dgm:cxn modelId="{F22D2D76-5726-4D34-8CC6-5CA58E3EF5E2}" type="presParOf" srcId="{5231C93D-5697-4045-BF4B-E8C00FD24A63}" destId="{716173E7-49D3-4392-AEE4-5E835EBE34A9}" srcOrd="0" destOrd="0" presId="urn:microsoft.com/office/officeart/2016/7/layout/VerticalSolidActionList"/>
    <dgm:cxn modelId="{A96B0081-A44E-4C32-BD24-0489F08DBC29}" type="presParOf" srcId="{5231C93D-5697-4045-BF4B-E8C00FD24A63}" destId="{684F2534-1B45-4204-83E9-6DA700535C26}" srcOrd="1" destOrd="0" presId="urn:microsoft.com/office/officeart/2016/7/layout/VerticalSolidAc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A3D958-1E16-4F56-BE00-58909979E5D3}"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BA2626F7-1FFE-4252-9E47-CCC927F50316}">
      <dgm:prSet custT="1"/>
      <dgm:spPr/>
      <dgm:t>
        <a:bodyPr/>
        <a:lstStyle/>
        <a:p>
          <a:pPr algn="l"/>
          <a:r>
            <a:rPr lang="en-GB" sz="1400" b="0" i="0" baseline="0"/>
            <a:t>To optimize the utilization of resources across the enterprise</a:t>
          </a:r>
          <a:br>
            <a:rPr lang="en-GB" sz="1400" b="0" i="0" baseline="0"/>
          </a:br>
          <a:endParaRPr lang="en-US" sz="1400" b="0"/>
        </a:p>
      </dgm:t>
    </dgm:pt>
    <dgm:pt modelId="{D82361E6-E0D8-4BFE-8FA9-EFB856BA2188}" type="parTrans" cxnId="{4416580C-A374-451F-A332-635697981B95}">
      <dgm:prSet/>
      <dgm:spPr/>
      <dgm:t>
        <a:bodyPr/>
        <a:lstStyle/>
        <a:p>
          <a:pPr algn="l"/>
          <a:endParaRPr lang="en-US" sz="2400" b="0"/>
        </a:p>
      </dgm:t>
    </dgm:pt>
    <dgm:pt modelId="{9763D787-21AE-4B37-B7F2-441C30AA27D9}" type="sibTrans" cxnId="{4416580C-A374-451F-A332-635697981B95}">
      <dgm:prSet/>
      <dgm:spPr/>
      <dgm:t>
        <a:bodyPr/>
        <a:lstStyle/>
        <a:p>
          <a:pPr algn="l"/>
          <a:endParaRPr lang="en-US" sz="2400" b="0"/>
        </a:p>
      </dgm:t>
    </dgm:pt>
    <dgm:pt modelId="{D4E848BF-01F9-4EB2-8192-B7300954F456}">
      <dgm:prSet custT="1"/>
      <dgm:spPr/>
      <dgm:t>
        <a:bodyPr/>
        <a:lstStyle/>
        <a:p>
          <a:pPr algn="l"/>
          <a:r>
            <a:rPr lang="en-GB" sz="1400" b="0" i="0" baseline="0" dirty="0"/>
            <a:t>The effective management and exploitation of information and digital transformation are key factors to business success, and are indispensable means to achieving competitive advantage </a:t>
          </a:r>
          <a:br>
            <a:rPr lang="en-GB" sz="1400" b="0" i="0" baseline="0" dirty="0"/>
          </a:br>
          <a:endParaRPr lang="en-US" sz="1400" b="0" dirty="0"/>
        </a:p>
      </dgm:t>
    </dgm:pt>
    <dgm:pt modelId="{D1E3776F-7D3C-4A1D-B1A5-2B6FBBE2AC19}" type="parTrans" cxnId="{7E154A27-EA4E-4117-B20D-BDB79A440297}">
      <dgm:prSet/>
      <dgm:spPr/>
      <dgm:t>
        <a:bodyPr/>
        <a:lstStyle/>
        <a:p>
          <a:pPr algn="l"/>
          <a:endParaRPr lang="en-US" sz="2400" b="0"/>
        </a:p>
      </dgm:t>
    </dgm:pt>
    <dgm:pt modelId="{33B1B297-5DDD-4300-98FF-B0C7494AB2A6}" type="sibTrans" cxnId="{7E154A27-EA4E-4117-B20D-BDB79A440297}">
      <dgm:prSet/>
      <dgm:spPr/>
      <dgm:t>
        <a:bodyPr/>
        <a:lstStyle/>
        <a:p>
          <a:pPr algn="l"/>
          <a:endParaRPr lang="en-US" sz="2400" b="0"/>
        </a:p>
      </dgm:t>
    </dgm:pt>
    <dgm:pt modelId="{116EC0A2-7B59-4750-A7D0-B5338D28930C}">
      <dgm:prSet custT="1"/>
      <dgm:spPr/>
      <dgm:t>
        <a:bodyPr/>
        <a:lstStyle/>
        <a:p>
          <a:pPr algn="l"/>
          <a:r>
            <a:rPr lang="en-GB" sz="1400" b="0" i="0" baseline="0" dirty="0"/>
            <a:t>A  </a:t>
          </a:r>
          <a:r>
            <a:rPr lang="en-GB" sz="1400" b="0" i="0" u="sng" baseline="0" dirty="0"/>
            <a:t>good</a:t>
          </a:r>
          <a:r>
            <a:rPr lang="en-GB" sz="1400" b="0" i="0" baseline="0" dirty="0"/>
            <a:t> Enterprise Architecture enables you to achieve the right balance between business transformation and continuous operational efficiency </a:t>
          </a:r>
          <a:br>
            <a:rPr lang="en-GB" sz="1400" b="0" i="0" baseline="0" dirty="0"/>
          </a:br>
          <a:endParaRPr lang="en-US" sz="1400" b="0" dirty="0"/>
        </a:p>
      </dgm:t>
    </dgm:pt>
    <dgm:pt modelId="{73716FED-B556-4B97-9584-6FB1C291F544}" type="parTrans" cxnId="{7CE4F67D-E678-4D65-A156-507FAD015FF2}">
      <dgm:prSet/>
      <dgm:spPr/>
      <dgm:t>
        <a:bodyPr/>
        <a:lstStyle/>
        <a:p>
          <a:pPr algn="l"/>
          <a:endParaRPr lang="en-US" sz="2400" b="0"/>
        </a:p>
      </dgm:t>
    </dgm:pt>
    <dgm:pt modelId="{A1877C5B-E66D-4A6A-ABAE-AD46713CA7C4}" type="sibTrans" cxnId="{7CE4F67D-E678-4D65-A156-507FAD015FF2}">
      <dgm:prSet/>
      <dgm:spPr/>
      <dgm:t>
        <a:bodyPr/>
        <a:lstStyle/>
        <a:p>
          <a:pPr algn="l"/>
          <a:endParaRPr lang="en-US" sz="2400" b="0"/>
        </a:p>
      </dgm:t>
    </dgm:pt>
    <dgm:pt modelId="{C1F8D878-756C-4A5A-8FAF-839D69E1A944}">
      <dgm:prSet custT="1"/>
      <dgm:spPr/>
      <dgm:t>
        <a:bodyPr/>
        <a:lstStyle/>
        <a:p>
          <a:pPr algn="l"/>
          <a:r>
            <a:rPr lang="en-GB" sz="1400" b="0" i="0" baseline="0"/>
            <a:t>Enterprise Architecture supports the needs of the organization to be met with an integrated strategy*</a:t>
          </a:r>
          <a:endParaRPr lang="en-US" sz="1400" b="0"/>
        </a:p>
      </dgm:t>
    </dgm:pt>
    <dgm:pt modelId="{1A4497A2-74C8-44FE-8BB4-F547CDA6479A}" type="parTrans" cxnId="{8DC38C70-25D6-4556-AAA8-64A8BC0BFCB1}">
      <dgm:prSet/>
      <dgm:spPr/>
      <dgm:t>
        <a:bodyPr/>
        <a:lstStyle/>
        <a:p>
          <a:pPr algn="l"/>
          <a:endParaRPr lang="en-US" sz="2400" b="0"/>
        </a:p>
      </dgm:t>
    </dgm:pt>
    <dgm:pt modelId="{B307323C-C5DB-4AEC-AB70-45CB2A535E14}" type="sibTrans" cxnId="{8DC38C70-25D6-4556-AAA8-64A8BC0BFCB1}">
      <dgm:prSet/>
      <dgm:spPr/>
      <dgm:t>
        <a:bodyPr/>
        <a:lstStyle/>
        <a:p>
          <a:pPr algn="l"/>
          <a:endParaRPr lang="en-US" sz="2400" b="0"/>
        </a:p>
      </dgm:t>
    </dgm:pt>
    <dgm:pt modelId="{E8C360DE-7E5A-4ADE-9511-6D9FFED166CB}" type="pres">
      <dgm:prSet presAssocID="{55A3D958-1E16-4F56-BE00-58909979E5D3}" presName="linear" presStyleCnt="0">
        <dgm:presLayoutVars>
          <dgm:animLvl val="lvl"/>
          <dgm:resizeHandles val="exact"/>
        </dgm:presLayoutVars>
      </dgm:prSet>
      <dgm:spPr/>
    </dgm:pt>
    <dgm:pt modelId="{998824DC-057B-4E98-8844-7C92B69BA4A6}" type="pres">
      <dgm:prSet presAssocID="{BA2626F7-1FFE-4252-9E47-CCC927F50316}" presName="parentText" presStyleLbl="node1" presStyleIdx="0" presStyleCnt="4" custLinFactY="-5937" custLinFactNeighborX="-27756" custLinFactNeighborY="-100000">
        <dgm:presLayoutVars>
          <dgm:chMax val="0"/>
          <dgm:bulletEnabled val="1"/>
        </dgm:presLayoutVars>
      </dgm:prSet>
      <dgm:spPr/>
    </dgm:pt>
    <dgm:pt modelId="{6071BB7C-BDDF-4A7A-A237-EFA7FC697455}" type="pres">
      <dgm:prSet presAssocID="{9763D787-21AE-4B37-B7F2-441C30AA27D9}" presName="spacer" presStyleCnt="0"/>
      <dgm:spPr/>
    </dgm:pt>
    <dgm:pt modelId="{FD2A5BD1-B164-4572-9913-4EDE72F3E329}" type="pres">
      <dgm:prSet presAssocID="{D4E848BF-01F9-4EB2-8192-B7300954F456}" presName="parentText" presStyleLbl="node1" presStyleIdx="1" presStyleCnt="4">
        <dgm:presLayoutVars>
          <dgm:chMax val="0"/>
          <dgm:bulletEnabled val="1"/>
        </dgm:presLayoutVars>
      </dgm:prSet>
      <dgm:spPr/>
    </dgm:pt>
    <dgm:pt modelId="{8E8274B7-79A5-4790-BB75-42BDC15E41BA}" type="pres">
      <dgm:prSet presAssocID="{33B1B297-5DDD-4300-98FF-B0C7494AB2A6}" presName="spacer" presStyleCnt="0"/>
      <dgm:spPr/>
    </dgm:pt>
    <dgm:pt modelId="{02CE4B86-774E-4CD9-B778-75A5A812AD60}" type="pres">
      <dgm:prSet presAssocID="{116EC0A2-7B59-4750-A7D0-B5338D28930C}" presName="parentText" presStyleLbl="node1" presStyleIdx="2" presStyleCnt="4">
        <dgm:presLayoutVars>
          <dgm:chMax val="0"/>
          <dgm:bulletEnabled val="1"/>
        </dgm:presLayoutVars>
      </dgm:prSet>
      <dgm:spPr/>
    </dgm:pt>
    <dgm:pt modelId="{EE3BC21E-53C7-482A-ACEC-E858E8C65384}" type="pres">
      <dgm:prSet presAssocID="{A1877C5B-E66D-4A6A-ABAE-AD46713CA7C4}" presName="spacer" presStyleCnt="0"/>
      <dgm:spPr/>
    </dgm:pt>
    <dgm:pt modelId="{EE7751E7-D635-4072-AE55-CFED52AB47D9}" type="pres">
      <dgm:prSet presAssocID="{C1F8D878-756C-4A5A-8FAF-839D69E1A944}" presName="parentText" presStyleLbl="node1" presStyleIdx="3" presStyleCnt="4">
        <dgm:presLayoutVars>
          <dgm:chMax val="0"/>
          <dgm:bulletEnabled val="1"/>
        </dgm:presLayoutVars>
      </dgm:prSet>
      <dgm:spPr/>
    </dgm:pt>
  </dgm:ptLst>
  <dgm:cxnLst>
    <dgm:cxn modelId="{4416580C-A374-451F-A332-635697981B95}" srcId="{55A3D958-1E16-4F56-BE00-58909979E5D3}" destId="{BA2626F7-1FFE-4252-9E47-CCC927F50316}" srcOrd="0" destOrd="0" parTransId="{D82361E6-E0D8-4BFE-8FA9-EFB856BA2188}" sibTransId="{9763D787-21AE-4B37-B7F2-441C30AA27D9}"/>
    <dgm:cxn modelId="{7C42381D-A6D5-4153-97C5-364087A3A9CE}" type="presOf" srcId="{55A3D958-1E16-4F56-BE00-58909979E5D3}" destId="{E8C360DE-7E5A-4ADE-9511-6D9FFED166CB}" srcOrd="0" destOrd="0" presId="urn:microsoft.com/office/officeart/2005/8/layout/vList2"/>
    <dgm:cxn modelId="{7E154A27-EA4E-4117-B20D-BDB79A440297}" srcId="{55A3D958-1E16-4F56-BE00-58909979E5D3}" destId="{D4E848BF-01F9-4EB2-8192-B7300954F456}" srcOrd="1" destOrd="0" parTransId="{D1E3776F-7D3C-4A1D-B1A5-2B6FBBE2AC19}" sibTransId="{33B1B297-5DDD-4300-98FF-B0C7494AB2A6}"/>
    <dgm:cxn modelId="{2B9C7833-C29B-4464-9E51-38FCCD4DEEB1}" type="presOf" srcId="{C1F8D878-756C-4A5A-8FAF-839D69E1A944}" destId="{EE7751E7-D635-4072-AE55-CFED52AB47D9}" srcOrd="0" destOrd="0" presId="urn:microsoft.com/office/officeart/2005/8/layout/vList2"/>
    <dgm:cxn modelId="{8DC38C70-25D6-4556-AAA8-64A8BC0BFCB1}" srcId="{55A3D958-1E16-4F56-BE00-58909979E5D3}" destId="{C1F8D878-756C-4A5A-8FAF-839D69E1A944}" srcOrd="3" destOrd="0" parTransId="{1A4497A2-74C8-44FE-8BB4-F547CDA6479A}" sibTransId="{B307323C-C5DB-4AEC-AB70-45CB2A535E14}"/>
    <dgm:cxn modelId="{7CE4F67D-E678-4D65-A156-507FAD015FF2}" srcId="{55A3D958-1E16-4F56-BE00-58909979E5D3}" destId="{116EC0A2-7B59-4750-A7D0-B5338D28930C}" srcOrd="2" destOrd="0" parTransId="{73716FED-B556-4B97-9584-6FB1C291F544}" sibTransId="{A1877C5B-E66D-4A6A-ABAE-AD46713CA7C4}"/>
    <dgm:cxn modelId="{16088DAE-01F4-4BC0-9E53-10966FD2A0A9}" type="presOf" srcId="{116EC0A2-7B59-4750-A7D0-B5338D28930C}" destId="{02CE4B86-774E-4CD9-B778-75A5A812AD60}" srcOrd="0" destOrd="0" presId="urn:microsoft.com/office/officeart/2005/8/layout/vList2"/>
    <dgm:cxn modelId="{A8B3F0CB-F74C-4C21-A19B-7C7E34F21572}" type="presOf" srcId="{D4E848BF-01F9-4EB2-8192-B7300954F456}" destId="{FD2A5BD1-B164-4572-9913-4EDE72F3E329}" srcOrd="0" destOrd="0" presId="urn:microsoft.com/office/officeart/2005/8/layout/vList2"/>
    <dgm:cxn modelId="{4AE7D6D4-F202-4A90-9194-7B8A24051B4D}" type="presOf" srcId="{BA2626F7-1FFE-4252-9E47-CCC927F50316}" destId="{998824DC-057B-4E98-8844-7C92B69BA4A6}" srcOrd="0" destOrd="0" presId="urn:microsoft.com/office/officeart/2005/8/layout/vList2"/>
    <dgm:cxn modelId="{26AD7F32-49CC-4EB4-BD34-383B201342BD}" type="presParOf" srcId="{E8C360DE-7E5A-4ADE-9511-6D9FFED166CB}" destId="{998824DC-057B-4E98-8844-7C92B69BA4A6}" srcOrd="0" destOrd="0" presId="urn:microsoft.com/office/officeart/2005/8/layout/vList2"/>
    <dgm:cxn modelId="{E2A4133A-D06F-41E5-9C26-372840547229}" type="presParOf" srcId="{E8C360DE-7E5A-4ADE-9511-6D9FFED166CB}" destId="{6071BB7C-BDDF-4A7A-A237-EFA7FC697455}" srcOrd="1" destOrd="0" presId="urn:microsoft.com/office/officeart/2005/8/layout/vList2"/>
    <dgm:cxn modelId="{23EEB725-D06C-4E7B-9AF0-12FA19986624}" type="presParOf" srcId="{E8C360DE-7E5A-4ADE-9511-6D9FFED166CB}" destId="{FD2A5BD1-B164-4572-9913-4EDE72F3E329}" srcOrd="2" destOrd="0" presId="urn:microsoft.com/office/officeart/2005/8/layout/vList2"/>
    <dgm:cxn modelId="{3A78314A-2FA3-4003-A427-559038721CAE}" type="presParOf" srcId="{E8C360DE-7E5A-4ADE-9511-6D9FFED166CB}" destId="{8E8274B7-79A5-4790-BB75-42BDC15E41BA}" srcOrd="3" destOrd="0" presId="urn:microsoft.com/office/officeart/2005/8/layout/vList2"/>
    <dgm:cxn modelId="{74D0066F-02CF-402C-86C9-B18D2D2129F2}" type="presParOf" srcId="{E8C360DE-7E5A-4ADE-9511-6D9FFED166CB}" destId="{02CE4B86-774E-4CD9-B778-75A5A812AD60}" srcOrd="4" destOrd="0" presId="urn:microsoft.com/office/officeart/2005/8/layout/vList2"/>
    <dgm:cxn modelId="{BC35B3A5-3A18-4A00-B8DD-102BD58AF6AD}" type="presParOf" srcId="{E8C360DE-7E5A-4ADE-9511-6D9FFED166CB}" destId="{EE3BC21E-53C7-482A-ACEC-E858E8C65384}" srcOrd="5" destOrd="0" presId="urn:microsoft.com/office/officeart/2005/8/layout/vList2"/>
    <dgm:cxn modelId="{0624CAC0-2453-4DE4-BDF6-876E69405402}" type="presParOf" srcId="{E8C360DE-7E5A-4ADE-9511-6D9FFED166CB}" destId="{EE7751E7-D635-4072-AE55-CFED52AB47D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34EEDF19-78D2-42BB-A793-0ACA0DB2CE8A}" type="doc">
      <dgm:prSet loTypeId="urn:microsoft.com/office/officeart/2005/8/layout/hProcess9" loCatId="process" qsTypeId="urn:microsoft.com/office/officeart/2005/8/quickstyle/simple1" qsCatId="simple" csTypeId="urn:microsoft.com/office/officeart/2005/8/colors/accent1_5" csCatId="accent1" phldr="1"/>
      <dgm:spPr/>
      <dgm:t>
        <a:bodyPr/>
        <a:lstStyle/>
        <a:p>
          <a:endParaRPr lang="en-US"/>
        </a:p>
      </dgm:t>
    </dgm:pt>
    <dgm:pt modelId="{4E4B4234-5C51-4D9D-93A6-A3EC65D37A0A}">
      <dgm:prSet custT="1"/>
      <dgm:spPr>
        <a:solidFill>
          <a:schemeClr val="accent1"/>
        </a:solidFill>
      </dgm:spPr>
      <dgm:t>
        <a:bodyPr/>
        <a:lstStyle/>
        <a:p>
          <a:pPr>
            <a:lnSpc>
              <a:spcPct val="100000"/>
            </a:lnSpc>
            <a:defRPr cap="all"/>
          </a:pPr>
          <a:r>
            <a:rPr lang="en-GB" sz="1050"/>
            <a:t>classification</a:t>
          </a:r>
          <a:endParaRPr lang="en-US" sz="1050"/>
        </a:p>
      </dgm:t>
    </dgm:pt>
    <dgm:pt modelId="{96811B92-8296-4203-9C4E-69E930A7AAC8}" type="parTrans" cxnId="{92872B1A-6C4B-4F37-978B-D46A44F4E939}">
      <dgm:prSet/>
      <dgm:spPr/>
      <dgm:t>
        <a:bodyPr/>
        <a:lstStyle/>
        <a:p>
          <a:endParaRPr lang="en-US" sz="1400"/>
        </a:p>
      </dgm:t>
    </dgm:pt>
    <dgm:pt modelId="{F40828EB-1F9E-4864-B8E5-3224A5BEF170}" type="sibTrans" cxnId="{92872B1A-6C4B-4F37-978B-D46A44F4E939}">
      <dgm:prSet/>
      <dgm:spPr/>
      <dgm:t>
        <a:bodyPr/>
        <a:lstStyle/>
        <a:p>
          <a:endParaRPr lang="en-US" sz="1400"/>
        </a:p>
      </dgm:t>
    </dgm:pt>
    <dgm:pt modelId="{E0C31D71-BB55-41D4-B3C9-338382C00196}">
      <dgm:prSet custT="1"/>
      <dgm:spPr>
        <a:solidFill>
          <a:schemeClr val="accent1"/>
        </a:solidFill>
      </dgm:spPr>
      <dgm:t>
        <a:bodyPr/>
        <a:lstStyle/>
        <a:p>
          <a:pPr>
            <a:lnSpc>
              <a:spcPct val="100000"/>
            </a:lnSpc>
            <a:defRPr cap="all"/>
          </a:pPr>
          <a:r>
            <a:rPr lang="en-GB" sz="1050"/>
            <a:t>identification</a:t>
          </a:r>
          <a:endParaRPr lang="en-US" sz="1050"/>
        </a:p>
      </dgm:t>
    </dgm:pt>
    <dgm:pt modelId="{7437BB3B-012B-451C-AF7E-8A4F4A238546}" type="parTrans" cxnId="{1878E55E-3804-457F-9775-8D9D9317E103}">
      <dgm:prSet/>
      <dgm:spPr/>
      <dgm:t>
        <a:bodyPr/>
        <a:lstStyle/>
        <a:p>
          <a:endParaRPr lang="en-US" sz="1400"/>
        </a:p>
      </dgm:t>
    </dgm:pt>
    <dgm:pt modelId="{00031484-907B-430A-AE4E-81D98DB6E15A}" type="sibTrans" cxnId="{1878E55E-3804-457F-9775-8D9D9317E103}">
      <dgm:prSet/>
      <dgm:spPr/>
      <dgm:t>
        <a:bodyPr/>
        <a:lstStyle/>
        <a:p>
          <a:endParaRPr lang="en-US" sz="1400"/>
        </a:p>
      </dgm:t>
    </dgm:pt>
    <dgm:pt modelId="{3CD403F5-FF7C-44DD-884B-7BF2F55C5BC3}">
      <dgm:prSet custT="1"/>
      <dgm:spPr>
        <a:solidFill>
          <a:schemeClr val="accent1"/>
        </a:solidFill>
      </dgm:spPr>
      <dgm:t>
        <a:bodyPr/>
        <a:lstStyle/>
        <a:p>
          <a:pPr>
            <a:lnSpc>
              <a:spcPct val="100000"/>
            </a:lnSpc>
            <a:defRPr cap="all"/>
          </a:pPr>
          <a:r>
            <a:rPr lang="en-GB" sz="1050"/>
            <a:t>initial assessment</a:t>
          </a:r>
          <a:endParaRPr lang="en-US" sz="1050"/>
        </a:p>
      </dgm:t>
    </dgm:pt>
    <dgm:pt modelId="{0EE85315-CEEC-4B7C-9D8E-10274C1608A5}" type="parTrans" cxnId="{272593EC-DEDC-4F85-99A8-0BC6AC51BAEA}">
      <dgm:prSet/>
      <dgm:spPr/>
      <dgm:t>
        <a:bodyPr/>
        <a:lstStyle/>
        <a:p>
          <a:endParaRPr lang="en-US" sz="1400"/>
        </a:p>
      </dgm:t>
    </dgm:pt>
    <dgm:pt modelId="{CD6A0BA3-AD9C-4721-9538-03B704A88AF0}" type="sibTrans" cxnId="{272593EC-DEDC-4F85-99A8-0BC6AC51BAEA}">
      <dgm:prSet/>
      <dgm:spPr/>
      <dgm:t>
        <a:bodyPr/>
        <a:lstStyle/>
        <a:p>
          <a:endParaRPr lang="en-US" sz="1400"/>
        </a:p>
      </dgm:t>
    </dgm:pt>
    <dgm:pt modelId="{A77621F1-0427-44AD-842F-D180203B7C76}">
      <dgm:prSet custT="1"/>
      <dgm:spPr>
        <a:solidFill>
          <a:schemeClr val="accent1"/>
        </a:solidFill>
      </dgm:spPr>
      <dgm:t>
        <a:bodyPr/>
        <a:lstStyle/>
        <a:p>
          <a:pPr>
            <a:lnSpc>
              <a:spcPct val="100000"/>
            </a:lnSpc>
            <a:defRPr cap="all"/>
          </a:pPr>
          <a:r>
            <a:rPr lang="en-GB" sz="1050"/>
            <a:t>mitigation and residual assessment</a:t>
          </a:r>
          <a:endParaRPr lang="en-US" sz="1050"/>
        </a:p>
      </dgm:t>
    </dgm:pt>
    <dgm:pt modelId="{22C869FD-9BB8-4F3D-87BA-26FA88B6E957}" type="parTrans" cxnId="{4F542405-E78C-42DD-B668-CB916547CC9D}">
      <dgm:prSet/>
      <dgm:spPr/>
      <dgm:t>
        <a:bodyPr/>
        <a:lstStyle/>
        <a:p>
          <a:endParaRPr lang="en-US" sz="1400"/>
        </a:p>
      </dgm:t>
    </dgm:pt>
    <dgm:pt modelId="{463E738D-8E44-4FD0-87C4-B4D139801687}" type="sibTrans" cxnId="{4F542405-E78C-42DD-B668-CB916547CC9D}">
      <dgm:prSet/>
      <dgm:spPr/>
      <dgm:t>
        <a:bodyPr/>
        <a:lstStyle/>
        <a:p>
          <a:endParaRPr lang="en-US" sz="1400"/>
        </a:p>
      </dgm:t>
    </dgm:pt>
    <dgm:pt modelId="{CB7695F9-4A48-499D-8EC6-8933125A8BBB}">
      <dgm:prSet custT="1"/>
      <dgm:spPr>
        <a:solidFill>
          <a:schemeClr val="accent1"/>
        </a:solidFill>
      </dgm:spPr>
      <dgm:t>
        <a:bodyPr/>
        <a:lstStyle/>
        <a:p>
          <a:pPr>
            <a:lnSpc>
              <a:spcPct val="100000"/>
            </a:lnSpc>
            <a:defRPr cap="all"/>
          </a:pPr>
          <a:r>
            <a:rPr lang="en-GB" sz="1050"/>
            <a:t>monitoring</a:t>
          </a:r>
          <a:endParaRPr lang="en-US" sz="1050"/>
        </a:p>
      </dgm:t>
    </dgm:pt>
    <dgm:pt modelId="{7AE2BBCD-EE3F-4768-8E9A-31B2B70C4627}" type="parTrans" cxnId="{B147D1EB-E372-45C7-AB1F-939F008C3501}">
      <dgm:prSet/>
      <dgm:spPr/>
      <dgm:t>
        <a:bodyPr/>
        <a:lstStyle/>
        <a:p>
          <a:endParaRPr lang="en-US" sz="1400"/>
        </a:p>
      </dgm:t>
    </dgm:pt>
    <dgm:pt modelId="{9A830CCF-1FE1-46D0-A21C-93B4110D2A2A}" type="sibTrans" cxnId="{B147D1EB-E372-45C7-AB1F-939F008C3501}">
      <dgm:prSet/>
      <dgm:spPr/>
      <dgm:t>
        <a:bodyPr/>
        <a:lstStyle/>
        <a:p>
          <a:endParaRPr lang="en-US" sz="1400"/>
        </a:p>
      </dgm:t>
    </dgm:pt>
    <dgm:pt modelId="{494C3E11-9723-434D-8635-50FA6C66FAA8}" type="pres">
      <dgm:prSet presAssocID="{34EEDF19-78D2-42BB-A793-0ACA0DB2CE8A}" presName="CompostProcess" presStyleCnt="0">
        <dgm:presLayoutVars>
          <dgm:dir/>
          <dgm:resizeHandles val="exact"/>
        </dgm:presLayoutVars>
      </dgm:prSet>
      <dgm:spPr/>
    </dgm:pt>
    <dgm:pt modelId="{90318561-36A2-4725-9541-98540673132E}" type="pres">
      <dgm:prSet presAssocID="{34EEDF19-78D2-42BB-A793-0ACA0DB2CE8A}" presName="arrow" presStyleLbl="bgShp" presStyleIdx="0" presStyleCnt="1" custLinFactNeighborX="505" custLinFactNeighborY="6773"/>
      <dgm:spPr/>
    </dgm:pt>
    <dgm:pt modelId="{44586B35-75B3-47A3-BC25-A86474B76166}" type="pres">
      <dgm:prSet presAssocID="{34EEDF19-78D2-42BB-A793-0ACA0DB2CE8A}" presName="linearProcess" presStyleCnt="0"/>
      <dgm:spPr/>
    </dgm:pt>
    <dgm:pt modelId="{0EED354D-FAF1-42ED-86CB-A539F1944DE2}" type="pres">
      <dgm:prSet presAssocID="{4E4B4234-5C51-4D9D-93A6-A3EC65D37A0A}" presName="textNode" presStyleLbl="node1" presStyleIdx="0" presStyleCnt="5">
        <dgm:presLayoutVars>
          <dgm:bulletEnabled val="1"/>
        </dgm:presLayoutVars>
      </dgm:prSet>
      <dgm:spPr/>
    </dgm:pt>
    <dgm:pt modelId="{53D41959-E90E-4BA3-B28B-BB06CF7979B0}" type="pres">
      <dgm:prSet presAssocID="{F40828EB-1F9E-4864-B8E5-3224A5BEF170}" presName="sibTrans" presStyleCnt="0"/>
      <dgm:spPr/>
    </dgm:pt>
    <dgm:pt modelId="{017D82D2-7C7A-4CDB-AA72-0B53DC3E787E}" type="pres">
      <dgm:prSet presAssocID="{E0C31D71-BB55-41D4-B3C9-338382C00196}" presName="textNode" presStyleLbl="node1" presStyleIdx="1" presStyleCnt="5">
        <dgm:presLayoutVars>
          <dgm:bulletEnabled val="1"/>
        </dgm:presLayoutVars>
      </dgm:prSet>
      <dgm:spPr/>
    </dgm:pt>
    <dgm:pt modelId="{9CE9FD6E-9616-4524-968E-B74F54320AD3}" type="pres">
      <dgm:prSet presAssocID="{00031484-907B-430A-AE4E-81D98DB6E15A}" presName="sibTrans" presStyleCnt="0"/>
      <dgm:spPr/>
    </dgm:pt>
    <dgm:pt modelId="{0BF758AD-55CA-43FD-A077-4B1215BDB85F}" type="pres">
      <dgm:prSet presAssocID="{3CD403F5-FF7C-44DD-884B-7BF2F55C5BC3}" presName="textNode" presStyleLbl="node1" presStyleIdx="2" presStyleCnt="5">
        <dgm:presLayoutVars>
          <dgm:bulletEnabled val="1"/>
        </dgm:presLayoutVars>
      </dgm:prSet>
      <dgm:spPr/>
    </dgm:pt>
    <dgm:pt modelId="{E3B7F5B9-15DA-40F3-9023-3C7C7BD9810B}" type="pres">
      <dgm:prSet presAssocID="{CD6A0BA3-AD9C-4721-9538-03B704A88AF0}" presName="sibTrans" presStyleCnt="0"/>
      <dgm:spPr/>
    </dgm:pt>
    <dgm:pt modelId="{AD4C715D-9EC4-47A2-AA8D-89DF8A1E1148}" type="pres">
      <dgm:prSet presAssocID="{A77621F1-0427-44AD-842F-D180203B7C76}" presName="textNode" presStyleLbl="node1" presStyleIdx="3" presStyleCnt="5">
        <dgm:presLayoutVars>
          <dgm:bulletEnabled val="1"/>
        </dgm:presLayoutVars>
      </dgm:prSet>
      <dgm:spPr/>
    </dgm:pt>
    <dgm:pt modelId="{237511C1-3EE0-4D12-8C34-98382021941A}" type="pres">
      <dgm:prSet presAssocID="{463E738D-8E44-4FD0-87C4-B4D139801687}" presName="sibTrans" presStyleCnt="0"/>
      <dgm:spPr/>
    </dgm:pt>
    <dgm:pt modelId="{C3D6C3AE-C93E-4E61-AB6F-C3DBE1399D11}" type="pres">
      <dgm:prSet presAssocID="{CB7695F9-4A48-499D-8EC6-8933125A8BBB}" presName="textNode" presStyleLbl="node1" presStyleIdx="4" presStyleCnt="5">
        <dgm:presLayoutVars>
          <dgm:bulletEnabled val="1"/>
        </dgm:presLayoutVars>
      </dgm:prSet>
      <dgm:spPr/>
    </dgm:pt>
  </dgm:ptLst>
  <dgm:cxnLst>
    <dgm:cxn modelId="{4F542405-E78C-42DD-B668-CB916547CC9D}" srcId="{34EEDF19-78D2-42BB-A793-0ACA0DB2CE8A}" destId="{A77621F1-0427-44AD-842F-D180203B7C76}" srcOrd="3" destOrd="0" parTransId="{22C869FD-9BB8-4F3D-87BA-26FA88B6E957}" sibTransId="{463E738D-8E44-4FD0-87C4-B4D139801687}"/>
    <dgm:cxn modelId="{56C4A00A-94EC-4E77-B4DB-690CFABDF459}" type="presOf" srcId="{CB7695F9-4A48-499D-8EC6-8933125A8BBB}" destId="{C3D6C3AE-C93E-4E61-AB6F-C3DBE1399D11}" srcOrd="0" destOrd="0" presId="urn:microsoft.com/office/officeart/2005/8/layout/hProcess9"/>
    <dgm:cxn modelId="{92872B1A-6C4B-4F37-978B-D46A44F4E939}" srcId="{34EEDF19-78D2-42BB-A793-0ACA0DB2CE8A}" destId="{4E4B4234-5C51-4D9D-93A6-A3EC65D37A0A}" srcOrd="0" destOrd="0" parTransId="{96811B92-8296-4203-9C4E-69E930A7AAC8}" sibTransId="{F40828EB-1F9E-4864-B8E5-3224A5BEF170}"/>
    <dgm:cxn modelId="{1878E55E-3804-457F-9775-8D9D9317E103}" srcId="{34EEDF19-78D2-42BB-A793-0ACA0DB2CE8A}" destId="{E0C31D71-BB55-41D4-B3C9-338382C00196}" srcOrd="1" destOrd="0" parTransId="{7437BB3B-012B-451C-AF7E-8A4F4A238546}" sibTransId="{00031484-907B-430A-AE4E-81D98DB6E15A}"/>
    <dgm:cxn modelId="{27D7F0B1-9D49-4F83-B48E-EDC39D8FC118}" type="presOf" srcId="{3CD403F5-FF7C-44DD-884B-7BF2F55C5BC3}" destId="{0BF758AD-55CA-43FD-A077-4B1215BDB85F}" srcOrd="0" destOrd="0" presId="urn:microsoft.com/office/officeart/2005/8/layout/hProcess9"/>
    <dgm:cxn modelId="{F2740CB8-24CC-431C-A6A4-833EA61C7648}" type="presOf" srcId="{E0C31D71-BB55-41D4-B3C9-338382C00196}" destId="{017D82D2-7C7A-4CDB-AA72-0B53DC3E787E}" srcOrd="0" destOrd="0" presId="urn:microsoft.com/office/officeart/2005/8/layout/hProcess9"/>
    <dgm:cxn modelId="{4B0E16D9-DDA1-402E-82FA-F7ABB1B77743}" type="presOf" srcId="{A77621F1-0427-44AD-842F-D180203B7C76}" destId="{AD4C715D-9EC4-47A2-AA8D-89DF8A1E1148}" srcOrd="0" destOrd="0" presId="urn:microsoft.com/office/officeart/2005/8/layout/hProcess9"/>
    <dgm:cxn modelId="{0245ACDE-B2B6-4C2A-A1F4-AB8490173ADF}" type="presOf" srcId="{4E4B4234-5C51-4D9D-93A6-A3EC65D37A0A}" destId="{0EED354D-FAF1-42ED-86CB-A539F1944DE2}" srcOrd="0" destOrd="0" presId="urn:microsoft.com/office/officeart/2005/8/layout/hProcess9"/>
    <dgm:cxn modelId="{B147D1EB-E372-45C7-AB1F-939F008C3501}" srcId="{34EEDF19-78D2-42BB-A793-0ACA0DB2CE8A}" destId="{CB7695F9-4A48-499D-8EC6-8933125A8BBB}" srcOrd="4" destOrd="0" parTransId="{7AE2BBCD-EE3F-4768-8E9A-31B2B70C4627}" sibTransId="{9A830CCF-1FE1-46D0-A21C-93B4110D2A2A}"/>
    <dgm:cxn modelId="{272593EC-DEDC-4F85-99A8-0BC6AC51BAEA}" srcId="{34EEDF19-78D2-42BB-A793-0ACA0DB2CE8A}" destId="{3CD403F5-FF7C-44DD-884B-7BF2F55C5BC3}" srcOrd="2" destOrd="0" parTransId="{0EE85315-CEEC-4B7C-9D8E-10274C1608A5}" sibTransId="{CD6A0BA3-AD9C-4721-9538-03B704A88AF0}"/>
    <dgm:cxn modelId="{6D46B1EF-AFB9-48C5-BE50-74A8A3BDE318}" type="presOf" srcId="{34EEDF19-78D2-42BB-A793-0ACA0DB2CE8A}" destId="{494C3E11-9723-434D-8635-50FA6C66FAA8}" srcOrd="0" destOrd="0" presId="urn:microsoft.com/office/officeart/2005/8/layout/hProcess9"/>
    <dgm:cxn modelId="{599B3C21-36C1-47A8-A886-BA3C8E41D2E1}" type="presParOf" srcId="{494C3E11-9723-434D-8635-50FA6C66FAA8}" destId="{90318561-36A2-4725-9541-98540673132E}" srcOrd="0" destOrd="0" presId="urn:microsoft.com/office/officeart/2005/8/layout/hProcess9"/>
    <dgm:cxn modelId="{9C289202-46C6-4413-B75A-0265C00F53EB}" type="presParOf" srcId="{494C3E11-9723-434D-8635-50FA6C66FAA8}" destId="{44586B35-75B3-47A3-BC25-A86474B76166}" srcOrd="1" destOrd="0" presId="urn:microsoft.com/office/officeart/2005/8/layout/hProcess9"/>
    <dgm:cxn modelId="{A3F2A662-A509-4D0C-88B0-3A1843F17201}" type="presParOf" srcId="{44586B35-75B3-47A3-BC25-A86474B76166}" destId="{0EED354D-FAF1-42ED-86CB-A539F1944DE2}" srcOrd="0" destOrd="0" presId="urn:microsoft.com/office/officeart/2005/8/layout/hProcess9"/>
    <dgm:cxn modelId="{A8C5F5D2-4AB5-4E2F-8CA8-D8D887874CB4}" type="presParOf" srcId="{44586B35-75B3-47A3-BC25-A86474B76166}" destId="{53D41959-E90E-4BA3-B28B-BB06CF7979B0}" srcOrd="1" destOrd="0" presId="urn:microsoft.com/office/officeart/2005/8/layout/hProcess9"/>
    <dgm:cxn modelId="{0927A650-6FBB-40C5-8902-77145562FFEC}" type="presParOf" srcId="{44586B35-75B3-47A3-BC25-A86474B76166}" destId="{017D82D2-7C7A-4CDB-AA72-0B53DC3E787E}" srcOrd="2" destOrd="0" presId="urn:microsoft.com/office/officeart/2005/8/layout/hProcess9"/>
    <dgm:cxn modelId="{63D5BDBE-83E2-4FD7-8FDA-FED26AB3F077}" type="presParOf" srcId="{44586B35-75B3-47A3-BC25-A86474B76166}" destId="{9CE9FD6E-9616-4524-968E-B74F54320AD3}" srcOrd="3" destOrd="0" presId="urn:microsoft.com/office/officeart/2005/8/layout/hProcess9"/>
    <dgm:cxn modelId="{32BDBDAF-FD4A-4F05-B651-378062297CE4}" type="presParOf" srcId="{44586B35-75B3-47A3-BC25-A86474B76166}" destId="{0BF758AD-55CA-43FD-A077-4B1215BDB85F}" srcOrd="4" destOrd="0" presId="urn:microsoft.com/office/officeart/2005/8/layout/hProcess9"/>
    <dgm:cxn modelId="{CD986508-5CC0-4885-871D-6D42B7B36520}" type="presParOf" srcId="{44586B35-75B3-47A3-BC25-A86474B76166}" destId="{E3B7F5B9-15DA-40F3-9023-3C7C7BD9810B}" srcOrd="5" destOrd="0" presId="urn:microsoft.com/office/officeart/2005/8/layout/hProcess9"/>
    <dgm:cxn modelId="{46903148-2211-4FDE-9D89-26179D5ECABF}" type="presParOf" srcId="{44586B35-75B3-47A3-BC25-A86474B76166}" destId="{AD4C715D-9EC4-47A2-AA8D-89DF8A1E1148}" srcOrd="6" destOrd="0" presId="urn:microsoft.com/office/officeart/2005/8/layout/hProcess9"/>
    <dgm:cxn modelId="{31C461A7-A8FE-46AC-A7A7-47B6285C7D5E}" type="presParOf" srcId="{44586B35-75B3-47A3-BC25-A86474B76166}" destId="{237511C1-3EE0-4D12-8C34-98382021941A}" srcOrd="7" destOrd="0" presId="urn:microsoft.com/office/officeart/2005/8/layout/hProcess9"/>
    <dgm:cxn modelId="{914C29F6-7628-4093-B1F1-E9EB29515850}" type="presParOf" srcId="{44586B35-75B3-47A3-BC25-A86474B76166}" destId="{C3D6C3AE-C93E-4E61-AB6F-C3DBE1399D1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79C0B09A-4D3E-453F-B50D-2D046176DA1E}" type="doc">
      <dgm:prSet loTypeId="urn:microsoft.com/office/officeart/2018/5/layout/IconCircleLabelList" loCatId="icon" qsTypeId="urn:microsoft.com/office/officeart/2005/8/quickstyle/simple1" qsCatId="simple" csTypeId="urn:microsoft.com/office/officeart/2005/8/colors/accent3_1" csCatId="accent3" phldr="1"/>
      <dgm:spPr/>
      <dgm:t>
        <a:bodyPr/>
        <a:lstStyle/>
        <a:p>
          <a:endParaRPr lang="en-US"/>
        </a:p>
      </dgm:t>
    </dgm:pt>
    <dgm:pt modelId="{1C024F50-DF9A-4664-86C4-4563DC62951E}">
      <dgm:prSet custT="1"/>
      <dgm:spPr/>
      <dgm:t>
        <a:bodyPr/>
        <a:lstStyle/>
        <a:p>
          <a:pPr>
            <a:lnSpc>
              <a:spcPct val="100000"/>
            </a:lnSpc>
            <a:defRPr cap="all"/>
          </a:pPr>
          <a:r>
            <a:rPr lang="en-GB" sz="1400"/>
            <a:t>Initial </a:t>
          </a:r>
          <a:br>
            <a:rPr lang="en-GB" sz="1400"/>
          </a:br>
          <a:r>
            <a:rPr lang="en-GB" sz="1400"/>
            <a:t>Level of Risk</a:t>
          </a:r>
          <a:endParaRPr lang="en-US" sz="1400"/>
        </a:p>
      </dgm:t>
    </dgm:pt>
    <dgm:pt modelId="{98FDE53E-77DC-434D-8C42-11DF3D919F8A}" type="parTrans" cxnId="{97EE0EB9-BC82-4063-AA21-A404D9EC3EC1}">
      <dgm:prSet/>
      <dgm:spPr/>
      <dgm:t>
        <a:bodyPr/>
        <a:lstStyle/>
        <a:p>
          <a:endParaRPr lang="en-US" sz="1400"/>
        </a:p>
      </dgm:t>
    </dgm:pt>
    <dgm:pt modelId="{BB68F80A-AC31-47E0-AC21-43F72A96A5C3}" type="sibTrans" cxnId="{97EE0EB9-BC82-4063-AA21-A404D9EC3EC1}">
      <dgm:prSet/>
      <dgm:spPr/>
      <dgm:t>
        <a:bodyPr/>
        <a:lstStyle/>
        <a:p>
          <a:endParaRPr lang="en-US" sz="1400"/>
        </a:p>
      </dgm:t>
    </dgm:pt>
    <dgm:pt modelId="{0799C8A0-5836-4AB5-8A0F-3EBF87AB1271}">
      <dgm:prSet custT="1"/>
      <dgm:spPr/>
      <dgm:t>
        <a:bodyPr/>
        <a:lstStyle/>
        <a:p>
          <a:pPr>
            <a:lnSpc>
              <a:spcPct val="100000"/>
            </a:lnSpc>
            <a:defRPr cap="all"/>
          </a:pPr>
          <a:r>
            <a:rPr lang="en-GB" sz="1400"/>
            <a:t>Residual </a:t>
          </a:r>
          <a:br>
            <a:rPr lang="en-GB" sz="1400"/>
          </a:br>
          <a:r>
            <a:rPr lang="en-GB" sz="1400"/>
            <a:t>Level of Risk</a:t>
          </a:r>
          <a:endParaRPr lang="en-US" sz="1400"/>
        </a:p>
      </dgm:t>
    </dgm:pt>
    <dgm:pt modelId="{72AC6AB2-EA66-4450-91C6-4592EFF10B05}" type="parTrans" cxnId="{154EEA1E-C407-4C16-B3E3-2744C13EB9C2}">
      <dgm:prSet/>
      <dgm:spPr/>
      <dgm:t>
        <a:bodyPr/>
        <a:lstStyle/>
        <a:p>
          <a:endParaRPr lang="en-US" sz="1400"/>
        </a:p>
      </dgm:t>
    </dgm:pt>
    <dgm:pt modelId="{002C239B-483A-4BE2-BDE2-3D3ADEF63089}" type="sibTrans" cxnId="{154EEA1E-C407-4C16-B3E3-2744C13EB9C2}">
      <dgm:prSet/>
      <dgm:spPr/>
      <dgm:t>
        <a:bodyPr/>
        <a:lstStyle/>
        <a:p>
          <a:endParaRPr lang="en-US" sz="1400"/>
        </a:p>
      </dgm:t>
    </dgm:pt>
    <dgm:pt modelId="{67D9AB8F-30D0-4842-B5B4-EC204AFCC226}" type="pres">
      <dgm:prSet presAssocID="{79C0B09A-4D3E-453F-B50D-2D046176DA1E}" presName="root" presStyleCnt="0">
        <dgm:presLayoutVars>
          <dgm:dir/>
          <dgm:resizeHandles val="exact"/>
        </dgm:presLayoutVars>
      </dgm:prSet>
      <dgm:spPr/>
    </dgm:pt>
    <dgm:pt modelId="{BB620ADB-8FDF-4978-AE62-DDAC0651D281}" type="pres">
      <dgm:prSet presAssocID="{1C024F50-DF9A-4664-86C4-4563DC62951E}" presName="compNode" presStyleCnt="0"/>
      <dgm:spPr/>
    </dgm:pt>
    <dgm:pt modelId="{7308D2F6-BE48-43A7-83D8-024EA3C339C6}" type="pres">
      <dgm:prSet presAssocID="{1C024F50-DF9A-4664-86C4-4563DC62951E}" presName="iconBgRect" presStyleLbl="bgShp" presStyleIdx="0" presStyleCnt="2"/>
      <dgm:spPr>
        <a:solidFill>
          <a:srgbClr val="66CBE4"/>
        </a:solidFill>
      </dgm:spPr>
    </dgm:pt>
    <dgm:pt modelId="{9605C4AE-23BB-4017-8A61-4B486710BCF9}" type="pres">
      <dgm:prSet presAssocID="{1C024F50-DF9A-4664-86C4-4563DC62951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Warning"/>
        </a:ext>
      </dgm:extLst>
    </dgm:pt>
    <dgm:pt modelId="{14C310D0-DDBA-40ED-8ED7-08F4F9401A2C}" type="pres">
      <dgm:prSet presAssocID="{1C024F50-DF9A-4664-86C4-4563DC62951E}" presName="spaceRect" presStyleCnt="0"/>
      <dgm:spPr/>
    </dgm:pt>
    <dgm:pt modelId="{16E16A59-E14F-4995-9062-04B0C5DB0FE6}" type="pres">
      <dgm:prSet presAssocID="{1C024F50-DF9A-4664-86C4-4563DC62951E}" presName="textRect" presStyleLbl="revTx" presStyleIdx="0" presStyleCnt="2" custScaleX="100000" custScaleY="100000">
        <dgm:presLayoutVars>
          <dgm:chMax val="1"/>
          <dgm:chPref val="1"/>
        </dgm:presLayoutVars>
      </dgm:prSet>
      <dgm:spPr/>
    </dgm:pt>
    <dgm:pt modelId="{7D0DA408-C7CB-493F-BC6A-5B0012ABB2C0}" type="pres">
      <dgm:prSet presAssocID="{BB68F80A-AC31-47E0-AC21-43F72A96A5C3}" presName="sibTrans" presStyleCnt="0"/>
      <dgm:spPr/>
    </dgm:pt>
    <dgm:pt modelId="{8DD0965C-11D7-4509-A392-59A439A02C61}" type="pres">
      <dgm:prSet presAssocID="{0799C8A0-5836-4AB5-8A0F-3EBF87AB1271}" presName="compNode" presStyleCnt="0"/>
      <dgm:spPr/>
    </dgm:pt>
    <dgm:pt modelId="{437ABB83-4414-4B23-9F2F-39F68D9ED286}" type="pres">
      <dgm:prSet presAssocID="{0799C8A0-5836-4AB5-8A0F-3EBF87AB1271}" presName="iconBgRect" presStyleLbl="bgShp" presStyleIdx="1" presStyleCnt="2"/>
      <dgm:spPr>
        <a:solidFill>
          <a:srgbClr val="66CBE4"/>
        </a:solidFill>
      </dgm:spPr>
    </dgm:pt>
    <dgm:pt modelId="{43C8C91F-C765-41A6-B7F1-72F9CD3F0D2B}" type="pres">
      <dgm:prSet presAssocID="{0799C8A0-5836-4AB5-8A0F-3EBF87AB1271}"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Radioactive"/>
        </a:ext>
      </dgm:extLst>
    </dgm:pt>
    <dgm:pt modelId="{DE7D2048-EA61-4C63-9387-99BE31A6C20C}" type="pres">
      <dgm:prSet presAssocID="{0799C8A0-5836-4AB5-8A0F-3EBF87AB1271}" presName="spaceRect" presStyleCnt="0"/>
      <dgm:spPr/>
    </dgm:pt>
    <dgm:pt modelId="{44543A5D-338D-4A08-96CA-DA1E7D6EC35D}" type="pres">
      <dgm:prSet presAssocID="{0799C8A0-5836-4AB5-8A0F-3EBF87AB1271}" presName="textRect" presStyleLbl="revTx" presStyleIdx="1" presStyleCnt="2" custScaleX="134921">
        <dgm:presLayoutVars>
          <dgm:chMax val="1"/>
          <dgm:chPref val="1"/>
        </dgm:presLayoutVars>
      </dgm:prSet>
      <dgm:spPr/>
    </dgm:pt>
  </dgm:ptLst>
  <dgm:cxnLst>
    <dgm:cxn modelId="{154EEA1E-C407-4C16-B3E3-2744C13EB9C2}" srcId="{79C0B09A-4D3E-453F-B50D-2D046176DA1E}" destId="{0799C8A0-5836-4AB5-8A0F-3EBF87AB1271}" srcOrd="1" destOrd="0" parTransId="{72AC6AB2-EA66-4450-91C6-4592EFF10B05}" sibTransId="{002C239B-483A-4BE2-BDE2-3D3ADEF63089}"/>
    <dgm:cxn modelId="{C8AAFF64-26C4-4EE0-B6EF-F19C580338AB}" type="presOf" srcId="{0799C8A0-5836-4AB5-8A0F-3EBF87AB1271}" destId="{44543A5D-338D-4A08-96CA-DA1E7D6EC35D}" srcOrd="0" destOrd="0" presId="urn:microsoft.com/office/officeart/2018/5/layout/IconCircleLabelList"/>
    <dgm:cxn modelId="{0575078C-9FB9-42F2-8915-E15F5B9F7591}" type="presOf" srcId="{1C024F50-DF9A-4664-86C4-4563DC62951E}" destId="{16E16A59-E14F-4995-9062-04B0C5DB0FE6}" srcOrd="0" destOrd="0" presId="urn:microsoft.com/office/officeart/2018/5/layout/IconCircleLabelList"/>
    <dgm:cxn modelId="{97EE0EB9-BC82-4063-AA21-A404D9EC3EC1}" srcId="{79C0B09A-4D3E-453F-B50D-2D046176DA1E}" destId="{1C024F50-DF9A-4664-86C4-4563DC62951E}" srcOrd="0" destOrd="0" parTransId="{98FDE53E-77DC-434D-8C42-11DF3D919F8A}" sibTransId="{BB68F80A-AC31-47E0-AC21-43F72A96A5C3}"/>
    <dgm:cxn modelId="{D82DFAF2-1ACA-481F-8133-B32B3936DF3A}" type="presOf" srcId="{79C0B09A-4D3E-453F-B50D-2D046176DA1E}" destId="{67D9AB8F-30D0-4842-B5B4-EC204AFCC226}" srcOrd="0" destOrd="0" presId="urn:microsoft.com/office/officeart/2018/5/layout/IconCircleLabelList"/>
    <dgm:cxn modelId="{DE443812-FB3F-4A56-A672-9745D03E9DEC}" type="presParOf" srcId="{67D9AB8F-30D0-4842-B5B4-EC204AFCC226}" destId="{BB620ADB-8FDF-4978-AE62-DDAC0651D281}" srcOrd="0" destOrd="0" presId="urn:microsoft.com/office/officeart/2018/5/layout/IconCircleLabelList"/>
    <dgm:cxn modelId="{E1BB620A-3774-403F-AC62-DF10E33668EB}" type="presParOf" srcId="{BB620ADB-8FDF-4978-AE62-DDAC0651D281}" destId="{7308D2F6-BE48-43A7-83D8-024EA3C339C6}" srcOrd="0" destOrd="0" presId="urn:microsoft.com/office/officeart/2018/5/layout/IconCircleLabelList"/>
    <dgm:cxn modelId="{30D3CF5D-F46D-4B5E-B5B5-567F83C94FE3}" type="presParOf" srcId="{BB620ADB-8FDF-4978-AE62-DDAC0651D281}" destId="{9605C4AE-23BB-4017-8A61-4B486710BCF9}" srcOrd="1" destOrd="0" presId="urn:microsoft.com/office/officeart/2018/5/layout/IconCircleLabelList"/>
    <dgm:cxn modelId="{334D065F-77EC-4633-B51B-A7CE08812944}" type="presParOf" srcId="{BB620ADB-8FDF-4978-AE62-DDAC0651D281}" destId="{14C310D0-DDBA-40ED-8ED7-08F4F9401A2C}" srcOrd="2" destOrd="0" presId="urn:microsoft.com/office/officeart/2018/5/layout/IconCircleLabelList"/>
    <dgm:cxn modelId="{953F8AD9-2DA3-490D-99F8-402BCE872615}" type="presParOf" srcId="{BB620ADB-8FDF-4978-AE62-DDAC0651D281}" destId="{16E16A59-E14F-4995-9062-04B0C5DB0FE6}" srcOrd="3" destOrd="0" presId="urn:microsoft.com/office/officeart/2018/5/layout/IconCircleLabelList"/>
    <dgm:cxn modelId="{FDBFA0A6-DD90-4BEB-B7DF-3F6C607FA653}" type="presParOf" srcId="{67D9AB8F-30D0-4842-B5B4-EC204AFCC226}" destId="{7D0DA408-C7CB-493F-BC6A-5B0012ABB2C0}" srcOrd="1" destOrd="0" presId="urn:microsoft.com/office/officeart/2018/5/layout/IconCircleLabelList"/>
    <dgm:cxn modelId="{C334626E-5D75-4F46-8273-5DBDF9ABA701}" type="presParOf" srcId="{67D9AB8F-30D0-4842-B5B4-EC204AFCC226}" destId="{8DD0965C-11D7-4509-A392-59A439A02C61}" srcOrd="2" destOrd="0" presId="urn:microsoft.com/office/officeart/2018/5/layout/IconCircleLabelList"/>
    <dgm:cxn modelId="{FE7ED7AC-A52C-45A0-97A3-D3D23B827A88}" type="presParOf" srcId="{8DD0965C-11D7-4509-A392-59A439A02C61}" destId="{437ABB83-4414-4B23-9F2F-39F68D9ED286}" srcOrd="0" destOrd="0" presId="urn:microsoft.com/office/officeart/2018/5/layout/IconCircleLabelList"/>
    <dgm:cxn modelId="{F04C2D6C-649A-4241-BA56-7BD86DA86271}" type="presParOf" srcId="{8DD0965C-11D7-4509-A392-59A439A02C61}" destId="{43C8C91F-C765-41A6-B7F1-72F9CD3F0D2B}" srcOrd="1" destOrd="0" presId="urn:microsoft.com/office/officeart/2018/5/layout/IconCircleLabelList"/>
    <dgm:cxn modelId="{B251B2A8-944C-4860-86CB-04165506DD81}" type="presParOf" srcId="{8DD0965C-11D7-4509-A392-59A439A02C61}" destId="{DE7D2048-EA61-4C63-9387-99BE31A6C20C}" srcOrd="2" destOrd="0" presId="urn:microsoft.com/office/officeart/2018/5/layout/IconCircleLabelList"/>
    <dgm:cxn modelId="{1F168EE8-CCBA-4959-8F93-42BE1E6B1171}" type="presParOf" srcId="{8DD0965C-11D7-4509-A392-59A439A02C61}" destId="{44543A5D-338D-4A08-96CA-DA1E7D6EC35D}" srcOrd="3" destOrd="0" presId="urn:microsoft.com/office/officeart/2018/5/layout/IconCircle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E77A30E5-17F2-4893-8CCB-91389B77B908}" type="doc">
      <dgm:prSet loTypeId="urn:microsoft.com/office/officeart/2005/8/layout/list1" loCatId="list" qsTypeId="urn:microsoft.com/office/officeart/2005/8/quickstyle/simple4" qsCatId="simple" csTypeId="urn:microsoft.com/office/officeart/2005/8/colors/accent1_3" csCatId="accent1" phldr="1"/>
      <dgm:spPr/>
      <dgm:t>
        <a:bodyPr/>
        <a:lstStyle/>
        <a:p>
          <a:endParaRPr lang="en-US"/>
        </a:p>
      </dgm:t>
    </dgm:pt>
    <dgm:pt modelId="{9D43A925-900D-40F5-B5C9-2A4154659F6A}">
      <dgm:prSet custT="1"/>
      <dgm:spPr/>
      <dgm:t>
        <a:bodyPr/>
        <a:lstStyle/>
        <a:p>
          <a:r>
            <a:rPr lang="en-GB" sz="1200"/>
            <a:t>Is with respect to impact on the organization</a:t>
          </a:r>
          <a:endParaRPr lang="en-US" sz="1200"/>
        </a:p>
      </dgm:t>
    </dgm:pt>
    <dgm:pt modelId="{C89B2BAD-7C48-4034-B8FD-3C6221C0A940}" type="parTrans" cxnId="{32F2FE35-8E89-47DC-BE41-34EF105DF234}">
      <dgm:prSet/>
      <dgm:spPr/>
      <dgm:t>
        <a:bodyPr/>
        <a:lstStyle/>
        <a:p>
          <a:endParaRPr lang="en-US" sz="1600"/>
        </a:p>
      </dgm:t>
    </dgm:pt>
    <dgm:pt modelId="{627ACA64-BD2E-46D4-BB2C-526157263EAB}" type="sibTrans" cxnId="{32F2FE35-8E89-47DC-BE41-34EF105DF234}">
      <dgm:prSet/>
      <dgm:spPr/>
      <dgm:t>
        <a:bodyPr/>
        <a:lstStyle/>
        <a:p>
          <a:endParaRPr lang="en-US" sz="1600"/>
        </a:p>
      </dgm:t>
    </dgm:pt>
    <dgm:pt modelId="{85089020-A75C-4441-AE4B-7230867CFCA8}">
      <dgm:prSet custT="1"/>
      <dgm:spPr/>
      <dgm:t>
        <a:bodyPr/>
        <a:lstStyle/>
        <a:p>
          <a:r>
            <a:rPr lang="en-GB" sz="1200"/>
            <a:t>Certain impacts have to be addressed by certain levels of governance</a:t>
          </a:r>
          <a:endParaRPr lang="en-US" sz="1200"/>
        </a:p>
      </dgm:t>
    </dgm:pt>
    <dgm:pt modelId="{BA5DAB8C-5B91-457F-BE29-EF099151E475}" type="parTrans" cxnId="{295F3282-FBC9-4E5D-A8AC-9B8825445B1C}">
      <dgm:prSet/>
      <dgm:spPr/>
      <dgm:t>
        <a:bodyPr/>
        <a:lstStyle/>
        <a:p>
          <a:endParaRPr lang="en-US" sz="1600"/>
        </a:p>
      </dgm:t>
    </dgm:pt>
    <dgm:pt modelId="{B10A1C31-1205-403F-97AA-BBB320483F33}" type="sibTrans" cxnId="{295F3282-FBC9-4E5D-A8AC-9B8825445B1C}">
      <dgm:prSet/>
      <dgm:spPr/>
      <dgm:t>
        <a:bodyPr/>
        <a:lstStyle/>
        <a:p>
          <a:endParaRPr lang="en-US" sz="1600"/>
        </a:p>
      </dgm:t>
    </dgm:pt>
    <dgm:pt modelId="{041F409B-89DF-4678-90EB-BE9822058EEA}">
      <dgm:prSet custT="1"/>
      <dgm:spPr/>
      <dgm:t>
        <a:bodyPr/>
        <a:lstStyle/>
        <a:p>
          <a:r>
            <a:rPr lang="en-GB" sz="1200"/>
            <a:t>Risks are typically classified:</a:t>
          </a:r>
          <a:endParaRPr lang="en-US" sz="1200"/>
        </a:p>
      </dgm:t>
    </dgm:pt>
    <dgm:pt modelId="{EE74DFA5-43D3-4F40-BC05-687E4526AFA9}" type="parTrans" cxnId="{4EA10D57-EC89-4439-A0A2-6B431F91B491}">
      <dgm:prSet/>
      <dgm:spPr/>
      <dgm:t>
        <a:bodyPr/>
        <a:lstStyle/>
        <a:p>
          <a:endParaRPr lang="en-US" sz="1600"/>
        </a:p>
      </dgm:t>
    </dgm:pt>
    <dgm:pt modelId="{86825874-EE87-47F4-84E5-548B33734B63}" type="sibTrans" cxnId="{4EA10D57-EC89-4439-A0A2-6B431F91B491}">
      <dgm:prSet/>
      <dgm:spPr/>
      <dgm:t>
        <a:bodyPr/>
        <a:lstStyle/>
        <a:p>
          <a:endParaRPr lang="en-US" sz="1600"/>
        </a:p>
      </dgm:t>
    </dgm:pt>
    <dgm:pt modelId="{6DE04396-D0E7-4889-B8DC-36404EB51C4F}">
      <dgm:prSet custT="1"/>
      <dgm:spPr/>
      <dgm:t>
        <a:bodyPr/>
        <a:lstStyle/>
        <a:p>
          <a:r>
            <a:rPr lang="en-GB" sz="1200"/>
            <a:t>time (schedule)</a:t>
          </a:r>
          <a:endParaRPr lang="en-US" sz="1200"/>
        </a:p>
      </dgm:t>
    </dgm:pt>
    <dgm:pt modelId="{0FFAB9A1-7747-461A-AD44-2D460148B3FE}" type="parTrans" cxnId="{B9DA1C92-4541-463B-BE86-C3B58031D883}">
      <dgm:prSet/>
      <dgm:spPr/>
      <dgm:t>
        <a:bodyPr/>
        <a:lstStyle/>
        <a:p>
          <a:endParaRPr lang="en-US" sz="1600"/>
        </a:p>
      </dgm:t>
    </dgm:pt>
    <dgm:pt modelId="{95AC02EA-C106-46F0-946E-9A19A815AD79}" type="sibTrans" cxnId="{B9DA1C92-4541-463B-BE86-C3B58031D883}">
      <dgm:prSet/>
      <dgm:spPr/>
      <dgm:t>
        <a:bodyPr/>
        <a:lstStyle/>
        <a:p>
          <a:endParaRPr lang="en-US" sz="1600"/>
        </a:p>
      </dgm:t>
    </dgm:pt>
    <dgm:pt modelId="{8DA87BA3-5632-45D3-B883-2FE2E2944C0C}">
      <dgm:prSet custT="1"/>
      <dgm:spPr/>
      <dgm:t>
        <a:bodyPr/>
        <a:lstStyle/>
        <a:p>
          <a:r>
            <a:rPr lang="en-GB" sz="1200"/>
            <a:t>cost (budget)</a:t>
          </a:r>
          <a:endParaRPr lang="en-US" sz="1200"/>
        </a:p>
      </dgm:t>
    </dgm:pt>
    <dgm:pt modelId="{209AA5EF-0ED7-4A5D-A4DF-5A5170B20032}" type="parTrans" cxnId="{C8B39580-098F-49AD-A406-95E1586CDD49}">
      <dgm:prSet/>
      <dgm:spPr/>
      <dgm:t>
        <a:bodyPr/>
        <a:lstStyle/>
        <a:p>
          <a:endParaRPr lang="en-US" sz="1600"/>
        </a:p>
      </dgm:t>
    </dgm:pt>
    <dgm:pt modelId="{B79E0F98-2DF4-4D95-94B9-FF4E568DEB78}" type="sibTrans" cxnId="{C8B39580-098F-49AD-A406-95E1586CDD49}">
      <dgm:prSet/>
      <dgm:spPr/>
      <dgm:t>
        <a:bodyPr/>
        <a:lstStyle/>
        <a:p>
          <a:endParaRPr lang="en-US" sz="1600"/>
        </a:p>
      </dgm:t>
    </dgm:pt>
    <dgm:pt modelId="{68BE9EB5-D78D-4F48-9B54-1AD592AEB8B7}">
      <dgm:prSet custT="1"/>
      <dgm:spPr/>
      <dgm:t>
        <a:bodyPr/>
        <a:lstStyle/>
        <a:p>
          <a:r>
            <a:rPr lang="en-GB" sz="1200"/>
            <a:t>scope</a:t>
          </a:r>
          <a:endParaRPr lang="en-US" sz="1200"/>
        </a:p>
      </dgm:t>
    </dgm:pt>
    <dgm:pt modelId="{36B0BA5E-AECF-42FF-B23B-82C9CA96E3A6}" type="parTrans" cxnId="{E45E4ABA-6CAE-425A-98C3-913933771C00}">
      <dgm:prSet/>
      <dgm:spPr/>
      <dgm:t>
        <a:bodyPr/>
        <a:lstStyle/>
        <a:p>
          <a:endParaRPr lang="en-US" sz="1600"/>
        </a:p>
      </dgm:t>
    </dgm:pt>
    <dgm:pt modelId="{A57B7082-F879-417F-9BF3-40FD7EBB269E}" type="sibTrans" cxnId="{E45E4ABA-6CAE-425A-98C3-913933771C00}">
      <dgm:prSet/>
      <dgm:spPr/>
      <dgm:t>
        <a:bodyPr/>
        <a:lstStyle/>
        <a:p>
          <a:endParaRPr lang="en-US" sz="1600"/>
        </a:p>
      </dgm:t>
    </dgm:pt>
    <dgm:pt modelId="{BAD7B159-F8A9-4581-B339-5B820845C6B2}" type="pres">
      <dgm:prSet presAssocID="{E77A30E5-17F2-4893-8CCB-91389B77B908}" presName="linear" presStyleCnt="0">
        <dgm:presLayoutVars>
          <dgm:dir/>
          <dgm:animLvl val="lvl"/>
          <dgm:resizeHandles val="exact"/>
        </dgm:presLayoutVars>
      </dgm:prSet>
      <dgm:spPr/>
    </dgm:pt>
    <dgm:pt modelId="{CDFF4CC8-4B65-4091-80E2-2A8C97B7BFD9}" type="pres">
      <dgm:prSet presAssocID="{9D43A925-900D-40F5-B5C9-2A4154659F6A}" presName="parentLin" presStyleCnt="0"/>
      <dgm:spPr/>
    </dgm:pt>
    <dgm:pt modelId="{6B3D4115-3405-4997-8678-F0C33A407658}" type="pres">
      <dgm:prSet presAssocID="{9D43A925-900D-40F5-B5C9-2A4154659F6A}" presName="parentLeftMargin" presStyleLbl="node1" presStyleIdx="0" presStyleCnt="2"/>
      <dgm:spPr/>
    </dgm:pt>
    <dgm:pt modelId="{55636E7C-E9B5-4E14-83E9-00E3A850ADB2}" type="pres">
      <dgm:prSet presAssocID="{9D43A925-900D-40F5-B5C9-2A4154659F6A}" presName="parentText" presStyleLbl="node1" presStyleIdx="0" presStyleCnt="2" custScaleX="120492" custLinFactNeighborX="-5922" custLinFactNeighborY="1337">
        <dgm:presLayoutVars>
          <dgm:chMax val="0"/>
          <dgm:bulletEnabled val="1"/>
        </dgm:presLayoutVars>
      </dgm:prSet>
      <dgm:spPr/>
    </dgm:pt>
    <dgm:pt modelId="{983A19A6-9A17-43EE-BFC6-579BC4E4C01F}" type="pres">
      <dgm:prSet presAssocID="{9D43A925-900D-40F5-B5C9-2A4154659F6A}" presName="negativeSpace" presStyleCnt="0"/>
      <dgm:spPr/>
    </dgm:pt>
    <dgm:pt modelId="{6D7331A9-4B2F-4507-9958-9E832BA9ED0E}" type="pres">
      <dgm:prSet presAssocID="{9D43A925-900D-40F5-B5C9-2A4154659F6A}" presName="childText" presStyleLbl="conFgAcc1" presStyleIdx="0" presStyleCnt="2">
        <dgm:presLayoutVars>
          <dgm:bulletEnabled val="1"/>
        </dgm:presLayoutVars>
      </dgm:prSet>
      <dgm:spPr/>
    </dgm:pt>
    <dgm:pt modelId="{E27BCDF6-B670-4FBB-B299-06663CB0DA30}" type="pres">
      <dgm:prSet presAssocID="{627ACA64-BD2E-46D4-BB2C-526157263EAB}" presName="spaceBetweenRectangles" presStyleCnt="0"/>
      <dgm:spPr/>
    </dgm:pt>
    <dgm:pt modelId="{CE8CE004-89A4-4808-AA5C-B38996E692B1}" type="pres">
      <dgm:prSet presAssocID="{85089020-A75C-4441-AE4B-7230867CFCA8}" presName="parentLin" presStyleCnt="0"/>
      <dgm:spPr/>
    </dgm:pt>
    <dgm:pt modelId="{C4326A0C-C36C-4F01-AF6E-CF1D32584930}" type="pres">
      <dgm:prSet presAssocID="{85089020-A75C-4441-AE4B-7230867CFCA8}" presName="parentLeftMargin" presStyleLbl="node1" presStyleIdx="0" presStyleCnt="2"/>
      <dgm:spPr/>
    </dgm:pt>
    <dgm:pt modelId="{1CF43242-D7C1-4726-B8A5-4B4156D0AD0C}" type="pres">
      <dgm:prSet presAssocID="{85089020-A75C-4441-AE4B-7230867CFCA8}" presName="parentText" presStyleLbl="node1" presStyleIdx="1" presStyleCnt="2" custScaleX="120492" custScaleY="172541">
        <dgm:presLayoutVars>
          <dgm:chMax val="0"/>
          <dgm:bulletEnabled val="1"/>
        </dgm:presLayoutVars>
      </dgm:prSet>
      <dgm:spPr/>
    </dgm:pt>
    <dgm:pt modelId="{341782FC-E97F-4797-BD18-EF304B240228}" type="pres">
      <dgm:prSet presAssocID="{85089020-A75C-4441-AE4B-7230867CFCA8}" presName="negativeSpace" presStyleCnt="0"/>
      <dgm:spPr/>
    </dgm:pt>
    <dgm:pt modelId="{1BD2973F-B925-4608-97BC-DCF28E8A8C43}" type="pres">
      <dgm:prSet presAssocID="{85089020-A75C-4441-AE4B-7230867CFCA8}" presName="childText" presStyleLbl="conFgAcc1" presStyleIdx="1" presStyleCnt="2" custLinFactNeighborY="-14856">
        <dgm:presLayoutVars>
          <dgm:bulletEnabled val="1"/>
        </dgm:presLayoutVars>
      </dgm:prSet>
      <dgm:spPr/>
    </dgm:pt>
  </dgm:ptLst>
  <dgm:cxnLst>
    <dgm:cxn modelId="{034EDE14-6ACE-46AE-B0EB-D8694FAD6D83}" type="presOf" srcId="{85089020-A75C-4441-AE4B-7230867CFCA8}" destId="{C4326A0C-C36C-4F01-AF6E-CF1D32584930}" srcOrd="0" destOrd="0" presId="urn:microsoft.com/office/officeart/2005/8/layout/list1"/>
    <dgm:cxn modelId="{32F2FE35-8E89-47DC-BE41-34EF105DF234}" srcId="{E77A30E5-17F2-4893-8CCB-91389B77B908}" destId="{9D43A925-900D-40F5-B5C9-2A4154659F6A}" srcOrd="0" destOrd="0" parTransId="{C89B2BAD-7C48-4034-B8FD-3C6221C0A940}" sibTransId="{627ACA64-BD2E-46D4-BB2C-526157263EAB}"/>
    <dgm:cxn modelId="{4EA10D57-EC89-4439-A0A2-6B431F91B491}" srcId="{85089020-A75C-4441-AE4B-7230867CFCA8}" destId="{041F409B-89DF-4678-90EB-BE9822058EEA}" srcOrd="0" destOrd="0" parTransId="{EE74DFA5-43D3-4F40-BC05-687E4526AFA9}" sibTransId="{86825874-EE87-47F4-84E5-548B33734B63}"/>
    <dgm:cxn modelId="{C9521B59-E0EC-4E28-8E5A-5FFAC0463437}" type="presOf" srcId="{85089020-A75C-4441-AE4B-7230867CFCA8}" destId="{1CF43242-D7C1-4726-B8A5-4B4156D0AD0C}" srcOrd="1" destOrd="0" presId="urn:microsoft.com/office/officeart/2005/8/layout/list1"/>
    <dgm:cxn modelId="{3437917F-A09A-430E-8F9F-0B13BBAB37FE}" type="presOf" srcId="{E77A30E5-17F2-4893-8CCB-91389B77B908}" destId="{BAD7B159-F8A9-4581-B339-5B820845C6B2}" srcOrd="0" destOrd="0" presId="urn:microsoft.com/office/officeart/2005/8/layout/list1"/>
    <dgm:cxn modelId="{A7A1DB7F-EA70-400B-8A8F-81610880943C}" type="presOf" srcId="{8DA87BA3-5632-45D3-B883-2FE2E2944C0C}" destId="{1BD2973F-B925-4608-97BC-DCF28E8A8C43}" srcOrd="0" destOrd="2" presId="urn:microsoft.com/office/officeart/2005/8/layout/list1"/>
    <dgm:cxn modelId="{C8B39580-098F-49AD-A406-95E1586CDD49}" srcId="{85089020-A75C-4441-AE4B-7230867CFCA8}" destId="{8DA87BA3-5632-45D3-B883-2FE2E2944C0C}" srcOrd="2" destOrd="0" parTransId="{209AA5EF-0ED7-4A5D-A4DF-5A5170B20032}" sibTransId="{B79E0F98-2DF4-4D95-94B9-FF4E568DEB78}"/>
    <dgm:cxn modelId="{295F3282-FBC9-4E5D-A8AC-9B8825445B1C}" srcId="{E77A30E5-17F2-4893-8CCB-91389B77B908}" destId="{85089020-A75C-4441-AE4B-7230867CFCA8}" srcOrd="1" destOrd="0" parTransId="{BA5DAB8C-5B91-457F-BE29-EF099151E475}" sibTransId="{B10A1C31-1205-403F-97AA-BBB320483F33}"/>
    <dgm:cxn modelId="{B9DA1C92-4541-463B-BE86-C3B58031D883}" srcId="{85089020-A75C-4441-AE4B-7230867CFCA8}" destId="{6DE04396-D0E7-4889-B8DC-36404EB51C4F}" srcOrd="1" destOrd="0" parTransId="{0FFAB9A1-7747-461A-AD44-2D460148B3FE}" sibTransId="{95AC02EA-C106-46F0-946E-9A19A815AD79}"/>
    <dgm:cxn modelId="{0BB0FEA5-4F5E-4CAA-9F64-5F1FE810B12B}" type="presOf" srcId="{9D43A925-900D-40F5-B5C9-2A4154659F6A}" destId="{55636E7C-E9B5-4E14-83E9-00E3A850ADB2}" srcOrd="1" destOrd="0" presId="urn:microsoft.com/office/officeart/2005/8/layout/list1"/>
    <dgm:cxn modelId="{DAF76EA6-28A2-4884-9547-0A2DC1D8FD5F}" type="presOf" srcId="{041F409B-89DF-4678-90EB-BE9822058EEA}" destId="{1BD2973F-B925-4608-97BC-DCF28E8A8C43}" srcOrd="0" destOrd="0" presId="urn:microsoft.com/office/officeart/2005/8/layout/list1"/>
    <dgm:cxn modelId="{416EE6B4-BF86-43A2-BA86-D4F69E1A73F7}" type="presOf" srcId="{6DE04396-D0E7-4889-B8DC-36404EB51C4F}" destId="{1BD2973F-B925-4608-97BC-DCF28E8A8C43}" srcOrd="0" destOrd="1" presId="urn:microsoft.com/office/officeart/2005/8/layout/list1"/>
    <dgm:cxn modelId="{E45E4ABA-6CAE-425A-98C3-913933771C00}" srcId="{85089020-A75C-4441-AE4B-7230867CFCA8}" destId="{68BE9EB5-D78D-4F48-9B54-1AD592AEB8B7}" srcOrd="3" destOrd="0" parTransId="{36B0BA5E-AECF-42FF-B23B-82C9CA96E3A6}" sibTransId="{A57B7082-F879-417F-9BF3-40FD7EBB269E}"/>
    <dgm:cxn modelId="{CECE4FD7-C653-4646-9B06-5ABBD2A7E681}" type="presOf" srcId="{68BE9EB5-D78D-4F48-9B54-1AD592AEB8B7}" destId="{1BD2973F-B925-4608-97BC-DCF28E8A8C43}" srcOrd="0" destOrd="3" presId="urn:microsoft.com/office/officeart/2005/8/layout/list1"/>
    <dgm:cxn modelId="{A2713BE5-3CC6-4504-AAA7-D9D0E1A90728}" type="presOf" srcId="{9D43A925-900D-40F5-B5C9-2A4154659F6A}" destId="{6B3D4115-3405-4997-8678-F0C33A407658}" srcOrd="0" destOrd="0" presId="urn:microsoft.com/office/officeart/2005/8/layout/list1"/>
    <dgm:cxn modelId="{DE1E810C-7539-48F4-924E-947B5485AFB9}" type="presParOf" srcId="{BAD7B159-F8A9-4581-B339-5B820845C6B2}" destId="{CDFF4CC8-4B65-4091-80E2-2A8C97B7BFD9}" srcOrd="0" destOrd="0" presId="urn:microsoft.com/office/officeart/2005/8/layout/list1"/>
    <dgm:cxn modelId="{8A2C65ED-CC66-4E4F-8B97-C89F518A657B}" type="presParOf" srcId="{CDFF4CC8-4B65-4091-80E2-2A8C97B7BFD9}" destId="{6B3D4115-3405-4997-8678-F0C33A407658}" srcOrd="0" destOrd="0" presId="urn:microsoft.com/office/officeart/2005/8/layout/list1"/>
    <dgm:cxn modelId="{9284FCCF-22AF-4F1D-9AE8-53FD7197B6F7}" type="presParOf" srcId="{CDFF4CC8-4B65-4091-80E2-2A8C97B7BFD9}" destId="{55636E7C-E9B5-4E14-83E9-00E3A850ADB2}" srcOrd="1" destOrd="0" presId="urn:microsoft.com/office/officeart/2005/8/layout/list1"/>
    <dgm:cxn modelId="{D5A67D86-1A9A-4056-9B1C-9D5C7A9B514B}" type="presParOf" srcId="{BAD7B159-F8A9-4581-B339-5B820845C6B2}" destId="{983A19A6-9A17-43EE-BFC6-579BC4E4C01F}" srcOrd="1" destOrd="0" presId="urn:microsoft.com/office/officeart/2005/8/layout/list1"/>
    <dgm:cxn modelId="{7EF8A8F8-D68E-4C2D-9443-6F5F71D8A9C7}" type="presParOf" srcId="{BAD7B159-F8A9-4581-B339-5B820845C6B2}" destId="{6D7331A9-4B2F-4507-9958-9E832BA9ED0E}" srcOrd="2" destOrd="0" presId="urn:microsoft.com/office/officeart/2005/8/layout/list1"/>
    <dgm:cxn modelId="{FB5440AF-41FC-407C-9C59-700011E32DFC}" type="presParOf" srcId="{BAD7B159-F8A9-4581-B339-5B820845C6B2}" destId="{E27BCDF6-B670-4FBB-B299-06663CB0DA30}" srcOrd="3" destOrd="0" presId="urn:microsoft.com/office/officeart/2005/8/layout/list1"/>
    <dgm:cxn modelId="{55E49A10-DCAD-423A-B4A0-3838B2A6669A}" type="presParOf" srcId="{BAD7B159-F8A9-4581-B339-5B820845C6B2}" destId="{CE8CE004-89A4-4808-AA5C-B38996E692B1}" srcOrd="4" destOrd="0" presId="urn:microsoft.com/office/officeart/2005/8/layout/list1"/>
    <dgm:cxn modelId="{5FA8476E-F3C8-4591-B613-C5AE8267D2FB}" type="presParOf" srcId="{CE8CE004-89A4-4808-AA5C-B38996E692B1}" destId="{C4326A0C-C36C-4F01-AF6E-CF1D32584930}" srcOrd="0" destOrd="0" presId="urn:microsoft.com/office/officeart/2005/8/layout/list1"/>
    <dgm:cxn modelId="{89F15CE5-D3AC-407B-830F-96C5DEEED6F7}" type="presParOf" srcId="{CE8CE004-89A4-4808-AA5C-B38996E692B1}" destId="{1CF43242-D7C1-4726-B8A5-4B4156D0AD0C}" srcOrd="1" destOrd="0" presId="urn:microsoft.com/office/officeart/2005/8/layout/list1"/>
    <dgm:cxn modelId="{F32F9EE5-8007-48D8-9B6E-4FDED14C60F8}" type="presParOf" srcId="{BAD7B159-F8A9-4581-B339-5B820845C6B2}" destId="{341782FC-E97F-4797-BD18-EF304B240228}" srcOrd="5" destOrd="0" presId="urn:microsoft.com/office/officeart/2005/8/layout/list1"/>
    <dgm:cxn modelId="{FDC6B8E8-EAF8-41EC-8B25-25C92CF6E168}" type="presParOf" srcId="{BAD7B159-F8A9-4581-B339-5B820845C6B2}" destId="{1BD2973F-B925-4608-97BC-DCF28E8A8C4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922ED702-98CC-49B8-99AF-9990EC61077A}"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64E0D203-53C2-4940-945D-79AF6AD32C41}">
      <dgm:prSet custT="1"/>
      <dgm:spPr/>
      <dgm:t>
        <a:bodyPr/>
        <a:lstStyle/>
        <a:p>
          <a:r>
            <a:rPr lang="en-GB" sz="1200"/>
            <a:t>Use:</a:t>
          </a:r>
          <a:endParaRPr lang="en-US" sz="1200"/>
        </a:p>
      </dgm:t>
    </dgm:pt>
    <dgm:pt modelId="{5D371088-C967-4254-8E8A-433222853582}" type="parTrans" cxnId="{BF4762B7-D3B5-4318-863C-755C29D2CD21}">
      <dgm:prSet/>
      <dgm:spPr/>
      <dgm:t>
        <a:bodyPr/>
        <a:lstStyle/>
        <a:p>
          <a:endParaRPr lang="en-US" sz="1600"/>
        </a:p>
      </dgm:t>
    </dgm:pt>
    <dgm:pt modelId="{09E350DA-9375-4A37-B900-21FE1BE536B4}" type="sibTrans" cxnId="{BF4762B7-D3B5-4318-863C-755C29D2CD21}">
      <dgm:prSet/>
      <dgm:spPr/>
      <dgm:t>
        <a:bodyPr/>
        <a:lstStyle/>
        <a:p>
          <a:endParaRPr lang="en-US" sz="1600"/>
        </a:p>
      </dgm:t>
    </dgm:pt>
    <dgm:pt modelId="{A1052EEA-0599-45DF-A464-1020315F1B49}">
      <dgm:prSet custT="1"/>
      <dgm:spPr/>
      <dgm:t>
        <a:bodyPr/>
        <a:lstStyle/>
        <a:p>
          <a:r>
            <a:rPr lang="en-GB" sz="1200"/>
            <a:t>Maturity and Transformation Readiness Assessments</a:t>
          </a:r>
          <a:endParaRPr lang="en-US" sz="1200"/>
        </a:p>
      </dgm:t>
    </dgm:pt>
    <dgm:pt modelId="{0129B35F-4D0A-4B2D-A4F7-BB9658FB114A}" type="parTrans" cxnId="{438A94AB-10C1-4098-8B44-AC624A26A6AC}">
      <dgm:prSet/>
      <dgm:spPr/>
      <dgm:t>
        <a:bodyPr/>
        <a:lstStyle/>
        <a:p>
          <a:endParaRPr lang="en-US" sz="1600"/>
        </a:p>
      </dgm:t>
    </dgm:pt>
    <dgm:pt modelId="{00A6FF5E-69B0-4596-B18C-6F6B8EE67F36}" type="sibTrans" cxnId="{438A94AB-10C1-4098-8B44-AC624A26A6AC}">
      <dgm:prSet/>
      <dgm:spPr/>
      <dgm:t>
        <a:bodyPr/>
        <a:lstStyle/>
        <a:p>
          <a:endParaRPr lang="en-US" sz="1600"/>
        </a:p>
      </dgm:t>
    </dgm:pt>
    <dgm:pt modelId="{E8CBF12E-8A04-4B58-8569-65478EB424DB}">
      <dgm:prSet custT="1"/>
      <dgm:spPr/>
      <dgm:t>
        <a:bodyPr/>
        <a:lstStyle/>
        <a:p>
          <a:r>
            <a:rPr lang="en-GB" sz="1200"/>
            <a:t>Capability Maturity Models (CMMs)</a:t>
          </a:r>
          <a:endParaRPr lang="en-US" sz="1200"/>
        </a:p>
      </dgm:t>
    </dgm:pt>
    <dgm:pt modelId="{3BD4B399-EA1C-4263-87B0-4056218B7962}" type="parTrans" cxnId="{4596186B-CF14-44E3-BED3-F1760380C7A1}">
      <dgm:prSet/>
      <dgm:spPr/>
      <dgm:t>
        <a:bodyPr/>
        <a:lstStyle/>
        <a:p>
          <a:endParaRPr lang="en-US" sz="1600"/>
        </a:p>
      </dgm:t>
    </dgm:pt>
    <dgm:pt modelId="{E7BE911A-B1D0-4DBB-BD36-EF83D5F5953D}" type="sibTrans" cxnId="{4596186B-CF14-44E3-BED3-F1760380C7A1}">
      <dgm:prSet/>
      <dgm:spPr/>
      <dgm:t>
        <a:bodyPr/>
        <a:lstStyle/>
        <a:p>
          <a:endParaRPr lang="en-US" sz="1600"/>
        </a:p>
      </dgm:t>
    </dgm:pt>
    <dgm:pt modelId="{53633EED-F9AC-45F6-8EF4-4FCAAA29F69D}">
      <dgm:prSet custT="1"/>
      <dgm:spPr/>
      <dgm:t>
        <a:bodyPr/>
        <a:lstStyle/>
        <a:p>
          <a:r>
            <a:rPr lang="en-GB" sz="1200"/>
            <a:t>Implication of </a:t>
          </a:r>
          <a:r>
            <a:rPr lang="en-GB" sz="1200" b="1"/>
            <a:t>NOT</a:t>
          </a:r>
          <a:r>
            <a:rPr lang="en-GB" sz="1200"/>
            <a:t> achieving the target state </a:t>
          </a:r>
          <a:endParaRPr lang="en-US" sz="1200"/>
        </a:p>
      </dgm:t>
    </dgm:pt>
    <dgm:pt modelId="{32D76F0E-1F38-4DC7-BBEA-460ECD8C1CF4}" type="parTrans" cxnId="{968D5706-609C-4AC2-BD49-3D2566E13048}">
      <dgm:prSet/>
      <dgm:spPr/>
      <dgm:t>
        <a:bodyPr/>
        <a:lstStyle/>
        <a:p>
          <a:endParaRPr lang="en-US" sz="1600"/>
        </a:p>
      </dgm:t>
    </dgm:pt>
    <dgm:pt modelId="{6E6ED9C7-138A-4BF3-866E-9258138F1E07}" type="sibTrans" cxnId="{968D5706-609C-4AC2-BD49-3D2566E13048}">
      <dgm:prSet/>
      <dgm:spPr/>
      <dgm:t>
        <a:bodyPr/>
        <a:lstStyle/>
        <a:p>
          <a:endParaRPr lang="en-US" sz="1600"/>
        </a:p>
      </dgm:t>
    </dgm:pt>
    <dgm:pt modelId="{FCB27784-86D0-467E-BB3F-AFBFB6CA77E4}">
      <dgm:prSet custT="1"/>
      <dgm:spPr/>
      <dgm:t>
        <a:bodyPr/>
        <a:lstStyle/>
        <a:p>
          <a:r>
            <a:rPr lang="en-GB" sz="1200"/>
            <a:t>Risk documentation is completed in the context of a Risk Management Plan</a:t>
          </a:r>
          <a:endParaRPr lang="en-US" sz="1200"/>
        </a:p>
      </dgm:t>
    </dgm:pt>
    <dgm:pt modelId="{1E184886-DE1C-4319-9320-1381E590E5F2}" type="parTrans" cxnId="{7F815782-8E2E-409C-B1CA-AFCD00AF28C0}">
      <dgm:prSet/>
      <dgm:spPr/>
      <dgm:t>
        <a:bodyPr/>
        <a:lstStyle/>
        <a:p>
          <a:endParaRPr lang="en-US" sz="1600"/>
        </a:p>
      </dgm:t>
    </dgm:pt>
    <dgm:pt modelId="{E868C78C-297F-4825-A390-264EDEECA428}" type="sibTrans" cxnId="{7F815782-8E2E-409C-B1CA-AFCD00AF28C0}">
      <dgm:prSet/>
      <dgm:spPr/>
      <dgm:t>
        <a:bodyPr/>
        <a:lstStyle/>
        <a:p>
          <a:endParaRPr lang="en-US" sz="1600"/>
        </a:p>
      </dgm:t>
    </dgm:pt>
    <dgm:pt modelId="{72D256DA-1C1D-40FD-8C90-11E84D7BE2F7}" type="pres">
      <dgm:prSet presAssocID="{922ED702-98CC-49B8-99AF-9990EC61077A}" presName="linear" presStyleCnt="0">
        <dgm:presLayoutVars>
          <dgm:dir/>
          <dgm:animLvl val="lvl"/>
          <dgm:resizeHandles val="exact"/>
        </dgm:presLayoutVars>
      </dgm:prSet>
      <dgm:spPr/>
    </dgm:pt>
    <dgm:pt modelId="{095442C9-D56A-4EDF-BDB5-440762DB6C7B}" type="pres">
      <dgm:prSet presAssocID="{64E0D203-53C2-4940-945D-79AF6AD32C41}" presName="parentLin" presStyleCnt="0"/>
      <dgm:spPr/>
    </dgm:pt>
    <dgm:pt modelId="{7522ABC4-3B1D-41B6-82E1-D5EB7A161103}" type="pres">
      <dgm:prSet presAssocID="{64E0D203-53C2-4940-945D-79AF6AD32C41}" presName="parentLeftMargin" presStyleLbl="node1" presStyleIdx="0" presStyleCnt="2"/>
      <dgm:spPr/>
    </dgm:pt>
    <dgm:pt modelId="{FC010EC2-5FBB-43E5-8330-022DEE68C498}" type="pres">
      <dgm:prSet presAssocID="{64E0D203-53C2-4940-945D-79AF6AD32C41}" presName="parentText" presStyleLbl="node1" presStyleIdx="0" presStyleCnt="2" custScaleX="120492">
        <dgm:presLayoutVars>
          <dgm:chMax val="0"/>
          <dgm:bulletEnabled val="1"/>
        </dgm:presLayoutVars>
      </dgm:prSet>
      <dgm:spPr/>
    </dgm:pt>
    <dgm:pt modelId="{C37CC7C3-C9DA-41AE-A186-7493273B7220}" type="pres">
      <dgm:prSet presAssocID="{64E0D203-53C2-4940-945D-79AF6AD32C41}" presName="negativeSpace" presStyleCnt="0"/>
      <dgm:spPr/>
    </dgm:pt>
    <dgm:pt modelId="{691922C7-16CD-428F-A2A2-55C9C1F8FA89}" type="pres">
      <dgm:prSet presAssocID="{64E0D203-53C2-4940-945D-79AF6AD32C41}" presName="childText" presStyleLbl="conFgAcc1" presStyleIdx="0" presStyleCnt="2" custLinFactNeighborX="0" custLinFactNeighborY="-2465">
        <dgm:presLayoutVars>
          <dgm:bulletEnabled val="1"/>
        </dgm:presLayoutVars>
      </dgm:prSet>
      <dgm:spPr/>
    </dgm:pt>
    <dgm:pt modelId="{2844F2C2-27BD-48CD-8742-A75DC13022F3}" type="pres">
      <dgm:prSet presAssocID="{09E350DA-9375-4A37-B900-21FE1BE536B4}" presName="spaceBetweenRectangles" presStyleCnt="0"/>
      <dgm:spPr/>
    </dgm:pt>
    <dgm:pt modelId="{4DA0A1BE-F8D5-40C5-9AD6-FDB5D6B2054D}" type="pres">
      <dgm:prSet presAssocID="{FCB27784-86D0-467E-BB3F-AFBFB6CA77E4}" presName="parentLin" presStyleCnt="0"/>
      <dgm:spPr/>
    </dgm:pt>
    <dgm:pt modelId="{224C30BC-9243-47A5-B67D-0BE9B340988C}" type="pres">
      <dgm:prSet presAssocID="{FCB27784-86D0-467E-BB3F-AFBFB6CA77E4}" presName="parentLeftMargin" presStyleLbl="node1" presStyleIdx="0" presStyleCnt="2"/>
      <dgm:spPr/>
    </dgm:pt>
    <dgm:pt modelId="{A218568C-FD58-4780-9935-D9E51C28EDE2}" type="pres">
      <dgm:prSet presAssocID="{FCB27784-86D0-467E-BB3F-AFBFB6CA77E4}" presName="parentText" presStyleLbl="node1" presStyleIdx="1" presStyleCnt="2" custScaleX="120610" custScaleY="153698">
        <dgm:presLayoutVars>
          <dgm:chMax val="0"/>
          <dgm:bulletEnabled val="1"/>
        </dgm:presLayoutVars>
      </dgm:prSet>
      <dgm:spPr/>
    </dgm:pt>
    <dgm:pt modelId="{E811B589-3146-4DFA-BE20-0B14ABBD4A21}" type="pres">
      <dgm:prSet presAssocID="{FCB27784-86D0-467E-BB3F-AFBFB6CA77E4}" presName="negativeSpace" presStyleCnt="0"/>
      <dgm:spPr/>
    </dgm:pt>
    <dgm:pt modelId="{61340505-290B-4CAC-A330-B6C89DF303A3}" type="pres">
      <dgm:prSet presAssocID="{FCB27784-86D0-467E-BB3F-AFBFB6CA77E4}" presName="childText" presStyleLbl="conFgAcc1" presStyleIdx="1" presStyleCnt="2">
        <dgm:presLayoutVars>
          <dgm:bulletEnabled val="1"/>
        </dgm:presLayoutVars>
      </dgm:prSet>
      <dgm:spPr/>
    </dgm:pt>
  </dgm:ptLst>
  <dgm:cxnLst>
    <dgm:cxn modelId="{968D5706-609C-4AC2-BD49-3D2566E13048}" srcId="{64E0D203-53C2-4940-945D-79AF6AD32C41}" destId="{53633EED-F9AC-45F6-8EF4-4FCAAA29F69D}" srcOrd="2" destOrd="0" parTransId="{32D76F0E-1F38-4DC7-BBEA-460ECD8C1CF4}" sibTransId="{6E6ED9C7-138A-4BF3-866E-9258138F1E07}"/>
    <dgm:cxn modelId="{6C604837-A689-4032-89D4-9F8027380BCC}" type="presOf" srcId="{FCB27784-86D0-467E-BB3F-AFBFB6CA77E4}" destId="{224C30BC-9243-47A5-B67D-0BE9B340988C}" srcOrd="0" destOrd="0" presId="urn:microsoft.com/office/officeart/2005/8/layout/list1"/>
    <dgm:cxn modelId="{2807463E-5370-4134-B795-92418F36DA45}" type="presOf" srcId="{FCB27784-86D0-467E-BB3F-AFBFB6CA77E4}" destId="{A218568C-FD58-4780-9935-D9E51C28EDE2}" srcOrd="1" destOrd="0" presId="urn:microsoft.com/office/officeart/2005/8/layout/list1"/>
    <dgm:cxn modelId="{9C249D4A-29AD-4D7E-AC07-91A3139CFCEA}" type="presOf" srcId="{922ED702-98CC-49B8-99AF-9990EC61077A}" destId="{72D256DA-1C1D-40FD-8C90-11E84D7BE2F7}" srcOrd="0" destOrd="0" presId="urn:microsoft.com/office/officeart/2005/8/layout/list1"/>
    <dgm:cxn modelId="{4596186B-CF14-44E3-BED3-F1760380C7A1}" srcId="{64E0D203-53C2-4940-945D-79AF6AD32C41}" destId="{E8CBF12E-8A04-4B58-8569-65478EB424DB}" srcOrd="1" destOrd="0" parTransId="{3BD4B399-EA1C-4263-87B0-4056218B7962}" sibTransId="{E7BE911A-B1D0-4DBB-BD36-EF83D5F5953D}"/>
    <dgm:cxn modelId="{2DEC4B70-8B88-4705-A7CA-0C2E54EE6FF1}" type="presOf" srcId="{53633EED-F9AC-45F6-8EF4-4FCAAA29F69D}" destId="{691922C7-16CD-428F-A2A2-55C9C1F8FA89}" srcOrd="0" destOrd="2" presId="urn:microsoft.com/office/officeart/2005/8/layout/list1"/>
    <dgm:cxn modelId="{7F815782-8E2E-409C-B1CA-AFCD00AF28C0}" srcId="{922ED702-98CC-49B8-99AF-9990EC61077A}" destId="{FCB27784-86D0-467E-BB3F-AFBFB6CA77E4}" srcOrd="1" destOrd="0" parTransId="{1E184886-DE1C-4319-9320-1381E590E5F2}" sibTransId="{E868C78C-297F-4825-A390-264EDEECA428}"/>
    <dgm:cxn modelId="{438A94AB-10C1-4098-8B44-AC624A26A6AC}" srcId="{64E0D203-53C2-4940-945D-79AF6AD32C41}" destId="{A1052EEA-0599-45DF-A464-1020315F1B49}" srcOrd="0" destOrd="0" parTransId="{0129B35F-4D0A-4B2D-A4F7-BB9658FB114A}" sibTransId="{00A6FF5E-69B0-4596-B18C-6F6B8EE67F36}"/>
    <dgm:cxn modelId="{0204B8AC-D1F7-49C4-8999-73C0EFC1A771}" type="presOf" srcId="{A1052EEA-0599-45DF-A464-1020315F1B49}" destId="{691922C7-16CD-428F-A2A2-55C9C1F8FA89}" srcOrd="0" destOrd="0" presId="urn:microsoft.com/office/officeart/2005/8/layout/list1"/>
    <dgm:cxn modelId="{81CE42AE-8094-4307-944A-462B3AAED0CD}" type="presOf" srcId="{64E0D203-53C2-4940-945D-79AF6AD32C41}" destId="{7522ABC4-3B1D-41B6-82E1-D5EB7A161103}" srcOrd="0" destOrd="0" presId="urn:microsoft.com/office/officeart/2005/8/layout/list1"/>
    <dgm:cxn modelId="{BF4762B7-D3B5-4318-863C-755C29D2CD21}" srcId="{922ED702-98CC-49B8-99AF-9990EC61077A}" destId="{64E0D203-53C2-4940-945D-79AF6AD32C41}" srcOrd="0" destOrd="0" parTransId="{5D371088-C967-4254-8E8A-433222853582}" sibTransId="{09E350DA-9375-4A37-B900-21FE1BE536B4}"/>
    <dgm:cxn modelId="{E21654CC-5B70-4058-9078-A5262D9DA268}" type="presOf" srcId="{E8CBF12E-8A04-4B58-8569-65478EB424DB}" destId="{691922C7-16CD-428F-A2A2-55C9C1F8FA89}" srcOrd="0" destOrd="1" presId="urn:microsoft.com/office/officeart/2005/8/layout/list1"/>
    <dgm:cxn modelId="{AE0CDBD0-5D05-406C-B014-AD3A3015841A}" type="presOf" srcId="{64E0D203-53C2-4940-945D-79AF6AD32C41}" destId="{FC010EC2-5FBB-43E5-8330-022DEE68C498}" srcOrd="1" destOrd="0" presId="urn:microsoft.com/office/officeart/2005/8/layout/list1"/>
    <dgm:cxn modelId="{B4D4DFCB-F366-48F7-8DB6-7B68A09F0C3E}" type="presParOf" srcId="{72D256DA-1C1D-40FD-8C90-11E84D7BE2F7}" destId="{095442C9-D56A-4EDF-BDB5-440762DB6C7B}" srcOrd="0" destOrd="0" presId="urn:microsoft.com/office/officeart/2005/8/layout/list1"/>
    <dgm:cxn modelId="{B5CC7CDD-DA09-456F-81B4-5F87E991F1F2}" type="presParOf" srcId="{095442C9-D56A-4EDF-BDB5-440762DB6C7B}" destId="{7522ABC4-3B1D-41B6-82E1-D5EB7A161103}" srcOrd="0" destOrd="0" presId="urn:microsoft.com/office/officeart/2005/8/layout/list1"/>
    <dgm:cxn modelId="{A834A591-48BC-4FA8-AEC4-5C6E8FD887AC}" type="presParOf" srcId="{095442C9-D56A-4EDF-BDB5-440762DB6C7B}" destId="{FC010EC2-5FBB-43E5-8330-022DEE68C498}" srcOrd="1" destOrd="0" presId="urn:microsoft.com/office/officeart/2005/8/layout/list1"/>
    <dgm:cxn modelId="{53596708-247E-4828-8D7B-CE4FED186FF9}" type="presParOf" srcId="{72D256DA-1C1D-40FD-8C90-11E84D7BE2F7}" destId="{C37CC7C3-C9DA-41AE-A186-7493273B7220}" srcOrd="1" destOrd="0" presId="urn:microsoft.com/office/officeart/2005/8/layout/list1"/>
    <dgm:cxn modelId="{998B2B69-F9B5-4214-B82A-93B06ACB8F79}" type="presParOf" srcId="{72D256DA-1C1D-40FD-8C90-11E84D7BE2F7}" destId="{691922C7-16CD-428F-A2A2-55C9C1F8FA89}" srcOrd="2" destOrd="0" presId="urn:microsoft.com/office/officeart/2005/8/layout/list1"/>
    <dgm:cxn modelId="{AA81B0F9-35D8-48FE-B8A8-9E07F38DDF94}" type="presParOf" srcId="{72D256DA-1C1D-40FD-8C90-11E84D7BE2F7}" destId="{2844F2C2-27BD-48CD-8742-A75DC13022F3}" srcOrd="3" destOrd="0" presId="urn:microsoft.com/office/officeart/2005/8/layout/list1"/>
    <dgm:cxn modelId="{32E457FD-FA06-406B-8690-35E78970ED5F}" type="presParOf" srcId="{72D256DA-1C1D-40FD-8C90-11E84D7BE2F7}" destId="{4DA0A1BE-F8D5-40C5-9AD6-FDB5D6B2054D}" srcOrd="4" destOrd="0" presId="urn:microsoft.com/office/officeart/2005/8/layout/list1"/>
    <dgm:cxn modelId="{D9894B4D-DFB5-4A70-BDB6-7B4954AC57B1}" type="presParOf" srcId="{4DA0A1BE-F8D5-40C5-9AD6-FDB5D6B2054D}" destId="{224C30BC-9243-47A5-B67D-0BE9B340988C}" srcOrd="0" destOrd="0" presId="urn:microsoft.com/office/officeart/2005/8/layout/list1"/>
    <dgm:cxn modelId="{7075DD0B-C2D4-4D58-98CF-41AB87772564}" type="presParOf" srcId="{4DA0A1BE-F8D5-40C5-9AD6-FDB5D6B2054D}" destId="{A218568C-FD58-4780-9935-D9E51C28EDE2}" srcOrd="1" destOrd="0" presId="urn:microsoft.com/office/officeart/2005/8/layout/list1"/>
    <dgm:cxn modelId="{FB9756BA-9D14-4310-B726-7B804682ADE6}" type="presParOf" srcId="{72D256DA-1C1D-40FD-8C90-11E84D7BE2F7}" destId="{E811B589-3146-4DFA-BE20-0B14ABBD4A21}" srcOrd="5" destOrd="0" presId="urn:microsoft.com/office/officeart/2005/8/layout/list1"/>
    <dgm:cxn modelId="{FDA7291F-1FB1-4B09-839F-66917041F680}" type="presParOf" srcId="{72D256DA-1C1D-40FD-8C90-11E84D7BE2F7}" destId="{61340505-290B-4CAC-A330-B6C89DF303A3}"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EA99CF76-03A6-4954-96EF-EE45357B3A05}"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77A9D360-1468-4107-AD70-F62F8E5EF3B0}">
      <dgm:prSet custT="1"/>
      <dgm:spPr/>
      <dgm:t>
        <a:bodyPr/>
        <a:lstStyle/>
        <a:p>
          <a:r>
            <a:rPr lang="en-GB" sz="1800" b="1" i="0" baseline="0"/>
            <a:t>Frequency </a:t>
          </a:r>
          <a:r>
            <a:rPr lang="en-GB" sz="1800" b="0" i="0" baseline="0"/>
            <a:t>as</a:t>
          </a:r>
          <a:r>
            <a:rPr lang="en-GB" sz="1800" b="1" i="0" baseline="0"/>
            <a:t>:</a:t>
          </a:r>
          <a:endParaRPr lang="en-US" sz="1800"/>
        </a:p>
      </dgm:t>
    </dgm:pt>
    <dgm:pt modelId="{9823867A-1735-45FB-81C3-5DC5EE6C2526}" type="parTrans" cxnId="{2ABFF272-4822-4BBA-A650-D7758AFCF94C}">
      <dgm:prSet/>
      <dgm:spPr/>
      <dgm:t>
        <a:bodyPr/>
        <a:lstStyle/>
        <a:p>
          <a:endParaRPr lang="en-US" sz="1800"/>
        </a:p>
      </dgm:t>
    </dgm:pt>
    <dgm:pt modelId="{B7D7D125-C369-4EEE-B11F-2E11E188F9B1}" type="sibTrans" cxnId="{2ABFF272-4822-4BBA-A650-D7758AFCF94C}">
      <dgm:prSet/>
      <dgm:spPr/>
      <dgm:t>
        <a:bodyPr/>
        <a:lstStyle/>
        <a:p>
          <a:endParaRPr lang="en-US" sz="1800"/>
        </a:p>
      </dgm:t>
    </dgm:pt>
    <dgm:pt modelId="{E25BBC1C-C677-4C94-B9BF-CCF4FDBD41AA}">
      <dgm:prSet custT="1"/>
      <dgm:spPr/>
      <dgm:t>
        <a:bodyPr lIns="288000" tIns="108000" rIns="144000"/>
        <a:lstStyle/>
        <a:p>
          <a:pPr marL="36000">
            <a:buFont typeface="Courier New" panose="02070309020205020404" pitchFamily="49" charset="0"/>
            <a:buChar char="o"/>
          </a:pPr>
          <a:r>
            <a:rPr lang="en-GB" sz="1200" i="0" baseline="0"/>
            <a:t>Frequent</a:t>
          </a:r>
          <a:endParaRPr lang="en-US" sz="1200"/>
        </a:p>
      </dgm:t>
    </dgm:pt>
    <dgm:pt modelId="{14B2FA76-C885-4A7F-9383-E3AABF833C1D}" type="parTrans" cxnId="{6A0CA643-EC4C-4B85-8656-C49A614A692C}">
      <dgm:prSet/>
      <dgm:spPr/>
      <dgm:t>
        <a:bodyPr/>
        <a:lstStyle/>
        <a:p>
          <a:endParaRPr lang="en-US" sz="1800"/>
        </a:p>
      </dgm:t>
    </dgm:pt>
    <dgm:pt modelId="{4AE256F5-C676-40D1-8EAC-B023D0FA076D}" type="sibTrans" cxnId="{6A0CA643-EC4C-4B85-8656-C49A614A692C}">
      <dgm:prSet/>
      <dgm:spPr/>
      <dgm:t>
        <a:bodyPr/>
        <a:lstStyle/>
        <a:p>
          <a:endParaRPr lang="en-US" sz="1800"/>
        </a:p>
      </dgm:t>
    </dgm:pt>
    <dgm:pt modelId="{996D6A29-4096-4F38-982C-3BDD1EC3A6D4}">
      <dgm:prSet custT="1"/>
      <dgm:spPr/>
      <dgm:t>
        <a:bodyPr lIns="288000" tIns="108000" rIns="144000"/>
        <a:lstStyle/>
        <a:p>
          <a:pPr marL="36000">
            <a:buFont typeface="Courier New" panose="02070309020205020404" pitchFamily="49" charset="0"/>
            <a:buChar char="o"/>
          </a:pPr>
          <a:r>
            <a:rPr lang="en-GB" sz="1200" i="0" baseline="0"/>
            <a:t>Likely	</a:t>
          </a:r>
          <a:endParaRPr lang="en-US" sz="1200"/>
        </a:p>
      </dgm:t>
    </dgm:pt>
    <dgm:pt modelId="{4021E4DF-43CE-4056-86B3-088D4FC72315}" type="parTrans" cxnId="{6EDFC71E-FF50-4BE0-93C8-426B6D1C17E3}">
      <dgm:prSet/>
      <dgm:spPr/>
      <dgm:t>
        <a:bodyPr/>
        <a:lstStyle/>
        <a:p>
          <a:endParaRPr lang="en-US" sz="1800"/>
        </a:p>
      </dgm:t>
    </dgm:pt>
    <dgm:pt modelId="{794A8742-B33A-494E-83AE-C11569115599}" type="sibTrans" cxnId="{6EDFC71E-FF50-4BE0-93C8-426B6D1C17E3}">
      <dgm:prSet/>
      <dgm:spPr/>
      <dgm:t>
        <a:bodyPr/>
        <a:lstStyle/>
        <a:p>
          <a:endParaRPr lang="en-US" sz="1800"/>
        </a:p>
      </dgm:t>
    </dgm:pt>
    <dgm:pt modelId="{1DEFAEE0-05E4-48A2-8593-DB79E100900D}">
      <dgm:prSet custT="1"/>
      <dgm:spPr/>
      <dgm:t>
        <a:bodyPr lIns="288000" tIns="108000" rIns="144000"/>
        <a:lstStyle/>
        <a:p>
          <a:pPr marL="36000">
            <a:buFont typeface="Courier New" panose="02070309020205020404" pitchFamily="49" charset="0"/>
            <a:buChar char="o"/>
          </a:pPr>
          <a:r>
            <a:rPr lang="en-GB" sz="1200" i="0" baseline="0"/>
            <a:t>Occasional</a:t>
          </a:r>
          <a:endParaRPr lang="en-US" sz="1200"/>
        </a:p>
      </dgm:t>
    </dgm:pt>
    <dgm:pt modelId="{9DEA918E-C601-44F8-8B54-D1D17B93004E}" type="parTrans" cxnId="{1C118996-2079-4D35-B186-7E3640B4C01A}">
      <dgm:prSet/>
      <dgm:spPr/>
      <dgm:t>
        <a:bodyPr/>
        <a:lstStyle/>
        <a:p>
          <a:endParaRPr lang="en-US" sz="1800"/>
        </a:p>
      </dgm:t>
    </dgm:pt>
    <dgm:pt modelId="{AF4CDA0E-A961-4522-932C-CA87FADE824E}" type="sibTrans" cxnId="{1C118996-2079-4D35-B186-7E3640B4C01A}">
      <dgm:prSet/>
      <dgm:spPr/>
      <dgm:t>
        <a:bodyPr/>
        <a:lstStyle/>
        <a:p>
          <a:endParaRPr lang="en-US" sz="1800"/>
        </a:p>
      </dgm:t>
    </dgm:pt>
    <dgm:pt modelId="{6F108334-01E1-49FA-8060-C95FB2DACB7F}">
      <dgm:prSet custT="1"/>
      <dgm:spPr/>
      <dgm:t>
        <a:bodyPr lIns="288000" tIns="108000" rIns="144000"/>
        <a:lstStyle/>
        <a:p>
          <a:pPr marL="36000">
            <a:buFont typeface="Courier New" panose="02070309020205020404" pitchFamily="49" charset="0"/>
            <a:buChar char="o"/>
          </a:pPr>
          <a:r>
            <a:rPr lang="en-GB" sz="1200" i="0" baseline="0"/>
            <a:t>Seldom</a:t>
          </a:r>
          <a:endParaRPr lang="en-US" sz="1200"/>
        </a:p>
      </dgm:t>
    </dgm:pt>
    <dgm:pt modelId="{C3A7FC49-9DCA-4AE8-AF85-290C856AF744}" type="parTrans" cxnId="{148E2785-7E41-4238-A6FD-B86374047511}">
      <dgm:prSet/>
      <dgm:spPr/>
      <dgm:t>
        <a:bodyPr/>
        <a:lstStyle/>
        <a:p>
          <a:endParaRPr lang="en-US" sz="1800"/>
        </a:p>
      </dgm:t>
    </dgm:pt>
    <dgm:pt modelId="{48A50578-160C-4515-AAFF-4B638234C360}" type="sibTrans" cxnId="{148E2785-7E41-4238-A6FD-B86374047511}">
      <dgm:prSet/>
      <dgm:spPr/>
      <dgm:t>
        <a:bodyPr/>
        <a:lstStyle/>
        <a:p>
          <a:endParaRPr lang="en-US" sz="1800"/>
        </a:p>
      </dgm:t>
    </dgm:pt>
    <dgm:pt modelId="{6C169ED2-FD4E-41FF-8E64-E54F3556B897}">
      <dgm:prSet custT="1"/>
      <dgm:spPr/>
      <dgm:t>
        <a:bodyPr lIns="288000" tIns="108000" rIns="144000"/>
        <a:lstStyle/>
        <a:p>
          <a:pPr marL="36000">
            <a:buFont typeface="Courier New" panose="02070309020205020404" pitchFamily="49" charset="0"/>
            <a:buChar char="o"/>
          </a:pPr>
          <a:r>
            <a:rPr lang="en-US" sz="1200"/>
            <a:t>Unlikely</a:t>
          </a:r>
        </a:p>
      </dgm:t>
    </dgm:pt>
    <dgm:pt modelId="{2D498263-D927-48EB-937F-2544156C6D5B}" type="parTrans" cxnId="{65834B25-0AAE-46D5-AB7F-12CA55F6043C}">
      <dgm:prSet/>
      <dgm:spPr/>
      <dgm:t>
        <a:bodyPr/>
        <a:lstStyle/>
        <a:p>
          <a:endParaRPr lang="en-US"/>
        </a:p>
      </dgm:t>
    </dgm:pt>
    <dgm:pt modelId="{94795E84-A2F0-469C-81D2-25134F226A63}" type="sibTrans" cxnId="{65834B25-0AAE-46D5-AB7F-12CA55F6043C}">
      <dgm:prSet/>
      <dgm:spPr/>
      <dgm:t>
        <a:bodyPr/>
        <a:lstStyle/>
        <a:p>
          <a:endParaRPr lang="en-US"/>
        </a:p>
      </dgm:t>
    </dgm:pt>
    <dgm:pt modelId="{E83AE6EE-F289-4F8B-91C9-82CA86411239}" type="pres">
      <dgm:prSet presAssocID="{EA99CF76-03A6-4954-96EF-EE45357B3A05}" presName="linear" presStyleCnt="0">
        <dgm:presLayoutVars>
          <dgm:dir/>
          <dgm:animLvl val="lvl"/>
          <dgm:resizeHandles val="exact"/>
        </dgm:presLayoutVars>
      </dgm:prSet>
      <dgm:spPr/>
    </dgm:pt>
    <dgm:pt modelId="{9685643E-D631-401B-81E2-71F48AB76EB2}" type="pres">
      <dgm:prSet presAssocID="{77A9D360-1468-4107-AD70-F62F8E5EF3B0}" presName="parentLin" presStyleCnt="0"/>
      <dgm:spPr/>
    </dgm:pt>
    <dgm:pt modelId="{2C7EAE83-AF63-4729-83E8-4649B89D5505}" type="pres">
      <dgm:prSet presAssocID="{77A9D360-1468-4107-AD70-F62F8E5EF3B0}" presName="parentLeftMargin" presStyleLbl="node1" presStyleIdx="0" presStyleCnt="1"/>
      <dgm:spPr/>
    </dgm:pt>
    <dgm:pt modelId="{4B6DEE4C-F5DA-4C02-B866-58EBBB9C861B}" type="pres">
      <dgm:prSet presAssocID="{77A9D360-1468-4107-AD70-F62F8E5EF3B0}" presName="parentText" presStyleLbl="node1" presStyleIdx="0" presStyleCnt="1" custScaleY="193018">
        <dgm:presLayoutVars>
          <dgm:chMax val="0"/>
          <dgm:bulletEnabled val="1"/>
        </dgm:presLayoutVars>
      </dgm:prSet>
      <dgm:spPr/>
    </dgm:pt>
    <dgm:pt modelId="{B638BC29-F625-485F-927B-0BFCAE720D55}" type="pres">
      <dgm:prSet presAssocID="{77A9D360-1468-4107-AD70-F62F8E5EF3B0}" presName="negativeSpace" presStyleCnt="0"/>
      <dgm:spPr/>
    </dgm:pt>
    <dgm:pt modelId="{A3EB2AE5-B23E-4F5B-B6DC-B5FBC215DAF1}" type="pres">
      <dgm:prSet presAssocID="{77A9D360-1468-4107-AD70-F62F8E5EF3B0}" presName="childText" presStyleLbl="conFgAcc1" presStyleIdx="0" presStyleCnt="1" custScaleX="91270">
        <dgm:presLayoutVars>
          <dgm:bulletEnabled val="1"/>
        </dgm:presLayoutVars>
      </dgm:prSet>
      <dgm:spPr/>
    </dgm:pt>
  </dgm:ptLst>
  <dgm:cxnLst>
    <dgm:cxn modelId="{6EDFC71E-FF50-4BE0-93C8-426B6D1C17E3}" srcId="{77A9D360-1468-4107-AD70-F62F8E5EF3B0}" destId="{996D6A29-4096-4F38-982C-3BDD1EC3A6D4}" srcOrd="1" destOrd="0" parTransId="{4021E4DF-43CE-4056-86B3-088D4FC72315}" sibTransId="{794A8742-B33A-494E-83AE-C11569115599}"/>
    <dgm:cxn modelId="{65834B25-0AAE-46D5-AB7F-12CA55F6043C}" srcId="{77A9D360-1468-4107-AD70-F62F8E5EF3B0}" destId="{6C169ED2-FD4E-41FF-8E64-E54F3556B897}" srcOrd="4" destOrd="0" parTransId="{2D498263-D927-48EB-937F-2544156C6D5B}" sibTransId="{94795E84-A2F0-469C-81D2-25134F226A63}"/>
    <dgm:cxn modelId="{CC874836-30D3-4E62-8177-BBAB1D41FA66}" type="presOf" srcId="{77A9D360-1468-4107-AD70-F62F8E5EF3B0}" destId="{2C7EAE83-AF63-4729-83E8-4649B89D5505}" srcOrd="0" destOrd="0" presId="urn:microsoft.com/office/officeart/2005/8/layout/list1"/>
    <dgm:cxn modelId="{4C51D83F-F687-426A-B3D9-ABCF2B09E463}" type="presOf" srcId="{1DEFAEE0-05E4-48A2-8593-DB79E100900D}" destId="{A3EB2AE5-B23E-4F5B-B6DC-B5FBC215DAF1}" srcOrd="0" destOrd="2" presId="urn:microsoft.com/office/officeart/2005/8/layout/list1"/>
    <dgm:cxn modelId="{6A0CA643-EC4C-4B85-8656-C49A614A692C}" srcId="{77A9D360-1468-4107-AD70-F62F8E5EF3B0}" destId="{E25BBC1C-C677-4C94-B9BF-CCF4FDBD41AA}" srcOrd="0" destOrd="0" parTransId="{14B2FA76-C885-4A7F-9383-E3AABF833C1D}" sibTransId="{4AE256F5-C676-40D1-8EAC-B023D0FA076D}"/>
    <dgm:cxn modelId="{0DE8136B-36F5-42A9-84F4-F066FFA02C43}" type="presOf" srcId="{6C169ED2-FD4E-41FF-8E64-E54F3556B897}" destId="{A3EB2AE5-B23E-4F5B-B6DC-B5FBC215DAF1}" srcOrd="0" destOrd="4" presId="urn:microsoft.com/office/officeart/2005/8/layout/list1"/>
    <dgm:cxn modelId="{2ABFF272-4822-4BBA-A650-D7758AFCF94C}" srcId="{EA99CF76-03A6-4954-96EF-EE45357B3A05}" destId="{77A9D360-1468-4107-AD70-F62F8E5EF3B0}" srcOrd="0" destOrd="0" parTransId="{9823867A-1735-45FB-81C3-5DC5EE6C2526}" sibTransId="{B7D7D125-C369-4EEE-B11F-2E11E188F9B1}"/>
    <dgm:cxn modelId="{3F9C7E75-1800-4C34-97DA-3CEB5C3F88CB}" type="presOf" srcId="{996D6A29-4096-4F38-982C-3BDD1EC3A6D4}" destId="{A3EB2AE5-B23E-4F5B-B6DC-B5FBC215DAF1}" srcOrd="0" destOrd="1" presId="urn:microsoft.com/office/officeart/2005/8/layout/list1"/>
    <dgm:cxn modelId="{148E2785-7E41-4238-A6FD-B86374047511}" srcId="{77A9D360-1468-4107-AD70-F62F8E5EF3B0}" destId="{6F108334-01E1-49FA-8060-C95FB2DACB7F}" srcOrd="3" destOrd="0" parTransId="{C3A7FC49-9DCA-4AE8-AF85-290C856AF744}" sibTransId="{48A50578-160C-4515-AAFF-4B638234C360}"/>
    <dgm:cxn modelId="{1C118996-2079-4D35-B186-7E3640B4C01A}" srcId="{77A9D360-1468-4107-AD70-F62F8E5EF3B0}" destId="{1DEFAEE0-05E4-48A2-8593-DB79E100900D}" srcOrd="2" destOrd="0" parTransId="{9DEA918E-C601-44F8-8B54-D1D17B93004E}" sibTransId="{AF4CDA0E-A961-4522-932C-CA87FADE824E}"/>
    <dgm:cxn modelId="{B116BFA9-D8AE-4771-A25E-C77BF166CCB9}" type="presOf" srcId="{77A9D360-1468-4107-AD70-F62F8E5EF3B0}" destId="{4B6DEE4C-F5DA-4C02-B866-58EBBB9C861B}" srcOrd="1" destOrd="0" presId="urn:microsoft.com/office/officeart/2005/8/layout/list1"/>
    <dgm:cxn modelId="{F4A024F7-9BC3-41D5-A958-A8069CFBA3BD}" type="presOf" srcId="{6F108334-01E1-49FA-8060-C95FB2DACB7F}" destId="{A3EB2AE5-B23E-4F5B-B6DC-B5FBC215DAF1}" srcOrd="0" destOrd="3" presId="urn:microsoft.com/office/officeart/2005/8/layout/list1"/>
    <dgm:cxn modelId="{EC9209FA-7B46-45BA-9C5C-EC2318C46109}" type="presOf" srcId="{E25BBC1C-C677-4C94-B9BF-CCF4FDBD41AA}" destId="{A3EB2AE5-B23E-4F5B-B6DC-B5FBC215DAF1}" srcOrd="0" destOrd="0" presId="urn:microsoft.com/office/officeart/2005/8/layout/list1"/>
    <dgm:cxn modelId="{16B3C6FF-6861-47AE-A5B5-022857E01B03}" type="presOf" srcId="{EA99CF76-03A6-4954-96EF-EE45357B3A05}" destId="{E83AE6EE-F289-4F8B-91C9-82CA86411239}" srcOrd="0" destOrd="0" presId="urn:microsoft.com/office/officeart/2005/8/layout/list1"/>
    <dgm:cxn modelId="{09D39FE9-DF73-4924-8600-5F903C406D16}" type="presParOf" srcId="{E83AE6EE-F289-4F8B-91C9-82CA86411239}" destId="{9685643E-D631-401B-81E2-71F48AB76EB2}" srcOrd="0" destOrd="0" presId="urn:microsoft.com/office/officeart/2005/8/layout/list1"/>
    <dgm:cxn modelId="{920135A6-7FFF-4924-A3CE-4B113CC683B4}" type="presParOf" srcId="{9685643E-D631-401B-81E2-71F48AB76EB2}" destId="{2C7EAE83-AF63-4729-83E8-4649B89D5505}" srcOrd="0" destOrd="0" presId="urn:microsoft.com/office/officeart/2005/8/layout/list1"/>
    <dgm:cxn modelId="{FA4FBB4D-F497-4F7A-8225-098973F485F2}" type="presParOf" srcId="{9685643E-D631-401B-81E2-71F48AB76EB2}" destId="{4B6DEE4C-F5DA-4C02-B866-58EBBB9C861B}" srcOrd="1" destOrd="0" presId="urn:microsoft.com/office/officeart/2005/8/layout/list1"/>
    <dgm:cxn modelId="{B324BB9D-D259-43EF-BC5E-37C9D8D84783}" type="presParOf" srcId="{E83AE6EE-F289-4F8B-91C9-82CA86411239}" destId="{B638BC29-F625-485F-927B-0BFCAE720D55}" srcOrd="1" destOrd="0" presId="urn:microsoft.com/office/officeart/2005/8/layout/list1"/>
    <dgm:cxn modelId="{D527AF3A-46E2-43E4-91C8-B613CA72559B}" type="presParOf" srcId="{E83AE6EE-F289-4F8B-91C9-82CA86411239}" destId="{A3EB2AE5-B23E-4F5B-B6DC-B5FBC215DAF1}"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EA99CF76-03A6-4954-96EF-EE45357B3A05}"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77A9D360-1468-4107-AD70-F62F8E5EF3B0}">
      <dgm:prSet custT="1"/>
      <dgm:spPr/>
      <dgm:t>
        <a:bodyPr/>
        <a:lstStyle/>
        <a:p>
          <a:r>
            <a:rPr lang="en-GB" sz="1800" b="1" i="0" baseline="0"/>
            <a:t>Effect</a:t>
          </a:r>
          <a:r>
            <a:rPr lang="en-GB" sz="1800" i="0" baseline="0"/>
            <a:t> is assessed using: </a:t>
          </a:r>
          <a:endParaRPr lang="en-US" sz="1800"/>
        </a:p>
      </dgm:t>
    </dgm:pt>
    <dgm:pt modelId="{9823867A-1735-45FB-81C3-5DC5EE6C2526}" type="parTrans" cxnId="{2ABFF272-4822-4BBA-A650-D7758AFCF94C}">
      <dgm:prSet/>
      <dgm:spPr/>
      <dgm:t>
        <a:bodyPr/>
        <a:lstStyle/>
        <a:p>
          <a:endParaRPr lang="en-US" sz="1800"/>
        </a:p>
      </dgm:t>
    </dgm:pt>
    <dgm:pt modelId="{B7D7D125-C369-4EEE-B11F-2E11E188F9B1}" type="sibTrans" cxnId="{2ABFF272-4822-4BBA-A650-D7758AFCF94C}">
      <dgm:prSet/>
      <dgm:spPr/>
      <dgm:t>
        <a:bodyPr/>
        <a:lstStyle/>
        <a:p>
          <a:endParaRPr lang="en-US" sz="1800"/>
        </a:p>
      </dgm:t>
    </dgm:pt>
    <dgm:pt modelId="{E25BBC1C-C677-4C94-B9BF-CCF4FDBD41AA}">
      <dgm:prSet custT="1"/>
      <dgm:spPr/>
      <dgm:t>
        <a:bodyPr/>
        <a:lstStyle/>
        <a:p>
          <a:pPr marL="72000">
            <a:buFont typeface="Courier New" panose="02070309020205020404" pitchFamily="49" charset="0"/>
            <a:buChar char="o"/>
          </a:pPr>
          <a:r>
            <a:rPr lang="en-GB" sz="1200" i="0" baseline="0"/>
            <a:t>Catastrophic</a:t>
          </a:r>
          <a:endParaRPr lang="en-US" sz="1200"/>
        </a:p>
      </dgm:t>
    </dgm:pt>
    <dgm:pt modelId="{14B2FA76-C885-4A7F-9383-E3AABF833C1D}" type="parTrans" cxnId="{6A0CA643-EC4C-4B85-8656-C49A614A692C}">
      <dgm:prSet/>
      <dgm:spPr/>
      <dgm:t>
        <a:bodyPr/>
        <a:lstStyle/>
        <a:p>
          <a:endParaRPr lang="en-US" sz="1800"/>
        </a:p>
      </dgm:t>
    </dgm:pt>
    <dgm:pt modelId="{4AE256F5-C676-40D1-8EAC-B023D0FA076D}" type="sibTrans" cxnId="{6A0CA643-EC4C-4B85-8656-C49A614A692C}">
      <dgm:prSet/>
      <dgm:spPr/>
      <dgm:t>
        <a:bodyPr/>
        <a:lstStyle/>
        <a:p>
          <a:endParaRPr lang="en-US" sz="1800"/>
        </a:p>
      </dgm:t>
    </dgm:pt>
    <dgm:pt modelId="{996D6A29-4096-4F38-982C-3BDD1EC3A6D4}">
      <dgm:prSet custT="1"/>
      <dgm:spPr/>
      <dgm:t>
        <a:bodyPr/>
        <a:lstStyle/>
        <a:p>
          <a:pPr marL="72000">
            <a:buFont typeface="Courier New" panose="02070309020205020404" pitchFamily="49" charset="0"/>
            <a:buChar char="o"/>
          </a:pPr>
          <a:r>
            <a:rPr lang="en-GB" sz="1200" i="0" baseline="0"/>
            <a:t>Critical 	</a:t>
          </a:r>
          <a:endParaRPr lang="en-US" sz="1200"/>
        </a:p>
      </dgm:t>
    </dgm:pt>
    <dgm:pt modelId="{4021E4DF-43CE-4056-86B3-088D4FC72315}" type="parTrans" cxnId="{6EDFC71E-FF50-4BE0-93C8-426B6D1C17E3}">
      <dgm:prSet/>
      <dgm:spPr/>
      <dgm:t>
        <a:bodyPr/>
        <a:lstStyle/>
        <a:p>
          <a:endParaRPr lang="en-US" sz="1800"/>
        </a:p>
      </dgm:t>
    </dgm:pt>
    <dgm:pt modelId="{794A8742-B33A-494E-83AE-C11569115599}" type="sibTrans" cxnId="{6EDFC71E-FF50-4BE0-93C8-426B6D1C17E3}">
      <dgm:prSet/>
      <dgm:spPr/>
      <dgm:t>
        <a:bodyPr/>
        <a:lstStyle/>
        <a:p>
          <a:endParaRPr lang="en-US" sz="1800"/>
        </a:p>
      </dgm:t>
    </dgm:pt>
    <dgm:pt modelId="{1DEFAEE0-05E4-48A2-8593-DB79E100900D}">
      <dgm:prSet custT="1"/>
      <dgm:spPr/>
      <dgm:t>
        <a:bodyPr/>
        <a:lstStyle/>
        <a:p>
          <a:pPr marL="72000">
            <a:buFont typeface="Courier New" panose="02070309020205020404" pitchFamily="49" charset="0"/>
            <a:buChar char="o"/>
          </a:pPr>
          <a:r>
            <a:rPr lang="en-GB" sz="1200" i="0" baseline="0"/>
            <a:t>Marginal </a:t>
          </a:r>
          <a:endParaRPr lang="en-US" sz="1200"/>
        </a:p>
      </dgm:t>
    </dgm:pt>
    <dgm:pt modelId="{9DEA918E-C601-44F8-8B54-D1D17B93004E}" type="parTrans" cxnId="{1C118996-2079-4D35-B186-7E3640B4C01A}">
      <dgm:prSet/>
      <dgm:spPr/>
      <dgm:t>
        <a:bodyPr/>
        <a:lstStyle/>
        <a:p>
          <a:endParaRPr lang="en-US" sz="1800"/>
        </a:p>
      </dgm:t>
    </dgm:pt>
    <dgm:pt modelId="{AF4CDA0E-A961-4522-932C-CA87FADE824E}" type="sibTrans" cxnId="{1C118996-2079-4D35-B186-7E3640B4C01A}">
      <dgm:prSet/>
      <dgm:spPr/>
      <dgm:t>
        <a:bodyPr/>
        <a:lstStyle/>
        <a:p>
          <a:endParaRPr lang="en-US" sz="1800"/>
        </a:p>
      </dgm:t>
    </dgm:pt>
    <dgm:pt modelId="{6F108334-01E1-49FA-8060-C95FB2DACB7F}">
      <dgm:prSet custT="1"/>
      <dgm:spPr/>
      <dgm:t>
        <a:bodyPr/>
        <a:lstStyle/>
        <a:p>
          <a:pPr marL="72000">
            <a:buFont typeface="Courier New" panose="02070309020205020404" pitchFamily="49" charset="0"/>
            <a:buChar char="o"/>
          </a:pPr>
          <a:r>
            <a:rPr lang="en-GB" sz="1200" i="0" baseline="0"/>
            <a:t>Negligible</a:t>
          </a:r>
          <a:endParaRPr lang="en-US" sz="1200"/>
        </a:p>
      </dgm:t>
    </dgm:pt>
    <dgm:pt modelId="{C3A7FC49-9DCA-4AE8-AF85-290C856AF744}" type="parTrans" cxnId="{148E2785-7E41-4238-A6FD-B86374047511}">
      <dgm:prSet/>
      <dgm:spPr/>
      <dgm:t>
        <a:bodyPr/>
        <a:lstStyle/>
        <a:p>
          <a:endParaRPr lang="en-US" sz="1800"/>
        </a:p>
      </dgm:t>
    </dgm:pt>
    <dgm:pt modelId="{48A50578-160C-4515-AAFF-4B638234C360}" type="sibTrans" cxnId="{148E2785-7E41-4238-A6FD-B86374047511}">
      <dgm:prSet/>
      <dgm:spPr/>
      <dgm:t>
        <a:bodyPr/>
        <a:lstStyle/>
        <a:p>
          <a:endParaRPr lang="en-US" sz="1800"/>
        </a:p>
      </dgm:t>
    </dgm:pt>
    <dgm:pt modelId="{E83AE6EE-F289-4F8B-91C9-82CA86411239}" type="pres">
      <dgm:prSet presAssocID="{EA99CF76-03A6-4954-96EF-EE45357B3A05}" presName="linear" presStyleCnt="0">
        <dgm:presLayoutVars>
          <dgm:dir/>
          <dgm:animLvl val="lvl"/>
          <dgm:resizeHandles val="exact"/>
        </dgm:presLayoutVars>
      </dgm:prSet>
      <dgm:spPr/>
    </dgm:pt>
    <dgm:pt modelId="{9685643E-D631-401B-81E2-71F48AB76EB2}" type="pres">
      <dgm:prSet presAssocID="{77A9D360-1468-4107-AD70-F62F8E5EF3B0}" presName="parentLin" presStyleCnt="0"/>
      <dgm:spPr/>
    </dgm:pt>
    <dgm:pt modelId="{2C7EAE83-AF63-4729-83E8-4649B89D5505}" type="pres">
      <dgm:prSet presAssocID="{77A9D360-1468-4107-AD70-F62F8E5EF3B0}" presName="parentLeftMargin" presStyleLbl="node1" presStyleIdx="0" presStyleCnt="1"/>
      <dgm:spPr/>
    </dgm:pt>
    <dgm:pt modelId="{4B6DEE4C-F5DA-4C02-B866-58EBBB9C861B}" type="pres">
      <dgm:prSet presAssocID="{77A9D360-1468-4107-AD70-F62F8E5EF3B0}" presName="parentText" presStyleLbl="node1" presStyleIdx="0" presStyleCnt="1" custScaleY="234478">
        <dgm:presLayoutVars>
          <dgm:chMax val="0"/>
          <dgm:bulletEnabled val="1"/>
        </dgm:presLayoutVars>
      </dgm:prSet>
      <dgm:spPr/>
    </dgm:pt>
    <dgm:pt modelId="{B638BC29-F625-485F-927B-0BFCAE720D55}" type="pres">
      <dgm:prSet presAssocID="{77A9D360-1468-4107-AD70-F62F8E5EF3B0}" presName="negativeSpace" presStyleCnt="0"/>
      <dgm:spPr/>
    </dgm:pt>
    <dgm:pt modelId="{A3EB2AE5-B23E-4F5B-B6DC-B5FBC215DAF1}" type="pres">
      <dgm:prSet presAssocID="{77A9D360-1468-4107-AD70-F62F8E5EF3B0}" presName="childText" presStyleLbl="conFgAcc1" presStyleIdx="0" presStyleCnt="1" custScaleX="80080" custLinFactNeighborX="7825" custLinFactNeighborY="39325">
        <dgm:presLayoutVars>
          <dgm:bulletEnabled val="1"/>
        </dgm:presLayoutVars>
      </dgm:prSet>
      <dgm:spPr/>
    </dgm:pt>
  </dgm:ptLst>
  <dgm:cxnLst>
    <dgm:cxn modelId="{6EDFC71E-FF50-4BE0-93C8-426B6D1C17E3}" srcId="{77A9D360-1468-4107-AD70-F62F8E5EF3B0}" destId="{996D6A29-4096-4F38-982C-3BDD1EC3A6D4}" srcOrd="1" destOrd="0" parTransId="{4021E4DF-43CE-4056-86B3-088D4FC72315}" sibTransId="{794A8742-B33A-494E-83AE-C11569115599}"/>
    <dgm:cxn modelId="{CC874836-30D3-4E62-8177-BBAB1D41FA66}" type="presOf" srcId="{77A9D360-1468-4107-AD70-F62F8E5EF3B0}" destId="{2C7EAE83-AF63-4729-83E8-4649B89D5505}" srcOrd="0" destOrd="0" presId="urn:microsoft.com/office/officeart/2005/8/layout/list1"/>
    <dgm:cxn modelId="{4C51D83F-F687-426A-B3D9-ABCF2B09E463}" type="presOf" srcId="{1DEFAEE0-05E4-48A2-8593-DB79E100900D}" destId="{A3EB2AE5-B23E-4F5B-B6DC-B5FBC215DAF1}" srcOrd="0" destOrd="2" presId="urn:microsoft.com/office/officeart/2005/8/layout/list1"/>
    <dgm:cxn modelId="{6A0CA643-EC4C-4B85-8656-C49A614A692C}" srcId="{77A9D360-1468-4107-AD70-F62F8E5EF3B0}" destId="{E25BBC1C-C677-4C94-B9BF-CCF4FDBD41AA}" srcOrd="0" destOrd="0" parTransId="{14B2FA76-C885-4A7F-9383-E3AABF833C1D}" sibTransId="{4AE256F5-C676-40D1-8EAC-B023D0FA076D}"/>
    <dgm:cxn modelId="{2ABFF272-4822-4BBA-A650-D7758AFCF94C}" srcId="{EA99CF76-03A6-4954-96EF-EE45357B3A05}" destId="{77A9D360-1468-4107-AD70-F62F8E5EF3B0}" srcOrd="0" destOrd="0" parTransId="{9823867A-1735-45FB-81C3-5DC5EE6C2526}" sibTransId="{B7D7D125-C369-4EEE-B11F-2E11E188F9B1}"/>
    <dgm:cxn modelId="{3F9C7E75-1800-4C34-97DA-3CEB5C3F88CB}" type="presOf" srcId="{996D6A29-4096-4F38-982C-3BDD1EC3A6D4}" destId="{A3EB2AE5-B23E-4F5B-B6DC-B5FBC215DAF1}" srcOrd="0" destOrd="1" presId="urn:microsoft.com/office/officeart/2005/8/layout/list1"/>
    <dgm:cxn modelId="{148E2785-7E41-4238-A6FD-B86374047511}" srcId="{77A9D360-1468-4107-AD70-F62F8E5EF3B0}" destId="{6F108334-01E1-49FA-8060-C95FB2DACB7F}" srcOrd="3" destOrd="0" parTransId="{C3A7FC49-9DCA-4AE8-AF85-290C856AF744}" sibTransId="{48A50578-160C-4515-AAFF-4B638234C360}"/>
    <dgm:cxn modelId="{1C118996-2079-4D35-B186-7E3640B4C01A}" srcId="{77A9D360-1468-4107-AD70-F62F8E5EF3B0}" destId="{1DEFAEE0-05E4-48A2-8593-DB79E100900D}" srcOrd="2" destOrd="0" parTransId="{9DEA918E-C601-44F8-8B54-D1D17B93004E}" sibTransId="{AF4CDA0E-A961-4522-932C-CA87FADE824E}"/>
    <dgm:cxn modelId="{B116BFA9-D8AE-4771-A25E-C77BF166CCB9}" type="presOf" srcId="{77A9D360-1468-4107-AD70-F62F8E5EF3B0}" destId="{4B6DEE4C-F5DA-4C02-B866-58EBBB9C861B}" srcOrd="1" destOrd="0" presId="urn:microsoft.com/office/officeart/2005/8/layout/list1"/>
    <dgm:cxn modelId="{F4A024F7-9BC3-41D5-A958-A8069CFBA3BD}" type="presOf" srcId="{6F108334-01E1-49FA-8060-C95FB2DACB7F}" destId="{A3EB2AE5-B23E-4F5B-B6DC-B5FBC215DAF1}" srcOrd="0" destOrd="3" presId="urn:microsoft.com/office/officeart/2005/8/layout/list1"/>
    <dgm:cxn modelId="{EC9209FA-7B46-45BA-9C5C-EC2318C46109}" type="presOf" srcId="{E25BBC1C-C677-4C94-B9BF-CCF4FDBD41AA}" destId="{A3EB2AE5-B23E-4F5B-B6DC-B5FBC215DAF1}" srcOrd="0" destOrd="0" presId="urn:microsoft.com/office/officeart/2005/8/layout/list1"/>
    <dgm:cxn modelId="{16B3C6FF-6861-47AE-A5B5-022857E01B03}" type="presOf" srcId="{EA99CF76-03A6-4954-96EF-EE45357B3A05}" destId="{E83AE6EE-F289-4F8B-91C9-82CA86411239}" srcOrd="0" destOrd="0" presId="urn:microsoft.com/office/officeart/2005/8/layout/list1"/>
    <dgm:cxn modelId="{09D39FE9-DF73-4924-8600-5F903C406D16}" type="presParOf" srcId="{E83AE6EE-F289-4F8B-91C9-82CA86411239}" destId="{9685643E-D631-401B-81E2-71F48AB76EB2}" srcOrd="0" destOrd="0" presId="urn:microsoft.com/office/officeart/2005/8/layout/list1"/>
    <dgm:cxn modelId="{920135A6-7FFF-4924-A3CE-4B113CC683B4}" type="presParOf" srcId="{9685643E-D631-401B-81E2-71F48AB76EB2}" destId="{2C7EAE83-AF63-4729-83E8-4649B89D5505}" srcOrd="0" destOrd="0" presId="urn:microsoft.com/office/officeart/2005/8/layout/list1"/>
    <dgm:cxn modelId="{FA4FBB4D-F497-4F7A-8225-098973F485F2}" type="presParOf" srcId="{9685643E-D631-401B-81E2-71F48AB76EB2}" destId="{4B6DEE4C-F5DA-4C02-B866-58EBBB9C861B}" srcOrd="1" destOrd="0" presId="urn:microsoft.com/office/officeart/2005/8/layout/list1"/>
    <dgm:cxn modelId="{B324BB9D-D259-43EF-BC5E-37C9D8D84783}" type="presParOf" srcId="{E83AE6EE-F289-4F8B-91C9-82CA86411239}" destId="{B638BC29-F625-485F-927B-0BFCAE720D55}" srcOrd="1" destOrd="0" presId="urn:microsoft.com/office/officeart/2005/8/layout/list1"/>
    <dgm:cxn modelId="{D527AF3A-46E2-43E4-91C8-B613CA72559B}" type="presParOf" srcId="{E83AE6EE-F289-4F8B-91C9-82CA86411239}" destId="{A3EB2AE5-B23E-4F5B-B6DC-B5FBC215DAF1}" srcOrd="2"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CF6CE0AE-2543-4831-B590-81DA32F6A7D2}" type="doc">
      <dgm:prSet loTypeId="urn:microsoft.com/office/officeart/2018/2/layout/IconLabelList" loCatId="icon" qsTypeId="urn:microsoft.com/office/officeart/2005/8/quickstyle/simple1" qsCatId="simple" csTypeId="urn:microsoft.com/office/officeart/2005/8/colors/accent1_3" csCatId="accent1" phldr="1"/>
      <dgm:spPr/>
      <dgm:t>
        <a:bodyPr/>
        <a:lstStyle/>
        <a:p>
          <a:endParaRPr lang="en-US"/>
        </a:p>
      </dgm:t>
    </dgm:pt>
    <dgm:pt modelId="{050165C3-5108-44A6-85E5-A013777C0559}">
      <dgm:prSet custT="1"/>
      <dgm:spPr/>
      <dgm:t>
        <a:bodyPr/>
        <a:lstStyle/>
        <a:p>
          <a:pPr>
            <a:lnSpc>
              <a:spcPct val="100000"/>
            </a:lnSpc>
          </a:pPr>
          <a:r>
            <a:rPr lang="en-GB" sz="1600"/>
            <a:t>The classification E, H, M, L may not of sufficient granularity</a:t>
          </a:r>
          <a:endParaRPr lang="en-US" sz="1600"/>
        </a:p>
      </dgm:t>
    </dgm:pt>
    <dgm:pt modelId="{63E8B39B-564E-4BB1-994B-EF634543E13C}" type="parTrans" cxnId="{0B6A86EF-6CB6-43A9-8F9A-1B6BDBC34C1A}">
      <dgm:prSet/>
      <dgm:spPr/>
      <dgm:t>
        <a:bodyPr/>
        <a:lstStyle/>
        <a:p>
          <a:endParaRPr lang="en-US" sz="1600"/>
        </a:p>
      </dgm:t>
    </dgm:pt>
    <dgm:pt modelId="{70079683-575A-425F-8E32-0B8DDB288B7D}" type="sibTrans" cxnId="{0B6A86EF-6CB6-43A9-8F9A-1B6BDBC34C1A}">
      <dgm:prSet/>
      <dgm:spPr/>
      <dgm:t>
        <a:bodyPr/>
        <a:lstStyle/>
        <a:p>
          <a:endParaRPr lang="en-US" sz="1600"/>
        </a:p>
      </dgm:t>
    </dgm:pt>
    <dgm:pt modelId="{F26A6588-41D4-496E-9572-3B81BB8504EA}">
      <dgm:prSet custT="1"/>
      <dgm:spPr/>
      <dgm:t>
        <a:bodyPr/>
        <a:lstStyle/>
        <a:p>
          <a:pPr>
            <a:lnSpc>
              <a:spcPct val="100000"/>
            </a:lnSpc>
          </a:pPr>
          <a:r>
            <a:rPr lang="en-GB" sz="1600"/>
            <a:t>The tendency is to concentrate on the mitigation of perceived ‘big’ risks.</a:t>
          </a:r>
          <a:endParaRPr lang="en-US" sz="1600"/>
        </a:p>
      </dgm:t>
    </dgm:pt>
    <dgm:pt modelId="{0019C8D7-CD5A-4431-8374-9149B215B797}" type="parTrans" cxnId="{5CCCAAD2-9413-44F7-8494-9D1BA0DC21F4}">
      <dgm:prSet/>
      <dgm:spPr/>
      <dgm:t>
        <a:bodyPr/>
        <a:lstStyle/>
        <a:p>
          <a:endParaRPr lang="en-US" sz="1600"/>
        </a:p>
      </dgm:t>
    </dgm:pt>
    <dgm:pt modelId="{B5B2CAFC-4D6F-49B4-BF0C-9AC3BAEA3424}" type="sibTrans" cxnId="{5CCCAAD2-9413-44F7-8494-9D1BA0DC21F4}">
      <dgm:prSet/>
      <dgm:spPr/>
      <dgm:t>
        <a:bodyPr/>
        <a:lstStyle/>
        <a:p>
          <a:endParaRPr lang="en-US" sz="1600"/>
        </a:p>
      </dgm:t>
    </dgm:pt>
    <dgm:pt modelId="{992AA780-5C70-4148-B0AA-AA1A111B7318}">
      <dgm:prSet custT="1"/>
      <dgm:spPr/>
      <dgm:t>
        <a:bodyPr/>
        <a:lstStyle/>
        <a:p>
          <a:pPr>
            <a:lnSpc>
              <a:spcPct val="100000"/>
            </a:lnSpc>
          </a:pPr>
          <a:r>
            <a:rPr lang="en-GB" sz="1600"/>
            <a:t>Modelling of rare events</a:t>
          </a:r>
          <a:endParaRPr lang="en-US" sz="1600"/>
        </a:p>
      </dgm:t>
    </dgm:pt>
    <dgm:pt modelId="{3850501F-CF27-4E86-AB2C-6FE11B0953C9}" type="parTrans" cxnId="{D1476E00-8607-4D22-B47C-7E1FBBF5273A}">
      <dgm:prSet/>
      <dgm:spPr/>
      <dgm:t>
        <a:bodyPr/>
        <a:lstStyle/>
        <a:p>
          <a:endParaRPr lang="en-US" sz="1600"/>
        </a:p>
      </dgm:t>
    </dgm:pt>
    <dgm:pt modelId="{B7EC2823-8E1F-4A17-ACE8-F8615D142E6F}" type="sibTrans" cxnId="{D1476E00-8607-4D22-B47C-7E1FBBF5273A}">
      <dgm:prSet/>
      <dgm:spPr/>
      <dgm:t>
        <a:bodyPr/>
        <a:lstStyle/>
        <a:p>
          <a:endParaRPr lang="en-US" sz="1600"/>
        </a:p>
      </dgm:t>
    </dgm:pt>
    <dgm:pt modelId="{A46D9954-80BF-4A65-81A8-1F6F8128E930}" type="pres">
      <dgm:prSet presAssocID="{CF6CE0AE-2543-4831-B590-81DA32F6A7D2}" presName="root" presStyleCnt="0">
        <dgm:presLayoutVars>
          <dgm:dir/>
          <dgm:resizeHandles val="exact"/>
        </dgm:presLayoutVars>
      </dgm:prSet>
      <dgm:spPr/>
    </dgm:pt>
    <dgm:pt modelId="{4721F229-2959-49C5-B770-D07BA1E51B91}" type="pres">
      <dgm:prSet presAssocID="{050165C3-5108-44A6-85E5-A013777C0559}" presName="compNode" presStyleCnt="0"/>
      <dgm:spPr/>
    </dgm:pt>
    <dgm:pt modelId="{C4E86BFE-6100-46B3-BE21-81C1C3E2A0C6}" type="pres">
      <dgm:prSet presAssocID="{050165C3-5108-44A6-85E5-A013777C055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Fingerprint"/>
        </a:ext>
      </dgm:extLst>
    </dgm:pt>
    <dgm:pt modelId="{4BF52075-D987-414C-B2B6-5E78E438B792}" type="pres">
      <dgm:prSet presAssocID="{050165C3-5108-44A6-85E5-A013777C0559}" presName="spaceRect" presStyleCnt="0"/>
      <dgm:spPr/>
    </dgm:pt>
    <dgm:pt modelId="{FF46DC2A-649F-4564-AF5D-6E5294988F4D}" type="pres">
      <dgm:prSet presAssocID="{050165C3-5108-44A6-85E5-A013777C0559}" presName="textRect" presStyleLbl="revTx" presStyleIdx="0" presStyleCnt="3" custScaleX="268342">
        <dgm:presLayoutVars>
          <dgm:chMax val="1"/>
          <dgm:chPref val="1"/>
        </dgm:presLayoutVars>
      </dgm:prSet>
      <dgm:spPr/>
    </dgm:pt>
    <dgm:pt modelId="{672B0F38-542E-4042-963A-E69A81ACA560}" type="pres">
      <dgm:prSet presAssocID="{70079683-575A-425F-8E32-0B8DDB288B7D}" presName="sibTrans" presStyleCnt="0"/>
      <dgm:spPr/>
    </dgm:pt>
    <dgm:pt modelId="{D7B28E83-62F6-4A5C-B180-82C1A4891A82}" type="pres">
      <dgm:prSet presAssocID="{F26A6588-41D4-496E-9572-3B81BB8504EA}" presName="compNode" presStyleCnt="0"/>
      <dgm:spPr/>
    </dgm:pt>
    <dgm:pt modelId="{B31EF07B-3775-4DD5-B875-572E17A6049E}" type="pres">
      <dgm:prSet presAssocID="{F26A6588-41D4-496E-9572-3B81BB8504E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ment Urgent"/>
        </a:ext>
      </dgm:extLst>
    </dgm:pt>
    <dgm:pt modelId="{57B202BF-9684-4406-8759-29F8AFA1FDB6}" type="pres">
      <dgm:prSet presAssocID="{F26A6588-41D4-496E-9572-3B81BB8504EA}" presName="spaceRect" presStyleCnt="0"/>
      <dgm:spPr/>
    </dgm:pt>
    <dgm:pt modelId="{D7911A7F-4076-4DFA-93A1-0F6B4E136896}" type="pres">
      <dgm:prSet presAssocID="{F26A6588-41D4-496E-9572-3B81BB8504EA}" presName="textRect" presStyleLbl="revTx" presStyleIdx="1" presStyleCnt="3" custScaleX="322109">
        <dgm:presLayoutVars>
          <dgm:chMax val="1"/>
          <dgm:chPref val="1"/>
        </dgm:presLayoutVars>
      </dgm:prSet>
      <dgm:spPr/>
    </dgm:pt>
    <dgm:pt modelId="{3F380FAC-5C08-4F9E-9594-F6E9D00BBF92}" type="pres">
      <dgm:prSet presAssocID="{B5B2CAFC-4D6F-49B4-BF0C-9AC3BAEA3424}" presName="sibTrans" presStyleCnt="0"/>
      <dgm:spPr/>
    </dgm:pt>
    <dgm:pt modelId="{418F7885-BC89-49ED-A539-D4513C384B89}" type="pres">
      <dgm:prSet presAssocID="{992AA780-5C70-4148-B0AA-AA1A111B7318}" presName="compNode" presStyleCnt="0"/>
      <dgm:spPr/>
    </dgm:pt>
    <dgm:pt modelId="{85E99B53-0A29-4E1C-92C6-185A41F005AE}" type="pres">
      <dgm:prSet presAssocID="{992AA780-5C70-4148-B0AA-AA1A111B731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alendar Week"/>
        </a:ext>
      </dgm:extLst>
    </dgm:pt>
    <dgm:pt modelId="{B5F4EFA7-309A-4C06-98CB-53B8E68F3C6F}" type="pres">
      <dgm:prSet presAssocID="{992AA780-5C70-4148-B0AA-AA1A111B7318}" presName="spaceRect" presStyleCnt="0"/>
      <dgm:spPr/>
    </dgm:pt>
    <dgm:pt modelId="{F05F7CB1-1CD5-470D-92AB-F79903C7493F}" type="pres">
      <dgm:prSet presAssocID="{992AA780-5C70-4148-B0AA-AA1A111B7318}" presName="textRect" presStyleLbl="revTx" presStyleIdx="2" presStyleCnt="3" custScaleX="154451">
        <dgm:presLayoutVars>
          <dgm:chMax val="1"/>
          <dgm:chPref val="1"/>
        </dgm:presLayoutVars>
      </dgm:prSet>
      <dgm:spPr/>
    </dgm:pt>
  </dgm:ptLst>
  <dgm:cxnLst>
    <dgm:cxn modelId="{D1476E00-8607-4D22-B47C-7E1FBBF5273A}" srcId="{CF6CE0AE-2543-4831-B590-81DA32F6A7D2}" destId="{992AA780-5C70-4148-B0AA-AA1A111B7318}" srcOrd="2" destOrd="0" parTransId="{3850501F-CF27-4E86-AB2C-6FE11B0953C9}" sibTransId="{B7EC2823-8E1F-4A17-ACE8-F8615D142E6F}"/>
    <dgm:cxn modelId="{F532D54B-D48F-4924-8EFB-9A684F35C272}" type="presOf" srcId="{CF6CE0AE-2543-4831-B590-81DA32F6A7D2}" destId="{A46D9954-80BF-4A65-81A8-1F6F8128E930}" srcOrd="0" destOrd="0" presId="urn:microsoft.com/office/officeart/2018/2/layout/IconLabelList"/>
    <dgm:cxn modelId="{562D0B73-31A9-4173-B6F6-E7F1611E0288}" type="presOf" srcId="{992AA780-5C70-4148-B0AA-AA1A111B7318}" destId="{F05F7CB1-1CD5-470D-92AB-F79903C7493F}" srcOrd="0" destOrd="0" presId="urn:microsoft.com/office/officeart/2018/2/layout/IconLabelList"/>
    <dgm:cxn modelId="{5CCCAAD2-9413-44F7-8494-9D1BA0DC21F4}" srcId="{CF6CE0AE-2543-4831-B590-81DA32F6A7D2}" destId="{F26A6588-41D4-496E-9572-3B81BB8504EA}" srcOrd="1" destOrd="0" parTransId="{0019C8D7-CD5A-4431-8374-9149B215B797}" sibTransId="{B5B2CAFC-4D6F-49B4-BF0C-9AC3BAEA3424}"/>
    <dgm:cxn modelId="{95ED3CEA-DDF8-4139-8580-3F1EAC81B7D0}" type="presOf" srcId="{F26A6588-41D4-496E-9572-3B81BB8504EA}" destId="{D7911A7F-4076-4DFA-93A1-0F6B4E136896}" srcOrd="0" destOrd="0" presId="urn:microsoft.com/office/officeart/2018/2/layout/IconLabelList"/>
    <dgm:cxn modelId="{0B6A86EF-6CB6-43A9-8F9A-1B6BDBC34C1A}" srcId="{CF6CE0AE-2543-4831-B590-81DA32F6A7D2}" destId="{050165C3-5108-44A6-85E5-A013777C0559}" srcOrd="0" destOrd="0" parTransId="{63E8B39B-564E-4BB1-994B-EF634543E13C}" sibTransId="{70079683-575A-425F-8E32-0B8DDB288B7D}"/>
    <dgm:cxn modelId="{66A0A3FF-4C11-495D-B26B-DFDE1783FB5C}" type="presOf" srcId="{050165C3-5108-44A6-85E5-A013777C0559}" destId="{FF46DC2A-649F-4564-AF5D-6E5294988F4D}" srcOrd="0" destOrd="0" presId="urn:microsoft.com/office/officeart/2018/2/layout/IconLabelList"/>
    <dgm:cxn modelId="{F2C4339C-28B4-47E2-9B0C-3AE627AECF49}" type="presParOf" srcId="{A46D9954-80BF-4A65-81A8-1F6F8128E930}" destId="{4721F229-2959-49C5-B770-D07BA1E51B91}" srcOrd="0" destOrd="0" presId="urn:microsoft.com/office/officeart/2018/2/layout/IconLabelList"/>
    <dgm:cxn modelId="{F617CE01-8686-4E8E-A142-56160911745C}" type="presParOf" srcId="{4721F229-2959-49C5-B770-D07BA1E51B91}" destId="{C4E86BFE-6100-46B3-BE21-81C1C3E2A0C6}" srcOrd="0" destOrd="0" presId="urn:microsoft.com/office/officeart/2018/2/layout/IconLabelList"/>
    <dgm:cxn modelId="{797E4FAF-C7D6-4A28-A560-E035A6B12016}" type="presParOf" srcId="{4721F229-2959-49C5-B770-D07BA1E51B91}" destId="{4BF52075-D987-414C-B2B6-5E78E438B792}" srcOrd="1" destOrd="0" presId="urn:microsoft.com/office/officeart/2018/2/layout/IconLabelList"/>
    <dgm:cxn modelId="{308ED925-1ED2-48B8-A08B-41360E0407DF}" type="presParOf" srcId="{4721F229-2959-49C5-B770-D07BA1E51B91}" destId="{FF46DC2A-649F-4564-AF5D-6E5294988F4D}" srcOrd="2" destOrd="0" presId="urn:microsoft.com/office/officeart/2018/2/layout/IconLabelList"/>
    <dgm:cxn modelId="{011ACBD9-0880-4625-9352-C2894D1D552D}" type="presParOf" srcId="{A46D9954-80BF-4A65-81A8-1F6F8128E930}" destId="{672B0F38-542E-4042-963A-E69A81ACA560}" srcOrd="1" destOrd="0" presId="urn:microsoft.com/office/officeart/2018/2/layout/IconLabelList"/>
    <dgm:cxn modelId="{285E9A9E-2281-46BF-AC56-AFAAE51FEA30}" type="presParOf" srcId="{A46D9954-80BF-4A65-81A8-1F6F8128E930}" destId="{D7B28E83-62F6-4A5C-B180-82C1A4891A82}" srcOrd="2" destOrd="0" presId="urn:microsoft.com/office/officeart/2018/2/layout/IconLabelList"/>
    <dgm:cxn modelId="{318F540E-6741-450A-AFD2-AD76C9369CA7}" type="presParOf" srcId="{D7B28E83-62F6-4A5C-B180-82C1A4891A82}" destId="{B31EF07B-3775-4DD5-B875-572E17A6049E}" srcOrd="0" destOrd="0" presId="urn:microsoft.com/office/officeart/2018/2/layout/IconLabelList"/>
    <dgm:cxn modelId="{122C410F-C498-4AD9-9247-3D08D9469DA3}" type="presParOf" srcId="{D7B28E83-62F6-4A5C-B180-82C1A4891A82}" destId="{57B202BF-9684-4406-8759-29F8AFA1FDB6}" srcOrd="1" destOrd="0" presId="urn:microsoft.com/office/officeart/2018/2/layout/IconLabelList"/>
    <dgm:cxn modelId="{5FBC78D3-6F0F-4FC8-AEDA-2020B608C173}" type="presParOf" srcId="{D7B28E83-62F6-4A5C-B180-82C1A4891A82}" destId="{D7911A7F-4076-4DFA-93A1-0F6B4E136896}" srcOrd="2" destOrd="0" presId="urn:microsoft.com/office/officeart/2018/2/layout/IconLabelList"/>
    <dgm:cxn modelId="{76494B07-80B1-429F-B76C-CEB5985D7EBC}" type="presParOf" srcId="{A46D9954-80BF-4A65-81A8-1F6F8128E930}" destId="{3F380FAC-5C08-4F9E-9594-F6E9D00BBF92}" srcOrd="3" destOrd="0" presId="urn:microsoft.com/office/officeart/2018/2/layout/IconLabelList"/>
    <dgm:cxn modelId="{E5225E02-AFFA-44FE-8950-0FF78031F864}" type="presParOf" srcId="{A46D9954-80BF-4A65-81A8-1F6F8128E930}" destId="{418F7885-BC89-49ED-A539-D4513C384B89}" srcOrd="4" destOrd="0" presId="urn:microsoft.com/office/officeart/2018/2/layout/IconLabelList"/>
    <dgm:cxn modelId="{C7185862-C05C-4564-9E4E-4E66685138D1}" type="presParOf" srcId="{418F7885-BC89-49ED-A539-D4513C384B89}" destId="{85E99B53-0A29-4E1C-92C6-185A41F005AE}" srcOrd="0" destOrd="0" presId="urn:microsoft.com/office/officeart/2018/2/layout/IconLabelList"/>
    <dgm:cxn modelId="{29ACF09E-C50C-4796-8E48-4912F50C8BE8}" type="presParOf" srcId="{418F7885-BC89-49ED-A539-D4513C384B89}" destId="{B5F4EFA7-309A-4C06-98CB-53B8E68F3C6F}" srcOrd="1" destOrd="0" presId="urn:microsoft.com/office/officeart/2018/2/layout/IconLabelList"/>
    <dgm:cxn modelId="{AB09DD9C-E1EF-4813-BDEB-A15B1B9EC745}" type="presParOf" srcId="{418F7885-BC89-49ED-A539-D4513C384B89}" destId="{F05F7CB1-1CD5-470D-92AB-F79903C7493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2F6E0C08-98FF-4B00-8A6A-C30B1C0596D5}" type="doc">
      <dgm:prSet loTypeId="urn:microsoft.com/office/officeart/2018/5/layout/IconLeafLabelList" loCatId="icon" qsTypeId="urn:microsoft.com/office/officeart/2005/8/quickstyle/simple1" qsCatId="simple" csTypeId="urn:microsoft.com/office/officeart/2005/8/colors/accent0_1" csCatId="mainScheme" phldr="1"/>
      <dgm:spPr/>
      <dgm:t>
        <a:bodyPr/>
        <a:lstStyle/>
        <a:p>
          <a:endParaRPr lang="en-US"/>
        </a:p>
      </dgm:t>
    </dgm:pt>
    <dgm:pt modelId="{FF12EE07-EDB0-40AE-88DE-F91097F6C4F6}">
      <dgm:prSet custT="1"/>
      <dgm:spPr/>
      <dgm:t>
        <a:bodyPr/>
        <a:lstStyle/>
        <a:p>
          <a:pPr>
            <a:lnSpc>
              <a:spcPct val="100000"/>
            </a:lnSpc>
            <a:defRPr cap="all"/>
          </a:pPr>
          <a:r>
            <a:rPr lang="en-GB" sz="1400" b="0"/>
            <a:t>Mathematical bases</a:t>
          </a:r>
          <a:endParaRPr lang="en-US" sz="1400" b="0"/>
        </a:p>
      </dgm:t>
    </dgm:pt>
    <dgm:pt modelId="{B51EB4B2-838D-46AE-AAD2-5F3914D1DC74}" type="parTrans" cxnId="{A9B1D2AF-67A7-4913-95FF-1B99A393532B}">
      <dgm:prSet/>
      <dgm:spPr/>
      <dgm:t>
        <a:bodyPr/>
        <a:lstStyle/>
        <a:p>
          <a:endParaRPr lang="en-US" sz="1800" b="1"/>
        </a:p>
      </dgm:t>
    </dgm:pt>
    <dgm:pt modelId="{9278D3A6-B569-4737-A88F-D3F34BC12241}" type="sibTrans" cxnId="{A9B1D2AF-67A7-4913-95FF-1B99A393532B}">
      <dgm:prSet/>
      <dgm:spPr/>
      <dgm:t>
        <a:bodyPr/>
        <a:lstStyle/>
        <a:p>
          <a:endParaRPr lang="en-US" sz="1800" b="1"/>
        </a:p>
      </dgm:t>
    </dgm:pt>
    <dgm:pt modelId="{9B22DC62-8D9A-4E2D-8A49-18FF59D23254}">
      <dgm:prSet custT="1"/>
      <dgm:spPr/>
      <dgm:t>
        <a:bodyPr/>
        <a:lstStyle/>
        <a:p>
          <a:pPr>
            <a:lnSpc>
              <a:spcPct val="100000"/>
            </a:lnSpc>
            <a:defRPr cap="all"/>
          </a:pPr>
          <a:r>
            <a:rPr lang="en-GB" sz="1400" b="0"/>
            <a:t>Statistical methods</a:t>
          </a:r>
          <a:endParaRPr lang="en-US" sz="1400" b="0"/>
        </a:p>
      </dgm:t>
    </dgm:pt>
    <dgm:pt modelId="{5F46AC06-3750-4234-81A4-F96334814D80}" type="parTrans" cxnId="{DDAB74CD-6C58-4827-A906-41EF8F908ACE}">
      <dgm:prSet/>
      <dgm:spPr/>
      <dgm:t>
        <a:bodyPr/>
        <a:lstStyle/>
        <a:p>
          <a:endParaRPr lang="en-US" sz="1800" b="1"/>
        </a:p>
      </dgm:t>
    </dgm:pt>
    <dgm:pt modelId="{D55B49CB-5FCE-48BD-AE5A-8CE028232BDF}" type="sibTrans" cxnId="{DDAB74CD-6C58-4827-A906-41EF8F908ACE}">
      <dgm:prSet/>
      <dgm:spPr/>
      <dgm:t>
        <a:bodyPr/>
        <a:lstStyle/>
        <a:p>
          <a:endParaRPr lang="en-US" sz="1800" b="1"/>
        </a:p>
      </dgm:t>
    </dgm:pt>
    <dgm:pt modelId="{73BE36D9-F6F0-456D-8720-367B58663458}">
      <dgm:prSet custT="1"/>
      <dgm:spPr/>
      <dgm:t>
        <a:bodyPr/>
        <a:lstStyle/>
        <a:p>
          <a:pPr>
            <a:lnSpc>
              <a:spcPct val="100000"/>
            </a:lnSpc>
            <a:defRPr cap="all"/>
          </a:pPr>
          <a:r>
            <a:rPr lang="en-GB" sz="1400" b="0"/>
            <a:t>Applications</a:t>
          </a:r>
          <a:endParaRPr lang="en-US" sz="1400" b="0"/>
        </a:p>
      </dgm:t>
    </dgm:pt>
    <dgm:pt modelId="{7C21B935-3573-42C0-8F7F-EA6D1B818EC7}" type="parTrans" cxnId="{BB3E1AA9-65E6-422B-9138-BEFFD577380B}">
      <dgm:prSet/>
      <dgm:spPr/>
      <dgm:t>
        <a:bodyPr/>
        <a:lstStyle/>
        <a:p>
          <a:endParaRPr lang="en-US" sz="1800" b="1"/>
        </a:p>
      </dgm:t>
    </dgm:pt>
    <dgm:pt modelId="{294D5229-8025-4D6F-9828-51BDA1AEEFB0}" type="sibTrans" cxnId="{BB3E1AA9-65E6-422B-9138-BEFFD577380B}">
      <dgm:prSet/>
      <dgm:spPr/>
      <dgm:t>
        <a:bodyPr/>
        <a:lstStyle/>
        <a:p>
          <a:endParaRPr lang="en-US" sz="1800" b="1"/>
        </a:p>
      </dgm:t>
    </dgm:pt>
    <dgm:pt modelId="{A7997149-3E20-4029-8C79-99F4C4FA58C9}" type="pres">
      <dgm:prSet presAssocID="{2F6E0C08-98FF-4B00-8A6A-C30B1C0596D5}" presName="root" presStyleCnt="0">
        <dgm:presLayoutVars>
          <dgm:dir/>
          <dgm:resizeHandles val="exact"/>
        </dgm:presLayoutVars>
      </dgm:prSet>
      <dgm:spPr/>
    </dgm:pt>
    <dgm:pt modelId="{6379E633-ACA6-482D-9B0E-26E3B7A73E63}" type="pres">
      <dgm:prSet presAssocID="{FF12EE07-EDB0-40AE-88DE-F91097F6C4F6}" presName="compNode" presStyleCnt="0"/>
      <dgm:spPr/>
    </dgm:pt>
    <dgm:pt modelId="{BEDB9A23-6EC7-4F57-8A50-4D1E2FFD225A}" type="pres">
      <dgm:prSet presAssocID="{FF12EE07-EDB0-40AE-88DE-F91097F6C4F6}" presName="iconBgRect" presStyleLbl="bgShp" presStyleIdx="0" presStyleCnt="3"/>
      <dgm:spPr>
        <a:prstGeom prst="round2DiagRect">
          <a:avLst>
            <a:gd name="adj1" fmla="val 29727"/>
            <a:gd name="adj2" fmla="val 0"/>
          </a:avLst>
        </a:prstGeom>
        <a:solidFill>
          <a:srgbClr val="66CBE4"/>
        </a:solidFill>
        <a:ln>
          <a:solidFill>
            <a:srgbClr val="66CBE4"/>
          </a:solidFill>
        </a:ln>
      </dgm:spPr>
    </dgm:pt>
    <dgm:pt modelId="{A7C3E75B-7A4D-4939-9738-F8E4F7F3DE9A}" type="pres">
      <dgm:prSet presAssocID="{FF12EE07-EDB0-40AE-88DE-F91097F6C4F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Calculator"/>
        </a:ext>
      </dgm:extLst>
    </dgm:pt>
    <dgm:pt modelId="{21216D22-0EF9-4D12-A022-706FA5555958}" type="pres">
      <dgm:prSet presAssocID="{FF12EE07-EDB0-40AE-88DE-F91097F6C4F6}" presName="spaceRect" presStyleCnt="0"/>
      <dgm:spPr/>
    </dgm:pt>
    <dgm:pt modelId="{21D365C8-EEA6-4C92-971D-C3C39411B46C}" type="pres">
      <dgm:prSet presAssocID="{FF12EE07-EDB0-40AE-88DE-F91097F6C4F6}" presName="textRect" presStyleLbl="revTx" presStyleIdx="0" presStyleCnt="3" custScaleX="147885">
        <dgm:presLayoutVars>
          <dgm:chMax val="1"/>
          <dgm:chPref val="1"/>
        </dgm:presLayoutVars>
      </dgm:prSet>
      <dgm:spPr/>
    </dgm:pt>
    <dgm:pt modelId="{7D7FE530-3AFF-49CE-891A-AA4F32DAA9B6}" type="pres">
      <dgm:prSet presAssocID="{9278D3A6-B569-4737-A88F-D3F34BC12241}" presName="sibTrans" presStyleCnt="0"/>
      <dgm:spPr/>
    </dgm:pt>
    <dgm:pt modelId="{009478F8-7599-40B5-AA3A-AC47C82D1119}" type="pres">
      <dgm:prSet presAssocID="{9B22DC62-8D9A-4E2D-8A49-18FF59D23254}" presName="compNode" presStyleCnt="0"/>
      <dgm:spPr/>
    </dgm:pt>
    <dgm:pt modelId="{6FBD378F-5D34-4A3D-9E44-FDB66055C765}" type="pres">
      <dgm:prSet presAssocID="{9B22DC62-8D9A-4E2D-8A49-18FF59D23254}" presName="iconBgRect" presStyleLbl="bgShp" presStyleIdx="1" presStyleCnt="3"/>
      <dgm:spPr>
        <a:prstGeom prst="round2DiagRect">
          <a:avLst>
            <a:gd name="adj1" fmla="val 29727"/>
            <a:gd name="adj2" fmla="val 0"/>
          </a:avLst>
        </a:prstGeom>
        <a:solidFill>
          <a:srgbClr val="66CBE4"/>
        </a:solidFill>
        <a:ln>
          <a:solidFill>
            <a:srgbClr val="66CBE4"/>
          </a:solidFill>
        </a:ln>
      </dgm:spPr>
    </dgm:pt>
    <dgm:pt modelId="{8F0AA9D9-D62B-41E3-B996-D7339573E13D}" type="pres">
      <dgm:prSet presAssocID="{9B22DC62-8D9A-4E2D-8A49-18FF59D2325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Bar chart"/>
        </a:ext>
      </dgm:extLst>
    </dgm:pt>
    <dgm:pt modelId="{BAFB1DCF-FAAA-405C-9E1B-6697B14B3661}" type="pres">
      <dgm:prSet presAssocID="{9B22DC62-8D9A-4E2D-8A49-18FF59D23254}" presName="spaceRect" presStyleCnt="0"/>
      <dgm:spPr/>
    </dgm:pt>
    <dgm:pt modelId="{498D86D1-0253-4EF4-B5A5-C0EEDECC3758}" type="pres">
      <dgm:prSet presAssocID="{9B22DC62-8D9A-4E2D-8A49-18FF59D23254}" presName="textRect" presStyleLbl="revTx" presStyleIdx="1" presStyleCnt="3" custScaleX="146429">
        <dgm:presLayoutVars>
          <dgm:chMax val="1"/>
          <dgm:chPref val="1"/>
        </dgm:presLayoutVars>
      </dgm:prSet>
      <dgm:spPr/>
    </dgm:pt>
    <dgm:pt modelId="{FEA8D5AF-503E-4ED7-80C1-F61B1CDDD6EF}" type="pres">
      <dgm:prSet presAssocID="{D55B49CB-5FCE-48BD-AE5A-8CE028232BDF}" presName="sibTrans" presStyleCnt="0"/>
      <dgm:spPr/>
    </dgm:pt>
    <dgm:pt modelId="{56E615A1-84BC-4E2D-A214-A851E50A36CF}" type="pres">
      <dgm:prSet presAssocID="{73BE36D9-F6F0-456D-8720-367B58663458}" presName="compNode" presStyleCnt="0"/>
      <dgm:spPr/>
    </dgm:pt>
    <dgm:pt modelId="{3D6437A5-0EA1-4B46-9C96-C67EBB0AA5C8}" type="pres">
      <dgm:prSet presAssocID="{73BE36D9-F6F0-456D-8720-367B58663458}" presName="iconBgRect" presStyleLbl="bgShp" presStyleIdx="2" presStyleCnt="3"/>
      <dgm:spPr>
        <a:prstGeom prst="round2DiagRect">
          <a:avLst>
            <a:gd name="adj1" fmla="val 29727"/>
            <a:gd name="adj2" fmla="val 0"/>
          </a:avLst>
        </a:prstGeom>
        <a:solidFill>
          <a:srgbClr val="66CBE4"/>
        </a:solidFill>
        <a:ln>
          <a:solidFill>
            <a:srgbClr val="66CBE4"/>
          </a:solidFill>
        </a:ln>
      </dgm:spPr>
    </dgm:pt>
    <dgm:pt modelId="{97FA60F3-ED95-41BE-A71E-D38CA8AA60F0}" type="pres">
      <dgm:prSet presAssocID="{73BE36D9-F6F0-456D-8720-367B5866345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City"/>
        </a:ext>
      </dgm:extLst>
    </dgm:pt>
    <dgm:pt modelId="{1279B09F-3E8A-4EB1-9FDB-72B4B509A41E}" type="pres">
      <dgm:prSet presAssocID="{73BE36D9-F6F0-456D-8720-367B58663458}" presName="spaceRect" presStyleCnt="0"/>
      <dgm:spPr/>
    </dgm:pt>
    <dgm:pt modelId="{64B367A1-D22E-4C1C-8A89-A48E113425CF}" type="pres">
      <dgm:prSet presAssocID="{73BE36D9-F6F0-456D-8720-367B58663458}" presName="textRect" presStyleLbl="revTx" presStyleIdx="2" presStyleCnt="3" custScaleX="117066">
        <dgm:presLayoutVars>
          <dgm:chMax val="1"/>
          <dgm:chPref val="1"/>
        </dgm:presLayoutVars>
      </dgm:prSet>
      <dgm:spPr/>
    </dgm:pt>
  </dgm:ptLst>
  <dgm:cxnLst>
    <dgm:cxn modelId="{0EEB9E97-7986-4C23-84BC-015C47F45C17}" type="presOf" srcId="{2F6E0C08-98FF-4B00-8A6A-C30B1C0596D5}" destId="{A7997149-3E20-4029-8C79-99F4C4FA58C9}" srcOrd="0" destOrd="0" presId="urn:microsoft.com/office/officeart/2018/5/layout/IconLeafLabelList"/>
    <dgm:cxn modelId="{BB3E1AA9-65E6-422B-9138-BEFFD577380B}" srcId="{2F6E0C08-98FF-4B00-8A6A-C30B1C0596D5}" destId="{73BE36D9-F6F0-456D-8720-367B58663458}" srcOrd="2" destOrd="0" parTransId="{7C21B935-3573-42C0-8F7F-EA6D1B818EC7}" sibTransId="{294D5229-8025-4D6F-9828-51BDA1AEEFB0}"/>
    <dgm:cxn modelId="{A9B1D2AF-67A7-4913-95FF-1B99A393532B}" srcId="{2F6E0C08-98FF-4B00-8A6A-C30B1C0596D5}" destId="{FF12EE07-EDB0-40AE-88DE-F91097F6C4F6}" srcOrd="0" destOrd="0" parTransId="{B51EB4B2-838D-46AE-AAD2-5F3914D1DC74}" sibTransId="{9278D3A6-B569-4737-A88F-D3F34BC12241}"/>
    <dgm:cxn modelId="{D8FC6BB2-4960-4A01-9318-F3ECAA10124A}" type="presOf" srcId="{9B22DC62-8D9A-4E2D-8A49-18FF59D23254}" destId="{498D86D1-0253-4EF4-B5A5-C0EEDECC3758}" srcOrd="0" destOrd="0" presId="urn:microsoft.com/office/officeart/2018/5/layout/IconLeafLabelList"/>
    <dgm:cxn modelId="{A8DCE5C2-0150-4E21-9355-C955611311DE}" type="presOf" srcId="{73BE36D9-F6F0-456D-8720-367B58663458}" destId="{64B367A1-D22E-4C1C-8A89-A48E113425CF}" srcOrd="0" destOrd="0" presId="urn:microsoft.com/office/officeart/2018/5/layout/IconLeafLabelList"/>
    <dgm:cxn modelId="{DDAB74CD-6C58-4827-A906-41EF8F908ACE}" srcId="{2F6E0C08-98FF-4B00-8A6A-C30B1C0596D5}" destId="{9B22DC62-8D9A-4E2D-8A49-18FF59D23254}" srcOrd="1" destOrd="0" parTransId="{5F46AC06-3750-4234-81A4-F96334814D80}" sibTransId="{D55B49CB-5FCE-48BD-AE5A-8CE028232BDF}"/>
    <dgm:cxn modelId="{A84C0AF9-2155-4758-802A-610181A5863A}" type="presOf" srcId="{FF12EE07-EDB0-40AE-88DE-F91097F6C4F6}" destId="{21D365C8-EEA6-4C92-971D-C3C39411B46C}" srcOrd="0" destOrd="0" presId="urn:microsoft.com/office/officeart/2018/5/layout/IconLeafLabelList"/>
    <dgm:cxn modelId="{A050198A-1DA9-429F-8EF0-8A960330F1AD}" type="presParOf" srcId="{A7997149-3E20-4029-8C79-99F4C4FA58C9}" destId="{6379E633-ACA6-482D-9B0E-26E3B7A73E63}" srcOrd="0" destOrd="0" presId="urn:microsoft.com/office/officeart/2018/5/layout/IconLeafLabelList"/>
    <dgm:cxn modelId="{BCC651A4-DFFA-447B-A382-FFA0F2F05C76}" type="presParOf" srcId="{6379E633-ACA6-482D-9B0E-26E3B7A73E63}" destId="{BEDB9A23-6EC7-4F57-8A50-4D1E2FFD225A}" srcOrd="0" destOrd="0" presId="urn:microsoft.com/office/officeart/2018/5/layout/IconLeafLabelList"/>
    <dgm:cxn modelId="{750B319F-BA17-4888-BC6D-131ACD7593F3}" type="presParOf" srcId="{6379E633-ACA6-482D-9B0E-26E3B7A73E63}" destId="{A7C3E75B-7A4D-4939-9738-F8E4F7F3DE9A}" srcOrd="1" destOrd="0" presId="urn:microsoft.com/office/officeart/2018/5/layout/IconLeafLabelList"/>
    <dgm:cxn modelId="{E0B27BA3-4054-4DE4-8471-A831ECB99F50}" type="presParOf" srcId="{6379E633-ACA6-482D-9B0E-26E3B7A73E63}" destId="{21216D22-0EF9-4D12-A022-706FA5555958}" srcOrd="2" destOrd="0" presId="urn:microsoft.com/office/officeart/2018/5/layout/IconLeafLabelList"/>
    <dgm:cxn modelId="{1477B364-87ED-4BB6-95A1-88CEA2F64882}" type="presParOf" srcId="{6379E633-ACA6-482D-9B0E-26E3B7A73E63}" destId="{21D365C8-EEA6-4C92-971D-C3C39411B46C}" srcOrd="3" destOrd="0" presId="urn:microsoft.com/office/officeart/2018/5/layout/IconLeafLabelList"/>
    <dgm:cxn modelId="{369569B5-4F6D-4888-82C2-421D5C531E30}" type="presParOf" srcId="{A7997149-3E20-4029-8C79-99F4C4FA58C9}" destId="{7D7FE530-3AFF-49CE-891A-AA4F32DAA9B6}" srcOrd="1" destOrd="0" presId="urn:microsoft.com/office/officeart/2018/5/layout/IconLeafLabelList"/>
    <dgm:cxn modelId="{68F796F3-207D-4C59-B7D1-29BF075AB7D2}" type="presParOf" srcId="{A7997149-3E20-4029-8C79-99F4C4FA58C9}" destId="{009478F8-7599-40B5-AA3A-AC47C82D1119}" srcOrd="2" destOrd="0" presId="urn:microsoft.com/office/officeart/2018/5/layout/IconLeafLabelList"/>
    <dgm:cxn modelId="{C32D9AF2-D13C-4213-BC21-E21DF264B3F1}" type="presParOf" srcId="{009478F8-7599-40B5-AA3A-AC47C82D1119}" destId="{6FBD378F-5D34-4A3D-9E44-FDB66055C765}" srcOrd="0" destOrd="0" presId="urn:microsoft.com/office/officeart/2018/5/layout/IconLeafLabelList"/>
    <dgm:cxn modelId="{0692E9B8-5BED-47F7-A120-613056217953}" type="presParOf" srcId="{009478F8-7599-40B5-AA3A-AC47C82D1119}" destId="{8F0AA9D9-D62B-41E3-B996-D7339573E13D}" srcOrd="1" destOrd="0" presId="urn:microsoft.com/office/officeart/2018/5/layout/IconLeafLabelList"/>
    <dgm:cxn modelId="{7A601268-3A38-4BC0-9C24-81CCBD71B9A2}" type="presParOf" srcId="{009478F8-7599-40B5-AA3A-AC47C82D1119}" destId="{BAFB1DCF-FAAA-405C-9E1B-6697B14B3661}" srcOrd="2" destOrd="0" presId="urn:microsoft.com/office/officeart/2018/5/layout/IconLeafLabelList"/>
    <dgm:cxn modelId="{97FEEB13-B97F-48C4-B9A0-6C0589F2671F}" type="presParOf" srcId="{009478F8-7599-40B5-AA3A-AC47C82D1119}" destId="{498D86D1-0253-4EF4-B5A5-C0EEDECC3758}" srcOrd="3" destOrd="0" presId="urn:microsoft.com/office/officeart/2018/5/layout/IconLeafLabelList"/>
    <dgm:cxn modelId="{9BD98EC4-EE01-4023-9887-612E5C69470F}" type="presParOf" srcId="{A7997149-3E20-4029-8C79-99F4C4FA58C9}" destId="{FEA8D5AF-503E-4ED7-80C1-F61B1CDDD6EF}" srcOrd="3" destOrd="0" presId="urn:microsoft.com/office/officeart/2018/5/layout/IconLeafLabelList"/>
    <dgm:cxn modelId="{F6851E55-4C26-4706-A478-54F61B4721C4}" type="presParOf" srcId="{A7997149-3E20-4029-8C79-99F4C4FA58C9}" destId="{56E615A1-84BC-4E2D-A214-A851E50A36CF}" srcOrd="4" destOrd="0" presId="urn:microsoft.com/office/officeart/2018/5/layout/IconLeafLabelList"/>
    <dgm:cxn modelId="{66E443DE-E2F0-4E52-9747-1EA6B5FAC7F2}" type="presParOf" srcId="{56E615A1-84BC-4E2D-A214-A851E50A36CF}" destId="{3D6437A5-0EA1-4B46-9C96-C67EBB0AA5C8}" srcOrd="0" destOrd="0" presId="urn:microsoft.com/office/officeart/2018/5/layout/IconLeafLabelList"/>
    <dgm:cxn modelId="{80881D28-5DCE-470F-877C-A8C7B5FB1A10}" type="presParOf" srcId="{56E615A1-84BC-4E2D-A214-A851E50A36CF}" destId="{97FA60F3-ED95-41BE-A71E-D38CA8AA60F0}" srcOrd="1" destOrd="0" presId="urn:microsoft.com/office/officeart/2018/5/layout/IconLeafLabelList"/>
    <dgm:cxn modelId="{EDC51369-F05D-46D5-A9C8-668006743433}" type="presParOf" srcId="{56E615A1-84BC-4E2D-A214-A851E50A36CF}" destId="{1279B09F-3E8A-4EB1-9FDB-72B4B509A41E}" srcOrd="2" destOrd="0" presId="urn:microsoft.com/office/officeart/2018/5/layout/IconLeafLabelList"/>
    <dgm:cxn modelId="{70D08443-C8CC-4DE8-9EE4-3015503F0F73}" type="presParOf" srcId="{56E615A1-84BC-4E2D-A214-A851E50A36CF}" destId="{64B367A1-D22E-4C1C-8A89-A48E113425CF}" srcOrd="3" destOrd="0" presId="urn:microsoft.com/office/officeart/2018/5/layout/IconLeaf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5C57627C-B7C9-415B-8514-612A5E5B566F}" type="doc">
      <dgm:prSet loTypeId="urn:microsoft.com/office/officeart/2005/8/layout/hierarchy1" loCatId="hierarchy" qsTypeId="urn:microsoft.com/office/officeart/2005/8/quickstyle/simple1" qsCatId="simple" csTypeId="urn:microsoft.com/office/officeart/2005/8/colors/accent1_3" csCatId="accent1" phldr="1"/>
      <dgm:spPr/>
      <dgm:t>
        <a:bodyPr/>
        <a:lstStyle/>
        <a:p>
          <a:endParaRPr lang="en-US"/>
        </a:p>
      </dgm:t>
    </dgm:pt>
    <dgm:pt modelId="{8D13CE95-B1DF-45C5-B499-047A4985A80C}">
      <dgm:prSet custT="1"/>
      <dgm:spPr/>
      <dgm:t>
        <a:bodyPr/>
        <a:lstStyle/>
        <a:p>
          <a:r>
            <a:rPr lang="en-GB" sz="1200"/>
            <a:t>See whether the mitigation effort has really made an acceptable difference</a:t>
          </a:r>
          <a:endParaRPr lang="en-US" sz="1200"/>
        </a:p>
      </dgm:t>
    </dgm:pt>
    <dgm:pt modelId="{2081B505-420A-4CE7-B0DC-D3685B58CEB9}" type="parTrans" cxnId="{1E7D660E-AB41-449C-9C0F-D190A577707A}">
      <dgm:prSet/>
      <dgm:spPr/>
      <dgm:t>
        <a:bodyPr/>
        <a:lstStyle/>
        <a:p>
          <a:endParaRPr lang="en-US" sz="1600"/>
        </a:p>
      </dgm:t>
    </dgm:pt>
    <dgm:pt modelId="{18127C3C-4E3C-4FC2-9AEC-263539CE0BF5}" type="sibTrans" cxnId="{1E7D660E-AB41-449C-9C0F-D190A577707A}">
      <dgm:prSet/>
      <dgm:spPr/>
      <dgm:t>
        <a:bodyPr/>
        <a:lstStyle/>
        <a:p>
          <a:endParaRPr lang="en-US" sz="1600"/>
        </a:p>
      </dgm:t>
    </dgm:pt>
    <dgm:pt modelId="{F7B421B2-9D6F-467D-8D52-602AA30A4B91}">
      <dgm:prSet custT="1"/>
      <dgm:spPr/>
      <dgm:t>
        <a:bodyPr/>
        <a:lstStyle/>
        <a:p>
          <a:r>
            <a:rPr lang="en-GB" sz="1200"/>
            <a:t>The risk that remains is called the "residual risk". </a:t>
          </a:r>
          <a:endParaRPr lang="en-US" sz="1200"/>
        </a:p>
      </dgm:t>
    </dgm:pt>
    <dgm:pt modelId="{D2874E18-17CE-4B73-AC3F-15BBD08D8D6A}" type="parTrans" cxnId="{329EBC2C-D63C-4CE2-96F4-0C02A6E72799}">
      <dgm:prSet/>
      <dgm:spPr/>
      <dgm:t>
        <a:bodyPr/>
        <a:lstStyle/>
        <a:p>
          <a:endParaRPr lang="en-US" sz="1600"/>
        </a:p>
      </dgm:t>
    </dgm:pt>
    <dgm:pt modelId="{CE4431DE-7496-487A-A73C-D79C5B805CF4}" type="sibTrans" cxnId="{329EBC2C-D63C-4CE2-96F4-0C02A6E72799}">
      <dgm:prSet/>
      <dgm:spPr/>
      <dgm:t>
        <a:bodyPr/>
        <a:lstStyle/>
        <a:p>
          <a:endParaRPr lang="en-US" sz="1600"/>
        </a:p>
      </dgm:t>
    </dgm:pt>
    <dgm:pt modelId="{AA703B74-28F0-40E7-95F4-78082A7CB0EB}">
      <dgm:prSet custT="1"/>
      <dgm:spPr/>
      <dgm:t>
        <a:bodyPr/>
        <a:lstStyle/>
        <a:p>
          <a:r>
            <a:rPr lang="en-GB" sz="1200"/>
            <a:t>Does the mitigating effort reduce the impact?</a:t>
          </a:r>
          <a:endParaRPr lang="en-US" sz="1200"/>
        </a:p>
      </dgm:t>
    </dgm:pt>
    <dgm:pt modelId="{C5C26901-26D3-4468-A37C-C3DC004A12F9}" type="parTrans" cxnId="{6B7946CD-EAFD-4A33-93C5-0F09D95E47D5}">
      <dgm:prSet/>
      <dgm:spPr/>
      <dgm:t>
        <a:bodyPr/>
        <a:lstStyle/>
        <a:p>
          <a:endParaRPr lang="en-US" sz="1600"/>
        </a:p>
      </dgm:t>
    </dgm:pt>
    <dgm:pt modelId="{D25CAD43-38D4-4755-91BE-874D076EB56B}" type="sibTrans" cxnId="{6B7946CD-EAFD-4A33-93C5-0F09D95E47D5}">
      <dgm:prSet/>
      <dgm:spPr/>
      <dgm:t>
        <a:bodyPr/>
        <a:lstStyle/>
        <a:p>
          <a:endParaRPr lang="en-US" sz="1600"/>
        </a:p>
      </dgm:t>
    </dgm:pt>
    <dgm:pt modelId="{FDB15D23-D727-4029-987E-579606C5C91D}">
      <dgm:prSet custT="1"/>
      <dgm:spPr/>
      <dgm:t>
        <a:bodyPr/>
        <a:lstStyle/>
        <a:p>
          <a:r>
            <a:rPr lang="en-GB" sz="1200"/>
            <a:t>The final deliverable should be a transformation risk assessment:</a:t>
          </a:r>
          <a:endParaRPr lang="en-US" sz="1200"/>
        </a:p>
      </dgm:t>
    </dgm:pt>
    <dgm:pt modelId="{003C7069-7202-40E1-8EF6-08D0A94DDFF8}" type="parTrans" cxnId="{4C894DFA-5CD6-4051-A9D6-10979AF948BE}">
      <dgm:prSet/>
      <dgm:spPr/>
      <dgm:t>
        <a:bodyPr/>
        <a:lstStyle/>
        <a:p>
          <a:endParaRPr lang="en-US" sz="1600"/>
        </a:p>
      </dgm:t>
    </dgm:pt>
    <dgm:pt modelId="{4FED39FA-10CC-476B-A965-31F918BCC363}" type="sibTrans" cxnId="{4C894DFA-5CD6-4051-A9D6-10979AF948BE}">
      <dgm:prSet/>
      <dgm:spPr/>
      <dgm:t>
        <a:bodyPr/>
        <a:lstStyle/>
        <a:p>
          <a:endParaRPr lang="en-US" sz="1600"/>
        </a:p>
      </dgm:t>
    </dgm:pt>
    <dgm:pt modelId="{77A17BD1-3A61-4941-A513-7338C2C77C06}" type="pres">
      <dgm:prSet presAssocID="{5C57627C-B7C9-415B-8514-612A5E5B566F}" presName="hierChild1" presStyleCnt="0">
        <dgm:presLayoutVars>
          <dgm:chPref val="1"/>
          <dgm:dir/>
          <dgm:animOne val="branch"/>
          <dgm:animLvl val="lvl"/>
          <dgm:resizeHandles/>
        </dgm:presLayoutVars>
      </dgm:prSet>
      <dgm:spPr/>
    </dgm:pt>
    <dgm:pt modelId="{920973DD-BD4A-4AD1-97DF-EA117177C0FE}" type="pres">
      <dgm:prSet presAssocID="{8D13CE95-B1DF-45C5-B499-047A4985A80C}" presName="hierRoot1" presStyleCnt="0"/>
      <dgm:spPr/>
    </dgm:pt>
    <dgm:pt modelId="{74193526-CBF8-4C1C-A723-FD51C55BC70F}" type="pres">
      <dgm:prSet presAssocID="{8D13CE95-B1DF-45C5-B499-047A4985A80C}" presName="composite" presStyleCnt="0"/>
      <dgm:spPr/>
    </dgm:pt>
    <dgm:pt modelId="{3E7F6A2C-D1D2-4250-A875-70AD47F5559F}" type="pres">
      <dgm:prSet presAssocID="{8D13CE95-B1DF-45C5-B499-047A4985A80C}" presName="background" presStyleLbl="node0" presStyleIdx="0" presStyleCnt="4"/>
      <dgm:spPr/>
    </dgm:pt>
    <dgm:pt modelId="{AF8C1190-EE36-4E2C-8A1E-0412BAB6BDE5}" type="pres">
      <dgm:prSet presAssocID="{8D13CE95-B1DF-45C5-B499-047A4985A80C}" presName="text" presStyleLbl="fgAcc0" presStyleIdx="0" presStyleCnt="4">
        <dgm:presLayoutVars>
          <dgm:chPref val="3"/>
        </dgm:presLayoutVars>
      </dgm:prSet>
      <dgm:spPr/>
    </dgm:pt>
    <dgm:pt modelId="{195F9AA0-92A1-47DF-A18C-A7446441A196}" type="pres">
      <dgm:prSet presAssocID="{8D13CE95-B1DF-45C5-B499-047A4985A80C}" presName="hierChild2" presStyleCnt="0"/>
      <dgm:spPr/>
    </dgm:pt>
    <dgm:pt modelId="{2C2913C6-6B1E-479E-8286-0252653C4B8F}" type="pres">
      <dgm:prSet presAssocID="{F7B421B2-9D6F-467D-8D52-602AA30A4B91}" presName="hierRoot1" presStyleCnt="0"/>
      <dgm:spPr/>
    </dgm:pt>
    <dgm:pt modelId="{5F9ADAFB-06F2-4869-B1AC-CD1EB5108444}" type="pres">
      <dgm:prSet presAssocID="{F7B421B2-9D6F-467D-8D52-602AA30A4B91}" presName="composite" presStyleCnt="0"/>
      <dgm:spPr/>
    </dgm:pt>
    <dgm:pt modelId="{81B3067B-7102-425C-965C-6EE1AB52CF88}" type="pres">
      <dgm:prSet presAssocID="{F7B421B2-9D6F-467D-8D52-602AA30A4B91}" presName="background" presStyleLbl="node0" presStyleIdx="1" presStyleCnt="4"/>
      <dgm:spPr/>
    </dgm:pt>
    <dgm:pt modelId="{B4D40425-5BAE-4025-888B-AA04A99B5876}" type="pres">
      <dgm:prSet presAssocID="{F7B421B2-9D6F-467D-8D52-602AA30A4B91}" presName="text" presStyleLbl="fgAcc0" presStyleIdx="1" presStyleCnt="4">
        <dgm:presLayoutVars>
          <dgm:chPref val="3"/>
        </dgm:presLayoutVars>
      </dgm:prSet>
      <dgm:spPr/>
    </dgm:pt>
    <dgm:pt modelId="{CA7C3B32-5FBE-47C0-A29F-FB98F491DD73}" type="pres">
      <dgm:prSet presAssocID="{F7B421B2-9D6F-467D-8D52-602AA30A4B91}" presName="hierChild2" presStyleCnt="0"/>
      <dgm:spPr/>
    </dgm:pt>
    <dgm:pt modelId="{D456A243-3200-403D-8BB3-ED14913CF457}" type="pres">
      <dgm:prSet presAssocID="{AA703B74-28F0-40E7-95F4-78082A7CB0EB}" presName="hierRoot1" presStyleCnt="0"/>
      <dgm:spPr/>
    </dgm:pt>
    <dgm:pt modelId="{6CA55248-FC4B-40A4-A637-026761907ED0}" type="pres">
      <dgm:prSet presAssocID="{AA703B74-28F0-40E7-95F4-78082A7CB0EB}" presName="composite" presStyleCnt="0"/>
      <dgm:spPr/>
    </dgm:pt>
    <dgm:pt modelId="{30082A90-3393-436A-BBAA-ADF906A83516}" type="pres">
      <dgm:prSet presAssocID="{AA703B74-28F0-40E7-95F4-78082A7CB0EB}" presName="background" presStyleLbl="node0" presStyleIdx="2" presStyleCnt="4"/>
      <dgm:spPr/>
    </dgm:pt>
    <dgm:pt modelId="{92BC5408-D199-421D-9647-8C2C0F9F1D91}" type="pres">
      <dgm:prSet presAssocID="{AA703B74-28F0-40E7-95F4-78082A7CB0EB}" presName="text" presStyleLbl="fgAcc0" presStyleIdx="2" presStyleCnt="4">
        <dgm:presLayoutVars>
          <dgm:chPref val="3"/>
        </dgm:presLayoutVars>
      </dgm:prSet>
      <dgm:spPr/>
    </dgm:pt>
    <dgm:pt modelId="{4DB5BC72-0CE5-4255-A9AA-6A935030F65B}" type="pres">
      <dgm:prSet presAssocID="{AA703B74-28F0-40E7-95F4-78082A7CB0EB}" presName="hierChild2" presStyleCnt="0"/>
      <dgm:spPr/>
    </dgm:pt>
    <dgm:pt modelId="{733E0BBF-0731-4582-BC10-21B31C3BBB1A}" type="pres">
      <dgm:prSet presAssocID="{FDB15D23-D727-4029-987E-579606C5C91D}" presName="hierRoot1" presStyleCnt="0"/>
      <dgm:spPr/>
    </dgm:pt>
    <dgm:pt modelId="{29F40ABE-880B-48F9-9E32-25EB99AA90BF}" type="pres">
      <dgm:prSet presAssocID="{FDB15D23-D727-4029-987E-579606C5C91D}" presName="composite" presStyleCnt="0"/>
      <dgm:spPr/>
    </dgm:pt>
    <dgm:pt modelId="{F679A281-23D0-485E-9E8D-02786EFBB098}" type="pres">
      <dgm:prSet presAssocID="{FDB15D23-D727-4029-987E-579606C5C91D}" presName="background" presStyleLbl="node0" presStyleIdx="3" presStyleCnt="4"/>
      <dgm:spPr/>
    </dgm:pt>
    <dgm:pt modelId="{00FDCDC5-226A-441A-8F92-FC23B8E14C00}" type="pres">
      <dgm:prSet presAssocID="{FDB15D23-D727-4029-987E-579606C5C91D}" presName="text" presStyleLbl="fgAcc0" presStyleIdx="3" presStyleCnt="4">
        <dgm:presLayoutVars>
          <dgm:chPref val="3"/>
        </dgm:presLayoutVars>
      </dgm:prSet>
      <dgm:spPr/>
    </dgm:pt>
    <dgm:pt modelId="{C09C3CD7-B655-40D6-B800-9E46E9A1E268}" type="pres">
      <dgm:prSet presAssocID="{FDB15D23-D727-4029-987E-579606C5C91D}" presName="hierChild2" presStyleCnt="0"/>
      <dgm:spPr/>
    </dgm:pt>
  </dgm:ptLst>
  <dgm:cxnLst>
    <dgm:cxn modelId="{94A09E0A-4352-4B4A-A5B6-D23C330E79D7}" type="presOf" srcId="{5C57627C-B7C9-415B-8514-612A5E5B566F}" destId="{77A17BD1-3A61-4941-A513-7338C2C77C06}" srcOrd="0" destOrd="0" presId="urn:microsoft.com/office/officeart/2005/8/layout/hierarchy1"/>
    <dgm:cxn modelId="{1E7D660E-AB41-449C-9C0F-D190A577707A}" srcId="{5C57627C-B7C9-415B-8514-612A5E5B566F}" destId="{8D13CE95-B1DF-45C5-B499-047A4985A80C}" srcOrd="0" destOrd="0" parTransId="{2081B505-420A-4CE7-B0DC-D3685B58CEB9}" sibTransId="{18127C3C-4E3C-4FC2-9AEC-263539CE0BF5}"/>
    <dgm:cxn modelId="{261C7818-4CA8-4DDE-87A4-092A7B0A2C8B}" type="presOf" srcId="{8D13CE95-B1DF-45C5-B499-047A4985A80C}" destId="{AF8C1190-EE36-4E2C-8A1E-0412BAB6BDE5}" srcOrd="0" destOrd="0" presId="urn:microsoft.com/office/officeart/2005/8/layout/hierarchy1"/>
    <dgm:cxn modelId="{ECBC7926-2FE6-495E-A1EA-FC91E6393D4B}" type="presOf" srcId="{FDB15D23-D727-4029-987E-579606C5C91D}" destId="{00FDCDC5-226A-441A-8F92-FC23B8E14C00}" srcOrd="0" destOrd="0" presId="urn:microsoft.com/office/officeart/2005/8/layout/hierarchy1"/>
    <dgm:cxn modelId="{329EBC2C-D63C-4CE2-96F4-0C02A6E72799}" srcId="{5C57627C-B7C9-415B-8514-612A5E5B566F}" destId="{F7B421B2-9D6F-467D-8D52-602AA30A4B91}" srcOrd="1" destOrd="0" parTransId="{D2874E18-17CE-4B73-AC3F-15BBD08D8D6A}" sibTransId="{CE4431DE-7496-487A-A73C-D79C5B805CF4}"/>
    <dgm:cxn modelId="{6B7946CD-EAFD-4A33-93C5-0F09D95E47D5}" srcId="{5C57627C-B7C9-415B-8514-612A5E5B566F}" destId="{AA703B74-28F0-40E7-95F4-78082A7CB0EB}" srcOrd="2" destOrd="0" parTransId="{C5C26901-26D3-4468-A37C-C3DC004A12F9}" sibTransId="{D25CAD43-38D4-4755-91BE-874D076EB56B}"/>
    <dgm:cxn modelId="{DA97A5F4-A827-4E42-8517-7824E9FD97BF}" type="presOf" srcId="{AA703B74-28F0-40E7-95F4-78082A7CB0EB}" destId="{92BC5408-D199-421D-9647-8C2C0F9F1D91}" srcOrd="0" destOrd="0" presId="urn:microsoft.com/office/officeart/2005/8/layout/hierarchy1"/>
    <dgm:cxn modelId="{E41B55F7-DDED-4C28-9127-C245595AE629}" type="presOf" srcId="{F7B421B2-9D6F-467D-8D52-602AA30A4B91}" destId="{B4D40425-5BAE-4025-888B-AA04A99B5876}" srcOrd="0" destOrd="0" presId="urn:microsoft.com/office/officeart/2005/8/layout/hierarchy1"/>
    <dgm:cxn modelId="{4C894DFA-5CD6-4051-A9D6-10979AF948BE}" srcId="{5C57627C-B7C9-415B-8514-612A5E5B566F}" destId="{FDB15D23-D727-4029-987E-579606C5C91D}" srcOrd="3" destOrd="0" parTransId="{003C7069-7202-40E1-8EF6-08D0A94DDFF8}" sibTransId="{4FED39FA-10CC-476B-A965-31F918BCC363}"/>
    <dgm:cxn modelId="{3CAFA6DF-154A-4BB8-B970-36ABABA020FD}" type="presParOf" srcId="{77A17BD1-3A61-4941-A513-7338C2C77C06}" destId="{920973DD-BD4A-4AD1-97DF-EA117177C0FE}" srcOrd="0" destOrd="0" presId="urn:microsoft.com/office/officeart/2005/8/layout/hierarchy1"/>
    <dgm:cxn modelId="{AC4F6C50-086E-446A-9663-0B63AAA6B9B0}" type="presParOf" srcId="{920973DD-BD4A-4AD1-97DF-EA117177C0FE}" destId="{74193526-CBF8-4C1C-A723-FD51C55BC70F}" srcOrd="0" destOrd="0" presId="urn:microsoft.com/office/officeart/2005/8/layout/hierarchy1"/>
    <dgm:cxn modelId="{E9B9835B-76DC-446E-B4F1-5EC140B19FD7}" type="presParOf" srcId="{74193526-CBF8-4C1C-A723-FD51C55BC70F}" destId="{3E7F6A2C-D1D2-4250-A875-70AD47F5559F}" srcOrd="0" destOrd="0" presId="urn:microsoft.com/office/officeart/2005/8/layout/hierarchy1"/>
    <dgm:cxn modelId="{28443FB5-6642-4A15-89E1-F6D4FAC4992F}" type="presParOf" srcId="{74193526-CBF8-4C1C-A723-FD51C55BC70F}" destId="{AF8C1190-EE36-4E2C-8A1E-0412BAB6BDE5}" srcOrd="1" destOrd="0" presId="urn:microsoft.com/office/officeart/2005/8/layout/hierarchy1"/>
    <dgm:cxn modelId="{71901522-0474-4636-AE49-9B18E4F30BB7}" type="presParOf" srcId="{920973DD-BD4A-4AD1-97DF-EA117177C0FE}" destId="{195F9AA0-92A1-47DF-A18C-A7446441A196}" srcOrd="1" destOrd="0" presId="urn:microsoft.com/office/officeart/2005/8/layout/hierarchy1"/>
    <dgm:cxn modelId="{CB98F6FF-BCE7-4B73-8A3E-A634220040D8}" type="presParOf" srcId="{77A17BD1-3A61-4941-A513-7338C2C77C06}" destId="{2C2913C6-6B1E-479E-8286-0252653C4B8F}" srcOrd="1" destOrd="0" presId="urn:microsoft.com/office/officeart/2005/8/layout/hierarchy1"/>
    <dgm:cxn modelId="{EB513EB4-0BB9-4B05-A08E-DD0561FC4F3D}" type="presParOf" srcId="{2C2913C6-6B1E-479E-8286-0252653C4B8F}" destId="{5F9ADAFB-06F2-4869-B1AC-CD1EB5108444}" srcOrd="0" destOrd="0" presId="urn:microsoft.com/office/officeart/2005/8/layout/hierarchy1"/>
    <dgm:cxn modelId="{67ECF939-F4B3-43C0-83BE-78F4DB9EA1D9}" type="presParOf" srcId="{5F9ADAFB-06F2-4869-B1AC-CD1EB5108444}" destId="{81B3067B-7102-425C-965C-6EE1AB52CF88}" srcOrd="0" destOrd="0" presId="urn:microsoft.com/office/officeart/2005/8/layout/hierarchy1"/>
    <dgm:cxn modelId="{B05C5CE8-CC68-4CD9-B583-63F1DDAE2E85}" type="presParOf" srcId="{5F9ADAFB-06F2-4869-B1AC-CD1EB5108444}" destId="{B4D40425-5BAE-4025-888B-AA04A99B5876}" srcOrd="1" destOrd="0" presId="urn:microsoft.com/office/officeart/2005/8/layout/hierarchy1"/>
    <dgm:cxn modelId="{75013297-3FCE-47F2-8E61-C477F97B1134}" type="presParOf" srcId="{2C2913C6-6B1E-479E-8286-0252653C4B8F}" destId="{CA7C3B32-5FBE-47C0-A29F-FB98F491DD73}" srcOrd="1" destOrd="0" presId="urn:microsoft.com/office/officeart/2005/8/layout/hierarchy1"/>
    <dgm:cxn modelId="{E5D2D936-C43B-4B64-96DF-2221AC7F6135}" type="presParOf" srcId="{77A17BD1-3A61-4941-A513-7338C2C77C06}" destId="{D456A243-3200-403D-8BB3-ED14913CF457}" srcOrd="2" destOrd="0" presId="urn:microsoft.com/office/officeart/2005/8/layout/hierarchy1"/>
    <dgm:cxn modelId="{3651FB26-60F8-45E0-A468-FE32005113D0}" type="presParOf" srcId="{D456A243-3200-403D-8BB3-ED14913CF457}" destId="{6CA55248-FC4B-40A4-A637-026761907ED0}" srcOrd="0" destOrd="0" presId="urn:microsoft.com/office/officeart/2005/8/layout/hierarchy1"/>
    <dgm:cxn modelId="{557F9766-3154-4E46-A29A-351BC27D798E}" type="presParOf" srcId="{6CA55248-FC4B-40A4-A637-026761907ED0}" destId="{30082A90-3393-436A-BBAA-ADF906A83516}" srcOrd="0" destOrd="0" presId="urn:microsoft.com/office/officeart/2005/8/layout/hierarchy1"/>
    <dgm:cxn modelId="{0DBE22C7-CCF4-4FCF-BD2E-98B5DBCA7672}" type="presParOf" srcId="{6CA55248-FC4B-40A4-A637-026761907ED0}" destId="{92BC5408-D199-421D-9647-8C2C0F9F1D91}" srcOrd="1" destOrd="0" presId="urn:microsoft.com/office/officeart/2005/8/layout/hierarchy1"/>
    <dgm:cxn modelId="{FBD1FF4D-BC6E-41FD-9842-27564DE9210E}" type="presParOf" srcId="{D456A243-3200-403D-8BB3-ED14913CF457}" destId="{4DB5BC72-0CE5-4255-A9AA-6A935030F65B}" srcOrd="1" destOrd="0" presId="urn:microsoft.com/office/officeart/2005/8/layout/hierarchy1"/>
    <dgm:cxn modelId="{9D7A9E9B-91D3-40E6-B2EB-885913F0ED70}" type="presParOf" srcId="{77A17BD1-3A61-4941-A513-7338C2C77C06}" destId="{733E0BBF-0731-4582-BC10-21B31C3BBB1A}" srcOrd="3" destOrd="0" presId="urn:microsoft.com/office/officeart/2005/8/layout/hierarchy1"/>
    <dgm:cxn modelId="{90FF8EC7-69F5-4543-AF49-DBA174B75F6F}" type="presParOf" srcId="{733E0BBF-0731-4582-BC10-21B31C3BBB1A}" destId="{29F40ABE-880B-48F9-9E32-25EB99AA90BF}" srcOrd="0" destOrd="0" presId="urn:microsoft.com/office/officeart/2005/8/layout/hierarchy1"/>
    <dgm:cxn modelId="{8DFDF1D2-39FB-47BE-BE05-FE681D09DC21}" type="presParOf" srcId="{29F40ABE-880B-48F9-9E32-25EB99AA90BF}" destId="{F679A281-23D0-485E-9E8D-02786EFBB098}" srcOrd="0" destOrd="0" presId="urn:microsoft.com/office/officeart/2005/8/layout/hierarchy1"/>
    <dgm:cxn modelId="{7E16B0A5-55D5-477A-A315-EB7F461C0A4F}" type="presParOf" srcId="{29F40ABE-880B-48F9-9E32-25EB99AA90BF}" destId="{00FDCDC5-226A-441A-8F92-FC23B8E14C00}" srcOrd="1" destOrd="0" presId="urn:microsoft.com/office/officeart/2005/8/layout/hierarchy1"/>
    <dgm:cxn modelId="{2AB6C0D4-2050-4F78-86F1-52BAC2AC6704}" type="presParOf" srcId="{733E0BBF-0731-4582-BC10-21B31C3BBB1A}" destId="{C09C3CD7-B655-40D6-B800-9E46E9A1E26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A6C67280-A37D-49ED-87D1-ED41EC35FC46}"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3FCC494C-A96D-4CB9-AD7D-5EAE003221AA}">
      <dgm:prSet custT="1"/>
      <dgm:spPr>
        <a:solidFill>
          <a:srgbClr val="D4F1F7"/>
        </a:solidFill>
        <a:ln>
          <a:solidFill>
            <a:schemeClr val="bg1"/>
          </a:solidFill>
        </a:ln>
      </dgm:spPr>
      <dgm:t>
        <a:bodyPr/>
        <a:lstStyle/>
        <a:p>
          <a:r>
            <a:rPr lang="en-GB" sz="1800">
              <a:solidFill>
                <a:srgbClr val="2F528F"/>
              </a:solidFill>
            </a:rPr>
            <a:t>Look for the hidden value – which will rarely be obvious!</a:t>
          </a:r>
          <a:endParaRPr lang="en-US" sz="1800">
            <a:solidFill>
              <a:srgbClr val="2F528F"/>
            </a:solidFill>
          </a:endParaRPr>
        </a:p>
      </dgm:t>
    </dgm:pt>
    <dgm:pt modelId="{8CBE9DA8-A26C-496C-9B4F-7C5D1309577E}" type="parTrans" cxnId="{ADB63B98-BD4E-4487-858C-4B449FD187C7}">
      <dgm:prSet/>
      <dgm:spPr/>
      <dgm:t>
        <a:bodyPr/>
        <a:lstStyle/>
        <a:p>
          <a:endParaRPr lang="en-US"/>
        </a:p>
      </dgm:t>
    </dgm:pt>
    <dgm:pt modelId="{5B7C26C1-6684-4975-8BF6-CDE0F6E2DBC1}" type="sibTrans" cxnId="{ADB63B98-BD4E-4487-858C-4B449FD187C7}">
      <dgm:prSet/>
      <dgm:spPr/>
      <dgm:t>
        <a:bodyPr/>
        <a:lstStyle/>
        <a:p>
          <a:endParaRPr lang="en-US"/>
        </a:p>
      </dgm:t>
    </dgm:pt>
    <dgm:pt modelId="{BF56F39C-E9DB-4663-A6D2-4F14A6DB9F2B}" type="pres">
      <dgm:prSet presAssocID="{A6C67280-A37D-49ED-87D1-ED41EC35FC46}" presName="linear" presStyleCnt="0">
        <dgm:presLayoutVars>
          <dgm:animLvl val="lvl"/>
          <dgm:resizeHandles val="exact"/>
        </dgm:presLayoutVars>
      </dgm:prSet>
      <dgm:spPr/>
    </dgm:pt>
    <dgm:pt modelId="{546C7250-C115-4D3B-94C7-45B347860E78}" type="pres">
      <dgm:prSet presAssocID="{3FCC494C-A96D-4CB9-AD7D-5EAE003221AA}" presName="parentText" presStyleLbl="node1" presStyleIdx="0" presStyleCnt="1">
        <dgm:presLayoutVars>
          <dgm:chMax val="0"/>
          <dgm:bulletEnabled val="1"/>
        </dgm:presLayoutVars>
      </dgm:prSet>
      <dgm:spPr/>
    </dgm:pt>
  </dgm:ptLst>
  <dgm:cxnLst>
    <dgm:cxn modelId="{F4CEBB51-E3FC-4493-A7B5-6174B26A12AF}" type="presOf" srcId="{A6C67280-A37D-49ED-87D1-ED41EC35FC46}" destId="{BF56F39C-E9DB-4663-A6D2-4F14A6DB9F2B}" srcOrd="0" destOrd="0" presId="urn:microsoft.com/office/officeart/2005/8/layout/vList2"/>
    <dgm:cxn modelId="{ADB63B98-BD4E-4487-858C-4B449FD187C7}" srcId="{A6C67280-A37D-49ED-87D1-ED41EC35FC46}" destId="{3FCC494C-A96D-4CB9-AD7D-5EAE003221AA}" srcOrd="0" destOrd="0" parTransId="{8CBE9DA8-A26C-496C-9B4F-7C5D1309577E}" sibTransId="{5B7C26C1-6684-4975-8BF6-CDE0F6E2DBC1}"/>
    <dgm:cxn modelId="{166837DF-C75F-42F3-AF6C-250B52B4838E}" type="presOf" srcId="{3FCC494C-A96D-4CB9-AD7D-5EAE003221AA}" destId="{546C7250-C115-4D3B-94C7-45B347860E78}" srcOrd="0" destOrd="0" presId="urn:microsoft.com/office/officeart/2005/8/layout/vList2"/>
    <dgm:cxn modelId="{6032E638-397D-46BB-A181-C61BB80FAC0F}" type="presParOf" srcId="{BF56F39C-E9DB-4663-A6D2-4F14A6DB9F2B}" destId="{546C7250-C115-4D3B-94C7-45B347860E78}"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922271-889A-416B-817C-AB81E54A20FE}"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528EF40F-D5B9-4E46-834E-F82D6354A00D}">
      <dgm:prSet custT="1"/>
      <dgm:spPr/>
      <dgm:t>
        <a:bodyPr/>
        <a:lstStyle/>
        <a:p>
          <a:r>
            <a:rPr lang="en-GB" sz="1600" b="0"/>
            <a:t>Pretty much all enterprises seek to ‘improve’</a:t>
          </a:r>
          <a:endParaRPr lang="en-US" sz="1600" b="0"/>
        </a:p>
      </dgm:t>
    </dgm:pt>
    <dgm:pt modelId="{35DF03E7-522C-4D19-81AF-34318A3BE043}" type="parTrans" cxnId="{23CC1492-5B4D-458E-9DBB-7648A59A703B}">
      <dgm:prSet/>
      <dgm:spPr/>
      <dgm:t>
        <a:bodyPr/>
        <a:lstStyle/>
        <a:p>
          <a:endParaRPr lang="en-US" sz="1800" b="0"/>
        </a:p>
      </dgm:t>
    </dgm:pt>
    <dgm:pt modelId="{ADC0652E-3562-4E68-9E09-66A1763D2097}" type="sibTrans" cxnId="{23CC1492-5B4D-458E-9DBB-7648A59A703B}">
      <dgm:prSet/>
      <dgm:spPr/>
      <dgm:t>
        <a:bodyPr/>
        <a:lstStyle/>
        <a:p>
          <a:endParaRPr lang="en-US" sz="1800" b="0"/>
        </a:p>
      </dgm:t>
    </dgm:pt>
    <dgm:pt modelId="{6BD9D6AF-2D3C-4F2D-83D1-6AE6670A0B05}">
      <dgm:prSet custT="1"/>
      <dgm:spPr/>
      <dgm:t>
        <a:bodyPr/>
        <a:lstStyle/>
        <a:p>
          <a:r>
            <a:rPr lang="en-GB" sz="1600" b="0"/>
            <a:t>Guidance on effective change will take place during the activity to realize the approved EA </a:t>
          </a:r>
          <a:endParaRPr lang="en-US" sz="1600" b="0"/>
        </a:p>
      </dgm:t>
    </dgm:pt>
    <dgm:pt modelId="{A39067CC-4160-4AD9-AB86-538E6B4A8CA7}" type="parTrans" cxnId="{FFFED575-70A4-4861-BCB8-C4E1E25FF58E}">
      <dgm:prSet/>
      <dgm:spPr/>
      <dgm:t>
        <a:bodyPr/>
        <a:lstStyle/>
        <a:p>
          <a:endParaRPr lang="en-US" sz="1800" b="0"/>
        </a:p>
      </dgm:t>
    </dgm:pt>
    <dgm:pt modelId="{B1ACC2AF-7D3F-483B-8115-A925A7396B6B}" type="sibTrans" cxnId="{FFFED575-70A4-4861-BCB8-C4E1E25FF58E}">
      <dgm:prSet/>
      <dgm:spPr/>
      <dgm:t>
        <a:bodyPr/>
        <a:lstStyle/>
        <a:p>
          <a:endParaRPr lang="en-US" sz="1800" b="0"/>
        </a:p>
      </dgm:t>
    </dgm:pt>
    <dgm:pt modelId="{D366334E-872D-4A15-A2DB-EA1B40505230}">
      <dgm:prSet custT="1"/>
      <dgm:spPr/>
      <dgm:t>
        <a:bodyPr/>
        <a:lstStyle/>
        <a:p>
          <a:r>
            <a:rPr lang="en-GB" sz="1600" b="0"/>
            <a:t>The scope of the improvement drives everything that is done</a:t>
          </a:r>
          <a:endParaRPr lang="en-US" sz="1600" b="0"/>
        </a:p>
      </dgm:t>
    </dgm:pt>
    <dgm:pt modelId="{2A5A7228-6448-4A83-B6B0-B516D4BE8D28}" type="parTrans" cxnId="{7D2ED870-B1D0-4AAB-8B73-3808F3B83F9A}">
      <dgm:prSet/>
      <dgm:spPr/>
      <dgm:t>
        <a:bodyPr/>
        <a:lstStyle/>
        <a:p>
          <a:endParaRPr lang="en-US" sz="1800" b="0"/>
        </a:p>
      </dgm:t>
    </dgm:pt>
    <dgm:pt modelId="{C672217B-1BB3-4BAA-BF52-E8CFB328D3E3}" type="sibTrans" cxnId="{7D2ED870-B1D0-4AAB-8B73-3808F3B83F9A}">
      <dgm:prSet/>
      <dgm:spPr/>
      <dgm:t>
        <a:bodyPr/>
        <a:lstStyle/>
        <a:p>
          <a:endParaRPr lang="en-US" sz="1800" b="0"/>
        </a:p>
      </dgm:t>
    </dgm:pt>
    <dgm:pt modelId="{708F4190-7A95-4A8F-B9D2-E64D55693796}">
      <dgm:prSet custT="1"/>
      <dgm:spPr/>
      <dgm:t>
        <a:bodyPr/>
        <a:lstStyle/>
        <a:p>
          <a:r>
            <a:rPr lang="en-GB" sz="1600" b="0"/>
            <a:t>EA must describe the future state and the current state</a:t>
          </a:r>
          <a:endParaRPr lang="en-US" sz="1600" b="0"/>
        </a:p>
      </dgm:t>
    </dgm:pt>
    <dgm:pt modelId="{D4CCCF5F-222D-4E75-974E-CEE0D32E48EA}" type="parTrans" cxnId="{E22D087A-A42A-4DA4-BE6D-61243146B987}">
      <dgm:prSet/>
      <dgm:spPr/>
      <dgm:t>
        <a:bodyPr/>
        <a:lstStyle/>
        <a:p>
          <a:endParaRPr lang="en-US" sz="1800" b="0"/>
        </a:p>
      </dgm:t>
    </dgm:pt>
    <dgm:pt modelId="{13719AC6-0827-412B-8B6D-5DAFCBDA51EB}" type="sibTrans" cxnId="{E22D087A-A42A-4DA4-BE6D-61243146B987}">
      <dgm:prSet/>
      <dgm:spPr/>
      <dgm:t>
        <a:bodyPr/>
        <a:lstStyle/>
        <a:p>
          <a:endParaRPr lang="en-US" sz="1800" b="0"/>
        </a:p>
      </dgm:t>
    </dgm:pt>
    <dgm:pt modelId="{CB01C8AF-1E93-4336-A43A-AD7EC1CEA96C}">
      <dgm:prSet custT="1"/>
      <dgm:spPr/>
      <dgm:t>
        <a:bodyPr/>
        <a:lstStyle/>
        <a:p>
          <a:r>
            <a:rPr lang="en-GB" sz="1600" b="0"/>
            <a:t>The gap between the current state and future state highlights what must change</a:t>
          </a:r>
          <a:endParaRPr lang="en-US" sz="1600" b="0"/>
        </a:p>
      </dgm:t>
    </dgm:pt>
    <dgm:pt modelId="{6371EB95-3C28-42B5-8C72-C3A3E8E3397D}" type="parTrans" cxnId="{1AD0583B-0780-4D5F-B917-1BE501829133}">
      <dgm:prSet/>
      <dgm:spPr/>
      <dgm:t>
        <a:bodyPr/>
        <a:lstStyle/>
        <a:p>
          <a:endParaRPr lang="en-US" sz="1800" b="0"/>
        </a:p>
      </dgm:t>
    </dgm:pt>
    <dgm:pt modelId="{B4B0434D-7BEA-49B4-8A2A-07A9066ED67A}" type="sibTrans" cxnId="{1AD0583B-0780-4D5F-B917-1BE501829133}">
      <dgm:prSet/>
      <dgm:spPr/>
      <dgm:t>
        <a:bodyPr/>
        <a:lstStyle/>
        <a:p>
          <a:endParaRPr lang="en-US" sz="1800" b="0"/>
        </a:p>
      </dgm:t>
    </dgm:pt>
    <dgm:pt modelId="{4AE45FFD-F397-4605-9D93-A38BB9274E22}" type="pres">
      <dgm:prSet presAssocID="{B7922271-889A-416B-817C-AB81E54A20FE}" presName="diagram" presStyleCnt="0">
        <dgm:presLayoutVars>
          <dgm:dir/>
          <dgm:resizeHandles val="exact"/>
        </dgm:presLayoutVars>
      </dgm:prSet>
      <dgm:spPr/>
    </dgm:pt>
    <dgm:pt modelId="{052CF37A-CD60-4B45-82A4-686C08F835C5}" type="pres">
      <dgm:prSet presAssocID="{528EF40F-D5B9-4E46-834E-F82D6354A00D}" presName="node" presStyleLbl="node1" presStyleIdx="0" presStyleCnt="5">
        <dgm:presLayoutVars>
          <dgm:bulletEnabled val="1"/>
        </dgm:presLayoutVars>
      </dgm:prSet>
      <dgm:spPr/>
    </dgm:pt>
    <dgm:pt modelId="{92155C0C-4777-4E9D-8A33-57FC21769ABD}" type="pres">
      <dgm:prSet presAssocID="{ADC0652E-3562-4E68-9E09-66A1763D2097}" presName="sibTrans" presStyleCnt="0"/>
      <dgm:spPr/>
    </dgm:pt>
    <dgm:pt modelId="{6F9D6C9A-72D0-43EE-A8FD-52E5F936E94F}" type="pres">
      <dgm:prSet presAssocID="{6BD9D6AF-2D3C-4F2D-83D1-6AE6670A0B05}" presName="node" presStyleLbl="node1" presStyleIdx="1" presStyleCnt="5">
        <dgm:presLayoutVars>
          <dgm:bulletEnabled val="1"/>
        </dgm:presLayoutVars>
      </dgm:prSet>
      <dgm:spPr/>
    </dgm:pt>
    <dgm:pt modelId="{3C9214A5-BF64-4EBA-8F97-EB24854975DD}" type="pres">
      <dgm:prSet presAssocID="{B1ACC2AF-7D3F-483B-8115-A925A7396B6B}" presName="sibTrans" presStyleCnt="0"/>
      <dgm:spPr/>
    </dgm:pt>
    <dgm:pt modelId="{8DE4C871-00CB-4864-B7B1-4BD10F8201FC}" type="pres">
      <dgm:prSet presAssocID="{D366334E-872D-4A15-A2DB-EA1B40505230}" presName="node" presStyleLbl="node1" presStyleIdx="2" presStyleCnt="5">
        <dgm:presLayoutVars>
          <dgm:bulletEnabled val="1"/>
        </dgm:presLayoutVars>
      </dgm:prSet>
      <dgm:spPr/>
    </dgm:pt>
    <dgm:pt modelId="{86B17FCB-66A3-4228-928F-C3B3026FCC1D}" type="pres">
      <dgm:prSet presAssocID="{C672217B-1BB3-4BAA-BF52-E8CFB328D3E3}" presName="sibTrans" presStyleCnt="0"/>
      <dgm:spPr/>
    </dgm:pt>
    <dgm:pt modelId="{D37FA227-E7C8-4CAD-9892-827918283B5A}" type="pres">
      <dgm:prSet presAssocID="{708F4190-7A95-4A8F-B9D2-E64D55693796}" presName="node" presStyleLbl="node1" presStyleIdx="3" presStyleCnt="5">
        <dgm:presLayoutVars>
          <dgm:bulletEnabled val="1"/>
        </dgm:presLayoutVars>
      </dgm:prSet>
      <dgm:spPr/>
    </dgm:pt>
    <dgm:pt modelId="{A8B829C1-1872-4915-B917-4BDB6D97B552}" type="pres">
      <dgm:prSet presAssocID="{13719AC6-0827-412B-8B6D-5DAFCBDA51EB}" presName="sibTrans" presStyleCnt="0"/>
      <dgm:spPr/>
    </dgm:pt>
    <dgm:pt modelId="{C567F25A-1EA0-488E-BC5E-483F0E653DB0}" type="pres">
      <dgm:prSet presAssocID="{CB01C8AF-1E93-4336-A43A-AD7EC1CEA96C}" presName="node" presStyleLbl="node1" presStyleIdx="4" presStyleCnt="5">
        <dgm:presLayoutVars>
          <dgm:bulletEnabled val="1"/>
        </dgm:presLayoutVars>
      </dgm:prSet>
      <dgm:spPr/>
    </dgm:pt>
  </dgm:ptLst>
  <dgm:cxnLst>
    <dgm:cxn modelId="{5FEFE004-8719-4E8A-A65A-A5CE86BA6FFC}" type="presOf" srcId="{D366334E-872D-4A15-A2DB-EA1B40505230}" destId="{8DE4C871-00CB-4864-B7B1-4BD10F8201FC}" srcOrd="0" destOrd="0" presId="urn:microsoft.com/office/officeart/2005/8/layout/default"/>
    <dgm:cxn modelId="{1AD0583B-0780-4D5F-B917-1BE501829133}" srcId="{B7922271-889A-416B-817C-AB81E54A20FE}" destId="{CB01C8AF-1E93-4336-A43A-AD7EC1CEA96C}" srcOrd="4" destOrd="0" parTransId="{6371EB95-3C28-42B5-8C72-C3A3E8E3397D}" sibTransId="{B4B0434D-7BEA-49B4-8A2A-07A9066ED67A}"/>
    <dgm:cxn modelId="{BFB89646-023D-4DD1-9E51-922056B2497C}" type="presOf" srcId="{528EF40F-D5B9-4E46-834E-F82D6354A00D}" destId="{052CF37A-CD60-4B45-82A4-686C08F835C5}" srcOrd="0" destOrd="0" presId="urn:microsoft.com/office/officeart/2005/8/layout/default"/>
    <dgm:cxn modelId="{7D2ED870-B1D0-4AAB-8B73-3808F3B83F9A}" srcId="{B7922271-889A-416B-817C-AB81E54A20FE}" destId="{D366334E-872D-4A15-A2DB-EA1B40505230}" srcOrd="2" destOrd="0" parTransId="{2A5A7228-6448-4A83-B6B0-B516D4BE8D28}" sibTransId="{C672217B-1BB3-4BAA-BF52-E8CFB328D3E3}"/>
    <dgm:cxn modelId="{39168954-76C0-4991-B330-B66A0E70ABDE}" type="presOf" srcId="{708F4190-7A95-4A8F-B9D2-E64D55693796}" destId="{D37FA227-E7C8-4CAD-9892-827918283B5A}" srcOrd="0" destOrd="0" presId="urn:microsoft.com/office/officeart/2005/8/layout/default"/>
    <dgm:cxn modelId="{FFFED575-70A4-4861-BCB8-C4E1E25FF58E}" srcId="{B7922271-889A-416B-817C-AB81E54A20FE}" destId="{6BD9D6AF-2D3C-4F2D-83D1-6AE6670A0B05}" srcOrd="1" destOrd="0" parTransId="{A39067CC-4160-4AD9-AB86-538E6B4A8CA7}" sibTransId="{B1ACC2AF-7D3F-483B-8115-A925A7396B6B}"/>
    <dgm:cxn modelId="{E22D087A-A42A-4DA4-BE6D-61243146B987}" srcId="{B7922271-889A-416B-817C-AB81E54A20FE}" destId="{708F4190-7A95-4A8F-B9D2-E64D55693796}" srcOrd="3" destOrd="0" parTransId="{D4CCCF5F-222D-4E75-974E-CEE0D32E48EA}" sibTransId="{13719AC6-0827-412B-8B6D-5DAFCBDA51EB}"/>
    <dgm:cxn modelId="{23CC1492-5B4D-458E-9DBB-7648A59A703B}" srcId="{B7922271-889A-416B-817C-AB81E54A20FE}" destId="{528EF40F-D5B9-4E46-834E-F82D6354A00D}" srcOrd="0" destOrd="0" parTransId="{35DF03E7-522C-4D19-81AF-34318A3BE043}" sibTransId="{ADC0652E-3562-4E68-9E09-66A1763D2097}"/>
    <dgm:cxn modelId="{602F12BB-8B19-4D5C-9D8E-368648B5CE81}" type="presOf" srcId="{6BD9D6AF-2D3C-4F2D-83D1-6AE6670A0B05}" destId="{6F9D6C9A-72D0-43EE-A8FD-52E5F936E94F}" srcOrd="0" destOrd="0" presId="urn:microsoft.com/office/officeart/2005/8/layout/default"/>
    <dgm:cxn modelId="{818D6DE0-71E4-49E7-B1F2-D5E02C47E189}" type="presOf" srcId="{CB01C8AF-1E93-4336-A43A-AD7EC1CEA96C}" destId="{C567F25A-1EA0-488E-BC5E-483F0E653DB0}" srcOrd="0" destOrd="0" presId="urn:microsoft.com/office/officeart/2005/8/layout/default"/>
    <dgm:cxn modelId="{BBD390E4-EA97-4437-8D2E-124EBA16661E}" type="presOf" srcId="{B7922271-889A-416B-817C-AB81E54A20FE}" destId="{4AE45FFD-F397-4605-9D93-A38BB9274E22}" srcOrd="0" destOrd="0" presId="urn:microsoft.com/office/officeart/2005/8/layout/default"/>
    <dgm:cxn modelId="{A4644EEB-4326-4D4A-BBA9-A4FB89A6FC96}" type="presParOf" srcId="{4AE45FFD-F397-4605-9D93-A38BB9274E22}" destId="{052CF37A-CD60-4B45-82A4-686C08F835C5}" srcOrd="0" destOrd="0" presId="urn:microsoft.com/office/officeart/2005/8/layout/default"/>
    <dgm:cxn modelId="{9929AA8B-8F7B-4432-8170-794A49DDF082}" type="presParOf" srcId="{4AE45FFD-F397-4605-9D93-A38BB9274E22}" destId="{92155C0C-4777-4E9D-8A33-57FC21769ABD}" srcOrd="1" destOrd="0" presId="urn:microsoft.com/office/officeart/2005/8/layout/default"/>
    <dgm:cxn modelId="{38023041-FFF5-4D51-B8B5-A84AF83CC15F}" type="presParOf" srcId="{4AE45FFD-F397-4605-9D93-A38BB9274E22}" destId="{6F9D6C9A-72D0-43EE-A8FD-52E5F936E94F}" srcOrd="2" destOrd="0" presId="urn:microsoft.com/office/officeart/2005/8/layout/default"/>
    <dgm:cxn modelId="{2A51CF94-1B39-48FC-8900-C3944E252886}" type="presParOf" srcId="{4AE45FFD-F397-4605-9D93-A38BB9274E22}" destId="{3C9214A5-BF64-4EBA-8F97-EB24854975DD}" srcOrd="3" destOrd="0" presId="urn:microsoft.com/office/officeart/2005/8/layout/default"/>
    <dgm:cxn modelId="{F243F231-F808-434D-A7F4-05C0095596BC}" type="presParOf" srcId="{4AE45FFD-F397-4605-9D93-A38BB9274E22}" destId="{8DE4C871-00CB-4864-B7B1-4BD10F8201FC}" srcOrd="4" destOrd="0" presId="urn:microsoft.com/office/officeart/2005/8/layout/default"/>
    <dgm:cxn modelId="{B360960F-BE05-4B44-9E26-AF3032634BB0}" type="presParOf" srcId="{4AE45FFD-F397-4605-9D93-A38BB9274E22}" destId="{86B17FCB-66A3-4228-928F-C3B3026FCC1D}" srcOrd="5" destOrd="0" presId="urn:microsoft.com/office/officeart/2005/8/layout/default"/>
    <dgm:cxn modelId="{4549AF70-E3E2-4A23-80FD-326A1565A7D3}" type="presParOf" srcId="{4AE45FFD-F397-4605-9D93-A38BB9274E22}" destId="{D37FA227-E7C8-4CAD-9892-827918283B5A}" srcOrd="6" destOrd="0" presId="urn:microsoft.com/office/officeart/2005/8/layout/default"/>
    <dgm:cxn modelId="{67FC8DB7-A3EC-4BCA-8CF7-D7FC73CA1BB0}" type="presParOf" srcId="{4AE45FFD-F397-4605-9D93-A38BB9274E22}" destId="{A8B829C1-1872-4915-B917-4BDB6D97B552}" srcOrd="7" destOrd="0" presId="urn:microsoft.com/office/officeart/2005/8/layout/default"/>
    <dgm:cxn modelId="{EF51DA22-B70F-4D45-83DE-ADDAA196CCD0}" type="presParOf" srcId="{4AE45FFD-F397-4605-9D93-A38BB9274E22}" destId="{C567F25A-1EA0-488E-BC5E-483F0E653DB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E97B49E4-AB97-4DBF-9B95-B3D83C4E6E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B60F493-B4BD-4F7A-BCD1-1428CBB8D6C1}">
      <dgm:prSet custT="1"/>
      <dgm:spPr/>
      <dgm:t>
        <a:bodyPr/>
        <a:lstStyle/>
        <a:p>
          <a:r>
            <a:rPr lang="en-GB" sz="1000"/>
            <a:t>4.1a   : Briefly describe how the ADM and supporting Guidelines and Techniques relate to each other.</a:t>
          </a:r>
          <a:endParaRPr lang="en-US" sz="1000"/>
        </a:p>
      </dgm:t>
    </dgm:pt>
    <dgm:pt modelId="{1207B50B-304C-4BFC-9DFE-EDDB03C6FAB6}" type="parTrans" cxnId="{A5785989-6547-4C90-895C-B4CEC2E9CC2D}">
      <dgm:prSet/>
      <dgm:spPr/>
      <dgm:t>
        <a:bodyPr/>
        <a:lstStyle/>
        <a:p>
          <a:endParaRPr lang="en-US" sz="1300"/>
        </a:p>
      </dgm:t>
    </dgm:pt>
    <dgm:pt modelId="{46DB88CD-129F-4C5E-8AB8-3E4DA867355B}" type="sibTrans" cxnId="{A5785989-6547-4C90-895C-B4CEC2E9CC2D}">
      <dgm:prSet/>
      <dgm:spPr/>
      <dgm:t>
        <a:bodyPr/>
        <a:lstStyle/>
        <a:p>
          <a:endParaRPr lang="en-US" sz="1300"/>
        </a:p>
      </dgm:t>
    </dgm:pt>
    <dgm:pt modelId="{E4170EFD-7688-48D1-BDA9-C59E0921111E}">
      <dgm:prSet custT="1"/>
      <dgm:spPr/>
      <dgm:t>
        <a:bodyPr/>
        <a:lstStyle/>
        <a:p>
          <a:r>
            <a:rPr lang="en-GB" sz="1000"/>
            <a:t>3.25a : Explain the information flow between the ADM phases.</a:t>
          </a:r>
          <a:endParaRPr lang="en-US" sz="1000"/>
        </a:p>
      </dgm:t>
    </dgm:pt>
    <dgm:pt modelId="{FB3AE8B1-EDB4-483D-B2BB-891FBBC9F2AA}" type="parTrans" cxnId="{07649EEC-6C5A-486B-A5AE-B1239693B7D5}">
      <dgm:prSet/>
      <dgm:spPr/>
      <dgm:t>
        <a:bodyPr/>
        <a:lstStyle/>
        <a:p>
          <a:endParaRPr lang="en-US" sz="1300"/>
        </a:p>
      </dgm:t>
    </dgm:pt>
    <dgm:pt modelId="{25B86B21-E481-49E2-BA29-B99AC5205ADE}" type="sibTrans" cxnId="{07649EEC-6C5A-486B-A5AE-B1239693B7D5}">
      <dgm:prSet/>
      <dgm:spPr/>
      <dgm:t>
        <a:bodyPr/>
        <a:lstStyle/>
        <a:p>
          <a:endParaRPr lang="en-US" sz="1300"/>
        </a:p>
      </dgm:t>
    </dgm:pt>
    <dgm:pt modelId="{5FE65221-9B1F-40A3-A1B8-1E3254667D12}">
      <dgm:prSet custT="1"/>
      <dgm:spPr/>
      <dgm:t>
        <a:bodyPr/>
        <a:lstStyle/>
        <a:p>
          <a:r>
            <a:rPr lang="en-GB" sz="1000"/>
            <a:t>4.2a : Explain the purpose of Architecture Principles</a:t>
          </a:r>
          <a:endParaRPr lang="en-US" sz="1000"/>
        </a:p>
      </dgm:t>
    </dgm:pt>
    <dgm:pt modelId="{4979ED13-2FB3-41CF-9AFF-B9E104BDCA76}" type="parTrans" cxnId="{4BBDE4ED-33E3-4ADD-A7BC-E50583EC194A}">
      <dgm:prSet/>
      <dgm:spPr/>
      <dgm:t>
        <a:bodyPr/>
        <a:lstStyle/>
        <a:p>
          <a:endParaRPr lang="en-US" sz="1300"/>
        </a:p>
      </dgm:t>
    </dgm:pt>
    <dgm:pt modelId="{C151E8B3-69CF-411D-8D48-19BBBC1A5041}" type="sibTrans" cxnId="{4BBDE4ED-33E3-4ADD-A7BC-E50583EC194A}">
      <dgm:prSet/>
      <dgm:spPr/>
      <dgm:t>
        <a:bodyPr/>
        <a:lstStyle/>
        <a:p>
          <a:endParaRPr lang="en-US" sz="1300"/>
        </a:p>
      </dgm:t>
    </dgm:pt>
    <dgm:pt modelId="{F7CEE1A0-E405-4996-9B32-5D93A0AC290D}">
      <dgm:prSet custT="1"/>
      <dgm:spPr/>
      <dgm:t>
        <a:bodyPr/>
        <a:lstStyle/>
        <a:p>
          <a:r>
            <a:rPr lang="en-GB" sz="1000"/>
            <a:t>4.3a : Explain the recommended template for Architecture Principles</a:t>
          </a:r>
          <a:endParaRPr lang="en-US" sz="1000"/>
        </a:p>
      </dgm:t>
    </dgm:pt>
    <dgm:pt modelId="{AC70C448-E12F-4436-92BA-E0B5F6BA264D}" type="parTrans" cxnId="{A203EA07-0B2E-4955-8F7D-EC3EA19BAED9}">
      <dgm:prSet/>
      <dgm:spPr/>
      <dgm:t>
        <a:bodyPr/>
        <a:lstStyle/>
        <a:p>
          <a:endParaRPr lang="en-US" sz="1300"/>
        </a:p>
      </dgm:t>
    </dgm:pt>
    <dgm:pt modelId="{B94C6409-DE17-4299-B2E0-376797EF682B}" type="sibTrans" cxnId="{A203EA07-0B2E-4955-8F7D-EC3EA19BAED9}">
      <dgm:prSet/>
      <dgm:spPr/>
      <dgm:t>
        <a:bodyPr/>
        <a:lstStyle/>
        <a:p>
          <a:endParaRPr lang="en-US" sz="1300"/>
        </a:p>
      </dgm:t>
    </dgm:pt>
    <dgm:pt modelId="{0336C711-E9AB-4267-B94B-90CC803C3B15}">
      <dgm:prSet custT="1"/>
      <dgm:spPr/>
      <dgm:t>
        <a:bodyPr/>
        <a:lstStyle/>
        <a:p>
          <a:r>
            <a:rPr lang="en-GB" sz="1000"/>
            <a:t>4.4a : Explain what makes a good Architecture Principle</a:t>
          </a:r>
          <a:endParaRPr lang="en-US" sz="1000"/>
        </a:p>
      </dgm:t>
    </dgm:pt>
    <dgm:pt modelId="{0ACAF5B3-5CD5-4991-8B14-2AC88811D68C}" type="parTrans" cxnId="{96AA515A-987E-4E16-A780-04698C4BB645}">
      <dgm:prSet/>
      <dgm:spPr/>
      <dgm:t>
        <a:bodyPr/>
        <a:lstStyle/>
        <a:p>
          <a:endParaRPr lang="en-US" sz="1300"/>
        </a:p>
      </dgm:t>
    </dgm:pt>
    <dgm:pt modelId="{BC20C0BE-7CE2-44D2-B562-5C1B89A3DC60}" type="sibTrans" cxnId="{96AA515A-987E-4E16-A780-04698C4BB645}">
      <dgm:prSet/>
      <dgm:spPr/>
      <dgm:t>
        <a:bodyPr/>
        <a:lstStyle/>
        <a:p>
          <a:endParaRPr lang="en-US" sz="1300"/>
        </a:p>
      </dgm:t>
    </dgm:pt>
    <dgm:pt modelId="{69C3B6E4-D393-4A7A-95E1-410ACBE2C908}">
      <dgm:prSet custT="1"/>
      <dgm:spPr/>
      <dgm:t>
        <a:bodyPr/>
        <a:lstStyle/>
        <a:p>
          <a:r>
            <a:rPr lang="en-GB" sz="1000"/>
            <a:t>4.7a : Briefly explain interoperability and how it is used</a:t>
          </a:r>
          <a:endParaRPr lang="en-US" sz="1000"/>
        </a:p>
      </dgm:t>
    </dgm:pt>
    <dgm:pt modelId="{0FADFC06-396D-4C1B-B048-CBF23CBF7C26}" type="parTrans" cxnId="{AEF7278A-E859-4475-BAAB-8FFA61B1DBF6}">
      <dgm:prSet/>
      <dgm:spPr/>
      <dgm:t>
        <a:bodyPr/>
        <a:lstStyle/>
        <a:p>
          <a:endParaRPr lang="en-US" sz="1300"/>
        </a:p>
      </dgm:t>
    </dgm:pt>
    <dgm:pt modelId="{244894C8-290D-42B1-9AA5-AD7B3138AF1E}" type="sibTrans" cxnId="{AEF7278A-E859-4475-BAAB-8FFA61B1DBF6}">
      <dgm:prSet/>
      <dgm:spPr/>
      <dgm:t>
        <a:bodyPr/>
        <a:lstStyle/>
        <a:p>
          <a:endParaRPr lang="en-US" sz="1300"/>
        </a:p>
      </dgm:t>
    </dgm:pt>
    <dgm:pt modelId="{0253B0CA-7528-43D0-9157-E0DE799D3841}">
      <dgm:prSet custT="1"/>
      <dgm:spPr/>
      <dgm:t>
        <a:bodyPr/>
        <a:lstStyle/>
        <a:p>
          <a:r>
            <a:rPr lang="en-GB" sz="1000"/>
            <a:t>4.8a : Explain Business Transformation Readiness Assessment and where it can be used in the ADM.</a:t>
          </a:r>
          <a:endParaRPr lang="en-US" sz="1000"/>
        </a:p>
      </dgm:t>
    </dgm:pt>
    <dgm:pt modelId="{7B921DC2-013E-4EBF-AA29-04B1782303D9}" type="parTrans" cxnId="{40AF1B64-EA99-4EEB-BB3E-B9C9AC3D9B34}">
      <dgm:prSet/>
      <dgm:spPr/>
      <dgm:t>
        <a:bodyPr/>
        <a:lstStyle/>
        <a:p>
          <a:endParaRPr lang="en-US" sz="1300"/>
        </a:p>
      </dgm:t>
    </dgm:pt>
    <dgm:pt modelId="{8CE5A2CD-8DEF-4E37-B256-DD59AAF3FD1B}" type="sibTrans" cxnId="{40AF1B64-EA99-4EEB-BB3E-B9C9AC3D9B34}">
      <dgm:prSet/>
      <dgm:spPr/>
      <dgm:t>
        <a:bodyPr/>
        <a:lstStyle/>
        <a:p>
          <a:endParaRPr lang="en-US" sz="1300"/>
        </a:p>
      </dgm:t>
    </dgm:pt>
    <dgm:pt modelId="{7CC6C362-084E-4357-B7AB-F50B26348441}">
      <dgm:prSet custT="1"/>
      <dgm:spPr/>
      <dgm:t>
        <a:bodyPr/>
        <a:lstStyle/>
        <a:p>
          <a:r>
            <a:rPr lang="en-GB" sz="1000"/>
            <a:t>4.9a : Briefly explain the characteristics of architecture risk management and where it is used within the TOGAF ADM</a:t>
          </a:r>
          <a:endParaRPr lang="en-US" sz="1000"/>
        </a:p>
      </dgm:t>
    </dgm:pt>
    <dgm:pt modelId="{3DB77B94-7D68-49CB-8A94-13861DE105BC}" type="parTrans" cxnId="{D4EE2045-4D02-47BD-9A1C-4298FA4522B7}">
      <dgm:prSet/>
      <dgm:spPr/>
      <dgm:t>
        <a:bodyPr/>
        <a:lstStyle/>
        <a:p>
          <a:endParaRPr lang="en-US" sz="1300"/>
        </a:p>
      </dgm:t>
    </dgm:pt>
    <dgm:pt modelId="{1EB2A521-6D90-4281-A2F2-AEF93B3A4DC3}" type="sibTrans" cxnId="{D4EE2045-4D02-47BD-9A1C-4298FA4522B7}">
      <dgm:prSet/>
      <dgm:spPr/>
      <dgm:t>
        <a:bodyPr/>
        <a:lstStyle/>
        <a:p>
          <a:endParaRPr lang="en-US" sz="1300"/>
        </a:p>
      </dgm:t>
    </dgm:pt>
    <dgm:pt modelId="{42952BCD-035E-4299-B8AF-1510D5E83DA3}">
      <dgm:prSet custT="1"/>
      <dgm:spPr/>
      <dgm:t>
        <a:bodyPr/>
        <a:lstStyle/>
        <a:p>
          <a:r>
            <a:rPr lang="en-GB" sz="1000"/>
            <a:t>3.23a : Describe the objectives of the Requirements Management process.</a:t>
          </a:r>
          <a:endParaRPr lang="en-US" sz="1000"/>
        </a:p>
      </dgm:t>
    </dgm:pt>
    <dgm:pt modelId="{014D7777-5D52-4F67-BC53-DBEED1634138}" type="parTrans" cxnId="{450104CA-A05C-4321-B5DD-72880B3F4E5F}">
      <dgm:prSet/>
      <dgm:spPr/>
      <dgm:t>
        <a:bodyPr/>
        <a:lstStyle/>
        <a:p>
          <a:endParaRPr lang="en-US" sz="1300"/>
        </a:p>
      </dgm:t>
    </dgm:pt>
    <dgm:pt modelId="{C6427C07-29C6-4ABF-838B-39D9278AD98B}" type="sibTrans" cxnId="{450104CA-A05C-4321-B5DD-72880B3F4E5F}">
      <dgm:prSet/>
      <dgm:spPr/>
      <dgm:t>
        <a:bodyPr/>
        <a:lstStyle/>
        <a:p>
          <a:endParaRPr lang="en-US" sz="1300"/>
        </a:p>
      </dgm:t>
    </dgm:pt>
    <dgm:pt modelId="{DD4DC598-3204-4594-B0D4-1FD1BA11A223}">
      <dgm:prSet custT="1"/>
      <dgm:spPr/>
      <dgm:t>
        <a:bodyPr/>
        <a:lstStyle/>
        <a:p>
          <a:r>
            <a:rPr lang="en-GB" sz="1000"/>
            <a:t>3.24a : Describe the purpose of Requirements Management.</a:t>
          </a:r>
          <a:endParaRPr lang="en-US" sz="1000"/>
        </a:p>
      </dgm:t>
    </dgm:pt>
    <dgm:pt modelId="{E6CB4E5A-D755-4158-A105-F0444BC9AB43}" type="parTrans" cxnId="{2CF67EC5-7FF7-42E7-B725-8A9E1559882F}">
      <dgm:prSet/>
      <dgm:spPr/>
      <dgm:t>
        <a:bodyPr/>
        <a:lstStyle/>
        <a:p>
          <a:endParaRPr lang="en-US" sz="1300"/>
        </a:p>
      </dgm:t>
    </dgm:pt>
    <dgm:pt modelId="{375270D6-ECF2-4F1C-9913-8B60F4C93E65}" type="sibTrans" cxnId="{2CF67EC5-7FF7-42E7-B725-8A9E1559882F}">
      <dgm:prSet/>
      <dgm:spPr/>
      <dgm:t>
        <a:bodyPr/>
        <a:lstStyle/>
        <a:p>
          <a:endParaRPr lang="en-US" sz="1300"/>
        </a:p>
      </dgm:t>
    </dgm:pt>
    <dgm:pt modelId="{4659AA28-BDED-4977-A731-8963E3CF95E8}" type="pres">
      <dgm:prSet presAssocID="{E97B49E4-AB97-4DBF-9B95-B3D83C4E6E87}" presName="diagram" presStyleCnt="0">
        <dgm:presLayoutVars>
          <dgm:dir/>
          <dgm:resizeHandles val="exact"/>
        </dgm:presLayoutVars>
      </dgm:prSet>
      <dgm:spPr/>
    </dgm:pt>
    <dgm:pt modelId="{797B8030-2303-46CA-BEE8-DA6095790659}" type="pres">
      <dgm:prSet presAssocID="{BB60F493-B4BD-4F7A-BCD1-1428CBB8D6C1}" presName="node" presStyleLbl="node1" presStyleIdx="0" presStyleCnt="10">
        <dgm:presLayoutVars>
          <dgm:bulletEnabled val="1"/>
        </dgm:presLayoutVars>
      </dgm:prSet>
      <dgm:spPr>
        <a:prstGeom prst="flowChartAlternateProcess">
          <a:avLst/>
        </a:prstGeom>
      </dgm:spPr>
    </dgm:pt>
    <dgm:pt modelId="{94A5BB20-F1C0-457E-95E0-E3B95975D566}" type="pres">
      <dgm:prSet presAssocID="{46DB88CD-129F-4C5E-8AB8-3E4DA867355B}" presName="sibTrans" presStyleCnt="0"/>
      <dgm:spPr/>
    </dgm:pt>
    <dgm:pt modelId="{211408F8-9412-4213-9156-ABDC1B5A070B}" type="pres">
      <dgm:prSet presAssocID="{E4170EFD-7688-48D1-BDA9-C59E0921111E}" presName="node" presStyleLbl="node1" presStyleIdx="1" presStyleCnt="10">
        <dgm:presLayoutVars>
          <dgm:bulletEnabled val="1"/>
        </dgm:presLayoutVars>
      </dgm:prSet>
      <dgm:spPr>
        <a:prstGeom prst="flowChartAlternateProcess">
          <a:avLst/>
        </a:prstGeom>
      </dgm:spPr>
    </dgm:pt>
    <dgm:pt modelId="{6ECC092A-2FE6-4C5B-9B96-17C6F6DFBC32}" type="pres">
      <dgm:prSet presAssocID="{25B86B21-E481-49E2-BA29-B99AC5205ADE}" presName="sibTrans" presStyleCnt="0"/>
      <dgm:spPr/>
    </dgm:pt>
    <dgm:pt modelId="{89EC0C26-CAC1-45CE-ABE6-51846B4213F4}" type="pres">
      <dgm:prSet presAssocID="{5FE65221-9B1F-40A3-A1B8-1E3254667D12}" presName="node" presStyleLbl="node1" presStyleIdx="2" presStyleCnt="10">
        <dgm:presLayoutVars>
          <dgm:bulletEnabled val="1"/>
        </dgm:presLayoutVars>
      </dgm:prSet>
      <dgm:spPr>
        <a:prstGeom prst="flowChartAlternateProcess">
          <a:avLst/>
        </a:prstGeom>
      </dgm:spPr>
    </dgm:pt>
    <dgm:pt modelId="{B42CF80C-B4BD-4022-B8FA-568DD60B33B4}" type="pres">
      <dgm:prSet presAssocID="{C151E8B3-69CF-411D-8D48-19BBBC1A5041}" presName="sibTrans" presStyleCnt="0"/>
      <dgm:spPr/>
    </dgm:pt>
    <dgm:pt modelId="{B335BE55-6A24-4C43-AED1-1888A6C3A0C4}" type="pres">
      <dgm:prSet presAssocID="{F7CEE1A0-E405-4996-9B32-5D93A0AC290D}" presName="node" presStyleLbl="node1" presStyleIdx="3" presStyleCnt="10">
        <dgm:presLayoutVars>
          <dgm:bulletEnabled val="1"/>
        </dgm:presLayoutVars>
      </dgm:prSet>
      <dgm:spPr>
        <a:prstGeom prst="flowChartAlternateProcess">
          <a:avLst/>
        </a:prstGeom>
      </dgm:spPr>
    </dgm:pt>
    <dgm:pt modelId="{2A4B43FA-0C23-486D-A8DA-D75A2BE4A5EF}" type="pres">
      <dgm:prSet presAssocID="{B94C6409-DE17-4299-B2E0-376797EF682B}" presName="sibTrans" presStyleCnt="0"/>
      <dgm:spPr/>
    </dgm:pt>
    <dgm:pt modelId="{9B2C3087-7296-4934-907F-411A23BDF2FA}" type="pres">
      <dgm:prSet presAssocID="{0336C711-E9AB-4267-B94B-90CC803C3B15}" presName="node" presStyleLbl="node1" presStyleIdx="4" presStyleCnt="10">
        <dgm:presLayoutVars>
          <dgm:bulletEnabled val="1"/>
        </dgm:presLayoutVars>
      </dgm:prSet>
      <dgm:spPr>
        <a:prstGeom prst="flowChartAlternateProcess">
          <a:avLst/>
        </a:prstGeom>
      </dgm:spPr>
    </dgm:pt>
    <dgm:pt modelId="{E555400F-6BF3-4315-855D-D8855E39C9DA}" type="pres">
      <dgm:prSet presAssocID="{BC20C0BE-7CE2-44D2-B562-5C1B89A3DC60}" presName="sibTrans" presStyleCnt="0"/>
      <dgm:spPr/>
    </dgm:pt>
    <dgm:pt modelId="{8E463F9D-DE26-4669-AC38-EFDD917D21EF}" type="pres">
      <dgm:prSet presAssocID="{69C3B6E4-D393-4A7A-95E1-410ACBE2C908}" presName="node" presStyleLbl="node1" presStyleIdx="5" presStyleCnt="10">
        <dgm:presLayoutVars>
          <dgm:bulletEnabled val="1"/>
        </dgm:presLayoutVars>
      </dgm:prSet>
      <dgm:spPr>
        <a:prstGeom prst="flowChartAlternateProcess">
          <a:avLst/>
        </a:prstGeom>
      </dgm:spPr>
    </dgm:pt>
    <dgm:pt modelId="{E4941BC7-EB7E-443C-8D3D-75B829B9A30C}" type="pres">
      <dgm:prSet presAssocID="{244894C8-290D-42B1-9AA5-AD7B3138AF1E}" presName="sibTrans" presStyleCnt="0"/>
      <dgm:spPr/>
    </dgm:pt>
    <dgm:pt modelId="{623DDB3D-9BD3-4EF2-9685-502D676D5F13}" type="pres">
      <dgm:prSet presAssocID="{0253B0CA-7528-43D0-9157-E0DE799D3841}" presName="node" presStyleLbl="node1" presStyleIdx="6" presStyleCnt="10">
        <dgm:presLayoutVars>
          <dgm:bulletEnabled val="1"/>
        </dgm:presLayoutVars>
      </dgm:prSet>
      <dgm:spPr>
        <a:prstGeom prst="flowChartAlternateProcess">
          <a:avLst/>
        </a:prstGeom>
      </dgm:spPr>
    </dgm:pt>
    <dgm:pt modelId="{83CCF0BD-E315-40B9-9A96-0C2CE16B8890}" type="pres">
      <dgm:prSet presAssocID="{8CE5A2CD-8DEF-4E37-B256-DD59AAF3FD1B}" presName="sibTrans" presStyleCnt="0"/>
      <dgm:spPr/>
    </dgm:pt>
    <dgm:pt modelId="{A9C78C28-1B46-4487-B02B-0F677858E7EC}" type="pres">
      <dgm:prSet presAssocID="{7CC6C362-084E-4357-B7AB-F50B26348441}" presName="node" presStyleLbl="node1" presStyleIdx="7" presStyleCnt="10">
        <dgm:presLayoutVars>
          <dgm:bulletEnabled val="1"/>
        </dgm:presLayoutVars>
      </dgm:prSet>
      <dgm:spPr>
        <a:prstGeom prst="flowChartAlternateProcess">
          <a:avLst/>
        </a:prstGeom>
      </dgm:spPr>
    </dgm:pt>
    <dgm:pt modelId="{18265D53-FF38-45A6-AF75-6C9DB9795B61}" type="pres">
      <dgm:prSet presAssocID="{1EB2A521-6D90-4281-A2F2-AEF93B3A4DC3}" presName="sibTrans" presStyleCnt="0"/>
      <dgm:spPr/>
    </dgm:pt>
    <dgm:pt modelId="{FF457E57-E042-43E8-91E2-DDD7DCF6291D}" type="pres">
      <dgm:prSet presAssocID="{42952BCD-035E-4299-B8AF-1510D5E83DA3}" presName="node" presStyleLbl="node1" presStyleIdx="8" presStyleCnt="10">
        <dgm:presLayoutVars>
          <dgm:bulletEnabled val="1"/>
        </dgm:presLayoutVars>
      </dgm:prSet>
      <dgm:spPr>
        <a:prstGeom prst="flowChartAlternateProcess">
          <a:avLst/>
        </a:prstGeom>
      </dgm:spPr>
    </dgm:pt>
    <dgm:pt modelId="{080DDBAB-32F4-4C65-A74B-C7B4A7F5E4B9}" type="pres">
      <dgm:prSet presAssocID="{C6427C07-29C6-4ABF-838B-39D9278AD98B}" presName="sibTrans" presStyleCnt="0"/>
      <dgm:spPr/>
    </dgm:pt>
    <dgm:pt modelId="{19040202-86F5-4F3F-98D9-DACAA0FDDAC4}" type="pres">
      <dgm:prSet presAssocID="{DD4DC598-3204-4594-B0D4-1FD1BA11A223}" presName="node" presStyleLbl="node1" presStyleIdx="9" presStyleCnt="10">
        <dgm:presLayoutVars>
          <dgm:bulletEnabled val="1"/>
        </dgm:presLayoutVars>
      </dgm:prSet>
      <dgm:spPr>
        <a:prstGeom prst="roundRect">
          <a:avLst/>
        </a:prstGeom>
      </dgm:spPr>
    </dgm:pt>
  </dgm:ptLst>
  <dgm:cxnLst>
    <dgm:cxn modelId="{A203EA07-0B2E-4955-8F7D-EC3EA19BAED9}" srcId="{E97B49E4-AB97-4DBF-9B95-B3D83C4E6E87}" destId="{F7CEE1A0-E405-4996-9B32-5D93A0AC290D}" srcOrd="3" destOrd="0" parTransId="{AC70C448-E12F-4436-92BA-E0B5F6BA264D}" sibTransId="{B94C6409-DE17-4299-B2E0-376797EF682B}"/>
    <dgm:cxn modelId="{32FE3921-4BD2-4818-821C-79C40B5FD2C8}" type="presOf" srcId="{42952BCD-035E-4299-B8AF-1510D5E83DA3}" destId="{FF457E57-E042-43E8-91E2-DDD7DCF6291D}" srcOrd="0" destOrd="0" presId="urn:microsoft.com/office/officeart/2005/8/layout/default"/>
    <dgm:cxn modelId="{883EBD28-6AA0-4AB7-96FC-394377788B65}" type="presOf" srcId="{0336C711-E9AB-4267-B94B-90CC803C3B15}" destId="{9B2C3087-7296-4934-907F-411A23BDF2FA}" srcOrd="0" destOrd="0" presId="urn:microsoft.com/office/officeart/2005/8/layout/default"/>
    <dgm:cxn modelId="{2C45282C-0B75-466E-882F-B341ABB4F232}" type="presOf" srcId="{E4170EFD-7688-48D1-BDA9-C59E0921111E}" destId="{211408F8-9412-4213-9156-ABDC1B5A070B}" srcOrd="0" destOrd="0" presId="urn:microsoft.com/office/officeart/2005/8/layout/default"/>
    <dgm:cxn modelId="{B9E7FE30-4419-4625-9802-98127C490DFB}" type="presOf" srcId="{F7CEE1A0-E405-4996-9B32-5D93A0AC290D}" destId="{B335BE55-6A24-4C43-AED1-1888A6C3A0C4}" srcOrd="0" destOrd="0" presId="urn:microsoft.com/office/officeart/2005/8/layout/default"/>
    <dgm:cxn modelId="{2FB08443-0FE8-4931-9FB8-E564CDCA7BD0}" type="presOf" srcId="{7CC6C362-084E-4357-B7AB-F50B26348441}" destId="{A9C78C28-1B46-4487-B02B-0F677858E7EC}" srcOrd="0" destOrd="0" presId="urn:microsoft.com/office/officeart/2005/8/layout/default"/>
    <dgm:cxn modelId="{40AF1B64-EA99-4EEB-BB3E-B9C9AC3D9B34}" srcId="{E97B49E4-AB97-4DBF-9B95-B3D83C4E6E87}" destId="{0253B0CA-7528-43D0-9157-E0DE799D3841}" srcOrd="6" destOrd="0" parTransId="{7B921DC2-013E-4EBF-AA29-04B1782303D9}" sibTransId="{8CE5A2CD-8DEF-4E37-B256-DD59AAF3FD1B}"/>
    <dgm:cxn modelId="{D4EE2045-4D02-47BD-9A1C-4298FA4522B7}" srcId="{E97B49E4-AB97-4DBF-9B95-B3D83C4E6E87}" destId="{7CC6C362-084E-4357-B7AB-F50B26348441}" srcOrd="7" destOrd="0" parTransId="{3DB77B94-7D68-49CB-8A94-13861DE105BC}" sibTransId="{1EB2A521-6D90-4281-A2F2-AEF93B3A4DC3}"/>
    <dgm:cxn modelId="{96AA515A-987E-4E16-A780-04698C4BB645}" srcId="{E97B49E4-AB97-4DBF-9B95-B3D83C4E6E87}" destId="{0336C711-E9AB-4267-B94B-90CC803C3B15}" srcOrd="4" destOrd="0" parTransId="{0ACAF5B3-5CD5-4991-8B14-2AC88811D68C}" sibTransId="{BC20C0BE-7CE2-44D2-B562-5C1B89A3DC60}"/>
    <dgm:cxn modelId="{E1453B87-94F7-4A13-BE20-79F7D45474CB}" type="presOf" srcId="{DD4DC598-3204-4594-B0D4-1FD1BA11A223}" destId="{19040202-86F5-4F3F-98D9-DACAA0FDDAC4}" srcOrd="0" destOrd="0" presId="urn:microsoft.com/office/officeart/2005/8/layout/default"/>
    <dgm:cxn modelId="{A5785989-6547-4C90-895C-B4CEC2E9CC2D}" srcId="{E97B49E4-AB97-4DBF-9B95-B3D83C4E6E87}" destId="{BB60F493-B4BD-4F7A-BCD1-1428CBB8D6C1}" srcOrd="0" destOrd="0" parTransId="{1207B50B-304C-4BFC-9DFE-EDDB03C6FAB6}" sibTransId="{46DB88CD-129F-4C5E-8AB8-3E4DA867355B}"/>
    <dgm:cxn modelId="{AEF7278A-E859-4475-BAAB-8FFA61B1DBF6}" srcId="{E97B49E4-AB97-4DBF-9B95-B3D83C4E6E87}" destId="{69C3B6E4-D393-4A7A-95E1-410ACBE2C908}" srcOrd="5" destOrd="0" parTransId="{0FADFC06-396D-4C1B-B048-CBF23CBF7C26}" sibTransId="{244894C8-290D-42B1-9AA5-AD7B3138AF1E}"/>
    <dgm:cxn modelId="{763E6191-C6C3-4213-AAC6-DCF9D5E6525B}" type="presOf" srcId="{0253B0CA-7528-43D0-9157-E0DE799D3841}" destId="{623DDB3D-9BD3-4EF2-9685-502D676D5F13}" srcOrd="0" destOrd="0" presId="urn:microsoft.com/office/officeart/2005/8/layout/default"/>
    <dgm:cxn modelId="{322AB09B-2986-4E1D-A2D4-85CE2C772DD7}" type="presOf" srcId="{E97B49E4-AB97-4DBF-9B95-B3D83C4E6E87}" destId="{4659AA28-BDED-4977-A731-8963E3CF95E8}" srcOrd="0" destOrd="0" presId="urn:microsoft.com/office/officeart/2005/8/layout/default"/>
    <dgm:cxn modelId="{563E00A8-2FB5-4A3F-B31D-FA68BFAE3C4D}" type="presOf" srcId="{5FE65221-9B1F-40A3-A1B8-1E3254667D12}" destId="{89EC0C26-CAC1-45CE-ABE6-51846B4213F4}" srcOrd="0" destOrd="0" presId="urn:microsoft.com/office/officeart/2005/8/layout/default"/>
    <dgm:cxn modelId="{566BABBC-D741-4299-A606-9B6B5D06669E}" type="presOf" srcId="{BB60F493-B4BD-4F7A-BCD1-1428CBB8D6C1}" destId="{797B8030-2303-46CA-BEE8-DA6095790659}" srcOrd="0" destOrd="0" presId="urn:microsoft.com/office/officeart/2005/8/layout/default"/>
    <dgm:cxn modelId="{2CF67EC5-7FF7-42E7-B725-8A9E1559882F}" srcId="{E97B49E4-AB97-4DBF-9B95-B3D83C4E6E87}" destId="{DD4DC598-3204-4594-B0D4-1FD1BA11A223}" srcOrd="9" destOrd="0" parTransId="{E6CB4E5A-D755-4158-A105-F0444BC9AB43}" sibTransId="{375270D6-ECF2-4F1C-9913-8B60F4C93E65}"/>
    <dgm:cxn modelId="{450104CA-A05C-4321-B5DD-72880B3F4E5F}" srcId="{E97B49E4-AB97-4DBF-9B95-B3D83C4E6E87}" destId="{42952BCD-035E-4299-B8AF-1510D5E83DA3}" srcOrd="8" destOrd="0" parTransId="{014D7777-5D52-4F67-BC53-DBEED1634138}" sibTransId="{C6427C07-29C6-4ABF-838B-39D9278AD98B}"/>
    <dgm:cxn modelId="{F862E8D8-15A0-4884-A019-0F5763517F32}" type="presOf" srcId="{69C3B6E4-D393-4A7A-95E1-410ACBE2C908}" destId="{8E463F9D-DE26-4669-AC38-EFDD917D21EF}" srcOrd="0" destOrd="0" presId="urn:microsoft.com/office/officeart/2005/8/layout/default"/>
    <dgm:cxn modelId="{07649EEC-6C5A-486B-A5AE-B1239693B7D5}" srcId="{E97B49E4-AB97-4DBF-9B95-B3D83C4E6E87}" destId="{E4170EFD-7688-48D1-BDA9-C59E0921111E}" srcOrd="1" destOrd="0" parTransId="{FB3AE8B1-EDB4-483D-B2BB-891FBBC9F2AA}" sibTransId="{25B86B21-E481-49E2-BA29-B99AC5205ADE}"/>
    <dgm:cxn modelId="{4BBDE4ED-33E3-4ADD-A7BC-E50583EC194A}" srcId="{E97B49E4-AB97-4DBF-9B95-B3D83C4E6E87}" destId="{5FE65221-9B1F-40A3-A1B8-1E3254667D12}" srcOrd="2" destOrd="0" parTransId="{4979ED13-2FB3-41CF-9AFF-B9E104BDCA76}" sibTransId="{C151E8B3-69CF-411D-8D48-19BBBC1A5041}"/>
    <dgm:cxn modelId="{D58C989B-CFCB-43FF-8C1A-AA545A66DD24}" type="presParOf" srcId="{4659AA28-BDED-4977-A731-8963E3CF95E8}" destId="{797B8030-2303-46CA-BEE8-DA6095790659}" srcOrd="0" destOrd="0" presId="urn:microsoft.com/office/officeart/2005/8/layout/default"/>
    <dgm:cxn modelId="{AA3C072F-2DD9-4B82-8A83-7105D080D5AD}" type="presParOf" srcId="{4659AA28-BDED-4977-A731-8963E3CF95E8}" destId="{94A5BB20-F1C0-457E-95E0-E3B95975D566}" srcOrd="1" destOrd="0" presId="urn:microsoft.com/office/officeart/2005/8/layout/default"/>
    <dgm:cxn modelId="{5F4EDA9F-9265-4F81-84E0-253C9F59BFAC}" type="presParOf" srcId="{4659AA28-BDED-4977-A731-8963E3CF95E8}" destId="{211408F8-9412-4213-9156-ABDC1B5A070B}" srcOrd="2" destOrd="0" presId="urn:microsoft.com/office/officeart/2005/8/layout/default"/>
    <dgm:cxn modelId="{CE077D69-ABC7-4781-BF4E-1F9CE3D47C54}" type="presParOf" srcId="{4659AA28-BDED-4977-A731-8963E3CF95E8}" destId="{6ECC092A-2FE6-4C5B-9B96-17C6F6DFBC32}" srcOrd="3" destOrd="0" presId="urn:microsoft.com/office/officeart/2005/8/layout/default"/>
    <dgm:cxn modelId="{1F3C07E7-2EC7-4A55-ACEE-922FA3F94591}" type="presParOf" srcId="{4659AA28-BDED-4977-A731-8963E3CF95E8}" destId="{89EC0C26-CAC1-45CE-ABE6-51846B4213F4}" srcOrd="4" destOrd="0" presId="urn:microsoft.com/office/officeart/2005/8/layout/default"/>
    <dgm:cxn modelId="{67D41B91-4B4A-4D2E-B504-9E62AAFC7F17}" type="presParOf" srcId="{4659AA28-BDED-4977-A731-8963E3CF95E8}" destId="{B42CF80C-B4BD-4022-B8FA-568DD60B33B4}" srcOrd="5" destOrd="0" presId="urn:microsoft.com/office/officeart/2005/8/layout/default"/>
    <dgm:cxn modelId="{36F0C573-B4CF-4892-8F68-F80F33C141FE}" type="presParOf" srcId="{4659AA28-BDED-4977-A731-8963E3CF95E8}" destId="{B335BE55-6A24-4C43-AED1-1888A6C3A0C4}" srcOrd="6" destOrd="0" presId="urn:microsoft.com/office/officeart/2005/8/layout/default"/>
    <dgm:cxn modelId="{F67F71DB-72A0-411A-AB39-ECEDA134BDB2}" type="presParOf" srcId="{4659AA28-BDED-4977-A731-8963E3CF95E8}" destId="{2A4B43FA-0C23-486D-A8DA-D75A2BE4A5EF}" srcOrd="7" destOrd="0" presId="urn:microsoft.com/office/officeart/2005/8/layout/default"/>
    <dgm:cxn modelId="{7AB2D97F-4063-4D38-B34A-203CF978DEF5}" type="presParOf" srcId="{4659AA28-BDED-4977-A731-8963E3CF95E8}" destId="{9B2C3087-7296-4934-907F-411A23BDF2FA}" srcOrd="8" destOrd="0" presId="urn:microsoft.com/office/officeart/2005/8/layout/default"/>
    <dgm:cxn modelId="{3798F3B4-8DE9-4D9D-BC01-B146A6E450CC}" type="presParOf" srcId="{4659AA28-BDED-4977-A731-8963E3CF95E8}" destId="{E555400F-6BF3-4315-855D-D8855E39C9DA}" srcOrd="9" destOrd="0" presId="urn:microsoft.com/office/officeart/2005/8/layout/default"/>
    <dgm:cxn modelId="{B85D6D21-F43B-49D5-8640-4BA1EEFF64D6}" type="presParOf" srcId="{4659AA28-BDED-4977-A731-8963E3CF95E8}" destId="{8E463F9D-DE26-4669-AC38-EFDD917D21EF}" srcOrd="10" destOrd="0" presId="urn:microsoft.com/office/officeart/2005/8/layout/default"/>
    <dgm:cxn modelId="{E0B3B2AE-F28A-40D3-8624-F1E2250B932A}" type="presParOf" srcId="{4659AA28-BDED-4977-A731-8963E3CF95E8}" destId="{E4941BC7-EB7E-443C-8D3D-75B829B9A30C}" srcOrd="11" destOrd="0" presId="urn:microsoft.com/office/officeart/2005/8/layout/default"/>
    <dgm:cxn modelId="{DEC3B636-81A6-4F33-8952-B10CC71EA4BF}" type="presParOf" srcId="{4659AA28-BDED-4977-A731-8963E3CF95E8}" destId="{623DDB3D-9BD3-4EF2-9685-502D676D5F13}" srcOrd="12" destOrd="0" presId="urn:microsoft.com/office/officeart/2005/8/layout/default"/>
    <dgm:cxn modelId="{00A913CF-0037-42F0-BEBB-64E100B15FA8}" type="presParOf" srcId="{4659AA28-BDED-4977-A731-8963E3CF95E8}" destId="{83CCF0BD-E315-40B9-9A96-0C2CE16B8890}" srcOrd="13" destOrd="0" presId="urn:microsoft.com/office/officeart/2005/8/layout/default"/>
    <dgm:cxn modelId="{BCD14F6E-0CEC-4540-8CD4-732C7B2BD651}" type="presParOf" srcId="{4659AA28-BDED-4977-A731-8963E3CF95E8}" destId="{A9C78C28-1B46-4487-B02B-0F677858E7EC}" srcOrd="14" destOrd="0" presId="urn:microsoft.com/office/officeart/2005/8/layout/default"/>
    <dgm:cxn modelId="{26AFE3F7-5B7B-489B-91AE-E4CA67C057F1}" type="presParOf" srcId="{4659AA28-BDED-4977-A731-8963E3CF95E8}" destId="{18265D53-FF38-45A6-AF75-6C9DB9795B61}" srcOrd="15" destOrd="0" presId="urn:microsoft.com/office/officeart/2005/8/layout/default"/>
    <dgm:cxn modelId="{15E45EC3-7097-49FC-AF02-BC0AB9F45CB3}" type="presParOf" srcId="{4659AA28-BDED-4977-A731-8963E3CF95E8}" destId="{FF457E57-E042-43E8-91E2-DDD7DCF6291D}" srcOrd="16" destOrd="0" presId="urn:microsoft.com/office/officeart/2005/8/layout/default"/>
    <dgm:cxn modelId="{14BAC44D-7DDF-4727-9814-8166B8717D3C}" type="presParOf" srcId="{4659AA28-BDED-4977-A731-8963E3CF95E8}" destId="{080DDBAB-32F4-4C65-A74B-C7B4A7F5E4B9}" srcOrd="17" destOrd="0" presId="urn:microsoft.com/office/officeart/2005/8/layout/default"/>
    <dgm:cxn modelId="{BD0BA0E3-B4DA-4D3D-BC2E-B9F64B5C4C60}" type="presParOf" srcId="{4659AA28-BDED-4977-A731-8963E3CF95E8}" destId="{19040202-86F5-4F3F-98D9-DACAA0FDDAC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5585626D-7D1D-4EEB-A952-217FAB4BE680}" type="doc">
      <dgm:prSet loTypeId="urn:microsoft.com/office/officeart/2018/2/layout/IconLabelList" loCatId="icon" qsTypeId="urn:microsoft.com/office/officeart/2005/8/quickstyle/simple1" qsCatId="simple" csTypeId="urn:microsoft.com/office/officeart/2005/8/colors/accent1_3" csCatId="accent1" phldr="1"/>
      <dgm:spPr/>
      <dgm:t>
        <a:bodyPr/>
        <a:lstStyle/>
        <a:p>
          <a:endParaRPr lang="en-US"/>
        </a:p>
      </dgm:t>
    </dgm:pt>
    <dgm:pt modelId="{B3FDF3CF-E180-4178-81B0-5DC5A2C2922F}">
      <dgm:prSet custT="1"/>
      <dgm:spPr/>
      <dgm:t>
        <a:bodyPr/>
        <a:lstStyle/>
        <a:p>
          <a:pPr>
            <a:lnSpc>
              <a:spcPct val="100000"/>
            </a:lnSpc>
          </a:pPr>
          <a:r>
            <a:rPr lang="en-GB" sz="1400"/>
            <a:t>Applicable to the development of any kind of architecture in any context </a:t>
          </a:r>
          <a:endParaRPr lang="en-US" sz="1400"/>
        </a:p>
      </dgm:t>
    </dgm:pt>
    <dgm:pt modelId="{72FAF0EE-2919-4DAC-84E2-B6F3065AB7EF}" type="parTrans" cxnId="{684DED77-3F28-466B-B2AC-4F8E7C82C4E5}">
      <dgm:prSet/>
      <dgm:spPr/>
      <dgm:t>
        <a:bodyPr/>
        <a:lstStyle/>
        <a:p>
          <a:endParaRPr lang="en-US" sz="1800"/>
        </a:p>
      </dgm:t>
    </dgm:pt>
    <dgm:pt modelId="{C2B86358-9700-4E7A-BE10-52802E4D3F5F}" type="sibTrans" cxnId="{684DED77-3F28-466B-B2AC-4F8E7C82C4E5}">
      <dgm:prSet/>
      <dgm:spPr/>
      <dgm:t>
        <a:bodyPr/>
        <a:lstStyle/>
        <a:p>
          <a:endParaRPr lang="en-US" sz="1800"/>
        </a:p>
      </dgm:t>
    </dgm:pt>
    <dgm:pt modelId="{26B68835-DABF-4E14-8596-988A93522DA8}">
      <dgm:prSet custT="1"/>
      <dgm:spPr/>
      <dgm:t>
        <a:bodyPr/>
        <a:lstStyle/>
        <a:p>
          <a:pPr>
            <a:lnSpc>
              <a:spcPct val="100000"/>
            </a:lnSpc>
          </a:pPr>
          <a:r>
            <a:rPr lang="en-GB" sz="1400"/>
            <a:t>Supplemented by The Open Group TOGAF Library</a:t>
          </a:r>
          <a:endParaRPr lang="en-US" sz="1400"/>
        </a:p>
      </dgm:t>
    </dgm:pt>
    <dgm:pt modelId="{900A719A-3B38-4640-81C6-D464D8374783}" type="parTrans" cxnId="{FA0BB327-D15B-4961-BC46-2C0263B84D0C}">
      <dgm:prSet/>
      <dgm:spPr/>
      <dgm:t>
        <a:bodyPr/>
        <a:lstStyle/>
        <a:p>
          <a:endParaRPr lang="en-US" sz="1800"/>
        </a:p>
      </dgm:t>
    </dgm:pt>
    <dgm:pt modelId="{A187F6B9-9261-495C-9BB7-69E6DBE75337}" type="sibTrans" cxnId="{FA0BB327-D15B-4961-BC46-2C0263B84D0C}">
      <dgm:prSet/>
      <dgm:spPr/>
      <dgm:t>
        <a:bodyPr/>
        <a:lstStyle/>
        <a:p>
          <a:endParaRPr lang="en-US" sz="1800"/>
        </a:p>
      </dgm:t>
    </dgm:pt>
    <dgm:pt modelId="{21718889-AFBE-483A-BBD5-3DFA4FFF72DF}">
      <dgm:prSet custT="1"/>
      <dgm:spPr/>
      <dgm:t>
        <a:bodyPr/>
        <a:lstStyle/>
        <a:p>
          <a:pPr>
            <a:lnSpc>
              <a:spcPct val="100000"/>
            </a:lnSpc>
          </a:pPr>
          <a:r>
            <a:rPr lang="en-GB" sz="1400"/>
            <a:t>Reflects the structure and content of an Architecture Capability</a:t>
          </a:r>
          <a:endParaRPr lang="en-US" sz="1400"/>
        </a:p>
      </dgm:t>
    </dgm:pt>
    <dgm:pt modelId="{5B856F2D-1735-4FF5-8E88-99595FAE5969}" type="parTrans" cxnId="{34EFC4AF-8C8D-4762-9C95-C58088A60B77}">
      <dgm:prSet/>
      <dgm:spPr/>
      <dgm:t>
        <a:bodyPr/>
        <a:lstStyle/>
        <a:p>
          <a:endParaRPr lang="en-US" sz="1800"/>
        </a:p>
      </dgm:t>
    </dgm:pt>
    <dgm:pt modelId="{A0ACD594-D013-423C-9B57-8C00C766BB9D}" type="sibTrans" cxnId="{34EFC4AF-8C8D-4762-9C95-C58088A60B77}">
      <dgm:prSet/>
      <dgm:spPr/>
      <dgm:t>
        <a:bodyPr/>
        <a:lstStyle/>
        <a:p>
          <a:endParaRPr lang="en-US" sz="1800"/>
        </a:p>
      </dgm:t>
    </dgm:pt>
    <dgm:pt modelId="{9D8BBB87-D3A5-4026-85AF-7FE1F3655BBC}" type="pres">
      <dgm:prSet presAssocID="{5585626D-7D1D-4EEB-A952-217FAB4BE680}" presName="root" presStyleCnt="0">
        <dgm:presLayoutVars>
          <dgm:dir/>
          <dgm:resizeHandles val="exact"/>
        </dgm:presLayoutVars>
      </dgm:prSet>
      <dgm:spPr/>
    </dgm:pt>
    <dgm:pt modelId="{BDF6FBB3-60B0-48C6-91F3-82FBEB4299E5}" type="pres">
      <dgm:prSet presAssocID="{B3FDF3CF-E180-4178-81B0-5DC5A2C2922F}" presName="compNode" presStyleCnt="0"/>
      <dgm:spPr/>
    </dgm:pt>
    <dgm:pt modelId="{A311D50B-413B-4FC0-8799-A8F13E8621F3}" type="pres">
      <dgm:prSet presAssocID="{B3FDF3CF-E180-4178-81B0-5DC5A2C2922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9C5428A9-A049-45BD-8756-75494A73E19B}" type="pres">
      <dgm:prSet presAssocID="{B3FDF3CF-E180-4178-81B0-5DC5A2C2922F}" presName="spaceRect" presStyleCnt="0"/>
      <dgm:spPr/>
    </dgm:pt>
    <dgm:pt modelId="{DB7F374C-E6C9-4B83-8D8C-D68968C1921C}" type="pres">
      <dgm:prSet presAssocID="{B3FDF3CF-E180-4178-81B0-5DC5A2C2922F}" presName="textRect" presStyleLbl="revTx" presStyleIdx="0" presStyleCnt="3" custScaleX="244700" custLinFactNeighborY="-30008">
        <dgm:presLayoutVars>
          <dgm:chMax val="1"/>
          <dgm:chPref val="1"/>
        </dgm:presLayoutVars>
      </dgm:prSet>
      <dgm:spPr/>
    </dgm:pt>
    <dgm:pt modelId="{77EF4894-C3EC-45EA-932A-CC13CFD551FB}" type="pres">
      <dgm:prSet presAssocID="{C2B86358-9700-4E7A-BE10-52802E4D3F5F}" presName="sibTrans" presStyleCnt="0"/>
      <dgm:spPr/>
    </dgm:pt>
    <dgm:pt modelId="{8C67790D-E131-4720-B24D-51057CADC3BF}" type="pres">
      <dgm:prSet presAssocID="{26B68835-DABF-4E14-8596-988A93522DA8}" presName="compNode" presStyleCnt="0"/>
      <dgm:spPr/>
    </dgm:pt>
    <dgm:pt modelId="{0AD20014-2596-45CC-BDEC-C200791E4EAC}" type="pres">
      <dgm:prSet presAssocID="{26B68835-DABF-4E14-8596-988A93522DA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DADDC33D-5FAC-49BA-A00B-B8A3C29FA901}" type="pres">
      <dgm:prSet presAssocID="{26B68835-DABF-4E14-8596-988A93522DA8}" presName="spaceRect" presStyleCnt="0"/>
      <dgm:spPr/>
    </dgm:pt>
    <dgm:pt modelId="{A80A9688-A564-4846-B398-3242DCF4D8F1}" type="pres">
      <dgm:prSet presAssocID="{26B68835-DABF-4E14-8596-988A93522DA8}" presName="textRect" presStyleLbl="revTx" presStyleIdx="1" presStyleCnt="3" custScaleX="182501" custLinFactNeighborY="-30008">
        <dgm:presLayoutVars>
          <dgm:chMax val="1"/>
          <dgm:chPref val="1"/>
        </dgm:presLayoutVars>
      </dgm:prSet>
      <dgm:spPr/>
    </dgm:pt>
    <dgm:pt modelId="{DA58EB27-8AFA-4858-9526-65D5335A92DA}" type="pres">
      <dgm:prSet presAssocID="{A187F6B9-9261-495C-9BB7-69E6DBE75337}" presName="sibTrans" presStyleCnt="0"/>
      <dgm:spPr/>
    </dgm:pt>
    <dgm:pt modelId="{B53E4B5A-08B5-4A89-A012-251CFD77BAC9}" type="pres">
      <dgm:prSet presAssocID="{21718889-AFBE-483A-BBD5-3DFA4FFF72DF}" presName="compNode" presStyleCnt="0"/>
      <dgm:spPr/>
    </dgm:pt>
    <dgm:pt modelId="{A94DC993-9E6A-4CF4-8D54-6973206426EE}" type="pres">
      <dgm:prSet presAssocID="{21718889-AFBE-483A-BBD5-3DFA4FFF72D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CE4A9DBB-D82F-4976-9F1E-957A637F7CDD}" type="pres">
      <dgm:prSet presAssocID="{21718889-AFBE-483A-BBD5-3DFA4FFF72DF}" presName="spaceRect" presStyleCnt="0"/>
      <dgm:spPr/>
    </dgm:pt>
    <dgm:pt modelId="{329BA923-F69E-487B-8CD3-900E1E5ABCDB}" type="pres">
      <dgm:prSet presAssocID="{21718889-AFBE-483A-BBD5-3DFA4FFF72DF}" presName="textRect" presStyleLbl="revTx" presStyleIdx="2" presStyleCnt="3" custScaleX="240228" custLinFactNeighborY="-30008">
        <dgm:presLayoutVars>
          <dgm:chMax val="1"/>
          <dgm:chPref val="1"/>
        </dgm:presLayoutVars>
      </dgm:prSet>
      <dgm:spPr/>
    </dgm:pt>
  </dgm:ptLst>
  <dgm:cxnLst>
    <dgm:cxn modelId="{FA0BB327-D15B-4961-BC46-2C0263B84D0C}" srcId="{5585626D-7D1D-4EEB-A952-217FAB4BE680}" destId="{26B68835-DABF-4E14-8596-988A93522DA8}" srcOrd="1" destOrd="0" parTransId="{900A719A-3B38-4640-81C6-D464D8374783}" sibTransId="{A187F6B9-9261-495C-9BB7-69E6DBE75337}"/>
    <dgm:cxn modelId="{9008B648-3835-4463-A4F9-33793BB27ACA}" type="presOf" srcId="{B3FDF3CF-E180-4178-81B0-5DC5A2C2922F}" destId="{DB7F374C-E6C9-4B83-8D8C-D68968C1921C}" srcOrd="0" destOrd="0" presId="urn:microsoft.com/office/officeart/2018/2/layout/IconLabelList"/>
    <dgm:cxn modelId="{684DED77-3F28-466B-B2AC-4F8E7C82C4E5}" srcId="{5585626D-7D1D-4EEB-A952-217FAB4BE680}" destId="{B3FDF3CF-E180-4178-81B0-5DC5A2C2922F}" srcOrd="0" destOrd="0" parTransId="{72FAF0EE-2919-4DAC-84E2-B6F3065AB7EF}" sibTransId="{C2B86358-9700-4E7A-BE10-52802E4D3F5F}"/>
    <dgm:cxn modelId="{34EFC4AF-8C8D-4762-9C95-C58088A60B77}" srcId="{5585626D-7D1D-4EEB-A952-217FAB4BE680}" destId="{21718889-AFBE-483A-BBD5-3DFA4FFF72DF}" srcOrd="2" destOrd="0" parTransId="{5B856F2D-1735-4FF5-8E88-99595FAE5969}" sibTransId="{A0ACD594-D013-423C-9B57-8C00C766BB9D}"/>
    <dgm:cxn modelId="{6C30ADBF-35AD-4018-8214-8F1EDE72C869}" type="presOf" srcId="{21718889-AFBE-483A-BBD5-3DFA4FFF72DF}" destId="{329BA923-F69E-487B-8CD3-900E1E5ABCDB}" srcOrd="0" destOrd="0" presId="urn:microsoft.com/office/officeart/2018/2/layout/IconLabelList"/>
    <dgm:cxn modelId="{2876A8CC-B784-40AC-8FA2-E6837F3E6D37}" type="presOf" srcId="{5585626D-7D1D-4EEB-A952-217FAB4BE680}" destId="{9D8BBB87-D3A5-4026-85AF-7FE1F3655BBC}" srcOrd="0" destOrd="0" presId="urn:microsoft.com/office/officeart/2018/2/layout/IconLabelList"/>
    <dgm:cxn modelId="{10C435F0-C479-4960-8212-F4C6282429C1}" type="presOf" srcId="{26B68835-DABF-4E14-8596-988A93522DA8}" destId="{A80A9688-A564-4846-B398-3242DCF4D8F1}" srcOrd="0" destOrd="0" presId="urn:microsoft.com/office/officeart/2018/2/layout/IconLabelList"/>
    <dgm:cxn modelId="{FBB673FF-158E-4B67-B470-CEA0DA73397D}" type="presParOf" srcId="{9D8BBB87-D3A5-4026-85AF-7FE1F3655BBC}" destId="{BDF6FBB3-60B0-48C6-91F3-82FBEB4299E5}" srcOrd="0" destOrd="0" presId="urn:microsoft.com/office/officeart/2018/2/layout/IconLabelList"/>
    <dgm:cxn modelId="{6AF0153F-86E0-4352-B3DC-535326B0CED0}" type="presParOf" srcId="{BDF6FBB3-60B0-48C6-91F3-82FBEB4299E5}" destId="{A311D50B-413B-4FC0-8799-A8F13E8621F3}" srcOrd="0" destOrd="0" presId="urn:microsoft.com/office/officeart/2018/2/layout/IconLabelList"/>
    <dgm:cxn modelId="{E498CB5F-D0F2-4184-93F1-1E9FBFDD0BDC}" type="presParOf" srcId="{BDF6FBB3-60B0-48C6-91F3-82FBEB4299E5}" destId="{9C5428A9-A049-45BD-8756-75494A73E19B}" srcOrd="1" destOrd="0" presId="urn:microsoft.com/office/officeart/2018/2/layout/IconLabelList"/>
    <dgm:cxn modelId="{055670F7-DC94-4FEE-83CE-2E22DBE6BF64}" type="presParOf" srcId="{BDF6FBB3-60B0-48C6-91F3-82FBEB4299E5}" destId="{DB7F374C-E6C9-4B83-8D8C-D68968C1921C}" srcOrd="2" destOrd="0" presId="urn:microsoft.com/office/officeart/2018/2/layout/IconLabelList"/>
    <dgm:cxn modelId="{3769C962-C3FE-40BA-92C3-D4E39852BE01}" type="presParOf" srcId="{9D8BBB87-D3A5-4026-85AF-7FE1F3655BBC}" destId="{77EF4894-C3EC-45EA-932A-CC13CFD551FB}" srcOrd="1" destOrd="0" presId="urn:microsoft.com/office/officeart/2018/2/layout/IconLabelList"/>
    <dgm:cxn modelId="{E10F6F15-C8DC-46A2-BB62-CEF2F6053170}" type="presParOf" srcId="{9D8BBB87-D3A5-4026-85AF-7FE1F3655BBC}" destId="{8C67790D-E131-4720-B24D-51057CADC3BF}" srcOrd="2" destOrd="0" presId="urn:microsoft.com/office/officeart/2018/2/layout/IconLabelList"/>
    <dgm:cxn modelId="{4136453E-0607-4370-ADC1-F896219072BC}" type="presParOf" srcId="{8C67790D-E131-4720-B24D-51057CADC3BF}" destId="{0AD20014-2596-45CC-BDEC-C200791E4EAC}" srcOrd="0" destOrd="0" presId="urn:microsoft.com/office/officeart/2018/2/layout/IconLabelList"/>
    <dgm:cxn modelId="{DBA281F7-D939-44F3-B03E-D0D6F84B9F00}" type="presParOf" srcId="{8C67790D-E131-4720-B24D-51057CADC3BF}" destId="{DADDC33D-5FAC-49BA-A00B-B8A3C29FA901}" srcOrd="1" destOrd="0" presId="urn:microsoft.com/office/officeart/2018/2/layout/IconLabelList"/>
    <dgm:cxn modelId="{D3A8FEEC-50BF-4FEB-837A-04902DE15EFB}" type="presParOf" srcId="{8C67790D-E131-4720-B24D-51057CADC3BF}" destId="{A80A9688-A564-4846-B398-3242DCF4D8F1}" srcOrd="2" destOrd="0" presId="urn:microsoft.com/office/officeart/2018/2/layout/IconLabelList"/>
    <dgm:cxn modelId="{257DE3E3-8AFB-4DE3-97D5-D7C527393A52}" type="presParOf" srcId="{9D8BBB87-D3A5-4026-85AF-7FE1F3655BBC}" destId="{DA58EB27-8AFA-4858-9526-65D5335A92DA}" srcOrd="3" destOrd="0" presId="urn:microsoft.com/office/officeart/2018/2/layout/IconLabelList"/>
    <dgm:cxn modelId="{465BDF83-9935-4A06-84E6-1EFB2A05E4C1}" type="presParOf" srcId="{9D8BBB87-D3A5-4026-85AF-7FE1F3655BBC}" destId="{B53E4B5A-08B5-4A89-A012-251CFD77BAC9}" srcOrd="4" destOrd="0" presId="urn:microsoft.com/office/officeart/2018/2/layout/IconLabelList"/>
    <dgm:cxn modelId="{E479A3DF-1BE8-4FB1-BB52-2A779738DEB8}" type="presParOf" srcId="{B53E4B5A-08B5-4A89-A012-251CFD77BAC9}" destId="{A94DC993-9E6A-4CF4-8D54-6973206426EE}" srcOrd="0" destOrd="0" presId="urn:microsoft.com/office/officeart/2018/2/layout/IconLabelList"/>
    <dgm:cxn modelId="{A29E0600-155C-4DBE-838D-CAA6705BF1C4}" type="presParOf" srcId="{B53E4B5A-08B5-4A89-A012-251CFD77BAC9}" destId="{CE4A9DBB-D82F-4976-9F1E-957A637F7CDD}" srcOrd="1" destOrd="0" presId="urn:microsoft.com/office/officeart/2018/2/layout/IconLabelList"/>
    <dgm:cxn modelId="{0029DD43-116F-48A2-9F5E-CCD30B2FC50D}" type="presParOf" srcId="{B53E4B5A-08B5-4A89-A012-251CFD77BAC9}" destId="{329BA923-F69E-487B-8CD3-900E1E5ABCD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2B373863-033A-4933-8BDA-D9329E8AA05D}" type="doc">
      <dgm:prSet loTypeId="urn:microsoft.com/office/officeart/2005/8/layout/process1" loCatId="process" qsTypeId="urn:microsoft.com/office/officeart/2005/8/quickstyle/simple1" qsCatId="simple" csTypeId="urn:microsoft.com/office/officeart/2005/8/colors/accent1_3" csCatId="accent1" phldr="1"/>
      <dgm:spPr/>
      <dgm:t>
        <a:bodyPr/>
        <a:lstStyle/>
        <a:p>
          <a:endParaRPr lang="en-US"/>
        </a:p>
      </dgm:t>
    </dgm:pt>
    <dgm:pt modelId="{5E54E52B-2364-4F3F-BB2A-9D5FCFE030D2}">
      <dgm:prSet custT="1"/>
      <dgm:spPr/>
      <dgm:t>
        <a:bodyPr/>
        <a:lstStyle/>
        <a:p>
          <a:r>
            <a:rPr lang="en-GB" sz="1800"/>
            <a:t>Iteration</a:t>
          </a:r>
          <a:endParaRPr lang="en-US" sz="1800"/>
        </a:p>
      </dgm:t>
    </dgm:pt>
    <dgm:pt modelId="{122AE1D4-0502-4262-8869-B86343B94908}" type="parTrans" cxnId="{399DDB79-3C87-4054-B56E-F95DEC722B66}">
      <dgm:prSet/>
      <dgm:spPr/>
      <dgm:t>
        <a:bodyPr/>
        <a:lstStyle/>
        <a:p>
          <a:endParaRPr lang="en-US" sz="1800"/>
        </a:p>
      </dgm:t>
    </dgm:pt>
    <dgm:pt modelId="{4303EBA0-DD11-46A3-ABD6-034089AE5234}" type="sibTrans" cxnId="{399DDB79-3C87-4054-B56E-F95DEC722B66}">
      <dgm:prSet custT="1"/>
      <dgm:spPr/>
      <dgm:t>
        <a:bodyPr/>
        <a:lstStyle/>
        <a:p>
          <a:endParaRPr lang="en-US" sz="1800"/>
        </a:p>
      </dgm:t>
    </dgm:pt>
    <dgm:pt modelId="{25772917-E787-42EE-8BF1-D4B68647240D}">
      <dgm:prSet custT="1"/>
      <dgm:spPr>
        <a:solidFill>
          <a:schemeClr val="accent1"/>
        </a:solidFill>
      </dgm:spPr>
      <dgm:t>
        <a:bodyPr/>
        <a:lstStyle/>
        <a:p>
          <a:r>
            <a:rPr lang="en-GB" sz="1800"/>
            <a:t>Levels</a:t>
          </a:r>
          <a:endParaRPr lang="en-US" sz="1800"/>
        </a:p>
      </dgm:t>
    </dgm:pt>
    <dgm:pt modelId="{4DA90810-645A-4178-9FDD-5CB481E5C612}" type="parTrans" cxnId="{3486483D-8426-47A3-AD33-C075BC1C964C}">
      <dgm:prSet/>
      <dgm:spPr/>
      <dgm:t>
        <a:bodyPr/>
        <a:lstStyle/>
        <a:p>
          <a:endParaRPr lang="en-US" sz="1800"/>
        </a:p>
      </dgm:t>
    </dgm:pt>
    <dgm:pt modelId="{5AE8C86A-2620-4152-8CCD-F25797B1AF27}" type="sibTrans" cxnId="{3486483D-8426-47A3-AD33-C075BC1C964C}">
      <dgm:prSet/>
      <dgm:spPr/>
      <dgm:t>
        <a:bodyPr/>
        <a:lstStyle/>
        <a:p>
          <a:endParaRPr lang="en-US" sz="1800"/>
        </a:p>
      </dgm:t>
    </dgm:pt>
    <dgm:pt modelId="{584E1470-4A25-4D6B-952D-A05C0789D7A3}" type="pres">
      <dgm:prSet presAssocID="{2B373863-033A-4933-8BDA-D9329E8AA05D}" presName="Name0" presStyleCnt="0">
        <dgm:presLayoutVars>
          <dgm:dir/>
          <dgm:resizeHandles val="exact"/>
        </dgm:presLayoutVars>
      </dgm:prSet>
      <dgm:spPr/>
    </dgm:pt>
    <dgm:pt modelId="{21EA2066-AF3A-4344-B366-D62B4E660152}" type="pres">
      <dgm:prSet presAssocID="{5E54E52B-2364-4F3F-BB2A-9D5FCFE030D2}" presName="node" presStyleLbl="node1" presStyleIdx="0" presStyleCnt="2">
        <dgm:presLayoutVars>
          <dgm:bulletEnabled val="1"/>
        </dgm:presLayoutVars>
      </dgm:prSet>
      <dgm:spPr/>
    </dgm:pt>
    <dgm:pt modelId="{8D66C1B4-16E1-4870-B46C-049D6056BAE8}" type="pres">
      <dgm:prSet presAssocID="{4303EBA0-DD11-46A3-ABD6-034089AE5234}" presName="sibTrans" presStyleLbl="sibTrans2D1" presStyleIdx="0" presStyleCnt="1"/>
      <dgm:spPr/>
    </dgm:pt>
    <dgm:pt modelId="{BB00AAEF-7C32-4444-AA5C-F49D80D0FE28}" type="pres">
      <dgm:prSet presAssocID="{4303EBA0-DD11-46A3-ABD6-034089AE5234}" presName="connectorText" presStyleLbl="sibTrans2D1" presStyleIdx="0" presStyleCnt="1"/>
      <dgm:spPr/>
    </dgm:pt>
    <dgm:pt modelId="{9417F545-2FB6-49F4-8B40-B20FDD1927C0}" type="pres">
      <dgm:prSet presAssocID="{25772917-E787-42EE-8BF1-D4B68647240D}" presName="node" presStyleLbl="node1" presStyleIdx="1" presStyleCnt="2">
        <dgm:presLayoutVars>
          <dgm:bulletEnabled val="1"/>
        </dgm:presLayoutVars>
      </dgm:prSet>
      <dgm:spPr/>
    </dgm:pt>
  </dgm:ptLst>
  <dgm:cxnLst>
    <dgm:cxn modelId="{3486483D-8426-47A3-AD33-C075BC1C964C}" srcId="{2B373863-033A-4933-8BDA-D9329E8AA05D}" destId="{25772917-E787-42EE-8BF1-D4B68647240D}" srcOrd="1" destOrd="0" parTransId="{4DA90810-645A-4178-9FDD-5CB481E5C612}" sibTransId="{5AE8C86A-2620-4152-8CCD-F25797B1AF27}"/>
    <dgm:cxn modelId="{73E48C3F-CB30-44A5-AF0D-4FA2DFEDAEC7}" type="presOf" srcId="{5E54E52B-2364-4F3F-BB2A-9D5FCFE030D2}" destId="{21EA2066-AF3A-4344-B366-D62B4E660152}" srcOrd="0" destOrd="0" presId="urn:microsoft.com/office/officeart/2005/8/layout/process1"/>
    <dgm:cxn modelId="{8865BF5B-F338-474F-83D4-AFE3AFD24AFB}" type="presOf" srcId="{25772917-E787-42EE-8BF1-D4B68647240D}" destId="{9417F545-2FB6-49F4-8B40-B20FDD1927C0}" srcOrd="0" destOrd="0" presId="urn:microsoft.com/office/officeart/2005/8/layout/process1"/>
    <dgm:cxn modelId="{43350E4C-8912-4984-A306-31461F141D8A}" type="presOf" srcId="{4303EBA0-DD11-46A3-ABD6-034089AE5234}" destId="{8D66C1B4-16E1-4870-B46C-049D6056BAE8}" srcOrd="0" destOrd="0" presId="urn:microsoft.com/office/officeart/2005/8/layout/process1"/>
    <dgm:cxn modelId="{399DDB79-3C87-4054-B56E-F95DEC722B66}" srcId="{2B373863-033A-4933-8BDA-D9329E8AA05D}" destId="{5E54E52B-2364-4F3F-BB2A-9D5FCFE030D2}" srcOrd="0" destOrd="0" parTransId="{122AE1D4-0502-4262-8869-B86343B94908}" sibTransId="{4303EBA0-DD11-46A3-ABD6-034089AE5234}"/>
    <dgm:cxn modelId="{BF9EE18E-DD50-49A0-A08C-6F615040C4E0}" type="presOf" srcId="{2B373863-033A-4933-8BDA-D9329E8AA05D}" destId="{584E1470-4A25-4D6B-952D-A05C0789D7A3}" srcOrd="0" destOrd="0" presId="urn:microsoft.com/office/officeart/2005/8/layout/process1"/>
    <dgm:cxn modelId="{BC930EF3-626E-4004-B8C8-E0529860E083}" type="presOf" srcId="{4303EBA0-DD11-46A3-ABD6-034089AE5234}" destId="{BB00AAEF-7C32-4444-AA5C-F49D80D0FE28}" srcOrd="1" destOrd="0" presId="urn:microsoft.com/office/officeart/2005/8/layout/process1"/>
    <dgm:cxn modelId="{0DFFB6C5-F0D0-4FF5-B745-BF53E517A4D9}" type="presParOf" srcId="{584E1470-4A25-4D6B-952D-A05C0789D7A3}" destId="{21EA2066-AF3A-4344-B366-D62B4E660152}" srcOrd="0" destOrd="0" presId="urn:microsoft.com/office/officeart/2005/8/layout/process1"/>
    <dgm:cxn modelId="{184FB0E1-37F0-4EDF-86E1-CC73A25E1722}" type="presParOf" srcId="{584E1470-4A25-4D6B-952D-A05C0789D7A3}" destId="{8D66C1B4-16E1-4870-B46C-049D6056BAE8}" srcOrd="1" destOrd="0" presId="urn:microsoft.com/office/officeart/2005/8/layout/process1"/>
    <dgm:cxn modelId="{ACB6D738-6A26-47A0-88F0-D4ECD5A6ED07}" type="presParOf" srcId="{8D66C1B4-16E1-4870-B46C-049D6056BAE8}" destId="{BB00AAEF-7C32-4444-AA5C-F49D80D0FE28}" srcOrd="0" destOrd="0" presId="urn:microsoft.com/office/officeart/2005/8/layout/process1"/>
    <dgm:cxn modelId="{1794AB46-5BB6-406D-96DA-D15228D8E578}" type="presParOf" srcId="{584E1470-4A25-4D6B-952D-A05C0789D7A3}" destId="{9417F545-2FB6-49F4-8B40-B20FDD1927C0}"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CE1FA309-703E-4884-9151-CB2EB98FF951}"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1055611F-123F-45F2-9F6C-79F570B002EC}">
      <dgm:prSet custT="1"/>
      <dgm:spPr/>
      <dgm:t>
        <a:bodyPr/>
        <a:lstStyle/>
        <a:p>
          <a:pPr>
            <a:lnSpc>
              <a:spcPct val="100000"/>
            </a:lnSpc>
            <a:defRPr cap="all"/>
          </a:pPr>
          <a:r>
            <a:rPr lang="en-GB" sz="1100"/>
            <a:t>to develop a comprehensive Architecture </a:t>
          </a:r>
          <a:endParaRPr lang="en-US" sz="1100"/>
        </a:p>
      </dgm:t>
    </dgm:pt>
    <dgm:pt modelId="{14FA43BF-34B0-4906-A55E-AF7C884F02E7}" type="parTrans" cxnId="{E6601EC0-8163-4C3E-9F06-0F69B2C03E1A}">
      <dgm:prSet/>
      <dgm:spPr/>
      <dgm:t>
        <a:bodyPr/>
        <a:lstStyle/>
        <a:p>
          <a:endParaRPr lang="en-US" sz="1400"/>
        </a:p>
      </dgm:t>
    </dgm:pt>
    <dgm:pt modelId="{AECDC777-FAE5-43DE-84F3-9F7E4EA39F76}" type="sibTrans" cxnId="{E6601EC0-8163-4C3E-9F06-0F69B2C03E1A}">
      <dgm:prSet/>
      <dgm:spPr/>
      <dgm:t>
        <a:bodyPr/>
        <a:lstStyle/>
        <a:p>
          <a:endParaRPr lang="en-US" sz="1400"/>
        </a:p>
      </dgm:t>
    </dgm:pt>
    <dgm:pt modelId="{309E40B9-02AE-4C05-ABF2-E7715E1D16A4}">
      <dgm:prSet custT="1"/>
      <dgm:spPr/>
      <dgm:t>
        <a:bodyPr/>
        <a:lstStyle/>
        <a:p>
          <a:pPr>
            <a:lnSpc>
              <a:spcPct val="100000"/>
            </a:lnSpc>
            <a:defRPr cap="all"/>
          </a:pPr>
          <a:r>
            <a:rPr lang="en-GB" sz="1100"/>
            <a:t>within an ADM cycle </a:t>
          </a:r>
          <a:endParaRPr lang="en-US" sz="1100"/>
        </a:p>
      </dgm:t>
    </dgm:pt>
    <dgm:pt modelId="{9A827F8E-FE16-4C4D-8DBD-E2A0612CDCDB}" type="parTrans" cxnId="{30AA7D83-B191-453B-A8BB-9AC236D539A8}">
      <dgm:prSet/>
      <dgm:spPr/>
      <dgm:t>
        <a:bodyPr/>
        <a:lstStyle/>
        <a:p>
          <a:endParaRPr lang="en-US" sz="1400"/>
        </a:p>
      </dgm:t>
    </dgm:pt>
    <dgm:pt modelId="{AA355614-B2D0-4DD5-B9EB-E8B0274169F2}" type="sibTrans" cxnId="{30AA7D83-B191-453B-A8BB-9AC236D539A8}">
      <dgm:prSet/>
      <dgm:spPr/>
      <dgm:t>
        <a:bodyPr/>
        <a:lstStyle/>
        <a:p>
          <a:endParaRPr lang="en-US" sz="1400"/>
        </a:p>
      </dgm:t>
    </dgm:pt>
    <dgm:pt modelId="{2FB952E0-E2A2-4EBF-83D8-0AFBC87F48F3}">
      <dgm:prSet custT="1"/>
      <dgm:spPr/>
      <dgm:t>
        <a:bodyPr/>
        <a:lstStyle/>
        <a:p>
          <a:pPr>
            <a:lnSpc>
              <a:spcPct val="100000"/>
            </a:lnSpc>
            <a:defRPr cap="all"/>
          </a:pPr>
          <a:r>
            <a:rPr lang="en-GB" sz="1100"/>
            <a:t>to manage the Architecture Capability </a:t>
          </a:r>
          <a:endParaRPr lang="en-US" sz="1100"/>
        </a:p>
      </dgm:t>
    </dgm:pt>
    <dgm:pt modelId="{322F4AB9-A5D3-473C-AF6C-C5E7556421CC}" type="parTrans" cxnId="{AFCF1BED-E510-479D-B40D-CEB7FED4AD5B}">
      <dgm:prSet/>
      <dgm:spPr/>
      <dgm:t>
        <a:bodyPr/>
        <a:lstStyle/>
        <a:p>
          <a:endParaRPr lang="en-US" sz="1400"/>
        </a:p>
      </dgm:t>
    </dgm:pt>
    <dgm:pt modelId="{43D3C068-7A86-425E-804C-D47B95E47EBE}" type="sibTrans" cxnId="{AFCF1BED-E510-479D-B40D-CEB7FED4AD5B}">
      <dgm:prSet/>
      <dgm:spPr/>
      <dgm:t>
        <a:bodyPr/>
        <a:lstStyle/>
        <a:p>
          <a:endParaRPr lang="en-US" sz="1400"/>
        </a:p>
      </dgm:t>
    </dgm:pt>
    <dgm:pt modelId="{ED626BF8-057C-4D3F-8D7A-99240B9AE557}" type="pres">
      <dgm:prSet presAssocID="{CE1FA309-703E-4884-9151-CB2EB98FF951}" presName="root" presStyleCnt="0">
        <dgm:presLayoutVars>
          <dgm:dir/>
          <dgm:resizeHandles val="exact"/>
        </dgm:presLayoutVars>
      </dgm:prSet>
      <dgm:spPr/>
    </dgm:pt>
    <dgm:pt modelId="{D97FD2E2-7929-4D19-8BE2-452739420967}" type="pres">
      <dgm:prSet presAssocID="{1055611F-123F-45F2-9F6C-79F570B002EC}" presName="compNode" presStyleCnt="0"/>
      <dgm:spPr/>
    </dgm:pt>
    <dgm:pt modelId="{85E0954C-7473-4423-B078-31FCE59ACD8E}" type="pres">
      <dgm:prSet presAssocID="{1055611F-123F-45F2-9F6C-79F570B002EC}" presName="iconBgRect" presStyleLbl="bgShp" presStyleIdx="0" presStyleCnt="3"/>
      <dgm:spPr>
        <a:solidFill>
          <a:srgbClr val="66CBE4"/>
        </a:solidFill>
        <a:ln>
          <a:solidFill>
            <a:srgbClr val="66CBE4"/>
          </a:solidFill>
        </a:ln>
      </dgm:spPr>
    </dgm:pt>
    <dgm:pt modelId="{AB7E0F80-65E3-4BD8-87D4-5B64506A00B9}" type="pres">
      <dgm:prSet presAssocID="{1055611F-123F-45F2-9F6C-79F570B002E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Gears"/>
        </a:ext>
      </dgm:extLst>
    </dgm:pt>
    <dgm:pt modelId="{BE116746-C4AF-4F80-85BB-799B2953CF51}" type="pres">
      <dgm:prSet presAssocID="{1055611F-123F-45F2-9F6C-79F570B002EC}" presName="spaceRect" presStyleCnt="0"/>
      <dgm:spPr/>
    </dgm:pt>
    <dgm:pt modelId="{C9C0A5FE-E7A3-4562-89F5-8D9660D9160F}" type="pres">
      <dgm:prSet presAssocID="{1055611F-123F-45F2-9F6C-79F570B002EC}" presName="textRect" presStyleLbl="revTx" presStyleIdx="0" presStyleCnt="3" custScaleX="100000">
        <dgm:presLayoutVars>
          <dgm:chMax val="1"/>
          <dgm:chPref val="1"/>
        </dgm:presLayoutVars>
      </dgm:prSet>
      <dgm:spPr/>
    </dgm:pt>
    <dgm:pt modelId="{6673BC6F-4A92-4B05-AEDB-77C6C25F6172}" type="pres">
      <dgm:prSet presAssocID="{AECDC777-FAE5-43DE-84F3-9F7E4EA39F76}" presName="sibTrans" presStyleCnt="0"/>
      <dgm:spPr/>
    </dgm:pt>
    <dgm:pt modelId="{01AB9180-ED07-4C2A-A05F-D9544AB6485E}" type="pres">
      <dgm:prSet presAssocID="{309E40B9-02AE-4C05-ABF2-E7715E1D16A4}" presName="compNode" presStyleCnt="0"/>
      <dgm:spPr/>
    </dgm:pt>
    <dgm:pt modelId="{A1F1BB14-DD5F-4BE1-B4AC-16031FBF97C2}" type="pres">
      <dgm:prSet presAssocID="{309E40B9-02AE-4C05-ABF2-E7715E1D16A4}" presName="iconBgRect" presStyleLbl="bgShp" presStyleIdx="1" presStyleCnt="3"/>
      <dgm:spPr>
        <a:solidFill>
          <a:srgbClr val="66CBE4"/>
        </a:solidFill>
        <a:ln>
          <a:solidFill>
            <a:srgbClr val="66CBE4"/>
          </a:solidFill>
        </a:ln>
      </dgm:spPr>
    </dgm:pt>
    <dgm:pt modelId="{4EBE0A10-CCC7-4DC4-91DD-91B7BB2A83A9}" type="pres">
      <dgm:prSet presAssocID="{309E40B9-02AE-4C05-ABF2-E7715E1D16A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Repeat"/>
        </a:ext>
      </dgm:extLst>
    </dgm:pt>
    <dgm:pt modelId="{A948DC8F-A34C-4039-8775-C91C01072ABD}" type="pres">
      <dgm:prSet presAssocID="{309E40B9-02AE-4C05-ABF2-E7715E1D16A4}" presName="spaceRect" presStyleCnt="0"/>
      <dgm:spPr/>
    </dgm:pt>
    <dgm:pt modelId="{97C05693-0B2F-4C81-8EEC-501CF0EB91C5}" type="pres">
      <dgm:prSet presAssocID="{309E40B9-02AE-4C05-ABF2-E7715E1D16A4}" presName="textRect" presStyleLbl="revTx" presStyleIdx="1" presStyleCnt="3">
        <dgm:presLayoutVars>
          <dgm:chMax val="1"/>
          <dgm:chPref val="1"/>
        </dgm:presLayoutVars>
      </dgm:prSet>
      <dgm:spPr/>
    </dgm:pt>
    <dgm:pt modelId="{41EA1F42-B515-41AF-B7C9-BE310F6F2DDA}" type="pres">
      <dgm:prSet presAssocID="{AA355614-B2D0-4DD5-B9EB-E8B0274169F2}" presName="sibTrans" presStyleCnt="0"/>
      <dgm:spPr/>
    </dgm:pt>
    <dgm:pt modelId="{A70ECA84-2E8D-47CC-8939-3E4D86494170}" type="pres">
      <dgm:prSet presAssocID="{2FB952E0-E2A2-4EBF-83D8-0AFBC87F48F3}" presName="compNode" presStyleCnt="0"/>
      <dgm:spPr/>
    </dgm:pt>
    <dgm:pt modelId="{3B84FCD2-BB01-485E-AECB-0934591348ED}" type="pres">
      <dgm:prSet presAssocID="{2FB952E0-E2A2-4EBF-83D8-0AFBC87F48F3}" presName="iconBgRect" presStyleLbl="bgShp" presStyleIdx="2" presStyleCnt="3"/>
      <dgm:spPr>
        <a:solidFill>
          <a:srgbClr val="66CBE4"/>
        </a:solidFill>
        <a:ln>
          <a:solidFill>
            <a:srgbClr val="66CBE4"/>
          </a:solidFill>
        </a:ln>
      </dgm:spPr>
    </dgm:pt>
    <dgm:pt modelId="{7F9A5E58-0D9C-47AB-BE8E-24707DE7D31B}" type="pres">
      <dgm:prSet presAssocID="{2FB952E0-E2A2-4EBF-83D8-0AFBC87F48F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Database"/>
        </a:ext>
      </dgm:extLst>
    </dgm:pt>
    <dgm:pt modelId="{EE29E5B1-BB92-4892-8AE4-AFCF54E995A9}" type="pres">
      <dgm:prSet presAssocID="{2FB952E0-E2A2-4EBF-83D8-0AFBC87F48F3}" presName="spaceRect" presStyleCnt="0"/>
      <dgm:spPr/>
    </dgm:pt>
    <dgm:pt modelId="{BBC4793C-054E-4CAA-AD3D-F8DDDC274CE3}" type="pres">
      <dgm:prSet presAssocID="{2FB952E0-E2A2-4EBF-83D8-0AFBC87F48F3}" presName="textRect" presStyleLbl="revTx" presStyleIdx="2" presStyleCnt="3">
        <dgm:presLayoutVars>
          <dgm:chMax val="1"/>
          <dgm:chPref val="1"/>
        </dgm:presLayoutVars>
      </dgm:prSet>
      <dgm:spPr/>
    </dgm:pt>
  </dgm:ptLst>
  <dgm:cxnLst>
    <dgm:cxn modelId="{D82BA162-124B-442B-8638-4ACA476B6F34}" type="presOf" srcId="{2FB952E0-E2A2-4EBF-83D8-0AFBC87F48F3}" destId="{BBC4793C-054E-4CAA-AD3D-F8DDDC274CE3}" srcOrd="0" destOrd="0" presId="urn:microsoft.com/office/officeart/2018/5/layout/IconCircleLabelList"/>
    <dgm:cxn modelId="{F131456B-BB95-4574-AF82-7BAA233FF5CB}" type="presOf" srcId="{1055611F-123F-45F2-9F6C-79F570B002EC}" destId="{C9C0A5FE-E7A3-4562-89F5-8D9660D9160F}" srcOrd="0" destOrd="0" presId="urn:microsoft.com/office/officeart/2018/5/layout/IconCircleLabelList"/>
    <dgm:cxn modelId="{30AA7D83-B191-453B-A8BB-9AC236D539A8}" srcId="{CE1FA309-703E-4884-9151-CB2EB98FF951}" destId="{309E40B9-02AE-4C05-ABF2-E7715E1D16A4}" srcOrd="1" destOrd="0" parTransId="{9A827F8E-FE16-4C4D-8DBD-E2A0612CDCDB}" sibTransId="{AA355614-B2D0-4DD5-B9EB-E8B0274169F2}"/>
    <dgm:cxn modelId="{635C4696-4D9E-4C87-B3B4-A4DCF9104C05}" type="presOf" srcId="{CE1FA309-703E-4884-9151-CB2EB98FF951}" destId="{ED626BF8-057C-4D3F-8D7A-99240B9AE557}" srcOrd="0" destOrd="0" presId="urn:microsoft.com/office/officeart/2018/5/layout/IconCircleLabelList"/>
    <dgm:cxn modelId="{582B36A0-DB78-407D-B580-6C5CFFDB66CA}" type="presOf" srcId="{309E40B9-02AE-4C05-ABF2-E7715E1D16A4}" destId="{97C05693-0B2F-4C81-8EEC-501CF0EB91C5}" srcOrd="0" destOrd="0" presId="urn:microsoft.com/office/officeart/2018/5/layout/IconCircleLabelList"/>
    <dgm:cxn modelId="{E6601EC0-8163-4C3E-9F06-0F69B2C03E1A}" srcId="{CE1FA309-703E-4884-9151-CB2EB98FF951}" destId="{1055611F-123F-45F2-9F6C-79F570B002EC}" srcOrd="0" destOrd="0" parTransId="{14FA43BF-34B0-4906-A55E-AF7C884F02E7}" sibTransId="{AECDC777-FAE5-43DE-84F3-9F7E4EA39F76}"/>
    <dgm:cxn modelId="{AFCF1BED-E510-479D-B40D-CEB7FED4AD5B}" srcId="{CE1FA309-703E-4884-9151-CB2EB98FF951}" destId="{2FB952E0-E2A2-4EBF-83D8-0AFBC87F48F3}" srcOrd="2" destOrd="0" parTransId="{322F4AB9-A5D3-473C-AF6C-C5E7556421CC}" sibTransId="{43D3C068-7A86-425E-804C-D47B95E47EBE}"/>
    <dgm:cxn modelId="{684B563F-18CF-40EF-AB95-3E60BCF3865D}" type="presParOf" srcId="{ED626BF8-057C-4D3F-8D7A-99240B9AE557}" destId="{D97FD2E2-7929-4D19-8BE2-452739420967}" srcOrd="0" destOrd="0" presId="urn:microsoft.com/office/officeart/2018/5/layout/IconCircleLabelList"/>
    <dgm:cxn modelId="{41F5B938-4E30-4B07-A558-2DB224A062A8}" type="presParOf" srcId="{D97FD2E2-7929-4D19-8BE2-452739420967}" destId="{85E0954C-7473-4423-B078-31FCE59ACD8E}" srcOrd="0" destOrd="0" presId="urn:microsoft.com/office/officeart/2018/5/layout/IconCircleLabelList"/>
    <dgm:cxn modelId="{B8FD28D4-5E87-4A3E-A66F-E534EB7D0DCE}" type="presParOf" srcId="{D97FD2E2-7929-4D19-8BE2-452739420967}" destId="{AB7E0F80-65E3-4BD8-87D4-5B64506A00B9}" srcOrd="1" destOrd="0" presId="urn:microsoft.com/office/officeart/2018/5/layout/IconCircleLabelList"/>
    <dgm:cxn modelId="{E0821176-281F-4162-9EA4-4E2C4147F556}" type="presParOf" srcId="{D97FD2E2-7929-4D19-8BE2-452739420967}" destId="{BE116746-C4AF-4F80-85BB-799B2953CF51}" srcOrd="2" destOrd="0" presId="urn:microsoft.com/office/officeart/2018/5/layout/IconCircleLabelList"/>
    <dgm:cxn modelId="{27BC508D-EA5F-4EB9-B8BA-300524277486}" type="presParOf" srcId="{D97FD2E2-7929-4D19-8BE2-452739420967}" destId="{C9C0A5FE-E7A3-4562-89F5-8D9660D9160F}" srcOrd="3" destOrd="0" presId="urn:microsoft.com/office/officeart/2018/5/layout/IconCircleLabelList"/>
    <dgm:cxn modelId="{D73D9D43-0BBD-49F6-BDEC-0BE7733C0E74}" type="presParOf" srcId="{ED626BF8-057C-4D3F-8D7A-99240B9AE557}" destId="{6673BC6F-4A92-4B05-AEDB-77C6C25F6172}" srcOrd="1" destOrd="0" presId="urn:microsoft.com/office/officeart/2018/5/layout/IconCircleLabelList"/>
    <dgm:cxn modelId="{79133876-A23D-47A2-9285-112F5B8AEE42}" type="presParOf" srcId="{ED626BF8-057C-4D3F-8D7A-99240B9AE557}" destId="{01AB9180-ED07-4C2A-A05F-D9544AB6485E}" srcOrd="2" destOrd="0" presId="urn:microsoft.com/office/officeart/2018/5/layout/IconCircleLabelList"/>
    <dgm:cxn modelId="{E9C7526F-6E57-4181-9991-0759E816D97E}" type="presParOf" srcId="{01AB9180-ED07-4C2A-A05F-D9544AB6485E}" destId="{A1F1BB14-DD5F-4BE1-B4AC-16031FBF97C2}" srcOrd="0" destOrd="0" presId="urn:microsoft.com/office/officeart/2018/5/layout/IconCircleLabelList"/>
    <dgm:cxn modelId="{D595ED0C-B829-47B8-B591-68E221AE8219}" type="presParOf" srcId="{01AB9180-ED07-4C2A-A05F-D9544AB6485E}" destId="{4EBE0A10-CCC7-4DC4-91DD-91B7BB2A83A9}" srcOrd="1" destOrd="0" presId="urn:microsoft.com/office/officeart/2018/5/layout/IconCircleLabelList"/>
    <dgm:cxn modelId="{52E368A9-5BC3-4070-A57D-1A3426705267}" type="presParOf" srcId="{01AB9180-ED07-4C2A-A05F-D9544AB6485E}" destId="{A948DC8F-A34C-4039-8775-C91C01072ABD}" srcOrd="2" destOrd="0" presId="urn:microsoft.com/office/officeart/2018/5/layout/IconCircleLabelList"/>
    <dgm:cxn modelId="{25C86ABF-3E33-4D6F-BC32-4B4406DDBC76}" type="presParOf" srcId="{01AB9180-ED07-4C2A-A05F-D9544AB6485E}" destId="{97C05693-0B2F-4C81-8EEC-501CF0EB91C5}" srcOrd="3" destOrd="0" presId="urn:microsoft.com/office/officeart/2018/5/layout/IconCircleLabelList"/>
    <dgm:cxn modelId="{9F0B7BE4-DCE2-42E5-8543-B5CB173ABA6E}" type="presParOf" srcId="{ED626BF8-057C-4D3F-8D7A-99240B9AE557}" destId="{41EA1F42-B515-41AF-B7C9-BE310F6F2DDA}" srcOrd="3" destOrd="0" presId="urn:microsoft.com/office/officeart/2018/5/layout/IconCircleLabelList"/>
    <dgm:cxn modelId="{16D65D19-0205-46D9-91F4-FE3AD462CD73}" type="presParOf" srcId="{ED626BF8-057C-4D3F-8D7A-99240B9AE557}" destId="{A70ECA84-2E8D-47CC-8939-3E4D86494170}" srcOrd="4" destOrd="0" presId="urn:microsoft.com/office/officeart/2018/5/layout/IconCircleLabelList"/>
    <dgm:cxn modelId="{E94B6BDD-8EE7-4ABB-BD88-B5DE728812FB}" type="presParOf" srcId="{A70ECA84-2E8D-47CC-8939-3E4D86494170}" destId="{3B84FCD2-BB01-485E-AECB-0934591348ED}" srcOrd="0" destOrd="0" presId="urn:microsoft.com/office/officeart/2018/5/layout/IconCircleLabelList"/>
    <dgm:cxn modelId="{95AD61E7-6A8B-47DA-9E0D-D9875605DC02}" type="presParOf" srcId="{A70ECA84-2E8D-47CC-8939-3E4D86494170}" destId="{7F9A5E58-0D9C-47AB-BE8E-24707DE7D31B}" srcOrd="1" destOrd="0" presId="urn:microsoft.com/office/officeart/2018/5/layout/IconCircleLabelList"/>
    <dgm:cxn modelId="{4EABE0FB-069D-487A-BE86-A6CAD23C952C}" type="presParOf" srcId="{A70ECA84-2E8D-47CC-8939-3E4D86494170}" destId="{EE29E5B1-BB92-4892-8AE4-AFCF54E995A9}" srcOrd="2" destOrd="0" presId="urn:microsoft.com/office/officeart/2018/5/layout/IconCircleLabelList"/>
    <dgm:cxn modelId="{662D9AF6-26CA-4D05-82FF-07D4CA4DA67D}" type="presParOf" srcId="{A70ECA84-2E8D-47CC-8939-3E4D86494170}" destId="{BBC4793C-054E-4CAA-AD3D-F8DDDC274CE3}" srcOrd="3" destOrd="0" presId="urn:microsoft.com/office/officeart/2018/5/layout/IconCircle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43016C9B-CFCA-43F4-9DD4-A5471CE466BC}"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895FBA0C-FE37-4AAD-B5BB-B29DBE8C0A7F}">
      <dgm:prSet custT="1"/>
      <dgm:spPr>
        <a:solidFill>
          <a:schemeClr val="accent1"/>
        </a:solidFill>
      </dgm:spPr>
      <dgm:t>
        <a:bodyPr/>
        <a:lstStyle/>
        <a:p>
          <a:r>
            <a:rPr lang="en-GB" sz="1400"/>
            <a:t>Architecture Capability iterations support the creation and evolution of the required Architecture Capability</a:t>
          </a:r>
          <a:endParaRPr lang="en-US" sz="1400"/>
        </a:p>
      </dgm:t>
    </dgm:pt>
    <dgm:pt modelId="{AF8C7760-F46F-4F50-A884-A3E98A46C5D0}" type="parTrans" cxnId="{816B51FA-E90A-4B24-886E-086EF4EAB4DA}">
      <dgm:prSet/>
      <dgm:spPr/>
      <dgm:t>
        <a:bodyPr/>
        <a:lstStyle/>
        <a:p>
          <a:endParaRPr lang="en-US" sz="1400"/>
        </a:p>
      </dgm:t>
    </dgm:pt>
    <dgm:pt modelId="{F727B685-769A-4F9E-B2C3-AA028A90A49D}" type="sibTrans" cxnId="{816B51FA-E90A-4B24-886E-086EF4EAB4DA}">
      <dgm:prSet/>
      <dgm:spPr/>
      <dgm:t>
        <a:bodyPr/>
        <a:lstStyle/>
        <a:p>
          <a:endParaRPr lang="en-US" sz="1400"/>
        </a:p>
      </dgm:t>
    </dgm:pt>
    <dgm:pt modelId="{13C2DDED-5DFF-4CF5-8F91-659840D2292F}">
      <dgm:prSet custT="1"/>
      <dgm:spPr>
        <a:solidFill>
          <a:schemeClr val="accent1"/>
        </a:solidFill>
      </dgm:spPr>
      <dgm:t>
        <a:bodyPr/>
        <a:lstStyle/>
        <a:p>
          <a:r>
            <a:rPr lang="en-GB" sz="1400"/>
            <a:t>Architecture Development iterations allow the creation of architecture content by cycling through, or integrating, Business, Information Systems and Technology Architecture phases</a:t>
          </a:r>
          <a:endParaRPr lang="en-US" sz="1400"/>
        </a:p>
      </dgm:t>
    </dgm:pt>
    <dgm:pt modelId="{0F539D8D-028E-479D-AAEA-D71DACD29666}" type="parTrans" cxnId="{A3F4777F-D567-4C09-A8BC-3974BC9828FC}">
      <dgm:prSet/>
      <dgm:spPr/>
      <dgm:t>
        <a:bodyPr/>
        <a:lstStyle/>
        <a:p>
          <a:endParaRPr lang="en-US" sz="1400"/>
        </a:p>
      </dgm:t>
    </dgm:pt>
    <dgm:pt modelId="{2BCC4B3C-6761-441C-87F5-75449C1D3719}" type="sibTrans" cxnId="{A3F4777F-D567-4C09-A8BC-3974BC9828FC}">
      <dgm:prSet/>
      <dgm:spPr/>
      <dgm:t>
        <a:bodyPr/>
        <a:lstStyle/>
        <a:p>
          <a:endParaRPr lang="en-US" sz="1400"/>
        </a:p>
      </dgm:t>
    </dgm:pt>
    <dgm:pt modelId="{D7C4442B-C96C-4AD0-B66C-C2325FA10BF3}">
      <dgm:prSet custT="1"/>
      <dgm:spPr>
        <a:solidFill>
          <a:schemeClr val="accent1"/>
        </a:solidFill>
      </dgm:spPr>
      <dgm:t>
        <a:bodyPr/>
        <a:lstStyle/>
        <a:p>
          <a:r>
            <a:rPr lang="en-GB" sz="1400"/>
            <a:t>Transition Planning iterations support the creation of formal change roadmaps for a defined architecture</a:t>
          </a:r>
          <a:br>
            <a:rPr lang="en-GB" sz="1400"/>
          </a:br>
          <a:endParaRPr lang="en-US" sz="1400"/>
        </a:p>
      </dgm:t>
    </dgm:pt>
    <dgm:pt modelId="{6B8ED234-74AE-4A11-96DB-8039E1E5251A}" type="parTrans" cxnId="{38403E56-74A3-42EA-B0EA-7F5F019995FD}">
      <dgm:prSet/>
      <dgm:spPr/>
      <dgm:t>
        <a:bodyPr/>
        <a:lstStyle/>
        <a:p>
          <a:endParaRPr lang="en-US" sz="1400"/>
        </a:p>
      </dgm:t>
    </dgm:pt>
    <dgm:pt modelId="{5128DF96-C4C8-42C1-BF9E-46BADD67099D}" type="sibTrans" cxnId="{38403E56-74A3-42EA-B0EA-7F5F019995FD}">
      <dgm:prSet/>
      <dgm:spPr/>
      <dgm:t>
        <a:bodyPr/>
        <a:lstStyle/>
        <a:p>
          <a:endParaRPr lang="en-US" sz="1400"/>
        </a:p>
      </dgm:t>
    </dgm:pt>
    <dgm:pt modelId="{C38329B8-8004-4497-B0D7-45C04CEFDD0E}">
      <dgm:prSet custT="1"/>
      <dgm:spPr>
        <a:solidFill>
          <a:schemeClr val="accent1"/>
        </a:solidFill>
      </dgm:spPr>
      <dgm:t>
        <a:bodyPr/>
        <a:lstStyle/>
        <a:p>
          <a:r>
            <a:rPr lang="en-GB" sz="1400"/>
            <a:t>Architecture Governance iterations support the governance of change activity progressing towards a defined Target Architecture</a:t>
          </a:r>
          <a:endParaRPr lang="en-US" sz="1400"/>
        </a:p>
      </dgm:t>
    </dgm:pt>
    <dgm:pt modelId="{633CB562-31A8-4D52-96FB-755065A2F277}" type="parTrans" cxnId="{960AA6F8-D200-4C18-8A92-02BAF8211A50}">
      <dgm:prSet/>
      <dgm:spPr/>
      <dgm:t>
        <a:bodyPr/>
        <a:lstStyle/>
        <a:p>
          <a:endParaRPr lang="en-US" sz="1400"/>
        </a:p>
      </dgm:t>
    </dgm:pt>
    <dgm:pt modelId="{5BCD3886-23C1-4C13-9D9E-7BE95A225581}" type="sibTrans" cxnId="{960AA6F8-D200-4C18-8A92-02BAF8211A50}">
      <dgm:prSet/>
      <dgm:spPr/>
      <dgm:t>
        <a:bodyPr/>
        <a:lstStyle/>
        <a:p>
          <a:endParaRPr lang="en-US" sz="1400"/>
        </a:p>
      </dgm:t>
    </dgm:pt>
    <dgm:pt modelId="{7A601E50-68BE-4535-90CB-3D023D4719C9}" type="pres">
      <dgm:prSet presAssocID="{43016C9B-CFCA-43F4-9DD4-A5471CE466BC}" presName="diagram" presStyleCnt="0">
        <dgm:presLayoutVars>
          <dgm:dir/>
          <dgm:resizeHandles val="exact"/>
        </dgm:presLayoutVars>
      </dgm:prSet>
      <dgm:spPr/>
    </dgm:pt>
    <dgm:pt modelId="{282DAEB4-8F78-4C97-BF6B-A99CAB7C4CE5}" type="pres">
      <dgm:prSet presAssocID="{895FBA0C-FE37-4AAD-B5BB-B29DBE8C0A7F}" presName="node" presStyleLbl="node1" presStyleIdx="0" presStyleCnt="4">
        <dgm:presLayoutVars>
          <dgm:bulletEnabled val="1"/>
        </dgm:presLayoutVars>
      </dgm:prSet>
      <dgm:spPr/>
    </dgm:pt>
    <dgm:pt modelId="{D8C058C5-1414-46E0-ADBF-4F26BFF60889}" type="pres">
      <dgm:prSet presAssocID="{F727B685-769A-4F9E-B2C3-AA028A90A49D}" presName="sibTrans" presStyleCnt="0"/>
      <dgm:spPr/>
    </dgm:pt>
    <dgm:pt modelId="{B137ADC4-A31A-4EF2-86E3-B66C99D96156}" type="pres">
      <dgm:prSet presAssocID="{13C2DDED-5DFF-4CF5-8F91-659840D2292F}" presName="node" presStyleLbl="node1" presStyleIdx="1" presStyleCnt="4">
        <dgm:presLayoutVars>
          <dgm:bulletEnabled val="1"/>
        </dgm:presLayoutVars>
      </dgm:prSet>
      <dgm:spPr/>
    </dgm:pt>
    <dgm:pt modelId="{9C8C7138-A84B-4408-BE50-EBBCD0029C48}" type="pres">
      <dgm:prSet presAssocID="{2BCC4B3C-6761-441C-87F5-75449C1D3719}" presName="sibTrans" presStyleCnt="0"/>
      <dgm:spPr/>
    </dgm:pt>
    <dgm:pt modelId="{C7BE3DA9-035A-45EB-BEB0-62D4747A1911}" type="pres">
      <dgm:prSet presAssocID="{D7C4442B-C96C-4AD0-B66C-C2325FA10BF3}" presName="node" presStyleLbl="node1" presStyleIdx="2" presStyleCnt="4">
        <dgm:presLayoutVars>
          <dgm:bulletEnabled val="1"/>
        </dgm:presLayoutVars>
      </dgm:prSet>
      <dgm:spPr/>
    </dgm:pt>
    <dgm:pt modelId="{D2A2C69C-B7A0-46F9-A93E-ABA8A6DA05DB}" type="pres">
      <dgm:prSet presAssocID="{5128DF96-C4C8-42C1-BF9E-46BADD67099D}" presName="sibTrans" presStyleCnt="0"/>
      <dgm:spPr/>
    </dgm:pt>
    <dgm:pt modelId="{C18FFE04-2571-47A5-A889-C227D39EA128}" type="pres">
      <dgm:prSet presAssocID="{C38329B8-8004-4497-B0D7-45C04CEFDD0E}" presName="node" presStyleLbl="node1" presStyleIdx="3" presStyleCnt="4">
        <dgm:presLayoutVars>
          <dgm:bulletEnabled val="1"/>
        </dgm:presLayoutVars>
      </dgm:prSet>
      <dgm:spPr/>
    </dgm:pt>
  </dgm:ptLst>
  <dgm:cxnLst>
    <dgm:cxn modelId="{65B68575-5C8E-4D8E-9414-09E6483505CD}" type="presOf" srcId="{C38329B8-8004-4497-B0D7-45C04CEFDD0E}" destId="{C18FFE04-2571-47A5-A889-C227D39EA128}" srcOrd="0" destOrd="0" presId="urn:microsoft.com/office/officeart/2005/8/layout/default"/>
    <dgm:cxn modelId="{38403E56-74A3-42EA-B0EA-7F5F019995FD}" srcId="{43016C9B-CFCA-43F4-9DD4-A5471CE466BC}" destId="{D7C4442B-C96C-4AD0-B66C-C2325FA10BF3}" srcOrd="2" destOrd="0" parTransId="{6B8ED234-74AE-4A11-96DB-8039E1E5251A}" sibTransId="{5128DF96-C4C8-42C1-BF9E-46BADD67099D}"/>
    <dgm:cxn modelId="{A3F4777F-D567-4C09-A8BC-3974BC9828FC}" srcId="{43016C9B-CFCA-43F4-9DD4-A5471CE466BC}" destId="{13C2DDED-5DFF-4CF5-8F91-659840D2292F}" srcOrd="1" destOrd="0" parTransId="{0F539D8D-028E-479D-AAEA-D71DACD29666}" sibTransId="{2BCC4B3C-6761-441C-87F5-75449C1D3719}"/>
    <dgm:cxn modelId="{C9D2CFA0-E96A-418A-9ABC-23F29A00A399}" type="presOf" srcId="{13C2DDED-5DFF-4CF5-8F91-659840D2292F}" destId="{B137ADC4-A31A-4EF2-86E3-B66C99D96156}" srcOrd="0" destOrd="0" presId="urn:microsoft.com/office/officeart/2005/8/layout/default"/>
    <dgm:cxn modelId="{081A9CAB-01E9-488A-AAC6-D447A28396D5}" type="presOf" srcId="{D7C4442B-C96C-4AD0-B66C-C2325FA10BF3}" destId="{C7BE3DA9-035A-45EB-BEB0-62D4747A1911}" srcOrd="0" destOrd="0" presId="urn:microsoft.com/office/officeart/2005/8/layout/default"/>
    <dgm:cxn modelId="{08FD45E5-4A94-4AC4-AD09-8FD1A0CC7EAA}" type="presOf" srcId="{895FBA0C-FE37-4AAD-B5BB-B29DBE8C0A7F}" destId="{282DAEB4-8F78-4C97-BF6B-A99CAB7C4CE5}" srcOrd="0" destOrd="0" presId="urn:microsoft.com/office/officeart/2005/8/layout/default"/>
    <dgm:cxn modelId="{FA337CEE-B55B-4E3E-9C9D-4602A648C7BD}" type="presOf" srcId="{43016C9B-CFCA-43F4-9DD4-A5471CE466BC}" destId="{7A601E50-68BE-4535-90CB-3D023D4719C9}" srcOrd="0" destOrd="0" presId="urn:microsoft.com/office/officeart/2005/8/layout/default"/>
    <dgm:cxn modelId="{960AA6F8-D200-4C18-8A92-02BAF8211A50}" srcId="{43016C9B-CFCA-43F4-9DD4-A5471CE466BC}" destId="{C38329B8-8004-4497-B0D7-45C04CEFDD0E}" srcOrd="3" destOrd="0" parTransId="{633CB562-31A8-4D52-96FB-755065A2F277}" sibTransId="{5BCD3886-23C1-4C13-9D9E-7BE95A225581}"/>
    <dgm:cxn modelId="{816B51FA-E90A-4B24-886E-086EF4EAB4DA}" srcId="{43016C9B-CFCA-43F4-9DD4-A5471CE466BC}" destId="{895FBA0C-FE37-4AAD-B5BB-B29DBE8C0A7F}" srcOrd="0" destOrd="0" parTransId="{AF8C7760-F46F-4F50-A884-A3E98A46C5D0}" sibTransId="{F727B685-769A-4F9E-B2C3-AA028A90A49D}"/>
    <dgm:cxn modelId="{31E3EEA9-754F-4CA1-9EF0-BBE19618A109}" type="presParOf" srcId="{7A601E50-68BE-4535-90CB-3D023D4719C9}" destId="{282DAEB4-8F78-4C97-BF6B-A99CAB7C4CE5}" srcOrd="0" destOrd="0" presId="urn:microsoft.com/office/officeart/2005/8/layout/default"/>
    <dgm:cxn modelId="{AFE47BF2-3BA5-45A4-9E14-A6B3C675C202}" type="presParOf" srcId="{7A601E50-68BE-4535-90CB-3D023D4719C9}" destId="{D8C058C5-1414-46E0-ADBF-4F26BFF60889}" srcOrd="1" destOrd="0" presId="urn:microsoft.com/office/officeart/2005/8/layout/default"/>
    <dgm:cxn modelId="{BFD2DAA9-4F1F-4CAB-B680-7F744F7A5DCF}" type="presParOf" srcId="{7A601E50-68BE-4535-90CB-3D023D4719C9}" destId="{B137ADC4-A31A-4EF2-86E3-B66C99D96156}" srcOrd="2" destOrd="0" presId="urn:microsoft.com/office/officeart/2005/8/layout/default"/>
    <dgm:cxn modelId="{CB62AE59-940A-4D41-8EAC-D48D29AB8388}" type="presParOf" srcId="{7A601E50-68BE-4535-90CB-3D023D4719C9}" destId="{9C8C7138-A84B-4408-BE50-EBBCD0029C48}" srcOrd="3" destOrd="0" presId="urn:microsoft.com/office/officeart/2005/8/layout/default"/>
    <dgm:cxn modelId="{F3E6A4F8-52EF-45AE-B08C-6F0C00F15D0B}" type="presParOf" srcId="{7A601E50-68BE-4535-90CB-3D023D4719C9}" destId="{C7BE3DA9-035A-45EB-BEB0-62D4747A1911}" srcOrd="4" destOrd="0" presId="urn:microsoft.com/office/officeart/2005/8/layout/default"/>
    <dgm:cxn modelId="{6EAE130A-EF05-40E1-B63D-90DF57C40C1F}" type="presParOf" srcId="{7A601E50-68BE-4535-90CB-3D023D4719C9}" destId="{D2A2C69C-B7A0-46F9-A93E-ABA8A6DA05DB}" srcOrd="5" destOrd="0" presId="urn:microsoft.com/office/officeart/2005/8/layout/default"/>
    <dgm:cxn modelId="{E0F6A748-3CF1-457E-A480-2684B777E41E}" type="presParOf" srcId="{7A601E50-68BE-4535-90CB-3D023D4719C9}" destId="{C18FFE04-2571-47A5-A889-C227D39EA12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357F9E3E-8DF0-4D9E-8C90-59D413CCC004}"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1D26F5FF-B293-4F95-9077-093351AA8B6C}">
      <dgm:prSet custT="1"/>
      <dgm:spPr/>
      <dgm:t>
        <a:bodyPr/>
        <a:lstStyle/>
        <a:p>
          <a:r>
            <a:rPr lang="en-GB" sz="1200"/>
            <a:t>1. Strategic Architecture provides an organizing framework for operational and change activity at an executive level.</a:t>
          </a:r>
          <a:endParaRPr lang="en-US" sz="1200"/>
        </a:p>
      </dgm:t>
    </dgm:pt>
    <dgm:pt modelId="{DFC0F564-127F-4262-90F0-7E66A2D76013}" type="parTrans" cxnId="{D3EA8CE4-A87B-4A6A-B5C5-16A3EB32610C}">
      <dgm:prSet/>
      <dgm:spPr/>
      <dgm:t>
        <a:bodyPr/>
        <a:lstStyle/>
        <a:p>
          <a:endParaRPr lang="en-US" sz="1400"/>
        </a:p>
      </dgm:t>
    </dgm:pt>
    <dgm:pt modelId="{6F6D69AA-A9ED-46D0-A28D-7ACF44619F50}" type="sibTrans" cxnId="{D3EA8CE4-A87B-4A6A-B5C5-16A3EB32610C}">
      <dgm:prSet custT="1"/>
      <dgm:spPr/>
      <dgm:t>
        <a:bodyPr/>
        <a:lstStyle/>
        <a:p>
          <a:endParaRPr lang="en-US" sz="1200"/>
        </a:p>
      </dgm:t>
    </dgm:pt>
    <dgm:pt modelId="{9DD597B9-EFCF-4DE5-8E7B-00A6F1A0D848}">
      <dgm:prSet custT="1"/>
      <dgm:spPr/>
      <dgm:t>
        <a:bodyPr/>
        <a:lstStyle/>
        <a:p>
          <a:r>
            <a:rPr lang="en-GB" sz="1200"/>
            <a:t>2. Segment Architecture provides an organizing framework for operational and change activity at a program or portfolio level.</a:t>
          </a:r>
          <a:endParaRPr lang="en-US" sz="1200"/>
        </a:p>
      </dgm:t>
    </dgm:pt>
    <dgm:pt modelId="{9D158FFC-F304-4B34-8216-518F7D7F876B}" type="parTrans" cxnId="{172E3E1D-A1F7-4235-807D-BAF4E76A861B}">
      <dgm:prSet/>
      <dgm:spPr/>
      <dgm:t>
        <a:bodyPr/>
        <a:lstStyle/>
        <a:p>
          <a:endParaRPr lang="en-US" sz="1400"/>
        </a:p>
      </dgm:t>
    </dgm:pt>
    <dgm:pt modelId="{476FB089-69F1-44AB-8E0B-9E2B64A7B199}" type="sibTrans" cxnId="{172E3E1D-A1F7-4235-807D-BAF4E76A861B}">
      <dgm:prSet custT="1"/>
      <dgm:spPr/>
      <dgm:t>
        <a:bodyPr/>
        <a:lstStyle/>
        <a:p>
          <a:endParaRPr lang="en-US" sz="1200"/>
        </a:p>
      </dgm:t>
    </dgm:pt>
    <dgm:pt modelId="{B1E86131-AA2F-4972-A46E-05FC8D76467D}">
      <dgm:prSet custT="1"/>
      <dgm:spPr/>
      <dgm:t>
        <a:bodyPr/>
        <a:lstStyle/>
        <a:p>
          <a:r>
            <a:rPr lang="en-GB" sz="1200"/>
            <a:t>3. Capability Architecture provides an organizing framework for change activity realizing capability increments.</a:t>
          </a:r>
          <a:endParaRPr lang="en-US" sz="1200"/>
        </a:p>
      </dgm:t>
    </dgm:pt>
    <dgm:pt modelId="{82CCF100-A29F-4D7E-93C2-45139AA1ECCE}" type="parTrans" cxnId="{FA7604B4-62B9-437B-BEAE-517B6B08E9AE}">
      <dgm:prSet/>
      <dgm:spPr/>
      <dgm:t>
        <a:bodyPr/>
        <a:lstStyle/>
        <a:p>
          <a:endParaRPr lang="en-US" sz="1400"/>
        </a:p>
      </dgm:t>
    </dgm:pt>
    <dgm:pt modelId="{47C1FC88-3433-4B68-B6CF-DB26B95D5F6B}" type="sibTrans" cxnId="{FA7604B4-62B9-437B-BEAE-517B6B08E9AE}">
      <dgm:prSet/>
      <dgm:spPr/>
      <dgm:t>
        <a:bodyPr/>
        <a:lstStyle/>
        <a:p>
          <a:endParaRPr lang="en-US" sz="1400"/>
        </a:p>
      </dgm:t>
    </dgm:pt>
    <dgm:pt modelId="{1AC67DB8-D8A1-4790-BF80-3AE90092AFA6}" type="pres">
      <dgm:prSet presAssocID="{357F9E3E-8DF0-4D9E-8C90-59D413CCC004}" presName="outerComposite" presStyleCnt="0">
        <dgm:presLayoutVars>
          <dgm:chMax val="5"/>
          <dgm:dir/>
          <dgm:resizeHandles val="exact"/>
        </dgm:presLayoutVars>
      </dgm:prSet>
      <dgm:spPr/>
    </dgm:pt>
    <dgm:pt modelId="{1927E9D1-EFFD-41D2-9F31-998CC14655A3}" type="pres">
      <dgm:prSet presAssocID="{357F9E3E-8DF0-4D9E-8C90-59D413CCC004}" presName="dummyMaxCanvas" presStyleCnt="0">
        <dgm:presLayoutVars/>
      </dgm:prSet>
      <dgm:spPr/>
    </dgm:pt>
    <dgm:pt modelId="{FB626EDD-4201-4BDA-B676-17D43DFF0FF8}" type="pres">
      <dgm:prSet presAssocID="{357F9E3E-8DF0-4D9E-8C90-59D413CCC004}" presName="ThreeNodes_1" presStyleLbl="node1" presStyleIdx="0" presStyleCnt="3" custLinFactNeighborX="423" custLinFactNeighborY="1274">
        <dgm:presLayoutVars>
          <dgm:bulletEnabled val="1"/>
        </dgm:presLayoutVars>
      </dgm:prSet>
      <dgm:spPr/>
    </dgm:pt>
    <dgm:pt modelId="{777B9126-47BF-4DB9-9DB8-D3C0CAAE69FA}" type="pres">
      <dgm:prSet presAssocID="{357F9E3E-8DF0-4D9E-8C90-59D413CCC004}" presName="ThreeNodes_2" presStyleLbl="node1" presStyleIdx="1" presStyleCnt="3">
        <dgm:presLayoutVars>
          <dgm:bulletEnabled val="1"/>
        </dgm:presLayoutVars>
      </dgm:prSet>
      <dgm:spPr/>
    </dgm:pt>
    <dgm:pt modelId="{42FE624C-6302-45CD-98BA-F042E2AF16B5}" type="pres">
      <dgm:prSet presAssocID="{357F9E3E-8DF0-4D9E-8C90-59D413CCC004}" presName="ThreeNodes_3" presStyleLbl="node1" presStyleIdx="2" presStyleCnt="3">
        <dgm:presLayoutVars>
          <dgm:bulletEnabled val="1"/>
        </dgm:presLayoutVars>
      </dgm:prSet>
      <dgm:spPr/>
    </dgm:pt>
    <dgm:pt modelId="{EE9A590F-6B9B-4625-89BD-9B70991888F4}" type="pres">
      <dgm:prSet presAssocID="{357F9E3E-8DF0-4D9E-8C90-59D413CCC004}" presName="ThreeConn_1-2" presStyleLbl="fgAccFollowNode1" presStyleIdx="0" presStyleCnt="2">
        <dgm:presLayoutVars>
          <dgm:bulletEnabled val="1"/>
        </dgm:presLayoutVars>
      </dgm:prSet>
      <dgm:spPr/>
    </dgm:pt>
    <dgm:pt modelId="{633C0A76-F3C6-46AD-A5B0-C4A82760A0E7}" type="pres">
      <dgm:prSet presAssocID="{357F9E3E-8DF0-4D9E-8C90-59D413CCC004}" presName="ThreeConn_2-3" presStyleLbl="fgAccFollowNode1" presStyleIdx="1" presStyleCnt="2">
        <dgm:presLayoutVars>
          <dgm:bulletEnabled val="1"/>
        </dgm:presLayoutVars>
      </dgm:prSet>
      <dgm:spPr/>
    </dgm:pt>
    <dgm:pt modelId="{4CE7040C-BBE0-4FFF-B7D5-06B07161A3B0}" type="pres">
      <dgm:prSet presAssocID="{357F9E3E-8DF0-4D9E-8C90-59D413CCC004}" presName="ThreeNodes_1_text" presStyleLbl="node1" presStyleIdx="2" presStyleCnt="3">
        <dgm:presLayoutVars>
          <dgm:bulletEnabled val="1"/>
        </dgm:presLayoutVars>
      </dgm:prSet>
      <dgm:spPr/>
    </dgm:pt>
    <dgm:pt modelId="{EE328FA9-24F7-4EFE-BB43-833F952AC726}" type="pres">
      <dgm:prSet presAssocID="{357F9E3E-8DF0-4D9E-8C90-59D413CCC004}" presName="ThreeNodes_2_text" presStyleLbl="node1" presStyleIdx="2" presStyleCnt="3">
        <dgm:presLayoutVars>
          <dgm:bulletEnabled val="1"/>
        </dgm:presLayoutVars>
      </dgm:prSet>
      <dgm:spPr/>
    </dgm:pt>
    <dgm:pt modelId="{120A2136-14A7-4278-B9F3-747B1CDD58A4}" type="pres">
      <dgm:prSet presAssocID="{357F9E3E-8DF0-4D9E-8C90-59D413CCC004}" presName="ThreeNodes_3_text" presStyleLbl="node1" presStyleIdx="2" presStyleCnt="3">
        <dgm:presLayoutVars>
          <dgm:bulletEnabled val="1"/>
        </dgm:presLayoutVars>
      </dgm:prSet>
      <dgm:spPr/>
    </dgm:pt>
  </dgm:ptLst>
  <dgm:cxnLst>
    <dgm:cxn modelId="{172E3E1D-A1F7-4235-807D-BAF4E76A861B}" srcId="{357F9E3E-8DF0-4D9E-8C90-59D413CCC004}" destId="{9DD597B9-EFCF-4DE5-8E7B-00A6F1A0D848}" srcOrd="1" destOrd="0" parTransId="{9D158FFC-F304-4B34-8216-518F7D7F876B}" sibTransId="{476FB089-69F1-44AB-8E0B-9E2B64A7B199}"/>
    <dgm:cxn modelId="{59EC2E21-308D-4326-A785-96BE5B777CD1}" type="presOf" srcId="{B1E86131-AA2F-4972-A46E-05FC8D76467D}" destId="{120A2136-14A7-4278-B9F3-747B1CDD58A4}" srcOrd="1" destOrd="0" presId="urn:microsoft.com/office/officeart/2005/8/layout/vProcess5"/>
    <dgm:cxn modelId="{87442928-FA92-4FC4-8757-EBE6F86D1D3C}" type="presOf" srcId="{1D26F5FF-B293-4F95-9077-093351AA8B6C}" destId="{4CE7040C-BBE0-4FFF-B7D5-06B07161A3B0}" srcOrd="1" destOrd="0" presId="urn:microsoft.com/office/officeart/2005/8/layout/vProcess5"/>
    <dgm:cxn modelId="{0712BB39-4D55-4565-B819-3A6D3E7EDC9E}" type="presOf" srcId="{1D26F5FF-B293-4F95-9077-093351AA8B6C}" destId="{FB626EDD-4201-4BDA-B676-17D43DFF0FF8}" srcOrd="0" destOrd="0" presId="urn:microsoft.com/office/officeart/2005/8/layout/vProcess5"/>
    <dgm:cxn modelId="{6E38CD49-E5C2-4E7F-96C6-87C87371A2A1}" type="presOf" srcId="{476FB089-69F1-44AB-8E0B-9E2B64A7B199}" destId="{633C0A76-F3C6-46AD-A5B0-C4A82760A0E7}" srcOrd="0" destOrd="0" presId="urn:microsoft.com/office/officeart/2005/8/layout/vProcess5"/>
    <dgm:cxn modelId="{31595651-AA5C-4909-95B5-A5B893B8553E}" type="presOf" srcId="{357F9E3E-8DF0-4D9E-8C90-59D413CCC004}" destId="{1AC67DB8-D8A1-4790-BF80-3AE90092AFA6}" srcOrd="0" destOrd="0" presId="urn:microsoft.com/office/officeart/2005/8/layout/vProcess5"/>
    <dgm:cxn modelId="{785BE68F-8D13-427B-9DD7-7EDEF37A4821}" type="presOf" srcId="{6F6D69AA-A9ED-46D0-A28D-7ACF44619F50}" destId="{EE9A590F-6B9B-4625-89BD-9B70991888F4}" srcOrd="0" destOrd="0" presId="urn:microsoft.com/office/officeart/2005/8/layout/vProcess5"/>
    <dgm:cxn modelId="{FA7604B4-62B9-437B-BEAE-517B6B08E9AE}" srcId="{357F9E3E-8DF0-4D9E-8C90-59D413CCC004}" destId="{B1E86131-AA2F-4972-A46E-05FC8D76467D}" srcOrd="2" destOrd="0" parTransId="{82CCF100-A29F-4D7E-93C2-45139AA1ECCE}" sibTransId="{47C1FC88-3433-4B68-B6CF-DB26B95D5F6B}"/>
    <dgm:cxn modelId="{76BDCABE-E62A-4F8A-A5BC-DC7D1C3FA49C}" type="presOf" srcId="{B1E86131-AA2F-4972-A46E-05FC8D76467D}" destId="{42FE624C-6302-45CD-98BA-F042E2AF16B5}" srcOrd="0" destOrd="0" presId="urn:microsoft.com/office/officeart/2005/8/layout/vProcess5"/>
    <dgm:cxn modelId="{EA2BA2D5-6CC0-4FFE-A897-8E79C5A27634}" type="presOf" srcId="{9DD597B9-EFCF-4DE5-8E7B-00A6F1A0D848}" destId="{EE328FA9-24F7-4EFE-BB43-833F952AC726}" srcOrd="1" destOrd="0" presId="urn:microsoft.com/office/officeart/2005/8/layout/vProcess5"/>
    <dgm:cxn modelId="{D3EA8CE4-A87B-4A6A-B5C5-16A3EB32610C}" srcId="{357F9E3E-8DF0-4D9E-8C90-59D413CCC004}" destId="{1D26F5FF-B293-4F95-9077-093351AA8B6C}" srcOrd="0" destOrd="0" parTransId="{DFC0F564-127F-4262-90F0-7E66A2D76013}" sibTransId="{6F6D69AA-A9ED-46D0-A28D-7ACF44619F50}"/>
    <dgm:cxn modelId="{DE09F8F3-03C9-4BDC-919F-569C2D40ADBA}" type="presOf" srcId="{9DD597B9-EFCF-4DE5-8E7B-00A6F1A0D848}" destId="{777B9126-47BF-4DB9-9DB8-D3C0CAAE69FA}" srcOrd="0" destOrd="0" presId="urn:microsoft.com/office/officeart/2005/8/layout/vProcess5"/>
    <dgm:cxn modelId="{6495AE4C-E52A-47CC-8A86-D95F041610F5}" type="presParOf" srcId="{1AC67DB8-D8A1-4790-BF80-3AE90092AFA6}" destId="{1927E9D1-EFFD-41D2-9F31-998CC14655A3}" srcOrd="0" destOrd="0" presId="urn:microsoft.com/office/officeart/2005/8/layout/vProcess5"/>
    <dgm:cxn modelId="{6A95B645-29B3-4C81-B16A-2546044F99E8}" type="presParOf" srcId="{1AC67DB8-D8A1-4790-BF80-3AE90092AFA6}" destId="{FB626EDD-4201-4BDA-B676-17D43DFF0FF8}" srcOrd="1" destOrd="0" presId="urn:microsoft.com/office/officeart/2005/8/layout/vProcess5"/>
    <dgm:cxn modelId="{4588C947-FD2B-4D9F-A8E1-D1E7FA48C1CE}" type="presParOf" srcId="{1AC67DB8-D8A1-4790-BF80-3AE90092AFA6}" destId="{777B9126-47BF-4DB9-9DB8-D3C0CAAE69FA}" srcOrd="2" destOrd="0" presId="urn:microsoft.com/office/officeart/2005/8/layout/vProcess5"/>
    <dgm:cxn modelId="{278FD7A5-ECF8-4FD0-9B8C-4EE9A2123212}" type="presParOf" srcId="{1AC67DB8-D8A1-4790-BF80-3AE90092AFA6}" destId="{42FE624C-6302-45CD-98BA-F042E2AF16B5}" srcOrd="3" destOrd="0" presId="urn:microsoft.com/office/officeart/2005/8/layout/vProcess5"/>
    <dgm:cxn modelId="{3111CBC1-A60C-413F-B131-2A56AE334CA1}" type="presParOf" srcId="{1AC67DB8-D8A1-4790-BF80-3AE90092AFA6}" destId="{EE9A590F-6B9B-4625-89BD-9B70991888F4}" srcOrd="4" destOrd="0" presId="urn:microsoft.com/office/officeart/2005/8/layout/vProcess5"/>
    <dgm:cxn modelId="{30A79694-2ABC-40EB-AD48-B9887BDB13CA}" type="presParOf" srcId="{1AC67DB8-D8A1-4790-BF80-3AE90092AFA6}" destId="{633C0A76-F3C6-46AD-A5B0-C4A82760A0E7}" srcOrd="5" destOrd="0" presId="urn:microsoft.com/office/officeart/2005/8/layout/vProcess5"/>
    <dgm:cxn modelId="{8A810524-BF82-4C31-BD37-6846C34E8BE4}" type="presParOf" srcId="{1AC67DB8-D8A1-4790-BF80-3AE90092AFA6}" destId="{4CE7040C-BBE0-4FFF-B7D5-06B07161A3B0}" srcOrd="6" destOrd="0" presId="urn:microsoft.com/office/officeart/2005/8/layout/vProcess5"/>
    <dgm:cxn modelId="{053BD884-0F32-4576-AC82-96A0F456A9F4}" type="presParOf" srcId="{1AC67DB8-D8A1-4790-BF80-3AE90092AFA6}" destId="{EE328FA9-24F7-4EFE-BB43-833F952AC726}" srcOrd="7" destOrd="0" presId="urn:microsoft.com/office/officeart/2005/8/layout/vProcess5"/>
    <dgm:cxn modelId="{62DCBE7D-10C1-4B7A-97CC-3507A18D753F}" type="presParOf" srcId="{1AC67DB8-D8A1-4790-BF80-3AE90092AFA6}" destId="{120A2136-14A7-4278-B9F3-747B1CDD58A4}"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BD17165D-6491-4D64-8A5D-46ACE0928DE0}" type="doc">
      <dgm:prSet loTypeId="urn:microsoft.com/office/officeart/2018/5/layout/IconCircleLabelList" loCatId="icon" qsTypeId="urn:microsoft.com/office/officeart/2005/8/quickstyle/simple1" qsCatId="simple" csTypeId="urn:microsoft.com/office/officeart/2018/5/colors/Iconchunking_neutralicon_colorful5" csCatId="colorful" phldr="1"/>
      <dgm:spPr/>
      <dgm:t>
        <a:bodyPr/>
        <a:lstStyle/>
        <a:p>
          <a:endParaRPr lang="en-US"/>
        </a:p>
      </dgm:t>
    </dgm:pt>
    <dgm:pt modelId="{A2B8D946-2CD6-4DB4-BDDA-DCB04BECF5AC}">
      <dgm:prSet/>
      <dgm:spPr/>
      <dgm:t>
        <a:bodyPr/>
        <a:lstStyle/>
        <a:p>
          <a:pPr>
            <a:defRPr cap="all"/>
          </a:pPr>
          <a:r>
            <a:rPr lang="en-GB"/>
            <a:t>Recency</a:t>
          </a:r>
          <a:endParaRPr lang="en-US"/>
        </a:p>
      </dgm:t>
    </dgm:pt>
    <dgm:pt modelId="{1A2DE097-251D-4A46-AEB7-B8216F315E6C}" type="parTrans" cxnId="{A914A8EA-35C1-480C-BEA1-779740BBE16F}">
      <dgm:prSet/>
      <dgm:spPr/>
      <dgm:t>
        <a:bodyPr/>
        <a:lstStyle/>
        <a:p>
          <a:endParaRPr lang="en-US"/>
        </a:p>
      </dgm:t>
    </dgm:pt>
    <dgm:pt modelId="{A716A722-C9C4-4E04-A0E4-246E7D2CAB1D}" type="sibTrans" cxnId="{A914A8EA-35C1-480C-BEA1-779740BBE16F}">
      <dgm:prSet/>
      <dgm:spPr/>
      <dgm:t>
        <a:bodyPr/>
        <a:lstStyle/>
        <a:p>
          <a:endParaRPr lang="en-US"/>
        </a:p>
      </dgm:t>
    </dgm:pt>
    <dgm:pt modelId="{8376DA51-E985-4D59-B6B5-C16506B76AB8}" type="pres">
      <dgm:prSet presAssocID="{BD17165D-6491-4D64-8A5D-46ACE0928DE0}" presName="root" presStyleCnt="0">
        <dgm:presLayoutVars>
          <dgm:dir/>
          <dgm:resizeHandles val="exact"/>
        </dgm:presLayoutVars>
      </dgm:prSet>
      <dgm:spPr/>
    </dgm:pt>
    <dgm:pt modelId="{1BE175C8-AA6B-405E-82B1-D7CC61F953CA}" type="pres">
      <dgm:prSet presAssocID="{A2B8D946-2CD6-4DB4-BDDA-DCB04BECF5AC}" presName="compNode" presStyleCnt="0"/>
      <dgm:spPr/>
    </dgm:pt>
    <dgm:pt modelId="{004984F1-95BE-4F68-AC67-3C2C75A07D0A}" type="pres">
      <dgm:prSet presAssocID="{A2B8D946-2CD6-4DB4-BDDA-DCB04BECF5AC}" presName="iconBgRect" presStyleLbl="bgShp" presStyleIdx="0" presStyleCnt="1"/>
      <dgm:spPr>
        <a:solidFill>
          <a:srgbClr val="66CBE4"/>
        </a:solidFill>
      </dgm:spPr>
    </dgm:pt>
    <dgm:pt modelId="{F1DF7EAA-A4CE-496E-B741-7BC735CD91BF}" type="pres">
      <dgm:prSet presAssocID="{A2B8D946-2CD6-4DB4-BDDA-DCB04BECF5AC}"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Abacus outline"/>
        </a:ext>
      </dgm:extLst>
    </dgm:pt>
    <dgm:pt modelId="{300ACA5D-C877-4A22-8F73-5B9B7259A046}" type="pres">
      <dgm:prSet presAssocID="{A2B8D946-2CD6-4DB4-BDDA-DCB04BECF5AC}" presName="spaceRect" presStyleCnt="0"/>
      <dgm:spPr/>
    </dgm:pt>
    <dgm:pt modelId="{37EF6890-26F3-40F0-9062-A12BA9298762}" type="pres">
      <dgm:prSet presAssocID="{A2B8D946-2CD6-4DB4-BDDA-DCB04BECF5AC}" presName="textRect" presStyleLbl="revTx" presStyleIdx="0" presStyleCnt="1">
        <dgm:presLayoutVars>
          <dgm:chMax val="1"/>
          <dgm:chPref val="1"/>
        </dgm:presLayoutVars>
      </dgm:prSet>
      <dgm:spPr/>
    </dgm:pt>
  </dgm:ptLst>
  <dgm:cxnLst>
    <dgm:cxn modelId="{B63D730D-B4A7-428A-9BA6-0E1CD7FBBC9B}" type="presOf" srcId="{BD17165D-6491-4D64-8A5D-46ACE0928DE0}" destId="{8376DA51-E985-4D59-B6B5-C16506B76AB8}" srcOrd="0" destOrd="0" presId="urn:microsoft.com/office/officeart/2018/5/layout/IconCircleLabelList"/>
    <dgm:cxn modelId="{35986FD6-DE01-43B0-9C06-7DB24BCFF3D4}" type="presOf" srcId="{A2B8D946-2CD6-4DB4-BDDA-DCB04BECF5AC}" destId="{37EF6890-26F3-40F0-9062-A12BA9298762}" srcOrd="0" destOrd="0" presId="urn:microsoft.com/office/officeart/2018/5/layout/IconCircleLabelList"/>
    <dgm:cxn modelId="{A914A8EA-35C1-480C-BEA1-779740BBE16F}" srcId="{BD17165D-6491-4D64-8A5D-46ACE0928DE0}" destId="{A2B8D946-2CD6-4DB4-BDDA-DCB04BECF5AC}" srcOrd="0" destOrd="0" parTransId="{1A2DE097-251D-4A46-AEB7-B8216F315E6C}" sibTransId="{A716A722-C9C4-4E04-A0E4-246E7D2CAB1D}"/>
    <dgm:cxn modelId="{F7792209-F81C-49B4-811C-E57CB9CF8E8F}" type="presParOf" srcId="{8376DA51-E985-4D59-B6B5-C16506B76AB8}" destId="{1BE175C8-AA6B-405E-82B1-D7CC61F953CA}" srcOrd="0" destOrd="0" presId="urn:microsoft.com/office/officeart/2018/5/layout/IconCircleLabelList"/>
    <dgm:cxn modelId="{C6FA0715-6F6B-4B4F-9E93-A2779966578A}" type="presParOf" srcId="{1BE175C8-AA6B-405E-82B1-D7CC61F953CA}" destId="{004984F1-95BE-4F68-AC67-3C2C75A07D0A}" srcOrd="0" destOrd="0" presId="urn:microsoft.com/office/officeart/2018/5/layout/IconCircleLabelList"/>
    <dgm:cxn modelId="{B4FBB683-492E-4AB5-A34C-B314022D914C}" type="presParOf" srcId="{1BE175C8-AA6B-405E-82B1-D7CC61F953CA}" destId="{F1DF7EAA-A4CE-496E-B741-7BC735CD91BF}" srcOrd="1" destOrd="0" presId="urn:microsoft.com/office/officeart/2018/5/layout/IconCircleLabelList"/>
    <dgm:cxn modelId="{E33EE9F2-91B5-4BF6-93AE-91EE07F9A9B1}" type="presParOf" srcId="{1BE175C8-AA6B-405E-82B1-D7CC61F953CA}" destId="{300ACA5D-C877-4A22-8F73-5B9B7259A046}" srcOrd="2" destOrd="0" presId="urn:microsoft.com/office/officeart/2018/5/layout/IconCircleLabelList"/>
    <dgm:cxn modelId="{2A5398D5-E81D-479F-9BE8-F7107440E441}" type="presParOf" srcId="{1BE175C8-AA6B-405E-82B1-D7CC61F953CA}" destId="{37EF6890-26F3-40F0-9062-A12BA9298762}" srcOrd="3" destOrd="0" presId="urn:microsoft.com/office/officeart/2018/5/layout/IconCircleLabel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F1A300C1-DBCF-4C96-B7AE-911A7283240E}" type="doc">
      <dgm:prSet loTypeId="urn:microsoft.com/office/officeart/2005/8/layout/bProcess3" loCatId="process" qsTypeId="urn:microsoft.com/office/officeart/2005/8/quickstyle/simple1" qsCatId="simple" csTypeId="urn:microsoft.com/office/officeart/2005/8/colors/accent1_3" csCatId="accent1" phldr="1"/>
      <dgm:spPr/>
      <dgm:t>
        <a:bodyPr/>
        <a:lstStyle/>
        <a:p>
          <a:endParaRPr lang="en-US"/>
        </a:p>
      </dgm:t>
    </dgm:pt>
    <dgm:pt modelId="{291A44E1-B374-4B18-978C-F17525AD2C5B}">
      <dgm:prSet custT="1"/>
      <dgm:spPr>
        <a:solidFill>
          <a:schemeClr val="accent1"/>
        </a:solidFill>
      </dgm:spPr>
      <dgm:t>
        <a:bodyPr/>
        <a:lstStyle/>
        <a:p>
          <a:r>
            <a:rPr lang="en-GB" sz="1050"/>
            <a:t>Organizational unit architectures conflict with one another</a:t>
          </a:r>
          <a:endParaRPr lang="en-US" sz="1050"/>
        </a:p>
      </dgm:t>
    </dgm:pt>
    <dgm:pt modelId="{2E6C0848-4489-457D-9EA3-4A04B9919ACE}" type="parTrans" cxnId="{40C3332D-D4B9-4836-95C2-9D75EE5619F3}">
      <dgm:prSet/>
      <dgm:spPr/>
      <dgm:t>
        <a:bodyPr/>
        <a:lstStyle/>
        <a:p>
          <a:endParaRPr lang="en-US" sz="1400"/>
        </a:p>
      </dgm:t>
    </dgm:pt>
    <dgm:pt modelId="{7A64AAD1-30F5-4D34-B413-8BCDED40B303}" type="sibTrans" cxnId="{40C3332D-D4B9-4836-95C2-9D75EE5619F3}">
      <dgm:prSet custT="1"/>
      <dgm:spPr/>
      <dgm:t>
        <a:bodyPr/>
        <a:lstStyle/>
        <a:p>
          <a:endParaRPr lang="en-US" sz="1050"/>
        </a:p>
      </dgm:t>
    </dgm:pt>
    <dgm:pt modelId="{3F5CF1F8-E89B-48A3-9D7A-583F160D59B2}">
      <dgm:prSet custT="1"/>
      <dgm:spPr>
        <a:solidFill>
          <a:schemeClr val="accent1"/>
        </a:solidFill>
      </dgm:spPr>
      <dgm:t>
        <a:bodyPr/>
        <a:lstStyle/>
        <a:p>
          <a:r>
            <a:rPr lang="en-GB" sz="1050"/>
            <a:t>Different teams need to work on different elements</a:t>
          </a:r>
          <a:endParaRPr lang="en-US" sz="1050"/>
        </a:p>
      </dgm:t>
    </dgm:pt>
    <dgm:pt modelId="{D83BCDCA-0814-4B26-8254-84306CA9C748}" type="parTrans" cxnId="{EEDB4581-1DC3-4474-8619-5FA994E964DE}">
      <dgm:prSet/>
      <dgm:spPr/>
      <dgm:t>
        <a:bodyPr/>
        <a:lstStyle/>
        <a:p>
          <a:endParaRPr lang="en-US" sz="1400"/>
        </a:p>
      </dgm:t>
    </dgm:pt>
    <dgm:pt modelId="{00A15DA0-913D-40DC-86EB-300B6A794B36}" type="sibTrans" cxnId="{EEDB4581-1DC3-4474-8619-5FA994E964DE}">
      <dgm:prSet custT="1"/>
      <dgm:spPr/>
      <dgm:t>
        <a:bodyPr/>
        <a:lstStyle/>
        <a:p>
          <a:endParaRPr lang="en-US" sz="1050"/>
        </a:p>
      </dgm:t>
    </dgm:pt>
    <dgm:pt modelId="{309118CF-BD83-4690-98CD-6703FAE4BB9D}">
      <dgm:prSet custT="1"/>
      <dgm:spPr>
        <a:solidFill>
          <a:schemeClr val="accent1"/>
        </a:solidFill>
      </dgm:spPr>
      <dgm:t>
        <a:bodyPr/>
        <a:lstStyle/>
        <a:p>
          <a:r>
            <a:rPr lang="en-GB" sz="1050"/>
            <a:t>Effective architecture re-use requires modular architecture</a:t>
          </a:r>
          <a:endParaRPr lang="en-US" sz="1050"/>
        </a:p>
      </dgm:t>
    </dgm:pt>
    <dgm:pt modelId="{CD9CA6A6-D0D0-4851-B88A-50FEBAEF2448}" type="parTrans" cxnId="{41D784E3-3ACC-4327-AFB4-21D57D0CA5AD}">
      <dgm:prSet/>
      <dgm:spPr/>
      <dgm:t>
        <a:bodyPr/>
        <a:lstStyle/>
        <a:p>
          <a:endParaRPr lang="en-US" sz="1400"/>
        </a:p>
      </dgm:t>
    </dgm:pt>
    <dgm:pt modelId="{56366536-D0D8-44FA-8D45-33443A8A3254}" type="sibTrans" cxnId="{41D784E3-3ACC-4327-AFB4-21D57D0CA5AD}">
      <dgm:prSet custT="1"/>
      <dgm:spPr/>
      <dgm:t>
        <a:bodyPr/>
        <a:lstStyle/>
        <a:p>
          <a:endParaRPr lang="en-US" sz="1050"/>
        </a:p>
      </dgm:t>
    </dgm:pt>
    <dgm:pt modelId="{DBAC2B93-B54E-4C89-B838-7215A11FB129}">
      <dgm:prSet custT="1"/>
      <dgm:spPr>
        <a:solidFill>
          <a:schemeClr val="accent1"/>
        </a:solidFill>
      </dgm:spPr>
      <dgm:t>
        <a:bodyPr/>
        <a:lstStyle/>
        <a:p>
          <a:r>
            <a:rPr lang="en-GB" sz="1050"/>
            <a:t>It is impractical to present a definitive partitioning model</a:t>
          </a:r>
          <a:endParaRPr lang="en-US" sz="1050"/>
        </a:p>
      </dgm:t>
    </dgm:pt>
    <dgm:pt modelId="{28956807-75D8-4654-A63C-FA4790974C5A}" type="parTrans" cxnId="{1B43BCBD-5751-416D-8C4A-381037B1BB26}">
      <dgm:prSet/>
      <dgm:spPr/>
      <dgm:t>
        <a:bodyPr/>
        <a:lstStyle/>
        <a:p>
          <a:endParaRPr lang="en-US" sz="1400"/>
        </a:p>
      </dgm:t>
    </dgm:pt>
    <dgm:pt modelId="{785557C1-75C8-4296-9FD1-58D0F43EE63E}" type="sibTrans" cxnId="{1B43BCBD-5751-416D-8C4A-381037B1BB26}">
      <dgm:prSet/>
      <dgm:spPr/>
      <dgm:t>
        <a:bodyPr/>
        <a:lstStyle/>
        <a:p>
          <a:endParaRPr lang="en-US" sz="1400"/>
        </a:p>
      </dgm:t>
    </dgm:pt>
    <dgm:pt modelId="{F344B843-73FF-497C-8FEB-2B4D3504B954}" type="pres">
      <dgm:prSet presAssocID="{F1A300C1-DBCF-4C96-B7AE-911A7283240E}" presName="Name0" presStyleCnt="0">
        <dgm:presLayoutVars>
          <dgm:dir/>
          <dgm:resizeHandles val="exact"/>
        </dgm:presLayoutVars>
      </dgm:prSet>
      <dgm:spPr/>
    </dgm:pt>
    <dgm:pt modelId="{6C050EF6-7CF5-4FDD-9033-42A5894BE4D9}" type="pres">
      <dgm:prSet presAssocID="{291A44E1-B374-4B18-978C-F17525AD2C5B}" presName="node" presStyleLbl="node1" presStyleIdx="0" presStyleCnt="4" custLinFactNeighborX="-2946">
        <dgm:presLayoutVars>
          <dgm:bulletEnabled val="1"/>
        </dgm:presLayoutVars>
      </dgm:prSet>
      <dgm:spPr/>
    </dgm:pt>
    <dgm:pt modelId="{E2935149-6D8C-414C-99CB-542031D68070}" type="pres">
      <dgm:prSet presAssocID="{7A64AAD1-30F5-4D34-B413-8BCDED40B303}" presName="sibTrans" presStyleLbl="sibTrans1D1" presStyleIdx="0" presStyleCnt="3"/>
      <dgm:spPr/>
    </dgm:pt>
    <dgm:pt modelId="{E6858FA5-FBC5-40B2-8DDA-DA8F9A30A841}" type="pres">
      <dgm:prSet presAssocID="{7A64AAD1-30F5-4D34-B413-8BCDED40B303}" presName="connectorText" presStyleLbl="sibTrans1D1" presStyleIdx="0" presStyleCnt="3"/>
      <dgm:spPr/>
    </dgm:pt>
    <dgm:pt modelId="{6C6264FD-3C87-47DE-AA14-31B7DC553394}" type="pres">
      <dgm:prSet presAssocID="{3F5CF1F8-E89B-48A3-9D7A-583F160D59B2}" presName="node" presStyleLbl="node1" presStyleIdx="1" presStyleCnt="4" custLinFactNeighborX="-2946">
        <dgm:presLayoutVars>
          <dgm:bulletEnabled val="1"/>
        </dgm:presLayoutVars>
      </dgm:prSet>
      <dgm:spPr/>
    </dgm:pt>
    <dgm:pt modelId="{3CE76848-A033-42B4-80ED-65F8D681BCD3}" type="pres">
      <dgm:prSet presAssocID="{00A15DA0-913D-40DC-86EB-300B6A794B36}" presName="sibTrans" presStyleLbl="sibTrans1D1" presStyleIdx="1" presStyleCnt="3"/>
      <dgm:spPr/>
    </dgm:pt>
    <dgm:pt modelId="{E33B5530-5218-4B6F-8767-7D89CBD4BCB0}" type="pres">
      <dgm:prSet presAssocID="{00A15DA0-913D-40DC-86EB-300B6A794B36}" presName="connectorText" presStyleLbl="sibTrans1D1" presStyleIdx="1" presStyleCnt="3"/>
      <dgm:spPr/>
    </dgm:pt>
    <dgm:pt modelId="{A9008C30-22E4-4931-A35D-E523CE823101}" type="pres">
      <dgm:prSet presAssocID="{309118CF-BD83-4690-98CD-6703FAE4BB9D}" presName="node" presStyleLbl="node1" presStyleIdx="2" presStyleCnt="4" custLinFactNeighborX="-2946">
        <dgm:presLayoutVars>
          <dgm:bulletEnabled val="1"/>
        </dgm:presLayoutVars>
      </dgm:prSet>
      <dgm:spPr/>
    </dgm:pt>
    <dgm:pt modelId="{9F26120D-A4C1-4DDA-8598-F61E6A07F8E4}" type="pres">
      <dgm:prSet presAssocID="{56366536-D0D8-44FA-8D45-33443A8A3254}" presName="sibTrans" presStyleLbl="sibTrans1D1" presStyleIdx="2" presStyleCnt="3"/>
      <dgm:spPr/>
    </dgm:pt>
    <dgm:pt modelId="{1AC557C8-2D9C-4C65-98FD-9FD0BEFDE6FE}" type="pres">
      <dgm:prSet presAssocID="{56366536-D0D8-44FA-8D45-33443A8A3254}" presName="connectorText" presStyleLbl="sibTrans1D1" presStyleIdx="2" presStyleCnt="3"/>
      <dgm:spPr/>
    </dgm:pt>
    <dgm:pt modelId="{5A62E5D3-57D2-4F9E-8062-84C493582FFB}" type="pres">
      <dgm:prSet presAssocID="{DBAC2B93-B54E-4C89-B838-7215A11FB129}" presName="node" presStyleLbl="node1" presStyleIdx="3" presStyleCnt="4">
        <dgm:presLayoutVars>
          <dgm:bulletEnabled val="1"/>
        </dgm:presLayoutVars>
      </dgm:prSet>
      <dgm:spPr/>
    </dgm:pt>
  </dgm:ptLst>
  <dgm:cxnLst>
    <dgm:cxn modelId="{65DB0304-3908-4DB3-A5C4-FBFF52FECE85}" type="presOf" srcId="{7A64AAD1-30F5-4D34-B413-8BCDED40B303}" destId="{E6858FA5-FBC5-40B2-8DDA-DA8F9A30A841}" srcOrd="1" destOrd="0" presId="urn:microsoft.com/office/officeart/2005/8/layout/bProcess3"/>
    <dgm:cxn modelId="{2C5E5D06-6223-4A33-BA36-F35F425BBA9B}" type="presOf" srcId="{00A15DA0-913D-40DC-86EB-300B6A794B36}" destId="{E33B5530-5218-4B6F-8767-7D89CBD4BCB0}" srcOrd="1" destOrd="0" presId="urn:microsoft.com/office/officeart/2005/8/layout/bProcess3"/>
    <dgm:cxn modelId="{40C3332D-D4B9-4836-95C2-9D75EE5619F3}" srcId="{F1A300C1-DBCF-4C96-B7AE-911A7283240E}" destId="{291A44E1-B374-4B18-978C-F17525AD2C5B}" srcOrd="0" destOrd="0" parTransId="{2E6C0848-4489-457D-9EA3-4A04B9919ACE}" sibTransId="{7A64AAD1-30F5-4D34-B413-8BCDED40B303}"/>
    <dgm:cxn modelId="{2CBC3B31-5D96-4AA9-82C6-E6496ADDCB78}" type="presOf" srcId="{3F5CF1F8-E89B-48A3-9D7A-583F160D59B2}" destId="{6C6264FD-3C87-47DE-AA14-31B7DC553394}" srcOrd="0" destOrd="0" presId="urn:microsoft.com/office/officeart/2005/8/layout/bProcess3"/>
    <dgm:cxn modelId="{D03D2463-38A8-42F9-AC25-AF4077026376}" type="presOf" srcId="{DBAC2B93-B54E-4C89-B838-7215A11FB129}" destId="{5A62E5D3-57D2-4F9E-8062-84C493582FFB}" srcOrd="0" destOrd="0" presId="urn:microsoft.com/office/officeart/2005/8/layout/bProcess3"/>
    <dgm:cxn modelId="{AD56AA44-0B46-40AA-A672-6444761346E0}" type="presOf" srcId="{309118CF-BD83-4690-98CD-6703FAE4BB9D}" destId="{A9008C30-22E4-4931-A35D-E523CE823101}" srcOrd="0" destOrd="0" presId="urn:microsoft.com/office/officeart/2005/8/layout/bProcess3"/>
    <dgm:cxn modelId="{EEDB4581-1DC3-4474-8619-5FA994E964DE}" srcId="{F1A300C1-DBCF-4C96-B7AE-911A7283240E}" destId="{3F5CF1F8-E89B-48A3-9D7A-583F160D59B2}" srcOrd="1" destOrd="0" parTransId="{D83BCDCA-0814-4B26-8254-84306CA9C748}" sibTransId="{00A15DA0-913D-40DC-86EB-300B6A794B36}"/>
    <dgm:cxn modelId="{CEC85896-8AE7-4D4F-8BC3-17C72D52511F}" type="presOf" srcId="{F1A300C1-DBCF-4C96-B7AE-911A7283240E}" destId="{F344B843-73FF-497C-8FEB-2B4D3504B954}" srcOrd="0" destOrd="0" presId="urn:microsoft.com/office/officeart/2005/8/layout/bProcess3"/>
    <dgm:cxn modelId="{1B43BCBD-5751-416D-8C4A-381037B1BB26}" srcId="{F1A300C1-DBCF-4C96-B7AE-911A7283240E}" destId="{DBAC2B93-B54E-4C89-B838-7215A11FB129}" srcOrd="3" destOrd="0" parTransId="{28956807-75D8-4654-A63C-FA4790974C5A}" sibTransId="{785557C1-75C8-4296-9FD1-58D0F43EE63E}"/>
    <dgm:cxn modelId="{6037BFC7-A3D3-4CEE-9863-12AFCCF4DEF3}" type="presOf" srcId="{56366536-D0D8-44FA-8D45-33443A8A3254}" destId="{1AC557C8-2D9C-4C65-98FD-9FD0BEFDE6FE}" srcOrd="1" destOrd="0" presId="urn:microsoft.com/office/officeart/2005/8/layout/bProcess3"/>
    <dgm:cxn modelId="{800DE5C9-F5C3-4981-A178-E2A4FE150C20}" type="presOf" srcId="{56366536-D0D8-44FA-8D45-33443A8A3254}" destId="{9F26120D-A4C1-4DDA-8598-F61E6A07F8E4}" srcOrd="0" destOrd="0" presId="urn:microsoft.com/office/officeart/2005/8/layout/bProcess3"/>
    <dgm:cxn modelId="{ED06C9E1-833E-489A-8936-138D8D5C4007}" type="presOf" srcId="{291A44E1-B374-4B18-978C-F17525AD2C5B}" destId="{6C050EF6-7CF5-4FDD-9033-42A5894BE4D9}" srcOrd="0" destOrd="0" presId="urn:microsoft.com/office/officeart/2005/8/layout/bProcess3"/>
    <dgm:cxn modelId="{41D784E3-3ACC-4327-AFB4-21D57D0CA5AD}" srcId="{F1A300C1-DBCF-4C96-B7AE-911A7283240E}" destId="{309118CF-BD83-4690-98CD-6703FAE4BB9D}" srcOrd="2" destOrd="0" parTransId="{CD9CA6A6-D0D0-4851-B88A-50FEBAEF2448}" sibTransId="{56366536-D0D8-44FA-8D45-33443A8A3254}"/>
    <dgm:cxn modelId="{BD9C60E6-9AE1-4FC1-AE4D-291878A20147}" type="presOf" srcId="{00A15DA0-913D-40DC-86EB-300B6A794B36}" destId="{3CE76848-A033-42B4-80ED-65F8D681BCD3}" srcOrd="0" destOrd="0" presId="urn:microsoft.com/office/officeart/2005/8/layout/bProcess3"/>
    <dgm:cxn modelId="{A700A1ED-8B79-4C21-9C44-42D5858FA923}" type="presOf" srcId="{7A64AAD1-30F5-4D34-B413-8BCDED40B303}" destId="{E2935149-6D8C-414C-99CB-542031D68070}" srcOrd="0" destOrd="0" presId="urn:microsoft.com/office/officeart/2005/8/layout/bProcess3"/>
    <dgm:cxn modelId="{331DBBE1-EA12-4FB0-944A-1A82299CB489}" type="presParOf" srcId="{F344B843-73FF-497C-8FEB-2B4D3504B954}" destId="{6C050EF6-7CF5-4FDD-9033-42A5894BE4D9}" srcOrd="0" destOrd="0" presId="urn:microsoft.com/office/officeart/2005/8/layout/bProcess3"/>
    <dgm:cxn modelId="{8B5447B8-9389-4265-9062-F2B0F242237A}" type="presParOf" srcId="{F344B843-73FF-497C-8FEB-2B4D3504B954}" destId="{E2935149-6D8C-414C-99CB-542031D68070}" srcOrd="1" destOrd="0" presId="urn:microsoft.com/office/officeart/2005/8/layout/bProcess3"/>
    <dgm:cxn modelId="{A80A43B7-D097-407A-BC29-0FF194325FEC}" type="presParOf" srcId="{E2935149-6D8C-414C-99CB-542031D68070}" destId="{E6858FA5-FBC5-40B2-8DDA-DA8F9A30A841}" srcOrd="0" destOrd="0" presId="urn:microsoft.com/office/officeart/2005/8/layout/bProcess3"/>
    <dgm:cxn modelId="{724AB10B-A645-4B4B-870D-C9BCA6D2F5A9}" type="presParOf" srcId="{F344B843-73FF-497C-8FEB-2B4D3504B954}" destId="{6C6264FD-3C87-47DE-AA14-31B7DC553394}" srcOrd="2" destOrd="0" presId="urn:microsoft.com/office/officeart/2005/8/layout/bProcess3"/>
    <dgm:cxn modelId="{6A937C05-B49F-4147-ADDF-69429579C75F}" type="presParOf" srcId="{F344B843-73FF-497C-8FEB-2B4D3504B954}" destId="{3CE76848-A033-42B4-80ED-65F8D681BCD3}" srcOrd="3" destOrd="0" presId="urn:microsoft.com/office/officeart/2005/8/layout/bProcess3"/>
    <dgm:cxn modelId="{5B02B4DE-15F0-416C-9342-23DC6E938361}" type="presParOf" srcId="{3CE76848-A033-42B4-80ED-65F8D681BCD3}" destId="{E33B5530-5218-4B6F-8767-7D89CBD4BCB0}" srcOrd="0" destOrd="0" presId="urn:microsoft.com/office/officeart/2005/8/layout/bProcess3"/>
    <dgm:cxn modelId="{5A70748A-8F4D-4810-A0AE-05593F9BD7FC}" type="presParOf" srcId="{F344B843-73FF-497C-8FEB-2B4D3504B954}" destId="{A9008C30-22E4-4931-A35D-E523CE823101}" srcOrd="4" destOrd="0" presId="urn:microsoft.com/office/officeart/2005/8/layout/bProcess3"/>
    <dgm:cxn modelId="{B6D85DD9-BE9B-4964-A003-A5D3798E919D}" type="presParOf" srcId="{F344B843-73FF-497C-8FEB-2B4D3504B954}" destId="{9F26120D-A4C1-4DDA-8598-F61E6A07F8E4}" srcOrd="5" destOrd="0" presId="urn:microsoft.com/office/officeart/2005/8/layout/bProcess3"/>
    <dgm:cxn modelId="{1558A66D-6AA3-416E-9863-9A947A96B692}" type="presParOf" srcId="{9F26120D-A4C1-4DDA-8598-F61E6A07F8E4}" destId="{1AC557C8-2D9C-4C65-98FD-9FD0BEFDE6FE}" srcOrd="0" destOrd="0" presId="urn:microsoft.com/office/officeart/2005/8/layout/bProcess3"/>
    <dgm:cxn modelId="{5AB1F5CC-52DE-42E9-9DBA-682AC01C25A6}" type="presParOf" srcId="{F344B843-73FF-497C-8FEB-2B4D3504B954}" destId="{5A62E5D3-57D2-4F9E-8062-84C493582FFB}"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7A89E648-C93B-47D9-A61F-DE9B4765594C}"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7DD0DB42-3164-4E58-9483-2B49E7236F08}">
      <dgm:prSet custT="1"/>
      <dgm:spPr/>
      <dgm:t>
        <a:bodyPr/>
        <a:lstStyle/>
        <a:p>
          <a:r>
            <a:rPr lang="en-GB" sz="1200"/>
            <a:t>Manageable complexity for each individual architecture or solution</a:t>
          </a:r>
          <a:endParaRPr lang="en-US" sz="1200"/>
        </a:p>
      </dgm:t>
    </dgm:pt>
    <dgm:pt modelId="{67E8EFB7-D49A-4845-9D6D-BD310A417C6F}" type="parTrans" cxnId="{51C83FE7-2BD3-4919-826D-C5A1CA380788}">
      <dgm:prSet/>
      <dgm:spPr/>
      <dgm:t>
        <a:bodyPr/>
        <a:lstStyle/>
        <a:p>
          <a:endParaRPr lang="en-US" sz="1400"/>
        </a:p>
      </dgm:t>
    </dgm:pt>
    <dgm:pt modelId="{13614EDC-F636-41D0-92D4-52521A4E847B}" type="sibTrans" cxnId="{51C83FE7-2BD3-4919-826D-C5A1CA380788}">
      <dgm:prSet/>
      <dgm:spPr/>
      <dgm:t>
        <a:bodyPr/>
        <a:lstStyle/>
        <a:p>
          <a:endParaRPr lang="en-US" sz="1400"/>
        </a:p>
      </dgm:t>
    </dgm:pt>
    <dgm:pt modelId="{DDB27772-9E72-4BBD-BDCF-375B425D22A8}">
      <dgm:prSet custT="1"/>
      <dgm:spPr>
        <a:solidFill>
          <a:schemeClr val="accent1"/>
        </a:solidFill>
      </dgm:spPr>
      <dgm:t>
        <a:bodyPr/>
        <a:lstStyle/>
        <a:p>
          <a:r>
            <a:rPr lang="en-GB" sz="1200"/>
            <a:t>Defined groupings</a:t>
          </a:r>
          <a:endParaRPr lang="en-US" sz="1200"/>
        </a:p>
      </dgm:t>
    </dgm:pt>
    <dgm:pt modelId="{A0D69E91-2BD5-46E0-9BDB-F5C331966FBB}" type="parTrans" cxnId="{DD60789E-49C8-4EF0-96BE-15DA4AD73901}">
      <dgm:prSet/>
      <dgm:spPr/>
      <dgm:t>
        <a:bodyPr/>
        <a:lstStyle/>
        <a:p>
          <a:endParaRPr lang="en-US" sz="1400"/>
        </a:p>
      </dgm:t>
    </dgm:pt>
    <dgm:pt modelId="{07CBF8F0-12EE-4D5B-B004-EAD9D6E31B7E}" type="sibTrans" cxnId="{DD60789E-49C8-4EF0-96BE-15DA4AD73901}">
      <dgm:prSet/>
      <dgm:spPr/>
      <dgm:t>
        <a:bodyPr/>
        <a:lstStyle/>
        <a:p>
          <a:endParaRPr lang="en-US" sz="1400"/>
        </a:p>
      </dgm:t>
    </dgm:pt>
    <dgm:pt modelId="{E820709B-CF35-4129-B6C5-556083837300}">
      <dgm:prSet custT="1"/>
      <dgm:spPr>
        <a:solidFill>
          <a:schemeClr val="accent1"/>
        </a:solidFill>
      </dgm:spPr>
      <dgm:t>
        <a:bodyPr/>
        <a:lstStyle/>
        <a:p>
          <a:r>
            <a:rPr lang="en-GB" sz="1200"/>
            <a:t>Defined hierarchies and navigation structures</a:t>
          </a:r>
          <a:endParaRPr lang="en-US" sz="1200"/>
        </a:p>
      </dgm:t>
    </dgm:pt>
    <dgm:pt modelId="{864F6133-C99D-4899-89D3-6DB80693C0EE}" type="parTrans" cxnId="{371E6D01-4549-4A59-8018-7923BD5D6A5F}">
      <dgm:prSet/>
      <dgm:spPr/>
      <dgm:t>
        <a:bodyPr/>
        <a:lstStyle/>
        <a:p>
          <a:endParaRPr lang="en-US" sz="1400"/>
        </a:p>
      </dgm:t>
    </dgm:pt>
    <dgm:pt modelId="{C81924B7-194C-4AE3-9AB5-67C450D3D871}" type="sibTrans" cxnId="{371E6D01-4549-4A59-8018-7923BD5D6A5F}">
      <dgm:prSet/>
      <dgm:spPr/>
      <dgm:t>
        <a:bodyPr/>
        <a:lstStyle/>
        <a:p>
          <a:endParaRPr lang="en-US" sz="1400"/>
        </a:p>
      </dgm:t>
    </dgm:pt>
    <dgm:pt modelId="{B9133169-7130-4750-BB89-6862E40B9B79}">
      <dgm:prSet custT="1"/>
      <dgm:spPr>
        <a:solidFill>
          <a:schemeClr val="accent1"/>
        </a:solidFill>
      </dgm:spPr>
      <dgm:t>
        <a:bodyPr/>
        <a:lstStyle/>
        <a:p>
          <a:r>
            <a:rPr lang="en-GB" sz="1200"/>
            <a:t>Appropriate processes, roles, and responsibilities attached to each grouping</a:t>
          </a:r>
          <a:endParaRPr lang="en-US" sz="1200"/>
        </a:p>
      </dgm:t>
    </dgm:pt>
    <dgm:pt modelId="{7E4E1A30-23CB-4FBB-88D8-599C4FF72E6C}" type="parTrans" cxnId="{8615C301-BA83-49D8-A9CD-3FCB23BBBC47}">
      <dgm:prSet/>
      <dgm:spPr/>
      <dgm:t>
        <a:bodyPr/>
        <a:lstStyle/>
        <a:p>
          <a:endParaRPr lang="en-US" sz="1400"/>
        </a:p>
      </dgm:t>
    </dgm:pt>
    <dgm:pt modelId="{2EDC6C17-5C39-4B55-927F-C0FBB02BA215}" type="sibTrans" cxnId="{8615C301-BA83-49D8-A9CD-3FCB23BBBC47}">
      <dgm:prSet/>
      <dgm:spPr/>
      <dgm:t>
        <a:bodyPr/>
        <a:lstStyle/>
        <a:p>
          <a:endParaRPr lang="en-US" sz="1400"/>
        </a:p>
      </dgm:t>
    </dgm:pt>
    <dgm:pt modelId="{3F45CC7B-DC68-4426-A7A0-2B3B820A6958}" type="pres">
      <dgm:prSet presAssocID="{7A89E648-C93B-47D9-A61F-DE9B4765594C}" presName="Name0" presStyleCnt="0">
        <dgm:presLayoutVars>
          <dgm:dir/>
          <dgm:animLvl val="lvl"/>
          <dgm:resizeHandles val="exact"/>
        </dgm:presLayoutVars>
      </dgm:prSet>
      <dgm:spPr/>
    </dgm:pt>
    <dgm:pt modelId="{3EE9AC59-0E75-4772-B10D-18306B538BC0}" type="pres">
      <dgm:prSet presAssocID="{7DD0DB42-3164-4E58-9483-2B49E7236F08}" presName="composite" presStyleCnt="0"/>
      <dgm:spPr/>
    </dgm:pt>
    <dgm:pt modelId="{D30106B8-B02E-4606-9B7F-7D186A0C359C}" type="pres">
      <dgm:prSet presAssocID="{7DD0DB42-3164-4E58-9483-2B49E7236F08}" presName="parTx" presStyleLbl="alignNode1" presStyleIdx="0" presStyleCnt="4" custLinFactNeighborY="1027">
        <dgm:presLayoutVars>
          <dgm:chMax val="0"/>
          <dgm:chPref val="0"/>
          <dgm:bulletEnabled val="1"/>
        </dgm:presLayoutVars>
      </dgm:prSet>
      <dgm:spPr/>
    </dgm:pt>
    <dgm:pt modelId="{4C58BBA7-CE68-456B-BB4A-1FC8318D99DB}" type="pres">
      <dgm:prSet presAssocID="{7DD0DB42-3164-4E58-9483-2B49E7236F08}" presName="desTx" presStyleLbl="alignAccFollowNode1" presStyleIdx="0" presStyleCnt="4">
        <dgm:presLayoutVars>
          <dgm:bulletEnabled val="1"/>
        </dgm:presLayoutVars>
      </dgm:prSet>
      <dgm:spPr/>
    </dgm:pt>
    <dgm:pt modelId="{725B6D57-5CB6-4244-92B6-7A03450A5FCC}" type="pres">
      <dgm:prSet presAssocID="{13614EDC-F636-41D0-92D4-52521A4E847B}" presName="space" presStyleCnt="0"/>
      <dgm:spPr/>
    </dgm:pt>
    <dgm:pt modelId="{2A2FDBE8-4B7A-4FB9-8920-918F80918B02}" type="pres">
      <dgm:prSet presAssocID="{DDB27772-9E72-4BBD-BDCF-375B425D22A8}" presName="composite" presStyleCnt="0"/>
      <dgm:spPr/>
    </dgm:pt>
    <dgm:pt modelId="{F54A58E1-EDE8-483F-8F3B-25F12A954855}" type="pres">
      <dgm:prSet presAssocID="{DDB27772-9E72-4BBD-BDCF-375B425D22A8}" presName="parTx" presStyleLbl="alignNode1" presStyleIdx="1" presStyleCnt="4">
        <dgm:presLayoutVars>
          <dgm:chMax val="0"/>
          <dgm:chPref val="0"/>
          <dgm:bulletEnabled val="1"/>
        </dgm:presLayoutVars>
      </dgm:prSet>
      <dgm:spPr/>
    </dgm:pt>
    <dgm:pt modelId="{5BFF3FBC-BCAF-4171-A0D2-0297BADF7F12}" type="pres">
      <dgm:prSet presAssocID="{DDB27772-9E72-4BBD-BDCF-375B425D22A8}" presName="desTx" presStyleLbl="alignAccFollowNode1" presStyleIdx="1" presStyleCnt="4">
        <dgm:presLayoutVars>
          <dgm:bulletEnabled val="1"/>
        </dgm:presLayoutVars>
      </dgm:prSet>
      <dgm:spPr/>
    </dgm:pt>
    <dgm:pt modelId="{A60524F5-E3AC-4CF5-B778-31D4BA800A2C}" type="pres">
      <dgm:prSet presAssocID="{07CBF8F0-12EE-4D5B-B004-EAD9D6E31B7E}" presName="space" presStyleCnt="0"/>
      <dgm:spPr/>
    </dgm:pt>
    <dgm:pt modelId="{A7EA810A-A2F7-4992-A9BD-7326098F594E}" type="pres">
      <dgm:prSet presAssocID="{E820709B-CF35-4129-B6C5-556083837300}" presName="composite" presStyleCnt="0"/>
      <dgm:spPr/>
    </dgm:pt>
    <dgm:pt modelId="{2D39D252-3D98-42FE-AB57-AEE7B657F6E5}" type="pres">
      <dgm:prSet presAssocID="{E820709B-CF35-4129-B6C5-556083837300}" presName="parTx" presStyleLbl="alignNode1" presStyleIdx="2" presStyleCnt="4">
        <dgm:presLayoutVars>
          <dgm:chMax val="0"/>
          <dgm:chPref val="0"/>
          <dgm:bulletEnabled val="1"/>
        </dgm:presLayoutVars>
      </dgm:prSet>
      <dgm:spPr/>
    </dgm:pt>
    <dgm:pt modelId="{1CB44E36-80E2-4B84-8188-834C082EB703}" type="pres">
      <dgm:prSet presAssocID="{E820709B-CF35-4129-B6C5-556083837300}" presName="desTx" presStyleLbl="alignAccFollowNode1" presStyleIdx="2" presStyleCnt="4">
        <dgm:presLayoutVars>
          <dgm:bulletEnabled val="1"/>
        </dgm:presLayoutVars>
      </dgm:prSet>
      <dgm:spPr/>
    </dgm:pt>
    <dgm:pt modelId="{5E2292B3-474F-42E1-BDEA-958A816872E1}" type="pres">
      <dgm:prSet presAssocID="{C81924B7-194C-4AE3-9AB5-67C450D3D871}" presName="space" presStyleCnt="0"/>
      <dgm:spPr/>
    </dgm:pt>
    <dgm:pt modelId="{3A5ACD81-BA33-4934-8581-9D920394765C}" type="pres">
      <dgm:prSet presAssocID="{B9133169-7130-4750-BB89-6862E40B9B79}" presName="composite" presStyleCnt="0"/>
      <dgm:spPr/>
    </dgm:pt>
    <dgm:pt modelId="{58ECD9CE-7552-4D3F-B0CC-9C1FE0E76511}" type="pres">
      <dgm:prSet presAssocID="{B9133169-7130-4750-BB89-6862E40B9B79}" presName="parTx" presStyleLbl="alignNode1" presStyleIdx="3" presStyleCnt="4">
        <dgm:presLayoutVars>
          <dgm:chMax val="0"/>
          <dgm:chPref val="0"/>
          <dgm:bulletEnabled val="1"/>
        </dgm:presLayoutVars>
      </dgm:prSet>
      <dgm:spPr/>
    </dgm:pt>
    <dgm:pt modelId="{64215131-AF5F-40AE-A12A-E48DE7C6E91D}" type="pres">
      <dgm:prSet presAssocID="{B9133169-7130-4750-BB89-6862E40B9B79}" presName="desTx" presStyleLbl="alignAccFollowNode1" presStyleIdx="3" presStyleCnt="4">
        <dgm:presLayoutVars>
          <dgm:bulletEnabled val="1"/>
        </dgm:presLayoutVars>
      </dgm:prSet>
      <dgm:spPr/>
    </dgm:pt>
  </dgm:ptLst>
  <dgm:cxnLst>
    <dgm:cxn modelId="{371E6D01-4549-4A59-8018-7923BD5D6A5F}" srcId="{7A89E648-C93B-47D9-A61F-DE9B4765594C}" destId="{E820709B-CF35-4129-B6C5-556083837300}" srcOrd="2" destOrd="0" parTransId="{864F6133-C99D-4899-89D3-6DB80693C0EE}" sibTransId="{C81924B7-194C-4AE3-9AB5-67C450D3D871}"/>
    <dgm:cxn modelId="{8615C301-BA83-49D8-A9CD-3FCB23BBBC47}" srcId="{7A89E648-C93B-47D9-A61F-DE9B4765594C}" destId="{B9133169-7130-4750-BB89-6862E40B9B79}" srcOrd="3" destOrd="0" parTransId="{7E4E1A30-23CB-4FBB-88D8-599C4FF72E6C}" sibTransId="{2EDC6C17-5C39-4B55-927F-C0FBB02BA215}"/>
    <dgm:cxn modelId="{CABE6805-AC95-44E9-AA71-B99B6EE0AE30}" type="presOf" srcId="{B9133169-7130-4750-BB89-6862E40B9B79}" destId="{58ECD9CE-7552-4D3F-B0CC-9C1FE0E76511}" srcOrd="0" destOrd="0" presId="urn:microsoft.com/office/officeart/2005/8/layout/hList1"/>
    <dgm:cxn modelId="{6E3B3316-949F-49A5-9A9C-4CEEF9AFE121}" type="presOf" srcId="{7A89E648-C93B-47D9-A61F-DE9B4765594C}" destId="{3F45CC7B-DC68-4426-A7A0-2B3B820A6958}" srcOrd="0" destOrd="0" presId="urn:microsoft.com/office/officeart/2005/8/layout/hList1"/>
    <dgm:cxn modelId="{48D25329-07E8-4B91-BE20-26B66F2499DA}" type="presOf" srcId="{7DD0DB42-3164-4E58-9483-2B49E7236F08}" destId="{D30106B8-B02E-4606-9B7F-7D186A0C359C}" srcOrd="0" destOrd="0" presId="urn:microsoft.com/office/officeart/2005/8/layout/hList1"/>
    <dgm:cxn modelId="{9F366765-5DB4-4DD8-BA1D-74E5BC36882D}" type="presOf" srcId="{E820709B-CF35-4129-B6C5-556083837300}" destId="{2D39D252-3D98-42FE-AB57-AEE7B657F6E5}" srcOrd="0" destOrd="0" presId="urn:microsoft.com/office/officeart/2005/8/layout/hList1"/>
    <dgm:cxn modelId="{DD60789E-49C8-4EF0-96BE-15DA4AD73901}" srcId="{7A89E648-C93B-47D9-A61F-DE9B4765594C}" destId="{DDB27772-9E72-4BBD-BDCF-375B425D22A8}" srcOrd="1" destOrd="0" parTransId="{A0D69E91-2BD5-46E0-9BDB-F5C331966FBB}" sibTransId="{07CBF8F0-12EE-4D5B-B004-EAD9D6E31B7E}"/>
    <dgm:cxn modelId="{51C83FE7-2BD3-4919-826D-C5A1CA380788}" srcId="{7A89E648-C93B-47D9-A61F-DE9B4765594C}" destId="{7DD0DB42-3164-4E58-9483-2B49E7236F08}" srcOrd="0" destOrd="0" parTransId="{67E8EFB7-D49A-4845-9D6D-BD310A417C6F}" sibTransId="{13614EDC-F636-41D0-92D4-52521A4E847B}"/>
    <dgm:cxn modelId="{15476DFA-28AA-4FD8-BC96-6765E7C2EDB8}" type="presOf" srcId="{DDB27772-9E72-4BBD-BDCF-375B425D22A8}" destId="{F54A58E1-EDE8-483F-8F3B-25F12A954855}" srcOrd="0" destOrd="0" presId="urn:microsoft.com/office/officeart/2005/8/layout/hList1"/>
    <dgm:cxn modelId="{804045D0-18F3-492D-AFCB-5715D39E5E17}" type="presParOf" srcId="{3F45CC7B-DC68-4426-A7A0-2B3B820A6958}" destId="{3EE9AC59-0E75-4772-B10D-18306B538BC0}" srcOrd="0" destOrd="0" presId="urn:microsoft.com/office/officeart/2005/8/layout/hList1"/>
    <dgm:cxn modelId="{1B93D54E-F025-4D6F-A413-B3BEDB3D3D2C}" type="presParOf" srcId="{3EE9AC59-0E75-4772-B10D-18306B538BC0}" destId="{D30106B8-B02E-4606-9B7F-7D186A0C359C}" srcOrd="0" destOrd="0" presId="urn:microsoft.com/office/officeart/2005/8/layout/hList1"/>
    <dgm:cxn modelId="{AA36A14B-AAB4-4D93-8C35-B305C050EAE8}" type="presParOf" srcId="{3EE9AC59-0E75-4772-B10D-18306B538BC0}" destId="{4C58BBA7-CE68-456B-BB4A-1FC8318D99DB}" srcOrd="1" destOrd="0" presId="urn:microsoft.com/office/officeart/2005/8/layout/hList1"/>
    <dgm:cxn modelId="{17EAC73B-88EB-4832-B92B-03F33A879D61}" type="presParOf" srcId="{3F45CC7B-DC68-4426-A7A0-2B3B820A6958}" destId="{725B6D57-5CB6-4244-92B6-7A03450A5FCC}" srcOrd="1" destOrd="0" presId="urn:microsoft.com/office/officeart/2005/8/layout/hList1"/>
    <dgm:cxn modelId="{E499BDCE-D8A8-4511-883B-E67AABCCD4E8}" type="presParOf" srcId="{3F45CC7B-DC68-4426-A7A0-2B3B820A6958}" destId="{2A2FDBE8-4B7A-4FB9-8920-918F80918B02}" srcOrd="2" destOrd="0" presId="urn:microsoft.com/office/officeart/2005/8/layout/hList1"/>
    <dgm:cxn modelId="{D4249E99-3584-4431-A24C-889CFBA8A214}" type="presParOf" srcId="{2A2FDBE8-4B7A-4FB9-8920-918F80918B02}" destId="{F54A58E1-EDE8-483F-8F3B-25F12A954855}" srcOrd="0" destOrd="0" presId="urn:microsoft.com/office/officeart/2005/8/layout/hList1"/>
    <dgm:cxn modelId="{6DA22D2D-DAF8-4EA2-85D8-DAF58F721EDC}" type="presParOf" srcId="{2A2FDBE8-4B7A-4FB9-8920-918F80918B02}" destId="{5BFF3FBC-BCAF-4171-A0D2-0297BADF7F12}" srcOrd="1" destOrd="0" presId="urn:microsoft.com/office/officeart/2005/8/layout/hList1"/>
    <dgm:cxn modelId="{645E845E-A13F-4BE6-8F5D-18A95D8AA6D6}" type="presParOf" srcId="{3F45CC7B-DC68-4426-A7A0-2B3B820A6958}" destId="{A60524F5-E3AC-4CF5-B778-31D4BA800A2C}" srcOrd="3" destOrd="0" presId="urn:microsoft.com/office/officeart/2005/8/layout/hList1"/>
    <dgm:cxn modelId="{B8D04438-7E3A-474E-8067-71AAEF7B3745}" type="presParOf" srcId="{3F45CC7B-DC68-4426-A7A0-2B3B820A6958}" destId="{A7EA810A-A2F7-4992-A9BD-7326098F594E}" srcOrd="4" destOrd="0" presId="urn:microsoft.com/office/officeart/2005/8/layout/hList1"/>
    <dgm:cxn modelId="{6EA95905-390B-4428-82A0-9539A9278C6F}" type="presParOf" srcId="{A7EA810A-A2F7-4992-A9BD-7326098F594E}" destId="{2D39D252-3D98-42FE-AB57-AEE7B657F6E5}" srcOrd="0" destOrd="0" presId="urn:microsoft.com/office/officeart/2005/8/layout/hList1"/>
    <dgm:cxn modelId="{1E7DB0BB-7A90-409F-978D-37BBF2CA9994}" type="presParOf" srcId="{A7EA810A-A2F7-4992-A9BD-7326098F594E}" destId="{1CB44E36-80E2-4B84-8188-834C082EB703}" srcOrd="1" destOrd="0" presId="urn:microsoft.com/office/officeart/2005/8/layout/hList1"/>
    <dgm:cxn modelId="{4114A802-6EC1-45EF-9FA2-A56102F5FD1F}" type="presParOf" srcId="{3F45CC7B-DC68-4426-A7A0-2B3B820A6958}" destId="{5E2292B3-474F-42E1-BDEA-958A816872E1}" srcOrd="5" destOrd="0" presId="urn:microsoft.com/office/officeart/2005/8/layout/hList1"/>
    <dgm:cxn modelId="{A75361A8-D1E5-45BA-AB80-99482CCE555F}" type="presParOf" srcId="{3F45CC7B-DC68-4426-A7A0-2B3B820A6958}" destId="{3A5ACD81-BA33-4934-8581-9D920394765C}" srcOrd="6" destOrd="0" presId="urn:microsoft.com/office/officeart/2005/8/layout/hList1"/>
    <dgm:cxn modelId="{AB406DA0-4756-40A1-9455-5395349D1619}" type="presParOf" srcId="{3A5ACD81-BA33-4934-8581-9D920394765C}" destId="{58ECD9CE-7552-4D3F-B0CC-9C1FE0E76511}" srcOrd="0" destOrd="0" presId="urn:microsoft.com/office/officeart/2005/8/layout/hList1"/>
    <dgm:cxn modelId="{D08DCE01-4847-4028-84B9-D1131FAA08A6}" type="presParOf" srcId="{3A5ACD81-BA33-4934-8581-9D920394765C}" destId="{64215131-AF5F-40AE-A12A-E48DE7C6E91D}"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00BE30C8-5375-4DC7-9C33-7A8164C5C6B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435B75E-05DF-4CDC-BE04-FA193777479A}">
      <dgm:prSet custT="1"/>
      <dgm:spPr/>
      <dgm:t>
        <a:bodyPr/>
        <a:lstStyle/>
        <a:p>
          <a:pPr>
            <a:defRPr cap="all"/>
          </a:pPr>
          <a:r>
            <a:rPr lang="en-GB" sz="1200" b="1"/>
            <a:t>Strategy</a:t>
          </a:r>
          <a:endParaRPr lang="en-US" sz="1200"/>
        </a:p>
      </dgm:t>
    </dgm:pt>
    <dgm:pt modelId="{97430B71-335C-43EF-AF43-3F2A56EBFC81}" type="sibTrans" cxnId="{786BFAF6-EEC6-4F7C-8DA5-1B1EC43100EC}">
      <dgm:prSet/>
      <dgm:spPr/>
      <dgm:t>
        <a:bodyPr/>
        <a:lstStyle/>
        <a:p>
          <a:endParaRPr lang="en-US" sz="1600"/>
        </a:p>
      </dgm:t>
    </dgm:pt>
    <dgm:pt modelId="{BF30F8D1-3E6E-490C-8296-97C9A31315CB}" type="parTrans" cxnId="{786BFAF6-EEC6-4F7C-8DA5-1B1EC43100EC}">
      <dgm:prSet/>
      <dgm:spPr/>
      <dgm:t>
        <a:bodyPr/>
        <a:lstStyle/>
        <a:p>
          <a:endParaRPr lang="en-US" sz="1600"/>
        </a:p>
      </dgm:t>
    </dgm:pt>
    <dgm:pt modelId="{E10E0E2A-989D-4B04-A435-EE40F421D839}">
      <dgm:prSet custT="1"/>
      <dgm:spPr/>
      <dgm:t>
        <a:bodyPr/>
        <a:lstStyle/>
        <a:p>
          <a:pPr>
            <a:defRPr cap="all"/>
          </a:pPr>
          <a:r>
            <a:rPr lang="en-GB" sz="1200" b="1"/>
            <a:t>Portfolio</a:t>
          </a:r>
          <a:endParaRPr lang="en-US" sz="1200"/>
        </a:p>
      </dgm:t>
    </dgm:pt>
    <dgm:pt modelId="{8F725990-7712-4EC4-B875-C6D7AF94E52A}" type="sibTrans" cxnId="{E22FA0A4-3084-42CA-8FBA-CDB756B6C9B3}">
      <dgm:prSet/>
      <dgm:spPr/>
      <dgm:t>
        <a:bodyPr/>
        <a:lstStyle/>
        <a:p>
          <a:endParaRPr lang="en-US" sz="1600"/>
        </a:p>
      </dgm:t>
    </dgm:pt>
    <dgm:pt modelId="{867DF88A-6244-4611-8E49-53EDA499C4E2}" type="parTrans" cxnId="{E22FA0A4-3084-42CA-8FBA-CDB756B6C9B3}">
      <dgm:prSet/>
      <dgm:spPr/>
      <dgm:t>
        <a:bodyPr/>
        <a:lstStyle/>
        <a:p>
          <a:endParaRPr lang="en-US" sz="1600"/>
        </a:p>
      </dgm:t>
    </dgm:pt>
    <dgm:pt modelId="{B44C5ADF-2056-4350-B709-3F0CA9A9AA5D}">
      <dgm:prSet custT="1"/>
      <dgm:spPr/>
      <dgm:t>
        <a:bodyPr/>
        <a:lstStyle/>
        <a:p>
          <a:pPr>
            <a:defRPr cap="all"/>
          </a:pPr>
          <a:r>
            <a:rPr lang="en-GB" sz="1200" b="1"/>
            <a:t>Project</a:t>
          </a:r>
          <a:endParaRPr lang="en-US" sz="1200"/>
        </a:p>
      </dgm:t>
    </dgm:pt>
    <dgm:pt modelId="{B8F4E1DF-7499-4952-98F4-ABCD79437C8A}" type="sibTrans" cxnId="{C85E2E3E-ABA7-4528-8BA1-80A08FFB8B45}">
      <dgm:prSet/>
      <dgm:spPr/>
      <dgm:t>
        <a:bodyPr/>
        <a:lstStyle/>
        <a:p>
          <a:endParaRPr lang="en-US" sz="1600"/>
        </a:p>
      </dgm:t>
    </dgm:pt>
    <dgm:pt modelId="{3CBDC380-67CE-4857-AF13-0242B438F8DB}" type="parTrans" cxnId="{C85E2E3E-ABA7-4528-8BA1-80A08FFB8B45}">
      <dgm:prSet/>
      <dgm:spPr/>
      <dgm:t>
        <a:bodyPr/>
        <a:lstStyle/>
        <a:p>
          <a:endParaRPr lang="en-US" sz="1600"/>
        </a:p>
      </dgm:t>
    </dgm:pt>
    <dgm:pt modelId="{9F505757-8291-48B9-AC2A-4E56EC328F83}">
      <dgm:prSet custT="1"/>
      <dgm:spPr/>
      <dgm:t>
        <a:bodyPr/>
        <a:lstStyle/>
        <a:p>
          <a:pPr>
            <a:defRPr cap="all"/>
          </a:pPr>
          <a:r>
            <a:rPr lang="en-GB" sz="1200" b="1"/>
            <a:t>Solution Delivery</a:t>
          </a:r>
          <a:endParaRPr lang="en-US" sz="1200"/>
        </a:p>
      </dgm:t>
    </dgm:pt>
    <dgm:pt modelId="{53900E29-8D6D-43EE-837B-7BF9B4F6DE72}" type="sibTrans" cxnId="{2F0F8EC3-F681-4A92-A5E0-588309FE558D}">
      <dgm:prSet/>
      <dgm:spPr/>
      <dgm:t>
        <a:bodyPr/>
        <a:lstStyle/>
        <a:p>
          <a:endParaRPr lang="en-US" sz="1600"/>
        </a:p>
      </dgm:t>
    </dgm:pt>
    <dgm:pt modelId="{B4320063-776C-47EE-8BB2-772FB06CFEF9}" type="parTrans" cxnId="{2F0F8EC3-F681-4A92-A5E0-588309FE558D}">
      <dgm:prSet/>
      <dgm:spPr/>
      <dgm:t>
        <a:bodyPr/>
        <a:lstStyle/>
        <a:p>
          <a:endParaRPr lang="en-US" sz="1600"/>
        </a:p>
      </dgm:t>
    </dgm:pt>
    <dgm:pt modelId="{AC377341-B569-437C-90A2-27D59C34B840}" type="pres">
      <dgm:prSet presAssocID="{00BE30C8-5375-4DC7-9C33-7A8164C5C6B5}" presName="root" presStyleCnt="0">
        <dgm:presLayoutVars>
          <dgm:dir/>
          <dgm:resizeHandles val="exact"/>
        </dgm:presLayoutVars>
      </dgm:prSet>
      <dgm:spPr/>
    </dgm:pt>
    <dgm:pt modelId="{C02DF968-2E05-4DEE-B765-3942B5597330}" type="pres">
      <dgm:prSet presAssocID="{4435B75E-05DF-4CDC-BE04-FA193777479A}" presName="compNode" presStyleCnt="0"/>
      <dgm:spPr/>
    </dgm:pt>
    <dgm:pt modelId="{71F64743-F465-4CFB-B0FC-C3E16924766B}" type="pres">
      <dgm:prSet presAssocID="{4435B75E-05DF-4CDC-BE04-FA193777479A}" presName="iconBgRect" presStyleLbl="bgShp" presStyleIdx="0" presStyleCnt="4"/>
      <dgm:spPr>
        <a:solidFill>
          <a:srgbClr val="66CBE4"/>
        </a:solidFill>
      </dgm:spPr>
    </dgm:pt>
    <dgm:pt modelId="{A58E540B-A049-49E9-A5B8-DB2E80A568A1}" type="pres">
      <dgm:prSet presAssocID="{4435B75E-05DF-4CDC-BE04-FA193777479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uzzle"/>
        </a:ext>
      </dgm:extLst>
    </dgm:pt>
    <dgm:pt modelId="{64887EBA-2868-48C7-8FC1-2E427CBA7D02}" type="pres">
      <dgm:prSet presAssocID="{4435B75E-05DF-4CDC-BE04-FA193777479A}" presName="spaceRect" presStyleCnt="0"/>
      <dgm:spPr/>
    </dgm:pt>
    <dgm:pt modelId="{2A84C3D6-6048-484D-8B68-4F9A67936184}" type="pres">
      <dgm:prSet presAssocID="{4435B75E-05DF-4CDC-BE04-FA193777479A}" presName="textRect" presStyleLbl="revTx" presStyleIdx="0" presStyleCnt="4" custScaleX="100000" custLinFactNeighborY="-24079">
        <dgm:presLayoutVars>
          <dgm:chMax val="1"/>
          <dgm:chPref val="1"/>
        </dgm:presLayoutVars>
      </dgm:prSet>
      <dgm:spPr/>
    </dgm:pt>
    <dgm:pt modelId="{5B62DF8F-6B0E-4FC2-B26B-E92BC457C5AF}" type="pres">
      <dgm:prSet presAssocID="{97430B71-335C-43EF-AF43-3F2A56EBFC81}" presName="sibTrans" presStyleCnt="0"/>
      <dgm:spPr/>
    </dgm:pt>
    <dgm:pt modelId="{00297627-0B02-48B4-8487-8706AA4898B3}" type="pres">
      <dgm:prSet presAssocID="{E10E0E2A-989D-4B04-A435-EE40F421D839}" presName="compNode" presStyleCnt="0"/>
      <dgm:spPr/>
    </dgm:pt>
    <dgm:pt modelId="{D119F691-76F4-4F5E-A2BA-DF03984DCBD5}" type="pres">
      <dgm:prSet presAssocID="{E10E0E2A-989D-4B04-A435-EE40F421D839}" presName="iconBgRect" presStyleLbl="bgShp" presStyleIdx="1" presStyleCnt="4"/>
      <dgm:spPr>
        <a:solidFill>
          <a:srgbClr val="66CBE4"/>
        </a:solidFill>
      </dgm:spPr>
    </dgm:pt>
    <dgm:pt modelId="{DBD8968E-2B27-4873-93F8-93498941B8FB}" type="pres">
      <dgm:prSet presAssocID="{E10E0E2A-989D-4B04-A435-EE40F421D83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Folder"/>
        </a:ext>
      </dgm:extLst>
    </dgm:pt>
    <dgm:pt modelId="{9E0831F1-AD52-4607-ACE1-836810C887C7}" type="pres">
      <dgm:prSet presAssocID="{E10E0E2A-989D-4B04-A435-EE40F421D839}" presName="spaceRect" presStyleCnt="0"/>
      <dgm:spPr/>
    </dgm:pt>
    <dgm:pt modelId="{CFD31FB2-80A3-4F84-953B-798EEDFA0D41}" type="pres">
      <dgm:prSet presAssocID="{E10E0E2A-989D-4B04-A435-EE40F421D839}" presName="textRect" presStyleLbl="revTx" presStyleIdx="1" presStyleCnt="4" custScaleX="145576" custLinFactNeighborY="-24079">
        <dgm:presLayoutVars>
          <dgm:chMax val="1"/>
          <dgm:chPref val="1"/>
        </dgm:presLayoutVars>
      </dgm:prSet>
      <dgm:spPr/>
    </dgm:pt>
    <dgm:pt modelId="{82128703-580A-4A5E-8787-92FB33963CF6}" type="pres">
      <dgm:prSet presAssocID="{8F725990-7712-4EC4-B875-C6D7AF94E52A}" presName="sibTrans" presStyleCnt="0"/>
      <dgm:spPr/>
    </dgm:pt>
    <dgm:pt modelId="{FFCA2CD9-F663-43B2-8153-DE7F078873E2}" type="pres">
      <dgm:prSet presAssocID="{B44C5ADF-2056-4350-B709-3F0CA9A9AA5D}" presName="compNode" presStyleCnt="0"/>
      <dgm:spPr/>
    </dgm:pt>
    <dgm:pt modelId="{327FEE06-2E2E-4B44-9A40-FD3A01BFC95C}" type="pres">
      <dgm:prSet presAssocID="{B44C5ADF-2056-4350-B709-3F0CA9A9AA5D}" presName="iconBgRect" presStyleLbl="bgShp" presStyleIdx="2" presStyleCnt="4"/>
      <dgm:spPr>
        <a:solidFill>
          <a:srgbClr val="66CBE4"/>
        </a:solidFill>
      </dgm:spPr>
    </dgm:pt>
    <dgm:pt modelId="{33C59321-6CCE-435B-A08C-74BD0E7953BA}" type="pres">
      <dgm:prSet presAssocID="{B44C5ADF-2056-4350-B709-3F0CA9A9AA5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st"/>
        </a:ext>
      </dgm:extLst>
    </dgm:pt>
    <dgm:pt modelId="{0B0068A6-25F8-44CE-A02F-97A0CD62A194}" type="pres">
      <dgm:prSet presAssocID="{B44C5ADF-2056-4350-B709-3F0CA9A9AA5D}" presName="spaceRect" presStyleCnt="0"/>
      <dgm:spPr/>
    </dgm:pt>
    <dgm:pt modelId="{F63C6448-39DF-4A54-8924-08141AD88119}" type="pres">
      <dgm:prSet presAssocID="{B44C5ADF-2056-4350-B709-3F0CA9A9AA5D}" presName="textRect" presStyleLbl="revTx" presStyleIdx="2" presStyleCnt="4" custScaleX="145576" custLinFactNeighborY="-24079">
        <dgm:presLayoutVars>
          <dgm:chMax val="1"/>
          <dgm:chPref val="1"/>
        </dgm:presLayoutVars>
      </dgm:prSet>
      <dgm:spPr/>
    </dgm:pt>
    <dgm:pt modelId="{88B27E66-C591-42EA-9071-756D8588F2A4}" type="pres">
      <dgm:prSet presAssocID="{B8F4E1DF-7499-4952-98F4-ABCD79437C8A}" presName="sibTrans" presStyleCnt="0"/>
      <dgm:spPr/>
    </dgm:pt>
    <dgm:pt modelId="{8E57FF3D-7B2A-425D-B279-92CA1D6DFFD3}" type="pres">
      <dgm:prSet presAssocID="{9F505757-8291-48B9-AC2A-4E56EC328F83}" presName="compNode" presStyleCnt="0"/>
      <dgm:spPr/>
    </dgm:pt>
    <dgm:pt modelId="{A00BC57B-3E8A-40FD-A319-EA10B1FA9CC9}" type="pres">
      <dgm:prSet presAssocID="{9F505757-8291-48B9-AC2A-4E56EC328F83}" presName="iconBgRect" presStyleLbl="bgShp" presStyleIdx="3" presStyleCnt="4"/>
      <dgm:spPr>
        <a:solidFill>
          <a:srgbClr val="66CBE4"/>
        </a:solidFill>
      </dgm:spPr>
    </dgm:pt>
    <dgm:pt modelId="{356F85F4-8264-4F1A-AD2B-3555AF04E041}" type="pres">
      <dgm:prSet presAssocID="{9F505757-8291-48B9-AC2A-4E56EC328F8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livery"/>
        </a:ext>
      </dgm:extLst>
    </dgm:pt>
    <dgm:pt modelId="{D5E4B2A0-6F14-4943-BB32-37FCABE8AA45}" type="pres">
      <dgm:prSet presAssocID="{9F505757-8291-48B9-AC2A-4E56EC328F83}" presName="spaceRect" presStyleCnt="0"/>
      <dgm:spPr/>
    </dgm:pt>
    <dgm:pt modelId="{2C642F9B-D9F6-48EA-95C7-9ABA5DF4952D}" type="pres">
      <dgm:prSet presAssocID="{9F505757-8291-48B9-AC2A-4E56EC328F83}" presName="textRect" presStyleLbl="revTx" presStyleIdx="3" presStyleCnt="4" custScaleX="145576" custLinFactNeighborY="-24079">
        <dgm:presLayoutVars>
          <dgm:chMax val="1"/>
          <dgm:chPref val="1"/>
        </dgm:presLayoutVars>
      </dgm:prSet>
      <dgm:spPr/>
    </dgm:pt>
  </dgm:ptLst>
  <dgm:cxnLst>
    <dgm:cxn modelId="{AA890915-AF9E-4788-B9EE-1CCF1B869D0A}" type="presOf" srcId="{B44C5ADF-2056-4350-B709-3F0CA9A9AA5D}" destId="{F63C6448-39DF-4A54-8924-08141AD88119}" srcOrd="0" destOrd="0" presId="urn:microsoft.com/office/officeart/2018/5/layout/IconCircleLabelList"/>
    <dgm:cxn modelId="{0F66B433-C428-4FE5-93DD-B7022C9345DD}" type="presOf" srcId="{4435B75E-05DF-4CDC-BE04-FA193777479A}" destId="{2A84C3D6-6048-484D-8B68-4F9A67936184}" srcOrd="0" destOrd="0" presId="urn:microsoft.com/office/officeart/2018/5/layout/IconCircleLabelList"/>
    <dgm:cxn modelId="{C85E2E3E-ABA7-4528-8BA1-80A08FFB8B45}" srcId="{00BE30C8-5375-4DC7-9C33-7A8164C5C6B5}" destId="{B44C5ADF-2056-4350-B709-3F0CA9A9AA5D}" srcOrd="2" destOrd="0" parTransId="{3CBDC380-67CE-4857-AF13-0242B438F8DB}" sibTransId="{B8F4E1DF-7499-4952-98F4-ABCD79437C8A}"/>
    <dgm:cxn modelId="{A7247279-275B-4ADA-BB2D-2624C8769FCB}" type="presOf" srcId="{9F505757-8291-48B9-AC2A-4E56EC328F83}" destId="{2C642F9B-D9F6-48EA-95C7-9ABA5DF4952D}" srcOrd="0" destOrd="0" presId="urn:microsoft.com/office/officeart/2018/5/layout/IconCircleLabelList"/>
    <dgm:cxn modelId="{E22FA0A4-3084-42CA-8FBA-CDB756B6C9B3}" srcId="{00BE30C8-5375-4DC7-9C33-7A8164C5C6B5}" destId="{E10E0E2A-989D-4B04-A435-EE40F421D839}" srcOrd="1" destOrd="0" parTransId="{867DF88A-6244-4611-8E49-53EDA499C4E2}" sibTransId="{8F725990-7712-4EC4-B875-C6D7AF94E52A}"/>
    <dgm:cxn modelId="{9D3EB6A9-17D7-47E9-9A56-427BA662145C}" type="presOf" srcId="{00BE30C8-5375-4DC7-9C33-7A8164C5C6B5}" destId="{AC377341-B569-437C-90A2-27D59C34B840}" srcOrd="0" destOrd="0" presId="urn:microsoft.com/office/officeart/2018/5/layout/IconCircleLabelList"/>
    <dgm:cxn modelId="{2F0F8EC3-F681-4A92-A5E0-588309FE558D}" srcId="{00BE30C8-5375-4DC7-9C33-7A8164C5C6B5}" destId="{9F505757-8291-48B9-AC2A-4E56EC328F83}" srcOrd="3" destOrd="0" parTransId="{B4320063-776C-47EE-8BB2-772FB06CFEF9}" sibTransId="{53900E29-8D6D-43EE-837B-7BF9B4F6DE72}"/>
    <dgm:cxn modelId="{B43367F1-2ABF-452F-B593-ACE386A83EA6}" type="presOf" srcId="{E10E0E2A-989D-4B04-A435-EE40F421D839}" destId="{CFD31FB2-80A3-4F84-953B-798EEDFA0D41}" srcOrd="0" destOrd="0" presId="urn:microsoft.com/office/officeart/2018/5/layout/IconCircleLabelList"/>
    <dgm:cxn modelId="{786BFAF6-EEC6-4F7C-8DA5-1B1EC43100EC}" srcId="{00BE30C8-5375-4DC7-9C33-7A8164C5C6B5}" destId="{4435B75E-05DF-4CDC-BE04-FA193777479A}" srcOrd="0" destOrd="0" parTransId="{BF30F8D1-3E6E-490C-8296-97C9A31315CB}" sibTransId="{97430B71-335C-43EF-AF43-3F2A56EBFC81}"/>
    <dgm:cxn modelId="{59D41E8E-6034-4B6A-ADC6-E595D1CEE5C1}" type="presParOf" srcId="{AC377341-B569-437C-90A2-27D59C34B840}" destId="{C02DF968-2E05-4DEE-B765-3942B5597330}" srcOrd="0" destOrd="0" presId="urn:microsoft.com/office/officeart/2018/5/layout/IconCircleLabelList"/>
    <dgm:cxn modelId="{EB16D1B6-B46B-468D-96B5-D7CF9C3ABFCB}" type="presParOf" srcId="{C02DF968-2E05-4DEE-B765-3942B5597330}" destId="{71F64743-F465-4CFB-B0FC-C3E16924766B}" srcOrd="0" destOrd="0" presId="urn:microsoft.com/office/officeart/2018/5/layout/IconCircleLabelList"/>
    <dgm:cxn modelId="{747DA86D-9DBC-40C5-8558-0CA51366A1F9}" type="presParOf" srcId="{C02DF968-2E05-4DEE-B765-3942B5597330}" destId="{A58E540B-A049-49E9-A5B8-DB2E80A568A1}" srcOrd="1" destOrd="0" presId="urn:microsoft.com/office/officeart/2018/5/layout/IconCircleLabelList"/>
    <dgm:cxn modelId="{FE57FC57-3E57-4D0B-B263-0816940BCCD2}" type="presParOf" srcId="{C02DF968-2E05-4DEE-B765-3942B5597330}" destId="{64887EBA-2868-48C7-8FC1-2E427CBA7D02}" srcOrd="2" destOrd="0" presId="urn:microsoft.com/office/officeart/2018/5/layout/IconCircleLabelList"/>
    <dgm:cxn modelId="{028A5623-DCBA-405B-B27F-166B237F8AEE}" type="presParOf" srcId="{C02DF968-2E05-4DEE-B765-3942B5597330}" destId="{2A84C3D6-6048-484D-8B68-4F9A67936184}" srcOrd="3" destOrd="0" presId="urn:microsoft.com/office/officeart/2018/5/layout/IconCircleLabelList"/>
    <dgm:cxn modelId="{158EECEA-41AD-448F-A36C-236D70A33007}" type="presParOf" srcId="{AC377341-B569-437C-90A2-27D59C34B840}" destId="{5B62DF8F-6B0E-4FC2-B26B-E92BC457C5AF}" srcOrd="1" destOrd="0" presId="urn:microsoft.com/office/officeart/2018/5/layout/IconCircleLabelList"/>
    <dgm:cxn modelId="{74962DDF-9878-4E34-8763-7AE50AD4BE80}" type="presParOf" srcId="{AC377341-B569-437C-90A2-27D59C34B840}" destId="{00297627-0B02-48B4-8487-8706AA4898B3}" srcOrd="2" destOrd="0" presId="urn:microsoft.com/office/officeart/2018/5/layout/IconCircleLabelList"/>
    <dgm:cxn modelId="{86008064-AD34-40A9-905F-FFDBD74F138B}" type="presParOf" srcId="{00297627-0B02-48B4-8487-8706AA4898B3}" destId="{D119F691-76F4-4F5E-A2BA-DF03984DCBD5}" srcOrd="0" destOrd="0" presId="urn:microsoft.com/office/officeart/2018/5/layout/IconCircleLabelList"/>
    <dgm:cxn modelId="{8BFF4887-8A96-4D79-9A0C-650F23F5635A}" type="presParOf" srcId="{00297627-0B02-48B4-8487-8706AA4898B3}" destId="{DBD8968E-2B27-4873-93F8-93498941B8FB}" srcOrd="1" destOrd="0" presId="urn:microsoft.com/office/officeart/2018/5/layout/IconCircleLabelList"/>
    <dgm:cxn modelId="{080535A3-CD01-410B-AF3E-6A17CAACA1D9}" type="presParOf" srcId="{00297627-0B02-48B4-8487-8706AA4898B3}" destId="{9E0831F1-AD52-4607-ACE1-836810C887C7}" srcOrd="2" destOrd="0" presId="urn:microsoft.com/office/officeart/2018/5/layout/IconCircleLabelList"/>
    <dgm:cxn modelId="{3BD96634-48DB-431E-A901-BF7177BDAC40}" type="presParOf" srcId="{00297627-0B02-48B4-8487-8706AA4898B3}" destId="{CFD31FB2-80A3-4F84-953B-798EEDFA0D41}" srcOrd="3" destOrd="0" presId="urn:microsoft.com/office/officeart/2018/5/layout/IconCircleLabelList"/>
    <dgm:cxn modelId="{26F76F1D-62DC-4F8D-A447-6C8E0EE00F2D}" type="presParOf" srcId="{AC377341-B569-437C-90A2-27D59C34B840}" destId="{82128703-580A-4A5E-8787-92FB33963CF6}" srcOrd="3" destOrd="0" presId="urn:microsoft.com/office/officeart/2018/5/layout/IconCircleLabelList"/>
    <dgm:cxn modelId="{7347F041-5DBE-48C1-8120-08F5273E7E5C}" type="presParOf" srcId="{AC377341-B569-437C-90A2-27D59C34B840}" destId="{FFCA2CD9-F663-43B2-8153-DE7F078873E2}" srcOrd="4" destOrd="0" presId="urn:microsoft.com/office/officeart/2018/5/layout/IconCircleLabelList"/>
    <dgm:cxn modelId="{F951174A-C16F-411A-A394-28443CF42A73}" type="presParOf" srcId="{FFCA2CD9-F663-43B2-8153-DE7F078873E2}" destId="{327FEE06-2E2E-4B44-9A40-FD3A01BFC95C}" srcOrd="0" destOrd="0" presId="urn:microsoft.com/office/officeart/2018/5/layout/IconCircleLabelList"/>
    <dgm:cxn modelId="{377B5739-F506-4DE5-9661-CEC41873A364}" type="presParOf" srcId="{FFCA2CD9-F663-43B2-8153-DE7F078873E2}" destId="{33C59321-6CCE-435B-A08C-74BD0E7953BA}" srcOrd="1" destOrd="0" presId="urn:microsoft.com/office/officeart/2018/5/layout/IconCircleLabelList"/>
    <dgm:cxn modelId="{A454B480-4603-4353-8703-3B02427C475F}" type="presParOf" srcId="{FFCA2CD9-F663-43B2-8153-DE7F078873E2}" destId="{0B0068A6-25F8-44CE-A02F-97A0CD62A194}" srcOrd="2" destOrd="0" presId="urn:microsoft.com/office/officeart/2018/5/layout/IconCircleLabelList"/>
    <dgm:cxn modelId="{8F998FF4-AAA4-4DB5-80A6-394FC2D6F84F}" type="presParOf" srcId="{FFCA2CD9-F663-43B2-8153-DE7F078873E2}" destId="{F63C6448-39DF-4A54-8924-08141AD88119}" srcOrd="3" destOrd="0" presId="urn:microsoft.com/office/officeart/2018/5/layout/IconCircleLabelList"/>
    <dgm:cxn modelId="{EC33684C-8ADF-4D5C-8297-B2EDC8DA9D67}" type="presParOf" srcId="{AC377341-B569-437C-90A2-27D59C34B840}" destId="{88B27E66-C591-42EA-9071-756D8588F2A4}" srcOrd="5" destOrd="0" presId="urn:microsoft.com/office/officeart/2018/5/layout/IconCircleLabelList"/>
    <dgm:cxn modelId="{ECE9BBD5-9065-4978-8DF4-B92636A874BC}" type="presParOf" srcId="{AC377341-B569-437C-90A2-27D59C34B840}" destId="{8E57FF3D-7B2A-425D-B279-92CA1D6DFFD3}" srcOrd="6" destOrd="0" presId="urn:microsoft.com/office/officeart/2018/5/layout/IconCircleLabelList"/>
    <dgm:cxn modelId="{D778879E-FEB1-452D-89B1-90FFBEDA30D0}" type="presParOf" srcId="{8E57FF3D-7B2A-425D-B279-92CA1D6DFFD3}" destId="{A00BC57B-3E8A-40FD-A319-EA10B1FA9CC9}" srcOrd="0" destOrd="0" presId="urn:microsoft.com/office/officeart/2018/5/layout/IconCircleLabelList"/>
    <dgm:cxn modelId="{803E890B-34BF-46DC-8EC8-B23D271B3C12}" type="presParOf" srcId="{8E57FF3D-7B2A-425D-B279-92CA1D6DFFD3}" destId="{356F85F4-8264-4F1A-AD2B-3555AF04E041}" srcOrd="1" destOrd="0" presId="urn:microsoft.com/office/officeart/2018/5/layout/IconCircleLabelList"/>
    <dgm:cxn modelId="{ECDD8020-5CCE-4ACE-9041-EA35BB474C90}" type="presParOf" srcId="{8E57FF3D-7B2A-425D-B279-92CA1D6DFFD3}" destId="{D5E4B2A0-6F14-4943-BB32-37FCABE8AA45}" srcOrd="2" destOrd="0" presId="urn:microsoft.com/office/officeart/2018/5/layout/IconCircleLabelList"/>
    <dgm:cxn modelId="{13767FB1-86A1-4DDD-B5B3-7333A90C7F98}" type="presParOf" srcId="{8E57FF3D-7B2A-425D-B279-92CA1D6DFFD3}" destId="{2C642F9B-D9F6-48EA-95C7-9ABA5DF4952D}"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295DB4-E1DC-48ED-9F94-675CDF3887B3}"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AFDAE28-0E79-4C17-8577-29B1762980B9}">
      <dgm:prSet custT="1"/>
      <dgm:spPr/>
      <dgm:t>
        <a:bodyPr/>
        <a:lstStyle/>
        <a:p>
          <a:r>
            <a:rPr lang="en-GB" sz="1400"/>
            <a:t>Using the TOGAF Standard results in Enterprise Architecture that is:</a:t>
          </a:r>
          <a:endParaRPr lang="en-US" sz="1400"/>
        </a:p>
      </dgm:t>
    </dgm:pt>
    <dgm:pt modelId="{25F3F064-50A4-4E5E-96C4-A8C1DD95B8DD}" type="parTrans" cxnId="{1305B7D3-4BE9-4CB0-93DA-3930FB6466D3}">
      <dgm:prSet/>
      <dgm:spPr/>
      <dgm:t>
        <a:bodyPr/>
        <a:lstStyle/>
        <a:p>
          <a:endParaRPr lang="en-US" sz="1400"/>
        </a:p>
      </dgm:t>
    </dgm:pt>
    <dgm:pt modelId="{FED8BE23-433E-49E9-865E-C532EEEDD519}" type="sibTrans" cxnId="{1305B7D3-4BE9-4CB0-93DA-3930FB6466D3}">
      <dgm:prSet/>
      <dgm:spPr/>
      <dgm:t>
        <a:bodyPr/>
        <a:lstStyle/>
        <a:p>
          <a:endParaRPr lang="en-US" sz="1400"/>
        </a:p>
      </dgm:t>
    </dgm:pt>
    <dgm:pt modelId="{827A53FB-D81E-4FBF-A57B-03600252C5C6}">
      <dgm:prSet custT="1"/>
      <dgm:spPr/>
      <dgm:t>
        <a:bodyPr/>
        <a:lstStyle/>
        <a:p>
          <a:r>
            <a:rPr lang="en-GB" sz="1400"/>
            <a:t>Consistent</a:t>
          </a:r>
          <a:endParaRPr lang="en-US" sz="1400"/>
        </a:p>
      </dgm:t>
    </dgm:pt>
    <dgm:pt modelId="{2FDD405D-B1C2-4D9D-9888-C413CA9E7443}" type="parTrans" cxnId="{64DFBA5E-5746-4536-BF63-A8E4909024BE}">
      <dgm:prSet/>
      <dgm:spPr/>
      <dgm:t>
        <a:bodyPr/>
        <a:lstStyle/>
        <a:p>
          <a:endParaRPr lang="en-US" sz="1400"/>
        </a:p>
      </dgm:t>
    </dgm:pt>
    <dgm:pt modelId="{359E59BB-EA1B-41D4-BCEB-B4CBAA097ABC}" type="sibTrans" cxnId="{64DFBA5E-5746-4536-BF63-A8E4909024BE}">
      <dgm:prSet/>
      <dgm:spPr/>
      <dgm:t>
        <a:bodyPr/>
        <a:lstStyle/>
        <a:p>
          <a:endParaRPr lang="en-US" sz="1400"/>
        </a:p>
      </dgm:t>
    </dgm:pt>
    <dgm:pt modelId="{B6708518-2278-4CBE-949B-CD868FD51130}">
      <dgm:prSet custT="1"/>
      <dgm:spPr/>
      <dgm:t>
        <a:bodyPr/>
        <a:lstStyle/>
        <a:p>
          <a:r>
            <a:rPr lang="en-GB" sz="1400"/>
            <a:t>Reflects the needs of stakeholders</a:t>
          </a:r>
          <a:endParaRPr lang="en-US" sz="1400"/>
        </a:p>
      </dgm:t>
    </dgm:pt>
    <dgm:pt modelId="{0099AB4B-2D17-43D4-B486-82314E0F3D6E}" type="parTrans" cxnId="{2A503278-CDF3-4874-AB02-88D9AEB51C10}">
      <dgm:prSet/>
      <dgm:spPr/>
      <dgm:t>
        <a:bodyPr/>
        <a:lstStyle/>
        <a:p>
          <a:endParaRPr lang="en-US" sz="1400"/>
        </a:p>
      </dgm:t>
    </dgm:pt>
    <dgm:pt modelId="{3C1C7590-175F-4B5F-9ED2-2E236473AA0F}" type="sibTrans" cxnId="{2A503278-CDF3-4874-AB02-88D9AEB51C10}">
      <dgm:prSet/>
      <dgm:spPr/>
      <dgm:t>
        <a:bodyPr/>
        <a:lstStyle/>
        <a:p>
          <a:endParaRPr lang="en-US" sz="1400"/>
        </a:p>
      </dgm:t>
    </dgm:pt>
    <dgm:pt modelId="{591BF257-1190-449C-A41E-61696641B02F}">
      <dgm:prSet custT="1"/>
      <dgm:spPr/>
      <dgm:t>
        <a:bodyPr/>
        <a:lstStyle/>
        <a:p>
          <a:r>
            <a:rPr lang="en-GB" sz="1400"/>
            <a:t>Employs best practice</a:t>
          </a:r>
          <a:endParaRPr lang="en-US" sz="1400"/>
        </a:p>
      </dgm:t>
    </dgm:pt>
    <dgm:pt modelId="{E2DAB765-6EC8-44EE-AD06-DE3AB6838403}" type="parTrans" cxnId="{23DAFDC3-7759-4E09-AF52-BE20AD2CF1CB}">
      <dgm:prSet/>
      <dgm:spPr/>
      <dgm:t>
        <a:bodyPr/>
        <a:lstStyle/>
        <a:p>
          <a:endParaRPr lang="en-US" sz="1400"/>
        </a:p>
      </dgm:t>
    </dgm:pt>
    <dgm:pt modelId="{62DA3336-97FD-4CF7-AFF0-018576550873}" type="sibTrans" cxnId="{23DAFDC3-7759-4E09-AF52-BE20AD2CF1CB}">
      <dgm:prSet/>
      <dgm:spPr/>
      <dgm:t>
        <a:bodyPr/>
        <a:lstStyle/>
        <a:p>
          <a:endParaRPr lang="en-US" sz="1400"/>
        </a:p>
      </dgm:t>
    </dgm:pt>
    <dgm:pt modelId="{FF37AEF9-15B7-4A2C-A9FC-557D5512F2B2}" type="pres">
      <dgm:prSet presAssocID="{70295DB4-E1DC-48ED-9F94-675CDF3887B3}" presName="linear" presStyleCnt="0">
        <dgm:presLayoutVars>
          <dgm:animLvl val="lvl"/>
          <dgm:resizeHandles val="exact"/>
        </dgm:presLayoutVars>
      </dgm:prSet>
      <dgm:spPr/>
    </dgm:pt>
    <dgm:pt modelId="{8512873B-6CDA-42E7-A173-9BA52B671981}" type="pres">
      <dgm:prSet presAssocID="{EAFDAE28-0E79-4C17-8577-29B1762980B9}" presName="parentText" presStyleLbl="node1" presStyleIdx="0" presStyleCnt="1">
        <dgm:presLayoutVars>
          <dgm:chMax val="0"/>
          <dgm:bulletEnabled val="1"/>
        </dgm:presLayoutVars>
      </dgm:prSet>
      <dgm:spPr/>
    </dgm:pt>
    <dgm:pt modelId="{F5913C55-4AB2-408E-BEA4-83906B91797F}" type="pres">
      <dgm:prSet presAssocID="{EAFDAE28-0E79-4C17-8577-29B1762980B9}" presName="childText" presStyleLbl="revTx" presStyleIdx="0" presStyleCnt="1">
        <dgm:presLayoutVars>
          <dgm:bulletEnabled val="1"/>
        </dgm:presLayoutVars>
      </dgm:prSet>
      <dgm:spPr/>
    </dgm:pt>
  </dgm:ptLst>
  <dgm:cxnLst>
    <dgm:cxn modelId="{CC0F6821-7185-42D7-B10D-34428F636517}" type="presOf" srcId="{827A53FB-D81E-4FBF-A57B-03600252C5C6}" destId="{F5913C55-4AB2-408E-BEA4-83906B91797F}" srcOrd="0" destOrd="0" presId="urn:microsoft.com/office/officeart/2005/8/layout/vList2"/>
    <dgm:cxn modelId="{3D896739-3508-4D6D-B04B-92901A89784B}" type="presOf" srcId="{70295DB4-E1DC-48ED-9F94-675CDF3887B3}" destId="{FF37AEF9-15B7-4A2C-A9FC-557D5512F2B2}" srcOrd="0" destOrd="0" presId="urn:microsoft.com/office/officeart/2005/8/layout/vList2"/>
    <dgm:cxn modelId="{B3CA4C5B-C270-4661-8DCB-30CBB57D1650}" type="presOf" srcId="{EAFDAE28-0E79-4C17-8577-29B1762980B9}" destId="{8512873B-6CDA-42E7-A173-9BA52B671981}" srcOrd="0" destOrd="0" presId="urn:microsoft.com/office/officeart/2005/8/layout/vList2"/>
    <dgm:cxn modelId="{64DFBA5E-5746-4536-BF63-A8E4909024BE}" srcId="{EAFDAE28-0E79-4C17-8577-29B1762980B9}" destId="{827A53FB-D81E-4FBF-A57B-03600252C5C6}" srcOrd="0" destOrd="0" parTransId="{2FDD405D-B1C2-4D9D-9888-C413CA9E7443}" sibTransId="{359E59BB-EA1B-41D4-BCEB-B4CBAA097ABC}"/>
    <dgm:cxn modelId="{89074E74-798F-4EE6-975B-68C635557D35}" type="presOf" srcId="{B6708518-2278-4CBE-949B-CD868FD51130}" destId="{F5913C55-4AB2-408E-BEA4-83906B91797F}" srcOrd="0" destOrd="1" presId="urn:microsoft.com/office/officeart/2005/8/layout/vList2"/>
    <dgm:cxn modelId="{2A503278-CDF3-4874-AB02-88D9AEB51C10}" srcId="{EAFDAE28-0E79-4C17-8577-29B1762980B9}" destId="{B6708518-2278-4CBE-949B-CD868FD51130}" srcOrd="1" destOrd="0" parTransId="{0099AB4B-2D17-43D4-B486-82314E0F3D6E}" sibTransId="{3C1C7590-175F-4B5F-9ED2-2E236473AA0F}"/>
    <dgm:cxn modelId="{83FF237A-15DC-439B-92E3-8135CC5C9D69}" type="presOf" srcId="{591BF257-1190-449C-A41E-61696641B02F}" destId="{F5913C55-4AB2-408E-BEA4-83906B91797F}" srcOrd="0" destOrd="2" presId="urn:microsoft.com/office/officeart/2005/8/layout/vList2"/>
    <dgm:cxn modelId="{23DAFDC3-7759-4E09-AF52-BE20AD2CF1CB}" srcId="{EAFDAE28-0E79-4C17-8577-29B1762980B9}" destId="{591BF257-1190-449C-A41E-61696641B02F}" srcOrd="2" destOrd="0" parTransId="{E2DAB765-6EC8-44EE-AD06-DE3AB6838403}" sibTransId="{62DA3336-97FD-4CF7-AFF0-018576550873}"/>
    <dgm:cxn modelId="{1305B7D3-4BE9-4CB0-93DA-3930FB6466D3}" srcId="{70295DB4-E1DC-48ED-9F94-675CDF3887B3}" destId="{EAFDAE28-0E79-4C17-8577-29B1762980B9}" srcOrd="0" destOrd="0" parTransId="{25F3F064-50A4-4E5E-96C4-A8C1DD95B8DD}" sibTransId="{FED8BE23-433E-49E9-865E-C532EEEDD519}"/>
    <dgm:cxn modelId="{930256E1-3D4D-414D-926C-EE1A66160F37}" type="presParOf" srcId="{FF37AEF9-15B7-4A2C-A9FC-557D5512F2B2}" destId="{8512873B-6CDA-42E7-A173-9BA52B671981}" srcOrd="0" destOrd="0" presId="urn:microsoft.com/office/officeart/2005/8/layout/vList2"/>
    <dgm:cxn modelId="{E1C3D61B-8FD7-4AA8-A9C5-6B30080EFCC5}" type="presParOf" srcId="{FF37AEF9-15B7-4A2C-A9FC-557D5512F2B2}" destId="{F5913C55-4AB2-408E-BEA4-83906B91797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C2D24012-8542-4AA1-8C40-C71A272A110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9B5A025-6E20-42F7-BB60-C477A301DC8C}">
      <dgm:prSet custT="1"/>
      <dgm:spPr/>
      <dgm:t>
        <a:bodyPr/>
        <a:lstStyle/>
        <a:p>
          <a:r>
            <a:rPr lang="en-GB" sz="1300"/>
            <a:t>Reactively managing technical debt</a:t>
          </a:r>
          <a:endParaRPr lang="en-US" sz="1300"/>
        </a:p>
      </dgm:t>
    </dgm:pt>
    <dgm:pt modelId="{7C3BF9C2-C9C9-4B9C-837E-B82DA0890010}" type="parTrans" cxnId="{ED137DE4-ADC1-4379-895A-F2B402AC41B3}">
      <dgm:prSet/>
      <dgm:spPr/>
      <dgm:t>
        <a:bodyPr/>
        <a:lstStyle/>
        <a:p>
          <a:endParaRPr lang="en-US" sz="1300"/>
        </a:p>
      </dgm:t>
    </dgm:pt>
    <dgm:pt modelId="{3EF34D19-43E5-4F23-9D07-9C36FC450856}" type="sibTrans" cxnId="{ED137DE4-ADC1-4379-895A-F2B402AC41B3}">
      <dgm:prSet/>
      <dgm:spPr/>
      <dgm:t>
        <a:bodyPr/>
        <a:lstStyle/>
        <a:p>
          <a:endParaRPr lang="en-US" sz="1300"/>
        </a:p>
      </dgm:t>
    </dgm:pt>
    <dgm:pt modelId="{65E81401-2C55-4DD5-8814-38E97CBBC477}">
      <dgm:prSet custT="1"/>
      <dgm:spPr/>
      <dgm:t>
        <a:bodyPr/>
        <a:lstStyle/>
        <a:p>
          <a:r>
            <a:rPr lang="en-GB" sz="1300"/>
            <a:t>Proactively managing technical debt </a:t>
          </a:r>
          <a:endParaRPr lang="en-US" sz="1300"/>
        </a:p>
      </dgm:t>
    </dgm:pt>
    <dgm:pt modelId="{3C6633C9-1DF0-4A52-AD99-DC69C3B6DC78}" type="parTrans" cxnId="{7A8AE603-C295-4903-A5F0-1A708F208174}">
      <dgm:prSet/>
      <dgm:spPr/>
      <dgm:t>
        <a:bodyPr/>
        <a:lstStyle/>
        <a:p>
          <a:endParaRPr lang="en-US" sz="1300"/>
        </a:p>
      </dgm:t>
    </dgm:pt>
    <dgm:pt modelId="{3A4BA69A-9490-40DD-AD83-4183F88E94E7}" type="sibTrans" cxnId="{7A8AE603-C295-4903-A5F0-1A708F208174}">
      <dgm:prSet/>
      <dgm:spPr/>
      <dgm:t>
        <a:bodyPr/>
        <a:lstStyle/>
        <a:p>
          <a:endParaRPr lang="en-US" sz="1300"/>
        </a:p>
      </dgm:t>
    </dgm:pt>
    <dgm:pt modelId="{5483BD5E-CF9E-4694-BA6F-F8A93EB69528}">
      <dgm:prSet custT="1"/>
      <dgm:spPr/>
      <dgm:t>
        <a:bodyPr/>
        <a:lstStyle/>
        <a:p>
          <a:r>
            <a:rPr lang="en-GB" sz="1300"/>
            <a:t>Managing matured digital products and delivering operational excellence</a:t>
          </a:r>
          <a:endParaRPr lang="en-US" sz="1300"/>
        </a:p>
      </dgm:t>
    </dgm:pt>
    <dgm:pt modelId="{E0771B5C-6493-4012-BD88-73AB9EA8E428}" type="parTrans" cxnId="{C7D3B44C-8080-4AE9-9E5E-1A8536AF7C54}">
      <dgm:prSet/>
      <dgm:spPr/>
      <dgm:t>
        <a:bodyPr/>
        <a:lstStyle/>
        <a:p>
          <a:endParaRPr lang="en-US" sz="1300"/>
        </a:p>
      </dgm:t>
    </dgm:pt>
    <dgm:pt modelId="{E924F08B-0827-4DD1-BA61-8718153B1BF5}" type="sibTrans" cxnId="{C7D3B44C-8080-4AE9-9E5E-1A8536AF7C54}">
      <dgm:prSet/>
      <dgm:spPr/>
      <dgm:t>
        <a:bodyPr/>
        <a:lstStyle/>
        <a:p>
          <a:endParaRPr lang="en-US" sz="1300"/>
        </a:p>
      </dgm:t>
    </dgm:pt>
    <dgm:pt modelId="{6E6AD04B-A792-40E1-A53B-1DB7901B42FC}" type="pres">
      <dgm:prSet presAssocID="{C2D24012-8542-4AA1-8C40-C71A272A110C}" presName="root" presStyleCnt="0">
        <dgm:presLayoutVars>
          <dgm:dir/>
          <dgm:resizeHandles val="exact"/>
        </dgm:presLayoutVars>
      </dgm:prSet>
      <dgm:spPr/>
    </dgm:pt>
    <dgm:pt modelId="{6AE25047-0B3F-47F5-81FB-08A7B676600A}" type="pres">
      <dgm:prSet presAssocID="{69B5A025-6E20-42F7-BB60-C477A301DC8C}" presName="compNode" presStyleCnt="0"/>
      <dgm:spPr/>
    </dgm:pt>
    <dgm:pt modelId="{797D6178-CDA6-4B75-97C6-E2BBDA06A542}" type="pres">
      <dgm:prSet presAssocID="{69B5A025-6E20-42F7-BB60-C477A301DC8C}" presName="iconRect" presStyleLbl="node1" presStyleIdx="0" presStyleCnt="3" custLinFactNeighborX="-2759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0DEFCF07-9CE4-4EE9-8174-8B03D848E39F}" type="pres">
      <dgm:prSet presAssocID="{69B5A025-6E20-42F7-BB60-C477A301DC8C}" presName="spaceRect" presStyleCnt="0"/>
      <dgm:spPr/>
    </dgm:pt>
    <dgm:pt modelId="{19307EF8-0014-4850-BEEB-F32FA210CA0C}" type="pres">
      <dgm:prSet presAssocID="{69B5A025-6E20-42F7-BB60-C477A301DC8C}" presName="textRect" presStyleLbl="revTx" presStyleIdx="0" presStyleCnt="3" custScaleX="100000" custLinFactNeighborX="-12414">
        <dgm:presLayoutVars>
          <dgm:chMax val="1"/>
          <dgm:chPref val="1"/>
        </dgm:presLayoutVars>
      </dgm:prSet>
      <dgm:spPr/>
    </dgm:pt>
    <dgm:pt modelId="{C828D2E7-2264-4159-B2F3-0483AAF211BF}" type="pres">
      <dgm:prSet presAssocID="{3EF34D19-43E5-4F23-9D07-9C36FC450856}" presName="sibTrans" presStyleCnt="0"/>
      <dgm:spPr/>
    </dgm:pt>
    <dgm:pt modelId="{25854CFE-1ED0-4E4E-9CA2-F6FD1F7EA807}" type="pres">
      <dgm:prSet presAssocID="{65E81401-2C55-4DD5-8814-38E97CBBC477}" presName="compNode" presStyleCnt="0"/>
      <dgm:spPr/>
    </dgm:pt>
    <dgm:pt modelId="{00FE7658-46D3-4ACE-AF19-445D4AB97997}" type="pres">
      <dgm:prSet presAssocID="{65E81401-2C55-4DD5-8814-38E97CBBC47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6769487C-0A8F-4520-BB65-50C424C58050}" type="pres">
      <dgm:prSet presAssocID="{65E81401-2C55-4DD5-8814-38E97CBBC477}" presName="spaceRect" presStyleCnt="0"/>
      <dgm:spPr/>
    </dgm:pt>
    <dgm:pt modelId="{D733FF6C-5E30-4F76-9647-A32EF01F9E36}" type="pres">
      <dgm:prSet presAssocID="{65E81401-2C55-4DD5-8814-38E97CBBC477}" presName="textRect" presStyleLbl="revTx" presStyleIdx="1" presStyleCnt="3">
        <dgm:presLayoutVars>
          <dgm:chMax val="1"/>
          <dgm:chPref val="1"/>
        </dgm:presLayoutVars>
      </dgm:prSet>
      <dgm:spPr/>
    </dgm:pt>
    <dgm:pt modelId="{DC61D0AB-A08C-45C4-8AC6-89EA2AD0D727}" type="pres">
      <dgm:prSet presAssocID="{3A4BA69A-9490-40DD-AD83-4183F88E94E7}" presName="sibTrans" presStyleCnt="0"/>
      <dgm:spPr/>
    </dgm:pt>
    <dgm:pt modelId="{30CBFF57-D178-4C7D-ABF2-DF0A5C5FDADE}" type="pres">
      <dgm:prSet presAssocID="{5483BD5E-CF9E-4694-BA6F-F8A93EB69528}" presName="compNode" presStyleCnt="0"/>
      <dgm:spPr/>
    </dgm:pt>
    <dgm:pt modelId="{33126795-9444-4F83-A19C-5F5E5A6B537F}" type="pres">
      <dgm:prSet presAssocID="{5483BD5E-CF9E-4694-BA6F-F8A93EB69528}" presName="iconRect" presStyleLbl="node1" presStyleIdx="2" presStyleCnt="3" custLinFactNeighborX="-1802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ears"/>
        </a:ext>
      </dgm:extLst>
    </dgm:pt>
    <dgm:pt modelId="{82D8630A-BA3E-4B69-993D-0BA27A12D400}" type="pres">
      <dgm:prSet presAssocID="{5483BD5E-CF9E-4694-BA6F-F8A93EB69528}" presName="spaceRect" presStyleCnt="0"/>
      <dgm:spPr/>
    </dgm:pt>
    <dgm:pt modelId="{A7FC530E-3D2E-411F-A87B-74E528A292EB}" type="pres">
      <dgm:prSet presAssocID="{5483BD5E-CF9E-4694-BA6F-F8A93EB69528}" presName="textRect" presStyleLbl="revTx" presStyleIdx="2" presStyleCnt="3" custScaleX="168597" custLinFactNeighborX="-8112">
        <dgm:presLayoutVars>
          <dgm:chMax val="1"/>
          <dgm:chPref val="1"/>
        </dgm:presLayoutVars>
      </dgm:prSet>
      <dgm:spPr/>
    </dgm:pt>
  </dgm:ptLst>
  <dgm:cxnLst>
    <dgm:cxn modelId="{7A8AE603-C295-4903-A5F0-1A708F208174}" srcId="{C2D24012-8542-4AA1-8C40-C71A272A110C}" destId="{65E81401-2C55-4DD5-8814-38E97CBBC477}" srcOrd="1" destOrd="0" parTransId="{3C6633C9-1DF0-4A52-AD99-DC69C3B6DC78}" sibTransId="{3A4BA69A-9490-40DD-AD83-4183F88E94E7}"/>
    <dgm:cxn modelId="{6515031A-9492-4049-9FC8-180B51244754}" type="presOf" srcId="{65E81401-2C55-4DD5-8814-38E97CBBC477}" destId="{D733FF6C-5E30-4F76-9647-A32EF01F9E36}" srcOrd="0" destOrd="0" presId="urn:microsoft.com/office/officeart/2018/2/layout/IconLabelList"/>
    <dgm:cxn modelId="{C7D3B44C-8080-4AE9-9E5E-1A8536AF7C54}" srcId="{C2D24012-8542-4AA1-8C40-C71A272A110C}" destId="{5483BD5E-CF9E-4694-BA6F-F8A93EB69528}" srcOrd="2" destOrd="0" parTransId="{E0771B5C-6493-4012-BD88-73AB9EA8E428}" sibTransId="{E924F08B-0827-4DD1-BA61-8718153B1BF5}"/>
    <dgm:cxn modelId="{83D79B70-E024-40C8-9561-981E4285D073}" type="presOf" srcId="{5483BD5E-CF9E-4694-BA6F-F8A93EB69528}" destId="{A7FC530E-3D2E-411F-A87B-74E528A292EB}" srcOrd="0" destOrd="0" presId="urn:microsoft.com/office/officeart/2018/2/layout/IconLabelList"/>
    <dgm:cxn modelId="{078FC955-DC55-45E9-ABDB-0FDDA4F8DB86}" type="presOf" srcId="{C2D24012-8542-4AA1-8C40-C71A272A110C}" destId="{6E6AD04B-A792-40E1-A53B-1DB7901B42FC}" srcOrd="0" destOrd="0" presId="urn:microsoft.com/office/officeart/2018/2/layout/IconLabelList"/>
    <dgm:cxn modelId="{CC21BEBF-CAC4-4F16-A019-136B380DF5F5}" type="presOf" srcId="{69B5A025-6E20-42F7-BB60-C477A301DC8C}" destId="{19307EF8-0014-4850-BEEB-F32FA210CA0C}" srcOrd="0" destOrd="0" presId="urn:microsoft.com/office/officeart/2018/2/layout/IconLabelList"/>
    <dgm:cxn modelId="{ED137DE4-ADC1-4379-895A-F2B402AC41B3}" srcId="{C2D24012-8542-4AA1-8C40-C71A272A110C}" destId="{69B5A025-6E20-42F7-BB60-C477A301DC8C}" srcOrd="0" destOrd="0" parTransId="{7C3BF9C2-C9C9-4B9C-837E-B82DA0890010}" sibTransId="{3EF34D19-43E5-4F23-9D07-9C36FC450856}"/>
    <dgm:cxn modelId="{57994BBD-D7FE-4A3E-A05E-0DADFC7CC4AB}" type="presParOf" srcId="{6E6AD04B-A792-40E1-A53B-1DB7901B42FC}" destId="{6AE25047-0B3F-47F5-81FB-08A7B676600A}" srcOrd="0" destOrd="0" presId="urn:microsoft.com/office/officeart/2018/2/layout/IconLabelList"/>
    <dgm:cxn modelId="{297025A3-FE8E-4648-9694-30C58D3F6428}" type="presParOf" srcId="{6AE25047-0B3F-47F5-81FB-08A7B676600A}" destId="{797D6178-CDA6-4B75-97C6-E2BBDA06A542}" srcOrd="0" destOrd="0" presId="urn:microsoft.com/office/officeart/2018/2/layout/IconLabelList"/>
    <dgm:cxn modelId="{A2A939CB-AA9F-415F-B3CB-D6CE35DE544A}" type="presParOf" srcId="{6AE25047-0B3F-47F5-81FB-08A7B676600A}" destId="{0DEFCF07-9CE4-4EE9-8174-8B03D848E39F}" srcOrd="1" destOrd="0" presId="urn:microsoft.com/office/officeart/2018/2/layout/IconLabelList"/>
    <dgm:cxn modelId="{DFB6B8B0-3C7A-4A00-8C40-F728DD6D3497}" type="presParOf" srcId="{6AE25047-0B3F-47F5-81FB-08A7B676600A}" destId="{19307EF8-0014-4850-BEEB-F32FA210CA0C}" srcOrd="2" destOrd="0" presId="urn:microsoft.com/office/officeart/2018/2/layout/IconLabelList"/>
    <dgm:cxn modelId="{53AFD408-ED2B-46D8-86B9-0EEA320FF447}" type="presParOf" srcId="{6E6AD04B-A792-40E1-A53B-1DB7901B42FC}" destId="{C828D2E7-2264-4159-B2F3-0483AAF211BF}" srcOrd="1" destOrd="0" presId="urn:microsoft.com/office/officeart/2018/2/layout/IconLabelList"/>
    <dgm:cxn modelId="{23F68298-A638-4856-BF92-E356D6AD5E48}" type="presParOf" srcId="{6E6AD04B-A792-40E1-A53B-1DB7901B42FC}" destId="{25854CFE-1ED0-4E4E-9CA2-F6FD1F7EA807}" srcOrd="2" destOrd="0" presId="urn:microsoft.com/office/officeart/2018/2/layout/IconLabelList"/>
    <dgm:cxn modelId="{D7FE47CA-525E-4F46-ACA0-4F2F0A6215BD}" type="presParOf" srcId="{25854CFE-1ED0-4E4E-9CA2-F6FD1F7EA807}" destId="{00FE7658-46D3-4ACE-AF19-445D4AB97997}" srcOrd="0" destOrd="0" presId="urn:microsoft.com/office/officeart/2018/2/layout/IconLabelList"/>
    <dgm:cxn modelId="{6E5CD532-78C4-4B94-9B09-40C238164E38}" type="presParOf" srcId="{25854CFE-1ED0-4E4E-9CA2-F6FD1F7EA807}" destId="{6769487C-0A8F-4520-BB65-50C424C58050}" srcOrd="1" destOrd="0" presId="urn:microsoft.com/office/officeart/2018/2/layout/IconLabelList"/>
    <dgm:cxn modelId="{F416860B-A62C-43AB-BBE7-B681E5BFC2DC}" type="presParOf" srcId="{25854CFE-1ED0-4E4E-9CA2-F6FD1F7EA807}" destId="{D733FF6C-5E30-4F76-9647-A32EF01F9E36}" srcOrd="2" destOrd="0" presId="urn:microsoft.com/office/officeart/2018/2/layout/IconLabelList"/>
    <dgm:cxn modelId="{6192CA32-7669-4B06-9497-BB8E0A76752C}" type="presParOf" srcId="{6E6AD04B-A792-40E1-A53B-1DB7901B42FC}" destId="{DC61D0AB-A08C-45C4-8AC6-89EA2AD0D727}" srcOrd="3" destOrd="0" presId="urn:microsoft.com/office/officeart/2018/2/layout/IconLabelList"/>
    <dgm:cxn modelId="{F6A8F3AB-2D33-4CA9-9D7C-916DA83D4E70}" type="presParOf" srcId="{6E6AD04B-A792-40E1-A53B-1DB7901B42FC}" destId="{30CBFF57-D178-4C7D-ABF2-DF0A5C5FDADE}" srcOrd="4" destOrd="0" presId="urn:microsoft.com/office/officeart/2018/2/layout/IconLabelList"/>
    <dgm:cxn modelId="{2115EDAD-96BF-4856-A88B-D28E88820B99}" type="presParOf" srcId="{30CBFF57-D178-4C7D-ABF2-DF0A5C5FDADE}" destId="{33126795-9444-4F83-A19C-5F5E5A6B537F}" srcOrd="0" destOrd="0" presId="urn:microsoft.com/office/officeart/2018/2/layout/IconLabelList"/>
    <dgm:cxn modelId="{633FB182-62E7-4658-A612-3015EEABDCFA}" type="presParOf" srcId="{30CBFF57-D178-4C7D-ABF2-DF0A5C5FDADE}" destId="{82D8630A-BA3E-4B69-993D-0BA27A12D400}" srcOrd="1" destOrd="0" presId="urn:microsoft.com/office/officeart/2018/2/layout/IconLabelList"/>
    <dgm:cxn modelId="{26070F4B-BFE7-44D3-8457-5967C5271191}" type="presParOf" srcId="{30CBFF57-D178-4C7D-ABF2-DF0A5C5FDADE}" destId="{A7FC530E-3D2E-411F-A87B-74E528A292EB}"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3380E28C-F18C-4061-8812-12DCE8E9ED4E}"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CC9849A3-40D1-4EE3-B721-65EACEFA3301}">
      <dgm:prSet custT="1"/>
      <dgm:spPr>
        <a:solidFill>
          <a:schemeClr val="accent1"/>
        </a:solidFill>
      </dgm:spPr>
      <dgm:t>
        <a:bodyPr/>
        <a:lstStyle/>
        <a:p>
          <a:r>
            <a:rPr lang="en-GB" sz="1100"/>
            <a:t>Corporate Governance</a:t>
          </a:r>
          <a:endParaRPr lang="en-US" sz="1100"/>
        </a:p>
      </dgm:t>
    </dgm:pt>
    <dgm:pt modelId="{EE2AF866-EB97-4CC7-BB8A-26C05B58C93F}" type="parTrans" cxnId="{DDAFEDB5-1E3E-4947-8C00-1D6FAB5F685B}">
      <dgm:prSet/>
      <dgm:spPr/>
      <dgm:t>
        <a:bodyPr/>
        <a:lstStyle/>
        <a:p>
          <a:endParaRPr lang="en-US" sz="1100"/>
        </a:p>
      </dgm:t>
    </dgm:pt>
    <dgm:pt modelId="{16199820-25EC-41EA-91FC-55427E1AD4EF}" type="sibTrans" cxnId="{DDAFEDB5-1E3E-4947-8C00-1D6FAB5F685B}">
      <dgm:prSet/>
      <dgm:spPr/>
      <dgm:t>
        <a:bodyPr/>
        <a:lstStyle/>
        <a:p>
          <a:endParaRPr lang="en-US" sz="1100"/>
        </a:p>
      </dgm:t>
    </dgm:pt>
    <dgm:pt modelId="{1AAD0AD1-2FC1-47D9-80B5-E5DEBAB0D879}">
      <dgm:prSet custT="1"/>
      <dgm:spPr>
        <a:solidFill>
          <a:schemeClr val="accent1"/>
        </a:solidFill>
      </dgm:spPr>
      <dgm:t>
        <a:bodyPr/>
        <a:lstStyle/>
        <a:p>
          <a:r>
            <a:rPr lang="en-GB" sz="1100"/>
            <a:t>Technology Governance</a:t>
          </a:r>
          <a:endParaRPr lang="en-US" sz="1100"/>
        </a:p>
      </dgm:t>
    </dgm:pt>
    <dgm:pt modelId="{802F9B94-1CA5-4D26-9D5F-5CBD3859EF06}" type="parTrans" cxnId="{BA6DC193-E7ED-415D-B555-E46AD757E6A5}">
      <dgm:prSet/>
      <dgm:spPr/>
      <dgm:t>
        <a:bodyPr/>
        <a:lstStyle/>
        <a:p>
          <a:endParaRPr lang="en-US" sz="1100"/>
        </a:p>
      </dgm:t>
    </dgm:pt>
    <dgm:pt modelId="{2C10BBD4-9533-43EA-AEEE-2B93740E3A4A}" type="sibTrans" cxnId="{BA6DC193-E7ED-415D-B555-E46AD757E6A5}">
      <dgm:prSet/>
      <dgm:spPr/>
      <dgm:t>
        <a:bodyPr/>
        <a:lstStyle/>
        <a:p>
          <a:endParaRPr lang="en-US" sz="1100"/>
        </a:p>
      </dgm:t>
    </dgm:pt>
    <dgm:pt modelId="{1FFC74D8-9730-4B9D-A902-E1A9F5176133}">
      <dgm:prSet custT="1"/>
      <dgm:spPr>
        <a:solidFill>
          <a:schemeClr val="accent1"/>
        </a:solidFill>
      </dgm:spPr>
      <dgm:t>
        <a:bodyPr/>
        <a:lstStyle/>
        <a:p>
          <a:r>
            <a:rPr lang="en-GB" sz="1100"/>
            <a:t>Architecture Governance</a:t>
          </a:r>
          <a:endParaRPr lang="en-US" sz="1100"/>
        </a:p>
      </dgm:t>
    </dgm:pt>
    <dgm:pt modelId="{67CA8F5F-CB9A-4B5E-80C3-E8E7AAFA78B2}" type="parTrans" cxnId="{D3FE4DAD-99C5-41F5-89D0-2E207DA6D068}">
      <dgm:prSet/>
      <dgm:spPr/>
      <dgm:t>
        <a:bodyPr/>
        <a:lstStyle/>
        <a:p>
          <a:endParaRPr lang="en-US" sz="1100"/>
        </a:p>
      </dgm:t>
    </dgm:pt>
    <dgm:pt modelId="{262D3DB8-1CB9-4ABF-8BEB-952002608846}" type="sibTrans" cxnId="{D3FE4DAD-99C5-41F5-89D0-2E207DA6D068}">
      <dgm:prSet/>
      <dgm:spPr/>
      <dgm:t>
        <a:bodyPr/>
        <a:lstStyle/>
        <a:p>
          <a:endParaRPr lang="en-US" sz="1100"/>
        </a:p>
      </dgm:t>
    </dgm:pt>
    <dgm:pt modelId="{55508A1C-F47D-466E-A8EA-5C8E18F4A694}">
      <dgm:prSet custT="1"/>
      <dgm:spPr>
        <a:solidFill>
          <a:schemeClr val="accent1"/>
        </a:solidFill>
      </dgm:spPr>
      <dgm:t>
        <a:bodyPr/>
        <a:lstStyle/>
        <a:p>
          <a:r>
            <a:rPr lang="en-GB" sz="1100"/>
            <a:t>IT Governance</a:t>
          </a:r>
          <a:endParaRPr lang="en-US" sz="1100"/>
        </a:p>
      </dgm:t>
    </dgm:pt>
    <dgm:pt modelId="{A5FFF015-6DFC-46A2-9301-A9B84AF8C0AA}" type="parTrans" cxnId="{4439875B-6EDC-4C5B-AF92-309FC6008597}">
      <dgm:prSet/>
      <dgm:spPr/>
      <dgm:t>
        <a:bodyPr/>
        <a:lstStyle/>
        <a:p>
          <a:endParaRPr lang="en-US" sz="1100"/>
        </a:p>
      </dgm:t>
    </dgm:pt>
    <dgm:pt modelId="{4AE99593-D4FA-4F3B-9DC5-C1183F9D331F}" type="sibTrans" cxnId="{4439875B-6EDC-4C5B-AF92-309FC6008597}">
      <dgm:prSet/>
      <dgm:spPr/>
      <dgm:t>
        <a:bodyPr/>
        <a:lstStyle/>
        <a:p>
          <a:endParaRPr lang="en-US" sz="1100"/>
        </a:p>
      </dgm:t>
    </dgm:pt>
    <dgm:pt modelId="{6D9FC175-9DE0-45DA-A21B-764AC290091C}" type="pres">
      <dgm:prSet presAssocID="{3380E28C-F18C-4061-8812-12DCE8E9ED4E}" presName="diagram" presStyleCnt="0">
        <dgm:presLayoutVars>
          <dgm:dir/>
          <dgm:resizeHandles val="exact"/>
        </dgm:presLayoutVars>
      </dgm:prSet>
      <dgm:spPr/>
    </dgm:pt>
    <dgm:pt modelId="{8A66D461-7A2A-4C8F-AF36-70EB93753099}" type="pres">
      <dgm:prSet presAssocID="{CC9849A3-40D1-4EE3-B721-65EACEFA3301}" presName="node" presStyleLbl="node1" presStyleIdx="0" presStyleCnt="4">
        <dgm:presLayoutVars>
          <dgm:bulletEnabled val="1"/>
        </dgm:presLayoutVars>
      </dgm:prSet>
      <dgm:spPr>
        <a:prstGeom prst="flowChartAlternateProcess">
          <a:avLst/>
        </a:prstGeom>
      </dgm:spPr>
    </dgm:pt>
    <dgm:pt modelId="{83F68D2C-235D-409F-B9B1-493356C6F33F}" type="pres">
      <dgm:prSet presAssocID="{16199820-25EC-41EA-91FC-55427E1AD4EF}" presName="sibTrans" presStyleCnt="0"/>
      <dgm:spPr/>
    </dgm:pt>
    <dgm:pt modelId="{6F0EEAEB-4D3A-4B11-B3C2-64818CFCDD67}" type="pres">
      <dgm:prSet presAssocID="{1AAD0AD1-2FC1-47D9-80B5-E5DEBAB0D879}" presName="node" presStyleLbl="node1" presStyleIdx="1" presStyleCnt="4">
        <dgm:presLayoutVars>
          <dgm:bulletEnabled val="1"/>
        </dgm:presLayoutVars>
      </dgm:prSet>
      <dgm:spPr>
        <a:prstGeom prst="flowChartAlternateProcess">
          <a:avLst/>
        </a:prstGeom>
      </dgm:spPr>
    </dgm:pt>
    <dgm:pt modelId="{8058C22D-447C-45D0-96D2-6019310F8E0C}" type="pres">
      <dgm:prSet presAssocID="{2C10BBD4-9533-43EA-AEEE-2B93740E3A4A}" presName="sibTrans" presStyleCnt="0"/>
      <dgm:spPr/>
    </dgm:pt>
    <dgm:pt modelId="{14B07AD0-E4BB-40F2-BFC7-6F3C5F7BE5EE}" type="pres">
      <dgm:prSet presAssocID="{1FFC74D8-9730-4B9D-A902-E1A9F5176133}" presName="node" presStyleLbl="node1" presStyleIdx="2" presStyleCnt="4" custLinFactX="22239" custLinFactNeighborX="100000" custLinFactNeighborY="-1437">
        <dgm:presLayoutVars>
          <dgm:bulletEnabled val="1"/>
        </dgm:presLayoutVars>
      </dgm:prSet>
      <dgm:spPr>
        <a:prstGeom prst="flowChartAlternateProcess">
          <a:avLst/>
        </a:prstGeom>
      </dgm:spPr>
    </dgm:pt>
    <dgm:pt modelId="{061EEF0B-1A7F-42CE-BFBE-E407663251B1}" type="pres">
      <dgm:prSet presAssocID="{262D3DB8-1CB9-4ABF-8BEB-952002608846}" presName="sibTrans" presStyleCnt="0"/>
      <dgm:spPr/>
    </dgm:pt>
    <dgm:pt modelId="{76500770-A2C1-44D9-8483-92C97664E75A}" type="pres">
      <dgm:prSet presAssocID="{55508A1C-F47D-466E-A8EA-5C8E18F4A694}" presName="node" presStyleLbl="node1" presStyleIdx="3" presStyleCnt="4" custLinFactX="-10185" custLinFactNeighborX="-100000" custLinFactNeighborY="1801">
        <dgm:presLayoutVars>
          <dgm:bulletEnabled val="1"/>
        </dgm:presLayoutVars>
      </dgm:prSet>
      <dgm:spPr>
        <a:prstGeom prst="flowChartAlternateProcess">
          <a:avLst/>
        </a:prstGeom>
      </dgm:spPr>
    </dgm:pt>
  </dgm:ptLst>
  <dgm:cxnLst>
    <dgm:cxn modelId="{755DA238-ECF1-4DA9-9097-CFCA3597864D}" type="presOf" srcId="{55508A1C-F47D-466E-A8EA-5C8E18F4A694}" destId="{76500770-A2C1-44D9-8483-92C97664E75A}" srcOrd="0" destOrd="0" presId="urn:microsoft.com/office/officeart/2005/8/layout/default"/>
    <dgm:cxn modelId="{4439875B-6EDC-4C5B-AF92-309FC6008597}" srcId="{3380E28C-F18C-4061-8812-12DCE8E9ED4E}" destId="{55508A1C-F47D-466E-A8EA-5C8E18F4A694}" srcOrd="3" destOrd="0" parTransId="{A5FFF015-6DFC-46A2-9301-A9B84AF8C0AA}" sibTransId="{4AE99593-D4FA-4F3B-9DC5-C1183F9D331F}"/>
    <dgm:cxn modelId="{CC2E2C5D-3380-4753-A708-152526DCE1EF}" type="presOf" srcId="{1AAD0AD1-2FC1-47D9-80B5-E5DEBAB0D879}" destId="{6F0EEAEB-4D3A-4B11-B3C2-64818CFCDD67}" srcOrd="0" destOrd="0" presId="urn:microsoft.com/office/officeart/2005/8/layout/default"/>
    <dgm:cxn modelId="{3DF4834C-7BD3-4072-A207-DA08291AB72F}" type="presOf" srcId="{3380E28C-F18C-4061-8812-12DCE8E9ED4E}" destId="{6D9FC175-9DE0-45DA-A21B-764AC290091C}" srcOrd="0" destOrd="0" presId="urn:microsoft.com/office/officeart/2005/8/layout/default"/>
    <dgm:cxn modelId="{BA6DC193-E7ED-415D-B555-E46AD757E6A5}" srcId="{3380E28C-F18C-4061-8812-12DCE8E9ED4E}" destId="{1AAD0AD1-2FC1-47D9-80B5-E5DEBAB0D879}" srcOrd="1" destOrd="0" parTransId="{802F9B94-1CA5-4D26-9D5F-5CBD3859EF06}" sibTransId="{2C10BBD4-9533-43EA-AEEE-2B93740E3A4A}"/>
    <dgm:cxn modelId="{1E57D4A4-C145-428E-AE66-1B84522DFAF1}" type="presOf" srcId="{CC9849A3-40D1-4EE3-B721-65EACEFA3301}" destId="{8A66D461-7A2A-4C8F-AF36-70EB93753099}" srcOrd="0" destOrd="0" presId="urn:microsoft.com/office/officeart/2005/8/layout/default"/>
    <dgm:cxn modelId="{D3FE4DAD-99C5-41F5-89D0-2E207DA6D068}" srcId="{3380E28C-F18C-4061-8812-12DCE8E9ED4E}" destId="{1FFC74D8-9730-4B9D-A902-E1A9F5176133}" srcOrd="2" destOrd="0" parTransId="{67CA8F5F-CB9A-4B5E-80C3-E8E7AAFA78B2}" sibTransId="{262D3DB8-1CB9-4ABF-8BEB-952002608846}"/>
    <dgm:cxn modelId="{DDAFEDB5-1E3E-4947-8C00-1D6FAB5F685B}" srcId="{3380E28C-F18C-4061-8812-12DCE8E9ED4E}" destId="{CC9849A3-40D1-4EE3-B721-65EACEFA3301}" srcOrd="0" destOrd="0" parTransId="{EE2AF866-EB97-4CC7-BB8A-26C05B58C93F}" sibTransId="{16199820-25EC-41EA-91FC-55427E1AD4EF}"/>
    <dgm:cxn modelId="{1BEA3CCC-790F-413B-89CF-0460D75E6A57}" type="presOf" srcId="{1FFC74D8-9730-4B9D-A902-E1A9F5176133}" destId="{14B07AD0-E4BB-40F2-BFC7-6F3C5F7BE5EE}" srcOrd="0" destOrd="0" presId="urn:microsoft.com/office/officeart/2005/8/layout/default"/>
    <dgm:cxn modelId="{F8742C46-F87F-4543-8F37-6751ED0726E5}" type="presParOf" srcId="{6D9FC175-9DE0-45DA-A21B-764AC290091C}" destId="{8A66D461-7A2A-4C8F-AF36-70EB93753099}" srcOrd="0" destOrd="0" presId="urn:microsoft.com/office/officeart/2005/8/layout/default"/>
    <dgm:cxn modelId="{3F04388C-490F-4A2C-A215-30327763F481}" type="presParOf" srcId="{6D9FC175-9DE0-45DA-A21B-764AC290091C}" destId="{83F68D2C-235D-409F-B9B1-493356C6F33F}" srcOrd="1" destOrd="0" presId="urn:microsoft.com/office/officeart/2005/8/layout/default"/>
    <dgm:cxn modelId="{4E40D3C1-4ABE-4EE6-9DFE-8C08854CDBE6}" type="presParOf" srcId="{6D9FC175-9DE0-45DA-A21B-764AC290091C}" destId="{6F0EEAEB-4D3A-4B11-B3C2-64818CFCDD67}" srcOrd="2" destOrd="0" presId="urn:microsoft.com/office/officeart/2005/8/layout/default"/>
    <dgm:cxn modelId="{1A83B42F-1D3F-4B86-B5FD-DFE65E6F7BA6}" type="presParOf" srcId="{6D9FC175-9DE0-45DA-A21B-764AC290091C}" destId="{8058C22D-447C-45D0-96D2-6019310F8E0C}" srcOrd="3" destOrd="0" presId="urn:microsoft.com/office/officeart/2005/8/layout/default"/>
    <dgm:cxn modelId="{0234A252-C655-4526-BD51-C0174D9DFD6C}" type="presParOf" srcId="{6D9FC175-9DE0-45DA-A21B-764AC290091C}" destId="{14B07AD0-E4BB-40F2-BFC7-6F3C5F7BE5EE}" srcOrd="4" destOrd="0" presId="urn:microsoft.com/office/officeart/2005/8/layout/default"/>
    <dgm:cxn modelId="{875FD2CC-21B5-4F83-9FDA-4DCEDA47969A}" type="presParOf" srcId="{6D9FC175-9DE0-45DA-A21B-764AC290091C}" destId="{061EEF0B-1A7F-42CE-BFBE-E407663251B1}" srcOrd="5" destOrd="0" presId="urn:microsoft.com/office/officeart/2005/8/layout/default"/>
    <dgm:cxn modelId="{BD6833F9-5233-4DC8-B321-09B5FDF33ADD}" type="presParOf" srcId="{6D9FC175-9DE0-45DA-A21B-764AC290091C}" destId="{76500770-A2C1-44D9-8483-92C97664E75A}"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CAFFCD85-07C3-4F63-961A-8F560CC27DB5}" type="doc">
      <dgm:prSet loTypeId="urn:microsoft.com/office/officeart/2016/7/layout/VerticalHollowActionList" loCatId="List" qsTypeId="urn:microsoft.com/office/officeart/2005/8/quickstyle/simple1" qsCatId="simple" csTypeId="urn:microsoft.com/office/officeart/2005/8/colors/accent1_3" csCatId="accent1" phldr="1"/>
      <dgm:spPr/>
      <dgm:t>
        <a:bodyPr/>
        <a:lstStyle/>
        <a:p>
          <a:endParaRPr lang="en-US"/>
        </a:p>
      </dgm:t>
    </dgm:pt>
    <dgm:pt modelId="{BB9851E6-CD05-44D8-98A3-4576AE1E3077}">
      <dgm:prSet custT="1"/>
      <dgm:spPr/>
      <dgm:t>
        <a:bodyPr/>
        <a:lstStyle/>
        <a:p>
          <a:r>
            <a:rPr lang="en-US" sz="1100"/>
            <a:t>Implementing</a:t>
          </a:r>
        </a:p>
      </dgm:t>
    </dgm:pt>
    <dgm:pt modelId="{A8DB8EEB-C49C-45F7-939C-94097C48ACA2}" type="parTrans" cxnId="{E76E55E0-6E32-458F-90B6-730514549B8A}">
      <dgm:prSet/>
      <dgm:spPr/>
      <dgm:t>
        <a:bodyPr/>
        <a:lstStyle/>
        <a:p>
          <a:endParaRPr lang="en-US" sz="1100"/>
        </a:p>
      </dgm:t>
    </dgm:pt>
    <dgm:pt modelId="{2E0B49FE-27E9-405D-8546-7296492627AF}" type="sibTrans" cxnId="{E76E55E0-6E32-458F-90B6-730514549B8A}">
      <dgm:prSet/>
      <dgm:spPr/>
      <dgm:t>
        <a:bodyPr/>
        <a:lstStyle/>
        <a:p>
          <a:endParaRPr lang="en-US" sz="1100"/>
        </a:p>
      </dgm:t>
    </dgm:pt>
    <dgm:pt modelId="{F596F753-564F-4C27-9D47-CBA0461B96FA}">
      <dgm:prSet custT="1"/>
      <dgm:spPr>
        <a:solidFill>
          <a:schemeClr val="accent1"/>
        </a:solidFill>
      </dgm:spPr>
      <dgm:t>
        <a:bodyPr/>
        <a:lstStyle/>
        <a:p>
          <a:r>
            <a:rPr lang="en-US" sz="1100"/>
            <a:t>Implementing a system of controls over the creation and monitoring of all architectural components and activities</a:t>
          </a:r>
        </a:p>
      </dgm:t>
    </dgm:pt>
    <dgm:pt modelId="{638BEFA9-9EF5-476A-9B75-E8BF28F420E0}" type="parTrans" cxnId="{2A07D1C1-2375-4F52-B001-F4355FE86883}">
      <dgm:prSet/>
      <dgm:spPr/>
      <dgm:t>
        <a:bodyPr/>
        <a:lstStyle/>
        <a:p>
          <a:endParaRPr lang="en-US" sz="1100"/>
        </a:p>
      </dgm:t>
    </dgm:pt>
    <dgm:pt modelId="{7FCEE47A-F9AD-46BE-A5A0-074F2AB47106}" type="sibTrans" cxnId="{2A07D1C1-2375-4F52-B001-F4355FE86883}">
      <dgm:prSet/>
      <dgm:spPr/>
      <dgm:t>
        <a:bodyPr/>
        <a:lstStyle/>
        <a:p>
          <a:endParaRPr lang="en-US" sz="1100"/>
        </a:p>
      </dgm:t>
    </dgm:pt>
    <dgm:pt modelId="{3B3AFFD8-E883-4EB3-98E8-93DE4D86A047}">
      <dgm:prSet custT="1"/>
      <dgm:spPr/>
      <dgm:t>
        <a:bodyPr/>
        <a:lstStyle/>
        <a:p>
          <a:r>
            <a:rPr lang="en-US" sz="1100"/>
            <a:t>Implementing</a:t>
          </a:r>
        </a:p>
      </dgm:t>
    </dgm:pt>
    <dgm:pt modelId="{16A22164-4B5E-4D73-BA8A-796165E75960}" type="parTrans" cxnId="{7F3F66E2-9AA5-4BA9-BF17-53BCD1B01652}">
      <dgm:prSet/>
      <dgm:spPr/>
      <dgm:t>
        <a:bodyPr/>
        <a:lstStyle/>
        <a:p>
          <a:endParaRPr lang="en-US" sz="1100"/>
        </a:p>
      </dgm:t>
    </dgm:pt>
    <dgm:pt modelId="{1B828515-7971-4224-AAD8-F48EF9C3C5FD}" type="sibTrans" cxnId="{7F3F66E2-9AA5-4BA9-BF17-53BCD1B01652}">
      <dgm:prSet/>
      <dgm:spPr/>
      <dgm:t>
        <a:bodyPr/>
        <a:lstStyle/>
        <a:p>
          <a:endParaRPr lang="en-US" sz="1100"/>
        </a:p>
      </dgm:t>
    </dgm:pt>
    <dgm:pt modelId="{D861F0AA-E1F6-433E-8F7B-29192E23040D}">
      <dgm:prSet custT="1"/>
      <dgm:spPr>
        <a:solidFill>
          <a:schemeClr val="accent1"/>
        </a:solidFill>
      </dgm:spPr>
      <dgm:t>
        <a:bodyPr/>
        <a:lstStyle/>
        <a:p>
          <a:r>
            <a:rPr lang="en-US" sz="1100"/>
            <a:t>Implementing a system to ensure compliance with internal and external standards and regulatory obligations</a:t>
          </a:r>
        </a:p>
      </dgm:t>
    </dgm:pt>
    <dgm:pt modelId="{9D9503CC-90B1-44AA-A0E9-D4929AEC3DBD}" type="parTrans" cxnId="{CC0A612A-47F5-4331-9611-4D53A13D28F0}">
      <dgm:prSet/>
      <dgm:spPr/>
      <dgm:t>
        <a:bodyPr/>
        <a:lstStyle/>
        <a:p>
          <a:endParaRPr lang="en-US" sz="1100"/>
        </a:p>
      </dgm:t>
    </dgm:pt>
    <dgm:pt modelId="{C2A9ED1D-041C-438C-A4B7-7377A9912C0A}" type="sibTrans" cxnId="{CC0A612A-47F5-4331-9611-4D53A13D28F0}">
      <dgm:prSet/>
      <dgm:spPr/>
      <dgm:t>
        <a:bodyPr/>
        <a:lstStyle/>
        <a:p>
          <a:endParaRPr lang="en-US" sz="1100"/>
        </a:p>
      </dgm:t>
    </dgm:pt>
    <dgm:pt modelId="{AF101B12-8001-40F6-9265-E16D3B51F564}">
      <dgm:prSet custT="1"/>
      <dgm:spPr/>
      <dgm:t>
        <a:bodyPr/>
        <a:lstStyle/>
        <a:p>
          <a:r>
            <a:rPr lang="en-US" sz="1100"/>
            <a:t>Establishing</a:t>
          </a:r>
        </a:p>
      </dgm:t>
    </dgm:pt>
    <dgm:pt modelId="{09C096E5-4E4A-43B0-B89E-62D83BF4A7A9}" type="parTrans" cxnId="{05909403-7F00-42C6-892D-DB685AC0807C}">
      <dgm:prSet/>
      <dgm:spPr/>
      <dgm:t>
        <a:bodyPr/>
        <a:lstStyle/>
        <a:p>
          <a:endParaRPr lang="en-US" sz="1100"/>
        </a:p>
      </dgm:t>
    </dgm:pt>
    <dgm:pt modelId="{89334E86-7E56-4E73-8204-BF9413915874}" type="sibTrans" cxnId="{05909403-7F00-42C6-892D-DB685AC0807C}">
      <dgm:prSet/>
      <dgm:spPr/>
      <dgm:t>
        <a:bodyPr/>
        <a:lstStyle/>
        <a:p>
          <a:endParaRPr lang="en-US" sz="1100"/>
        </a:p>
      </dgm:t>
    </dgm:pt>
    <dgm:pt modelId="{32782A60-8598-4EEA-9E01-98635AFEDF13}">
      <dgm:prSet custT="1"/>
      <dgm:spPr>
        <a:solidFill>
          <a:schemeClr val="accent1"/>
        </a:solidFill>
      </dgm:spPr>
      <dgm:t>
        <a:bodyPr/>
        <a:lstStyle/>
        <a:p>
          <a:r>
            <a:rPr lang="en-US" sz="1100"/>
            <a:t>Establishing processes that support effective management</a:t>
          </a:r>
        </a:p>
      </dgm:t>
    </dgm:pt>
    <dgm:pt modelId="{391E53E9-B82E-4C98-A788-FE24008F470E}" type="parTrans" cxnId="{63E28349-5BB4-41A0-ABA6-A20F97BB6512}">
      <dgm:prSet/>
      <dgm:spPr/>
      <dgm:t>
        <a:bodyPr/>
        <a:lstStyle/>
        <a:p>
          <a:endParaRPr lang="en-US" sz="1100"/>
        </a:p>
      </dgm:t>
    </dgm:pt>
    <dgm:pt modelId="{32AB133B-9D6A-4C7D-8ECD-9F1306404E3E}" type="sibTrans" cxnId="{63E28349-5BB4-41A0-ABA6-A20F97BB6512}">
      <dgm:prSet/>
      <dgm:spPr/>
      <dgm:t>
        <a:bodyPr/>
        <a:lstStyle/>
        <a:p>
          <a:endParaRPr lang="en-US" sz="1100"/>
        </a:p>
      </dgm:t>
    </dgm:pt>
    <dgm:pt modelId="{4CB6527F-5281-4AB9-8F7B-E8E6610AA755}">
      <dgm:prSet custT="1"/>
      <dgm:spPr/>
      <dgm:t>
        <a:bodyPr/>
        <a:lstStyle/>
        <a:p>
          <a:r>
            <a:rPr lang="en-US" sz="1100"/>
            <a:t>Developing</a:t>
          </a:r>
        </a:p>
      </dgm:t>
    </dgm:pt>
    <dgm:pt modelId="{C097A0DA-77C3-4E92-A9D6-426C2480ABF8}" type="parTrans" cxnId="{854E6A3D-7E4C-4346-8527-EBB1C70237F5}">
      <dgm:prSet/>
      <dgm:spPr/>
      <dgm:t>
        <a:bodyPr/>
        <a:lstStyle/>
        <a:p>
          <a:endParaRPr lang="en-US" sz="1100"/>
        </a:p>
      </dgm:t>
    </dgm:pt>
    <dgm:pt modelId="{CFE6A335-C8E5-426E-98D7-671F255833C3}" type="sibTrans" cxnId="{854E6A3D-7E4C-4346-8527-EBB1C70237F5}">
      <dgm:prSet/>
      <dgm:spPr/>
      <dgm:t>
        <a:bodyPr/>
        <a:lstStyle/>
        <a:p>
          <a:endParaRPr lang="en-US" sz="1100"/>
        </a:p>
      </dgm:t>
    </dgm:pt>
    <dgm:pt modelId="{3D5F2F87-97DD-483B-84AE-1CEFE403431D}">
      <dgm:prSet custT="1"/>
      <dgm:spPr>
        <a:solidFill>
          <a:schemeClr val="accent1"/>
        </a:solidFill>
      </dgm:spPr>
      <dgm:t>
        <a:bodyPr/>
        <a:lstStyle/>
        <a:p>
          <a:r>
            <a:rPr lang="en-US" sz="1100"/>
            <a:t>Developing practices that ensure accountability</a:t>
          </a:r>
        </a:p>
      </dgm:t>
    </dgm:pt>
    <dgm:pt modelId="{942A3983-C465-4FBE-83E5-67484409B598}" type="parTrans" cxnId="{6F6D2338-1457-4899-A679-D0B1ECA8A0DD}">
      <dgm:prSet/>
      <dgm:spPr/>
      <dgm:t>
        <a:bodyPr/>
        <a:lstStyle/>
        <a:p>
          <a:endParaRPr lang="en-US" sz="1100"/>
        </a:p>
      </dgm:t>
    </dgm:pt>
    <dgm:pt modelId="{63C9AB0D-E4D8-4812-83A0-7F9734FC7B41}" type="sibTrans" cxnId="{6F6D2338-1457-4899-A679-D0B1ECA8A0DD}">
      <dgm:prSet/>
      <dgm:spPr/>
      <dgm:t>
        <a:bodyPr/>
        <a:lstStyle/>
        <a:p>
          <a:endParaRPr lang="en-US" sz="1100"/>
        </a:p>
      </dgm:t>
    </dgm:pt>
    <dgm:pt modelId="{7182C461-C772-4F32-910B-1A1B61B4817E}" type="pres">
      <dgm:prSet presAssocID="{CAFFCD85-07C3-4F63-961A-8F560CC27DB5}" presName="Name0" presStyleCnt="0">
        <dgm:presLayoutVars>
          <dgm:dir/>
          <dgm:animLvl val="lvl"/>
          <dgm:resizeHandles val="exact"/>
        </dgm:presLayoutVars>
      </dgm:prSet>
      <dgm:spPr/>
    </dgm:pt>
    <dgm:pt modelId="{0B76EE7E-E058-44D2-98A6-D19F699C3646}" type="pres">
      <dgm:prSet presAssocID="{BB9851E6-CD05-44D8-98A3-4576AE1E3077}" presName="linNode" presStyleCnt="0"/>
      <dgm:spPr/>
    </dgm:pt>
    <dgm:pt modelId="{164F66CD-9306-4D5D-A105-BDA315952429}" type="pres">
      <dgm:prSet presAssocID="{BB9851E6-CD05-44D8-98A3-4576AE1E3077}" presName="parentText" presStyleLbl="solidFgAcc1" presStyleIdx="0" presStyleCnt="4">
        <dgm:presLayoutVars>
          <dgm:chMax val="1"/>
          <dgm:bulletEnabled/>
        </dgm:presLayoutVars>
      </dgm:prSet>
      <dgm:spPr/>
    </dgm:pt>
    <dgm:pt modelId="{5D5CFCD2-850B-4A6D-A464-9EFDFC90D80A}" type="pres">
      <dgm:prSet presAssocID="{BB9851E6-CD05-44D8-98A3-4576AE1E3077}" presName="descendantText" presStyleLbl="alignNode1" presStyleIdx="0" presStyleCnt="4">
        <dgm:presLayoutVars>
          <dgm:bulletEnabled/>
        </dgm:presLayoutVars>
      </dgm:prSet>
      <dgm:spPr/>
    </dgm:pt>
    <dgm:pt modelId="{091D39D4-7BDF-4658-9EF5-C25DD6AAE8F4}" type="pres">
      <dgm:prSet presAssocID="{2E0B49FE-27E9-405D-8546-7296492627AF}" presName="sp" presStyleCnt="0"/>
      <dgm:spPr/>
    </dgm:pt>
    <dgm:pt modelId="{9FF03DE6-0646-4DAF-A0F5-A0A18336F59F}" type="pres">
      <dgm:prSet presAssocID="{3B3AFFD8-E883-4EB3-98E8-93DE4D86A047}" presName="linNode" presStyleCnt="0"/>
      <dgm:spPr/>
    </dgm:pt>
    <dgm:pt modelId="{793CB80C-10C1-4C84-8A1E-9489C185C8A4}" type="pres">
      <dgm:prSet presAssocID="{3B3AFFD8-E883-4EB3-98E8-93DE4D86A047}" presName="parentText" presStyleLbl="solidFgAcc1" presStyleIdx="1" presStyleCnt="4">
        <dgm:presLayoutVars>
          <dgm:chMax val="1"/>
          <dgm:bulletEnabled/>
        </dgm:presLayoutVars>
      </dgm:prSet>
      <dgm:spPr/>
    </dgm:pt>
    <dgm:pt modelId="{5A5DD2A3-E772-481A-8D47-526033FEC47E}" type="pres">
      <dgm:prSet presAssocID="{3B3AFFD8-E883-4EB3-98E8-93DE4D86A047}" presName="descendantText" presStyleLbl="alignNode1" presStyleIdx="1" presStyleCnt="4">
        <dgm:presLayoutVars>
          <dgm:bulletEnabled/>
        </dgm:presLayoutVars>
      </dgm:prSet>
      <dgm:spPr/>
    </dgm:pt>
    <dgm:pt modelId="{56FB35AB-6163-48EB-A99E-B941FBD00073}" type="pres">
      <dgm:prSet presAssocID="{1B828515-7971-4224-AAD8-F48EF9C3C5FD}" presName="sp" presStyleCnt="0"/>
      <dgm:spPr/>
    </dgm:pt>
    <dgm:pt modelId="{88566796-3AD0-4C00-929C-F66FAB9188F7}" type="pres">
      <dgm:prSet presAssocID="{AF101B12-8001-40F6-9265-E16D3B51F564}" presName="linNode" presStyleCnt="0"/>
      <dgm:spPr/>
    </dgm:pt>
    <dgm:pt modelId="{553713A9-A4AB-4AED-863A-E18A1232078A}" type="pres">
      <dgm:prSet presAssocID="{AF101B12-8001-40F6-9265-E16D3B51F564}" presName="parentText" presStyleLbl="solidFgAcc1" presStyleIdx="2" presStyleCnt="4">
        <dgm:presLayoutVars>
          <dgm:chMax val="1"/>
          <dgm:bulletEnabled/>
        </dgm:presLayoutVars>
      </dgm:prSet>
      <dgm:spPr/>
    </dgm:pt>
    <dgm:pt modelId="{BF11BA25-BAA0-4188-B3ED-CC36072DA360}" type="pres">
      <dgm:prSet presAssocID="{AF101B12-8001-40F6-9265-E16D3B51F564}" presName="descendantText" presStyleLbl="alignNode1" presStyleIdx="2" presStyleCnt="4">
        <dgm:presLayoutVars>
          <dgm:bulletEnabled/>
        </dgm:presLayoutVars>
      </dgm:prSet>
      <dgm:spPr/>
    </dgm:pt>
    <dgm:pt modelId="{435A21EA-605B-4F0F-9E44-E603F924803B}" type="pres">
      <dgm:prSet presAssocID="{89334E86-7E56-4E73-8204-BF9413915874}" presName="sp" presStyleCnt="0"/>
      <dgm:spPr/>
    </dgm:pt>
    <dgm:pt modelId="{B369B398-4925-4CF9-B72D-95F7EBF672ED}" type="pres">
      <dgm:prSet presAssocID="{4CB6527F-5281-4AB9-8F7B-E8E6610AA755}" presName="linNode" presStyleCnt="0"/>
      <dgm:spPr/>
    </dgm:pt>
    <dgm:pt modelId="{6F39356F-9B44-4863-8906-3580768A1A5F}" type="pres">
      <dgm:prSet presAssocID="{4CB6527F-5281-4AB9-8F7B-E8E6610AA755}" presName="parentText" presStyleLbl="solidFgAcc1" presStyleIdx="3" presStyleCnt="4">
        <dgm:presLayoutVars>
          <dgm:chMax val="1"/>
          <dgm:bulletEnabled/>
        </dgm:presLayoutVars>
      </dgm:prSet>
      <dgm:spPr/>
    </dgm:pt>
    <dgm:pt modelId="{6071727F-D711-4D44-BFB9-C91CC40A5581}" type="pres">
      <dgm:prSet presAssocID="{4CB6527F-5281-4AB9-8F7B-E8E6610AA755}" presName="descendantText" presStyleLbl="alignNode1" presStyleIdx="3" presStyleCnt="4">
        <dgm:presLayoutVars>
          <dgm:bulletEnabled/>
        </dgm:presLayoutVars>
      </dgm:prSet>
      <dgm:spPr/>
    </dgm:pt>
  </dgm:ptLst>
  <dgm:cxnLst>
    <dgm:cxn modelId="{05909403-7F00-42C6-892D-DB685AC0807C}" srcId="{CAFFCD85-07C3-4F63-961A-8F560CC27DB5}" destId="{AF101B12-8001-40F6-9265-E16D3B51F564}" srcOrd="2" destOrd="0" parTransId="{09C096E5-4E4A-43B0-B89E-62D83BF4A7A9}" sibTransId="{89334E86-7E56-4E73-8204-BF9413915874}"/>
    <dgm:cxn modelId="{CC0A612A-47F5-4331-9611-4D53A13D28F0}" srcId="{3B3AFFD8-E883-4EB3-98E8-93DE4D86A047}" destId="{D861F0AA-E1F6-433E-8F7B-29192E23040D}" srcOrd="0" destOrd="0" parTransId="{9D9503CC-90B1-44AA-A0E9-D4929AEC3DBD}" sibTransId="{C2A9ED1D-041C-438C-A4B7-7377A9912C0A}"/>
    <dgm:cxn modelId="{440DD32F-6C33-4190-845E-5AD4EB6AD212}" type="presOf" srcId="{F596F753-564F-4C27-9D47-CBA0461B96FA}" destId="{5D5CFCD2-850B-4A6D-A464-9EFDFC90D80A}" srcOrd="0" destOrd="0" presId="urn:microsoft.com/office/officeart/2016/7/layout/VerticalHollowActionList"/>
    <dgm:cxn modelId="{B9856F33-A886-4207-A843-179EF5CC9959}" type="presOf" srcId="{CAFFCD85-07C3-4F63-961A-8F560CC27DB5}" destId="{7182C461-C772-4F32-910B-1A1B61B4817E}" srcOrd="0" destOrd="0" presId="urn:microsoft.com/office/officeart/2016/7/layout/VerticalHollowActionList"/>
    <dgm:cxn modelId="{06FFFD33-8F88-4B1F-8046-3D9A88AD866D}" type="presOf" srcId="{D861F0AA-E1F6-433E-8F7B-29192E23040D}" destId="{5A5DD2A3-E772-481A-8D47-526033FEC47E}" srcOrd="0" destOrd="0" presId="urn:microsoft.com/office/officeart/2016/7/layout/VerticalHollowActionList"/>
    <dgm:cxn modelId="{6F6D2338-1457-4899-A679-D0B1ECA8A0DD}" srcId="{4CB6527F-5281-4AB9-8F7B-E8E6610AA755}" destId="{3D5F2F87-97DD-483B-84AE-1CEFE403431D}" srcOrd="0" destOrd="0" parTransId="{942A3983-C465-4FBE-83E5-67484409B598}" sibTransId="{63C9AB0D-E4D8-4812-83A0-7F9734FC7B41}"/>
    <dgm:cxn modelId="{854E6A3D-7E4C-4346-8527-EBB1C70237F5}" srcId="{CAFFCD85-07C3-4F63-961A-8F560CC27DB5}" destId="{4CB6527F-5281-4AB9-8F7B-E8E6610AA755}" srcOrd="3" destOrd="0" parTransId="{C097A0DA-77C3-4E92-A9D6-426C2480ABF8}" sibTransId="{CFE6A335-C8E5-426E-98D7-671F255833C3}"/>
    <dgm:cxn modelId="{F82F8C64-6DA1-4D50-ACD9-AC800A5C4F6A}" type="presOf" srcId="{BB9851E6-CD05-44D8-98A3-4576AE1E3077}" destId="{164F66CD-9306-4D5D-A105-BDA315952429}" srcOrd="0" destOrd="0" presId="urn:microsoft.com/office/officeart/2016/7/layout/VerticalHollowActionList"/>
    <dgm:cxn modelId="{FA902647-081C-443C-AD3B-BCE458185B07}" type="presOf" srcId="{AF101B12-8001-40F6-9265-E16D3B51F564}" destId="{553713A9-A4AB-4AED-863A-E18A1232078A}" srcOrd="0" destOrd="0" presId="urn:microsoft.com/office/officeart/2016/7/layout/VerticalHollowActionList"/>
    <dgm:cxn modelId="{63E28349-5BB4-41A0-ABA6-A20F97BB6512}" srcId="{AF101B12-8001-40F6-9265-E16D3B51F564}" destId="{32782A60-8598-4EEA-9E01-98635AFEDF13}" srcOrd="0" destOrd="0" parTransId="{391E53E9-B82E-4C98-A788-FE24008F470E}" sibTransId="{32AB133B-9D6A-4C7D-8ECD-9F1306404E3E}"/>
    <dgm:cxn modelId="{CA7EA6A1-8E78-4D0F-8452-E26D9F1C96D3}" type="presOf" srcId="{32782A60-8598-4EEA-9E01-98635AFEDF13}" destId="{BF11BA25-BAA0-4188-B3ED-CC36072DA360}" srcOrd="0" destOrd="0" presId="urn:microsoft.com/office/officeart/2016/7/layout/VerticalHollowActionList"/>
    <dgm:cxn modelId="{21B589B0-BD5E-45FE-BD94-E75BFAE24C91}" type="presOf" srcId="{3B3AFFD8-E883-4EB3-98E8-93DE4D86A047}" destId="{793CB80C-10C1-4C84-8A1E-9489C185C8A4}" srcOrd="0" destOrd="0" presId="urn:microsoft.com/office/officeart/2016/7/layout/VerticalHollowActionList"/>
    <dgm:cxn modelId="{2A07D1C1-2375-4F52-B001-F4355FE86883}" srcId="{BB9851E6-CD05-44D8-98A3-4576AE1E3077}" destId="{F596F753-564F-4C27-9D47-CBA0461B96FA}" srcOrd="0" destOrd="0" parTransId="{638BEFA9-9EF5-476A-9B75-E8BF28F420E0}" sibTransId="{7FCEE47A-F9AD-46BE-A5A0-074F2AB47106}"/>
    <dgm:cxn modelId="{632809D2-695D-483A-91A4-41B017FE77C4}" type="presOf" srcId="{3D5F2F87-97DD-483B-84AE-1CEFE403431D}" destId="{6071727F-D711-4D44-BFB9-C91CC40A5581}" srcOrd="0" destOrd="0" presId="urn:microsoft.com/office/officeart/2016/7/layout/VerticalHollowActionList"/>
    <dgm:cxn modelId="{E76E55E0-6E32-458F-90B6-730514549B8A}" srcId="{CAFFCD85-07C3-4F63-961A-8F560CC27DB5}" destId="{BB9851E6-CD05-44D8-98A3-4576AE1E3077}" srcOrd="0" destOrd="0" parTransId="{A8DB8EEB-C49C-45F7-939C-94097C48ACA2}" sibTransId="{2E0B49FE-27E9-405D-8546-7296492627AF}"/>
    <dgm:cxn modelId="{7F3F66E2-9AA5-4BA9-BF17-53BCD1B01652}" srcId="{CAFFCD85-07C3-4F63-961A-8F560CC27DB5}" destId="{3B3AFFD8-E883-4EB3-98E8-93DE4D86A047}" srcOrd="1" destOrd="0" parTransId="{16A22164-4B5E-4D73-BA8A-796165E75960}" sibTransId="{1B828515-7971-4224-AAD8-F48EF9C3C5FD}"/>
    <dgm:cxn modelId="{C2AC0AFB-86C5-4410-861B-BDB4B6550681}" type="presOf" srcId="{4CB6527F-5281-4AB9-8F7B-E8E6610AA755}" destId="{6F39356F-9B44-4863-8906-3580768A1A5F}" srcOrd="0" destOrd="0" presId="urn:microsoft.com/office/officeart/2016/7/layout/VerticalHollowActionList"/>
    <dgm:cxn modelId="{36249EAB-941D-4D05-B8E1-3313FE9B6E3E}" type="presParOf" srcId="{7182C461-C772-4F32-910B-1A1B61B4817E}" destId="{0B76EE7E-E058-44D2-98A6-D19F699C3646}" srcOrd="0" destOrd="0" presId="urn:microsoft.com/office/officeart/2016/7/layout/VerticalHollowActionList"/>
    <dgm:cxn modelId="{4DEAAD8A-FF8A-4465-BE4D-5BE83984EE57}" type="presParOf" srcId="{0B76EE7E-E058-44D2-98A6-D19F699C3646}" destId="{164F66CD-9306-4D5D-A105-BDA315952429}" srcOrd="0" destOrd="0" presId="urn:microsoft.com/office/officeart/2016/7/layout/VerticalHollowActionList"/>
    <dgm:cxn modelId="{3872E309-EC32-4B60-B7EA-7C5BC1A8E2E7}" type="presParOf" srcId="{0B76EE7E-E058-44D2-98A6-D19F699C3646}" destId="{5D5CFCD2-850B-4A6D-A464-9EFDFC90D80A}" srcOrd="1" destOrd="0" presId="urn:microsoft.com/office/officeart/2016/7/layout/VerticalHollowActionList"/>
    <dgm:cxn modelId="{C12DAC7B-8F55-4D0E-8251-FB93DC119388}" type="presParOf" srcId="{7182C461-C772-4F32-910B-1A1B61B4817E}" destId="{091D39D4-7BDF-4658-9EF5-C25DD6AAE8F4}" srcOrd="1" destOrd="0" presId="urn:microsoft.com/office/officeart/2016/7/layout/VerticalHollowActionList"/>
    <dgm:cxn modelId="{95270BB1-C296-44CE-9887-CC6D9B637ABA}" type="presParOf" srcId="{7182C461-C772-4F32-910B-1A1B61B4817E}" destId="{9FF03DE6-0646-4DAF-A0F5-A0A18336F59F}" srcOrd="2" destOrd="0" presId="urn:microsoft.com/office/officeart/2016/7/layout/VerticalHollowActionList"/>
    <dgm:cxn modelId="{C1B44400-6E58-4C1E-9A39-E6442BAE9F08}" type="presParOf" srcId="{9FF03DE6-0646-4DAF-A0F5-A0A18336F59F}" destId="{793CB80C-10C1-4C84-8A1E-9489C185C8A4}" srcOrd="0" destOrd="0" presId="urn:microsoft.com/office/officeart/2016/7/layout/VerticalHollowActionList"/>
    <dgm:cxn modelId="{A92F5086-C241-43A5-A124-9D8FAE1E753E}" type="presParOf" srcId="{9FF03DE6-0646-4DAF-A0F5-A0A18336F59F}" destId="{5A5DD2A3-E772-481A-8D47-526033FEC47E}" srcOrd="1" destOrd="0" presId="urn:microsoft.com/office/officeart/2016/7/layout/VerticalHollowActionList"/>
    <dgm:cxn modelId="{668676E0-597B-4806-B70E-20A694841C27}" type="presParOf" srcId="{7182C461-C772-4F32-910B-1A1B61B4817E}" destId="{56FB35AB-6163-48EB-A99E-B941FBD00073}" srcOrd="3" destOrd="0" presId="urn:microsoft.com/office/officeart/2016/7/layout/VerticalHollowActionList"/>
    <dgm:cxn modelId="{F2BB0BB3-842A-48CB-A204-4BE79777C1A9}" type="presParOf" srcId="{7182C461-C772-4F32-910B-1A1B61B4817E}" destId="{88566796-3AD0-4C00-929C-F66FAB9188F7}" srcOrd="4" destOrd="0" presId="urn:microsoft.com/office/officeart/2016/7/layout/VerticalHollowActionList"/>
    <dgm:cxn modelId="{A1F77391-1143-429A-9B20-493044AB251C}" type="presParOf" srcId="{88566796-3AD0-4C00-929C-F66FAB9188F7}" destId="{553713A9-A4AB-4AED-863A-E18A1232078A}" srcOrd="0" destOrd="0" presId="urn:microsoft.com/office/officeart/2016/7/layout/VerticalHollowActionList"/>
    <dgm:cxn modelId="{A8C284DF-9C11-474A-8B3B-AAABA041BAF8}" type="presParOf" srcId="{88566796-3AD0-4C00-929C-F66FAB9188F7}" destId="{BF11BA25-BAA0-4188-B3ED-CC36072DA360}" srcOrd="1" destOrd="0" presId="urn:microsoft.com/office/officeart/2016/7/layout/VerticalHollowActionList"/>
    <dgm:cxn modelId="{61B30852-273F-448A-941A-E5448175BF85}" type="presParOf" srcId="{7182C461-C772-4F32-910B-1A1B61B4817E}" destId="{435A21EA-605B-4F0F-9E44-E603F924803B}" srcOrd="5" destOrd="0" presId="urn:microsoft.com/office/officeart/2016/7/layout/VerticalHollowActionList"/>
    <dgm:cxn modelId="{4A8D353C-B2E6-4E7F-AAFE-A3EFDB86A230}" type="presParOf" srcId="{7182C461-C772-4F32-910B-1A1B61B4817E}" destId="{B369B398-4925-4CF9-B72D-95F7EBF672ED}" srcOrd="6" destOrd="0" presId="urn:microsoft.com/office/officeart/2016/7/layout/VerticalHollowActionList"/>
    <dgm:cxn modelId="{B0837D5E-71CE-43C4-9D1D-1F8377B6AA39}" type="presParOf" srcId="{B369B398-4925-4CF9-B72D-95F7EBF672ED}" destId="{6F39356F-9B44-4863-8906-3580768A1A5F}" srcOrd="0" destOrd="0" presId="urn:microsoft.com/office/officeart/2016/7/layout/VerticalHollowActionList"/>
    <dgm:cxn modelId="{32E0EC20-5E0C-491D-A0D5-5E394C794CB3}" type="presParOf" srcId="{B369B398-4925-4CF9-B72D-95F7EBF672ED}" destId="{6071727F-D711-4D44-BFB9-C91CC40A5581}" srcOrd="1" destOrd="0" presId="urn:microsoft.com/office/officeart/2016/7/layout/VerticalHollowAction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FE940363-A937-472D-9D46-AFF910F1EB4E}" type="doc">
      <dgm:prSet loTypeId="urn:microsoft.com/office/officeart/2005/8/layout/default" loCatId="list" qsTypeId="urn:microsoft.com/office/officeart/2005/8/quickstyle/simple5" qsCatId="simple" csTypeId="urn:microsoft.com/office/officeart/2005/8/colors/accent1_3" csCatId="accent1" phldr="1"/>
      <dgm:spPr/>
      <dgm:t>
        <a:bodyPr/>
        <a:lstStyle/>
        <a:p>
          <a:endParaRPr lang="en-US"/>
        </a:p>
      </dgm:t>
    </dgm:pt>
    <dgm:pt modelId="{099ADE03-B1E4-4070-8CA3-593F5EF73EDC}">
      <dgm:prSet custT="1"/>
      <dgm:spPr>
        <a:solidFill>
          <a:schemeClr val="accent1"/>
        </a:solidFill>
      </dgm:spPr>
      <dgm:t>
        <a:bodyPr/>
        <a:lstStyle/>
        <a:p>
          <a:r>
            <a:rPr lang="en-GB" sz="1400"/>
            <a:t>The split of process, content, and context is key to the support of the Architecture Governance initiative</a:t>
          </a:r>
          <a:endParaRPr lang="en-US" sz="1400"/>
        </a:p>
      </dgm:t>
    </dgm:pt>
    <dgm:pt modelId="{D42550C1-0DD7-444E-A257-3AA1B8F75C32}" type="parTrans" cxnId="{65E6D528-1A6E-41EA-A1D6-353BB32AF20B}">
      <dgm:prSet/>
      <dgm:spPr/>
      <dgm:t>
        <a:bodyPr/>
        <a:lstStyle/>
        <a:p>
          <a:endParaRPr lang="en-US" sz="1600"/>
        </a:p>
      </dgm:t>
    </dgm:pt>
    <dgm:pt modelId="{08E0EB8C-2DC5-4682-AEF2-BE39B0C327B2}" type="sibTrans" cxnId="{65E6D528-1A6E-41EA-A1D6-353BB32AF20B}">
      <dgm:prSet/>
      <dgm:spPr/>
      <dgm:t>
        <a:bodyPr/>
        <a:lstStyle/>
        <a:p>
          <a:endParaRPr lang="en-US" sz="1600"/>
        </a:p>
      </dgm:t>
    </dgm:pt>
    <dgm:pt modelId="{CB5F299F-915F-4218-A3BE-D9CCBAC6DFC6}">
      <dgm:prSet custT="1"/>
      <dgm:spPr>
        <a:solidFill>
          <a:schemeClr val="accent1"/>
        </a:solidFill>
      </dgm:spPr>
      <dgm:t>
        <a:bodyPr/>
        <a:lstStyle/>
        <a:p>
          <a:r>
            <a:rPr lang="en-GB" sz="1400"/>
            <a:t>This content-agnostic approach ensures that the framework is flexible</a:t>
          </a:r>
          <a:endParaRPr lang="en-US" sz="1400"/>
        </a:p>
      </dgm:t>
    </dgm:pt>
    <dgm:pt modelId="{FB21F06F-E4FA-47B7-B3F7-9A9A2D9991A1}" type="parTrans" cxnId="{A0E3DBA6-6864-4763-8A9C-D71D5842CBBA}">
      <dgm:prSet/>
      <dgm:spPr/>
      <dgm:t>
        <a:bodyPr/>
        <a:lstStyle/>
        <a:p>
          <a:endParaRPr lang="en-US" sz="1600"/>
        </a:p>
      </dgm:t>
    </dgm:pt>
    <dgm:pt modelId="{0F6CD243-7EB9-431F-BF4F-D97FE402DEF0}" type="sibTrans" cxnId="{A0E3DBA6-6864-4763-8A9C-D71D5842CBBA}">
      <dgm:prSet/>
      <dgm:spPr/>
      <dgm:t>
        <a:bodyPr/>
        <a:lstStyle/>
        <a:p>
          <a:endParaRPr lang="en-US" sz="1600"/>
        </a:p>
      </dgm:t>
    </dgm:pt>
    <dgm:pt modelId="{C97B9D39-5A03-4535-A093-EC7A588DD59A}" type="pres">
      <dgm:prSet presAssocID="{FE940363-A937-472D-9D46-AFF910F1EB4E}" presName="diagram" presStyleCnt="0">
        <dgm:presLayoutVars>
          <dgm:dir/>
          <dgm:resizeHandles val="exact"/>
        </dgm:presLayoutVars>
      </dgm:prSet>
      <dgm:spPr/>
    </dgm:pt>
    <dgm:pt modelId="{4AF0D960-003B-4813-8D79-08FAA7127EE0}" type="pres">
      <dgm:prSet presAssocID="{099ADE03-B1E4-4070-8CA3-593F5EF73EDC}" presName="node" presStyleLbl="node1" presStyleIdx="0" presStyleCnt="2">
        <dgm:presLayoutVars>
          <dgm:bulletEnabled val="1"/>
        </dgm:presLayoutVars>
      </dgm:prSet>
      <dgm:spPr>
        <a:prstGeom prst="flowChartAlternateProcess">
          <a:avLst/>
        </a:prstGeom>
      </dgm:spPr>
    </dgm:pt>
    <dgm:pt modelId="{971EB877-6341-408C-A975-4C5B04CFBFE1}" type="pres">
      <dgm:prSet presAssocID="{08E0EB8C-2DC5-4682-AEF2-BE39B0C327B2}" presName="sibTrans" presStyleCnt="0"/>
      <dgm:spPr/>
    </dgm:pt>
    <dgm:pt modelId="{C78D033A-A856-4730-9454-7DC1DFBAD361}" type="pres">
      <dgm:prSet presAssocID="{CB5F299F-915F-4218-A3BE-D9CCBAC6DFC6}" presName="node" presStyleLbl="node1" presStyleIdx="1" presStyleCnt="2">
        <dgm:presLayoutVars>
          <dgm:bulletEnabled val="1"/>
        </dgm:presLayoutVars>
      </dgm:prSet>
      <dgm:spPr>
        <a:prstGeom prst="flowChartAlternateProcess">
          <a:avLst/>
        </a:prstGeom>
      </dgm:spPr>
    </dgm:pt>
  </dgm:ptLst>
  <dgm:cxnLst>
    <dgm:cxn modelId="{65E6D528-1A6E-41EA-A1D6-353BB32AF20B}" srcId="{FE940363-A937-472D-9D46-AFF910F1EB4E}" destId="{099ADE03-B1E4-4070-8CA3-593F5EF73EDC}" srcOrd="0" destOrd="0" parTransId="{D42550C1-0DD7-444E-A257-3AA1B8F75C32}" sibTransId="{08E0EB8C-2DC5-4682-AEF2-BE39B0C327B2}"/>
    <dgm:cxn modelId="{B7810E58-C6C0-46EA-BDEF-7D025790843E}" type="presOf" srcId="{CB5F299F-915F-4218-A3BE-D9CCBAC6DFC6}" destId="{C78D033A-A856-4730-9454-7DC1DFBAD361}" srcOrd="0" destOrd="0" presId="urn:microsoft.com/office/officeart/2005/8/layout/default"/>
    <dgm:cxn modelId="{E9A14090-8B90-4886-B34D-F2A8B97541FF}" type="presOf" srcId="{FE940363-A937-472D-9D46-AFF910F1EB4E}" destId="{C97B9D39-5A03-4535-A093-EC7A588DD59A}" srcOrd="0" destOrd="0" presId="urn:microsoft.com/office/officeart/2005/8/layout/default"/>
    <dgm:cxn modelId="{A0E3DBA6-6864-4763-8A9C-D71D5842CBBA}" srcId="{FE940363-A937-472D-9D46-AFF910F1EB4E}" destId="{CB5F299F-915F-4218-A3BE-D9CCBAC6DFC6}" srcOrd="1" destOrd="0" parTransId="{FB21F06F-E4FA-47B7-B3F7-9A9A2D9991A1}" sibTransId="{0F6CD243-7EB9-431F-BF4F-D97FE402DEF0}"/>
    <dgm:cxn modelId="{290BA1A7-3C18-4DE4-940A-E7460FDF5F37}" type="presOf" srcId="{099ADE03-B1E4-4070-8CA3-593F5EF73EDC}" destId="{4AF0D960-003B-4813-8D79-08FAA7127EE0}" srcOrd="0" destOrd="0" presId="urn:microsoft.com/office/officeart/2005/8/layout/default"/>
    <dgm:cxn modelId="{27AD9B55-54A8-4A67-B3ED-687A38BD216E}" type="presParOf" srcId="{C97B9D39-5A03-4535-A093-EC7A588DD59A}" destId="{4AF0D960-003B-4813-8D79-08FAA7127EE0}" srcOrd="0" destOrd="0" presId="urn:microsoft.com/office/officeart/2005/8/layout/default"/>
    <dgm:cxn modelId="{DFB48921-7E07-4A78-A502-D578924B2578}" type="presParOf" srcId="{C97B9D39-5A03-4535-A093-EC7A588DD59A}" destId="{971EB877-6341-408C-A975-4C5B04CFBFE1}" srcOrd="1" destOrd="0" presId="urn:microsoft.com/office/officeart/2005/8/layout/default"/>
    <dgm:cxn modelId="{CD40ADD9-7403-44F2-A25B-345CFAFC56FF}" type="presParOf" srcId="{C97B9D39-5A03-4535-A093-EC7A588DD59A}" destId="{C78D033A-A856-4730-9454-7DC1DFBAD361}" srcOrd="2"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C57875DA-10D8-485C-8A80-492C33E77AF0}"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n-US"/>
        </a:p>
      </dgm:t>
    </dgm:pt>
    <dgm:pt modelId="{A4D81D79-2926-4183-9347-3DC2F74D3CF6}">
      <dgm:prSet custT="1"/>
      <dgm:spPr>
        <a:solidFill>
          <a:schemeClr val="accent1"/>
        </a:solidFill>
      </dgm:spPr>
      <dgm:t>
        <a:bodyPr/>
        <a:lstStyle/>
        <a:p>
          <a:r>
            <a:rPr lang="en-GB" sz="1800" b="0" i="0" baseline="0"/>
            <a:t>Global governance board</a:t>
          </a:r>
          <a:endParaRPr lang="en-US" sz="1800"/>
        </a:p>
      </dgm:t>
    </dgm:pt>
    <dgm:pt modelId="{30C54E2B-D412-46A4-BEC9-D86B5F857D5E}" type="parTrans" cxnId="{72B0FE0F-E166-4563-8A14-F82FB3231A4F}">
      <dgm:prSet/>
      <dgm:spPr/>
      <dgm:t>
        <a:bodyPr/>
        <a:lstStyle/>
        <a:p>
          <a:endParaRPr lang="en-US" sz="1800"/>
        </a:p>
      </dgm:t>
    </dgm:pt>
    <dgm:pt modelId="{C1637F50-CEF0-4804-9B20-984C2F200DE1}" type="sibTrans" cxnId="{72B0FE0F-E166-4563-8A14-F82FB3231A4F}">
      <dgm:prSet/>
      <dgm:spPr/>
      <dgm:t>
        <a:bodyPr/>
        <a:lstStyle/>
        <a:p>
          <a:endParaRPr lang="en-US" sz="1800"/>
        </a:p>
      </dgm:t>
    </dgm:pt>
    <dgm:pt modelId="{87B77592-2AB4-49A2-A4A4-B21956988490}">
      <dgm:prSet custT="1"/>
      <dgm:spPr>
        <a:solidFill>
          <a:schemeClr val="accent1"/>
        </a:solidFill>
      </dgm:spPr>
      <dgm:t>
        <a:bodyPr/>
        <a:lstStyle/>
        <a:p>
          <a:r>
            <a:rPr lang="en-GB" sz="1800" b="0" i="0" baseline="0"/>
            <a:t>Local governance board</a:t>
          </a:r>
          <a:endParaRPr lang="en-US" sz="1800"/>
        </a:p>
      </dgm:t>
    </dgm:pt>
    <dgm:pt modelId="{0CA85A09-04D2-4099-826B-A04D5D7F9591}" type="parTrans" cxnId="{23635D30-B162-4E2B-9137-9BD1A7DE6ED6}">
      <dgm:prSet/>
      <dgm:spPr/>
      <dgm:t>
        <a:bodyPr/>
        <a:lstStyle/>
        <a:p>
          <a:endParaRPr lang="en-US" sz="1800"/>
        </a:p>
      </dgm:t>
    </dgm:pt>
    <dgm:pt modelId="{DDD3C657-AB4E-4ECE-9B0C-7C23105802B7}" type="sibTrans" cxnId="{23635D30-B162-4E2B-9137-9BD1A7DE6ED6}">
      <dgm:prSet/>
      <dgm:spPr/>
      <dgm:t>
        <a:bodyPr/>
        <a:lstStyle/>
        <a:p>
          <a:endParaRPr lang="en-US" sz="1800"/>
        </a:p>
      </dgm:t>
    </dgm:pt>
    <dgm:pt modelId="{062D40EF-926E-4351-8C79-27D860A1801E}">
      <dgm:prSet custT="1"/>
      <dgm:spPr>
        <a:solidFill>
          <a:schemeClr val="accent1"/>
        </a:solidFill>
      </dgm:spPr>
      <dgm:t>
        <a:bodyPr/>
        <a:lstStyle/>
        <a:p>
          <a:r>
            <a:rPr lang="en-GB" sz="1800" b="0" i="0" baseline="0"/>
            <a:t>Design authorities</a:t>
          </a:r>
          <a:endParaRPr lang="en-US" sz="1800"/>
        </a:p>
      </dgm:t>
    </dgm:pt>
    <dgm:pt modelId="{079F5EA6-0322-46C9-96AC-7CE2F7C0F907}" type="parTrans" cxnId="{9637DE06-4E34-4C29-A201-8E42A8657E49}">
      <dgm:prSet/>
      <dgm:spPr/>
      <dgm:t>
        <a:bodyPr/>
        <a:lstStyle/>
        <a:p>
          <a:endParaRPr lang="en-US" sz="1800"/>
        </a:p>
      </dgm:t>
    </dgm:pt>
    <dgm:pt modelId="{A8EEB99D-C9CC-4DF2-842E-B2FD45EC5423}" type="sibTrans" cxnId="{9637DE06-4E34-4C29-A201-8E42A8657E49}">
      <dgm:prSet/>
      <dgm:spPr/>
      <dgm:t>
        <a:bodyPr/>
        <a:lstStyle/>
        <a:p>
          <a:endParaRPr lang="en-US" sz="1800"/>
        </a:p>
      </dgm:t>
    </dgm:pt>
    <dgm:pt modelId="{28855C2F-9853-482F-B116-C855F4E1B9A2}">
      <dgm:prSet custT="1"/>
      <dgm:spPr>
        <a:solidFill>
          <a:schemeClr val="accent1"/>
        </a:solidFill>
      </dgm:spPr>
      <dgm:t>
        <a:bodyPr/>
        <a:lstStyle/>
        <a:p>
          <a:r>
            <a:rPr lang="en-GB" sz="1800" b="0" i="0" baseline="0"/>
            <a:t>Working parties</a:t>
          </a:r>
          <a:endParaRPr lang="en-US" sz="1800"/>
        </a:p>
      </dgm:t>
    </dgm:pt>
    <dgm:pt modelId="{AE6DE8EB-1F42-47FE-8412-BCF407A6130C}" type="parTrans" cxnId="{AE9143B1-F3BF-4543-8819-4C16FDCD47A5}">
      <dgm:prSet/>
      <dgm:spPr/>
      <dgm:t>
        <a:bodyPr/>
        <a:lstStyle/>
        <a:p>
          <a:endParaRPr lang="en-US" sz="1800"/>
        </a:p>
      </dgm:t>
    </dgm:pt>
    <dgm:pt modelId="{7175E323-7887-4B57-B6EA-53B63BAF897D}" type="sibTrans" cxnId="{AE9143B1-F3BF-4543-8819-4C16FDCD47A5}">
      <dgm:prSet/>
      <dgm:spPr/>
      <dgm:t>
        <a:bodyPr/>
        <a:lstStyle/>
        <a:p>
          <a:endParaRPr lang="en-US" sz="1800"/>
        </a:p>
      </dgm:t>
    </dgm:pt>
    <dgm:pt modelId="{3CD0B8D0-79A6-4E78-AC21-1E693B3DE526}" type="pres">
      <dgm:prSet presAssocID="{C57875DA-10D8-485C-8A80-492C33E77AF0}" presName="Name0" presStyleCnt="0">
        <dgm:presLayoutVars>
          <dgm:chMax val="7"/>
          <dgm:chPref val="7"/>
          <dgm:dir/>
        </dgm:presLayoutVars>
      </dgm:prSet>
      <dgm:spPr/>
    </dgm:pt>
    <dgm:pt modelId="{14D50FBD-5486-4ADE-9E44-BB4D5D21379A}" type="pres">
      <dgm:prSet presAssocID="{C57875DA-10D8-485C-8A80-492C33E77AF0}" presName="Name1" presStyleCnt="0"/>
      <dgm:spPr/>
    </dgm:pt>
    <dgm:pt modelId="{B4B211D7-2334-4972-8FFB-A1A19D61AA0E}" type="pres">
      <dgm:prSet presAssocID="{C57875DA-10D8-485C-8A80-492C33E77AF0}" presName="cycle" presStyleCnt="0"/>
      <dgm:spPr/>
    </dgm:pt>
    <dgm:pt modelId="{0CF18F77-2A23-4E8E-9160-1D3EA2DF71C2}" type="pres">
      <dgm:prSet presAssocID="{C57875DA-10D8-485C-8A80-492C33E77AF0}" presName="srcNode" presStyleLbl="node1" presStyleIdx="0" presStyleCnt="4"/>
      <dgm:spPr/>
    </dgm:pt>
    <dgm:pt modelId="{44DE91E2-1FCA-4533-9D6A-A59BFAA90023}" type="pres">
      <dgm:prSet presAssocID="{C57875DA-10D8-485C-8A80-492C33E77AF0}" presName="conn" presStyleLbl="parChTrans1D2" presStyleIdx="0" presStyleCnt="1"/>
      <dgm:spPr/>
    </dgm:pt>
    <dgm:pt modelId="{78141016-A9D0-41C7-A137-1947A3BAD2AC}" type="pres">
      <dgm:prSet presAssocID="{C57875DA-10D8-485C-8A80-492C33E77AF0}" presName="extraNode" presStyleLbl="node1" presStyleIdx="0" presStyleCnt="4"/>
      <dgm:spPr/>
    </dgm:pt>
    <dgm:pt modelId="{D464FFC2-D231-4C5B-B0FE-E8A4A33BB373}" type="pres">
      <dgm:prSet presAssocID="{C57875DA-10D8-485C-8A80-492C33E77AF0}" presName="dstNode" presStyleLbl="node1" presStyleIdx="0" presStyleCnt="4"/>
      <dgm:spPr/>
    </dgm:pt>
    <dgm:pt modelId="{AF2ED5D4-58B2-4E8B-A7CA-3551D43C84D0}" type="pres">
      <dgm:prSet presAssocID="{A4D81D79-2926-4183-9347-3DC2F74D3CF6}" presName="text_1" presStyleLbl="node1" presStyleIdx="0" presStyleCnt="4">
        <dgm:presLayoutVars>
          <dgm:bulletEnabled val="1"/>
        </dgm:presLayoutVars>
      </dgm:prSet>
      <dgm:spPr/>
    </dgm:pt>
    <dgm:pt modelId="{711E89F2-853F-4E3D-9048-E0AEEA34A65C}" type="pres">
      <dgm:prSet presAssocID="{A4D81D79-2926-4183-9347-3DC2F74D3CF6}" presName="accent_1" presStyleCnt="0"/>
      <dgm:spPr/>
    </dgm:pt>
    <dgm:pt modelId="{016C9E5A-3D5A-43CC-BDF5-259202824602}" type="pres">
      <dgm:prSet presAssocID="{A4D81D79-2926-4183-9347-3DC2F74D3CF6}" presName="accentRepeatNode" presStyleLbl="solidFgAcc1" presStyleIdx="0" presStyleCnt="4"/>
      <dgm:spPr/>
    </dgm:pt>
    <dgm:pt modelId="{2E9A4844-1468-4704-8EF7-3C0DB62CE974}" type="pres">
      <dgm:prSet presAssocID="{87B77592-2AB4-49A2-A4A4-B21956988490}" presName="text_2" presStyleLbl="node1" presStyleIdx="1" presStyleCnt="4">
        <dgm:presLayoutVars>
          <dgm:bulletEnabled val="1"/>
        </dgm:presLayoutVars>
      </dgm:prSet>
      <dgm:spPr/>
    </dgm:pt>
    <dgm:pt modelId="{68E20F81-17A1-4551-B3B3-EF166AF254AA}" type="pres">
      <dgm:prSet presAssocID="{87B77592-2AB4-49A2-A4A4-B21956988490}" presName="accent_2" presStyleCnt="0"/>
      <dgm:spPr/>
    </dgm:pt>
    <dgm:pt modelId="{7522F567-5235-44D3-8DDF-6904F71E8C4B}" type="pres">
      <dgm:prSet presAssocID="{87B77592-2AB4-49A2-A4A4-B21956988490}" presName="accentRepeatNode" presStyleLbl="solidFgAcc1" presStyleIdx="1" presStyleCnt="4"/>
      <dgm:spPr/>
    </dgm:pt>
    <dgm:pt modelId="{476127F8-DFCD-4B66-AA10-932518D0C338}" type="pres">
      <dgm:prSet presAssocID="{062D40EF-926E-4351-8C79-27D860A1801E}" presName="text_3" presStyleLbl="node1" presStyleIdx="2" presStyleCnt="4">
        <dgm:presLayoutVars>
          <dgm:bulletEnabled val="1"/>
        </dgm:presLayoutVars>
      </dgm:prSet>
      <dgm:spPr/>
    </dgm:pt>
    <dgm:pt modelId="{D8221981-B57E-4E94-BFE7-CBCFCF7BD971}" type="pres">
      <dgm:prSet presAssocID="{062D40EF-926E-4351-8C79-27D860A1801E}" presName="accent_3" presStyleCnt="0"/>
      <dgm:spPr/>
    </dgm:pt>
    <dgm:pt modelId="{F6E3C7C2-F8CF-45D2-BD84-328CFD9EB8CA}" type="pres">
      <dgm:prSet presAssocID="{062D40EF-926E-4351-8C79-27D860A1801E}" presName="accentRepeatNode" presStyleLbl="solidFgAcc1" presStyleIdx="2" presStyleCnt="4"/>
      <dgm:spPr/>
    </dgm:pt>
    <dgm:pt modelId="{05640D25-1421-4053-BF81-5A88043766F5}" type="pres">
      <dgm:prSet presAssocID="{28855C2F-9853-482F-B116-C855F4E1B9A2}" presName="text_4" presStyleLbl="node1" presStyleIdx="3" presStyleCnt="4">
        <dgm:presLayoutVars>
          <dgm:bulletEnabled val="1"/>
        </dgm:presLayoutVars>
      </dgm:prSet>
      <dgm:spPr/>
    </dgm:pt>
    <dgm:pt modelId="{61792021-0493-42B8-A000-64B229F05E32}" type="pres">
      <dgm:prSet presAssocID="{28855C2F-9853-482F-B116-C855F4E1B9A2}" presName="accent_4" presStyleCnt="0"/>
      <dgm:spPr/>
    </dgm:pt>
    <dgm:pt modelId="{333B19AE-F8A0-45EF-ABFA-E762272F94B7}" type="pres">
      <dgm:prSet presAssocID="{28855C2F-9853-482F-B116-C855F4E1B9A2}" presName="accentRepeatNode" presStyleLbl="solidFgAcc1" presStyleIdx="3" presStyleCnt="4"/>
      <dgm:spPr/>
    </dgm:pt>
  </dgm:ptLst>
  <dgm:cxnLst>
    <dgm:cxn modelId="{9637DE06-4E34-4C29-A201-8E42A8657E49}" srcId="{C57875DA-10D8-485C-8A80-492C33E77AF0}" destId="{062D40EF-926E-4351-8C79-27D860A1801E}" srcOrd="2" destOrd="0" parTransId="{079F5EA6-0322-46C9-96AC-7CE2F7C0F907}" sibTransId="{A8EEB99D-C9CC-4DF2-842E-B2FD45EC5423}"/>
    <dgm:cxn modelId="{72B0FE0F-E166-4563-8A14-F82FB3231A4F}" srcId="{C57875DA-10D8-485C-8A80-492C33E77AF0}" destId="{A4D81D79-2926-4183-9347-3DC2F74D3CF6}" srcOrd="0" destOrd="0" parTransId="{30C54E2B-D412-46A4-BEC9-D86B5F857D5E}" sibTransId="{C1637F50-CEF0-4804-9B20-984C2F200DE1}"/>
    <dgm:cxn modelId="{22D9D522-C778-4174-A878-6550EB331697}" type="presOf" srcId="{062D40EF-926E-4351-8C79-27D860A1801E}" destId="{476127F8-DFCD-4B66-AA10-932518D0C338}" srcOrd="0" destOrd="0" presId="urn:microsoft.com/office/officeart/2008/layout/VerticalCurvedList"/>
    <dgm:cxn modelId="{23635D30-B162-4E2B-9137-9BD1A7DE6ED6}" srcId="{C57875DA-10D8-485C-8A80-492C33E77AF0}" destId="{87B77592-2AB4-49A2-A4A4-B21956988490}" srcOrd="1" destOrd="0" parTransId="{0CA85A09-04D2-4099-826B-A04D5D7F9591}" sibTransId="{DDD3C657-AB4E-4ECE-9B0C-7C23105802B7}"/>
    <dgm:cxn modelId="{6F76B062-F4B8-4197-83B5-15065ABD4023}" type="presOf" srcId="{C57875DA-10D8-485C-8A80-492C33E77AF0}" destId="{3CD0B8D0-79A6-4E78-AC21-1E693B3DE526}" srcOrd="0" destOrd="0" presId="urn:microsoft.com/office/officeart/2008/layout/VerticalCurvedList"/>
    <dgm:cxn modelId="{B57F6C99-F65A-4635-BB74-C1405486C8B6}" type="presOf" srcId="{C1637F50-CEF0-4804-9B20-984C2F200DE1}" destId="{44DE91E2-1FCA-4533-9D6A-A59BFAA90023}" srcOrd="0" destOrd="0" presId="urn:microsoft.com/office/officeart/2008/layout/VerticalCurvedList"/>
    <dgm:cxn modelId="{AE9143B1-F3BF-4543-8819-4C16FDCD47A5}" srcId="{C57875DA-10D8-485C-8A80-492C33E77AF0}" destId="{28855C2F-9853-482F-B116-C855F4E1B9A2}" srcOrd="3" destOrd="0" parTransId="{AE6DE8EB-1F42-47FE-8412-BCF407A6130C}" sibTransId="{7175E323-7887-4B57-B6EA-53B63BAF897D}"/>
    <dgm:cxn modelId="{D89C6FE0-035A-4474-8434-586D6CC4A825}" type="presOf" srcId="{87B77592-2AB4-49A2-A4A4-B21956988490}" destId="{2E9A4844-1468-4704-8EF7-3C0DB62CE974}" srcOrd="0" destOrd="0" presId="urn:microsoft.com/office/officeart/2008/layout/VerticalCurvedList"/>
    <dgm:cxn modelId="{B8ACDAE5-3501-47D7-BE1E-28A7811D3C6B}" type="presOf" srcId="{A4D81D79-2926-4183-9347-3DC2F74D3CF6}" destId="{AF2ED5D4-58B2-4E8B-A7CA-3551D43C84D0}" srcOrd="0" destOrd="0" presId="urn:microsoft.com/office/officeart/2008/layout/VerticalCurvedList"/>
    <dgm:cxn modelId="{A12013F8-D6FD-4BAE-9899-4981129911E3}" type="presOf" srcId="{28855C2F-9853-482F-B116-C855F4E1B9A2}" destId="{05640D25-1421-4053-BF81-5A88043766F5}" srcOrd="0" destOrd="0" presId="urn:microsoft.com/office/officeart/2008/layout/VerticalCurvedList"/>
    <dgm:cxn modelId="{71834A21-0E3F-495B-B6C4-8B16BBF6903F}" type="presParOf" srcId="{3CD0B8D0-79A6-4E78-AC21-1E693B3DE526}" destId="{14D50FBD-5486-4ADE-9E44-BB4D5D21379A}" srcOrd="0" destOrd="0" presId="urn:microsoft.com/office/officeart/2008/layout/VerticalCurvedList"/>
    <dgm:cxn modelId="{F9C9097F-6D57-4A0E-8063-03F72516F2E4}" type="presParOf" srcId="{14D50FBD-5486-4ADE-9E44-BB4D5D21379A}" destId="{B4B211D7-2334-4972-8FFB-A1A19D61AA0E}" srcOrd="0" destOrd="0" presId="urn:microsoft.com/office/officeart/2008/layout/VerticalCurvedList"/>
    <dgm:cxn modelId="{82966855-0AB4-4B2D-A7E1-4F41DFC2803D}" type="presParOf" srcId="{B4B211D7-2334-4972-8FFB-A1A19D61AA0E}" destId="{0CF18F77-2A23-4E8E-9160-1D3EA2DF71C2}" srcOrd="0" destOrd="0" presId="urn:microsoft.com/office/officeart/2008/layout/VerticalCurvedList"/>
    <dgm:cxn modelId="{8F7D6B95-4511-4186-808C-ABD0C5BD5D43}" type="presParOf" srcId="{B4B211D7-2334-4972-8FFB-A1A19D61AA0E}" destId="{44DE91E2-1FCA-4533-9D6A-A59BFAA90023}" srcOrd="1" destOrd="0" presId="urn:microsoft.com/office/officeart/2008/layout/VerticalCurvedList"/>
    <dgm:cxn modelId="{8F3BE395-B21B-4E69-A1F1-3590F5A457EF}" type="presParOf" srcId="{B4B211D7-2334-4972-8FFB-A1A19D61AA0E}" destId="{78141016-A9D0-41C7-A137-1947A3BAD2AC}" srcOrd="2" destOrd="0" presId="urn:microsoft.com/office/officeart/2008/layout/VerticalCurvedList"/>
    <dgm:cxn modelId="{4E6AB782-005E-4A8E-AC3A-C9F863FA5CB2}" type="presParOf" srcId="{B4B211D7-2334-4972-8FFB-A1A19D61AA0E}" destId="{D464FFC2-D231-4C5B-B0FE-E8A4A33BB373}" srcOrd="3" destOrd="0" presId="urn:microsoft.com/office/officeart/2008/layout/VerticalCurvedList"/>
    <dgm:cxn modelId="{022356B0-EECB-432D-8FF4-6E0A108DF08C}" type="presParOf" srcId="{14D50FBD-5486-4ADE-9E44-BB4D5D21379A}" destId="{AF2ED5D4-58B2-4E8B-A7CA-3551D43C84D0}" srcOrd="1" destOrd="0" presId="urn:microsoft.com/office/officeart/2008/layout/VerticalCurvedList"/>
    <dgm:cxn modelId="{2436041B-ADD4-4FFC-A8EF-1869026B76E6}" type="presParOf" srcId="{14D50FBD-5486-4ADE-9E44-BB4D5D21379A}" destId="{711E89F2-853F-4E3D-9048-E0AEEA34A65C}" srcOrd="2" destOrd="0" presId="urn:microsoft.com/office/officeart/2008/layout/VerticalCurvedList"/>
    <dgm:cxn modelId="{2E6D8E1E-3CF5-4B8F-A3F4-A2020A284389}" type="presParOf" srcId="{711E89F2-853F-4E3D-9048-E0AEEA34A65C}" destId="{016C9E5A-3D5A-43CC-BDF5-259202824602}" srcOrd="0" destOrd="0" presId="urn:microsoft.com/office/officeart/2008/layout/VerticalCurvedList"/>
    <dgm:cxn modelId="{49276236-D8B5-401D-986F-C0258CD4156B}" type="presParOf" srcId="{14D50FBD-5486-4ADE-9E44-BB4D5D21379A}" destId="{2E9A4844-1468-4704-8EF7-3C0DB62CE974}" srcOrd="3" destOrd="0" presId="urn:microsoft.com/office/officeart/2008/layout/VerticalCurvedList"/>
    <dgm:cxn modelId="{D66B4FA5-614F-4B73-93B4-BB579BCF5F8F}" type="presParOf" srcId="{14D50FBD-5486-4ADE-9E44-BB4D5D21379A}" destId="{68E20F81-17A1-4551-B3B3-EF166AF254AA}" srcOrd="4" destOrd="0" presId="urn:microsoft.com/office/officeart/2008/layout/VerticalCurvedList"/>
    <dgm:cxn modelId="{6C2A47F2-21BC-4562-9E64-0C674216356A}" type="presParOf" srcId="{68E20F81-17A1-4551-B3B3-EF166AF254AA}" destId="{7522F567-5235-44D3-8DDF-6904F71E8C4B}" srcOrd="0" destOrd="0" presId="urn:microsoft.com/office/officeart/2008/layout/VerticalCurvedList"/>
    <dgm:cxn modelId="{C05A4329-6AC6-448F-92A0-17298C2E1631}" type="presParOf" srcId="{14D50FBD-5486-4ADE-9E44-BB4D5D21379A}" destId="{476127F8-DFCD-4B66-AA10-932518D0C338}" srcOrd="5" destOrd="0" presId="urn:microsoft.com/office/officeart/2008/layout/VerticalCurvedList"/>
    <dgm:cxn modelId="{4163335F-94C2-44C2-8AFC-0C1FCBEAE356}" type="presParOf" srcId="{14D50FBD-5486-4ADE-9E44-BB4D5D21379A}" destId="{D8221981-B57E-4E94-BFE7-CBCFCF7BD971}" srcOrd="6" destOrd="0" presId="urn:microsoft.com/office/officeart/2008/layout/VerticalCurvedList"/>
    <dgm:cxn modelId="{38E5D24D-9F6E-4177-9CAE-51B7DAA8A21C}" type="presParOf" srcId="{D8221981-B57E-4E94-BFE7-CBCFCF7BD971}" destId="{F6E3C7C2-F8CF-45D2-BD84-328CFD9EB8CA}" srcOrd="0" destOrd="0" presId="urn:microsoft.com/office/officeart/2008/layout/VerticalCurvedList"/>
    <dgm:cxn modelId="{5B0DAD84-4BCF-49D4-B87F-DA7F29C422C8}" type="presParOf" srcId="{14D50FBD-5486-4ADE-9E44-BB4D5D21379A}" destId="{05640D25-1421-4053-BF81-5A88043766F5}" srcOrd="7" destOrd="0" presId="urn:microsoft.com/office/officeart/2008/layout/VerticalCurvedList"/>
    <dgm:cxn modelId="{C8D440BE-932E-4784-B561-6235EFE3D580}" type="presParOf" srcId="{14D50FBD-5486-4ADE-9E44-BB4D5D21379A}" destId="{61792021-0493-42B8-A000-64B229F05E32}" srcOrd="8" destOrd="0" presId="urn:microsoft.com/office/officeart/2008/layout/VerticalCurvedList"/>
    <dgm:cxn modelId="{39CD2D07-4D33-40CB-A5DB-CBECED1B21F0}" type="presParOf" srcId="{61792021-0493-42B8-A000-64B229F05E32}" destId="{333B19AE-F8A0-45EF-ABFA-E762272F94B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9AC826DF-B147-4801-9649-D284790C9B91}"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9851E9AA-D7FE-45D5-857C-63613076061D}">
      <dgm:prSet custT="1"/>
      <dgm:spPr>
        <a:solidFill>
          <a:schemeClr val="accent1"/>
        </a:solidFill>
      </dgm:spPr>
      <dgm:t>
        <a:bodyPr/>
        <a:lstStyle/>
        <a:p>
          <a:r>
            <a:rPr lang="en-GB" sz="1600"/>
            <a:t>The architectures themselves</a:t>
          </a:r>
          <a:endParaRPr lang="en-US" sz="1600"/>
        </a:p>
      </dgm:t>
    </dgm:pt>
    <dgm:pt modelId="{5457A420-A064-4C84-88E8-59304B9C7E80}" type="parTrans" cxnId="{20799844-1422-4031-95FF-940EEC09EE84}">
      <dgm:prSet/>
      <dgm:spPr/>
      <dgm:t>
        <a:bodyPr/>
        <a:lstStyle/>
        <a:p>
          <a:endParaRPr lang="en-US" sz="2000"/>
        </a:p>
      </dgm:t>
    </dgm:pt>
    <dgm:pt modelId="{5822C55E-6AA2-402D-80D8-2A4911EA0217}" type="sibTrans" cxnId="{20799844-1422-4031-95FF-940EEC09EE84}">
      <dgm:prSet/>
      <dgm:spPr/>
      <dgm:t>
        <a:bodyPr/>
        <a:lstStyle/>
        <a:p>
          <a:endParaRPr lang="en-US" sz="2000"/>
        </a:p>
      </dgm:t>
    </dgm:pt>
    <dgm:pt modelId="{C81FDE71-D478-4705-B72C-944476463CF9}">
      <dgm:prSet custT="1"/>
      <dgm:spPr>
        <a:solidFill>
          <a:schemeClr val="accent1"/>
        </a:solidFill>
      </dgm:spPr>
      <dgm:t>
        <a:bodyPr/>
        <a:lstStyle/>
        <a:p>
          <a:r>
            <a:rPr lang="en-GB" sz="1600"/>
            <a:t>Architecture Governance processes</a:t>
          </a:r>
          <a:endParaRPr lang="en-US" sz="1600"/>
        </a:p>
      </dgm:t>
    </dgm:pt>
    <dgm:pt modelId="{A2D46128-2A8B-4703-97F2-FE023F151EA9}" type="parTrans" cxnId="{4EF3661B-2E44-49FC-A655-FBF5D1D22859}">
      <dgm:prSet/>
      <dgm:spPr/>
      <dgm:t>
        <a:bodyPr/>
        <a:lstStyle/>
        <a:p>
          <a:endParaRPr lang="en-US" sz="2000"/>
        </a:p>
      </dgm:t>
    </dgm:pt>
    <dgm:pt modelId="{5D6FD5CB-E23E-4596-9AB3-42D0A6A01C1F}" type="sibTrans" cxnId="{4EF3661B-2E44-49FC-A655-FBF5D1D22859}">
      <dgm:prSet/>
      <dgm:spPr/>
      <dgm:t>
        <a:bodyPr/>
        <a:lstStyle/>
        <a:p>
          <a:endParaRPr lang="en-US" sz="2000"/>
        </a:p>
      </dgm:t>
    </dgm:pt>
    <dgm:pt modelId="{828C0920-F7D4-457D-93DD-39D2F3463C5E}" type="pres">
      <dgm:prSet presAssocID="{9AC826DF-B147-4801-9649-D284790C9B91}" presName="linear" presStyleCnt="0">
        <dgm:presLayoutVars>
          <dgm:dir/>
          <dgm:animLvl val="lvl"/>
          <dgm:resizeHandles val="exact"/>
        </dgm:presLayoutVars>
      </dgm:prSet>
      <dgm:spPr/>
    </dgm:pt>
    <dgm:pt modelId="{2CCDD071-9001-49CA-8AE7-34583269CC2C}" type="pres">
      <dgm:prSet presAssocID="{9851E9AA-D7FE-45D5-857C-63613076061D}" presName="parentLin" presStyleCnt="0"/>
      <dgm:spPr/>
    </dgm:pt>
    <dgm:pt modelId="{F1EB8B97-8C14-4F2C-B0DE-ADE56027962E}" type="pres">
      <dgm:prSet presAssocID="{9851E9AA-D7FE-45D5-857C-63613076061D}" presName="parentLeftMargin" presStyleLbl="node1" presStyleIdx="0" presStyleCnt="2"/>
      <dgm:spPr/>
    </dgm:pt>
    <dgm:pt modelId="{20760960-98C6-4F29-A944-D6272283C630}" type="pres">
      <dgm:prSet presAssocID="{9851E9AA-D7FE-45D5-857C-63613076061D}" presName="parentText" presStyleLbl="node1" presStyleIdx="0" presStyleCnt="2" custScaleX="131441">
        <dgm:presLayoutVars>
          <dgm:chMax val="0"/>
          <dgm:bulletEnabled val="1"/>
        </dgm:presLayoutVars>
      </dgm:prSet>
      <dgm:spPr/>
    </dgm:pt>
    <dgm:pt modelId="{D8B076F2-F8D7-4B1F-916F-C4437CD8E0E5}" type="pres">
      <dgm:prSet presAssocID="{9851E9AA-D7FE-45D5-857C-63613076061D}" presName="negativeSpace" presStyleCnt="0"/>
      <dgm:spPr/>
    </dgm:pt>
    <dgm:pt modelId="{226909FB-1D38-4EA7-91D0-9B1DE5C63126}" type="pres">
      <dgm:prSet presAssocID="{9851E9AA-D7FE-45D5-857C-63613076061D}" presName="childText" presStyleLbl="conFgAcc1" presStyleIdx="0" presStyleCnt="2">
        <dgm:presLayoutVars>
          <dgm:bulletEnabled val="1"/>
        </dgm:presLayoutVars>
      </dgm:prSet>
      <dgm:spPr/>
    </dgm:pt>
    <dgm:pt modelId="{32F99D3C-C0CC-4BF7-AEBF-0B76A902B1B2}" type="pres">
      <dgm:prSet presAssocID="{5822C55E-6AA2-402D-80D8-2A4911EA0217}" presName="spaceBetweenRectangles" presStyleCnt="0"/>
      <dgm:spPr/>
    </dgm:pt>
    <dgm:pt modelId="{39085436-71F8-49C4-842E-48E33129A978}" type="pres">
      <dgm:prSet presAssocID="{C81FDE71-D478-4705-B72C-944476463CF9}" presName="parentLin" presStyleCnt="0"/>
      <dgm:spPr/>
    </dgm:pt>
    <dgm:pt modelId="{85C5154E-3D61-4AA2-BC22-BBB388DDD6ED}" type="pres">
      <dgm:prSet presAssocID="{C81FDE71-D478-4705-B72C-944476463CF9}" presName="parentLeftMargin" presStyleLbl="node1" presStyleIdx="0" presStyleCnt="2"/>
      <dgm:spPr/>
    </dgm:pt>
    <dgm:pt modelId="{C26B9720-B651-478B-A366-CA6F466A1B88}" type="pres">
      <dgm:prSet presAssocID="{C81FDE71-D478-4705-B72C-944476463CF9}" presName="parentText" presStyleLbl="node1" presStyleIdx="1" presStyleCnt="2" custScaleX="131441">
        <dgm:presLayoutVars>
          <dgm:chMax val="0"/>
          <dgm:bulletEnabled val="1"/>
        </dgm:presLayoutVars>
      </dgm:prSet>
      <dgm:spPr/>
    </dgm:pt>
    <dgm:pt modelId="{82179EB7-C36B-4575-B541-0C068A6B32E8}" type="pres">
      <dgm:prSet presAssocID="{C81FDE71-D478-4705-B72C-944476463CF9}" presName="negativeSpace" presStyleCnt="0"/>
      <dgm:spPr/>
    </dgm:pt>
    <dgm:pt modelId="{FE8D9B06-3521-4668-A317-AC96C33644A4}" type="pres">
      <dgm:prSet presAssocID="{C81FDE71-D478-4705-B72C-944476463CF9}" presName="childText" presStyleLbl="conFgAcc1" presStyleIdx="1" presStyleCnt="2">
        <dgm:presLayoutVars>
          <dgm:bulletEnabled val="1"/>
        </dgm:presLayoutVars>
      </dgm:prSet>
      <dgm:spPr/>
    </dgm:pt>
  </dgm:ptLst>
  <dgm:cxnLst>
    <dgm:cxn modelId="{732D3707-88E2-4B5E-9853-2AEAA91A7A9B}" type="presOf" srcId="{C81FDE71-D478-4705-B72C-944476463CF9}" destId="{C26B9720-B651-478B-A366-CA6F466A1B88}" srcOrd="1" destOrd="0" presId="urn:microsoft.com/office/officeart/2005/8/layout/list1"/>
    <dgm:cxn modelId="{58B33A17-0A71-4B4C-A75A-1EA71DBACC78}" type="presOf" srcId="{9AC826DF-B147-4801-9649-D284790C9B91}" destId="{828C0920-F7D4-457D-93DD-39D2F3463C5E}" srcOrd="0" destOrd="0" presId="urn:microsoft.com/office/officeart/2005/8/layout/list1"/>
    <dgm:cxn modelId="{4EF3661B-2E44-49FC-A655-FBF5D1D22859}" srcId="{9AC826DF-B147-4801-9649-D284790C9B91}" destId="{C81FDE71-D478-4705-B72C-944476463CF9}" srcOrd="1" destOrd="0" parTransId="{A2D46128-2A8B-4703-97F2-FE023F151EA9}" sibTransId="{5D6FD5CB-E23E-4596-9AB3-42D0A6A01C1F}"/>
    <dgm:cxn modelId="{20799844-1422-4031-95FF-940EEC09EE84}" srcId="{9AC826DF-B147-4801-9649-D284790C9B91}" destId="{9851E9AA-D7FE-45D5-857C-63613076061D}" srcOrd="0" destOrd="0" parTransId="{5457A420-A064-4C84-88E8-59304B9C7E80}" sibTransId="{5822C55E-6AA2-402D-80D8-2A4911EA0217}"/>
    <dgm:cxn modelId="{4AD31848-43C8-4CBE-AF5D-87567E104D9F}" type="presOf" srcId="{9851E9AA-D7FE-45D5-857C-63613076061D}" destId="{20760960-98C6-4F29-A944-D6272283C630}" srcOrd="1" destOrd="0" presId="urn:microsoft.com/office/officeart/2005/8/layout/list1"/>
    <dgm:cxn modelId="{42161B4C-7AF3-4AE6-B679-1EF0AB823600}" type="presOf" srcId="{9851E9AA-D7FE-45D5-857C-63613076061D}" destId="{F1EB8B97-8C14-4F2C-B0DE-ADE56027962E}" srcOrd="0" destOrd="0" presId="urn:microsoft.com/office/officeart/2005/8/layout/list1"/>
    <dgm:cxn modelId="{657186CF-3714-475B-A146-D388D6F729B4}" type="presOf" srcId="{C81FDE71-D478-4705-B72C-944476463CF9}" destId="{85C5154E-3D61-4AA2-BC22-BBB388DDD6ED}" srcOrd="0" destOrd="0" presId="urn:microsoft.com/office/officeart/2005/8/layout/list1"/>
    <dgm:cxn modelId="{5096F225-8C87-407F-8A22-56C9470E3164}" type="presParOf" srcId="{828C0920-F7D4-457D-93DD-39D2F3463C5E}" destId="{2CCDD071-9001-49CA-8AE7-34583269CC2C}" srcOrd="0" destOrd="0" presId="urn:microsoft.com/office/officeart/2005/8/layout/list1"/>
    <dgm:cxn modelId="{701F7A7E-3B2E-4546-BA7F-CC702D4BE12D}" type="presParOf" srcId="{2CCDD071-9001-49CA-8AE7-34583269CC2C}" destId="{F1EB8B97-8C14-4F2C-B0DE-ADE56027962E}" srcOrd="0" destOrd="0" presId="urn:microsoft.com/office/officeart/2005/8/layout/list1"/>
    <dgm:cxn modelId="{1552BB8D-7A89-4CF2-BEED-278EE12A3A7F}" type="presParOf" srcId="{2CCDD071-9001-49CA-8AE7-34583269CC2C}" destId="{20760960-98C6-4F29-A944-D6272283C630}" srcOrd="1" destOrd="0" presId="urn:microsoft.com/office/officeart/2005/8/layout/list1"/>
    <dgm:cxn modelId="{2B810D43-C7AC-48DA-BFDF-60FE290F4686}" type="presParOf" srcId="{828C0920-F7D4-457D-93DD-39D2F3463C5E}" destId="{D8B076F2-F8D7-4B1F-916F-C4437CD8E0E5}" srcOrd="1" destOrd="0" presId="urn:microsoft.com/office/officeart/2005/8/layout/list1"/>
    <dgm:cxn modelId="{861A8A1F-81C7-41D9-B041-53FBF11D09CC}" type="presParOf" srcId="{828C0920-F7D4-457D-93DD-39D2F3463C5E}" destId="{226909FB-1D38-4EA7-91D0-9B1DE5C63126}" srcOrd="2" destOrd="0" presId="urn:microsoft.com/office/officeart/2005/8/layout/list1"/>
    <dgm:cxn modelId="{0F1D30F2-D32B-421E-8BB5-A95E448F2BB4}" type="presParOf" srcId="{828C0920-F7D4-457D-93DD-39D2F3463C5E}" destId="{32F99D3C-C0CC-4BF7-AEBF-0B76A902B1B2}" srcOrd="3" destOrd="0" presId="urn:microsoft.com/office/officeart/2005/8/layout/list1"/>
    <dgm:cxn modelId="{76F51960-4DF6-4442-9EFA-4348476F2CDD}" type="presParOf" srcId="{828C0920-F7D4-457D-93DD-39D2F3463C5E}" destId="{39085436-71F8-49C4-842E-48E33129A978}" srcOrd="4" destOrd="0" presId="urn:microsoft.com/office/officeart/2005/8/layout/list1"/>
    <dgm:cxn modelId="{E0E7B158-173B-43B3-B193-4F459BDD6384}" type="presParOf" srcId="{39085436-71F8-49C4-842E-48E33129A978}" destId="{85C5154E-3D61-4AA2-BC22-BBB388DDD6ED}" srcOrd="0" destOrd="0" presId="urn:microsoft.com/office/officeart/2005/8/layout/list1"/>
    <dgm:cxn modelId="{33061A29-D05F-447C-A561-DED0995873B6}" type="presParOf" srcId="{39085436-71F8-49C4-842E-48E33129A978}" destId="{C26B9720-B651-478B-A366-CA6F466A1B88}" srcOrd="1" destOrd="0" presId="urn:microsoft.com/office/officeart/2005/8/layout/list1"/>
    <dgm:cxn modelId="{A3C000E9-59AF-4EC6-B404-02A1CAAC1C42}" type="presParOf" srcId="{828C0920-F7D4-457D-93DD-39D2F3463C5E}" destId="{82179EB7-C36B-4575-B541-0C068A6B32E8}" srcOrd="5" destOrd="0" presId="urn:microsoft.com/office/officeart/2005/8/layout/list1"/>
    <dgm:cxn modelId="{D132C772-4D6A-48F4-A9F8-B6ACAB116759}" type="presParOf" srcId="{828C0920-F7D4-457D-93DD-39D2F3463C5E}" destId="{FE8D9B06-3521-4668-A317-AC96C33644A4}"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339AFB9C-7A19-4021-88B4-132C92C0CCF9}" type="doc">
      <dgm:prSet loTypeId="urn:microsoft.com/office/officeart/2018/2/layout/IconCircleList" loCatId="icon" qsTypeId="urn:microsoft.com/office/officeart/2005/8/quickstyle/simple1" qsCatId="simple" csTypeId="urn:microsoft.com/office/officeart/2005/8/colors/accent1_1" csCatId="accent1" phldr="1"/>
      <dgm:spPr/>
      <dgm:t>
        <a:bodyPr/>
        <a:lstStyle/>
        <a:p>
          <a:endParaRPr lang="en-US"/>
        </a:p>
      </dgm:t>
    </dgm:pt>
    <dgm:pt modelId="{33F8D3F8-E1D7-4E9B-AEA5-D22FF223CC33}">
      <dgm:prSet custT="1"/>
      <dgm:spPr/>
      <dgm:t>
        <a:bodyPr/>
        <a:lstStyle/>
        <a:p>
          <a:pPr>
            <a:lnSpc>
              <a:spcPct val="100000"/>
            </a:lnSpc>
          </a:pPr>
          <a:r>
            <a:rPr lang="en-GB" sz="1400"/>
            <a:t>Links the IT to organizational strategies and objectives</a:t>
          </a:r>
          <a:endParaRPr lang="en-US" sz="1400"/>
        </a:p>
      </dgm:t>
    </dgm:pt>
    <dgm:pt modelId="{0D40EED1-D4A1-41AE-8C68-5D0CC2E3566F}" type="parTrans" cxnId="{C598C277-098B-4F3E-8DB8-900A6DAFC83C}">
      <dgm:prSet/>
      <dgm:spPr/>
      <dgm:t>
        <a:bodyPr/>
        <a:lstStyle/>
        <a:p>
          <a:endParaRPr lang="en-US" sz="1400"/>
        </a:p>
      </dgm:t>
    </dgm:pt>
    <dgm:pt modelId="{2D8F1516-45DD-4985-AFAB-56778A03A267}" type="sibTrans" cxnId="{C598C277-098B-4F3E-8DB8-900A6DAFC83C}">
      <dgm:prSet/>
      <dgm:spPr/>
      <dgm:t>
        <a:bodyPr/>
        <a:lstStyle/>
        <a:p>
          <a:pPr>
            <a:lnSpc>
              <a:spcPct val="100000"/>
            </a:lnSpc>
          </a:pPr>
          <a:endParaRPr lang="en-US" sz="1400"/>
        </a:p>
      </dgm:t>
    </dgm:pt>
    <dgm:pt modelId="{92CAAB8A-FA1E-4C7F-B7A0-E6948FB2CE95}">
      <dgm:prSet custT="1"/>
      <dgm:spPr/>
      <dgm:t>
        <a:bodyPr/>
        <a:lstStyle/>
        <a:p>
          <a:pPr>
            <a:lnSpc>
              <a:spcPct val="100000"/>
            </a:lnSpc>
          </a:pPr>
          <a:r>
            <a:rPr lang="en-GB" sz="1400"/>
            <a:t>Institutionalizes best practices</a:t>
          </a:r>
          <a:endParaRPr lang="en-US" sz="1400"/>
        </a:p>
      </dgm:t>
    </dgm:pt>
    <dgm:pt modelId="{1C32C4AA-B944-480B-B5B4-281BF4E6F703}" type="parTrans" cxnId="{72CCD858-D5AA-4956-A0D6-8C11F504D066}">
      <dgm:prSet/>
      <dgm:spPr/>
      <dgm:t>
        <a:bodyPr/>
        <a:lstStyle/>
        <a:p>
          <a:endParaRPr lang="en-US" sz="1400"/>
        </a:p>
      </dgm:t>
    </dgm:pt>
    <dgm:pt modelId="{C8FE1C79-1FAE-4FBD-8416-CD79FCB0678A}" type="sibTrans" cxnId="{72CCD858-D5AA-4956-A0D6-8C11F504D066}">
      <dgm:prSet/>
      <dgm:spPr/>
      <dgm:t>
        <a:bodyPr/>
        <a:lstStyle/>
        <a:p>
          <a:pPr>
            <a:lnSpc>
              <a:spcPct val="100000"/>
            </a:lnSpc>
          </a:pPr>
          <a:endParaRPr lang="en-US" sz="1400"/>
        </a:p>
      </dgm:t>
    </dgm:pt>
    <dgm:pt modelId="{3FE088BB-7845-4AE0-A767-4CBD6E7A7B99}">
      <dgm:prSet custT="1"/>
      <dgm:spPr/>
      <dgm:t>
        <a:bodyPr/>
        <a:lstStyle/>
        <a:p>
          <a:pPr>
            <a:lnSpc>
              <a:spcPct val="100000"/>
            </a:lnSpc>
          </a:pPr>
          <a:r>
            <a:rPr lang="en-GB" sz="1400"/>
            <a:t>Aligns with industry frameworks</a:t>
          </a:r>
          <a:endParaRPr lang="en-US" sz="1400"/>
        </a:p>
      </dgm:t>
    </dgm:pt>
    <dgm:pt modelId="{B7CC7E67-6823-40D0-8EC6-67A2000F4EF3}" type="parTrans" cxnId="{4F5D2670-0D7F-4003-8DFE-BD97A1E9C49C}">
      <dgm:prSet/>
      <dgm:spPr/>
      <dgm:t>
        <a:bodyPr/>
        <a:lstStyle/>
        <a:p>
          <a:endParaRPr lang="en-US" sz="1400"/>
        </a:p>
      </dgm:t>
    </dgm:pt>
    <dgm:pt modelId="{D8909E9F-4411-4C3A-BA11-AF4E5D84B245}" type="sibTrans" cxnId="{4F5D2670-0D7F-4003-8DFE-BD97A1E9C49C}">
      <dgm:prSet/>
      <dgm:spPr/>
      <dgm:t>
        <a:bodyPr/>
        <a:lstStyle/>
        <a:p>
          <a:pPr>
            <a:lnSpc>
              <a:spcPct val="100000"/>
            </a:lnSpc>
          </a:pPr>
          <a:endParaRPr lang="en-US" sz="1400"/>
        </a:p>
      </dgm:t>
    </dgm:pt>
    <dgm:pt modelId="{D12A9C3A-FCF0-4CF2-B9CB-881100278C33}">
      <dgm:prSet custT="1"/>
      <dgm:spPr/>
      <dgm:t>
        <a:bodyPr/>
        <a:lstStyle/>
        <a:p>
          <a:pPr>
            <a:lnSpc>
              <a:spcPct val="100000"/>
            </a:lnSpc>
          </a:pPr>
          <a:r>
            <a:rPr lang="en-GB" sz="1400"/>
            <a:t>Enables the organization to take full advantage of its IS assets</a:t>
          </a:r>
          <a:endParaRPr lang="en-US" sz="1400"/>
        </a:p>
      </dgm:t>
    </dgm:pt>
    <dgm:pt modelId="{B346D6D4-3F67-45DB-9F95-0B39F091E745}" type="parTrans" cxnId="{5B89986F-2DCF-4A84-9702-65D2B030F0BA}">
      <dgm:prSet/>
      <dgm:spPr/>
      <dgm:t>
        <a:bodyPr/>
        <a:lstStyle/>
        <a:p>
          <a:endParaRPr lang="en-US" sz="1400"/>
        </a:p>
      </dgm:t>
    </dgm:pt>
    <dgm:pt modelId="{E70E5C5D-0D42-4622-873B-8DF6ED7C6825}" type="sibTrans" cxnId="{5B89986F-2DCF-4A84-9702-65D2B030F0BA}">
      <dgm:prSet/>
      <dgm:spPr/>
      <dgm:t>
        <a:bodyPr/>
        <a:lstStyle/>
        <a:p>
          <a:pPr>
            <a:lnSpc>
              <a:spcPct val="100000"/>
            </a:lnSpc>
          </a:pPr>
          <a:endParaRPr lang="en-US" sz="1400"/>
        </a:p>
      </dgm:t>
    </dgm:pt>
    <dgm:pt modelId="{5137A4C0-9683-47FF-B38E-9ED5DC6EA3C8}">
      <dgm:prSet custT="1"/>
      <dgm:spPr/>
      <dgm:t>
        <a:bodyPr/>
        <a:lstStyle/>
        <a:p>
          <a:pPr>
            <a:lnSpc>
              <a:spcPct val="100000"/>
            </a:lnSpc>
          </a:pPr>
          <a:r>
            <a:rPr lang="en-GB" sz="1400"/>
            <a:t>Protects the underlying digital assets</a:t>
          </a:r>
          <a:endParaRPr lang="en-US" sz="1400"/>
        </a:p>
      </dgm:t>
    </dgm:pt>
    <dgm:pt modelId="{28505DD2-19ED-403B-8CBC-C054875FD43D}" type="parTrans" cxnId="{4E21ED4C-B5D0-4C0D-9885-3119630281E3}">
      <dgm:prSet/>
      <dgm:spPr/>
      <dgm:t>
        <a:bodyPr/>
        <a:lstStyle/>
        <a:p>
          <a:endParaRPr lang="en-US" sz="1400"/>
        </a:p>
      </dgm:t>
    </dgm:pt>
    <dgm:pt modelId="{46847809-F9C4-440D-B365-7AA7E80EBD7B}" type="sibTrans" cxnId="{4E21ED4C-B5D0-4C0D-9885-3119630281E3}">
      <dgm:prSet/>
      <dgm:spPr/>
      <dgm:t>
        <a:bodyPr/>
        <a:lstStyle/>
        <a:p>
          <a:pPr>
            <a:lnSpc>
              <a:spcPct val="100000"/>
            </a:lnSpc>
          </a:pPr>
          <a:endParaRPr lang="en-US" sz="1400"/>
        </a:p>
      </dgm:t>
    </dgm:pt>
    <dgm:pt modelId="{B609DB5E-3B28-4683-B643-EF68A22B3383}">
      <dgm:prSet custT="1"/>
      <dgm:spPr/>
      <dgm:t>
        <a:bodyPr/>
        <a:lstStyle/>
        <a:p>
          <a:pPr>
            <a:lnSpc>
              <a:spcPct val="100000"/>
            </a:lnSpc>
          </a:pPr>
          <a:r>
            <a:rPr lang="en-GB" sz="1400"/>
            <a:t>Promotes visible risk management</a:t>
          </a:r>
          <a:endParaRPr lang="en-US" sz="1400"/>
        </a:p>
      </dgm:t>
    </dgm:pt>
    <dgm:pt modelId="{88DE4B46-0269-45AB-A347-3C9415F146FF}" type="parTrans" cxnId="{8C5B2AB5-679B-4C1A-83FB-9759795CB1FD}">
      <dgm:prSet/>
      <dgm:spPr/>
      <dgm:t>
        <a:bodyPr/>
        <a:lstStyle/>
        <a:p>
          <a:endParaRPr lang="en-US" sz="1400"/>
        </a:p>
      </dgm:t>
    </dgm:pt>
    <dgm:pt modelId="{7A5892DB-4032-496E-B8BA-80879462417E}" type="sibTrans" cxnId="{8C5B2AB5-679B-4C1A-83FB-9759795CB1FD}">
      <dgm:prSet/>
      <dgm:spPr/>
      <dgm:t>
        <a:bodyPr/>
        <a:lstStyle/>
        <a:p>
          <a:endParaRPr lang="en-US" sz="1400"/>
        </a:p>
      </dgm:t>
    </dgm:pt>
    <dgm:pt modelId="{71B90344-C8EB-4BBF-BC9E-BDFAF36EF12F}" type="pres">
      <dgm:prSet presAssocID="{339AFB9C-7A19-4021-88B4-132C92C0CCF9}" presName="root" presStyleCnt="0">
        <dgm:presLayoutVars>
          <dgm:dir/>
          <dgm:resizeHandles val="exact"/>
        </dgm:presLayoutVars>
      </dgm:prSet>
      <dgm:spPr/>
    </dgm:pt>
    <dgm:pt modelId="{28867D7B-52D6-4540-B8D1-F8C102F347A9}" type="pres">
      <dgm:prSet presAssocID="{339AFB9C-7A19-4021-88B4-132C92C0CCF9}" presName="container" presStyleCnt="0">
        <dgm:presLayoutVars>
          <dgm:dir/>
          <dgm:resizeHandles val="exact"/>
        </dgm:presLayoutVars>
      </dgm:prSet>
      <dgm:spPr/>
    </dgm:pt>
    <dgm:pt modelId="{E671B2FC-532E-48F7-8549-BB643AE70275}" type="pres">
      <dgm:prSet presAssocID="{33F8D3F8-E1D7-4E9B-AEA5-D22FF223CC33}" presName="compNode" presStyleCnt="0"/>
      <dgm:spPr/>
    </dgm:pt>
    <dgm:pt modelId="{421EEE52-3BED-46CE-B9FB-B60C1C7D1B21}" type="pres">
      <dgm:prSet presAssocID="{33F8D3F8-E1D7-4E9B-AEA5-D22FF223CC33}" presName="iconBgRect" presStyleLbl="bgShp" presStyleIdx="0" presStyleCnt="6"/>
      <dgm:spPr>
        <a:solidFill>
          <a:srgbClr val="66CBE4"/>
        </a:solidFill>
        <a:ln>
          <a:solidFill>
            <a:srgbClr val="66CBE4"/>
          </a:solidFill>
        </a:ln>
      </dgm:spPr>
    </dgm:pt>
    <dgm:pt modelId="{8DE3CFA4-4508-4BF7-89AB-30A27F00237F}" type="pres">
      <dgm:prSet presAssocID="{33F8D3F8-E1D7-4E9B-AEA5-D22FF223CC33}"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6CBE4"/>
          </a:solidFill>
        </a:ln>
      </dgm:spPr>
      <dgm:extLst>
        <a:ext uri="{E40237B7-FDA0-4F09-8148-C483321AD2D9}">
          <dgm14:cNvPr xmlns:dgm14="http://schemas.microsoft.com/office/drawing/2010/diagram" id="0" name="" descr="Network"/>
        </a:ext>
      </dgm:extLst>
    </dgm:pt>
    <dgm:pt modelId="{A61F8904-F328-44D6-80D1-51DC5BCFEBBD}" type="pres">
      <dgm:prSet presAssocID="{33F8D3F8-E1D7-4E9B-AEA5-D22FF223CC33}" presName="spaceRect" presStyleCnt="0"/>
      <dgm:spPr/>
    </dgm:pt>
    <dgm:pt modelId="{9F3FCA77-1DEF-49C1-BBF6-313AD608F139}" type="pres">
      <dgm:prSet presAssocID="{33F8D3F8-E1D7-4E9B-AEA5-D22FF223CC33}" presName="textRect" presStyleLbl="revTx" presStyleIdx="0" presStyleCnt="6">
        <dgm:presLayoutVars>
          <dgm:chMax val="1"/>
          <dgm:chPref val="1"/>
        </dgm:presLayoutVars>
      </dgm:prSet>
      <dgm:spPr/>
    </dgm:pt>
    <dgm:pt modelId="{6E514ECC-57D5-4C40-A90E-60C27D5750C6}" type="pres">
      <dgm:prSet presAssocID="{2D8F1516-45DD-4985-AFAB-56778A03A267}" presName="sibTrans" presStyleLbl="sibTrans2D1" presStyleIdx="0" presStyleCnt="0"/>
      <dgm:spPr/>
    </dgm:pt>
    <dgm:pt modelId="{16BBCED0-1867-4A41-A438-55198A7C2646}" type="pres">
      <dgm:prSet presAssocID="{92CAAB8A-FA1E-4C7F-B7A0-E6948FB2CE95}" presName="compNode" presStyleCnt="0"/>
      <dgm:spPr/>
    </dgm:pt>
    <dgm:pt modelId="{BF11FB30-EC05-499E-BB7C-7D9CF4FF8F9F}" type="pres">
      <dgm:prSet presAssocID="{92CAAB8A-FA1E-4C7F-B7A0-E6948FB2CE95}" presName="iconBgRect" presStyleLbl="bgShp" presStyleIdx="1" presStyleCnt="6"/>
      <dgm:spPr>
        <a:solidFill>
          <a:srgbClr val="66CBE4"/>
        </a:solidFill>
        <a:ln>
          <a:solidFill>
            <a:srgbClr val="66CBE4"/>
          </a:solidFill>
        </a:ln>
      </dgm:spPr>
    </dgm:pt>
    <dgm:pt modelId="{57BDCA4A-0ED2-44D9-8479-57D3247B36D6}" type="pres">
      <dgm:prSet presAssocID="{92CAAB8A-FA1E-4C7F-B7A0-E6948FB2CE95}"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6CBE4"/>
          </a:solidFill>
        </a:ln>
      </dgm:spPr>
      <dgm:extLst>
        <a:ext uri="{E40237B7-FDA0-4F09-8148-C483321AD2D9}">
          <dgm14:cNvPr xmlns:dgm14="http://schemas.microsoft.com/office/drawing/2010/diagram" id="0" name="" descr="Checkmark"/>
        </a:ext>
      </dgm:extLst>
    </dgm:pt>
    <dgm:pt modelId="{EE4B18CE-8A71-4154-8ADC-4FDEF477D09F}" type="pres">
      <dgm:prSet presAssocID="{92CAAB8A-FA1E-4C7F-B7A0-E6948FB2CE95}" presName="spaceRect" presStyleCnt="0"/>
      <dgm:spPr/>
    </dgm:pt>
    <dgm:pt modelId="{7663C035-2F6C-483A-ADF8-BF2AC35865E4}" type="pres">
      <dgm:prSet presAssocID="{92CAAB8A-FA1E-4C7F-B7A0-E6948FB2CE95}" presName="textRect" presStyleLbl="revTx" presStyleIdx="1" presStyleCnt="6">
        <dgm:presLayoutVars>
          <dgm:chMax val="1"/>
          <dgm:chPref val="1"/>
        </dgm:presLayoutVars>
      </dgm:prSet>
      <dgm:spPr/>
    </dgm:pt>
    <dgm:pt modelId="{D77C3C9F-ACE7-4957-8548-488CE0A5FC7A}" type="pres">
      <dgm:prSet presAssocID="{C8FE1C79-1FAE-4FBD-8416-CD79FCB0678A}" presName="sibTrans" presStyleLbl="sibTrans2D1" presStyleIdx="0" presStyleCnt="0"/>
      <dgm:spPr/>
    </dgm:pt>
    <dgm:pt modelId="{5D28962B-A674-4DED-9B5C-15A706F4076D}" type="pres">
      <dgm:prSet presAssocID="{3FE088BB-7845-4AE0-A767-4CBD6E7A7B99}" presName="compNode" presStyleCnt="0"/>
      <dgm:spPr/>
    </dgm:pt>
    <dgm:pt modelId="{D5C34454-D177-4858-85F5-9B1270630802}" type="pres">
      <dgm:prSet presAssocID="{3FE088BB-7845-4AE0-A767-4CBD6E7A7B99}" presName="iconBgRect" presStyleLbl="bgShp" presStyleIdx="2" presStyleCnt="6"/>
      <dgm:spPr>
        <a:solidFill>
          <a:srgbClr val="66CBE4"/>
        </a:solidFill>
        <a:ln>
          <a:solidFill>
            <a:srgbClr val="66CBE4"/>
          </a:solidFill>
        </a:ln>
      </dgm:spPr>
    </dgm:pt>
    <dgm:pt modelId="{5E54977A-0DF4-41F6-9246-DB7BC22AE30D}" type="pres">
      <dgm:prSet presAssocID="{3FE088BB-7845-4AE0-A767-4CBD6E7A7B9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6CBE4"/>
          </a:solidFill>
        </a:ln>
      </dgm:spPr>
      <dgm:extLst>
        <a:ext uri="{E40237B7-FDA0-4F09-8148-C483321AD2D9}">
          <dgm14:cNvPr xmlns:dgm14="http://schemas.microsoft.com/office/drawing/2010/diagram" id="0" name="" descr="Handshake"/>
        </a:ext>
      </dgm:extLst>
    </dgm:pt>
    <dgm:pt modelId="{EF13D613-8772-45E7-AEEF-E3CE1C523631}" type="pres">
      <dgm:prSet presAssocID="{3FE088BB-7845-4AE0-A767-4CBD6E7A7B99}" presName="spaceRect" presStyleCnt="0"/>
      <dgm:spPr/>
    </dgm:pt>
    <dgm:pt modelId="{80A4DB74-EDF0-4288-ADD6-3CD14EA29578}" type="pres">
      <dgm:prSet presAssocID="{3FE088BB-7845-4AE0-A767-4CBD6E7A7B99}" presName="textRect" presStyleLbl="revTx" presStyleIdx="2" presStyleCnt="6">
        <dgm:presLayoutVars>
          <dgm:chMax val="1"/>
          <dgm:chPref val="1"/>
        </dgm:presLayoutVars>
      </dgm:prSet>
      <dgm:spPr/>
    </dgm:pt>
    <dgm:pt modelId="{9565B86C-CC1C-432F-A4DB-BC96AC42E789}" type="pres">
      <dgm:prSet presAssocID="{D8909E9F-4411-4C3A-BA11-AF4E5D84B245}" presName="sibTrans" presStyleLbl="sibTrans2D1" presStyleIdx="0" presStyleCnt="0"/>
      <dgm:spPr/>
    </dgm:pt>
    <dgm:pt modelId="{60948CDD-DF6C-472B-885C-3B1CF8F552C3}" type="pres">
      <dgm:prSet presAssocID="{D12A9C3A-FCF0-4CF2-B9CB-881100278C33}" presName="compNode" presStyleCnt="0"/>
      <dgm:spPr/>
    </dgm:pt>
    <dgm:pt modelId="{BEA902BC-F2DC-43E9-8469-2BE0A0777C54}" type="pres">
      <dgm:prSet presAssocID="{D12A9C3A-FCF0-4CF2-B9CB-881100278C33}" presName="iconBgRect" presStyleLbl="bgShp" presStyleIdx="3" presStyleCnt="6"/>
      <dgm:spPr>
        <a:solidFill>
          <a:srgbClr val="66CBE4"/>
        </a:solidFill>
        <a:ln>
          <a:solidFill>
            <a:srgbClr val="66CBE4"/>
          </a:solidFill>
        </a:ln>
      </dgm:spPr>
    </dgm:pt>
    <dgm:pt modelId="{D2BB8A41-12A4-464D-8134-0782C9C2B5A8}" type="pres">
      <dgm:prSet presAssocID="{D12A9C3A-FCF0-4CF2-B9CB-881100278C33}"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rgbClr val="66CBE4"/>
          </a:solidFill>
        </a:ln>
      </dgm:spPr>
      <dgm:extLst>
        <a:ext uri="{E40237B7-FDA0-4F09-8148-C483321AD2D9}">
          <dgm14:cNvPr xmlns:dgm14="http://schemas.microsoft.com/office/drawing/2010/diagram" id="0" name="" descr="Upward trend"/>
        </a:ext>
      </dgm:extLst>
    </dgm:pt>
    <dgm:pt modelId="{CB31686A-E1B1-49FD-9748-564366F17B20}" type="pres">
      <dgm:prSet presAssocID="{D12A9C3A-FCF0-4CF2-B9CB-881100278C33}" presName="spaceRect" presStyleCnt="0"/>
      <dgm:spPr/>
    </dgm:pt>
    <dgm:pt modelId="{6D796BE0-BEA0-4466-A4B9-E87D902ED84B}" type="pres">
      <dgm:prSet presAssocID="{D12A9C3A-FCF0-4CF2-B9CB-881100278C33}" presName="textRect" presStyleLbl="revTx" presStyleIdx="3" presStyleCnt="6">
        <dgm:presLayoutVars>
          <dgm:chMax val="1"/>
          <dgm:chPref val="1"/>
        </dgm:presLayoutVars>
      </dgm:prSet>
      <dgm:spPr/>
    </dgm:pt>
    <dgm:pt modelId="{90F6B8DA-F43B-4668-A6E2-2640945900AD}" type="pres">
      <dgm:prSet presAssocID="{E70E5C5D-0D42-4622-873B-8DF6ED7C6825}" presName="sibTrans" presStyleLbl="sibTrans2D1" presStyleIdx="0" presStyleCnt="0"/>
      <dgm:spPr/>
    </dgm:pt>
    <dgm:pt modelId="{D539DA00-7B2C-4C67-BFA5-F998D79D7326}" type="pres">
      <dgm:prSet presAssocID="{5137A4C0-9683-47FF-B38E-9ED5DC6EA3C8}" presName="compNode" presStyleCnt="0"/>
      <dgm:spPr/>
    </dgm:pt>
    <dgm:pt modelId="{3417F124-6FC6-4C6F-BB73-753B4DA0ABBC}" type="pres">
      <dgm:prSet presAssocID="{5137A4C0-9683-47FF-B38E-9ED5DC6EA3C8}" presName="iconBgRect" presStyleLbl="bgShp" presStyleIdx="4" presStyleCnt="6"/>
      <dgm:spPr>
        <a:solidFill>
          <a:srgbClr val="66CBE4"/>
        </a:solidFill>
        <a:ln>
          <a:solidFill>
            <a:srgbClr val="66CBE4"/>
          </a:solidFill>
        </a:ln>
      </dgm:spPr>
    </dgm:pt>
    <dgm:pt modelId="{613EB214-C08A-4CA0-8919-5062BD9F84F8}" type="pres">
      <dgm:prSet presAssocID="{5137A4C0-9683-47FF-B38E-9ED5DC6EA3C8}"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solidFill>
            <a:srgbClr val="66CBE4"/>
          </a:solidFill>
        </a:ln>
      </dgm:spPr>
      <dgm:extLst>
        <a:ext uri="{E40237B7-FDA0-4F09-8148-C483321AD2D9}">
          <dgm14:cNvPr xmlns:dgm14="http://schemas.microsoft.com/office/drawing/2010/diagram" id="0" name="" descr="Download from cloud"/>
        </a:ext>
      </dgm:extLst>
    </dgm:pt>
    <dgm:pt modelId="{688F2E64-4096-427C-8588-D4E58C9E1290}" type="pres">
      <dgm:prSet presAssocID="{5137A4C0-9683-47FF-B38E-9ED5DC6EA3C8}" presName="spaceRect" presStyleCnt="0"/>
      <dgm:spPr/>
    </dgm:pt>
    <dgm:pt modelId="{C4009CE6-09C3-4732-AA4F-4D4D4056AFD4}" type="pres">
      <dgm:prSet presAssocID="{5137A4C0-9683-47FF-B38E-9ED5DC6EA3C8}" presName="textRect" presStyleLbl="revTx" presStyleIdx="4" presStyleCnt="6">
        <dgm:presLayoutVars>
          <dgm:chMax val="1"/>
          <dgm:chPref val="1"/>
        </dgm:presLayoutVars>
      </dgm:prSet>
      <dgm:spPr/>
    </dgm:pt>
    <dgm:pt modelId="{BF0AF9CD-C1AB-48CA-8258-2358C9587CF6}" type="pres">
      <dgm:prSet presAssocID="{46847809-F9C4-440D-B365-7AA7E80EBD7B}" presName="sibTrans" presStyleLbl="sibTrans2D1" presStyleIdx="0" presStyleCnt="0"/>
      <dgm:spPr/>
    </dgm:pt>
    <dgm:pt modelId="{76DE9BC5-5B6D-42BF-AF7E-DDC9B39BB8B5}" type="pres">
      <dgm:prSet presAssocID="{B609DB5E-3B28-4683-B643-EF68A22B3383}" presName="compNode" presStyleCnt="0"/>
      <dgm:spPr/>
    </dgm:pt>
    <dgm:pt modelId="{C74782ED-5CBB-45C5-92F2-4E6E3E36DDC2}" type="pres">
      <dgm:prSet presAssocID="{B609DB5E-3B28-4683-B643-EF68A22B3383}" presName="iconBgRect" presStyleLbl="bgShp" presStyleIdx="5" presStyleCnt="6"/>
      <dgm:spPr>
        <a:solidFill>
          <a:srgbClr val="66CBE4"/>
        </a:solidFill>
        <a:ln>
          <a:solidFill>
            <a:srgbClr val="66CBE4"/>
          </a:solidFill>
        </a:ln>
      </dgm:spPr>
    </dgm:pt>
    <dgm:pt modelId="{38062BE9-805D-4700-A59F-0325ACEC1CE8}" type="pres">
      <dgm:prSet presAssocID="{B609DB5E-3B28-4683-B643-EF68A22B3383}"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solidFill>
            <a:srgbClr val="66CBE4"/>
          </a:solidFill>
        </a:ln>
      </dgm:spPr>
      <dgm:extLst>
        <a:ext uri="{E40237B7-FDA0-4F09-8148-C483321AD2D9}">
          <dgm14:cNvPr xmlns:dgm14="http://schemas.microsoft.com/office/drawing/2010/diagram" id="0" name="" descr="Warning"/>
        </a:ext>
      </dgm:extLst>
    </dgm:pt>
    <dgm:pt modelId="{2308A115-061C-46E5-A040-7AFD734A55BC}" type="pres">
      <dgm:prSet presAssocID="{B609DB5E-3B28-4683-B643-EF68A22B3383}" presName="spaceRect" presStyleCnt="0"/>
      <dgm:spPr/>
    </dgm:pt>
    <dgm:pt modelId="{D922CF02-4664-4EEA-B339-65A1BD9B0A5B}" type="pres">
      <dgm:prSet presAssocID="{B609DB5E-3B28-4683-B643-EF68A22B3383}" presName="textRect" presStyleLbl="revTx" presStyleIdx="5" presStyleCnt="6">
        <dgm:presLayoutVars>
          <dgm:chMax val="1"/>
          <dgm:chPref val="1"/>
        </dgm:presLayoutVars>
      </dgm:prSet>
      <dgm:spPr/>
    </dgm:pt>
  </dgm:ptLst>
  <dgm:cxnLst>
    <dgm:cxn modelId="{7BC0FA16-C8E6-4295-BDD8-E9B91BF1FB4C}" type="presOf" srcId="{339AFB9C-7A19-4021-88B4-132C92C0CCF9}" destId="{71B90344-C8EB-4BBF-BC9E-BDFAF36EF12F}" srcOrd="0" destOrd="0" presId="urn:microsoft.com/office/officeart/2018/2/layout/IconCircleList"/>
    <dgm:cxn modelId="{2E9D3528-CD89-4A9B-B2D0-6B51C91B4680}" type="presOf" srcId="{2D8F1516-45DD-4985-AFAB-56778A03A267}" destId="{6E514ECC-57D5-4C40-A90E-60C27D5750C6}" srcOrd="0" destOrd="0" presId="urn:microsoft.com/office/officeart/2018/2/layout/IconCircleList"/>
    <dgm:cxn modelId="{37554B28-952E-4885-B49D-B56A476A388F}" type="presOf" srcId="{3FE088BB-7845-4AE0-A767-4CBD6E7A7B99}" destId="{80A4DB74-EDF0-4288-ADD6-3CD14EA29578}" srcOrd="0" destOrd="0" presId="urn:microsoft.com/office/officeart/2018/2/layout/IconCircleList"/>
    <dgm:cxn modelId="{C4B00C30-E5D0-4016-98B0-8084FDC41FD8}" type="presOf" srcId="{E70E5C5D-0D42-4622-873B-8DF6ED7C6825}" destId="{90F6B8DA-F43B-4668-A6E2-2640945900AD}" srcOrd="0" destOrd="0" presId="urn:microsoft.com/office/officeart/2018/2/layout/IconCircleList"/>
    <dgm:cxn modelId="{3210A24A-8510-44B0-8A37-81CCF16F2C50}" type="presOf" srcId="{5137A4C0-9683-47FF-B38E-9ED5DC6EA3C8}" destId="{C4009CE6-09C3-4732-AA4F-4D4D4056AFD4}" srcOrd="0" destOrd="0" presId="urn:microsoft.com/office/officeart/2018/2/layout/IconCircleList"/>
    <dgm:cxn modelId="{43F1574C-AE1F-4594-ABB5-72403C22BC6F}" type="presOf" srcId="{B609DB5E-3B28-4683-B643-EF68A22B3383}" destId="{D922CF02-4664-4EEA-B339-65A1BD9B0A5B}" srcOrd="0" destOrd="0" presId="urn:microsoft.com/office/officeart/2018/2/layout/IconCircleList"/>
    <dgm:cxn modelId="{4E21ED4C-B5D0-4C0D-9885-3119630281E3}" srcId="{339AFB9C-7A19-4021-88B4-132C92C0CCF9}" destId="{5137A4C0-9683-47FF-B38E-9ED5DC6EA3C8}" srcOrd="4" destOrd="0" parTransId="{28505DD2-19ED-403B-8CBC-C054875FD43D}" sibTransId="{46847809-F9C4-440D-B365-7AA7E80EBD7B}"/>
    <dgm:cxn modelId="{E71DE94D-FA3C-441F-96E9-3FDBA863FBCC}" type="presOf" srcId="{D12A9C3A-FCF0-4CF2-B9CB-881100278C33}" destId="{6D796BE0-BEA0-4466-A4B9-E87D902ED84B}" srcOrd="0" destOrd="0" presId="urn:microsoft.com/office/officeart/2018/2/layout/IconCircleList"/>
    <dgm:cxn modelId="{5B89986F-2DCF-4A84-9702-65D2B030F0BA}" srcId="{339AFB9C-7A19-4021-88B4-132C92C0CCF9}" destId="{D12A9C3A-FCF0-4CF2-B9CB-881100278C33}" srcOrd="3" destOrd="0" parTransId="{B346D6D4-3F67-45DB-9F95-0B39F091E745}" sibTransId="{E70E5C5D-0D42-4622-873B-8DF6ED7C6825}"/>
    <dgm:cxn modelId="{4F5D2670-0D7F-4003-8DFE-BD97A1E9C49C}" srcId="{339AFB9C-7A19-4021-88B4-132C92C0CCF9}" destId="{3FE088BB-7845-4AE0-A767-4CBD6E7A7B99}" srcOrd="2" destOrd="0" parTransId="{B7CC7E67-6823-40D0-8EC6-67A2000F4EF3}" sibTransId="{D8909E9F-4411-4C3A-BA11-AF4E5D84B245}"/>
    <dgm:cxn modelId="{8B93DC71-953B-4F3F-8C0A-A628EFE41CFB}" type="presOf" srcId="{33F8D3F8-E1D7-4E9B-AEA5-D22FF223CC33}" destId="{9F3FCA77-1DEF-49C1-BBF6-313AD608F139}" srcOrd="0" destOrd="0" presId="urn:microsoft.com/office/officeart/2018/2/layout/IconCircleList"/>
    <dgm:cxn modelId="{C598C277-098B-4F3E-8DB8-900A6DAFC83C}" srcId="{339AFB9C-7A19-4021-88B4-132C92C0CCF9}" destId="{33F8D3F8-E1D7-4E9B-AEA5-D22FF223CC33}" srcOrd="0" destOrd="0" parTransId="{0D40EED1-D4A1-41AE-8C68-5D0CC2E3566F}" sibTransId="{2D8F1516-45DD-4985-AFAB-56778A03A267}"/>
    <dgm:cxn modelId="{72CCD858-D5AA-4956-A0D6-8C11F504D066}" srcId="{339AFB9C-7A19-4021-88B4-132C92C0CCF9}" destId="{92CAAB8A-FA1E-4C7F-B7A0-E6948FB2CE95}" srcOrd="1" destOrd="0" parTransId="{1C32C4AA-B944-480B-B5B4-281BF4E6F703}" sibTransId="{C8FE1C79-1FAE-4FBD-8416-CD79FCB0678A}"/>
    <dgm:cxn modelId="{48C51A80-63C9-4C5F-8598-D0327DAB2BD6}" type="presOf" srcId="{C8FE1C79-1FAE-4FBD-8416-CD79FCB0678A}" destId="{D77C3C9F-ACE7-4957-8548-488CE0A5FC7A}" srcOrd="0" destOrd="0" presId="urn:microsoft.com/office/officeart/2018/2/layout/IconCircleList"/>
    <dgm:cxn modelId="{C77AA4A1-023D-499D-B189-2C572195E643}" type="presOf" srcId="{92CAAB8A-FA1E-4C7F-B7A0-E6948FB2CE95}" destId="{7663C035-2F6C-483A-ADF8-BF2AC35865E4}" srcOrd="0" destOrd="0" presId="urn:microsoft.com/office/officeart/2018/2/layout/IconCircleList"/>
    <dgm:cxn modelId="{8C5B2AB5-679B-4C1A-83FB-9759795CB1FD}" srcId="{339AFB9C-7A19-4021-88B4-132C92C0CCF9}" destId="{B609DB5E-3B28-4683-B643-EF68A22B3383}" srcOrd="5" destOrd="0" parTransId="{88DE4B46-0269-45AB-A347-3C9415F146FF}" sibTransId="{7A5892DB-4032-496E-B8BA-80879462417E}"/>
    <dgm:cxn modelId="{8C65A2B6-0E10-430A-A460-0A28CC461BA5}" type="presOf" srcId="{D8909E9F-4411-4C3A-BA11-AF4E5D84B245}" destId="{9565B86C-CC1C-432F-A4DB-BC96AC42E789}" srcOrd="0" destOrd="0" presId="urn:microsoft.com/office/officeart/2018/2/layout/IconCircleList"/>
    <dgm:cxn modelId="{A7F727B8-F460-4983-B6B9-85C60731A53C}" type="presOf" srcId="{46847809-F9C4-440D-B365-7AA7E80EBD7B}" destId="{BF0AF9CD-C1AB-48CA-8258-2358C9587CF6}" srcOrd="0" destOrd="0" presId="urn:microsoft.com/office/officeart/2018/2/layout/IconCircleList"/>
    <dgm:cxn modelId="{DDD24CED-AA7B-4BCF-8679-0ACEA4DE271B}" type="presParOf" srcId="{71B90344-C8EB-4BBF-BC9E-BDFAF36EF12F}" destId="{28867D7B-52D6-4540-B8D1-F8C102F347A9}" srcOrd="0" destOrd="0" presId="urn:microsoft.com/office/officeart/2018/2/layout/IconCircleList"/>
    <dgm:cxn modelId="{2AA6A8D8-CDD1-4413-A136-B2074F0626CF}" type="presParOf" srcId="{28867D7B-52D6-4540-B8D1-F8C102F347A9}" destId="{E671B2FC-532E-48F7-8549-BB643AE70275}" srcOrd="0" destOrd="0" presId="urn:microsoft.com/office/officeart/2018/2/layout/IconCircleList"/>
    <dgm:cxn modelId="{ADE43A6A-E0BC-46FE-9FB9-293935C26690}" type="presParOf" srcId="{E671B2FC-532E-48F7-8549-BB643AE70275}" destId="{421EEE52-3BED-46CE-B9FB-B60C1C7D1B21}" srcOrd="0" destOrd="0" presId="urn:microsoft.com/office/officeart/2018/2/layout/IconCircleList"/>
    <dgm:cxn modelId="{181C8007-A2A4-4F81-A299-1AFEC57361D3}" type="presParOf" srcId="{E671B2FC-532E-48F7-8549-BB643AE70275}" destId="{8DE3CFA4-4508-4BF7-89AB-30A27F00237F}" srcOrd="1" destOrd="0" presId="urn:microsoft.com/office/officeart/2018/2/layout/IconCircleList"/>
    <dgm:cxn modelId="{4B24A139-DD4A-49B8-91ED-2F2EFFCF6BD4}" type="presParOf" srcId="{E671B2FC-532E-48F7-8549-BB643AE70275}" destId="{A61F8904-F328-44D6-80D1-51DC5BCFEBBD}" srcOrd="2" destOrd="0" presId="urn:microsoft.com/office/officeart/2018/2/layout/IconCircleList"/>
    <dgm:cxn modelId="{6E2CD63D-DE7D-43E8-B4B0-EFFAA0BA8318}" type="presParOf" srcId="{E671B2FC-532E-48F7-8549-BB643AE70275}" destId="{9F3FCA77-1DEF-49C1-BBF6-313AD608F139}" srcOrd="3" destOrd="0" presId="urn:microsoft.com/office/officeart/2018/2/layout/IconCircleList"/>
    <dgm:cxn modelId="{9E8C5AAE-AFD6-4FF6-93BA-49A9050D7D34}" type="presParOf" srcId="{28867D7B-52D6-4540-B8D1-F8C102F347A9}" destId="{6E514ECC-57D5-4C40-A90E-60C27D5750C6}" srcOrd="1" destOrd="0" presId="urn:microsoft.com/office/officeart/2018/2/layout/IconCircleList"/>
    <dgm:cxn modelId="{E7D0ABAE-F778-4839-BFFA-8F714182C2FB}" type="presParOf" srcId="{28867D7B-52D6-4540-B8D1-F8C102F347A9}" destId="{16BBCED0-1867-4A41-A438-55198A7C2646}" srcOrd="2" destOrd="0" presId="urn:microsoft.com/office/officeart/2018/2/layout/IconCircleList"/>
    <dgm:cxn modelId="{B928525E-96E4-4D00-B43F-85AD68B810AE}" type="presParOf" srcId="{16BBCED0-1867-4A41-A438-55198A7C2646}" destId="{BF11FB30-EC05-499E-BB7C-7D9CF4FF8F9F}" srcOrd="0" destOrd="0" presId="urn:microsoft.com/office/officeart/2018/2/layout/IconCircleList"/>
    <dgm:cxn modelId="{3D72269E-64BA-40C2-A69A-241EB4B35A79}" type="presParOf" srcId="{16BBCED0-1867-4A41-A438-55198A7C2646}" destId="{57BDCA4A-0ED2-44D9-8479-57D3247B36D6}" srcOrd="1" destOrd="0" presId="urn:microsoft.com/office/officeart/2018/2/layout/IconCircleList"/>
    <dgm:cxn modelId="{B0B491FA-AF8D-4F83-B443-7E0999D8CC2C}" type="presParOf" srcId="{16BBCED0-1867-4A41-A438-55198A7C2646}" destId="{EE4B18CE-8A71-4154-8ADC-4FDEF477D09F}" srcOrd="2" destOrd="0" presId="urn:microsoft.com/office/officeart/2018/2/layout/IconCircleList"/>
    <dgm:cxn modelId="{53D27C8B-C877-4FB8-8125-64844807A565}" type="presParOf" srcId="{16BBCED0-1867-4A41-A438-55198A7C2646}" destId="{7663C035-2F6C-483A-ADF8-BF2AC35865E4}" srcOrd="3" destOrd="0" presId="urn:microsoft.com/office/officeart/2018/2/layout/IconCircleList"/>
    <dgm:cxn modelId="{5C11C0F0-CF32-4124-A74F-4C59BFB80CCA}" type="presParOf" srcId="{28867D7B-52D6-4540-B8D1-F8C102F347A9}" destId="{D77C3C9F-ACE7-4957-8548-488CE0A5FC7A}" srcOrd="3" destOrd="0" presId="urn:microsoft.com/office/officeart/2018/2/layout/IconCircleList"/>
    <dgm:cxn modelId="{B783D0A1-3087-4BFA-A798-13C7AEB0444D}" type="presParOf" srcId="{28867D7B-52D6-4540-B8D1-F8C102F347A9}" destId="{5D28962B-A674-4DED-9B5C-15A706F4076D}" srcOrd="4" destOrd="0" presId="urn:microsoft.com/office/officeart/2018/2/layout/IconCircleList"/>
    <dgm:cxn modelId="{79799899-7C3F-47C9-A769-75B0BFE86BAF}" type="presParOf" srcId="{5D28962B-A674-4DED-9B5C-15A706F4076D}" destId="{D5C34454-D177-4858-85F5-9B1270630802}" srcOrd="0" destOrd="0" presId="urn:microsoft.com/office/officeart/2018/2/layout/IconCircleList"/>
    <dgm:cxn modelId="{65A9B8F0-72D2-4D07-BE83-246390911E58}" type="presParOf" srcId="{5D28962B-A674-4DED-9B5C-15A706F4076D}" destId="{5E54977A-0DF4-41F6-9246-DB7BC22AE30D}" srcOrd="1" destOrd="0" presId="urn:microsoft.com/office/officeart/2018/2/layout/IconCircleList"/>
    <dgm:cxn modelId="{7660E1E2-3C7C-4F1C-AFBF-EFEC6B019192}" type="presParOf" srcId="{5D28962B-A674-4DED-9B5C-15A706F4076D}" destId="{EF13D613-8772-45E7-AEEF-E3CE1C523631}" srcOrd="2" destOrd="0" presId="urn:microsoft.com/office/officeart/2018/2/layout/IconCircleList"/>
    <dgm:cxn modelId="{A00D33AA-4F46-4009-AAE3-4D81B7C6C8F8}" type="presParOf" srcId="{5D28962B-A674-4DED-9B5C-15A706F4076D}" destId="{80A4DB74-EDF0-4288-ADD6-3CD14EA29578}" srcOrd="3" destOrd="0" presId="urn:microsoft.com/office/officeart/2018/2/layout/IconCircleList"/>
    <dgm:cxn modelId="{68EFEFE1-0F60-4875-BC35-5A7CB8CB7623}" type="presParOf" srcId="{28867D7B-52D6-4540-B8D1-F8C102F347A9}" destId="{9565B86C-CC1C-432F-A4DB-BC96AC42E789}" srcOrd="5" destOrd="0" presId="urn:microsoft.com/office/officeart/2018/2/layout/IconCircleList"/>
    <dgm:cxn modelId="{AF5B4C35-ED3B-4CAD-8326-E8701E99B18A}" type="presParOf" srcId="{28867D7B-52D6-4540-B8D1-F8C102F347A9}" destId="{60948CDD-DF6C-472B-885C-3B1CF8F552C3}" srcOrd="6" destOrd="0" presId="urn:microsoft.com/office/officeart/2018/2/layout/IconCircleList"/>
    <dgm:cxn modelId="{4E1B75CD-A3D4-4FBB-AD74-93FB7EB322B8}" type="presParOf" srcId="{60948CDD-DF6C-472B-885C-3B1CF8F552C3}" destId="{BEA902BC-F2DC-43E9-8469-2BE0A0777C54}" srcOrd="0" destOrd="0" presId="urn:microsoft.com/office/officeart/2018/2/layout/IconCircleList"/>
    <dgm:cxn modelId="{DEDA13DC-C6E0-4663-9EE9-39675ECAEF29}" type="presParOf" srcId="{60948CDD-DF6C-472B-885C-3B1CF8F552C3}" destId="{D2BB8A41-12A4-464D-8134-0782C9C2B5A8}" srcOrd="1" destOrd="0" presId="urn:microsoft.com/office/officeart/2018/2/layout/IconCircleList"/>
    <dgm:cxn modelId="{DA61D9C0-705B-4C20-BF7F-6A908E06A2C9}" type="presParOf" srcId="{60948CDD-DF6C-472B-885C-3B1CF8F552C3}" destId="{CB31686A-E1B1-49FD-9748-564366F17B20}" srcOrd="2" destOrd="0" presId="urn:microsoft.com/office/officeart/2018/2/layout/IconCircleList"/>
    <dgm:cxn modelId="{65D88965-2AFC-4A49-B66D-2B2792394E1F}" type="presParOf" srcId="{60948CDD-DF6C-472B-885C-3B1CF8F552C3}" destId="{6D796BE0-BEA0-4466-A4B9-E87D902ED84B}" srcOrd="3" destOrd="0" presId="urn:microsoft.com/office/officeart/2018/2/layout/IconCircleList"/>
    <dgm:cxn modelId="{D1611B1F-71A5-47DF-877D-497AE767F441}" type="presParOf" srcId="{28867D7B-52D6-4540-B8D1-F8C102F347A9}" destId="{90F6B8DA-F43B-4668-A6E2-2640945900AD}" srcOrd="7" destOrd="0" presId="urn:microsoft.com/office/officeart/2018/2/layout/IconCircleList"/>
    <dgm:cxn modelId="{C8C7E2B7-BF10-4F6A-ADAF-47E65D1A56B6}" type="presParOf" srcId="{28867D7B-52D6-4540-B8D1-F8C102F347A9}" destId="{D539DA00-7B2C-4C67-BFA5-F998D79D7326}" srcOrd="8" destOrd="0" presId="urn:microsoft.com/office/officeart/2018/2/layout/IconCircleList"/>
    <dgm:cxn modelId="{708CFE1C-01DD-4090-B066-EEB0D4A9456D}" type="presParOf" srcId="{D539DA00-7B2C-4C67-BFA5-F998D79D7326}" destId="{3417F124-6FC6-4C6F-BB73-753B4DA0ABBC}" srcOrd="0" destOrd="0" presId="urn:microsoft.com/office/officeart/2018/2/layout/IconCircleList"/>
    <dgm:cxn modelId="{19E331F9-2D02-4EAD-A215-A168C96701CE}" type="presParOf" srcId="{D539DA00-7B2C-4C67-BFA5-F998D79D7326}" destId="{613EB214-C08A-4CA0-8919-5062BD9F84F8}" srcOrd="1" destOrd="0" presId="urn:microsoft.com/office/officeart/2018/2/layout/IconCircleList"/>
    <dgm:cxn modelId="{58E12B2D-8757-4CE3-AFCB-E39C511EE645}" type="presParOf" srcId="{D539DA00-7B2C-4C67-BFA5-F998D79D7326}" destId="{688F2E64-4096-427C-8588-D4E58C9E1290}" srcOrd="2" destOrd="0" presId="urn:microsoft.com/office/officeart/2018/2/layout/IconCircleList"/>
    <dgm:cxn modelId="{84354F9A-947D-44DE-95D7-02C583150855}" type="presParOf" srcId="{D539DA00-7B2C-4C67-BFA5-F998D79D7326}" destId="{C4009CE6-09C3-4732-AA4F-4D4D4056AFD4}" srcOrd="3" destOrd="0" presId="urn:microsoft.com/office/officeart/2018/2/layout/IconCircleList"/>
    <dgm:cxn modelId="{ED9C68FA-B86F-46D0-BC66-3886EFD6DB27}" type="presParOf" srcId="{28867D7B-52D6-4540-B8D1-F8C102F347A9}" destId="{BF0AF9CD-C1AB-48CA-8258-2358C9587CF6}" srcOrd="9" destOrd="0" presId="urn:microsoft.com/office/officeart/2018/2/layout/IconCircleList"/>
    <dgm:cxn modelId="{A4A5AE25-61DB-40F7-AFC8-49CF5A451161}" type="presParOf" srcId="{28867D7B-52D6-4540-B8D1-F8C102F347A9}" destId="{76DE9BC5-5B6D-42BF-AF7E-DDC9B39BB8B5}" srcOrd="10" destOrd="0" presId="urn:microsoft.com/office/officeart/2018/2/layout/IconCircleList"/>
    <dgm:cxn modelId="{B8937D0B-3312-4231-96EF-66ACC69B7A3B}" type="presParOf" srcId="{76DE9BC5-5B6D-42BF-AF7E-DDC9B39BB8B5}" destId="{C74782ED-5CBB-45C5-92F2-4E6E3E36DDC2}" srcOrd="0" destOrd="0" presId="urn:microsoft.com/office/officeart/2018/2/layout/IconCircleList"/>
    <dgm:cxn modelId="{A900FFA6-8028-449E-8864-AFF384BF16BD}" type="presParOf" srcId="{76DE9BC5-5B6D-42BF-AF7E-DDC9B39BB8B5}" destId="{38062BE9-805D-4700-A59F-0325ACEC1CE8}" srcOrd="1" destOrd="0" presId="urn:microsoft.com/office/officeart/2018/2/layout/IconCircleList"/>
    <dgm:cxn modelId="{C9B29699-1EB6-4998-ACB3-73C7822DD3C1}" type="presParOf" srcId="{76DE9BC5-5B6D-42BF-AF7E-DDC9B39BB8B5}" destId="{2308A115-061C-46E5-A040-7AFD734A55BC}" srcOrd="2" destOrd="0" presId="urn:microsoft.com/office/officeart/2018/2/layout/IconCircleList"/>
    <dgm:cxn modelId="{25D3E1AB-CB3E-4661-AA37-CBC9FF2672FD}" type="presParOf" srcId="{76DE9BC5-5B6D-42BF-AF7E-DDC9B39BB8B5}" destId="{D922CF02-4664-4EEA-B339-65A1BD9B0A5B}" srcOrd="3" destOrd="0" presId="urn:microsoft.com/office/officeart/2018/2/layout/IconCircle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2FB54F1B-6795-4BCD-8587-3359BDB05036}"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F037BC0A-A9C3-46F5-BD32-00D32738B709}">
      <dgm:prSet custT="1"/>
      <dgm:spPr>
        <a:solidFill>
          <a:schemeClr val="accent1">
            <a:lumMod val="60000"/>
            <a:lumOff val="40000"/>
          </a:schemeClr>
        </a:solidFill>
      </dgm:spPr>
      <dgm:t>
        <a:bodyPr/>
        <a:lstStyle/>
        <a:p>
          <a:pPr>
            <a:lnSpc>
              <a:spcPct val="100000"/>
            </a:lnSpc>
            <a:defRPr b="1"/>
          </a:pPr>
          <a:r>
            <a:rPr lang="en-GB" sz="1100">
              <a:solidFill>
                <a:schemeClr val="bg1"/>
              </a:solidFill>
            </a:rPr>
            <a:t>A key element is a cross-organization Architecture Board</a:t>
          </a:r>
          <a:endParaRPr lang="en-US" sz="1100">
            <a:solidFill>
              <a:schemeClr val="bg1"/>
            </a:solidFill>
          </a:endParaRPr>
        </a:p>
      </dgm:t>
    </dgm:pt>
    <dgm:pt modelId="{6FFA3753-B0EC-4196-8327-54A0235C24F7}" type="parTrans" cxnId="{F9DB7772-4067-4C4C-8206-14496BE5EAD6}">
      <dgm:prSet/>
      <dgm:spPr/>
      <dgm:t>
        <a:bodyPr/>
        <a:lstStyle/>
        <a:p>
          <a:endParaRPr lang="en-US" sz="1100"/>
        </a:p>
      </dgm:t>
    </dgm:pt>
    <dgm:pt modelId="{E8848EA5-BF36-472B-A0A4-C8BAEE97844D}" type="sibTrans" cxnId="{F9DB7772-4067-4C4C-8206-14496BE5EAD6}">
      <dgm:prSet/>
      <dgm:spPr/>
      <dgm:t>
        <a:bodyPr/>
        <a:lstStyle/>
        <a:p>
          <a:endParaRPr lang="en-US" sz="1100"/>
        </a:p>
      </dgm:t>
    </dgm:pt>
    <dgm:pt modelId="{38545964-65FD-4C3E-83C3-D2A1B5311E02}">
      <dgm:prSet custT="1"/>
      <dgm:spPr/>
      <dgm:t>
        <a:bodyPr/>
        <a:lstStyle/>
        <a:p>
          <a:pPr>
            <a:lnSpc>
              <a:spcPct val="100000"/>
            </a:lnSpc>
          </a:pPr>
          <a:r>
            <a:rPr lang="en-GB" sz="1100"/>
            <a:t>Representative stakeholders </a:t>
          </a:r>
          <a:endParaRPr lang="en-US" sz="1100"/>
        </a:p>
      </dgm:t>
    </dgm:pt>
    <dgm:pt modelId="{3A292B90-E7C7-480A-BA60-652BEC58C7F3}" type="parTrans" cxnId="{F250ECB7-0CB1-4EF4-A1F6-2700ADB3FB7B}">
      <dgm:prSet/>
      <dgm:spPr/>
      <dgm:t>
        <a:bodyPr/>
        <a:lstStyle/>
        <a:p>
          <a:endParaRPr lang="en-US" sz="1100"/>
        </a:p>
      </dgm:t>
    </dgm:pt>
    <dgm:pt modelId="{C72CDADE-E122-4E44-A1DB-0E904A191B68}" type="sibTrans" cxnId="{F250ECB7-0CB1-4EF4-A1F6-2700ADB3FB7B}">
      <dgm:prSet/>
      <dgm:spPr/>
      <dgm:t>
        <a:bodyPr/>
        <a:lstStyle/>
        <a:p>
          <a:endParaRPr lang="en-US" sz="1100"/>
        </a:p>
      </dgm:t>
    </dgm:pt>
    <dgm:pt modelId="{F8489906-60E2-4CCF-81F8-A9761BAD009A}">
      <dgm:prSet custT="1"/>
      <dgm:spPr/>
      <dgm:t>
        <a:bodyPr/>
        <a:lstStyle/>
        <a:p>
          <a:pPr>
            <a:lnSpc>
              <a:spcPct val="100000"/>
            </a:lnSpc>
          </a:pPr>
          <a:r>
            <a:rPr lang="en-GB" sz="1100"/>
            <a:t>Executives</a:t>
          </a:r>
          <a:endParaRPr lang="en-US" sz="1100"/>
        </a:p>
      </dgm:t>
    </dgm:pt>
    <dgm:pt modelId="{65829D9F-E3BF-4511-BB52-495BCA200DC3}" type="parTrans" cxnId="{52EE8982-ACD1-487C-8E4A-183219C7DD87}">
      <dgm:prSet/>
      <dgm:spPr/>
      <dgm:t>
        <a:bodyPr/>
        <a:lstStyle/>
        <a:p>
          <a:endParaRPr lang="en-US" sz="1100"/>
        </a:p>
      </dgm:t>
    </dgm:pt>
    <dgm:pt modelId="{0DF4B335-7B7D-4671-90BB-2495445D161C}" type="sibTrans" cxnId="{52EE8982-ACD1-487C-8E4A-183219C7DD87}">
      <dgm:prSet/>
      <dgm:spPr/>
      <dgm:t>
        <a:bodyPr/>
        <a:lstStyle/>
        <a:p>
          <a:endParaRPr lang="en-US" sz="1100"/>
        </a:p>
      </dgm:t>
    </dgm:pt>
    <dgm:pt modelId="{CD970E94-9476-4925-B191-28A5F0AA61F2}">
      <dgm:prSet custT="1"/>
      <dgm:spPr/>
      <dgm:t>
        <a:bodyPr/>
        <a:lstStyle/>
        <a:p>
          <a:pPr>
            <a:lnSpc>
              <a:spcPct val="100000"/>
            </a:lnSpc>
          </a:pPr>
          <a:r>
            <a:rPr lang="en-GB" sz="1100"/>
            <a:t>From the organization:</a:t>
          </a:r>
          <a:endParaRPr lang="en-US" sz="1100"/>
        </a:p>
      </dgm:t>
    </dgm:pt>
    <dgm:pt modelId="{7296B348-4778-4219-9B91-855B236A26BC}" type="parTrans" cxnId="{B4F27BCE-DCF7-4DCE-8A06-7FCADD3B3490}">
      <dgm:prSet/>
      <dgm:spPr/>
      <dgm:t>
        <a:bodyPr/>
        <a:lstStyle/>
        <a:p>
          <a:endParaRPr lang="en-US" sz="1100"/>
        </a:p>
      </dgm:t>
    </dgm:pt>
    <dgm:pt modelId="{F3D2354F-D049-4BFB-9E86-DE37A7DE99D4}" type="sibTrans" cxnId="{B4F27BCE-DCF7-4DCE-8A06-7FCADD3B3490}">
      <dgm:prSet/>
      <dgm:spPr/>
      <dgm:t>
        <a:bodyPr/>
        <a:lstStyle/>
        <a:p>
          <a:endParaRPr lang="en-US" sz="1100"/>
        </a:p>
      </dgm:t>
    </dgm:pt>
    <dgm:pt modelId="{804E11B9-9960-48D4-ABFA-59347812C47E}">
      <dgm:prSet custT="1"/>
      <dgm:spPr/>
      <dgm:t>
        <a:bodyPr/>
        <a:lstStyle/>
        <a:p>
          <a:r>
            <a:rPr lang="en-GB" sz="1100"/>
            <a:t>local</a:t>
          </a:r>
          <a:endParaRPr lang="en-US" sz="1100"/>
        </a:p>
      </dgm:t>
    </dgm:pt>
    <dgm:pt modelId="{E13FD6D4-C143-482B-BA35-DCB2693FCA58}" type="parTrans" cxnId="{26AB365E-E173-493F-80C0-175C47A5B29C}">
      <dgm:prSet/>
      <dgm:spPr/>
      <dgm:t>
        <a:bodyPr/>
        <a:lstStyle/>
        <a:p>
          <a:endParaRPr lang="en-US" sz="1100"/>
        </a:p>
      </dgm:t>
    </dgm:pt>
    <dgm:pt modelId="{59121D4B-5A0A-43DA-8A33-322C0B3A5DE9}" type="sibTrans" cxnId="{26AB365E-E173-493F-80C0-175C47A5B29C}">
      <dgm:prSet/>
      <dgm:spPr/>
      <dgm:t>
        <a:bodyPr/>
        <a:lstStyle/>
        <a:p>
          <a:endParaRPr lang="en-US" sz="1100"/>
        </a:p>
      </dgm:t>
    </dgm:pt>
    <dgm:pt modelId="{51CF45F2-58A2-4FC9-A7E8-C7D9C3FC9659}">
      <dgm:prSet custT="1"/>
      <dgm:spPr/>
      <dgm:t>
        <a:bodyPr/>
        <a:lstStyle/>
        <a:p>
          <a:r>
            <a:rPr lang="en-GB" sz="1100"/>
            <a:t>global </a:t>
          </a:r>
          <a:endParaRPr lang="en-US" sz="1100"/>
        </a:p>
      </dgm:t>
    </dgm:pt>
    <dgm:pt modelId="{3DD6195D-AB7A-4F7E-98BB-0C27A1188933}" type="parTrans" cxnId="{E08C5C5C-E95D-4599-BCF2-418BE68C082D}">
      <dgm:prSet/>
      <dgm:spPr/>
      <dgm:t>
        <a:bodyPr/>
        <a:lstStyle/>
        <a:p>
          <a:endParaRPr lang="en-US" sz="1100"/>
        </a:p>
      </dgm:t>
    </dgm:pt>
    <dgm:pt modelId="{C8813569-FA35-467E-A657-7ADA53FE69BC}" type="sibTrans" cxnId="{E08C5C5C-E95D-4599-BCF2-418BE68C082D}">
      <dgm:prSet/>
      <dgm:spPr/>
      <dgm:t>
        <a:bodyPr/>
        <a:lstStyle/>
        <a:p>
          <a:endParaRPr lang="en-US" sz="1100"/>
        </a:p>
      </dgm:t>
    </dgm:pt>
    <dgm:pt modelId="{24348320-CC12-4337-9E63-F6D6B0192E1D}">
      <dgm:prSet custT="1"/>
      <dgm:spPr/>
      <dgm:t>
        <a:bodyPr/>
        <a:lstStyle/>
        <a:p>
          <a:pPr>
            <a:lnSpc>
              <a:spcPct val="100000"/>
            </a:lnSpc>
          </a:pPr>
          <a:r>
            <a:rPr lang="en-GB" sz="1100"/>
            <a:t>From outside the organization:*</a:t>
          </a:r>
          <a:endParaRPr lang="en-US" sz="1100"/>
        </a:p>
      </dgm:t>
    </dgm:pt>
    <dgm:pt modelId="{595EF726-B4CD-4B18-95C6-2105D2B4A0FA}" type="parTrans" cxnId="{CB66B6FC-BAEC-4D49-8DA7-42F98C3C2694}">
      <dgm:prSet/>
      <dgm:spPr/>
      <dgm:t>
        <a:bodyPr/>
        <a:lstStyle/>
        <a:p>
          <a:endParaRPr lang="en-US" sz="1100"/>
        </a:p>
      </dgm:t>
    </dgm:pt>
    <dgm:pt modelId="{2A5DBCEC-F72B-45A1-8C06-BB38462E1B3B}" type="sibTrans" cxnId="{CB66B6FC-BAEC-4D49-8DA7-42F98C3C2694}">
      <dgm:prSet/>
      <dgm:spPr/>
      <dgm:t>
        <a:bodyPr/>
        <a:lstStyle/>
        <a:p>
          <a:endParaRPr lang="en-US" sz="1100"/>
        </a:p>
      </dgm:t>
    </dgm:pt>
    <dgm:pt modelId="{003E94B3-FF2F-48CF-ACA5-00631398DFEA}">
      <dgm:prSet custT="1"/>
      <dgm:spPr/>
      <dgm:t>
        <a:bodyPr/>
        <a:lstStyle/>
        <a:p>
          <a:r>
            <a:rPr lang="en-GB" sz="1100" i="1"/>
            <a:t>outsourced service providers</a:t>
          </a:r>
          <a:endParaRPr lang="en-US" sz="1100"/>
        </a:p>
      </dgm:t>
    </dgm:pt>
    <dgm:pt modelId="{7198BC20-6653-4B97-BAA0-8DED31D4F6F2}" type="parTrans" cxnId="{B097DEAB-CBDE-4A90-9C60-6D86CD8E76BC}">
      <dgm:prSet/>
      <dgm:spPr/>
      <dgm:t>
        <a:bodyPr/>
        <a:lstStyle/>
        <a:p>
          <a:endParaRPr lang="en-US" sz="1100"/>
        </a:p>
      </dgm:t>
    </dgm:pt>
    <dgm:pt modelId="{252E8F2D-F085-4383-AD96-443B8F55932A}" type="sibTrans" cxnId="{B097DEAB-CBDE-4A90-9C60-6D86CD8E76BC}">
      <dgm:prSet/>
      <dgm:spPr/>
      <dgm:t>
        <a:bodyPr/>
        <a:lstStyle/>
        <a:p>
          <a:endParaRPr lang="en-US" sz="1100"/>
        </a:p>
      </dgm:t>
    </dgm:pt>
    <dgm:pt modelId="{71EA8B4D-8709-40B9-8C66-5F9A5D69E5F7}">
      <dgm:prSet custT="1"/>
      <dgm:spPr>
        <a:solidFill>
          <a:schemeClr val="accent1">
            <a:lumMod val="60000"/>
            <a:lumOff val="40000"/>
          </a:schemeClr>
        </a:solidFill>
      </dgm:spPr>
      <dgm:t>
        <a:bodyPr/>
        <a:lstStyle/>
        <a:p>
          <a:pPr>
            <a:lnSpc>
              <a:spcPct val="100000"/>
            </a:lnSpc>
            <a:defRPr b="1"/>
          </a:pPr>
          <a:r>
            <a:rPr lang="en-GB" sz="1100">
              <a:solidFill>
                <a:schemeClr val="bg1"/>
              </a:solidFill>
            </a:rPr>
            <a:t>The board is established with identifiable and articulated:</a:t>
          </a:r>
          <a:endParaRPr lang="en-US" sz="1100">
            <a:solidFill>
              <a:schemeClr val="bg1"/>
            </a:solidFill>
          </a:endParaRPr>
        </a:p>
      </dgm:t>
    </dgm:pt>
    <dgm:pt modelId="{996DA794-7688-4630-A613-E833AEB09AAE}" type="parTrans" cxnId="{889898D3-7345-43CA-98B4-72DF4AEBE41B}">
      <dgm:prSet/>
      <dgm:spPr/>
      <dgm:t>
        <a:bodyPr/>
        <a:lstStyle/>
        <a:p>
          <a:endParaRPr lang="en-US" sz="1100"/>
        </a:p>
      </dgm:t>
    </dgm:pt>
    <dgm:pt modelId="{8F4DA5EA-DE35-4554-85C9-22B3373724E0}" type="sibTrans" cxnId="{889898D3-7345-43CA-98B4-72DF4AEBE41B}">
      <dgm:prSet/>
      <dgm:spPr/>
      <dgm:t>
        <a:bodyPr/>
        <a:lstStyle/>
        <a:p>
          <a:endParaRPr lang="en-US" sz="1100"/>
        </a:p>
      </dgm:t>
    </dgm:pt>
    <dgm:pt modelId="{844453EF-A23B-4BC4-B7BF-91F76D2E7BF0}">
      <dgm:prSet custT="1"/>
      <dgm:spPr/>
      <dgm:t>
        <a:bodyPr/>
        <a:lstStyle/>
        <a:p>
          <a:pPr>
            <a:lnSpc>
              <a:spcPct val="100000"/>
            </a:lnSpc>
          </a:pPr>
          <a:r>
            <a:rPr lang="en-GB" sz="1100"/>
            <a:t>Responsibilities</a:t>
          </a:r>
          <a:endParaRPr lang="en-US" sz="1100"/>
        </a:p>
      </dgm:t>
    </dgm:pt>
    <dgm:pt modelId="{5467108D-3C38-42C7-B601-D125327A5D07}" type="parTrans" cxnId="{DE09D5AE-3B88-4101-9C9A-0386D4C01EC8}">
      <dgm:prSet/>
      <dgm:spPr/>
      <dgm:t>
        <a:bodyPr/>
        <a:lstStyle/>
        <a:p>
          <a:endParaRPr lang="en-US" sz="1100"/>
        </a:p>
      </dgm:t>
    </dgm:pt>
    <dgm:pt modelId="{45BA9A60-B50D-45B1-B82E-0BAB887010EA}" type="sibTrans" cxnId="{DE09D5AE-3B88-4101-9C9A-0386D4C01EC8}">
      <dgm:prSet/>
      <dgm:spPr/>
      <dgm:t>
        <a:bodyPr/>
        <a:lstStyle/>
        <a:p>
          <a:endParaRPr lang="en-US" sz="1100"/>
        </a:p>
      </dgm:t>
    </dgm:pt>
    <dgm:pt modelId="{3E887D13-15B7-49C2-B6A7-A64C620F5F9C}">
      <dgm:prSet custT="1"/>
      <dgm:spPr/>
      <dgm:t>
        <a:bodyPr/>
        <a:lstStyle/>
        <a:p>
          <a:pPr>
            <a:lnSpc>
              <a:spcPct val="100000"/>
            </a:lnSpc>
          </a:pPr>
          <a:r>
            <a:rPr lang="en-GB" sz="1100"/>
            <a:t>Decision-making capabilities</a:t>
          </a:r>
          <a:endParaRPr lang="en-US" sz="1100"/>
        </a:p>
      </dgm:t>
    </dgm:pt>
    <dgm:pt modelId="{32B8AACC-B52F-4863-9652-05BFADCFAD66}" type="parTrans" cxnId="{E031FFC8-9A33-4995-A47D-0ED4BDE1BF71}">
      <dgm:prSet/>
      <dgm:spPr/>
      <dgm:t>
        <a:bodyPr/>
        <a:lstStyle/>
        <a:p>
          <a:endParaRPr lang="en-US" sz="1100"/>
        </a:p>
      </dgm:t>
    </dgm:pt>
    <dgm:pt modelId="{E73536CA-6550-40D6-A888-0FA805964248}" type="sibTrans" cxnId="{E031FFC8-9A33-4995-A47D-0ED4BDE1BF71}">
      <dgm:prSet/>
      <dgm:spPr/>
      <dgm:t>
        <a:bodyPr/>
        <a:lstStyle/>
        <a:p>
          <a:endParaRPr lang="en-US" sz="1100"/>
        </a:p>
      </dgm:t>
    </dgm:pt>
    <dgm:pt modelId="{400BD88F-EDD6-4B37-9067-643956C83317}">
      <dgm:prSet custT="1"/>
      <dgm:spPr/>
      <dgm:t>
        <a:bodyPr/>
        <a:lstStyle/>
        <a:p>
          <a:pPr>
            <a:lnSpc>
              <a:spcPct val="100000"/>
            </a:lnSpc>
          </a:pPr>
          <a:r>
            <a:rPr lang="en-GB" sz="1100"/>
            <a:t>Remit and authority limits</a:t>
          </a:r>
          <a:endParaRPr lang="en-US" sz="1100"/>
        </a:p>
      </dgm:t>
    </dgm:pt>
    <dgm:pt modelId="{59817476-C341-43FD-8FC1-917449E5D18C}" type="parTrans" cxnId="{D674BBBD-FD70-43E4-966E-FB9880BAA547}">
      <dgm:prSet/>
      <dgm:spPr/>
      <dgm:t>
        <a:bodyPr/>
        <a:lstStyle/>
        <a:p>
          <a:endParaRPr lang="en-US" sz="1100"/>
        </a:p>
      </dgm:t>
    </dgm:pt>
    <dgm:pt modelId="{9C63A2FF-4C9B-4226-9645-4522B0CE5F16}" type="sibTrans" cxnId="{D674BBBD-FD70-43E4-966E-FB9880BAA547}">
      <dgm:prSet/>
      <dgm:spPr/>
      <dgm:t>
        <a:bodyPr/>
        <a:lstStyle/>
        <a:p>
          <a:endParaRPr lang="en-US" sz="1100"/>
        </a:p>
      </dgm:t>
    </dgm:pt>
    <dgm:pt modelId="{58EE0569-C5B0-40FC-89F3-56D6EC1FD3BB}" type="pres">
      <dgm:prSet presAssocID="{2FB54F1B-6795-4BCD-8587-3359BDB05036}" presName="root" presStyleCnt="0">
        <dgm:presLayoutVars>
          <dgm:dir/>
          <dgm:resizeHandles val="exact"/>
        </dgm:presLayoutVars>
      </dgm:prSet>
      <dgm:spPr/>
    </dgm:pt>
    <dgm:pt modelId="{F851FFDA-6EB1-4310-BCA8-6D644F7B4BE5}" type="pres">
      <dgm:prSet presAssocID="{F037BC0A-A9C3-46F5-BD32-00D32738B709}" presName="compNode" presStyleCnt="0"/>
      <dgm:spPr/>
    </dgm:pt>
    <dgm:pt modelId="{C8479C62-BA0F-4F7E-B5D2-A71F54DF242F}" type="pres">
      <dgm:prSet presAssocID="{F037BC0A-A9C3-46F5-BD32-00D32738B709}"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ierarchy"/>
        </a:ext>
      </dgm:extLst>
    </dgm:pt>
    <dgm:pt modelId="{9F5B8D65-E05E-481B-9C17-E34990DC41C6}" type="pres">
      <dgm:prSet presAssocID="{F037BC0A-A9C3-46F5-BD32-00D32738B709}" presName="iconSpace" presStyleCnt="0"/>
      <dgm:spPr/>
    </dgm:pt>
    <dgm:pt modelId="{1644B79E-E324-4C00-B998-9014155980F4}" type="pres">
      <dgm:prSet presAssocID="{F037BC0A-A9C3-46F5-BD32-00D32738B709}" presName="parTx" presStyleLbl="revTx" presStyleIdx="0" presStyleCnt="4">
        <dgm:presLayoutVars>
          <dgm:chMax val="0"/>
          <dgm:chPref val="0"/>
        </dgm:presLayoutVars>
      </dgm:prSet>
      <dgm:spPr/>
    </dgm:pt>
    <dgm:pt modelId="{4515270D-CA2B-4A7F-A332-C15D5A518884}" type="pres">
      <dgm:prSet presAssocID="{F037BC0A-A9C3-46F5-BD32-00D32738B709}" presName="txSpace" presStyleCnt="0"/>
      <dgm:spPr/>
    </dgm:pt>
    <dgm:pt modelId="{AF0AF70C-72C2-4073-BE42-3BDC47A060CC}" type="pres">
      <dgm:prSet presAssocID="{F037BC0A-A9C3-46F5-BD32-00D32738B709}" presName="desTx" presStyleLbl="revTx" presStyleIdx="1" presStyleCnt="4">
        <dgm:presLayoutVars/>
      </dgm:prSet>
      <dgm:spPr/>
    </dgm:pt>
    <dgm:pt modelId="{69960626-A855-4807-B6DB-E277C1E432DF}" type="pres">
      <dgm:prSet presAssocID="{E8848EA5-BF36-472B-A0A4-C8BAEE97844D}" presName="sibTrans" presStyleCnt="0"/>
      <dgm:spPr/>
    </dgm:pt>
    <dgm:pt modelId="{1E529382-6073-4E86-B764-BEB73B885ED5}" type="pres">
      <dgm:prSet presAssocID="{71EA8B4D-8709-40B9-8C66-5F9A5D69E5F7}" presName="compNode" presStyleCnt="0"/>
      <dgm:spPr/>
    </dgm:pt>
    <dgm:pt modelId="{00B441A4-CBEF-4A64-9729-5027A72B9DF8}" type="pres">
      <dgm:prSet presAssocID="{71EA8B4D-8709-40B9-8C66-5F9A5D69E5F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dge"/>
        </a:ext>
      </dgm:extLst>
    </dgm:pt>
    <dgm:pt modelId="{D86C905F-7D17-4E63-BB93-B203CC949332}" type="pres">
      <dgm:prSet presAssocID="{71EA8B4D-8709-40B9-8C66-5F9A5D69E5F7}" presName="iconSpace" presStyleCnt="0"/>
      <dgm:spPr/>
    </dgm:pt>
    <dgm:pt modelId="{1D76D94F-AB0F-4F67-9B94-45895BB2798F}" type="pres">
      <dgm:prSet presAssocID="{71EA8B4D-8709-40B9-8C66-5F9A5D69E5F7}" presName="parTx" presStyleLbl="revTx" presStyleIdx="2" presStyleCnt="4">
        <dgm:presLayoutVars>
          <dgm:chMax val="0"/>
          <dgm:chPref val="0"/>
        </dgm:presLayoutVars>
      </dgm:prSet>
      <dgm:spPr/>
    </dgm:pt>
    <dgm:pt modelId="{0E42F79A-9825-44E6-93FF-082D6CECDD64}" type="pres">
      <dgm:prSet presAssocID="{71EA8B4D-8709-40B9-8C66-5F9A5D69E5F7}" presName="txSpace" presStyleCnt="0"/>
      <dgm:spPr/>
    </dgm:pt>
    <dgm:pt modelId="{61B82377-F01D-4D46-98DB-10419191D18D}" type="pres">
      <dgm:prSet presAssocID="{71EA8B4D-8709-40B9-8C66-5F9A5D69E5F7}" presName="desTx" presStyleLbl="revTx" presStyleIdx="3" presStyleCnt="4">
        <dgm:presLayoutVars/>
      </dgm:prSet>
      <dgm:spPr/>
    </dgm:pt>
  </dgm:ptLst>
  <dgm:cxnLst>
    <dgm:cxn modelId="{05C16902-999C-415D-A803-C40D838EDB73}" type="presOf" srcId="{844453EF-A23B-4BC4-B7BF-91F76D2E7BF0}" destId="{61B82377-F01D-4D46-98DB-10419191D18D}" srcOrd="0" destOrd="0" presId="urn:microsoft.com/office/officeart/2018/5/layout/CenteredIconLabelDescriptionList"/>
    <dgm:cxn modelId="{7B2A670B-0D1C-4604-8850-6671F1EAC2AF}" type="presOf" srcId="{CD970E94-9476-4925-B191-28A5F0AA61F2}" destId="{AF0AF70C-72C2-4073-BE42-3BDC47A060CC}" srcOrd="0" destOrd="2" presId="urn:microsoft.com/office/officeart/2018/5/layout/CenteredIconLabelDescriptionList"/>
    <dgm:cxn modelId="{766F4912-FDD9-4685-91BD-6583C34F49C2}" type="presOf" srcId="{804E11B9-9960-48D4-ABFA-59347812C47E}" destId="{AF0AF70C-72C2-4073-BE42-3BDC47A060CC}" srcOrd="0" destOrd="3" presId="urn:microsoft.com/office/officeart/2018/5/layout/CenteredIconLabelDescriptionList"/>
    <dgm:cxn modelId="{6DCA1722-880B-4BA2-B348-7438A8164DB7}" type="presOf" srcId="{24348320-CC12-4337-9E63-F6D6B0192E1D}" destId="{AF0AF70C-72C2-4073-BE42-3BDC47A060CC}" srcOrd="0" destOrd="5" presId="urn:microsoft.com/office/officeart/2018/5/layout/CenteredIconLabelDescriptionList"/>
    <dgm:cxn modelId="{CA51485B-5487-425D-B16C-B629EA27A8B3}" type="presOf" srcId="{003E94B3-FF2F-48CF-ACA5-00631398DFEA}" destId="{AF0AF70C-72C2-4073-BE42-3BDC47A060CC}" srcOrd="0" destOrd="6" presId="urn:microsoft.com/office/officeart/2018/5/layout/CenteredIconLabelDescriptionList"/>
    <dgm:cxn modelId="{E08C5C5C-E95D-4599-BCF2-418BE68C082D}" srcId="{CD970E94-9476-4925-B191-28A5F0AA61F2}" destId="{51CF45F2-58A2-4FC9-A7E8-C7D9C3FC9659}" srcOrd="1" destOrd="0" parTransId="{3DD6195D-AB7A-4F7E-98BB-0C27A1188933}" sibTransId="{C8813569-FA35-467E-A657-7ADA53FE69BC}"/>
    <dgm:cxn modelId="{26AB365E-E173-493F-80C0-175C47A5B29C}" srcId="{CD970E94-9476-4925-B191-28A5F0AA61F2}" destId="{804E11B9-9960-48D4-ABFA-59347812C47E}" srcOrd="0" destOrd="0" parTransId="{E13FD6D4-C143-482B-BA35-DCB2693FCA58}" sibTransId="{59121D4B-5A0A-43DA-8A33-322C0B3A5DE9}"/>
    <dgm:cxn modelId="{F9DB7772-4067-4C4C-8206-14496BE5EAD6}" srcId="{2FB54F1B-6795-4BCD-8587-3359BDB05036}" destId="{F037BC0A-A9C3-46F5-BD32-00D32738B709}" srcOrd="0" destOrd="0" parTransId="{6FFA3753-B0EC-4196-8327-54A0235C24F7}" sibTransId="{E8848EA5-BF36-472B-A0A4-C8BAEE97844D}"/>
    <dgm:cxn modelId="{8E113677-1E85-4DEB-AA3E-70DFD6C2D045}" type="presOf" srcId="{F037BC0A-A9C3-46F5-BD32-00D32738B709}" destId="{1644B79E-E324-4C00-B998-9014155980F4}" srcOrd="0" destOrd="0" presId="urn:microsoft.com/office/officeart/2018/5/layout/CenteredIconLabelDescriptionList"/>
    <dgm:cxn modelId="{6F3B947D-28E9-47E2-849C-DFC4DADCCADF}" type="presOf" srcId="{3E887D13-15B7-49C2-B6A7-A64C620F5F9C}" destId="{61B82377-F01D-4D46-98DB-10419191D18D}" srcOrd="0" destOrd="1" presId="urn:microsoft.com/office/officeart/2018/5/layout/CenteredIconLabelDescriptionList"/>
    <dgm:cxn modelId="{52EE8982-ACD1-487C-8E4A-183219C7DD87}" srcId="{F037BC0A-A9C3-46F5-BD32-00D32738B709}" destId="{F8489906-60E2-4CCF-81F8-A9761BAD009A}" srcOrd="1" destOrd="0" parTransId="{65829D9F-E3BF-4511-BB52-495BCA200DC3}" sibTransId="{0DF4B335-7B7D-4671-90BB-2495445D161C}"/>
    <dgm:cxn modelId="{D2046D9D-2B72-47EB-860C-0BC8227FA34D}" type="presOf" srcId="{F8489906-60E2-4CCF-81F8-A9761BAD009A}" destId="{AF0AF70C-72C2-4073-BE42-3BDC47A060CC}" srcOrd="0" destOrd="1" presId="urn:microsoft.com/office/officeart/2018/5/layout/CenteredIconLabelDescriptionList"/>
    <dgm:cxn modelId="{B097DEAB-CBDE-4A90-9C60-6D86CD8E76BC}" srcId="{24348320-CC12-4337-9E63-F6D6B0192E1D}" destId="{003E94B3-FF2F-48CF-ACA5-00631398DFEA}" srcOrd="0" destOrd="0" parTransId="{7198BC20-6653-4B97-BAA0-8DED31D4F6F2}" sibTransId="{252E8F2D-F085-4383-AD96-443B8F55932A}"/>
    <dgm:cxn modelId="{DE09D5AE-3B88-4101-9C9A-0386D4C01EC8}" srcId="{71EA8B4D-8709-40B9-8C66-5F9A5D69E5F7}" destId="{844453EF-A23B-4BC4-B7BF-91F76D2E7BF0}" srcOrd="0" destOrd="0" parTransId="{5467108D-3C38-42C7-B601-D125327A5D07}" sibTransId="{45BA9A60-B50D-45B1-B82E-0BAB887010EA}"/>
    <dgm:cxn modelId="{A10560B6-DB5E-46C9-BECF-ADBF62FB1CC3}" type="presOf" srcId="{71EA8B4D-8709-40B9-8C66-5F9A5D69E5F7}" destId="{1D76D94F-AB0F-4F67-9B94-45895BB2798F}" srcOrd="0" destOrd="0" presId="urn:microsoft.com/office/officeart/2018/5/layout/CenteredIconLabelDescriptionList"/>
    <dgm:cxn modelId="{F250ECB7-0CB1-4EF4-A1F6-2700ADB3FB7B}" srcId="{F037BC0A-A9C3-46F5-BD32-00D32738B709}" destId="{38545964-65FD-4C3E-83C3-D2A1B5311E02}" srcOrd="0" destOrd="0" parTransId="{3A292B90-E7C7-480A-BA60-652BEC58C7F3}" sibTransId="{C72CDADE-E122-4E44-A1DB-0E904A191B68}"/>
    <dgm:cxn modelId="{D674BBBD-FD70-43E4-966E-FB9880BAA547}" srcId="{71EA8B4D-8709-40B9-8C66-5F9A5D69E5F7}" destId="{400BD88F-EDD6-4B37-9067-643956C83317}" srcOrd="2" destOrd="0" parTransId="{59817476-C341-43FD-8FC1-917449E5D18C}" sibTransId="{9C63A2FF-4C9B-4226-9645-4522B0CE5F16}"/>
    <dgm:cxn modelId="{65F3CAC7-8F84-4479-A0C9-7A6CBFE83A7B}" type="presOf" srcId="{51CF45F2-58A2-4FC9-A7E8-C7D9C3FC9659}" destId="{AF0AF70C-72C2-4073-BE42-3BDC47A060CC}" srcOrd="0" destOrd="4" presId="urn:microsoft.com/office/officeart/2018/5/layout/CenteredIconLabelDescriptionList"/>
    <dgm:cxn modelId="{E031FFC8-9A33-4995-A47D-0ED4BDE1BF71}" srcId="{71EA8B4D-8709-40B9-8C66-5F9A5D69E5F7}" destId="{3E887D13-15B7-49C2-B6A7-A64C620F5F9C}" srcOrd="1" destOrd="0" parTransId="{32B8AACC-B52F-4863-9652-05BFADCFAD66}" sibTransId="{E73536CA-6550-40D6-A888-0FA805964248}"/>
    <dgm:cxn modelId="{B4F27BCE-DCF7-4DCE-8A06-7FCADD3B3490}" srcId="{F037BC0A-A9C3-46F5-BD32-00D32738B709}" destId="{CD970E94-9476-4925-B191-28A5F0AA61F2}" srcOrd="2" destOrd="0" parTransId="{7296B348-4778-4219-9B91-855B236A26BC}" sibTransId="{F3D2354F-D049-4BFB-9E86-DE37A7DE99D4}"/>
    <dgm:cxn modelId="{889898D3-7345-43CA-98B4-72DF4AEBE41B}" srcId="{2FB54F1B-6795-4BCD-8587-3359BDB05036}" destId="{71EA8B4D-8709-40B9-8C66-5F9A5D69E5F7}" srcOrd="1" destOrd="0" parTransId="{996DA794-7688-4630-A613-E833AEB09AAE}" sibTransId="{8F4DA5EA-DE35-4554-85C9-22B3373724E0}"/>
    <dgm:cxn modelId="{074FBCE8-8723-4A17-B542-BAD1F85B0ED9}" type="presOf" srcId="{2FB54F1B-6795-4BCD-8587-3359BDB05036}" destId="{58EE0569-C5B0-40FC-89F3-56D6EC1FD3BB}" srcOrd="0" destOrd="0" presId="urn:microsoft.com/office/officeart/2018/5/layout/CenteredIconLabelDescriptionList"/>
    <dgm:cxn modelId="{BC58BEED-28A4-4A48-A209-2967497DE6CF}" type="presOf" srcId="{38545964-65FD-4C3E-83C3-D2A1B5311E02}" destId="{AF0AF70C-72C2-4073-BE42-3BDC47A060CC}" srcOrd="0" destOrd="0" presId="urn:microsoft.com/office/officeart/2018/5/layout/CenteredIconLabelDescriptionList"/>
    <dgm:cxn modelId="{3345CDF4-2B3B-44BA-8FB6-8F314CDCE0AC}" type="presOf" srcId="{400BD88F-EDD6-4B37-9067-643956C83317}" destId="{61B82377-F01D-4D46-98DB-10419191D18D}" srcOrd="0" destOrd="2" presId="urn:microsoft.com/office/officeart/2018/5/layout/CenteredIconLabelDescriptionList"/>
    <dgm:cxn modelId="{CB66B6FC-BAEC-4D49-8DA7-42F98C3C2694}" srcId="{F037BC0A-A9C3-46F5-BD32-00D32738B709}" destId="{24348320-CC12-4337-9E63-F6D6B0192E1D}" srcOrd="3" destOrd="0" parTransId="{595EF726-B4CD-4B18-95C6-2105D2B4A0FA}" sibTransId="{2A5DBCEC-F72B-45A1-8C06-BB38462E1B3B}"/>
    <dgm:cxn modelId="{77EFBAEA-95C4-4E04-B679-EBD263B7F5F1}" type="presParOf" srcId="{58EE0569-C5B0-40FC-89F3-56D6EC1FD3BB}" destId="{F851FFDA-6EB1-4310-BCA8-6D644F7B4BE5}" srcOrd="0" destOrd="0" presId="urn:microsoft.com/office/officeart/2018/5/layout/CenteredIconLabelDescriptionList"/>
    <dgm:cxn modelId="{07FF0DD2-281E-43E1-A0C6-C7B19A9B3DFE}" type="presParOf" srcId="{F851FFDA-6EB1-4310-BCA8-6D644F7B4BE5}" destId="{C8479C62-BA0F-4F7E-B5D2-A71F54DF242F}" srcOrd="0" destOrd="0" presId="urn:microsoft.com/office/officeart/2018/5/layout/CenteredIconLabelDescriptionList"/>
    <dgm:cxn modelId="{6CF69B4C-A8EA-4ED2-8728-63756E70F573}" type="presParOf" srcId="{F851FFDA-6EB1-4310-BCA8-6D644F7B4BE5}" destId="{9F5B8D65-E05E-481B-9C17-E34990DC41C6}" srcOrd="1" destOrd="0" presId="urn:microsoft.com/office/officeart/2018/5/layout/CenteredIconLabelDescriptionList"/>
    <dgm:cxn modelId="{F88E3351-691A-4BC4-AD20-0CAAD7288587}" type="presParOf" srcId="{F851FFDA-6EB1-4310-BCA8-6D644F7B4BE5}" destId="{1644B79E-E324-4C00-B998-9014155980F4}" srcOrd="2" destOrd="0" presId="urn:microsoft.com/office/officeart/2018/5/layout/CenteredIconLabelDescriptionList"/>
    <dgm:cxn modelId="{AAD4831D-ADB1-41CF-A40B-3AB01ECD154D}" type="presParOf" srcId="{F851FFDA-6EB1-4310-BCA8-6D644F7B4BE5}" destId="{4515270D-CA2B-4A7F-A332-C15D5A518884}" srcOrd="3" destOrd="0" presId="urn:microsoft.com/office/officeart/2018/5/layout/CenteredIconLabelDescriptionList"/>
    <dgm:cxn modelId="{218C52DB-C8E7-418F-80A7-684AEA7BC716}" type="presParOf" srcId="{F851FFDA-6EB1-4310-BCA8-6D644F7B4BE5}" destId="{AF0AF70C-72C2-4073-BE42-3BDC47A060CC}" srcOrd="4" destOrd="0" presId="urn:microsoft.com/office/officeart/2018/5/layout/CenteredIconLabelDescriptionList"/>
    <dgm:cxn modelId="{2182AD57-AE89-4365-A52B-9AB4588B2FE7}" type="presParOf" srcId="{58EE0569-C5B0-40FC-89F3-56D6EC1FD3BB}" destId="{69960626-A855-4807-B6DB-E277C1E432DF}" srcOrd="1" destOrd="0" presId="urn:microsoft.com/office/officeart/2018/5/layout/CenteredIconLabelDescriptionList"/>
    <dgm:cxn modelId="{52924701-1727-48BD-BE11-13E38D9985CF}" type="presParOf" srcId="{58EE0569-C5B0-40FC-89F3-56D6EC1FD3BB}" destId="{1E529382-6073-4E86-B764-BEB73B885ED5}" srcOrd="2" destOrd="0" presId="urn:microsoft.com/office/officeart/2018/5/layout/CenteredIconLabelDescriptionList"/>
    <dgm:cxn modelId="{59F116FA-C11A-4F9E-B45E-D87D6C3AFA49}" type="presParOf" srcId="{1E529382-6073-4E86-B764-BEB73B885ED5}" destId="{00B441A4-CBEF-4A64-9729-5027A72B9DF8}" srcOrd="0" destOrd="0" presId="urn:microsoft.com/office/officeart/2018/5/layout/CenteredIconLabelDescriptionList"/>
    <dgm:cxn modelId="{5F945972-A49C-4437-9790-F200A1FA2654}" type="presParOf" srcId="{1E529382-6073-4E86-B764-BEB73B885ED5}" destId="{D86C905F-7D17-4E63-BB93-B203CC949332}" srcOrd="1" destOrd="0" presId="urn:microsoft.com/office/officeart/2018/5/layout/CenteredIconLabelDescriptionList"/>
    <dgm:cxn modelId="{93201D24-83DF-4BD5-A607-4E680039456A}" type="presParOf" srcId="{1E529382-6073-4E86-B764-BEB73B885ED5}" destId="{1D76D94F-AB0F-4F67-9B94-45895BB2798F}" srcOrd="2" destOrd="0" presId="urn:microsoft.com/office/officeart/2018/5/layout/CenteredIconLabelDescriptionList"/>
    <dgm:cxn modelId="{CBB4A8C3-83F9-464C-AACB-50F90793B88C}" type="presParOf" srcId="{1E529382-6073-4E86-B764-BEB73B885ED5}" destId="{0E42F79A-9825-44E6-93FF-082D6CECDD64}" srcOrd="3" destOrd="0" presId="urn:microsoft.com/office/officeart/2018/5/layout/CenteredIconLabelDescriptionList"/>
    <dgm:cxn modelId="{277F60B2-F463-4BD2-B6B5-AC554E1FE776}" type="presParOf" srcId="{1E529382-6073-4E86-B764-BEB73B885ED5}" destId="{61B82377-F01D-4D46-98DB-10419191D18D}" srcOrd="4" destOrd="0" presId="urn:microsoft.com/office/officeart/2018/5/layout/CenteredIconLabelDescription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8.xml><?xml version="1.0" encoding="utf-8"?>
<dgm:dataModel xmlns:dgm="http://schemas.openxmlformats.org/drawingml/2006/diagram" xmlns:a="http://schemas.openxmlformats.org/drawingml/2006/main">
  <dgm:ptLst>
    <dgm:pt modelId="{E0CCA16D-F5EE-4DE1-83F3-0D996C505BB6}"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A9A72EC8-A5D6-4FE1-870D-247BEBF4566E}">
      <dgm:prSet custT="1"/>
      <dgm:spPr/>
      <dgm:t>
        <a:bodyPr/>
        <a:lstStyle/>
        <a:p>
          <a:r>
            <a:rPr lang="en-GB" sz="1050"/>
            <a:t>Meeting on a regular basis</a:t>
          </a:r>
          <a:endParaRPr lang="en-US" sz="1050"/>
        </a:p>
      </dgm:t>
    </dgm:pt>
    <dgm:pt modelId="{EA3A00BB-1AA6-48D6-9D5E-2320EB7B334D}" type="parTrans" cxnId="{F48DAA68-113A-464C-9CB3-0104925B4973}">
      <dgm:prSet/>
      <dgm:spPr/>
      <dgm:t>
        <a:bodyPr/>
        <a:lstStyle/>
        <a:p>
          <a:endParaRPr lang="en-US" sz="1050"/>
        </a:p>
      </dgm:t>
    </dgm:pt>
    <dgm:pt modelId="{1A2F0205-B0F0-4A62-9BF8-D8004A090A0F}" type="sibTrans" cxnId="{F48DAA68-113A-464C-9CB3-0104925B4973}">
      <dgm:prSet/>
      <dgm:spPr/>
      <dgm:t>
        <a:bodyPr/>
        <a:lstStyle/>
        <a:p>
          <a:endParaRPr lang="en-US" sz="1050"/>
        </a:p>
      </dgm:t>
    </dgm:pt>
    <dgm:pt modelId="{CCC71522-E781-48C3-B6CB-B6EFDE6D26A0}">
      <dgm:prSet custT="1"/>
      <dgm:spPr/>
      <dgm:t>
        <a:bodyPr/>
        <a:lstStyle/>
        <a:p>
          <a:r>
            <a:rPr lang="en-GB" sz="1050"/>
            <a:t>Providing the basis for all decision-making with regard to the architectures</a:t>
          </a:r>
          <a:endParaRPr lang="en-US" sz="1050"/>
        </a:p>
      </dgm:t>
    </dgm:pt>
    <dgm:pt modelId="{8AB08ECD-B187-4137-9A43-D03A93B7BA4B}" type="parTrans" cxnId="{49E48259-8014-483B-9539-55077069BA8E}">
      <dgm:prSet/>
      <dgm:spPr/>
      <dgm:t>
        <a:bodyPr/>
        <a:lstStyle/>
        <a:p>
          <a:endParaRPr lang="en-US" sz="1050"/>
        </a:p>
      </dgm:t>
    </dgm:pt>
    <dgm:pt modelId="{C959D998-1AD8-4C19-959B-ADAA63097C02}" type="sibTrans" cxnId="{49E48259-8014-483B-9539-55077069BA8E}">
      <dgm:prSet/>
      <dgm:spPr/>
      <dgm:t>
        <a:bodyPr/>
        <a:lstStyle/>
        <a:p>
          <a:endParaRPr lang="en-US" sz="1050"/>
        </a:p>
      </dgm:t>
    </dgm:pt>
    <dgm:pt modelId="{8F94661D-8DDA-4944-9CD3-11CC16D58C68}">
      <dgm:prSet custT="1"/>
      <dgm:spPr/>
      <dgm:t>
        <a:bodyPr/>
        <a:lstStyle/>
        <a:p>
          <a:r>
            <a:rPr lang="en-GB" sz="1050"/>
            <a:t>Consistency between sub-architectures</a:t>
          </a:r>
          <a:endParaRPr lang="en-US" sz="1050"/>
        </a:p>
      </dgm:t>
    </dgm:pt>
    <dgm:pt modelId="{060464A3-E05F-4C9F-BB0B-6FD5CC4E3C57}" type="parTrans" cxnId="{9CEB48E1-A9E1-4F29-A322-77D60A45DBE9}">
      <dgm:prSet/>
      <dgm:spPr/>
      <dgm:t>
        <a:bodyPr/>
        <a:lstStyle/>
        <a:p>
          <a:endParaRPr lang="en-US" sz="1050"/>
        </a:p>
      </dgm:t>
    </dgm:pt>
    <dgm:pt modelId="{251EDEF2-EA8A-4790-B6DF-0150F97540B1}" type="sibTrans" cxnId="{9CEB48E1-A9E1-4F29-A322-77D60A45DBE9}">
      <dgm:prSet/>
      <dgm:spPr/>
      <dgm:t>
        <a:bodyPr/>
        <a:lstStyle/>
        <a:p>
          <a:endParaRPr lang="en-US" sz="1050"/>
        </a:p>
      </dgm:t>
    </dgm:pt>
    <dgm:pt modelId="{C4634BA9-49F1-43F4-BE28-795ED719A5D1}">
      <dgm:prSet custT="1"/>
      <dgm:spPr/>
      <dgm:t>
        <a:bodyPr/>
        <a:lstStyle/>
        <a:p>
          <a:r>
            <a:rPr lang="en-GB" sz="1050"/>
            <a:t>Establishing targets for re-use of components</a:t>
          </a:r>
          <a:endParaRPr lang="en-US" sz="1050"/>
        </a:p>
      </dgm:t>
    </dgm:pt>
    <dgm:pt modelId="{5F639770-5072-43BC-8F55-9EC712E3BB8A}" type="parTrans" cxnId="{15FD4CF1-ABFA-4A33-A137-9F1202A6395F}">
      <dgm:prSet/>
      <dgm:spPr/>
      <dgm:t>
        <a:bodyPr/>
        <a:lstStyle/>
        <a:p>
          <a:endParaRPr lang="en-US" sz="1050"/>
        </a:p>
      </dgm:t>
    </dgm:pt>
    <dgm:pt modelId="{AC4141D2-614F-4843-BA25-3A0ED0AF4F23}" type="sibTrans" cxnId="{15FD4CF1-ABFA-4A33-A137-9F1202A6395F}">
      <dgm:prSet/>
      <dgm:spPr/>
      <dgm:t>
        <a:bodyPr/>
        <a:lstStyle/>
        <a:p>
          <a:endParaRPr lang="en-US" sz="1050"/>
        </a:p>
      </dgm:t>
    </dgm:pt>
    <dgm:pt modelId="{AA432BB4-5E95-4914-AFE7-2A6278B8C0D9}">
      <dgm:prSet custT="1"/>
      <dgm:spPr/>
      <dgm:t>
        <a:bodyPr/>
        <a:lstStyle/>
        <a:p>
          <a:r>
            <a:rPr lang="en-GB" sz="1050"/>
            <a:t>Flexibility of the Enterprise Architecture:</a:t>
          </a:r>
          <a:endParaRPr lang="en-US" sz="1050"/>
        </a:p>
      </dgm:t>
    </dgm:pt>
    <dgm:pt modelId="{B92B0EA8-6101-4A8F-ABEC-C252503BA15B}" type="parTrans" cxnId="{9E93C169-DF91-45DF-ACC5-A9E10E3FBB40}">
      <dgm:prSet/>
      <dgm:spPr/>
      <dgm:t>
        <a:bodyPr/>
        <a:lstStyle/>
        <a:p>
          <a:endParaRPr lang="en-US" sz="1050"/>
        </a:p>
      </dgm:t>
    </dgm:pt>
    <dgm:pt modelId="{420A72B4-E6B5-4359-BF38-B9D9E1DF9C49}" type="sibTrans" cxnId="{9E93C169-DF91-45DF-ACC5-A9E10E3FBB40}">
      <dgm:prSet/>
      <dgm:spPr/>
      <dgm:t>
        <a:bodyPr/>
        <a:lstStyle/>
        <a:p>
          <a:endParaRPr lang="en-US" sz="1050"/>
        </a:p>
      </dgm:t>
    </dgm:pt>
    <dgm:pt modelId="{28B017C7-2DAE-4D37-B1A9-A22923E7BEB3}">
      <dgm:prSet custT="1"/>
      <dgm:spPr/>
      <dgm:t>
        <a:bodyPr/>
        <a:lstStyle/>
        <a:p>
          <a:pPr marL="2149475" indent="-87313">
            <a:tabLst>
              <a:tab pos="1974850" algn="l"/>
              <a:tab pos="2149475" algn="l"/>
            </a:tabLst>
          </a:pPr>
          <a:r>
            <a:rPr lang="en-GB" sz="1050"/>
            <a:t>To meet changing business needs</a:t>
          </a:r>
          <a:endParaRPr lang="en-US" sz="1050"/>
        </a:p>
      </dgm:t>
    </dgm:pt>
    <dgm:pt modelId="{76842D7F-E596-49DA-BCC2-75E1227ED0C8}" type="parTrans" cxnId="{890375CE-370B-4850-8CE3-E40FDFE9CEFF}">
      <dgm:prSet/>
      <dgm:spPr/>
      <dgm:t>
        <a:bodyPr/>
        <a:lstStyle/>
        <a:p>
          <a:endParaRPr lang="en-US" sz="1050"/>
        </a:p>
      </dgm:t>
    </dgm:pt>
    <dgm:pt modelId="{CAB4D62B-0410-4B84-A2EB-1BFFE3E5790B}" type="sibTrans" cxnId="{890375CE-370B-4850-8CE3-E40FDFE9CEFF}">
      <dgm:prSet/>
      <dgm:spPr/>
      <dgm:t>
        <a:bodyPr/>
        <a:lstStyle/>
        <a:p>
          <a:endParaRPr lang="en-US" sz="1050"/>
        </a:p>
      </dgm:t>
    </dgm:pt>
    <dgm:pt modelId="{805885E2-49E2-4BCC-A3B9-7446FFF19836}">
      <dgm:prSet custT="1"/>
      <dgm:spPr/>
      <dgm:t>
        <a:bodyPr/>
        <a:lstStyle/>
        <a:p>
          <a:pPr marL="2149475" indent="-87313">
            <a:tabLst>
              <a:tab pos="1974850" algn="l"/>
              <a:tab pos="2149475" algn="l"/>
            </a:tabLst>
          </a:pPr>
          <a:r>
            <a:rPr lang="en-GB" sz="1050"/>
            <a:t>To leverage new technologies</a:t>
          </a:r>
          <a:endParaRPr lang="en-US" sz="1050"/>
        </a:p>
      </dgm:t>
    </dgm:pt>
    <dgm:pt modelId="{61092C80-1E8D-4B6E-96BD-494EE7C0F530}" type="parTrans" cxnId="{1875CC5A-0BC2-465F-B886-9B07BF3F1D90}">
      <dgm:prSet/>
      <dgm:spPr/>
      <dgm:t>
        <a:bodyPr/>
        <a:lstStyle/>
        <a:p>
          <a:endParaRPr lang="en-US" sz="1050"/>
        </a:p>
      </dgm:t>
    </dgm:pt>
    <dgm:pt modelId="{225730FF-EB17-48A2-90A0-8BB91B0AD996}" type="sibTrans" cxnId="{1875CC5A-0BC2-465F-B886-9B07BF3F1D90}">
      <dgm:prSet/>
      <dgm:spPr/>
      <dgm:t>
        <a:bodyPr/>
        <a:lstStyle/>
        <a:p>
          <a:endParaRPr lang="en-US" sz="1050"/>
        </a:p>
      </dgm:t>
    </dgm:pt>
    <dgm:pt modelId="{DA2EF6CF-4FD7-48BB-B8AC-32108415056A}">
      <dgm:prSet custT="1"/>
      <dgm:spPr/>
      <dgm:t>
        <a:bodyPr/>
        <a:lstStyle/>
        <a:p>
          <a:r>
            <a:rPr lang="en-GB" sz="1050"/>
            <a:t>Enforcement of Architecture Compliance</a:t>
          </a:r>
          <a:endParaRPr lang="en-US" sz="1050"/>
        </a:p>
      </dgm:t>
    </dgm:pt>
    <dgm:pt modelId="{8F8D722A-3C12-4DD3-9EBC-9DB2556458A7}" type="parTrans" cxnId="{14477506-F283-412E-8855-1353325DAF7A}">
      <dgm:prSet/>
      <dgm:spPr/>
      <dgm:t>
        <a:bodyPr/>
        <a:lstStyle/>
        <a:p>
          <a:endParaRPr lang="en-US" sz="1050"/>
        </a:p>
      </dgm:t>
    </dgm:pt>
    <dgm:pt modelId="{04B6B48A-4A15-4AF1-B06E-A6BFCD054916}" type="sibTrans" cxnId="{14477506-F283-412E-8855-1353325DAF7A}">
      <dgm:prSet/>
      <dgm:spPr/>
      <dgm:t>
        <a:bodyPr/>
        <a:lstStyle/>
        <a:p>
          <a:endParaRPr lang="en-US" sz="1050"/>
        </a:p>
      </dgm:t>
    </dgm:pt>
    <dgm:pt modelId="{9071B8AF-09FC-4378-B0E0-0A9325E5E280}">
      <dgm:prSet custT="1"/>
      <dgm:spPr/>
      <dgm:t>
        <a:bodyPr/>
        <a:lstStyle/>
        <a:p>
          <a:r>
            <a:rPr lang="en-GB" sz="1050"/>
            <a:t>Improving the maturity level of architecture discipline within the organization</a:t>
          </a:r>
          <a:endParaRPr lang="en-US" sz="1050"/>
        </a:p>
      </dgm:t>
    </dgm:pt>
    <dgm:pt modelId="{C4440BAD-39DD-428E-872C-B827CE38EDA7}" type="parTrans" cxnId="{79CC1349-5C21-4D3D-86EA-E6E24E95A411}">
      <dgm:prSet/>
      <dgm:spPr/>
      <dgm:t>
        <a:bodyPr/>
        <a:lstStyle/>
        <a:p>
          <a:endParaRPr lang="en-US" sz="1050"/>
        </a:p>
      </dgm:t>
    </dgm:pt>
    <dgm:pt modelId="{7D2AF021-D78D-4662-9638-48E27BD11AB2}" type="sibTrans" cxnId="{79CC1349-5C21-4D3D-86EA-E6E24E95A411}">
      <dgm:prSet/>
      <dgm:spPr/>
      <dgm:t>
        <a:bodyPr/>
        <a:lstStyle/>
        <a:p>
          <a:endParaRPr lang="en-US" sz="1050"/>
        </a:p>
      </dgm:t>
    </dgm:pt>
    <dgm:pt modelId="{1D77C7E1-EB47-411D-A3B6-174C3D512527}">
      <dgm:prSet custT="1"/>
      <dgm:spPr/>
      <dgm:t>
        <a:bodyPr/>
        <a:lstStyle/>
        <a:p>
          <a:r>
            <a:rPr lang="en-GB" sz="1050"/>
            <a:t>Ensuring that the discipline of architecture-based development is adopted</a:t>
          </a:r>
          <a:endParaRPr lang="en-US" sz="1050"/>
        </a:p>
      </dgm:t>
    </dgm:pt>
    <dgm:pt modelId="{96697A62-114F-4B54-BCD8-5455A12E4F79}" type="parTrans" cxnId="{53C1AD9F-2A30-4524-B12F-590590BCCE17}">
      <dgm:prSet/>
      <dgm:spPr/>
      <dgm:t>
        <a:bodyPr/>
        <a:lstStyle/>
        <a:p>
          <a:endParaRPr lang="en-US" sz="1050"/>
        </a:p>
      </dgm:t>
    </dgm:pt>
    <dgm:pt modelId="{FE7A5BD8-6198-4650-8378-F1F6A26DF51F}" type="sibTrans" cxnId="{53C1AD9F-2A30-4524-B12F-590590BCCE17}">
      <dgm:prSet/>
      <dgm:spPr/>
      <dgm:t>
        <a:bodyPr/>
        <a:lstStyle/>
        <a:p>
          <a:endParaRPr lang="en-US" sz="1050"/>
        </a:p>
      </dgm:t>
    </dgm:pt>
    <dgm:pt modelId="{D0FD233F-7C19-4726-98EF-19DFB7902075}">
      <dgm:prSet custT="1"/>
      <dgm:spPr/>
      <dgm:t>
        <a:bodyPr/>
        <a:lstStyle/>
        <a:p>
          <a:r>
            <a:rPr lang="en-GB" sz="1050"/>
            <a:t>Supporting a visible escalation capability for out-of-bounds decisions</a:t>
          </a:r>
          <a:endParaRPr lang="en-US" sz="1050"/>
        </a:p>
      </dgm:t>
    </dgm:pt>
    <dgm:pt modelId="{25FDA34C-D9A9-44D5-84BD-69CB052FA9B3}" type="parTrans" cxnId="{DFB17A96-4AA5-4E92-B0A2-F2776BD3C595}">
      <dgm:prSet/>
      <dgm:spPr/>
      <dgm:t>
        <a:bodyPr/>
        <a:lstStyle/>
        <a:p>
          <a:endParaRPr lang="en-US" sz="1050"/>
        </a:p>
      </dgm:t>
    </dgm:pt>
    <dgm:pt modelId="{504EF017-9F2A-483C-A64A-D02C30CD3B8C}" type="sibTrans" cxnId="{DFB17A96-4AA5-4E92-B0A2-F2776BD3C595}">
      <dgm:prSet/>
      <dgm:spPr/>
      <dgm:t>
        <a:bodyPr/>
        <a:lstStyle/>
        <a:p>
          <a:endParaRPr lang="en-US" sz="1050"/>
        </a:p>
      </dgm:t>
    </dgm:pt>
    <dgm:pt modelId="{F0C966F2-3BF3-4A7F-9604-C6822BE509C7}">
      <dgm:prSet custT="1"/>
      <dgm:spPr/>
      <dgm:t>
        <a:bodyPr/>
        <a:lstStyle/>
        <a:p>
          <a:r>
            <a:rPr lang="en-GB" sz="1050" dirty="0"/>
            <a:t>All aspects of monitoring and control of the Architecture Contract</a:t>
          </a:r>
          <a:endParaRPr lang="en-US" sz="1050" dirty="0"/>
        </a:p>
      </dgm:t>
    </dgm:pt>
    <dgm:pt modelId="{2D520649-51F1-4071-88D5-74C8EEA9F7F6}" type="parTrans" cxnId="{26DA3B56-39DB-403B-B013-ADB05B2BEDE0}">
      <dgm:prSet/>
      <dgm:spPr/>
      <dgm:t>
        <a:bodyPr/>
        <a:lstStyle/>
        <a:p>
          <a:endParaRPr lang="en-US" sz="1050"/>
        </a:p>
      </dgm:t>
    </dgm:pt>
    <dgm:pt modelId="{00AF0E7A-8B86-410B-B2E1-0BDD675493E7}" type="sibTrans" cxnId="{26DA3B56-39DB-403B-B013-ADB05B2BEDE0}">
      <dgm:prSet/>
      <dgm:spPr/>
      <dgm:t>
        <a:bodyPr/>
        <a:lstStyle/>
        <a:p>
          <a:endParaRPr lang="en-US" sz="1050"/>
        </a:p>
      </dgm:t>
    </dgm:pt>
    <dgm:pt modelId="{6D0B96AC-C8A1-4F60-9ED5-3EFD7D0F20D8}" type="pres">
      <dgm:prSet presAssocID="{E0CCA16D-F5EE-4DE1-83F3-0D996C505BB6}" presName="linear" presStyleCnt="0">
        <dgm:presLayoutVars>
          <dgm:animLvl val="lvl"/>
          <dgm:resizeHandles val="exact"/>
        </dgm:presLayoutVars>
      </dgm:prSet>
      <dgm:spPr/>
    </dgm:pt>
    <dgm:pt modelId="{CFD11A2C-67B6-46C2-A456-DA397C516EDA}" type="pres">
      <dgm:prSet presAssocID="{A9A72EC8-A5D6-4FE1-870D-247BEBF4566E}" presName="parentText" presStyleLbl="node1" presStyleIdx="0" presStyleCnt="10">
        <dgm:presLayoutVars>
          <dgm:chMax val="0"/>
          <dgm:bulletEnabled val="1"/>
        </dgm:presLayoutVars>
      </dgm:prSet>
      <dgm:spPr/>
    </dgm:pt>
    <dgm:pt modelId="{F362833D-0D4E-4C43-A5D6-314F512E53E7}" type="pres">
      <dgm:prSet presAssocID="{1A2F0205-B0F0-4A62-9BF8-D8004A090A0F}" presName="spacer" presStyleCnt="0"/>
      <dgm:spPr/>
    </dgm:pt>
    <dgm:pt modelId="{9E5FEF7E-EE31-434C-A0E1-1E0A920E881E}" type="pres">
      <dgm:prSet presAssocID="{CCC71522-E781-48C3-B6CB-B6EFDE6D26A0}" presName="parentText" presStyleLbl="node1" presStyleIdx="1" presStyleCnt="10">
        <dgm:presLayoutVars>
          <dgm:chMax val="0"/>
          <dgm:bulletEnabled val="1"/>
        </dgm:presLayoutVars>
      </dgm:prSet>
      <dgm:spPr/>
    </dgm:pt>
    <dgm:pt modelId="{E45A13F1-0D65-46CE-8701-BDF6D2249718}" type="pres">
      <dgm:prSet presAssocID="{C959D998-1AD8-4C19-959B-ADAA63097C02}" presName="spacer" presStyleCnt="0"/>
      <dgm:spPr/>
    </dgm:pt>
    <dgm:pt modelId="{5C4F45C7-D927-4554-9D3E-1CDBFC13AA72}" type="pres">
      <dgm:prSet presAssocID="{8F94661D-8DDA-4944-9CD3-11CC16D58C68}" presName="parentText" presStyleLbl="node1" presStyleIdx="2" presStyleCnt="10">
        <dgm:presLayoutVars>
          <dgm:chMax val="0"/>
          <dgm:bulletEnabled val="1"/>
        </dgm:presLayoutVars>
      </dgm:prSet>
      <dgm:spPr/>
    </dgm:pt>
    <dgm:pt modelId="{2CFD0F96-639F-4B9E-9875-38E91D31E865}" type="pres">
      <dgm:prSet presAssocID="{251EDEF2-EA8A-4790-B6DF-0150F97540B1}" presName="spacer" presStyleCnt="0"/>
      <dgm:spPr/>
    </dgm:pt>
    <dgm:pt modelId="{1692B29C-7002-47CA-A915-75246FD42018}" type="pres">
      <dgm:prSet presAssocID="{C4634BA9-49F1-43F4-BE28-795ED719A5D1}" presName="parentText" presStyleLbl="node1" presStyleIdx="3" presStyleCnt="10">
        <dgm:presLayoutVars>
          <dgm:chMax val="0"/>
          <dgm:bulletEnabled val="1"/>
        </dgm:presLayoutVars>
      </dgm:prSet>
      <dgm:spPr/>
    </dgm:pt>
    <dgm:pt modelId="{D5558E60-01FB-49B2-94DD-ECCDEEDFD882}" type="pres">
      <dgm:prSet presAssocID="{AC4141D2-614F-4843-BA25-3A0ED0AF4F23}" presName="spacer" presStyleCnt="0"/>
      <dgm:spPr/>
    </dgm:pt>
    <dgm:pt modelId="{004FE410-2EDC-476B-8245-924B737594F2}" type="pres">
      <dgm:prSet presAssocID="{AA432BB4-5E95-4914-AFE7-2A6278B8C0D9}" presName="parentText" presStyleLbl="node1" presStyleIdx="4" presStyleCnt="10">
        <dgm:presLayoutVars>
          <dgm:chMax val="0"/>
          <dgm:bulletEnabled val="1"/>
        </dgm:presLayoutVars>
      </dgm:prSet>
      <dgm:spPr/>
    </dgm:pt>
    <dgm:pt modelId="{E99B421C-EB76-4607-AEDD-1F5300D18B87}" type="pres">
      <dgm:prSet presAssocID="{AA432BB4-5E95-4914-AFE7-2A6278B8C0D9}" presName="childText" presStyleLbl="revTx" presStyleIdx="0" presStyleCnt="1">
        <dgm:presLayoutVars>
          <dgm:bulletEnabled val="1"/>
        </dgm:presLayoutVars>
      </dgm:prSet>
      <dgm:spPr/>
    </dgm:pt>
    <dgm:pt modelId="{6C114F23-84BA-4C77-9F64-E0E8A24712F4}" type="pres">
      <dgm:prSet presAssocID="{DA2EF6CF-4FD7-48BB-B8AC-32108415056A}" presName="parentText" presStyleLbl="node1" presStyleIdx="5" presStyleCnt="10">
        <dgm:presLayoutVars>
          <dgm:chMax val="0"/>
          <dgm:bulletEnabled val="1"/>
        </dgm:presLayoutVars>
      </dgm:prSet>
      <dgm:spPr/>
    </dgm:pt>
    <dgm:pt modelId="{8AD15E6A-CCE2-40B1-BC5D-993BB43911A3}" type="pres">
      <dgm:prSet presAssocID="{04B6B48A-4A15-4AF1-B06E-A6BFCD054916}" presName="spacer" presStyleCnt="0"/>
      <dgm:spPr/>
    </dgm:pt>
    <dgm:pt modelId="{5D68270E-E56B-4B20-B282-9B5E0D34008B}" type="pres">
      <dgm:prSet presAssocID="{9071B8AF-09FC-4378-B0E0-0A9325E5E280}" presName="parentText" presStyleLbl="node1" presStyleIdx="6" presStyleCnt="10">
        <dgm:presLayoutVars>
          <dgm:chMax val="0"/>
          <dgm:bulletEnabled val="1"/>
        </dgm:presLayoutVars>
      </dgm:prSet>
      <dgm:spPr/>
    </dgm:pt>
    <dgm:pt modelId="{A6EA81A9-296C-4825-A0BF-294B069385AF}" type="pres">
      <dgm:prSet presAssocID="{7D2AF021-D78D-4662-9638-48E27BD11AB2}" presName="spacer" presStyleCnt="0"/>
      <dgm:spPr/>
    </dgm:pt>
    <dgm:pt modelId="{4BEAC75B-7CE4-4993-AD69-0277F859C1DF}" type="pres">
      <dgm:prSet presAssocID="{1D77C7E1-EB47-411D-A3B6-174C3D512527}" presName="parentText" presStyleLbl="node1" presStyleIdx="7" presStyleCnt="10" custLinFactNeighborX="12465" custLinFactNeighborY="-85810">
        <dgm:presLayoutVars>
          <dgm:chMax val="0"/>
          <dgm:bulletEnabled val="1"/>
        </dgm:presLayoutVars>
      </dgm:prSet>
      <dgm:spPr/>
    </dgm:pt>
    <dgm:pt modelId="{59065A39-C0CB-47EC-BF4D-8FC10030184C}" type="pres">
      <dgm:prSet presAssocID="{FE7A5BD8-6198-4650-8378-F1F6A26DF51F}" presName="spacer" presStyleCnt="0"/>
      <dgm:spPr/>
    </dgm:pt>
    <dgm:pt modelId="{CE9B6C68-2DF5-47F9-84CA-2DBF8315A8ED}" type="pres">
      <dgm:prSet presAssocID="{D0FD233F-7C19-4726-98EF-19DFB7902075}" presName="parentText" presStyleLbl="node1" presStyleIdx="8" presStyleCnt="10">
        <dgm:presLayoutVars>
          <dgm:chMax val="0"/>
          <dgm:bulletEnabled val="1"/>
        </dgm:presLayoutVars>
      </dgm:prSet>
      <dgm:spPr/>
    </dgm:pt>
    <dgm:pt modelId="{EAC23EB5-4825-425B-B35C-25AE046206A9}" type="pres">
      <dgm:prSet presAssocID="{504EF017-9F2A-483C-A64A-D02C30CD3B8C}" presName="spacer" presStyleCnt="0"/>
      <dgm:spPr/>
    </dgm:pt>
    <dgm:pt modelId="{B5CABEFB-DC24-41F8-95AE-29050FC00138}" type="pres">
      <dgm:prSet presAssocID="{F0C966F2-3BF3-4A7F-9604-C6822BE509C7}" presName="parentText" presStyleLbl="node1" presStyleIdx="9" presStyleCnt="10">
        <dgm:presLayoutVars>
          <dgm:chMax val="0"/>
          <dgm:bulletEnabled val="1"/>
        </dgm:presLayoutVars>
      </dgm:prSet>
      <dgm:spPr/>
    </dgm:pt>
  </dgm:ptLst>
  <dgm:cxnLst>
    <dgm:cxn modelId="{14477506-F283-412E-8855-1353325DAF7A}" srcId="{E0CCA16D-F5EE-4DE1-83F3-0D996C505BB6}" destId="{DA2EF6CF-4FD7-48BB-B8AC-32108415056A}" srcOrd="5" destOrd="0" parTransId="{8F8D722A-3C12-4DD3-9EBC-9DB2556458A7}" sibTransId="{04B6B48A-4A15-4AF1-B06E-A6BFCD054916}"/>
    <dgm:cxn modelId="{677E690C-B55D-4F7D-9CCF-5D7DF2A252EC}" type="presOf" srcId="{A9A72EC8-A5D6-4FE1-870D-247BEBF4566E}" destId="{CFD11A2C-67B6-46C2-A456-DA397C516EDA}" srcOrd="0" destOrd="0" presId="urn:microsoft.com/office/officeart/2005/8/layout/vList2"/>
    <dgm:cxn modelId="{A698C313-CBE8-4110-9F30-EDB61374A411}" type="presOf" srcId="{1D77C7E1-EB47-411D-A3B6-174C3D512527}" destId="{4BEAC75B-7CE4-4993-AD69-0277F859C1DF}" srcOrd="0" destOrd="0" presId="urn:microsoft.com/office/officeart/2005/8/layout/vList2"/>
    <dgm:cxn modelId="{37D48734-D8B6-4AA1-AEC3-6387C182871E}" type="presOf" srcId="{DA2EF6CF-4FD7-48BB-B8AC-32108415056A}" destId="{6C114F23-84BA-4C77-9F64-E0E8A24712F4}" srcOrd="0" destOrd="0" presId="urn:microsoft.com/office/officeart/2005/8/layout/vList2"/>
    <dgm:cxn modelId="{8150B95F-14C2-451E-8F6B-4D73AFD0617C}" type="presOf" srcId="{9071B8AF-09FC-4378-B0E0-0A9325E5E280}" destId="{5D68270E-E56B-4B20-B282-9B5E0D34008B}" srcOrd="0" destOrd="0" presId="urn:microsoft.com/office/officeart/2005/8/layout/vList2"/>
    <dgm:cxn modelId="{A8675343-76F5-45B8-B0BB-80C4DB25283B}" type="presOf" srcId="{D0FD233F-7C19-4726-98EF-19DFB7902075}" destId="{CE9B6C68-2DF5-47F9-84CA-2DBF8315A8ED}" srcOrd="0" destOrd="0" presId="urn:microsoft.com/office/officeart/2005/8/layout/vList2"/>
    <dgm:cxn modelId="{B9113B68-42C5-4FAF-ABC9-BB6817F5CE0A}" type="presOf" srcId="{28B017C7-2DAE-4D37-B1A9-A22923E7BEB3}" destId="{E99B421C-EB76-4607-AEDD-1F5300D18B87}" srcOrd="0" destOrd="0" presId="urn:microsoft.com/office/officeart/2005/8/layout/vList2"/>
    <dgm:cxn modelId="{F48DAA68-113A-464C-9CB3-0104925B4973}" srcId="{E0CCA16D-F5EE-4DE1-83F3-0D996C505BB6}" destId="{A9A72EC8-A5D6-4FE1-870D-247BEBF4566E}" srcOrd="0" destOrd="0" parTransId="{EA3A00BB-1AA6-48D6-9D5E-2320EB7B334D}" sibTransId="{1A2F0205-B0F0-4A62-9BF8-D8004A090A0F}"/>
    <dgm:cxn modelId="{79CC1349-5C21-4D3D-86EA-E6E24E95A411}" srcId="{E0CCA16D-F5EE-4DE1-83F3-0D996C505BB6}" destId="{9071B8AF-09FC-4378-B0E0-0A9325E5E280}" srcOrd="6" destOrd="0" parTransId="{C4440BAD-39DD-428E-872C-B827CE38EDA7}" sibTransId="{7D2AF021-D78D-4662-9638-48E27BD11AB2}"/>
    <dgm:cxn modelId="{9E93C169-DF91-45DF-ACC5-A9E10E3FBB40}" srcId="{E0CCA16D-F5EE-4DE1-83F3-0D996C505BB6}" destId="{AA432BB4-5E95-4914-AFE7-2A6278B8C0D9}" srcOrd="4" destOrd="0" parTransId="{B92B0EA8-6101-4A8F-ABEC-C252503BA15B}" sibTransId="{420A72B4-E6B5-4359-BF38-B9D9E1DF9C49}"/>
    <dgm:cxn modelId="{B6644D4B-BA3A-4C61-A5EF-21B55AF64C36}" type="presOf" srcId="{AA432BB4-5E95-4914-AFE7-2A6278B8C0D9}" destId="{004FE410-2EDC-476B-8245-924B737594F2}" srcOrd="0" destOrd="0" presId="urn:microsoft.com/office/officeart/2005/8/layout/vList2"/>
    <dgm:cxn modelId="{26DA3B56-39DB-403B-B013-ADB05B2BEDE0}" srcId="{E0CCA16D-F5EE-4DE1-83F3-0D996C505BB6}" destId="{F0C966F2-3BF3-4A7F-9604-C6822BE509C7}" srcOrd="9" destOrd="0" parTransId="{2D520649-51F1-4071-88D5-74C8EEA9F7F6}" sibTransId="{00AF0E7A-8B86-410B-B2E1-0BDD675493E7}"/>
    <dgm:cxn modelId="{49E48259-8014-483B-9539-55077069BA8E}" srcId="{E0CCA16D-F5EE-4DE1-83F3-0D996C505BB6}" destId="{CCC71522-E781-48C3-B6CB-B6EFDE6D26A0}" srcOrd="1" destOrd="0" parTransId="{8AB08ECD-B187-4137-9A43-D03A93B7BA4B}" sibTransId="{C959D998-1AD8-4C19-959B-ADAA63097C02}"/>
    <dgm:cxn modelId="{1875CC5A-0BC2-465F-B886-9B07BF3F1D90}" srcId="{AA432BB4-5E95-4914-AFE7-2A6278B8C0D9}" destId="{805885E2-49E2-4BCC-A3B9-7446FFF19836}" srcOrd="1" destOrd="0" parTransId="{61092C80-1E8D-4B6E-96BD-494EE7C0F530}" sibTransId="{225730FF-EB17-48A2-90A0-8BB91B0AD996}"/>
    <dgm:cxn modelId="{DFB17A96-4AA5-4E92-B0A2-F2776BD3C595}" srcId="{E0CCA16D-F5EE-4DE1-83F3-0D996C505BB6}" destId="{D0FD233F-7C19-4726-98EF-19DFB7902075}" srcOrd="8" destOrd="0" parTransId="{25FDA34C-D9A9-44D5-84BD-69CB052FA9B3}" sibTransId="{504EF017-9F2A-483C-A64A-D02C30CD3B8C}"/>
    <dgm:cxn modelId="{53C1AD9F-2A30-4524-B12F-590590BCCE17}" srcId="{E0CCA16D-F5EE-4DE1-83F3-0D996C505BB6}" destId="{1D77C7E1-EB47-411D-A3B6-174C3D512527}" srcOrd="7" destOrd="0" parTransId="{96697A62-114F-4B54-BCD8-5455A12E4F79}" sibTransId="{FE7A5BD8-6198-4650-8378-F1F6A26DF51F}"/>
    <dgm:cxn modelId="{641B2CAD-23D0-43BC-8BEA-B4CC9438D681}" type="presOf" srcId="{8F94661D-8DDA-4944-9CD3-11CC16D58C68}" destId="{5C4F45C7-D927-4554-9D3E-1CDBFC13AA72}" srcOrd="0" destOrd="0" presId="urn:microsoft.com/office/officeart/2005/8/layout/vList2"/>
    <dgm:cxn modelId="{F9277CB2-0F3F-48A2-8C7E-2258446569F2}" type="presOf" srcId="{C4634BA9-49F1-43F4-BE28-795ED719A5D1}" destId="{1692B29C-7002-47CA-A915-75246FD42018}" srcOrd="0" destOrd="0" presId="urn:microsoft.com/office/officeart/2005/8/layout/vList2"/>
    <dgm:cxn modelId="{5A0C04C3-AD59-46E3-BBAE-7373BAC61208}" type="presOf" srcId="{F0C966F2-3BF3-4A7F-9604-C6822BE509C7}" destId="{B5CABEFB-DC24-41F8-95AE-29050FC00138}" srcOrd="0" destOrd="0" presId="urn:microsoft.com/office/officeart/2005/8/layout/vList2"/>
    <dgm:cxn modelId="{890375CE-370B-4850-8CE3-E40FDFE9CEFF}" srcId="{AA432BB4-5E95-4914-AFE7-2A6278B8C0D9}" destId="{28B017C7-2DAE-4D37-B1A9-A22923E7BEB3}" srcOrd="0" destOrd="0" parTransId="{76842D7F-E596-49DA-BCC2-75E1227ED0C8}" sibTransId="{CAB4D62B-0410-4B84-A2EB-1BFFE3E5790B}"/>
    <dgm:cxn modelId="{14AA5ED0-A1D9-4E48-A797-133048F6772A}" type="presOf" srcId="{CCC71522-E781-48C3-B6CB-B6EFDE6D26A0}" destId="{9E5FEF7E-EE31-434C-A0E1-1E0A920E881E}" srcOrd="0" destOrd="0" presId="urn:microsoft.com/office/officeart/2005/8/layout/vList2"/>
    <dgm:cxn modelId="{9CEB48E1-A9E1-4F29-A322-77D60A45DBE9}" srcId="{E0CCA16D-F5EE-4DE1-83F3-0D996C505BB6}" destId="{8F94661D-8DDA-4944-9CD3-11CC16D58C68}" srcOrd="2" destOrd="0" parTransId="{060464A3-E05F-4C9F-BB0B-6FD5CC4E3C57}" sibTransId="{251EDEF2-EA8A-4790-B6DF-0150F97540B1}"/>
    <dgm:cxn modelId="{295352E9-7AFE-40A0-AC3D-641479C5361C}" type="presOf" srcId="{805885E2-49E2-4BCC-A3B9-7446FFF19836}" destId="{E99B421C-EB76-4607-AEDD-1F5300D18B87}" srcOrd="0" destOrd="1" presId="urn:microsoft.com/office/officeart/2005/8/layout/vList2"/>
    <dgm:cxn modelId="{15FD4CF1-ABFA-4A33-A137-9F1202A6395F}" srcId="{E0CCA16D-F5EE-4DE1-83F3-0D996C505BB6}" destId="{C4634BA9-49F1-43F4-BE28-795ED719A5D1}" srcOrd="3" destOrd="0" parTransId="{5F639770-5072-43BC-8F55-9EC712E3BB8A}" sibTransId="{AC4141D2-614F-4843-BA25-3A0ED0AF4F23}"/>
    <dgm:cxn modelId="{C021CCFF-8DBE-4D48-8F70-B546D8519E38}" type="presOf" srcId="{E0CCA16D-F5EE-4DE1-83F3-0D996C505BB6}" destId="{6D0B96AC-C8A1-4F60-9ED5-3EFD7D0F20D8}" srcOrd="0" destOrd="0" presId="urn:microsoft.com/office/officeart/2005/8/layout/vList2"/>
    <dgm:cxn modelId="{DAF9FEAA-5837-4FCA-95C9-658D4EAC8FAB}" type="presParOf" srcId="{6D0B96AC-C8A1-4F60-9ED5-3EFD7D0F20D8}" destId="{CFD11A2C-67B6-46C2-A456-DA397C516EDA}" srcOrd="0" destOrd="0" presId="urn:microsoft.com/office/officeart/2005/8/layout/vList2"/>
    <dgm:cxn modelId="{17F4F552-8405-4417-BB20-DC4401EC11CB}" type="presParOf" srcId="{6D0B96AC-C8A1-4F60-9ED5-3EFD7D0F20D8}" destId="{F362833D-0D4E-4C43-A5D6-314F512E53E7}" srcOrd="1" destOrd="0" presId="urn:microsoft.com/office/officeart/2005/8/layout/vList2"/>
    <dgm:cxn modelId="{591986CA-0F76-45F9-A33A-82AE75B76914}" type="presParOf" srcId="{6D0B96AC-C8A1-4F60-9ED5-3EFD7D0F20D8}" destId="{9E5FEF7E-EE31-434C-A0E1-1E0A920E881E}" srcOrd="2" destOrd="0" presId="urn:microsoft.com/office/officeart/2005/8/layout/vList2"/>
    <dgm:cxn modelId="{F09AB887-48E7-4B0A-9DCF-400200C401B4}" type="presParOf" srcId="{6D0B96AC-C8A1-4F60-9ED5-3EFD7D0F20D8}" destId="{E45A13F1-0D65-46CE-8701-BDF6D2249718}" srcOrd="3" destOrd="0" presId="urn:microsoft.com/office/officeart/2005/8/layout/vList2"/>
    <dgm:cxn modelId="{346211E8-AC91-4319-B64E-912697E26FA4}" type="presParOf" srcId="{6D0B96AC-C8A1-4F60-9ED5-3EFD7D0F20D8}" destId="{5C4F45C7-D927-4554-9D3E-1CDBFC13AA72}" srcOrd="4" destOrd="0" presId="urn:microsoft.com/office/officeart/2005/8/layout/vList2"/>
    <dgm:cxn modelId="{463DFC5A-D41A-4F10-97A8-27275C1ECAA7}" type="presParOf" srcId="{6D0B96AC-C8A1-4F60-9ED5-3EFD7D0F20D8}" destId="{2CFD0F96-639F-4B9E-9875-38E91D31E865}" srcOrd="5" destOrd="0" presId="urn:microsoft.com/office/officeart/2005/8/layout/vList2"/>
    <dgm:cxn modelId="{845D20F3-5613-459D-8094-DA91FBF5C9C5}" type="presParOf" srcId="{6D0B96AC-C8A1-4F60-9ED5-3EFD7D0F20D8}" destId="{1692B29C-7002-47CA-A915-75246FD42018}" srcOrd="6" destOrd="0" presId="urn:microsoft.com/office/officeart/2005/8/layout/vList2"/>
    <dgm:cxn modelId="{A6FEE1C9-9752-4F60-86BB-FC9152673597}" type="presParOf" srcId="{6D0B96AC-C8A1-4F60-9ED5-3EFD7D0F20D8}" destId="{D5558E60-01FB-49B2-94DD-ECCDEEDFD882}" srcOrd="7" destOrd="0" presId="urn:microsoft.com/office/officeart/2005/8/layout/vList2"/>
    <dgm:cxn modelId="{C0F49BAE-DE2F-4260-95B1-CCB4F09736F8}" type="presParOf" srcId="{6D0B96AC-C8A1-4F60-9ED5-3EFD7D0F20D8}" destId="{004FE410-2EDC-476B-8245-924B737594F2}" srcOrd="8" destOrd="0" presId="urn:microsoft.com/office/officeart/2005/8/layout/vList2"/>
    <dgm:cxn modelId="{53BD9F1C-6D24-47F0-85D5-E539D4973C86}" type="presParOf" srcId="{6D0B96AC-C8A1-4F60-9ED5-3EFD7D0F20D8}" destId="{E99B421C-EB76-4607-AEDD-1F5300D18B87}" srcOrd="9" destOrd="0" presId="urn:microsoft.com/office/officeart/2005/8/layout/vList2"/>
    <dgm:cxn modelId="{BC3E9748-876E-4899-B8E6-32F48552F6BD}" type="presParOf" srcId="{6D0B96AC-C8A1-4F60-9ED5-3EFD7D0F20D8}" destId="{6C114F23-84BA-4C77-9F64-E0E8A24712F4}" srcOrd="10" destOrd="0" presId="urn:microsoft.com/office/officeart/2005/8/layout/vList2"/>
    <dgm:cxn modelId="{69DC0886-7EEB-46D2-979B-7F8177176FBF}" type="presParOf" srcId="{6D0B96AC-C8A1-4F60-9ED5-3EFD7D0F20D8}" destId="{8AD15E6A-CCE2-40B1-BC5D-993BB43911A3}" srcOrd="11" destOrd="0" presId="urn:microsoft.com/office/officeart/2005/8/layout/vList2"/>
    <dgm:cxn modelId="{44285364-DF3A-4A7A-BCC2-4C32CF2BD2E0}" type="presParOf" srcId="{6D0B96AC-C8A1-4F60-9ED5-3EFD7D0F20D8}" destId="{5D68270E-E56B-4B20-B282-9B5E0D34008B}" srcOrd="12" destOrd="0" presId="urn:microsoft.com/office/officeart/2005/8/layout/vList2"/>
    <dgm:cxn modelId="{48F51BE2-34B2-4638-8EA7-047A3AD3F4C5}" type="presParOf" srcId="{6D0B96AC-C8A1-4F60-9ED5-3EFD7D0F20D8}" destId="{A6EA81A9-296C-4825-A0BF-294B069385AF}" srcOrd="13" destOrd="0" presId="urn:microsoft.com/office/officeart/2005/8/layout/vList2"/>
    <dgm:cxn modelId="{B1AC092E-BA3C-4C2B-BF92-85674F80C1DF}" type="presParOf" srcId="{6D0B96AC-C8A1-4F60-9ED5-3EFD7D0F20D8}" destId="{4BEAC75B-7CE4-4993-AD69-0277F859C1DF}" srcOrd="14" destOrd="0" presId="urn:microsoft.com/office/officeart/2005/8/layout/vList2"/>
    <dgm:cxn modelId="{93242665-AD0D-4978-BC25-36A7F302535B}" type="presParOf" srcId="{6D0B96AC-C8A1-4F60-9ED5-3EFD7D0F20D8}" destId="{59065A39-C0CB-47EC-BF4D-8FC10030184C}" srcOrd="15" destOrd="0" presId="urn:microsoft.com/office/officeart/2005/8/layout/vList2"/>
    <dgm:cxn modelId="{61E040E6-F44E-43F1-957F-25F7C1819532}" type="presParOf" srcId="{6D0B96AC-C8A1-4F60-9ED5-3EFD7D0F20D8}" destId="{CE9B6C68-2DF5-47F9-84CA-2DBF8315A8ED}" srcOrd="16" destOrd="0" presId="urn:microsoft.com/office/officeart/2005/8/layout/vList2"/>
    <dgm:cxn modelId="{AFE07C6D-B714-40CE-9038-71B12D68868C}" type="presParOf" srcId="{6D0B96AC-C8A1-4F60-9ED5-3EFD7D0F20D8}" destId="{EAC23EB5-4825-425B-B35C-25AE046206A9}" srcOrd="17" destOrd="0" presId="urn:microsoft.com/office/officeart/2005/8/layout/vList2"/>
    <dgm:cxn modelId="{FCE26005-7B73-4C14-BF0F-D4DB963D8275}" type="presParOf" srcId="{6D0B96AC-C8A1-4F60-9ED5-3EFD7D0F20D8}" destId="{B5CABEFB-DC24-41F8-95AE-29050FC00138}"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410E3C4B-ABBD-4225-8FC4-90B70680EB0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C060800-7B08-49ED-8B14-D79CE6672B89}">
      <dgm:prSet custT="1"/>
      <dgm:spPr/>
      <dgm:t>
        <a:bodyPr/>
        <a:lstStyle/>
        <a:p>
          <a:r>
            <a:rPr lang="en-GB" sz="1050"/>
            <a:t>Ensuring the effective and consistent management and implementation of the architectures</a:t>
          </a:r>
          <a:endParaRPr lang="en-US" sz="1050"/>
        </a:p>
      </dgm:t>
    </dgm:pt>
    <dgm:pt modelId="{74E80D48-5026-4BB2-A518-B0508B07D361}" type="parTrans" cxnId="{D3C70DC8-7B0A-43AA-A66D-36D073F9EED0}">
      <dgm:prSet/>
      <dgm:spPr/>
      <dgm:t>
        <a:bodyPr/>
        <a:lstStyle/>
        <a:p>
          <a:endParaRPr lang="en-US" sz="1200"/>
        </a:p>
      </dgm:t>
    </dgm:pt>
    <dgm:pt modelId="{CEAF6084-BCF6-4A38-996D-97E8CF31929C}" type="sibTrans" cxnId="{D3C70DC8-7B0A-43AA-A66D-36D073F9EED0}">
      <dgm:prSet/>
      <dgm:spPr/>
      <dgm:t>
        <a:bodyPr/>
        <a:lstStyle/>
        <a:p>
          <a:endParaRPr lang="en-US" sz="1200"/>
        </a:p>
      </dgm:t>
    </dgm:pt>
    <dgm:pt modelId="{918DC46E-5F27-4F43-B732-4996EC1358C9}">
      <dgm:prSet custT="1"/>
      <dgm:spPr/>
      <dgm:t>
        <a:bodyPr/>
        <a:lstStyle/>
        <a:p>
          <a:r>
            <a:rPr lang="en-GB" sz="1200"/>
            <a:t>Resolving ambiguities, issues, or conflicts that have been escalated</a:t>
          </a:r>
          <a:endParaRPr lang="en-US" sz="1200"/>
        </a:p>
      </dgm:t>
    </dgm:pt>
    <dgm:pt modelId="{5D6164BA-3B64-42BB-9D3A-FF8D15353493}" type="parTrans" cxnId="{0796364A-F3BC-458E-A217-A245AA602A36}">
      <dgm:prSet/>
      <dgm:spPr/>
      <dgm:t>
        <a:bodyPr/>
        <a:lstStyle/>
        <a:p>
          <a:endParaRPr lang="en-US" sz="1200"/>
        </a:p>
      </dgm:t>
    </dgm:pt>
    <dgm:pt modelId="{0A87E9DC-AFF4-4BDA-9C9E-A55ED93765AA}" type="sibTrans" cxnId="{0796364A-F3BC-458E-A217-A245AA602A36}">
      <dgm:prSet/>
      <dgm:spPr/>
      <dgm:t>
        <a:bodyPr/>
        <a:lstStyle/>
        <a:p>
          <a:endParaRPr lang="en-US" sz="1200"/>
        </a:p>
      </dgm:t>
    </dgm:pt>
    <dgm:pt modelId="{8B7457CD-89BD-45F6-BEA3-6C4296A7AB31}">
      <dgm:prSet custT="1"/>
      <dgm:spPr/>
      <dgm:t>
        <a:bodyPr/>
        <a:lstStyle/>
        <a:p>
          <a:r>
            <a:rPr lang="en-GB" sz="1200"/>
            <a:t>Providing advice, guidance, and information</a:t>
          </a:r>
          <a:endParaRPr lang="en-US" sz="1200"/>
        </a:p>
      </dgm:t>
    </dgm:pt>
    <dgm:pt modelId="{287578A1-6818-4261-A853-CDF59EA04798}" type="parTrans" cxnId="{6D63E335-0CC5-4B07-A213-5814DC875FFD}">
      <dgm:prSet/>
      <dgm:spPr/>
      <dgm:t>
        <a:bodyPr/>
        <a:lstStyle/>
        <a:p>
          <a:endParaRPr lang="en-US" sz="1200"/>
        </a:p>
      </dgm:t>
    </dgm:pt>
    <dgm:pt modelId="{C1D09F00-FA71-409C-857D-137550D69C43}" type="sibTrans" cxnId="{6D63E335-0CC5-4B07-A213-5814DC875FFD}">
      <dgm:prSet/>
      <dgm:spPr/>
      <dgm:t>
        <a:bodyPr/>
        <a:lstStyle/>
        <a:p>
          <a:endParaRPr lang="en-US" sz="1200"/>
        </a:p>
      </dgm:t>
    </dgm:pt>
    <dgm:pt modelId="{D0FCB699-AD31-4394-9FE0-27804DF768C6}">
      <dgm:prSet custT="1"/>
      <dgm:spPr/>
      <dgm:t>
        <a:bodyPr/>
        <a:lstStyle/>
        <a:p>
          <a:r>
            <a:rPr lang="en-GB" sz="1200"/>
            <a:t>Ensuring compliance with the architectures: granting dispensations that are in keeping with the technology strategy and objectives</a:t>
          </a:r>
          <a:endParaRPr lang="en-US" sz="1200"/>
        </a:p>
      </dgm:t>
    </dgm:pt>
    <dgm:pt modelId="{7EC27683-D386-49EC-858C-AECFAF78E159}" type="parTrans" cxnId="{BB6BCF10-EBEB-438A-85EB-5841D7F15793}">
      <dgm:prSet/>
      <dgm:spPr/>
      <dgm:t>
        <a:bodyPr/>
        <a:lstStyle/>
        <a:p>
          <a:endParaRPr lang="en-US" sz="1200"/>
        </a:p>
      </dgm:t>
    </dgm:pt>
    <dgm:pt modelId="{843B54AC-3191-4B93-B40B-CE69EDB8CC0B}" type="sibTrans" cxnId="{BB6BCF10-EBEB-438A-85EB-5841D7F15793}">
      <dgm:prSet/>
      <dgm:spPr/>
      <dgm:t>
        <a:bodyPr/>
        <a:lstStyle/>
        <a:p>
          <a:endParaRPr lang="en-US" sz="1200"/>
        </a:p>
      </dgm:t>
    </dgm:pt>
    <dgm:pt modelId="{47FBCE9C-D8AA-4A1E-AD85-A36E8230AC68}">
      <dgm:prSet custT="1"/>
      <dgm:spPr/>
      <dgm:t>
        <a:bodyPr/>
        <a:lstStyle/>
        <a:p>
          <a:r>
            <a:rPr lang="en-GB" sz="1200"/>
            <a:t>Considering policy changes where similar dispensations are requested and granted; e.g., new form of service requirement</a:t>
          </a:r>
          <a:endParaRPr lang="en-US" sz="1200"/>
        </a:p>
      </dgm:t>
    </dgm:pt>
    <dgm:pt modelId="{BACDF353-DA70-4BDB-884F-B7DDE55DFC48}" type="parTrans" cxnId="{C7892D43-696B-4EC4-B9EC-7AB52B7942BD}">
      <dgm:prSet/>
      <dgm:spPr/>
      <dgm:t>
        <a:bodyPr/>
        <a:lstStyle/>
        <a:p>
          <a:endParaRPr lang="en-US" sz="1200"/>
        </a:p>
      </dgm:t>
    </dgm:pt>
    <dgm:pt modelId="{ED4FB2A4-6990-4086-9500-58F12B664659}" type="sibTrans" cxnId="{C7892D43-696B-4EC4-B9EC-7AB52B7942BD}">
      <dgm:prSet/>
      <dgm:spPr/>
      <dgm:t>
        <a:bodyPr/>
        <a:lstStyle/>
        <a:p>
          <a:endParaRPr lang="en-US" sz="1200"/>
        </a:p>
      </dgm:t>
    </dgm:pt>
    <dgm:pt modelId="{4360D80D-6B58-492F-AD60-7C8626183A3B}">
      <dgm:prSet custT="1"/>
      <dgm:spPr/>
      <dgm:t>
        <a:bodyPr/>
        <a:lstStyle/>
        <a:p>
          <a:r>
            <a:rPr lang="en-GB" sz="1200"/>
            <a:t>Ensuring that all information relevant to the implementation of the Architecture Contract is published under controlled conditions and made available to authorized parties</a:t>
          </a:r>
          <a:endParaRPr lang="en-US" sz="1200"/>
        </a:p>
      </dgm:t>
    </dgm:pt>
    <dgm:pt modelId="{DBE086AC-B2E6-427E-AB27-09C13EF91B0B}" type="parTrans" cxnId="{FBD45BE3-835F-4948-8503-5A302640FEB1}">
      <dgm:prSet/>
      <dgm:spPr/>
      <dgm:t>
        <a:bodyPr/>
        <a:lstStyle/>
        <a:p>
          <a:endParaRPr lang="en-US" sz="1200"/>
        </a:p>
      </dgm:t>
    </dgm:pt>
    <dgm:pt modelId="{1F2F0607-5CD4-42B8-A9B2-608260CB3D40}" type="sibTrans" cxnId="{FBD45BE3-835F-4948-8503-5A302640FEB1}">
      <dgm:prSet/>
      <dgm:spPr/>
      <dgm:t>
        <a:bodyPr/>
        <a:lstStyle/>
        <a:p>
          <a:endParaRPr lang="en-US" sz="1200"/>
        </a:p>
      </dgm:t>
    </dgm:pt>
    <dgm:pt modelId="{63C69C52-2019-4027-AC97-B40FED48033D}">
      <dgm:prSet custT="1"/>
      <dgm:spPr/>
      <dgm:t>
        <a:bodyPr/>
        <a:lstStyle/>
        <a:p>
          <a:r>
            <a:rPr lang="en-GB" sz="1200"/>
            <a:t>Validation of reported service levels, cost savings, etc. for realignment through dispensations or policy updates</a:t>
          </a:r>
          <a:endParaRPr lang="en-US" sz="1200"/>
        </a:p>
      </dgm:t>
    </dgm:pt>
    <dgm:pt modelId="{93FDAA46-A5EB-43EF-8ABC-920CBB90B2C0}" type="parTrans" cxnId="{50CA0C24-02DB-41BD-B42B-4C0ED7D5205B}">
      <dgm:prSet/>
      <dgm:spPr/>
      <dgm:t>
        <a:bodyPr/>
        <a:lstStyle/>
        <a:p>
          <a:endParaRPr lang="en-US" sz="1200"/>
        </a:p>
      </dgm:t>
    </dgm:pt>
    <dgm:pt modelId="{2D60463D-1BCA-4F42-A56E-7B48B7D1D0A0}" type="sibTrans" cxnId="{50CA0C24-02DB-41BD-B42B-4C0ED7D5205B}">
      <dgm:prSet/>
      <dgm:spPr/>
      <dgm:t>
        <a:bodyPr/>
        <a:lstStyle/>
        <a:p>
          <a:endParaRPr lang="en-US" sz="1200"/>
        </a:p>
      </dgm:t>
    </dgm:pt>
    <dgm:pt modelId="{157B0933-E4D6-4075-A5FE-D8A711C11947}" type="pres">
      <dgm:prSet presAssocID="{410E3C4B-ABBD-4225-8FC4-90B70680EB0F}" presName="linear" presStyleCnt="0">
        <dgm:presLayoutVars>
          <dgm:animLvl val="lvl"/>
          <dgm:resizeHandles val="exact"/>
        </dgm:presLayoutVars>
      </dgm:prSet>
      <dgm:spPr/>
    </dgm:pt>
    <dgm:pt modelId="{7ACAD33C-4944-4C3F-A46F-9E7E4518966B}" type="pres">
      <dgm:prSet presAssocID="{FC060800-7B08-49ED-8B14-D79CE6672B89}" presName="parentText" presStyleLbl="node1" presStyleIdx="0" presStyleCnt="7">
        <dgm:presLayoutVars>
          <dgm:chMax val="0"/>
          <dgm:bulletEnabled val="1"/>
        </dgm:presLayoutVars>
      </dgm:prSet>
      <dgm:spPr/>
    </dgm:pt>
    <dgm:pt modelId="{01C6696D-C205-4B23-AA83-41749584EE24}" type="pres">
      <dgm:prSet presAssocID="{CEAF6084-BCF6-4A38-996D-97E8CF31929C}" presName="spacer" presStyleCnt="0"/>
      <dgm:spPr/>
    </dgm:pt>
    <dgm:pt modelId="{0C5243FA-7A2C-42C8-93FA-9CF9A314C2F5}" type="pres">
      <dgm:prSet presAssocID="{918DC46E-5F27-4F43-B732-4996EC1358C9}" presName="parentText" presStyleLbl="node1" presStyleIdx="1" presStyleCnt="7">
        <dgm:presLayoutVars>
          <dgm:chMax val="0"/>
          <dgm:bulletEnabled val="1"/>
        </dgm:presLayoutVars>
      </dgm:prSet>
      <dgm:spPr/>
    </dgm:pt>
    <dgm:pt modelId="{2E92D188-9E99-48E4-B995-D41D4CC30AAB}" type="pres">
      <dgm:prSet presAssocID="{0A87E9DC-AFF4-4BDA-9C9E-A55ED93765AA}" presName="spacer" presStyleCnt="0"/>
      <dgm:spPr/>
    </dgm:pt>
    <dgm:pt modelId="{71099E62-FC72-4A8A-BAD2-A8D8062CA2EC}" type="pres">
      <dgm:prSet presAssocID="{8B7457CD-89BD-45F6-BEA3-6C4296A7AB31}" presName="parentText" presStyleLbl="node1" presStyleIdx="2" presStyleCnt="7">
        <dgm:presLayoutVars>
          <dgm:chMax val="0"/>
          <dgm:bulletEnabled val="1"/>
        </dgm:presLayoutVars>
      </dgm:prSet>
      <dgm:spPr/>
    </dgm:pt>
    <dgm:pt modelId="{65D1BD26-8AAF-45AD-B3A9-202984D28E24}" type="pres">
      <dgm:prSet presAssocID="{C1D09F00-FA71-409C-857D-137550D69C43}" presName="spacer" presStyleCnt="0"/>
      <dgm:spPr/>
    </dgm:pt>
    <dgm:pt modelId="{ABEFB15F-77EF-4E94-B41B-F5FD9D1708C3}" type="pres">
      <dgm:prSet presAssocID="{D0FCB699-AD31-4394-9FE0-27804DF768C6}" presName="parentText" presStyleLbl="node1" presStyleIdx="3" presStyleCnt="7">
        <dgm:presLayoutVars>
          <dgm:chMax val="0"/>
          <dgm:bulletEnabled val="1"/>
        </dgm:presLayoutVars>
      </dgm:prSet>
      <dgm:spPr/>
    </dgm:pt>
    <dgm:pt modelId="{2C9FFB6D-EB81-40F5-BF9E-A7BAEC0E11FE}" type="pres">
      <dgm:prSet presAssocID="{843B54AC-3191-4B93-B40B-CE69EDB8CC0B}" presName="spacer" presStyleCnt="0"/>
      <dgm:spPr/>
    </dgm:pt>
    <dgm:pt modelId="{41BA2AB3-D56A-4167-A6F7-2F7CEBD23151}" type="pres">
      <dgm:prSet presAssocID="{47FBCE9C-D8AA-4A1E-AD85-A36E8230AC68}" presName="parentText" presStyleLbl="node1" presStyleIdx="4" presStyleCnt="7">
        <dgm:presLayoutVars>
          <dgm:chMax val="0"/>
          <dgm:bulletEnabled val="1"/>
        </dgm:presLayoutVars>
      </dgm:prSet>
      <dgm:spPr/>
    </dgm:pt>
    <dgm:pt modelId="{22F3DC7C-B0D6-477B-BF3D-21A78B762445}" type="pres">
      <dgm:prSet presAssocID="{ED4FB2A4-6990-4086-9500-58F12B664659}" presName="spacer" presStyleCnt="0"/>
      <dgm:spPr/>
    </dgm:pt>
    <dgm:pt modelId="{63927383-FEED-4194-9F92-0CAA6AE608E0}" type="pres">
      <dgm:prSet presAssocID="{4360D80D-6B58-492F-AD60-7C8626183A3B}" presName="parentText" presStyleLbl="node1" presStyleIdx="5" presStyleCnt="7">
        <dgm:presLayoutVars>
          <dgm:chMax val="0"/>
          <dgm:bulletEnabled val="1"/>
        </dgm:presLayoutVars>
      </dgm:prSet>
      <dgm:spPr/>
    </dgm:pt>
    <dgm:pt modelId="{DD3FD68A-23CC-45A4-89A4-C91BCCB3A048}" type="pres">
      <dgm:prSet presAssocID="{1F2F0607-5CD4-42B8-A9B2-608260CB3D40}" presName="spacer" presStyleCnt="0"/>
      <dgm:spPr/>
    </dgm:pt>
    <dgm:pt modelId="{53CF6B67-9910-4F35-8214-216D2A11099B}" type="pres">
      <dgm:prSet presAssocID="{63C69C52-2019-4027-AC97-B40FED48033D}" presName="parentText" presStyleLbl="node1" presStyleIdx="6" presStyleCnt="7">
        <dgm:presLayoutVars>
          <dgm:chMax val="0"/>
          <dgm:bulletEnabled val="1"/>
        </dgm:presLayoutVars>
      </dgm:prSet>
      <dgm:spPr/>
    </dgm:pt>
  </dgm:ptLst>
  <dgm:cxnLst>
    <dgm:cxn modelId="{BB6BCF10-EBEB-438A-85EB-5841D7F15793}" srcId="{410E3C4B-ABBD-4225-8FC4-90B70680EB0F}" destId="{D0FCB699-AD31-4394-9FE0-27804DF768C6}" srcOrd="3" destOrd="0" parTransId="{7EC27683-D386-49EC-858C-AECFAF78E159}" sibTransId="{843B54AC-3191-4B93-B40B-CE69EDB8CC0B}"/>
    <dgm:cxn modelId="{50CA0C24-02DB-41BD-B42B-4C0ED7D5205B}" srcId="{410E3C4B-ABBD-4225-8FC4-90B70680EB0F}" destId="{63C69C52-2019-4027-AC97-B40FED48033D}" srcOrd="6" destOrd="0" parTransId="{93FDAA46-A5EB-43EF-8ABC-920CBB90B2C0}" sibTransId="{2D60463D-1BCA-4F42-A56E-7B48B7D1D0A0}"/>
    <dgm:cxn modelId="{6D63E335-0CC5-4B07-A213-5814DC875FFD}" srcId="{410E3C4B-ABBD-4225-8FC4-90B70680EB0F}" destId="{8B7457CD-89BD-45F6-BEA3-6C4296A7AB31}" srcOrd="2" destOrd="0" parTransId="{287578A1-6818-4261-A853-CDF59EA04798}" sibTransId="{C1D09F00-FA71-409C-857D-137550D69C43}"/>
    <dgm:cxn modelId="{C7892D43-696B-4EC4-B9EC-7AB52B7942BD}" srcId="{410E3C4B-ABBD-4225-8FC4-90B70680EB0F}" destId="{47FBCE9C-D8AA-4A1E-AD85-A36E8230AC68}" srcOrd="4" destOrd="0" parTransId="{BACDF353-DA70-4BDB-884F-B7DDE55DFC48}" sibTransId="{ED4FB2A4-6990-4086-9500-58F12B664659}"/>
    <dgm:cxn modelId="{0796364A-F3BC-458E-A217-A245AA602A36}" srcId="{410E3C4B-ABBD-4225-8FC4-90B70680EB0F}" destId="{918DC46E-5F27-4F43-B732-4996EC1358C9}" srcOrd="1" destOrd="0" parTransId="{5D6164BA-3B64-42BB-9D3A-FF8D15353493}" sibTransId="{0A87E9DC-AFF4-4BDA-9C9E-A55ED93765AA}"/>
    <dgm:cxn modelId="{5B46EC6B-3D0B-426B-9AA0-C343CF2BE804}" type="presOf" srcId="{918DC46E-5F27-4F43-B732-4996EC1358C9}" destId="{0C5243FA-7A2C-42C8-93FA-9CF9A314C2F5}" srcOrd="0" destOrd="0" presId="urn:microsoft.com/office/officeart/2005/8/layout/vList2"/>
    <dgm:cxn modelId="{1092B87F-30C3-4099-8FC9-D6D1DEFDF1CE}" type="presOf" srcId="{410E3C4B-ABBD-4225-8FC4-90B70680EB0F}" destId="{157B0933-E4D6-4075-A5FE-D8A711C11947}" srcOrd="0" destOrd="0" presId="urn:microsoft.com/office/officeart/2005/8/layout/vList2"/>
    <dgm:cxn modelId="{CAF11E82-4720-4E56-BAA3-E1C074B3B58E}" type="presOf" srcId="{FC060800-7B08-49ED-8B14-D79CE6672B89}" destId="{7ACAD33C-4944-4C3F-A46F-9E7E4518966B}" srcOrd="0" destOrd="0" presId="urn:microsoft.com/office/officeart/2005/8/layout/vList2"/>
    <dgm:cxn modelId="{3BA05086-8B2C-4F11-826C-F28829D396A5}" type="presOf" srcId="{8B7457CD-89BD-45F6-BEA3-6C4296A7AB31}" destId="{71099E62-FC72-4A8A-BAD2-A8D8062CA2EC}" srcOrd="0" destOrd="0" presId="urn:microsoft.com/office/officeart/2005/8/layout/vList2"/>
    <dgm:cxn modelId="{0763538B-81A5-4E12-B47A-7D5598E9EB60}" type="presOf" srcId="{63C69C52-2019-4027-AC97-B40FED48033D}" destId="{53CF6B67-9910-4F35-8214-216D2A11099B}" srcOrd="0" destOrd="0" presId="urn:microsoft.com/office/officeart/2005/8/layout/vList2"/>
    <dgm:cxn modelId="{E0F7ADA5-33B7-4663-8DD9-9929DAEC2A1D}" type="presOf" srcId="{D0FCB699-AD31-4394-9FE0-27804DF768C6}" destId="{ABEFB15F-77EF-4E94-B41B-F5FD9D1708C3}" srcOrd="0" destOrd="0" presId="urn:microsoft.com/office/officeart/2005/8/layout/vList2"/>
    <dgm:cxn modelId="{C85132AC-E5E3-4A8C-8322-5F0EE85E263E}" type="presOf" srcId="{4360D80D-6B58-492F-AD60-7C8626183A3B}" destId="{63927383-FEED-4194-9F92-0CAA6AE608E0}" srcOrd="0" destOrd="0" presId="urn:microsoft.com/office/officeart/2005/8/layout/vList2"/>
    <dgm:cxn modelId="{23B748B2-3491-431D-8993-36C5C52A3E3D}" type="presOf" srcId="{47FBCE9C-D8AA-4A1E-AD85-A36E8230AC68}" destId="{41BA2AB3-D56A-4167-A6F7-2F7CEBD23151}" srcOrd="0" destOrd="0" presId="urn:microsoft.com/office/officeart/2005/8/layout/vList2"/>
    <dgm:cxn modelId="{D3C70DC8-7B0A-43AA-A66D-36D073F9EED0}" srcId="{410E3C4B-ABBD-4225-8FC4-90B70680EB0F}" destId="{FC060800-7B08-49ED-8B14-D79CE6672B89}" srcOrd="0" destOrd="0" parTransId="{74E80D48-5026-4BB2-A518-B0508B07D361}" sibTransId="{CEAF6084-BCF6-4A38-996D-97E8CF31929C}"/>
    <dgm:cxn modelId="{FBD45BE3-835F-4948-8503-5A302640FEB1}" srcId="{410E3C4B-ABBD-4225-8FC4-90B70680EB0F}" destId="{4360D80D-6B58-492F-AD60-7C8626183A3B}" srcOrd="5" destOrd="0" parTransId="{DBE086AC-B2E6-427E-AB27-09C13EF91B0B}" sibTransId="{1F2F0607-5CD4-42B8-A9B2-608260CB3D40}"/>
    <dgm:cxn modelId="{DDC0FDA9-0B7B-4EA8-8378-F9D9BB841C4F}" type="presParOf" srcId="{157B0933-E4D6-4075-A5FE-D8A711C11947}" destId="{7ACAD33C-4944-4C3F-A46F-9E7E4518966B}" srcOrd="0" destOrd="0" presId="urn:microsoft.com/office/officeart/2005/8/layout/vList2"/>
    <dgm:cxn modelId="{E87479C7-D032-4D0F-8056-58B8C7ADB483}" type="presParOf" srcId="{157B0933-E4D6-4075-A5FE-D8A711C11947}" destId="{01C6696D-C205-4B23-AA83-41749584EE24}" srcOrd="1" destOrd="0" presId="urn:microsoft.com/office/officeart/2005/8/layout/vList2"/>
    <dgm:cxn modelId="{287A0415-B875-4D30-8444-A7ED0D6E7D0A}" type="presParOf" srcId="{157B0933-E4D6-4075-A5FE-D8A711C11947}" destId="{0C5243FA-7A2C-42C8-93FA-9CF9A314C2F5}" srcOrd="2" destOrd="0" presId="urn:microsoft.com/office/officeart/2005/8/layout/vList2"/>
    <dgm:cxn modelId="{9146DAC7-CB2D-402D-834A-1AF503E9EF0B}" type="presParOf" srcId="{157B0933-E4D6-4075-A5FE-D8A711C11947}" destId="{2E92D188-9E99-48E4-B995-D41D4CC30AAB}" srcOrd="3" destOrd="0" presId="urn:microsoft.com/office/officeart/2005/8/layout/vList2"/>
    <dgm:cxn modelId="{AE079DBA-4423-49C7-A4C3-83B42CE7A170}" type="presParOf" srcId="{157B0933-E4D6-4075-A5FE-D8A711C11947}" destId="{71099E62-FC72-4A8A-BAD2-A8D8062CA2EC}" srcOrd="4" destOrd="0" presId="urn:microsoft.com/office/officeart/2005/8/layout/vList2"/>
    <dgm:cxn modelId="{4E2A0D78-193D-464F-B957-D202C5C82F7B}" type="presParOf" srcId="{157B0933-E4D6-4075-A5FE-D8A711C11947}" destId="{65D1BD26-8AAF-45AD-B3A9-202984D28E24}" srcOrd="5" destOrd="0" presId="urn:microsoft.com/office/officeart/2005/8/layout/vList2"/>
    <dgm:cxn modelId="{8F4D6273-D7A8-49BF-A84A-AC0A8FC201DA}" type="presParOf" srcId="{157B0933-E4D6-4075-A5FE-D8A711C11947}" destId="{ABEFB15F-77EF-4E94-B41B-F5FD9D1708C3}" srcOrd="6" destOrd="0" presId="urn:microsoft.com/office/officeart/2005/8/layout/vList2"/>
    <dgm:cxn modelId="{A55F0E4F-7F15-491B-81A3-114ECF8B9758}" type="presParOf" srcId="{157B0933-E4D6-4075-A5FE-D8A711C11947}" destId="{2C9FFB6D-EB81-40F5-BF9E-A7BAEC0E11FE}" srcOrd="7" destOrd="0" presId="urn:microsoft.com/office/officeart/2005/8/layout/vList2"/>
    <dgm:cxn modelId="{3E393571-FC30-4D39-A4C5-1A6A317B9E18}" type="presParOf" srcId="{157B0933-E4D6-4075-A5FE-D8A711C11947}" destId="{41BA2AB3-D56A-4167-A6F7-2F7CEBD23151}" srcOrd="8" destOrd="0" presId="urn:microsoft.com/office/officeart/2005/8/layout/vList2"/>
    <dgm:cxn modelId="{A6F244E1-3135-4308-BB2B-933F8D7000C7}" type="presParOf" srcId="{157B0933-E4D6-4075-A5FE-D8A711C11947}" destId="{22F3DC7C-B0D6-477B-BF3D-21A78B762445}" srcOrd="9" destOrd="0" presId="urn:microsoft.com/office/officeart/2005/8/layout/vList2"/>
    <dgm:cxn modelId="{AC3C49CE-F11D-4E0E-8FD6-7B35FE2D22B3}" type="presParOf" srcId="{157B0933-E4D6-4075-A5FE-D8A711C11947}" destId="{63927383-FEED-4194-9F92-0CAA6AE608E0}" srcOrd="10" destOrd="0" presId="urn:microsoft.com/office/officeart/2005/8/layout/vList2"/>
    <dgm:cxn modelId="{EB128112-6D37-4712-801C-5A6135BA1DB3}" type="presParOf" srcId="{157B0933-E4D6-4075-A5FE-D8A711C11947}" destId="{DD3FD68A-23CC-45A4-89A4-C91BCCB3A048}" srcOrd="11" destOrd="0" presId="urn:microsoft.com/office/officeart/2005/8/layout/vList2"/>
    <dgm:cxn modelId="{1FB5BC0F-DB61-461E-9914-6A8D9846722E}" type="presParOf" srcId="{157B0933-E4D6-4075-A5FE-D8A711C11947}" destId="{53CF6B67-9910-4F35-8214-216D2A11099B}" srcOrd="1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69961-3BB3-4930-9AF1-CE584EDB6676}">
      <dsp:nvSpPr>
        <dsp:cNvPr id="0" name=""/>
        <dsp:cNvSpPr/>
      </dsp:nvSpPr>
      <dsp:spPr>
        <a:xfrm>
          <a:off x="665308" y="292657"/>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C710F5-8817-4BF0-B499-B073566CB301}">
      <dsp:nvSpPr>
        <dsp:cNvPr id="0" name=""/>
        <dsp:cNvSpPr/>
      </dsp:nvSpPr>
      <dsp:spPr>
        <a:xfrm>
          <a:off x="303726" y="1105995"/>
          <a:ext cx="1314843"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Situations constantly arise that require a response</a:t>
          </a:r>
        </a:p>
      </dsp:txBody>
      <dsp:txXfrm>
        <a:off x="303726" y="1105995"/>
        <a:ext cx="1314843" cy="576801"/>
      </dsp:txXfrm>
    </dsp:sp>
    <dsp:sp modelId="{D8A642AA-BFCE-41AC-96B3-3C391809B5C7}">
      <dsp:nvSpPr>
        <dsp:cNvPr id="0" name=""/>
        <dsp:cNvSpPr/>
      </dsp:nvSpPr>
      <dsp:spPr>
        <a:xfrm>
          <a:off x="2210249" y="292657"/>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410DFD-C2FA-4E2F-98BF-56A38486FB78}">
      <dsp:nvSpPr>
        <dsp:cNvPr id="0" name=""/>
        <dsp:cNvSpPr/>
      </dsp:nvSpPr>
      <dsp:spPr>
        <a:xfrm>
          <a:off x="1848667" y="1105995"/>
          <a:ext cx="1314843"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The decision-making  should be as agile as possible</a:t>
          </a:r>
        </a:p>
      </dsp:txBody>
      <dsp:txXfrm>
        <a:off x="1848667" y="1105995"/>
        <a:ext cx="1314843" cy="576801"/>
      </dsp:txXfrm>
    </dsp:sp>
    <dsp:sp modelId="{82B3DC27-533D-46EC-A9AF-A55F0D46B635}">
      <dsp:nvSpPr>
        <dsp:cNvPr id="0" name=""/>
        <dsp:cNvSpPr/>
      </dsp:nvSpPr>
      <dsp:spPr>
        <a:xfrm>
          <a:off x="3755191" y="292657"/>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25BC2B-07D1-4C28-AFA2-3BC19C7AC880}">
      <dsp:nvSpPr>
        <dsp:cNvPr id="0" name=""/>
        <dsp:cNvSpPr/>
      </dsp:nvSpPr>
      <dsp:spPr>
        <a:xfrm>
          <a:off x="3393609" y="1105995"/>
          <a:ext cx="1314843"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The business has an asset that supports decision making</a:t>
          </a:r>
        </a:p>
      </dsp:txBody>
      <dsp:txXfrm>
        <a:off x="3393609" y="1105995"/>
        <a:ext cx="1314843" cy="576801"/>
      </dsp:txXfrm>
    </dsp:sp>
    <dsp:sp modelId="{0B6B45D0-09AE-4C67-B313-895F39D8AF45}">
      <dsp:nvSpPr>
        <dsp:cNvPr id="0" name=""/>
        <dsp:cNvSpPr/>
      </dsp:nvSpPr>
      <dsp:spPr>
        <a:xfrm>
          <a:off x="5653588" y="292657"/>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D33749-75C8-438A-806A-DE7EADAE302D}">
      <dsp:nvSpPr>
        <dsp:cNvPr id="0" name=""/>
        <dsp:cNvSpPr/>
      </dsp:nvSpPr>
      <dsp:spPr>
        <a:xfrm>
          <a:off x="4938550" y="1105995"/>
          <a:ext cx="2021756"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An Enterprise Architecture is a properly indexed repository of business knowledge </a:t>
          </a:r>
        </a:p>
      </dsp:txBody>
      <dsp:txXfrm>
        <a:off x="4938550" y="1105995"/>
        <a:ext cx="2021756" cy="576801"/>
      </dsp:txXfrm>
    </dsp:sp>
    <dsp:sp modelId="{0BF0D1BC-24C6-4BE5-BED8-16271CEC2C71}">
      <dsp:nvSpPr>
        <dsp:cNvPr id="0" name=""/>
        <dsp:cNvSpPr/>
      </dsp:nvSpPr>
      <dsp:spPr>
        <a:xfrm>
          <a:off x="1755957" y="2011506"/>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8C807-F0F2-478E-B4BA-624F74DAEC5C}">
      <dsp:nvSpPr>
        <dsp:cNvPr id="0" name=""/>
        <dsp:cNvSpPr/>
      </dsp:nvSpPr>
      <dsp:spPr>
        <a:xfrm>
          <a:off x="934272" y="2824844"/>
          <a:ext cx="2235050"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Enterprise Architecture supports analysis and development of decision options</a:t>
          </a:r>
        </a:p>
      </dsp:txBody>
      <dsp:txXfrm>
        <a:off x="934272" y="2824844"/>
        <a:ext cx="2235050" cy="576801"/>
      </dsp:txXfrm>
    </dsp:sp>
    <dsp:sp modelId="{518E378E-D8F9-491E-ABDD-68D8C6D45624}">
      <dsp:nvSpPr>
        <dsp:cNvPr id="0" name=""/>
        <dsp:cNvSpPr/>
      </dsp:nvSpPr>
      <dsp:spPr>
        <a:xfrm>
          <a:off x="4568750" y="2011506"/>
          <a:ext cx="591679" cy="5916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E287DF-0BC5-41AD-AA25-E3DD5B26FD3B}">
      <dsp:nvSpPr>
        <dsp:cNvPr id="0" name=""/>
        <dsp:cNvSpPr/>
      </dsp:nvSpPr>
      <dsp:spPr>
        <a:xfrm>
          <a:off x="3399420" y="2824844"/>
          <a:ext cx="2930339" cy="576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The Enterprise Architecture repository provides a framework which can capture the quantitative outcomes of decisions</a:t>
          </a:r>
        </a:p>
      </dsp:txBody>
      <dsp:txXfrm>
        <a:off x="3399420" y="2824844"/>
        <a:ext cx="2930339" cy="5768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2873B-6CDA-42E7-A173-9BA52B671981}">
      <dsp:nvSpPr>
        <dsp:cNvPr id="0" name=""/>
        <dsp:cNvSpPr/>
      </dsp:nvSpPr>
      <dsp:spPr>
        <a:xfrm>
          <a:off x="0" y="434988"/>
          <a:ext cx="4188312" cy="12168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latin typeface="Calibri" panose="020F0502020204030204" pitchFamily="34" charset="0"/>
            </a:rPr>
            <a:t>Guidance provided by the standard is intended to be adapted to address different needs, including</a:t>
          </a:r>
          <a:endParaRPr lang="en-US" sz="1400" kern="1200"/>
        </a:p>
      </dsp:txBody>
      <dsp:txXfrm>
        <a:off x="59399" y="494387"/>
        <a:ext cx="4069514" cy="1098002"/>
      </dsp:txXfrm>
    </dsp:sp>
    <dsp:sp modelId="{F5913C55-4AB2-408E-BEA4-83906B91797F}">
      <dsp:nvSpPr>
        <dsp:cNvPr id="0" name=""/>
        <dsp:cNvSpPr/>
      </dsp:nvSpPr>
      <dsp:spPr>
        <a:xfrm>
          <a:off x="0" y="1649758"/>
          <a:ext cx="4188312" cy="829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dirty="0">
              <a:latin typeface="Calibri" panose="020F0502020204030204" pitchFamily="34" charset="0"/>
            </a:rPr>
            <a:t>Agile enterprises</a:t>
          </a:r>
          <a:endParaRPr lang="en-US" sz="1400" kern="1200" dirty="0"/>
        </a:p>
        <a:p>
          <a:pPr marL="114300" lvl="1" indent="-114300" algn="l" defTabSz="622300">
            <a:lnSpc>
              <a:spcPct val="90000"/>
            </a:lnSpc>
            <a:spcBef>
              <a:spcPct val="0"/>
            </a:spcBef>
            <a:spcAft>
              <a:spcPct val="20000"/>
            </a:spcAft>
            <a:buChar char="•"/>
          </a:pPr>
          <a:r>
            <a:rPr lang="en-GB" sz="1400" kern="1200" dirty="0">
              <a:latin typeface="Calibri" panose="020F0502020204030204" pitchFamily="34" charset="0"/>
            </a:rPr>
            <a:t>Digital transformation</a:t>
          </a:r>
          <a:endParaRPr lang="en-US" sz="1400" kern="1200" dirty="0"/>
        </a:p>
      </dsp:txBody>
      <dsp:txXfrm>
        <a:off x="0" y="1649758"/>
        <a:ext cx="4188312" cy="829893"/>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334E3-6356-454D-A69A-FBABDA41D5A0}">
      <dsp:nvSpPr>
        <dsp:cNvPr id="0" name=""/>
        <dsp:cNvSpPr/>
      </dsp:nvSpPr>
      <dsp:spPr>
        <a:xfrm>
          <a:off x="287585" y="533618"/>
          <a:ext cx="795621" cy="795621"/>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5CE1D595-D028-4192-966E-48AB3C037EF8}">
      <dsp:nvSpPr>
        <dsp:cNvPr id="0" name=""/>
        <dsp:cNvSpPr/>
      </dsp:nvSpPr>
      <dsp:spPr>
        <a:xfrm>
          <a:off x="425884" y="687543"/>
          <a:ext cx="456503" cy="4565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570572-DA7F-4F2D-B582-469BCB3232AC}">
      <dsp:nvSpPr>
        <dsp:cNvPr id="0" name=""/>
        <dsp:cNvSpPr/>
      </dsp:nvSpPr>
      <dsp:spPr>
        <a:xfrm>
          <a:off x="1987" y="1561421"/>
          <a:ext cx="1304296" cy="638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The production of usable GOVERNANCE material</a:t>
          </a:r>
          <a:endParaRPr lang="en-US" sz="1400" kern="1200"/>
        </a:p>
      </dsp:txBody>
      <dsp:txXfrm>
        <a:off x="1987" y="1561421"/>
        <a:ext cx="1304296" cy="638901"/>
      </dsp:txXfrm>
    </dsp:sp>
    <dsp:sp modelId="{EB57700B-140E-47CC-BC1A-34A928540623}">
      <dsp:nvSpPr>
        <dsp:cNvPr id="0" name=""/>
        <dsp:cNvSpPr/>
      </dsp:nvSpPr>
      <dsp:spPr>
        <a:xfrm>
          <a:off x="2021328" y="533618"/>
          <a:ext cx="795621" cy="795621"/>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555AE046-DC76-4287-B2C1-560B9AB7F6BA}">
      <dsp:nvSpPr>
        <dsp:cNvPr id="0" name=""/>
        <dsp:cNvSpPr/>
      </dsp:nvSpPr>
      <dsp:spPr>
        <a:xfrm>
          <a:off x="2159627" y="687543"/>
          <a:ext cx="456503" cy="4565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421B8-9DEA-4A32-B552-AF5993E0786D}">
      <dsp:nvSpPr>
        <dsp:cNvPr id="0" name=""/>
        <dsp:cNvSpPr/>
      </dsp:nvSpPr>
      <dsp:spPr>
        <a:xfrm>
          <a:off x="1534536" y="1561421"/>
          <a:ext cx="1706685" cy="638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Providing A mechanism for the formal acceptance and approval of architecture</a:t>
          </a:r>
          <a:endParaRPr lang="en-US" sz="1400" kern="1200"/>
        </a:p>
      </dsp:txBody>
      <dsp:txXfrm>
        <a:off x="1534536" y="1561421"/>
        <a:ext cx="1706685" cy="638901"/>
      </dsp:txXfrm>
    </dsp:sp>
    <dsp:sp modelId="{7264220E-F943-49C0-A240-D9B8DE45CD4D}">
      <dsp:nvSpPr>
        <dsp:cNvPr id="0" name=""/>
        <dsp:cNvSpPr/>
      </dsp:nvSpPr>
      <dsp:spPr>
        <a:xfrm>
          <a:off x="3965461" y="533618"/>
          <a:ext cx="795621" cy="795621"/>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A872CE90-C8E6-4A7C-A837-58DB9A369ED8}">
      <dsp:nvSpPr>
        <dsp:cNvPr id="0" name=""/>
        <dsp:cNvSpPr/>
      </dsp:nvSpPr>
      <dsp:spPr>
        <a:xfrm>
          <a:off x="4103760" y="687543"/>
          <a:ext cx="456503" cy="4565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1B1782-63E3-41CC-A9CB-3FE82D105FB6}">
      <dsp:nvSpPr>
        <dsp:cNvPr id="0" name=""/>
        <dsp:cNvSpPr/>
      </dsp:nvSpPr>
      <dsp:spPr>
        <a:xfrm>
          <a:off x="3469474" y="1561421"/>
          <a:ext cx="1725076" cy="638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Providing A control mechanism for effective implementation of the architecture</a:t>
          </a:r>
          <a:endParaRPr lang="en-US" sz="1400" kern="1200"/>
        </a:p>
      </dsp:txBody>
      <dsp:txXfrm>
        <a:off x="3469474" y="1561421"/>
        <a:ext cx="1725076" cy="638901"/>
      </dsp:txXfrm>
    </dsp:sp>
    <dsp:sp modelId="{F04FE7C4-633E-49BA-9983-C18F449EF5A3}">
      <dsp:nvSpPr>
        <dsp:cNvPr id="0" name=""/>
        <dsp:cNvSpPr/>
      </dsp:nvSpPr>
      <dsp:spPr>
        <a:xfrm>
          <a:off x="5795270" y="517984"/>
          <a:ext cx="795621" cy="795621"/>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CB6213F5-CC9E-4805-9467-D3A4440777AA}">
      <dsp:nvSpPr>
        <dsp:cNvPr id="0" name=""/>
        <dsp:cNvSpPr/>
      </dsp:nvSpPr>
      <dsp:spPr>
        <a:xfrm>
          <a:off x="5964828" y="687543"/>
          <a:ext cx="456503" cy="4565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FCFC46-01BA-4D03-92EF-04E93426C6D3}">
      <dsp:nvSpPr>
        <dsp:cNvPr id="0" name=""/>
        <dsp:cNvSpPr/>
      </dsp:nvSpPr>
      <dsp:spPr>
        <a:xfrm>
          <a:off x="5422802" y="1561421"/>
          <a:ext cx="1540557" cy="638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Maintaining the link between the implementation, strategy, objectives</a:t>
          </a:r>
          <a:endParaRPr lang="en-US" sz="1400" kern="1200"/>
        </a:p>
      </dsp:txBody>
      <dsp:txXfrm>
        <a:off x="5422802" y="1561421"/>
        <a:ext cx="1540557" cy="638901"/>
      </dsp:txXfrm>
    </dsp:sp>
    <dsp:sp modelId="{F91C7892-AAA4-46EC-9A3C-499FD40F4487}">
      <dsp:nvSpPr>
        <dsp:cNvPr id="0" name=""/>
        <dsp:cNvSpPr/>
      </dsp:nvSpPr>
      <dsp:spPr>
        <a:xfrm>
          <a:off x="7445949" y="517984"/>
          <a:ext cx="795621" cy="795621"/>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A0A66401-0F4A-4161-9616-11CDD18DBC2F}">
      <dsp:nvSpPr>
        <dsp:cNvPr id="0" name=""/>
        <dsp:cNvSpPr/>
      </dsp:nvSpPr>
      <dsp:spPr>
        <a:xfrm>
          <a:off x="7615507" y="687543"/>
          <a:ext cx="456503" cy="4565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AF0426-F9BB-4DF8-A1EC-21DF6D07E52B}">
      <dsp:nvSpPr>
        <dsp:cNvPr id="0" name=""/>
        <dsp:cNvSpPr/>
      </dsp:nvSpPr>
      <dsp:spPr>
        <a:xfrm>
          <a:off x="7191611" y="1561421"/>
          <a:ext cx="1304296" cy="638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Identifying divergence from the architecture</a:t>
          </a:r>
          <a:endParaRPr lang="en-US" sz="1400" kern="1200"/>
        </a:p>
      </dsp:txBody>
      <dsp:txXfrm>
        <a:off x="7191611" y="1561421"/>
        <a:ext cx="1304296" cy="638901"/>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99D00-A1E7-4CB5-8590-08EB57F5D5E6}">
      <dsp:nvSpPr>
        <dsp:cNvPr id="0" name=""/>
        <dsp:cNvSpPr/>
      </dsp:nvSpPr>
      <dsp:spPr>
        <a:xfrm>
          <a:off x="0" y="194240"/>
          <a:ext cx="4691561" cy="11907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4117" tIns="145796" rIns="36411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Defines</a:t>
          </a:r>
          <a:endParaRPr lang="en-US" sz="1200" kern="1200"/>
        </a:p>
        <a:p>
          <a:pPr marL="114300" lvl="1" indent="-114300" algn="l" defTabSz="533400">
            <a:lnSpc>
              <a:spcPct val="90000"/>
            </a:lnSpc>
            <a:spcBef>
              <a:spcPct val="0"/>
            </a:spcBef>
            <a:spcAft>
              <a:spcPct val="15000"/>
            </a:spcAft>
            <a:buChar char="•"/>
          </a:pPr>
          <a:r>
            <a:rPr lang="en-GB" sz="1200" kern="1200"/>
            <a:t>Governs the </a:t>
          </a:r>
          <a:endParaRPr lang="en-US" sz="1200" kern="1200"/>
        </a:p>
        <a:p>
          <a:pPr marL="228600" lvl="2" indent="-114300" algn="l" defTabSz="533400">
            <a:lnSpc>
              <a:spcPct val="90000"/>
            </a:lnSpc>
            <a:spcBef>
              <a:spcPct val="0"/>
            </a:spcBef>
            <a:spcAft>
              <a:spcPct val="15000"/>
            </a:spcAft>
            <a:buChar char="•"/>
          </a:pPr>
          <a:r>
            <a:rPr lang="en-GB" sz="1200" kern="1200"/>
            <a:t>rights</a:t>
          </a:r>
          <a:endParaRPr lang="en-US" sz="1200" kern="1200"/>
        </a:p>
        <a:p>
          <a:pPr marL="228600" lvl="2" indent="-114300" algn="l" defTabSz="533400">
            <a:lnSpc>
              <a:spcPct val="90000"/>
            </a:lnSpc>
            <a:spcBef>
              <a:spcPct val="0"/>
            </a:spcBef>
            <a:spcAft>
              <a:spcPct val="15000"/>
            </a:spcAft>
            <a:buChar char="•"/>
          </a:pPr>
          <a:r>
            <a:rPr lang="en-GB" sz="1200" kern="1200"/>
            <a:t>duties</a:t>
          </a:r>
          <a:endParaRPr lang="en-US" sz="1200" kern="1200"/>
        </a:p>
        <a:p>
          <a:pPr marL="228600" lvl="2" indent="-114300" algn="l" defTabSz="533400">
            <a:lnSpc>
              <a:spcPct val="90000"/>
            </a:lnSpc>
            <a:spcBef>
              <a:spcPct val="0"/>
            </a:spcBef>
            <a:spcAft>
              <a:spcPct val="15000"/>
            </a:spcAft>
            <a:buChar char="•"/>
          </a:pPr>
          <a:r>
            <a:rPr lang="en-GB" sz="1200" kern="1200"/>
            <a:t>obligations</a:t>
          </a:r>
          <a:endParaRPr lang="en-US" sz="1200" kern="1200"/>
        </a:p>
      </dsp:txBody>
      <dsp:txXfrm>
        <a:off x="0" y="194240"/>
        <a:ext cx="4691561" cy="1190700"/>
      </dsp:txXfrm>
    </dsp:sp>
    <dsp:sp modelId="{84921890-4F5E-4363-A6EB-C73E6A470443}">
      <dsp:nvSpPr>
        <dsp:cNvPr id="0" name=""/>
        <dsp:cNvSpPr/>
      </dsp:nvSpPr>
      <dsp:spPr>
        <a:xfrm>
          <a:off x="234578" y="90920"/>
          <a:ext cx="3284092" cy="2066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131" tIns="0" rIns="124131" bIns="0" numCol="1" spcCol="1270" anchor="ctr" anchorCtr="0">
          <a:noAutofit/>
        </a:bodyPr>
        <a:lstStyle/>
        <a:p>
          <a:pPr marL="0" lvl="0" indent="0" algn="l" defTabSz="533400">
            <a:lnSpc>
              <a:spcPct val="90000"/>
            </a:lnSpc>
            <a:spcBef>
              <a:spcPct val="0"/>
            </a:spcBef>
            <a:spcAft>
              <a:spcPct val="35000"/>
            </a:spcAft>
            <a:buNone/>
          </a:pPr>
          <a:r>
            <a:rPr lang="en-GB" sz="1200" kern="1200"/>
            <a:t>Generally, a contract is a binding agreement that </a:t>
          </a:r>
          <a:endParaRPr lang="en-US" sz="1200" kern="1200"/>
        </a:p>
      </dsp:txBody>
      <dsp:txXfrm>
        <a:off x="244665" y="101007"/>
        <a:ext cx="3263918" cy="186466"/>
      </dsp:txXfrm>
    </dsp:sp>
    <dsp:sp modelId="{0F12DE53-98EB-4F4F-A6AF-A89CA41EF5F9}">
      <dsp:nvSpPr>
        <dsp:cNvPr id="0" name=""/>
        <dsp:cNvSpPr/>
      </dsp:nvSpPr>
      <dsp:spPr>
        <a:xfrm>
          <a:off x="0" y="1526060"/>
          <a:ext cx="4691561" cy="176400"/>
        </a:xfrm>
        <a:prstGeom prst="rect">
          <a:avLst/>
        </a:prstGeom>
        <a:solidFill>
          <a:schemeClr val="lt1">
            <a:alpha val="90000"/>
            <a:hueOff val="0"/>
            <a:satOff val="0"/>
            <a:lumOff val="0"/>
            <a:alphaOff val="0"/>
          </a:schemeClr>
        </a:solidFill>
        <a:ln w="12700" cap="flat" cmpd="sng" algn="ctr">
          <a:solidFill>
            <a:schemeClr val="accent1">
              <a:shade val="80000"/>
              <a:hueOff val="87321"/>
              <a:satOff val="-1564"/>
              <a:lumOff val="6646"/>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00BA98-CD56-4A54-9F18-877A8A968F78}">
      <dsp:nvSpPr>
        <dsp:cNvPr id="0" name=""/>
        <dsp:cNvSpPr/>
      </dsp:nvSpPr>
      <dsp:spPr>
        <a:xfrm>
          <a:off x="234578" y="1422740"/>
          <a:ext cx="3284092" cy="2066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131" tIns="0" rIns="124131" bIns="0" numCol="1" spcCol="1270" anchor="ctr" anchorCtr="0">
          <a:noAutofit/>
        </a:bodyPr>
        <a:lstStyle/>
        <a:p>
          <a:pPr marL="0" lvl="0" indent="0" algn="l" defTabSz="533400">
            <a:lnSpc>
              <a:spcPct val="90000"/>
            </a:lnSpc>
            <a:spcBef>
              <a:spcPct val="0"/>
            </a:spcBef>
            <a:spcAft>
              <a:spcPct val="35000"/>
            </a:spcAft>
            <a:buNone/>
          </a:pPr>
          <a:r>
            <a:rPr lang="en-GB" sz="1200" kern="1200"/>
            <a:t>between or among its parties.</a:t>
          </a:r>
          <a:endParaRPr lang="en-US" sz="1200" kern="1200"/>
        </a:p>
      </dsp:txBody>
      <dsp:txXfrm>
        <a:off x="244665" y="1432827"/>
        <a:ext cx="3263918" cy="186466"/>
      </dsp:txXfrm>
    </dsp:sp>
    <dsp:sp modelId="{D86D12EB-8CE6-4255-A561-248E01A16B5D}">
      <dsp:nvSpPr>
        <dsp:cNvPr id="0" name=""/>
        <dsp:cNvSpPr/>
      </dsp:nvSpPr>
      <dsp:spPr>
        <a:xfrm>
          <a:off x="0" y="1843580"/>
          <a:ext cx="4691561" cy="595350"/>
        </a:xfrm>
        <a:prstGeom prst="rect">
          <a:avLst/>
        </a:prstGeom>
        <a:solidFill>
          <a:schemeClr val="lt1">
            <a:alpha val="90000"/>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4117" tIns="145796" rIns="36411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Development partners</a:t>
          </a:r>
          <a:endParaRPr lang="en-US" sz="1200" kern="1200"/>
        </a:p>
        <a:p>
          <a:pPr marL="114300" lvl="1" indent="-114300" algn="l" defTabSz="533400">
            <a:lnSpc>
              <a:spcPct val="90000"/>
            </a:lnSpc>
            <a:spcBef>
              <a:spcPct val="0"/>
            </a:spcBef>
            <a:spcAft>
              <a:spcPct val="15000"/>
            </a:spcAft>
            <a:buChar char="•"/>
          </a:pPr>
          <a:r>
            <a:rPr lang="en-GB" sz="1200" kern="1200"/>
            <a:t>Sponsors </a:t>
          </a:r>
          <a:endParaRPr lang="en-US" sz="1200" kern="1200"/>
        </a:p>
      </dsp:txBody>
      <dsp:txXfrm>
        <a:off x="0" y="1843580"/>
        <a:ext cx="4691561" cy="595350"/>
      </dsp:txXfrm>
    </dsp:sp>
    <dsp:sp modelId="{8B323CDD-F522-4FE2-8737-3A2F552C642A}">
      <dsp:nvSpPr>
        <dsp:cNvPr id="0" name=""/>
        <dsp:cNvSpPr/>
      </dsp:nvSpPr>
      <dsp:spPr>
        <a:xfrm>
          <a:off x="234578" y="1740260"/>
          <a:ext cx="3284092" cy="2066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131" tIns="0" rIns="124131" bIns="0" numCol="1" spcCol="1270" anchor="ctr" anchorCtr="0">
          <a:noAutofit/>
        </a:bodyPr>
        <a:lstStyle/>
        <a:p>
          <a:pPr marL="0" lvl="0" indent="0" algn="l" defTabSz="533400">
            <a:lnSpc>
              <a:spcPct val="90000"/>
            </a:lnSpc>
            <a:spcBef>
              <a:spcPct val="0"/>
            </a:spcBef>
            <a:spcAft>
              <a:spcPct val="35000"/>
            </a:spcAft>
            <a:buNone/>
          </a:pPr>
          <a:r>
            <a:rPr lang="en-GB" sz="1200" kern="1200"/>
            <a:t>Architecture Contracts - joint agreements:</a:t>
          </a:r>
          <a:endParaRPr lang="en-US" sz="1200" kern="1200"/>
        </a:p>
      </dsp:txBody>
      <dsp:txXfrm>
        <a:off x="244665" y="1750347"/>
        <a:ext cx="3263918" cy="186466"/>
      </dsp:txXfrm>
    </dsp:sp>
    <dsp:sp modelId="{8CB59F89-766B-483F-80C7-A1F350F603FF}">
      <dsp:nvSpPr>
        <dsp:cNvPr id="0" name=""/>
        <dsp:cNvSpPr/>
      </dsp:nvSpPr>
      <dsp:spPr>
        <a:xfrm>
          <a:off x="0" y="2544881"/>
          <a:ext cx="4691561" cy="793800"/>
        </a:xfrm>
        <a:prstGeom prst="rect">
          <a:avLst/>
        </a:prstGeom>
        <a:solidFill>
          <a:schemeClr val="lt1">
            <a:alpha val="90000"/>
            <a:hueOff val="0"/>
            <a:satOff val="0"/>
            <a:lumOff val="0"/>
            <a:alphaOff val="0"/>
          </a:schemeClr>
        </a:solidFill>
        <a:ln w="12700" cap="flat" cmpd="sng" algn="ctr">
          <a:solidFill>
            <a:schemeClr val="accent1">
              <a:shade val="80000"/>
              <a:hueOff val="261962"/>
              <a:satOff val="-4692"/>
              <a:lumOff val="199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4117" tIns="145796" rIns="36411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Deliverables</a:t>
          </a:r>
          <a:endParaRPr lang="en-US" sz="1200" kern="1200"/>
        </a:p>
        <a:p>
          <a:pPr marL="114300" lvl="1" indent="-114300" algn="l" defTabSz="533400">
            <a:lnSpc>
              <a:spcPct val="90000"/>
            </a:lnSpc>
            <a:spcBef>
              <a:spcPct val="0"/>
            </a:spcBef>
            <a:spcAft>
              <a:spcPct val="15000"/>
            </a:spcAft>
            <a:buChar char="•"/>
          </a:pPr>
          <a:r>
            <a:rPr lang="en-GB" sz="1200" kern="1200"/>
            <a:t>Quality</a:t>
          </a:r>
          <a:endParaRPr lang="en-US" sz="1200" kern="1200"/>
        </a:p>
        <a:p>
          <a:pPr marL="114300" lvl="1" indent="-114300" algn="l" defTabSz="533400">
            <a:lnSpc>
              <a:spcPct val="90000"/>
            </a:lnSpc>
            <a:spcBef>
              <a:spcPct val="0"/>
            </a:spcBef>
            <a:spcAft>
              <a:spcPct val="15000"/>
            </a:spcAft>
            <a:buChar char="•"/>
          </a:pPr>
          <a:r>
            <a:rPr lang="en-GB" sz="1200" kern="1200"/>
            <a:t>Fitness-for-purpose </a:t>
          </a:r>
          <a:endParaRPr lang="en-US" sz="1200" kern="1200"/>
        </a:p>
      </dsp:txBody>
      <dsp:txXfrm>
        <a:off x="0" y="2544881"/>
        <a:ext cx="4691561" cy="793800"/>
      </dsp:txXfrm>
    </dsp:sp>
    <dsp:sp modelId="{2320E0E2-19DA-4941-8606-1960922935A0}">
      <dsp:nvSpPr>
        <dsp:cNvPr id="0" name=""/>
        <dsp:cNvSpPr/>
      </dsp:nvSpPr>
      <dsp:spPr>
        <a:xfrm>
          <a:off x="234578" y="2476730"/>
          <a:ext cx="3284092" cy="2066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131" tIns="0" rIns="124131" bIns="0" numCol="1" spcCol="1270" anchor="ctr" anchorCtr="0">
          <a:noAutofit/>
        </a:bodyPr>
        <a:lstStyle/>
        <a:p>
          <a:pPr marL="0" lvl="0" indent="0" algn="l" defTabSz="533400">
            <a:lnSpc>
              <a:spcPct val="90000"/>
            </a:lnSpc>
            <a:spcBef>
              <a:spcPct val="0"/>
            </a:spcBef>
            <a:spcAft>
              <a:spcPct val="35000"/>
            </a:spcAft>
            <a:buNone/>
          </a:pPr>
          <a:r>
            <a:rPr lang="en-GB" sz="1200" kern="1200"/>
            <a:t>on the </a:t>
          </a:r>
          <a:endParaRPr lang="en-US" sz="1200" kern="1200"/>
        </a:p>
      </dsp:txBody>
      <dsp:txXfrm>
        <a:off x="244665" y="2486817"/>
        <a:ext cx="3263918" cy="186466"/>
      </dsp:txXfrm>
    </dsp:sp>
    <dsp:sp modelId="{6BE27893-1CE1-473E-B854-D52E2A7675BF}">
      <dsp:nvSpPr>
        <dsp:cNvPr id="0" name=""/>
        <dsp:cNvSpPr/>
      </dsp:nvSpPr>
      <dsp:spPr>
        <a:xfrm>
          <a:off x="0" y="3514970"/>
          <a:ext cx="4691561" cy="1764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011142-D8F3-4A94-9E27-4D621BB7FCCC}">
      <dsp:nvSpPr>
        <dsp:cNvPr id="0" name=""/>
        <dsp:cNvSpPr/>
      </dsp:nvSpPr>
      <dsp:spPr>
        <a:xfrm>
          <a:off x="234578" y="3411650"/>
          <a:ext cx="3284092" cy="2066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131" tIns="0" rIns="124131" bIns="0" numCol="1" spcCol="1270" anchor="ctr" anchorCtr="0">
          <a:noAutofit/>
        </a:bodyPr>
        <a:lstStyle/>
        <a:p>
          <a:pPr marL="0" lvl="0" indent="0" algn="l" defTabSz="533400">
            <a:lnSpc>
              <a:spcPct val="90000"/>
            </a:lnSpc>
            <a:spcBef>
              <a:spcPct val="0"/>
            </a:spcBef>
            <a:spcAft>
              <a:spcPct val="35000"/>
            </a:spcAft>
            <a:buNone/>
          </a:pPr>
          <a:r>
            <a:rPr lang="en-GB" sz="1200" kern="1200"/>
            <a:t>of an architecture.</a:t>
          </a:r>
          <a:endParaRPr lang="en-US" sz="1200" kern="1200"/>
        </a:p>
      </dsp:txBody>
      <dsp:txXfrm>
        <a:off x="244665" y="3421737"/>
        <a:ext cx="3263918" cy="186466"/>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E6723-C3BE-49DB-AE9E-8790A12FB6A9}">
      <dsp:nvSpPr>
        <dsp:cNvPr id="0" name=""/>
        <dsp:cNvSpPr/>
      </dsp:nvSpPr>
      <dsp:spPr>
        <a:xfrm>
          <a:off x="0" y="129340"/>
          <a:ext cx="4958600" cy="1287000"/>
        </a:xfrm>
        <a:prstGeom prst="roundRect">
          <a:avLst/>
        </a:prstGeom>
        <a:solidFill>
          <a:srgbClr val="D4F1F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GB" sz="1100" kern="1200">
              <a:solidFill>
                <a:srgbClr val="2F528F"/>
              </a:solidFill>
            </a:rPr>
            <a:t>The Architecture Contract is traditionally an agreement between the sponsor and the Architecture Function or Information Systems (IS) department. </a:t>
          </a:r>
          <a:br>
            <a:rPr lang="en-GB" sz="1100" kern="1200">
              <a:solidFill>
                <a:srgbClr val="2F528F"/>
              </a:solidFill>
            </a:rPr>
          </a:br>
          <a:r>
            <a:rPr lang="en-GB" sz="1100" kern="1200">
              <a:solidFill>
                <a:srgbClr val="2F528F"/>
              </a:solidFill>
            </a:rPr>
            <a:t>But more services are being provided by third parties, co-ordinated through the Architecture</a:t>
          </a:r>
          <a:br>
            <a:rPr lang="en-GB" sz="1100" kern="1200">
              <a:solidFill>
                <a:srgbClr val="2F528F"/>
              </a:solidFill>
            </a:rPr>
          </a:br>
          <a:r>
            <a:rPr lang="en-GB" sz="1100" kern="1200">
              <a:solidFill>
                <a:srgbClr val="2F528F"/>
              </a:solidFill>
            </a:rPr>
            <a:t>Function or IS department, driving a need for the Architecture Contract to establish joint agreements  between all parties involved in the architecture development and delivery.</a:t>
          </a:r>
          <a:endParaRPr lang="en-US" sz="1100" kern="1200">
            <a:solidFill>
              <a:srgbClr val="2F528F"/>
            </a:solidFill>
          </a:endParaRPr>
        </a:p>
      </dsp:txBody>
      <dsp:txXfrm>
        <a:off x="62826" y="192166"/>
        <a:ext cx="4832948" cy="1161348"/>
      </dsp:txXfrm>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12757-F708-4303-95AC-60BED7973D67}">
      <dsp:nvSpPr>
        <dsp:cNvPr id="0" name=""/>
        <dsp:cNvSpPr/>
      </dsp:nvSpPr>
      <dsp:spPr>
        <a:xfrm>
          <a:off x="0" y="205068"/>
          <a:ext cx="4567600" cy="1073541"/>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4497" tIns="104140" rIns="35449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Accountability</a:t>
          </a:r>
          <a:endParaRPr lang="en-US" sz="1200" kern="1200"/>
        </a:p>
        <a:p>
          <a:pPr marL="114300" lvl="1" indent="-114300" algn="l" defTabSz="533400">
            <a:lnSpc>
              <a:spcPct val="90000"/>
            </a:lnSpc>
            <a:spcBef>
              <a:spcPct val="0"/>
            </a:spcBef>
            <a:spcAft>
              <a:spcPct val="15000"/>
            </a:spcAft>
            <a:buChar char="•"/>
          </a:pPr>
          <a:r>
            <a:rPr lang="en-GB" sz="1200" kern="1200"/>
            <a:t>Responsibility</a:t>
          </a:r>
          <a:endParaRPr lang="en-US" sz="1200" kern="1200"/>
        </a:p>
        <a:p>
          <a:pPr marL="114300" lvl="1" indent="-114300" algn="l" defTabSz="533400">
            <a:lnSpc>
              <a:spcPct val="90000"/>
            </a:lnSpc>
            <a:spcBef>
              <a:spcPct val="0"/>
            </a:spcBef>
            <a:spcAft>
              <a:spcPct val="15000"/>
            </a:spcAft>
            <a:buChar char="•"/>
          </a:pPr>
          <a:r>
            <a:rPr lang="en-GB" sz="1200" kern="1200"/>
            <a:t>Discipline with regard to the </a:t>
          </a:r>
          <a:endParaRPr lang="en-US" sz="1200" kern="1200"/>
        </a:p>
        <a:p>
          <a:pPr marL="228600" lvl="2" indent="-114300" algn="l" defTabSz="533400">
            <a:lnSpc>
              <a:spcPct val="90000"/>
            </a:lnSpc>
            <a:spcBef>
              <a:spcPct val="0"/>
            </a:spcBef>
            <a:spcAft>
              <a:spcPct val="15000"/>
            </a:spcAft>
            <a:buChar char="•"/>
          </a:pPr>
          <a:r>
            <a:rPr lang="en-GB" sz="1200" kern="1200"/>
            <a:t>development</a:t>
          </a:r>
          <a:endParaRPr lang="en-US" sz="1200" kern="1200"/>
        </a:p>
        <a:p>
          <a:pPr marL="228600" lvl="2" indent="-114300" algn="l" defTabSz="533400">
            <a:lnSpc>
              <a:spcPct val="90000"/>
            </a:lnSpc>
            <a:spcBef>
              <a:spcPct val="0"/>
            </a:spcBef>
            <a:spcAft>
              <a:spcPct val="15000"/>
            </a:spcAft>
            <a:buChar char="•"/>
          </a:pPr>
          <a:r>
            <a:rPr lang="en-GB" sz="1200" kern="1200"/>
            <a:t>usage</a:t>
          </a:r>
          <a:endParaRPr lang="en-US" sz="1200" kern="1200"/>
        </a:p>
      </dsp:txBody>
      <dsp:txXfrm>
        <a:off x="0" y="205068"/>
        <a:ext cx="4567600" cy="1073541"/>
      </dsp:txXfrm>
    </dsp:sp>
    <dsp:sp modelId="{AC2F0EEB-62F9-4844-9AEE-C37C13072F49}">
      <dsp:nvSpPr>
        <dsp:cNvPr id="0" name=""/>
        <dsp:cNvSpPr/>
      </dsp:nvSpPr>
      <dsp:spPr>
        <a:xfrm>
          <a:off x="228156" y="77466"/>
          <a:ext cx="3572230" cy="196032"/>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851" tIns="0" rIns="120851" bIns="0" numCol="1" spcCol="1270" anchor="ctr" anchorCtr="0">
          <a:noAutofit/>
        </a:bodyPr>
        <a:lstStyle/>
        <a:p>
          <a:pPr marL="0" lvl="0" indent="0" algn="l" defTabSz="622300">
            <a:lnSpc>
              <a:spcPct val="90000"/>
            </a:lnSpc>
            <a:spcBef>
              <a:spcPct val="0"/>
            </a:spcBef>
            <a:spcAft>
              <a:spcPct val="35000"/>
            </a:spcAft>
            <a:buNone/>
          </a:pPr>
          <a:r>
            <a:rPr lang="en-GB" sz="1400" kern="1200"/>
            <a:t>A set of processes and practices that ensure</a:t>
          </a:r>
          <a:endParaRPr lang="en-US" sz="1400" kern="1200"/>
        </a:p>
      </dsp:txBody>
      <dsp:txXfrm>
        <a:off x="237725" y="87035"/>
        <a:ext cx="3553092" cy="176894"/>
      </dsp:txXfrm>
    </dsp:sp>
    <dsp:sp modelId="{1597D208-F58D-44F7-B192-B14E67001B95}">
      <dsp:nvSpPr>
        <dsp:cNvPr id="0" name=""/>
        <dsp:cNvSpPr/>
      </dsp:nvSpPr>
      <dsp:spPr>
        <a:xfrm>
          <a:off x="0" y="1418753"/>
          <a:ext cx="4567600" cy="125876"/>
        </a:xfrm>
        <a:prstGeom prst="rect">
          <a:avLst/>
        </a:prstGeom>
        <a:solidFill>
          <a:schemeClr val="lt1">
            <a:alpha val="90000"/>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04A660-7CEA-4E4B-B299-AB4BB07BF9A4}">
      <dsp:nvSpPr>
        <dsp:cNvPr id="0" name=""/>
        <dsp:cNvSpPr/>
      </dsp:nvSpPr>
      <dsp:spPr>
        <a:xfrm>
          <a:off x="228380" y="1300285"/>
          <a:ext cx="3617479" cy="192195"/>
        </a:xfrm>
        <a:prstGeom prst="roundRect">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851" tIns="0" rIns="120851" bIns="0" numCol="1" spcCol="1270" anchor="ctr" anchorCtr="0">
          <a:noAutofit/>
        </a:bodyPr>
        <a:lstStyle/>
        <a:p>
          <a:pPr marL="0" lvl="0" indent="0" algn="l" defTabSz="622300">
            <a:lnSpc>
              <a:spcPct val="90000"/>
            </a:lnSpc>
            <a:spcBef>
              <a:spcPct val="0"/>
            </a:spcBef>
            <a:spcAft>
              <a:spcPct val="35000"/>
            </a:spcAft>
            <a:buNone/>
          </a:pPr>
          <a:r>
            <a:rPr lang="en-GB" sz="1400" kern="1200"/>
            <a:t>of all architectural artifacts</a:t>
          </a:r>
          <a:endParaRPr lang="en-US" sz="1400" kern="1200"/>
        </a:p>
      </dsp:txBody>
      <dsp:txXfrm>
        <a:off x="237762" y="1309667"/>
        <a:ext cx="3598715" cy="173431"/>
      </dsp:txXfrm>
    </dsp:sp>
    <dsp:sp modelId="{552DCEBC-EAFB-4DC8-BEF9-C947F239B40E}">
      <dsp:nvSpPr>
        <dsp:cNvPr id="0" name=""/>
        <dsp:cNvSpPr/>
      </dsp:nvSpPr>
      <dsp:spPr>
        <a:xfrm>
          <a:off x="0" y="1893489"/>
          <a:ext cx="4567600" cy="566446"/>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4497" tIns="104140" rIns="35449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Their level of authority</a:t>
          </a:r>
          <a:endParaRPr lang="en-US" sz="1200" kern="1200"/>
        </a:p>
        <a:p>
          <a:pPr marL="114300" lvl="1" indent="-114300" algn="l" defTabSz="533400">
            <a:lnSpc>
              <a:spcPct val="90000"/>
            </a:lnSpc>
            <a:spcBef>
              <a:spcPct val="0"/>
            </a:spcBef>
            <a:spcAft>
              <a:spcPct val="15000"/>
            </a:spcAft>
            <a:buChar char="•"/>
          </a:pPr>
          <a:r>
            <a:rPr lang="en-GB" sz="1200" kern="1200"/>
            <a:t>Scope of the architecture under their governance</a:t>
          </a:r>
          <a:endParaRPr lang="en-US" sz="1200" kern="1200"/>
        </a:p>
      </dsp:txBody>
      <dsp:txXfrm>
        <a:off x="0" y="1893489"/>
        <a:ext cx="4567600" cy="566446"/>
      </dsp:txXfrm>
    </dsp:sp>
    <dsp:sp modelId="{57C9EB75-71F6-401E-B8CE-B7969D077751}">
      <dsp:nvSpPr>
        <dsp:cNvPr id="0" name=""/>
        <dsp:cNvSpPr/>
      </dsp:nvSpPr>
      <dsp:spPr>
        <a:xfrm>
          <a:off x="228156" y="1571603"/>
          <a:ext cx="4111635" cy="395613"/>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851" tIns="0" rIns="120851" bIns="0" numCol="1" spcCol="1270" anchor="ctr" anchorCtr="0">
          <a:noAutofit/>
        </a:bodyPr>
        <a:lstStyle/>
        <a:p>
          <a:pPr marL="0" lvl="0" indent="0" algn="l" defTabSz="622300">
            <a:lnSpc>
              <a:spcPct val="90000"/>
            </a:lnSpc>
            <a:spcBef>
              <a:spcPct val="0"/>
            </a:spcBef>
            <a:spcAft>
              <a:spcPct val="35000"/>
            </a:spcAft>
            <a:buNone/>
          </a:pPr>
          <a:r>
            <a:rPr lang="en-GB" sz="1400" kern="1200"/>
            <a:t>A formal understanding of the governance organization </a:t>
          </a:r>
          <a:endParaRPr lang="en-US" sz="1400" kern="1200"/>
        </a:p>
      </dsp:txBody>
      <dsp:txXfrm>
        <a:off x="247468" y="1590915"/>
        <a:ext cx="4073011" cy="356989"/>
      </dsp:txXfrm>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24D42-DE2D-43D1-81D2-115FAE87344B}">
      <dsp:nvSpPr>
        <dsp:cNvPr id="0" name=""/>
        <dsp:cNvSpPr/>
      </dsp:nvSpPr>
      <dsp:spPr>
        <a:xfrm>
          <a:off x="283" y="142932"/>
          <a:ext cx="1837289" cy="1951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1800" kern="1200"/>
            <a:t>Architecture Contracts may occur at various stages of the ADM</a:t>
          </a:r>
          <a:endParaRPr lang="en-US" sz="1800" kern="1200"/>
        </a:p>
      </dsp:txBody>
      <dsp:txXfrm>
        <a:off x="283" y="142932"/>
        <a:ext cx="1837289" cy="1951333"/>
      </dsp:txXfrm>
    </dsp:sp>
    <dsp:sp modelId="{F4243CF8-A0AB-4B41-8A29-61C6B492B905}">
      <dsp:nvSpPr>
        <dsp:cNvPr id="0" name=""/>
        <dsp:cNvSpPr/>
      </dsp:nvSpPr>
      <dsp:spPr>
        <a:xfrm>
          <a:off x="1837572" y="115408"/>
          <a:ext cx="288403" cy="2006381"/>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118186-A0F5-40CA-BA6B-5D4A4F536592}">
      <dsp:nvSpPr>
        <dsp:cNvPr id="0" name=""/>
        <dsp:cNvSpPr/>
      </dsp:nvSpPr>
      <dsp:spPr>
        <a:xfrm>
          <a:off x="2241337" y="115408"/>
          <a:ext cx="4284903" cy="2006381"/>
        </a:xfrm>
        <a:prstGeom prst="rect">
          <a:avLst/>
        </a:prstGeom>
        <a:solidFill>
          <a:schemeClr val="accent1">
            <a:shade val="8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273050" lvl="1" indent="-273050" algn="l" defTabSz="711200">
            <a:lnSpc>
              <a:spcPct val="90000"/>
            </a:lnSpc>
            <a:spcBef>
              <a:spcPct val="0"/>
            </a:spcBef>
            <a:spcAft>
              <a:spcPct val="15000"/>
            </a:spcAft>
            <a:buFont typeface="Courier New" panose="02070309020205020404" pitchFamily="49" charset="0"/>
            <a:buChar char="o"/>
          </a:pPr>
          <a:r>
            <a:rPr lang="en-GB" sz="1600" kern="1200"/>
            <a:t>The Statement of Architecture Work created in Phase A  of the Architecture Development Method is effectively an Architecture Contract</a:t>
          </a:r>
          <a:endParaRPr lang="en-US" sz="1600" kern="1200"/>
        </a:p>
        <a:p>
          <a:pPr marL="273050" lvl="1" indent="-273050" algn="l" defTabSz="711200">
            <a:lnSpc>
              <a:spcPct val="90000"/>
            </a:lnSpc>
            <a:spcBef>
              <a:spcPct val="0"/>
            </a:spcBef>
            <a:spcAft>
              <a:spcPct val="15000"/>
            </a:spcAft>
            <a:buFont typeface="Courier New" panose="02070309020205020404" pitchFamily="49" charset="0"/>
            <a:buChar char="o"/>
          </a:pPr>
          <a:r>
            <a:rPr lang="en-GB" sz="1600" kern="1200"/>
            <a:t>The development of one or more architecture domains </a:t>
          </a:r>
          <a:br>
            <a:rPr lang="en-GB" sz="1600" kern="1200"/>
          </a:br>
          <a:r>
            <a:rPr lang="en-GB" sz="1600" kern="1200"/>
            <a:t>(Business, Data, Application, Technology)*</a:t>
          </a:r>
          <a:endParaRPr lang="en-US" sz="1600" kern="1200"/>
        </a:p>
        <a:p>
          <a:pPr marL="273050" lvl="1" indent="-273050" algn="l" defTabSz="711200">
            <a:lnSpc>
              <a:spcPct val="90000"/>
            </a:lnSpc>
            <a:spcBef>
              <a:spcPct val="0"/>
            </a:spcBef>
            <a:spcAft>
              <a:spcPct val="15000"/>
            </a:spcAft>
            <a:buFont typeface="Courier New" panose="02070309020205020404" pitchFamily="49" charset="0"/>
            <a:buChar char="o"/>
          </a:pPr>
          <a:r>
            <a:rPr lang="en-GB" sz="1600" kern="1200"/>
            <a:t>Normally governed by an Architecture Contract</a:t>
          </a:r>
          <a:endParaRPr lang="en-US" sz="1600" kern="1200"/>
        </a:p>
      </dsp:txBody>
      <dsp:txXfrm>
        <a:off x="2241337" y="115408"/>
        <a:ext cx="4284903" cy="2006381"/>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D1F9D-5136-4FC5-ACB1-1A685E4E4BFE}">
      <dsp:nvSpPr>
        <dsp:cNvPr id="0" name=""/>
        <dsp:cNvSpPr/>
      </dsp:nvSpPr>
      <dsp:spPr>
        <a:xfrm rot="10800000">
          <a:off x="2109957" y="0"/>
          <a:ext cx="6542589" cy="184804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4938" tIns="91440" rIns="170688" bIns="91440" numCol="1" spcCol="1270" anchor="t" anchorCtr="0">
          <a:noAutofit/>
        </a:bodyPr>
        <a:lstStyle/>
        <a:p>
          <a:pPr marL="0" lvl="0" indent="0" algn="l" defTabSz="1066800">
            <a:lnSpc>
              <a:spcPct val="90000"/>
            </a:lnSpc>
            <a:spcBef>
              <a:spcPct val="0"/>
            </a:spcBef>
            <a:spcAft>
              <a:spcPct val="35000"/>
            </a:spcAft>
            <a:buNone/>
          </a:pPr>
          <a:r>
            <a:rPr lang="en-GB" sz="2400" kern="1200"/>
            <a:t>TOGAF puts the Enterprise Architect in a similar position to a Buildings Architect …</a:t>
          </a:r>
          <a:endParaRPr lang="en-US" sz="2400" kern="1200"/>
        </a:p>
        <a:p>
          <a:pPr marL="171450" lvl="1" indent="-171450" algn="l" defTabSz="844550">
            <a:lnSpc>
              <a:spcPct val="90000"/>
            </a:lnSpc>
            <a:spcBef>
              <a:spcPct val="0"/>
            </a:spcBef>
            <a:spcAft>
              <a:spcPct val="15000"/>
            </a:spcAft>
            <a:buChar char="•"/>
          </a:pPr>
          <a:r>
            <a:rPr lang="en-GB" sz="1900" kern="1200"/>
            <a:t>Ensuring the compliance of individual projects </a:t>
          </a:r>
          <a:endParaRPr lang="en-US" sz="1900" kern="1200"/>
        </a:p>
        <a:p>
          <a:pPr marL="171450" lvl="1" indent="-171450" algn="l" defTabSz="844550">
            <a:lnSpc>
              <a:spcPct val="90000"/>
            </a:lnSpc>
            <a:spcBef>
              <a:spcPct val="0"/>
            </a:spcBef>
            <a:spcAft>
              <a:spcPct val="15000"/>
            </a:spcAft>
            <a:buChar char="•"/>
          </a:pPr>
          <a:r>
            <a:rPr lang="en-GB" sz="1900" kern="1200"/>
            <a:t>The Client signs off completion with the Architect  </a:t>
          </a:r>
          <a:endParaRPr lang="en-US" sz="1900" kern="1200"/>
        </a:p>
      </dsp:txBody>
      <dsp:txXfrm rot="10800000">
        <a:off x="2571969" y="0"/>
        <a:ext cx="6080577" cy="1848048"/>
      </dsp:txXfrm>
    </dsp:sp>
    <dsp:sp modelId="{5CEB8C46-C57E-47AD-9883-6D4FF8885579}">
      <dsp:nvSpPr>
        <dsp:cNvPr id="0" name=""/>
        <dsp:cNvSpPr/>
      </dsp:nvSpPr>
      <dsp:spPr>
        <a:xfrm>
          <a:off x="1185933" y="0"/>
          <a:ext cx="1848048" cy="1848048"/>
        </a:xfrm>
        <a:prstGeom prst="ellipse">
          <a:avLst/>
        </a:prstGeom>
        <a:blipFill rotWithShape="1">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16109-2DC5-4E30-A8BE-36BA7D3D35E5}">
      <dsp:nvSpPr>
        <dsp:cNvPr id="0" name=""/>
        <dsp:cNvSpPr/>
      </dsp:nvSpPr>
      <dsp:spPr>
        <a:xfrm>
          <a:off x="1287500" y="231"/>
          <a:ext cx="1028944" cy="989479"/>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A package of functionality</a:t>
          </a:r>
          <a:endParaRPr lang="en-US" sz="1400" kern="1200"/>
        </a:p>
      </dsp:txBody>
      <dsp:txXfrm>
        <a:off x="1335801" y="48532"/>
        <a:ext cx="932342" cy="892877"/>
      </dsp:txXfrm>
    </dsp:sp>
    <dsp:sp modelId="{E6A950DF-0401-4670-8CF1-3FDCF8BD6441}">
      <dsp:nvSpPr>
        <dsp:cNvPr id="0" name=""/>
        <dsp:cNvSpPr/>
      </dsp:nvSpPr>
      <dsp:spPr>
        <a:xfrm>
          <a:off x="2532523" y="231"/>
          <a:ext cx="1028944" cy="989479"/>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Normally has a type </a:t>
          </a:r>
          <a:endParaRPr lang="en-US" sz="1400" kern="1200"/>
        </a:p>
      </dsp:txBody>
      <dsp:txXfrm>
        <a:off x="2580824" y="48532"/>
        <a:ext cx="932342" cy="892877"/>
      </dsp:txXfrm>
    </dsp:sp>
    <dsp:sp modelId="{9590A830-74E7-4EF0-85D8-1F25F8AC2699}">
      <dsp:nvSpPr>
        <dsp:cNvPr id="0" name=""/>
        <dsp:cNvSpPr/>
      </dsp:nvSpPr>
      <dsp:spPr>
        <a:xfrm>
          <a:off x="3777545" y="231"/>
          <a:ext cx="1028944" cy="989479"/>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Has a defined boundary</a:t>
          </a:r>
          <a:endParaRPr lang="en-US" sz="1400" kern="1200"/>
        </a:p>
      </dsp:txBody>
      <dsp:txXfrm>
        <a:off x="3825846" y="48532"/>
        <a:ext cx="932342" cy="892877"/>
      </dsp:txXfrm>
    </dsp:sp>
    <dsp:sp modelId="{367788E8-F946-4534-B3B1-E04A8B7F7F44}">
      <dsp:nvSpPr>
        <dsp:cNvPr id="0" name=""/>
        <dsp:cNvSpPr/>
      </dsp:nvSpPr>
      <dsp:spPr>
        <a:xfrm>
          <a:off x="5022568" y="231"/>
          <a:ext cx="1157582" cy="989479"/>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Interoperates with other building blocks</a:t>
          </a:r>
          <a:endParaRPr lang="en-US" sz="1400" kern="1200"/>
        </a:p>
      </dsp:txBody>
      <dsp:txXfrm>
        <a:off x="5070869" y="48532"/>
        <a:ext cx="1060980" cy="892877"/>
      </dsp:txXfrm>
    </dsp:sp>
  </dsp:spTree>
</dsp:drawing>
</file>

<file path=ppt/diagrams/drawing1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16109-2DC5-4E30-A8BE-36BA7D3D35E5}">
      <dsp:nvSpPr>
        <dsp:cNvPr id="0" name=""/>
        <dsp:cNvSpPr/>
      </dsp:nvSpPr>
      <dsp:spPr>
        <a:xfrm>
          <a:off x="546960" y="319"/>
          <a:ext cx="1495034" cy="1221478"/>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Considers implementation and usage, and evolves</a:t>
          </a:r>
          <a:endParaRPr lang="en-US" sz="1400" kern="1200"/>
        </a:p>
      </dsp:txBody>
      <dsp:txXfrm>
        <a:off x="606586" y="59945"/>
        <a:ext cx="1375782" cy="1102226"/>
      </dsp:txXfrm>
    </dsp:sp>
    <dsp:sp modelId="{E6A950DF-0401-4670-8CF1-3FDCF8BD6441}">
      <dsp:nvSpPr>
        <dsp:cNvPr id="0" name=""/>
        <dsp:cNvSpPr/>
      </dsp:nvSpPr>
      <dsp:spPr>
        <a:xfrm>
          <a:off x="2308735" y="319"/>
          <a:ext cx="1270196" cy="1221478"/>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May be assembled from other building blocks</a:t>
          </a:r>
          <a:endParaRPr lang="en-US" sz="1400" kern="1200"/>
        </a:p>
      </dsp:txBody>
      <dsp:txXfrm>
        <a:off x="2368361" y="59945"/>
        <a:ext cx="1150944" cy="1102226"/>
      </dsp:txXfrm>
    </dsp:sp>
    <dsp:sp modelId="{9590A830-74E7-4EF0-85D8-1F25F8AC2699}">
      <dsp:nvSpPr>
        <dsp:cNvPr id="0" name=""/>
        <dsp:cNvSpPr/>
      </dsp:nvSpPr>
      <dsp:spPr>
        <a:xfrm>
          <a:off x="3845673" y="319"/>
          <a:ext cx="1270196" cy="1221478"/>
        </a:xfrm>
        <a:prstGeom prst="flowChartAlternateProcess">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Re-usable, replaceable and well specified</a:t>
          </a:r>
          <a:endParaRPr lang="en-US" sz="1400" kern="1200"/>
        </a:p>
      </dsp:txBody>
      <dsp:txXfrm>
        <a:off x="3905299" y="59945"/>
        <a:ext cx="1150944" cy="1102226"/>
      </dsp:txXfrm>
    </dsp:sp>
  </dsp:spTree>
</dsp:drawing>
</file>

<file path=ppt/diagrams/drawing1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DB025-295B-40A5-99C9-E5BDDF33BFD1}">
      <dsp:nvSpPr>
        <dsp:cNvPr id="0" name=""/>
        <dsp:cNvSpPr/>
      </dsp:nvSpPr>
      <dsp:spPr>
        <a:xfrm>
          <a:off x="0" y="246575"/>
          <a:ext cx="4631183" cy="1072588"/>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9431" tIns="104140" rIns="359431"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t>Legacy system integration</a:t>
          </a:r>
          <a:endParaRPr lang="en-US" sz="1600" kern="1200"/>
        </a:p>
        <a:p>
          <a:pPr marL="171450" lvl="1" indent="-171450" algn="l" defTabSz="711200">
            <a:lnSpc>
              <a:spcPct val="90000"/>
            </a:lnSpc>
            <a:spcBef>
              <a:spcPct val="0"/>
            </a:spcBef>
            <a:spcAft>
              <a:spcPct val="15000"/>
            </a:spcAft>
            <a:buChar char="•"/>
          </a:pPr>
          <a:r>
            <a:rPr lang="en-GB" sz="1600" kern="1200"/>
            <a:t>Interoperability</a:t>
          </a:r>
          <a:endParaRPr lang="en-US" sz="1600" kern="1200"/>
        </a:p>
        <a:p>
          <a:pPr marL="171450" lvl="1" indent="-171450" algn="l" defTabSz="711200">
            <a:lnSpc>
              <a:spcPct val="90000"/>
            </a:lnSpc>
            <a:spcBef>
              <a:spcPct val="0"/>
            </a:spcBef>
            <a:spcAft>
              <a:spcPct val="15000"/>
            </a:spcAft>
            <a:buChar char="•"/>
          </a:pPr>
          <a:r>
            <a:rPr lang="en-GB" sz="1600" kern="1200"/>
            <a:t>Flexibility in the creation of new systems and applications</a:t>
          </a:r>
          <a:endParaRPr lang="en-US" sz="1600" kern="1200"/>
        </a:p>
      </dsp:txBody>
      <dsp:txXfrm>
        <a:off x="0" y="246575"/>
        <a:ext cx="4631183" cy="1072588"/>
      </dsp:txXfrm>
    </dsp:sp>
    <dsp:sp modelId="{8E35AD13-112E-46C7-8972-96E64551E441}">
      <dsp:nvSpPr>
        <dsp:cNvPr id="0" name=""/>
        <dsp:cNvSpPr/>
      </dsp:nvSpPr>
      <dsp:spPr>
        <a:xfrm>
          <a:off x="275971" y="0"/>
          <a:ext cx="4166344" cy="28831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2533" tIns="0" rIns="122533" bIns="0" numCol="1" spcCol="1270" anchor="ctr" anchorCtr="0">
          <a:noAutofit/>
        </a:bodyPr>
        <a:lstStyle/>
        <a:p>
          <a:pPr marL="0" lvl="0" indent="0" algn="l" defTabSz="800100">
            <a:lnSpc>
              <a:spcPct val="90000"/>
            </a:lnSpc>
            <a:spcBef>
              <a:spcPct val="0"/>
            </a:spcBef>
            <a:spcAft>
              <a:spcPct val="35000"/>
            </a:spcAft>
            <a:buNone/>
          </a:pPr>
          <a:r>
            <a:rPr lang="en-GB" sz="1800" kern="1200"/>
            <a:t>A good choices lead to improvements in:</a:t>
          </a:r>
          <a:endParaRPr lang="en-US" sz="1800" kern="1200"/>
        </a:p>
      </dsp:txBody>
      <dsp:txXfrm>
        <a:off x="290045" y="14074"/>
        <a:ext cx="4138196" cy="2601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899755-A883-460E-9325-BACBAC0F05C1}">
      <dsp:nvSpPr>
        <dsp:cNvPr id="0" name=""/>
        <dsp:cNvSpPr/>
      </dsp:nvSpPr>
      <dsp:spPr>
        <a:xfrm>
          <a:off x="0" y="0"/>
          <a:ext cx="4072039" cy="46337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a:t>Why - Contextual Abstraction Level</a:t>
          </a:r>
          <a:r>
            <a:rPr lang="en-US" sz="1200" b="0" i="0" kern="1200"/>
            <a:t>​</a:t>
          </a:r>
          <a:endParaRPr lang="en-US" sz="1200" kern="1200"/>
        </a:p>
      </dsp:txBody>
      <dsp:txXfrm>
        <a:off x="13572" y="13572"/>
        <a:ext cx="3532864" cy="436231"/>
      </dsp:txXfrm>
    </dsp:sp>
    <dsp:sp modelId="{56D9E17F-F1F9-4A2B-A112-FCE90DFCB977}">
      <dsp:nvSpPr>
        <dsp:cNvPr id="0" name=""/>
        <dsp:cNvSpPr/>
      </dsp:nvSpPr>
      <dsp:spPr>
        <a:xfrm>
          <a:off x="341033" y="547626"/>
          <a:ext cx="4072039" cy="463375"/>
        </a:xfrm>
        <a:prstGeom prst="roundRect">
          <a:avLst>
            <a:gd name="adj" fmla="val 10000"/>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a:t>What - Conceptual Abstraction Level [Service/Behaviour]</a:t>
          </a:r>
          <a:r>
            <a:rPr lang="en-US" sz="1200" b="0" i="0" kern="1200"/>
            <a:t>​</a:t>
          </a:r>
          <a:endParaRPr lang="en-US" sz="1200" kern="1200"/>
        </a:p>
      </dsp:txBody>
      <dsp:txXfrm>
        <a:off x="354605" y="561198"/>
        <a:ext cx="3402667" cy="436231"/>
      </dsp:txXfrm>
    </dsp:sp>
    <dsp:sp modelId="{DA3635C1-B90C-4DF8-AB26-F58B587B9F46}">
      <dsp:nvSpPr>
        <dsp:cNvPr id="0" name=""/>
        <dsp:cNvSpPr/>
      </dsp:nvSpPr>
      <dsp:spPr>
        <a:xfrm>
          <a:off x="676976" y="1095252"/>
          <a:ext cx="4072039" cy="463375"/>
        </a:xfrm>
        <a:prstGeom prst="roundRect">
          <a:avLst>
            <a:gd name="adj" fmla="val 10000"/>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a:t>How - Logical Abstraction Level</a:t>
          </a:r>
          <a:r>
            <a:rPr lang="en-US" sz="1200" b="0" i="0" kern="1200"/>
            <a:t>​</a:t>
          </a:r>
          <a:endParaRPr lang="en-US" sz="1200" kern="1200"/>
        </a:p>
      </dsp:txBody>
      <dsp:txXfrm>
        <a:off x="690548" y="1108824"/>
        <a:ext cx="3407757" cy="436231"/>
      </dsp:txXfrm>
    </dsp:sp>
    <dsp:sp modelId="{4917E20E-67F4-473F-92B5-EE8F4E72FDD4}">
      <dsp:nvSpPr>
        <dsp:cNvPr id="0" name=""/>
        <dsp:cNvSpPr/>
      </dsp:nvSpPr>
      <dsp:spPr>
        <a:xfrm>
          <a:off x="1018009" y="1642878"/>
          <a:ext cx="4072039" cy="463375"/>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a:t>With What - Physical Abstraction Level</a:t>
          </a:r>
          <a:r>
            <a:rPr lang="en-US" sz="1200" b="0" i="0" kern="1200"/>
            <a:t>​</a:t>
          </a:r>
          <a:endParaRPr lang="en-US" sz="1200" kern="1200"/>
        </a:p>
      </dsp:txBody>
      <dsp:txXfrm>
        <a:off x="1031581" y="1656450"/>
        <a:ext cx="3402667" cy="436231"/>
      </dsp:txXfrm>
    </dsp:sp>
    <dsp:sp modelId="{1DA3B53F-506F-4934-8E65-4DD34B37DECA}">
      <dsp:nvSpPr>
        <dsp:cNvPr id="0" name=""/>
        <dsp:cNvSpPr/>
      </dsp:nvSpPr>
      <dsp:spPr>
        <a:xfrm>
          <a:off x="3770844" y="354903"/>
          <a:ext cx="301194" cy="30119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38613" y="354903"/>
        <a:ext cx="165656" cy="226648"/>
      </dsp:txXfrm>
    </dsp:sp>
    <dsp:sp modelId="{A88C8538-5C4A-48C8-8C74-B130806660C3}">
      <dsp:nvSpPr>
        <dsp:cNvPr id="0" name=""/>
        <dsp:cNvSpPr/>
      </dsp:nvSpPr>
      <dsp:spPr>
        <a:xfrm>
          <a:off x="4111878" y="902529"/>
          <a:ext cx="301194" cy="30119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179647" y="902529"/>
        <a:ext cx="165656" cy="226648"/>
      </dsp:txXfrm>
    </dsp:sp>
    <dsp:sp modelId="{AA986B0D-9AB5-482D-91BE-140CAC0ED867}">
      <dsp:nvSpPr>
        <dsp:cNvPr id="0" name=""/>
        <dsp:cNvSpPr/>
      </dsp:nvSpPr>
      <dsp:spPr>
        <a:xfrm>
          <a:off x="4447821" y="1450155"/>
          <a:ext cx="301194" cy="30119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515590" y="1450155"/>
        <a:ext cx="165656" cy="226648"/>
      </dsp:txXfrm>
    </dsp:sp>
  </dsp:spTree>
</dsp:drawing>
</file>

<file path=ppt/diagrams/drawing1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4AA92-9B50-494A-80B4-93F0A3FAA0C4}">
      <dsp:nvSpPr>
        <dsp:cNvPr id="0" name=""/>
        <dsp:cNvSpPr/>
      </dsp:nvSpPr>
      <dsp:spPr>
        <a:xfrm>
          <a:off x="0" y="0"/>
          <a:ext cx="5156000" cy="3828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Systems are built up from collections of building blocks.</a:t>
          </a:r>
          <a:endParaRPr lang="en-US" sz="1400" kern="1200"/>
        </a:p>
      </dsp:txBody>
      <dsp:txXfrm>
        <a:off x="11213" y="11213"/>
        <a:ext cx="4698095" cy="360412"/>
      </dsp:txXfrm>
    </dsp:sp>
    <dsp:sp modelId="{8948F481-70FA-42D7-8988-9214DD8A9B87}">
      <dsp:nvSpPr>
        <dsp:cNvPr id="0" name=""/>
        <dsp:cNvSpPr/>
      </dsp:nvSpPr>
      <dsp:spPr>
        <a:xfrm>
          <a:off x="385026" y="436010"/>
          <a:ext cx="5156000" cy="3828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Most building blocks have to interoperate with other building blocks. </a:t>
          </a:r>
          <a:endParaRPr lang="en-US" sz="1400" kern="1200"/>
        </a:p>
      </dsp:txBody>
      <dsp:txXfrm>
        <a:off x="396239" y="447223"/>
        <a:ext cx="4499703" cy="360412"/>
      </dsp:txXfrm>
    </dsp:sp>
    <dsp:sp modelId="{563CB700-2D04-42E9-A2F5-322D4F3E3691}">
      <dsp:nvSpPr>
        <dsp:cNvPr id="0" name=""/>
        <dsp:cNvSpPr/>
      </dsp:nvSpPr>
      <dsp:spPr>
        <a:xfrm>
          <a:off x="770052" y="872021"/>
          <a:ext cx="5156000" cy="3828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Interfaces to a building block are published and stable.</a:t>
          </a:r>
          <a:endParaRPr lang="en-US" sz="1400" kern="1200"/>
        </a:p>
      </dsp:txBody>
      <dsp:txXfrm>
        <a:off x="781265" y="883234"/>
        <a:ext cx="4499703" cy="360412"/>
      </dsp:txXfrm>
    </dsp:sp>
    <dsp:sp modelId="{5C45C24F-DFEA-4944-A7D2-02476A1C2F16}">
      <dsp:nvSpPr>
        <dsp:cNvPr id="0" name=""/>
        <dsp:cNvSpPr/>
      </dsp:nvSpPr>
      <dsp:spPr>
        <a:xfrm>
          <a:off x="1155078" y="1308031"/>
          <a:ext cx="5156000" cy="3828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A building block can simply consist of a name or an outline description. </a:t>
          </a:r>
          <a:endParaRPr lang="en-US" sz="1400" kern="1200"/>
        </a:p>
      </dsp:txBody>
      <dsp:txXfrm>
        <a:off x="1166291" y="1319244"/>
        <a:ext cx="4499703" cy="360412"/>
      </dsp:txXfrm>
    </dsp:sp>
    <dsp:sp modelId="{D710E9F5-84D2-4F85-944B-F10E7EA5FDA0}">
      <dsp:nvSpPr>
        <dsp:cNvPr id="0" name=""/>
        <dsp:cNvSpPr/>
      </dsp:nvSpPr>
      <dsp:spPr>
        <a:xfrm>
          <a:off x="1540104" y="1744042"/>
          <a:ext cx="5156000" cy="3828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Later on – it is decomposed i</a:t>
          </a:r>
          <a:r>
            <a:rPr lang="en-GB" sz="1400" b="0" i="0" kern="1200" baseline="0"/>
            <a:t>nto multiple building blocks plus a full specification.</a:t>
          </a:r>
          <a:endParaRPr lang="en-US" sz="1400" kern="1200"/>
        </a:p>
      </dsp:txBody>
      <dsp:txXfrm>
        <a:off x="1551317" y="1755255"/>
        <a:ext cx="4499703" cy="360412"/>
      </dsp:txXfrm>
    </dsp:sp>
    <dsp:sp modelId="{5EE853CB-068C-4738-8D2C-0C8BF90043C6}">
      <dsp:nvSpPr>
        <dsp:cNvPr id="0" name=""/>
        <dsp:cNvSpPr/>
      </dsp:nvSpPr>
      <dsp:spPr>
        <a:xfrm>
          <a:off x="4907155" y="279684"/>
          <a:ext cx="248845" cy="24884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963145" y="279684"/>
        <a:ext cx="136865" cy="187256"/>
      </dsp:txXfrm>
    </dsp:sp>
    <dsp:sp modelId="{431912EB-BF67-4B69-8FA6-84B47B2F164C}">
      <dsp:nvSpPr>
        <dsp:cNvPr id="0" name=""/>
        <dsp:cNvSpPr/>
      </dsp:nvSpPr>
      <dsp:spPr>
        <a:xfrm>
          <a:off x="5292181" y="715695"/>
          <a:ext cx="248845" cy="24884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348171" y="715695"/>
        <a:ext cx="136865" cy="187256"/>
      </dsp:txXfrm>
    </dsp:sp>
    <dsp:sp modelId="{E3E9A790-5BBC-47FC-9CA7-C799CE9A144D}">
      <dsp:nvSpPr>
        <dsp:cNvPr id="0" name=""/>
        <dsp:cNvSpPr/>
      </dsp:nvSpPr>
      <dsp:spPr>
        <a:xfrm>
          <a:off x="5677207" y="1145325"/>
          <a:ext cx="248845" cy="24884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733197" y="1145325"/>
        <a:ext cx="136865" cy="187256"/>
      </dsp:txXfrm>
    </dsp:sp>
    <dsp:sp modelId="{FFD75158-EE9E-42BF-ABA9-0CB9404D6E5E}">
      <dsp:nvSpPr>
        <dsp:cNvPr id="0" name=""/>
        <dsp:cNvSpPr/>
      </dsp:nvSpPr>
      <dsp:spPr>
        <a:xfrm>
          <a:off x="6062233" y="1585589"/>
          <a:ext cx="248845" cy="24884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118223" y="1585589"/>
        <a:ext cx="136865" cy="187256"/>
      </dsp:txXfrm>
    </dsp:sp>
  </dsp:spTree>
</dsp:drawing>
</file>

<file path=ppt/diagrams/drawing1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F878C-38EC-4CF6-91FC-2828773D29F4}">
      <dsp:nvSpPr>
        <dsp:cNvPr id="0" name=""/>
        <dsp:cNvSpPr/>
      </dsp:nvSpPr>
      <dsp:spPr>
        <a:xfrm>
          <a:off x="0" y="122694"/>
          <a:ext cx="3884352" cy="7938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1469" tIns="145796" rIns="301469"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Capture architecture requirements</a:t>
          </a:r>
          <a:endParaRPr lang="en-US" sz="1200" kern="1200"/>
        </a:p>
        <a:p>
          <a:pPr marL="114300" lvl="1" indent="-114300" algn="l" defTabSz="533400">
            <a:lnSpc>
              <a:spcPct val="90000"/>
            </a:lnSpc>
            <a:spcBef>
              <a:spcPct val="0"/>
            </a:spcBef>
            <a:spcAft>
              <a:spcPct val="15000"/>
            </a:spcAft>
            <a:buChar char="•"/>
          </a:pPr>
          <a:r>
            <a:rPr lang="en-GB" sz="1200" kern="1200"/>
            <a:t>Domain requirements</a:t>
          </a:r>
          <a:endParaRPr lang="en-US" sz="1200" kern="1200"/>
        </a:p>
        <a:p>
          <a:pPr marL="114300" lvl="1" indent="-114300" algn="l" defTabSz="533400">
            <a:lnSpc>
              <a:spcPct val="90000"/>
            </a:lnSpc>
            <a:spcBef>
              <a:spcPct val="0"/>
            </a:spcBef>
            <a:spcAft>
              <a:spcPct val="15000"/>
            </a:spcAft>
            <a:buChar char="•"/>
          </a:pPr>
          <a:r>
            <a:rPr lang="en-GB" sz="1200" kern="1200"/>
            <a:t>Direct/guide the development of SBBs</a:t>
          </a:r>
          <a:endParaRPr lang="en-US" sz="1200" kern="1200"/>
        </a:p>
      </dsp:txBody>
      <dsp:txXfrm>
        <a:off x="0" y="122694"/>
        <a:ext cx="3884352" cy="793800"/>
      </dsp:txXfrm>
    </dsp:sp>
    <dsp:sp modelId="{CA7FEB3D-6405-444E-9892-EC5BE074C233}">
      <dsp:nvSpPr>
        <dsp:cNvPr id="0" name=""/>
        <dsp:cNvSpPr/>
      </dsp:nvSpPr>
      <dsp:spPr>
        <a:xfrm>
          <a:off x="194217" y="19374"/>
          <a:ext cx="2719046" cy="20664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773" tIns="0" rIns="102773" bIns="0" numCol="1" spcCol="1270" anchor="ctr" anchorCtr="0">
          <a:noAutofit/>
        </a:bodyPr>
        <a:lstStyle/>
        <a:p>
          <a:pPr marL="0" lvl="0" indent="0" algn="l" defTabSz="533400">
            <a:lnSpc>
              <a:spcPct val="90000"/>
            </a:lnSpc>
            <a:spcBef>
              <a:spcPct val="0"/>
            </a:spcBef>
            <a:spcAft>
              <a:spcPct val="35000"/>
            </a:spcAft>
            <a:buNone/>
          </a:pPr>
          <a:r>
            <a:rPr lang="en-GB" sz="1200" b="1" kern="1200"/>
            <a:t>ABBs:</a:t>
          </a:r>
          <a:endParaRPr lang="en-US" sz="1200" kern="1200"/>
        </a:p>
      </dsp:txBody>
      <dsp:txXfrm>
        <a:off x="204304" y="29461"/>
        <a:ext cx="2698872" cy="186466"/>
      </dsp:txXfrm>
    </dsp:sp>
  </dsp:spTree>
</dsp:drawing>
</file>

<file path=ppt/diagrams/drawing1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8F448-D999-44E7-ACB6-3F0033D1F3B3}">
      <dsp:nvSpPr>
        <dsp:cNvPr id="0" name=""/>
        <dsp:cNvSpPr/>
      </dsp:nvSpPr>
      <dsp:spPr>
        <a:xfrm>
          <a:off x="0" y="200407"/>
          <a:ext cx="3919107" cy="2645897"/>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166" tIns="154294" rIns="304166"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Fundamental functionality/attributes: </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semantic</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unambiguous</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security</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capability</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manageability</a:t>
          </a:r>
          <a:endParaRPr lang="en-US" sz="1200" kern="1200"/>
        </a:p>
        <a:p>
          <a:pPr marL="114300" lvl="1" indent="-114300" algn="l" defTabSz="533400">
            <a:lnSpc>
              <a:spcPct val="90000"/>
            </a:lnSpc>
            <a:spcBef>
              <a:spcPct val="0"/>
            </a:spcBef>
            <a:spcAft>
              <a:spcPct val="15000"/>
            </a:spcAft>
            <a:buChar char="•"/>
          </a:pPr>
          <a:r>
            <a:rPr lang="en-GB" sz="1200" kern="1200"/>
            <a:t>Interfaces:</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chosen set</a:t>
          </a:r>
          <a:endParaRPr lang="en-US" sz="1200" kern="1200"/>
        </a:p>
        <a:p>
          <a:pPr marL="228600" lvl="2" indent="-114300" algn="l" defTabSz="533400">
            <a:lnSpc>
              <a:spcPct val="90000"/>
            </a:lnSpc>
            <a:spcBef>
              <a:spcPct val="0"/>
            </a:spcBef>
            <a:spcAft>
              <a:spcPct val="15000"/>
            </a:spcAft>
            <a:buFont typeface="Wingdings" panose="05000000000000000000" pitchFamily="2" charset="2"/>
            <a:buChar char="§"/>
          </a:pPr>
          <a:r>
            <a:rPr lang="en-GB" sz="1200" kern="1200"/>
            <a:t>supplied</a:t>
          </a:r>
          <a:endParaRPr lang="en-US" sz="1200" kern="1200"/>
        </a:p>
        <a:p>
          <a:pPr marL="114300" lvl="1" indent="-114300" algn="l" defTabSz="533400">
            <a:lnSpc>
              <a:spcPct val="90000"/>
            </a:lnSpc>
            <a:spcBef>
              <a:spcPct val="0"/>
            </a:spcBef>
            <a:spcAft>
              <a:spcPct val="15000"/>
            </a:spcAft>
            <a:buChar char="•"/>
          </a:pPr>
          <a:r>
            <a:rPr lang="en-GB" sz="1200" kern="1200"/>
            <a:t>Interoperability and relationship with other building blocks</a:t>
          </a:r>
          <a:endParaRPr lang="en-US" sz="1200" kern="1200"/>
        </a:p>
        <a:p>
          <a:pPr marL="114300" lvl="1" indent="-114300" algn="l" defTabSz="533400">
            <a:lnSpc>
              <a:spcPct val="90000"/>
            </a:lnSpc>
            <a:spcBef>
              <a:spcPct val="0"/>
            </a:spcBef>
            <a:spcAft>
              <a:spcPct val="15000"/>
            </a:spcAft>
            <a:buChar char="•"/>
          </a:pPr>
          <a:r>
            <a:rPr lang="en-GB" sz="1200" kern="1200"/>
            <a:t>Dependent building blocks</a:t>
          </a:r>
          <a:endParaRPr lang="en-US" sz="1200" kern="1200"/>
        </a:p>
        <a:p>
          <a:pPr marL="114300" lvl="1" indent="-114300" algn="l" defTabSz="533400">
            <a:lnSpc>
              <a:spcPct val="90000"/>
            </a:lnSpc>
            <a:spcBef>
              <a:spcPct val="0"/>
            </a:spcBef>
            <a:spcAft>
              <a:spcPct val="15000"/>
            </a:spcAft>
            <a:buChar char="•"/>
          </a:pPr>
          <a:r>
            <a:rPr lang="en-GB" sz="1200" kern="1200"/>
            <a:t>Map to business/organization</a:t>
          </a:r>
          <a:endParaRPr lang="en-US" sz="1200" kern="1200"/>
        </a:p>
      </dsp:txBody>
      <dsp:txXfrm>
        <a:off x="0" y="200407"/>
        <a:ext cx="3919107" cy="2645897"/>
      </dsp:txXfrm>
    </dsp:sp>
    <dsp:sp modelId="{E7CFE506-C55F-498C-AB34-20E3765E8022}">
      <dsp:nvSpPr>
        <dsp:cNvPr id="0" name=""/>
        <dsp:cNvSpPr/>
      </dsp:nvSpPr>
      <dsp:spPr>
        <a:xfrm>
          <a:off x="89560" y="0"/>
          <a:ext cx="3141467" cy="345328"/>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693" tIns="0" rIns="103693" bIns="0" numCol="1" spcCol="1270" anchor="ctr" anchorCtr="0">
          <a:noAutofit/>
        </a:bodyPr>
        <a:lstStyle/>
        <a:p>
          <a:pPr marL="0" lvl="0" indent="0" algn="l" defTabSz="533400">
            <a:lnSpc>
              <a:spcPct val="90000"/>
            </a:lnSpc>
            <a:spcBef>
              <a:spcPct val="0"/>
            </a:spcBef>
            <a:spcAft>
              <a:spcPct val="35000"/>
            </a:spcAft>
            <a:buNone/>
          </a:pPr>
          <a:r>
            <a:rPr lang="en-GB" sz="1200" b="1" kern="1200"/>
            <a:t>ABB specifications include at least:</a:t>
          </a:r>
          <a:endParaRPr lang="en-US" sz="1200" kern="1200"/>
        </a:p>
      </dsp:txBody>
      <dsp:txXfrm>
        <a:off x="106418" y="16858"/>
        <a:ext cx="3107751" cy="311612"/>
      </dsp:txXfrm>
    </dsp:sp>
  </dsp:spTree>
</dsp:drawing>
</file>

<file path=ppt/diagrams/drawing1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FC3A3D-ED65-443A-BB91-A7968D5C59B2}">
      <dsp:nvSpPr>
        <dsp:cNvPr id="0" name=""/>
        <dsp:cNvSpPr/>
      </dsp:nvSpPr>
      <dsp:spPr>
        <a:xfrm>
          <a:off x="0" y="42476"/>
          <a:ext cx="8533856" cy="596700"/>
        </a:xfrm>
        <a:prstGeom prst="roundRect">
          <a:avLst/>
        </a:prstGeom>
        <a:solidFill>
          <a:srgbClr val="D4F1F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tx1"/>
              </a:solidFill>
            </a:rPr>
            <a:t>At each level the SBB can be modified/replaced; </a:t>
          </a:r>
          <a:br>
            <a:rPr lang="en-GB" sz="1500" kern="1200">
              <a:solidFill>
                <a:schemeClr val="tx1"/>
              </a:solidFill>
            </a:rPr>
          </a:br>
          <a:r>
            <a:rPr lang="en-GB" sz="1500" kern="1200">
              <a:solidFill>
                <a:schemeClr val="tx1"/>
              </a:solidFill>
            </a:rPr>
            <a:t>even a complete HR system can be replaced – this happens, for example, during corporate take-overs. </a:t>
          </a:r>
          <a:endParaRPr lang="en-US" sz="1500" kern="1200">
            <a:solidFill>
              <a:schemeClr val="tx1"/>
            </a:solidFill>
          </a:endParaRPr>
        </a:p>
      </dsp:txBody>
      <dsp:txXfrm>
        <a:off x="29128" y="71604"/>
        <a:ext cx="8475600" cy="538444"/>
      </dsp:txXfrm>
    </dsp:sp>
  </dsp:spTree>
</dsp:drawing>
</file>

<file path=ppt/diagrams/drawing1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048B5-04F7-4AEB-A576-BCCA6A8305FC}">
      <dsp:nvSpPr>
        <dsp:cNvPr id="0" name=""/>
        <dsp:cNvSpPr/>
      </dsp:nvSpPr>
      <dsp:spPr>
        <a:xfrm>
          <a:off x="2171476" y="1428255"/>
          <a:ext cx="358087" cy="384943"/>
        </a:xfrm>
        <a:custGeom>
          <a:avLst/>
          <a:gdLst/>
          <a:ahLst/>
          <a:cxnLst/>
          <a:rect l="0" t="0" r="0" b="0"/>
          <a:pathLst>
            <a:path>
              <a:moveTo>
                <a:pt x="0" y="0"/>
              </a:moveTo>
              <a:lnTo>
                <a:pt x="179043" y="0"/>
              </a:lnTo>
              <a:lnTo>
                <a:pt x="179043" y="384943"/>
              </a:lnTo>
              <a:lnTo>
                <a:pt x="358087" y="384943"/>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CEBA5B-AF2D-418C-B8E4-D843B2798D87}">
      <dsp:nvSpPr>
        <dsp:cNvPr id="0" name=""/>
        <dsp:cNvSpPr/>
      </dsp:nvSpPr>
      <dsp:spPr>
        <a:xfrm>
          <a:off x="2171476" y="1043312"/>
          <a:ext cx="358087" cy="384943"/>
        </a:xfrm>
        <a:custGeom>
          <a:avLst/>
          <a:gdLst/>
          <a:ahLst/>
          <a:cxnLst/>
          <a:rect l="0" t="0" r="0" b="0"/>
          <a:pathLst>
            <a:path>
              <a:moveTo>
                <a:pt x="0" y="384943"/>
              </a:moveTo>
              <a:lnTo>
                <a:pt x="179043" y="384943"/>
              </a:lnTo>
              <a:lnTo>
                <a:pt x="179043" y="0"/>
              </a:lnTo>
              <a:lnTo>
                <a:pt x="358087"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CB647E-3A39-4F46-B977-499B4C97E178}">
      <dsp:nvSpPr>
        <dsp:cNvPr id="0" name=""/>
        <dsp:cNvSpPr/>
      </dsp:nvSpPr>
      <dsp:spPr>
        <a:xfrm>
          <a:off x="427843" y="0"/>
          <a:ext cx="3790924" cy="546082"/>
        </a:xfrm>
        <a:prstGeom prst="flowChartAlternateProcess">
          <a:avLst/>
        </a:prstGeom>
        <a:solidFill>
          <a:schemeClr val="accent1">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Artifact can be defined as “</a:t>
          </a:r>
          <a:r>
            <a:rPr lang="en-GB" sz="1400" i="1" kern="1200"/>
            <a:t>a thing made by human beings, especially with a view to subsequent use</a:t>
          </a:r>
          <a:r>
            <a:rPr lang="en-GB" sz="1400" kern="1200"/>
            <a:t>.”</a:t>
          </a:r>
          <a:endParaRPr lang="en-US" sz="1400" kern="1200"/>
        </a:p>
      </dsp:txBody>
      <dsp:txXfrm>
        <a:off x="454500" y="26657"/>
        <a:ext cx="3737610" cy="492768"/>
      </dsp:txXfrm>
    </dsp:sp>
    <dsp:sp modelId="{79EA0BF6-19E9-4480-B98A-7E9AECDE16D6}">
      <dsp:nvSpPr>
        <dsp:cNvPr id="0" name=""/>
        <dsp:cNvSpPr/>
      </dsp:nvSpPr>
      <dsp:spPr>
        <a:xfrm>
          <a:off x="381041" y="1167640"/>
          <a:ext cx="1790435" cy="521230"/>
        </a:xfrm>
        <a:prstGeom prst="roundRect">
          <a:avLst/>
        </a:prstGeom>
        <a:solidFill>
          <a:schemeClr val="accent1">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TOGAF relates to the schema of</a:t>
          </a:r>
          <a:endParaRPr lang="en-US" sz="1200" kern="1200"/>
        </a:p>
      </dsp:txBody>
      <dsp:txXfrm>
        <a:off x="406485" y="1193084"/>
        <a:ext cx="1739547" cy="470342"/>
      </dsp:txXfrm>
    </dsp:sp>
    <dsp:sp modelId="{DF2B6A63-9197-4A38-A9B0-A1887AB5732E}">
      <dsp:nvSpPr>
        <dsp:cNvPr id="0" name=""/>
        <dsp:cNvSpPr/>
      </dsp:nvSpPr>
      <dsp:spPr>
        <a:xfrm>
          <a:off x="2529563" y="770270"/>
          <a:ext cx="1790435" cy="546082"/>
        </a:xfrm>
        <a:prstGeom prst="roundRect">
          <a:avLst/>
        </a:prstGeom>
        <a:solidFill>
          <a:schemeClr val="accent1">
            <a:alpha val="7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ISO/IEC/IEEE 42010: 2011</a:t>
          </a:r>
          <a:endParaRPr lang="en-US" sz="1200" kern="1200"/>
        </a:p>
      </dsp:txBody>
      <dsp:txXfrm>
        <a:off x="2556221" y="796928"/>
        <a:ext cx="1737119" cy="492766"/>
      </dsp:txXfrm>
    </dsp:sp>
    <dsp:sp modelId="{FACB6654-698D-4F38-9852-BC2D4BDA4BDA}">
      <dsp:nvSpPr>
        <dsp:cNvPr id="0" name=""/>
        <dsp:cNvSpPr/>
      </dsp:nvSpPr>
      <dsp:spPr>
        <a:xfrm>
          <a:off x="2529563" y="1540158"/>
          <a:ext cx="1790435" cy="546082"/>
        </a:xfrm>
        <a:prstGeom prst="roundRect">
          <a:avLst/>
        </a:prstGeom>
        <a:solidFill>
          <a:schemeClr val="accent1">
            <a:alpha val="7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ISO/IEC/IEEE 15288: 2015</a:t>
          </a:r>
          <a:endParaRPr lang="en-US" sz="1200" kern="1200"/>
        </a:p>
      </dsp:txBody>
      <dsp:txXfrm>
        <a:off x="2556221" y="1566816"/>
        <a:ext cx="1737119" cy="492766"/>
      </dsp:txXfrm>
    </dsp:sp>
    <dsp:sp modelId="{A56CEBD1-B7DB-49ED-B8F1-130B294D8CD6}">
      <dsp:nvSpPr>
        <dsp:cNvPr id="0" name=""/>
        <dsp:cNvSpPr/>
      </dsp:nvSpPr>
      <dsp:spPr>
        <a:xfrm>
          <a:off x="381041" y="1912675"/>
          <a:ext cx="1790435" cy="895592"/>
        </a:xfrm>
        <a:prstGeom prst="roundRect">
          <a:avLst/>
        </a:prstGeom>
        <a:solidFill>
          <a:schemeClr val="accent1">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Started as an IEEE standard around Software Development -adopted by ISO in 2000</a:t>
          </a:r>
          <a:endParaRPr lang="en-US" sz="1200" kern="1200"/>
        </a:p>
      </dsp:txBody>
      <dsp:txXfrm>
        <a:off x="424760" y="1956394"/>
        <a:ext cx="1702997" cy="808154"/>
      </dsp:txXfrm>
    </dsp:sp>
    <dsp:sp modelId="{E78F9054-2FE1-40EC-92C3-387FE77A480A}">
      <dsp:nvSpPr>
        <dsp:cNvPr id="0" name=""/>
        <dsp:cNvSpPr/>
      </dsp:nvSpPr>
      <dsp:spPr>
        <a:xfrm>
          <a:off x="381041" y="3032071"/>
          <a:ext cx="1790435" cy="806897"/>
        </a:xfrm>
        <a:prstGeom prst="roundRect">
          <a:avLst/>
        </a:prstGeom>
        <a:solidFill>
          <a:schemeClr val="accent1">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It relates the different things one finds in an Architected system</a:t>
          </a:r>
          <a:endParaRPr lang="en-US" sz="1200" kern="1200"/>
        </a:p>
      </dsp:txBody>
      <dsp:txXfrm>
        <a:off x="420430" y="3071460"/>
        <a:ext cx="1711657" cy="728119"/>
      </dsp:txXfrm>
    </dsp:sp>
  </dsp:spTree>
</dsp:drawing>
</file>

<file path=ppt/diagrams/drawing1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B43DF-F95E-4C62-BF22-AFBA14CAF4A1}">
      <dsp:nvSpPr>
        <dsp:cNvPr id="0" name=""/>
        <dsp:cNvSpPr/>
      </dsp:nvSpPr>
      <dsp:spPr>
        <a:xfrm>
          <a:off x="0" y="328261"/>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“S</a:t>
          </a:r>
          <a:r>
            <a:rPr lang="en-GB" sz="1200" b="1" i="0" kern="1200" baseline="0"/>
            <a:t>ystem</a:t>
          </a:r>
          <a:r>
            <a:rPr lang="en-GB" sz="1200" b="0" i="0" kern="1200" baseline="0"/>
            <a:t>" is a placeholder </a:t>
          </a:r>
          <a:endParaRPr lang="en-US" sz="1200" kern="1200"/>
        </a:p>
      </dsp:txBody>
      <dsp:txXfrm>
        <a:off x="47543" y="375804"/>
        <a:ext cx="1528123" cy="878839"/>
      </dsp:txXfrm>
    </dsp:sp>
    <dsp:sp modelId="{35C30715-B6B0-4020-BA6F-9F3B8FAE18BD}">
      <dsp:nvSpPr>
        <dsp:cNvPr id="0" name=""/>
        <dsp:cNvSpPr/>
      </dsp:nvSpPr>
      <dsp:spPr>
        <a:xfrm>
          <a:off x="1785530" y="328261"/>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a:t>
          </a:r>
          <a:r>
            <a:rPr lang="en-GB" sz="1200" b="1" kern="1200"/>
            <a:t>environment</a:t>
          </a:r>
          <a:r>
            <a:rPr lang="en-GB" sz="1200" kern="1200"/>
            <a:t>" of a system is the context determining the influences  upon that system</a:t>
          </a:r>
          <a:endParaRPr lang="en-US" sz="1200" kern="1200"/>
        </a:p>
      </dsp:txBody>
      <dsp:txXfrm>
        <a:off x="1833073" y="375804"/>
        <a:ext cx="1528123" cy="878839"/>
      </dsp:txXfrm>
    </dsp:sp>
    <dsp:sp modelId="{CD0BA69E-A298-4627-ADFC-E8D54A27DB59}">
      <dsp:nvSpPr>
        <dsp:cNvPr id="0" name=""/>
        <dsp:cNvSpPr/>
      </dsp:nvSpPr>
      <dsp:spPr>
        <a:xfrm>
          <a:off x="3571060" y="328261"/>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The "</a:t>
          </a:r>
          <a:r>
            <a:rPr lang="en-GB" sz="1200" b="1" i="0" kern="1200" baseline="0"/>
            <a:t>architecture</a:t>
          </a:r>
          <a:r>
            <a:rPr lang="en-GB" sz="1200" b="0" i="0" kern="1200" baseline="0"/>
            <a:t>" of a system is the fundamental concepts or properties of a system </a:t>
          </a:r>
          <a:endParaRPr lang="en-US" sz="1200" kern="1200"/>
        </a:p>
      </dsp:txBody>
      <dsp:txXfrm>
        <a:off x="3618603" y="375804"/>
        <a:ext cx="1528123" cy="878839"/>
      </dsp:txXfrm>
    </dsp:sp>
    <dsp:sp modelId="{97464E70-1320-49B0-A114-9E5BDC39DC7F}">
      <dsp:nvSpPr>
        <dsp:cNvPr id="0" name=""/>
        <dsp:cNvSpPr/>
      </dsp:nvSpPr>
      <dsp:spPr>
        <a:xfrm>
          <a:off x="0" y="1464507"/>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An "</a:t>
          </a:r>
          <a:r>
            <a:rPr lang="en-GB" sz="1200" b="1" i="0" kern="1200" baseline="0"/>
            <a:t>Architecture Description</a:t>
          </a:r>
          <a:r>
            <a:rPr lang="en-GB" sz="1200" b="0" i="0" kern="1200" baseline="0"/>
            <a:t>" is a work product used to express an architecture</a:t>
          </a:r>
          <a:endParaRPr lang="en-US" sz="1200" kern="1200"/>
        </a:p>
      </dsp:txBody>
      <dsp:txXfrm>
        <a:off x="47543" y="1512050"/>
        <a:ext cx="1528123" cy="878839"/>
      </dsp:txXfrm>
    </dsp:sp>
    <dsp:sp modelId="{66EEDAE2-352A-4CCB-BF41-9F4B3BE3B939}">
      <dsp:nvSpPr>
        <dsp:cNvPr id="0" name=""/>
        <dsp:cNvSpPr/>
      </dsp:nvSpPr>
      <dsp:spPr>
        <a:xfrm>
          <a:off x="1785530" y="1464507"/>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a:t>
          </a:r>
          <a:r>
            <a:rPr lang="en-GB" sz="1200" b="1" i="0" kern="1200" baseline="0"/>
            <a:t>Stakeholders</a:t>
          </a:r>
          <a:r>
            <a:rPr lang="en-GB" sz="1200" b="0" i="0" kern="1200" baseline="0"/>
            <a:t>" are individuals, teams, organizations having an interest in a system</a:t>
          </a:r>
          <a:endParaRPr lang="en-US" sz="1200" kern="1200"/>
        </a:p>
      </dsp:txBody>
      <dsp:txXfrm>
        <a:off x="1833073" y="1512050"/>
        <a:ext cx="1528123" cy="878839"/>
      </dsp:txXfrm>
    </dsp:sp>
    <dsp:sp modelId="{9CBEB53A-3AB9-4B35-96C6-D547532E2480}">
      <dsp:nvSpPr>
        <dsp:cNvPr id="0" name=""/>
        <dsp:cNvSpPr/>
      </dsp:nvSpPr>
      <dsp:spPr>
        <a:xfrm>
          <a:off x="3571060" y="1464507"/>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a:t>
          </a:r>
          <a:r>
            <a:rPr lang="en-GB" sz="1200" b="1" i="0" kern="1200" baseline="0"/>
            <a:t>Concerns</a:t>
          </a:r>
          <a:r>
            <a:rPr lang="en-GB" sz="1200" b="0" i="0" kern="1200" baseline="0"/>
            <a:t>" are interests in a system </a:t>
          </a:r>
          <a:endParaRPr lang="en-US" sz="1200" kern="1200"/>
        </a:p>
      </dsp:txBody>
      <dsp:txXfrm>
        <a:off x="3618603" y="1512050"/>
        <a:ext cx="1528123" cy="878839"/>
      </dsp:txXfrm>
    </dsp:sp>
    <dsp:sp modelId="{278D2B16-BEF7-4A98-8DFB-96D60454CE67}">
      <dsp:nvSpPr>
        <dsp:cNvPr id="0" name=""/>
        <dsp:cNvSpPr/>
      </dsp:nvSpPr>
      <dsp:spPr>
        <a:xfrm>
          <a:off x="1785530" y="2600754"/>
          <a:ext cx="1623209" cy="973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0" i="0" kern="1200" baseline="0"/>
            <a:t>An "</a:t>
          </a:r>
          <a:r>
            <a:rPr lang="en-GB" sz="1200" b="1" i="0" kern="1200" baseline="0"/>
            <a:t>architecture view</a:t>
          </a:r>
          <a:r>
            <a:rPr lang="en-GB" sz="1200" b="0" i="0" kern="1200" baseline="0"/>
            <a:t>" is a representation of a system</a:t>
          </a:r>
          <a:endParaRPr lang="en-US" sz="1200" kern="1200"/>
        </a:p>
      </dsp:txBody>
      <dsp:txXfrm>
        <a:off x="1833073" y="2648297"/>
        <a:ext cx="1528123" cy="878839"/>
      </dsp:txXfrm>
    </dsp:sp>
  </dsp:spTree>
</dsp:drawing>
</file>

<file path=ppt/diagrams/drawing1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22D36-9802-4FF7-B4D0-DB36C13368C2}">
      <dsp:nvSpPr>
        <dsp:cNvPr id="0" name=""/>
        <dsp:cNvSpPr/>
      </dsp:nvSpPr>
      <dsp:spPr>
        <a:xfrm>
          <a:off x="627871" y="1437"/>
          <a:ext cx="906064" cy="90606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01AA5318-FFEB-4B0C-90B7-A68E94ACBB9B}">
      <dsp:nvSpPr>
        <dsp:cNvPr id="0" name=""/>
        <dsp:cNvSpPr/>
      </dsp:nvSpPr>
      <dsp:spPr>
        <a:xfrm>
          <a:off x="821010" y="194533"/>
          <a:ext cx="519873" cy="51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252F0F-6C5B-45A6-B18C-808FE1F9E17F}">
      <dsp:nvSpPr>
        <dsp:cNvPr id="0" name=""/>
        <dsp:cNvSpPr/>
      </dsp:nvSpPr>
      <dsp:spPr>
        <a:xfrm>
          <a:off x="338286" y="1189718"/>
          <a:ext cx="1485351" cy="594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kern="1200"/>
            <a:t>An </a:t>
          </a:r>
          <a:r>
            <a:rPr lang="en-US" sz="1000" b="1" kern="1200"/>
            <a:t>“Architecture Model”</a:t>
          </a:r>
          <a:r>
            <a:rPr lang="en-US" sz="1000" kern="1200"/>
            <a:t> is a representation of a subject of interest</a:t>
          </a:r>
        </a:p>
      </dsp:txBody>
      <dsp:txXfrm>
        <a:off x="338286" y="1189718"/>
        <a:ext cx="1485351" cy="594140"/>
      </dsp:txXfrm>
    </dsp:sp>
    <dsp:sp modelId="{D1B62BBD-796F-49F3-804E-D603A83298B8}">
      <dsp:nvSpPr>
        <dsp:cNvPr id="0" name=""/>
        <dsp:cNvSpPr/>
      </dsp:nvSpPr>
      <dsp:spPr>
        <a:xfrm>
          <a:off x="2744817" y="1437"/>
          <a:ext cx="906064" cy="90606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BC0D4945-4F86-4A33-BC15-6BEF291B04F6}">
      <dsp:nvSpPr>
        <dsp:cNvPr id="0" name=""/>
        <dsp:cNvSpPr/>
      </dsp:nvSpPr>
      <dsp:spPr>
        <a:xfrm>
          <a:off x="2937936" y="194533"/>
          <a:ext cx="519873" cy="51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8474FF-F2B1-412F-A72A-0692AE0BC9EB}">
      <dsp:nvSpPr>
        <dsp:cNvPr id="0" name=""/>
        <dsp:cNvSpPr/>
      </dsp:nvSpPr>
      <dsp:spPr>
        <a:xfrm>
          <a:off x="2211879" y="1189718"/>
          <a:ext cx="1971997" cy="594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GB" sz="1000" b="0" i="0" kern="1200" baseline="0"/>
            <a:t>An </a:t>
          </a:r>
          <a:r>
            <a:rPr lang="en-GB" sz="1000" b="1" i="0" kern="1200" baseline="0"/>
            <a:t>“Architecture viewpoint” </a:t>
          </a:r>
          <a:r>
            <a:rPr lang="en-GB" sz="1000" b="0" i="0" kern="1200" baseline="0"/>
            <a:t>is a specification of the conventions for a particular kind of architecture view</a:t>
          </a:r>
          <a:endParaRPr lang="en-US" sz="1000" kern="1200"/>
        </a:p>
      </dsp:txBody>
      <dsp:txXfrm>
        <a:off x="2211879" y="1189718"/>
        <a:ext cx="1971997" cy="594140"/>
      </dsp:txXfrm>
    </dsp:sp>
    <dsp:sp modelId="{F286EED8-3410-4FBE-80D7-906E666F3392}">
      <dsp:nvSpPr>
        <dsp:cNvPr id="0" name=""/>
        <dsp:cNvSpPr/>
      </dsp:nvSpPr>
      <dsp:spPr>
        <a:xfrm>
          <a:off x="836473" y="2155197"/>
          <a:ext cx="906064" cy="90606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CDD03FA2-1F48-42E8-9CA9-96C72E7EC150}">
      <dsp:nvSpPr>
        <dsp:cNvPr id="0" name=""/>
        <dsp:cNvSpPr/>
      </dsp:nvSpPr>
      <dsp:spPr>
        <a:xfrm>
          <a:off x="1029569" y="2348293"/>
          <a:ext cx="519873" cy="51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0589D2-97E7-4D5B-9886-F8725DC61384}">
      <dsp:nvSpPr>
        <dsp:cNvPr id="0" name=""/>
        <dsp:cNvSpPr/>
      </dsp:nvSpPr>
      <dsp:spPr>
        <a:xfrm>
          <a:off x="417218" y="3343478"/>
          <a:ext cx="1744575" cy="594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GB" sz="1000" b="0" i="0" kern="1200" baseline="0"/>
            <a:t>A </a:t>
          </a:r>
          <a:r>
            <a:rPr lang="en-GB" sz="1000" b="1" i="0" kern="1200" baseline="0"/>
            <a:t>“Model Kind”</a:t>
          </a:r>
          <a:r>
            <a:rPr lang="en-GB" sz="1000" b="0" i="0" kern="1200" baseline="0"/>
            <a:t> establishes conventions for a type of </a:t>
          </a:r>
          <a:r>
            <a:rPr lang="en-GB" sz="1000" b="0" i="0" kern="1200" baseline="0" err="1"/>
            <a:t>modeling</a:t>
          </a:r>
          <a:endParaRPr lang="en-US" sz="1000" kern="1200"/>
        </a:p>
      </dsp:txBody>
      <dsp:txXfrm>
        <a:off x="417218" y="3343478"/>
        <a:ext cx="1744575" cy="594140"/>
      </dsp:txXfrm>
    </dsp:sp>
    <dsp:sp modelId="{6E954F29-D6AF-49F7-A68A-D3D514804A55}">
      <dsp:nvSpPr>
        <dsp:cNvPr id="0" name=""/>
        <dsp:cNvSpPr/>
      </dsp:nvSpPr>
      <dsp:spPr>
        <a:xfrm>
          <a:off x="2929445" y="2257084"/>
          <a:ext cx="906064" cy="90606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370A3065-C19D-494D-97D9-FD316C4039EE}">
      <dsp:nvSpPr>
        <dsp:cNvPr id="0" name=""/>
        <dsp:cNvSpPr/>
      </dsp:nvSpPr>
      <dsp:spPr>
        <a:xfrm>
          <a:off x="3122540" y="2450209"/>
          <a:ext cx="519873" cy="51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5653BC-C592-42BB-941A-812B47DD3222}">
      <dsp:nvSpPr>
        <dsp:cNvPr id="0" name=""/>
        <dsp:cNvSpPr/>
      </dsp:nvSpPr>
      <dsp:spPr>
        <a:xfrm>
          <a:off x="2421729" y="3343478"/>
          <a:ext cx="1921495" cy="594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GB" sz="1000" b="0" i="0" kern="1200" baseline="0"/>
            <a:t>A </a:t>
          </a:r>
          <a:r>
            <a:rPr lang="en-GB" sz="1000" b="1" i="0" kern="1200" baseline="0"/>
            <a:t>“Viewpoint Library”</a:t>
          </a:r>
          <a:r>
            <a:rPr lang="en-GB" sz="1000" b="0" i="0" kern="1200" baseline="0"/>
            <a:t> is a collection of the specifications of architecture viewpoints</a:t>
          </a:r>
          <a:endParaRPr lang="en-US" sz="1000" kern="1200"/>
        </a:p>
      </dsp:txBody>
      <dsp:txXfrm>
        <a:off x="2421729" y="3343478"/>
        <a:ext cx="1921495" cy="594140"/>
      </dsp:txXfrm>
    </dsp:sp>
  </dsp:spTree>
</dsp:drawing>
</file>

<file path=ppt/diagrams/drawing1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FB125-7CE2-49FC-8762-65560554D322}">
      <dsp:nvSpPr>
        <dsp:cNvPr id="0" name=""/>
        <dsp:cNvSpPr/>
      </dsp:nvSpPr>
      <dsp:spPr>
        <a:xfrm>
          <a:off x="0" y="46876"/>
          <a:ext cx="3621534" cy="714870"/>
        </a:xfrm>
        <a:prstGeom prst="roundRect">
          <a:avLst/>
        </a:prstGeom>
        <a:solidFill>
          <a:srgbClr val="D4F1F7"/>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i="1" kern="1200" baseline="0">
              <a:solidFill>
                <a:srgbClr val="2F528F"/>
              </a:solidFill>
            </a:rPr>
            <a:t>TOGAF refers to these using TOGAF nomenclature</a:t>
          </a:r>
          <a:br>
            <a:rPr lang="en-GB" sz="1300" b="0" i="1" kern="1200" baseline="0">
              <a:solidFill>
                <a:srgbClr val="2F528F"/>
              </a:solidFill>
            </a:rPr>
          </a:br>
          <a:r>
            <a:rPr lang="en-GB" sz="1300" b="0" i="1" kern="1200" baseline="0">
              <a:solidFill>
                <a:srgbClr val="2F528F"/>
              </a:solidFill>
            </a:rPr>
            <a:t>Adapt to fit with ‘your TOGAF’</a:t>
          </a:r>
          <a:br>
            <a:rPr lang="en-GB" sz="1300" b="0" i="1" kern="1200" baseline="0">
              <a:solidFill>
                <a:srgbClr val="2F528F"/>
              </a:solidFill>
            </a:rPr>
          </a:br>
          <a:r>
            <a:rPr lang="en-GB" sz="1300" b="0" i="1" kern="1200" baseline="0">
              <a:solidFill>
                <a:srgbClr val="2F528F"/>
              </a:solidFill>
            </a:rPr>
            <a:t>This module discusses the Key Docs</a:t>
          </a:r>
          <a:endParaRPr lang="en-US" sz="1300" kern="1200">
            <a:solidFill>
              <a:srgbClr val="2F528F"/>
            </a:solidFill>
          </a:endParaRPr>
        </a:p>
      </dsp:txBody>
      <dsp:txXfrm>
        <a:off x="34897" y="81773"/>
        <a:ext cx="3551740" cy="645076"/>
      </dsp:txXfrm>
    </dsp:sp>
  </dsp:spTree>
</dsp:drawing>
</file>

<file path=ppt/diagrams/drawing1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4F247-7469-441F-8141-EFD788F17C55}">
      <dsp:nvSpPr>
        <dsp:cNvPr id="0" name=""/>
        <dsp:cNvSpPr/>
      </dsp:nvSpPr>
      <dsp:spPr>
        <a:xfrm>
          <a:off x="1028177" y="104"/>
          <a:ext cx="548463" cy="54846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EC885DEA-0589-4314-8BF8-292F6EFDECB1}">
      <dsp:nvSpPr>
        <dsp:cNvPr id="0" name=""/>
        <dsp:cNvSpPr/>
      </dsp:nvSpPr>
      <dsp:spPr>
        <a:xfrm>
          <a:off x="1145063" y="116990"/>
          <a:ext cx="314692" cy="3146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DF547-D06D-4DD0-B55E-FC9237889C62}">
      <dsp:nvSpPr>
        <dsp:cNvPr id="0" name=""/>
        <dsp:cNvSpPr/>
      </dsp:nvSpPr>
      <dsp:spPr>
        <a:xfrm>
          <a:off x="402956" y="719401"/>
          <a:ext cx="1798907" cy="359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Resources [</a:t>
          </a:r>
          <a:r>
            <a:rPr lang="en-GB" sz="1200" i="1" kern="1200"/>
            <a:t>Input</a:t>
          </a:r>
          <a:r>
            <a:rPr lang="en-GB" sz="1200" kern="1200"/>
            <a:t>] are injected into Phases</a:t>
          </a:r>
          <a:endParaRPr lang="en-US" sz="1200" kern="1200"/>
        </a:p>
      </dsp:txBody>
      <dsp:txXfrm>
        <a:off x="402956" y="719401"/>
        <a:ext cx="1798907" cy="359648"/>
      </dsp:txXfrm>
    </dsp:sp>
    <dsp:sp modelId="{F35E455A-D730-43E4-A260-EA77073808BE}">
      <dsp:nvSpPr>
        <dsp:cNvPr id="0" name=""/>
        <dsp:cNvSpPr/>
      </dsp:nvSpPr>
      <dsp:spPr>
        <a:xfrm>
          <a:off x="2984431" y="104"/>
          <a:ext cx="548463" cy="54846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F7D849B9-4D22-4D84-8B3F-8DCCABD71FC2}">
      <dsp:nvSpPr>
        <dsp:cNvPr id="0" name=""/>
        <dsp:cNvSpPr/>
      </dsp:nvSpPr>
      <dsp:spPr>
        <a:xfrm>
          <a:off x="3101317" y="116990"/>
          <a:ext cx="314692" cy="3146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E8A5F-BB92-444F-B88B-1294BE1F7AC0}">
      <dsp:nvSpPr>
        <dsp:cNvPr id="0" name=""/>
        <dsp:cNvSpPr/>
      </dsp:nvSpPr>
      <dsp:spPr>
        <a:xfrm>
          <a:off x="2359209" y="719401"/>
          <a:ext cx="1798907" cy="359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some action is performed</a:t>
          </a:r>
          <a:endParaRPr lang="en-US" sz="1200" kern="1200"/>
        </a:p>
      </dsp:txBody>
      <dsp:txXfrm>
        <a:off x="2359209" y="719401"/>
        <a:ext cx="1798907" cy="359648"/>
      </dsp:txXfrm>
    </dsp:sp>
    <dsp:sp modelId="{78CFD64D-7E5C-4EDD-A33A-8E5BB2822C19}">
      <dsp:nvSpPr>
        <dsp:cNvPr id="0" name=""/>
        <dsp:cNvSpPr/>
      </dsp:nvSpPr>
      <dsp:spPr>
        <a:xfrm>
          <a:off x="4943769" y="104"/>
          <a:ext cx="548463" cy="54846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375DEB3-500C-458A-B548-CA7F65ED0B4E}">
      <dsp:nvSpPr>
        <dsp:cNvPr id="0" name=""/>
        <dsp:cNvSpPr/>
      </dsp:nvSpPr>
      <dsp:spPr>
        <a:xfrm>
          <a:off x="5060655" y="116990"/>
          <a:ext cx="314692" cy="31469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D0FC8B-579F-47F4-BBB2-83FD2837D81F}">
      <dsp:nvSpPr>
        <dsp:cNvPr id="0" name=""/>
        <dsp:cNvSpPr/>
      </dsp:nvSpPr>
      <dsp:spPr>
        <a:xfrm>
          <a:off x="4315463" y="719401"/>
          <a:ext cx="1805075" cy="359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i="1" kern="1200"/>
            <a:t>Output</a:t>
          </a:r>
          <a:r>
            <a:rPr lang="en-GB" sz="1200" kern="1200"/>
            <a:t> is produced</a:t>
          </a:r>
          <a:endParaRPr lang="en-US" sz="1200" kern="1200"/>
        </a:p>
      </dsp:txBody>
      <dsp:txXfrm>
        <a:off x="4315463" y="719401"/>
        <a:ext cx="1805075" cy="359648"/>
      </dsp:txXfrm>
    </dsp:sp>
  </dsp:spTree>
</dsp:drawing>
</file>

<file path=ppt/diagrams/drawing1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4F247-7469-441F-8141-EFD788F17C55}">
      <dsp:nvSpPr>
        <dsp:cNvPr id="0" name=""/>
        <dsp:cNvSpPr/>
      </dsp:nvSpPr>
      <dsp:spPr>
        <a:xfrm>
          <a:off x="2135843" y="243"/>
          <a:ext cx="475549" cy="475549"/>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EC885DEA-0589-4314-8BF8-292F6EFDECB1}">
      <dsp:nvSpPr>
        <dsp:cNvPr id="0" name=""/>
        <dsp:cNvSpPr/>
      </dsp:nvSpPr>
      <dsp:spPr>
        <a:xfrm>
          <a:off x="2237190" y="101590"/>
          <a:ext cx="272856" cy="2728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DF547-D06D-4DD0-B55E-FC9237889C62}">
      <dsp:nvSpPr>
        <dsp:cNvPr id="0" name=""/>
        <dsp:cNvSpPr/>
      </dsp:nvSpPr>
      <dsp:spPr>
        <a:xfrm>
          <a:off x="1983823" y="623915"/>
          <a:ext cx="779589" cy="31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i="0" kern="1200"/>
            <a:t>Input</a:t>
          </a:r>
          <a:endParaRPr lang="en-US" sz="1600" i="0" kern="1200"/>
        </a:p>
      </dsp:txBody>
      <dsp:txXfrm>
        <a:off x="1983823" y="623915"/>
        <a:ext cx="779589" cy="311835"/>
      </dsp:txXfrm>
    </dsp:sp>
    <dsp:sp modelId="{78CFD64D-7E5C-4EDD-A33A-8E5BB2822C19}">
      <dsp:nvSpPr>
        <dsp:cNvPr id="0" name=""/>
        <dsp:cNvSpPr/>
      </dsp:nvSpPr>
      <dsp:spPr>
        <a:xfrm>
          <a:off x="3051861" y="243"/>
          <a:ext cx="475549" cy="475549"/>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375DEB3-500C-458A-B548-CA7F65ED0B4E}">
      <dsp:nvSpPr>
        <dsp:cNvPr id="0" name=""/>
        <dsp:cNvSpPr/>
      </dsp:nvSpPr>
      <dsp:spPr>
        <a:xfrm>
          <a:off x="3153208" y="101590"/>
          <a:ext cx="272856" cy="2728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D0FC8B-579F-47F4-BBB2-83FD2837D81F}">
      <dsp:nvSpPr>
        <dsp:cNvPr id="0" name=""/>
        <dsp:cNvSpPr/>
      </dsp:nvSpPr>
      <dsp:spPr>
        <a:xfrm>
          <a:off x="2899841" y="623915"/>
          <a:ext cx="779589" cy="31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i="0" kern="1200"/>
            <a:t>Output</a:t>
          </a:r>
          <a:endParaRPr lang="en-US" sz="1600" i="0" kern="1200"/>
        </a:p>
      </dsp:txBody>
      <dsp:txXfrm>
        <a:off x="2899841" y="623915"/>
        <a:ext cx="779589" cy="3118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C5948-E023-4D9A-B633-F4A6DCA3CAAB}">
      <dsp:nvSpPr>
        <dsp:cNvPr id="0" name=""/>
        <dsp:cNvSpPr/>
      </dsp:nvSpPr>
      <dsp:spPr>
        <a:xfrm>
          <a:off x="309195" y="400768"/>
          <a:ext cx="962894" cy="96289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8F5CEFE7-1DE1-4806-BC69-21BD6E05A24E}">
      <dsp:nvSpPr>
        <dsp:cNvPr id="0" name=""/>
        <dsp:cNvSpPr/>
      </dsp:nvSpPr>
      <dsp:spPr>
        <a:xfrm>
          <a:off x="514402" y="605975"/>
          <a:ext cx="552480" cy="552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048444-425E-45FC-B428-A1B389587BEB}">
      <dsp:nvSpPr>
        <dsp:cNvPr id="0" name=""/>
        <dsp:cNvSpPr/>
      </dsp:nvSpPr>
      <dsp:spPr>
        <a:xfrm>
          <a:off x="1384" y="1663581"/>
          <a:ext cx="1578515" cy="63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solidFill>
                <a:srgbClr val="0070C0"/>
              </a:solidFill>
            </a:rPr>
            <a:t>EA Landscape</a:t>
          </a:r>
          <a:endParaRPr lang="en-US" sz="1400" kern="1200">
            <a:solidFill>
              <a:srgbClr val="0070C0"/>
            </a:solidFill>
          </a:endParaRPr>
        </a:p>
      </dsp:txBody>
      <dsp:txXfrm>
        <a:off x="1384" y="1663581"/>
        <a:ext cx="1578515" cy="631406"/>
      </dsp:txXfrm>
    </dsp:sp>
    <dsp:sp modelId="{414E386C-39CD-4D65-A3B5-30004EB13F66}">
      <dsp:nvSpPr>
        <dsp:cNvPr id="0" name=""/>
        <dsp:cNvSpPr/>
      </dsp:nvSpPr>
      <dsp:spPr>
        <a:xfrm>
          <a:off x="2163951" y="400768"/>
          <a:ext cx="962894" cy="96289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E5059421-2121-40CD-99D2-4325BC0289E9}">
      <dsp:nvSpPr>
        <dsp:cNvPr id="0" name=""/>
        <dsp:cNvSpPr/>
      </dsp:nvSpPr>
      <dsp:spPr>
        <a:xfrm>
          <a:off x="2369158" y="605975"/>
          <a:ext cx="552480" cy="552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9D6E35-D8EE-4E23-9362-AFEB41051EE6}">
      <dsp:nvSpPr>
        <dsp:cNvPr id="0" name=""/>
        <dsp:cNvSpPr/>
      </dsp:nvSpPr>
      <dsp:spPr>
        <a:xfrm>
          <a:off x="1856140" y="1663581"/>
          <a:ext cx="1578515" cy="63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solidFill>
                <a:srgbClr val="0070C0"/>
              </a:solidFill>
            </a:rPr>
            <a:t>Reference Library</a:t>
          </a:r>
          <a:endParaRPr lang="en-US" sz="1400" kern="1200">
            <a:solidFill>
              <a:srgbClr val="0070C0"/>
            </a:solidFill>
          </a:endParaRPr>
        </a:p>
      </dsp:txBody>
      <dsp:txXfrm>
        <a:off x="1856140" y="1663581"/>
        <a:ext cx="1578515" cy="631406"/>
      </dsp:txXfrm>
    </dsp:sp>
    <dsp:sp modelId="{4ABE63F9-F3A7-4CD8-88E1-6CBE76C76B5B}">
      <dsp:nvSpPr>
        <dsp:cNvPr id="0" name=""/>
        <dsp:cNvSpPr/>
      </dsp:nvSpPr>
      <dsp:spPr>
        <a:xfrm>
          <a:off x="4018707" y="400768"/>
          <a:ext cx="962894" cy="96289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7A64A611-2C56-4F6D-9983-827E0C3ADCDD}">
      <dsp:nvSpPr>
        <dsp:cNvPr id="0" name=""/>
        <dsp:cNvSpPr/>
      </dsp:nvSpPr>
      <dsp:spPr>
        <a:xfrm>
          <a:off x="4223914" y="605975"/>
          <a:ext cx="552480" cy="552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D0E5D4-EEF2-4A46-8B78-56DC0E9C50C1}">
      <dsp:nvSpPr>
        <dsp:cNvPr id="0" name=""/>
        <dsp:cNvSpPr/>
      </dsp:nvSpPr>
      <dsp:spPr>
        <a:xfrm>
          <a:off x="3710896" y="1663581"/>
          <a:ext cx="1578515" cy="63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solidFill>
                <a:srgbClr val="0070C0"/>
              </a:solidFill>
            </a:rPr>
            <a:t>Standards Library</a:t>
          </a:r>
          <a:endParaRPr lang="en-US" sz="1400" kern="1200">
            <a:solidFill>
              <a:srgbClr val="0070C0"/>
            </a:solidFill>
          </a:endParaRPr>
        </a:p>
      </dsp:txBody>
      <dsp:txXfrm>
        <a:off x="3710896" y="1663581"/>
        <a:ext cx="1578515" cy="631406"/>
      </dsp:txXfrm>
    </dsp:sp>
    <dsp:sp modelId="{A3716592-D35F-44EF-A1F7-7ED726AFD31F}">
      <dsp:nvSpPr>
        <dsp:cNvPr id="0" name=""/>
        <dsp:cNvSpPr/>
      </dsp:nvSpPr>
      <dsp:spPr>
        <a:xfrm>
          <a:off x="5873463" y="400768"/>
          <a:ext cx="962894" cy="96289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5DAC1BB5-55C9-4269-BDE8-1BB706149A72}">
      <dsp:nvSpPr>
        <dsp:cNvPr id="0" name=""/>
        <dsp:cNvSpPr/>
      </dsp:nvSpPr>
      <dsp:spPr>
        <a:xfrm>
          <a:off x="6078670" y="605975"/>
          <a:ext cx="552480" cy="552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89BA4F-7023-4D35-AEF4-F2C7AF4F8FE5}">
      <dsp:nvSpPr>
        <dsp:cNvPr id="0" name=""/>
        <dsp:cNvSpPr/>
      </dsp:nvSpPr>
      <dsp:spPr>
        <a:xfrm>
          <a:off x="5565652" y="1663581"/>
          <a:ext cx="1578515" cy="63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solidFill>
                <a:srgbClr val="0070C0"/>
              </a:solidFill>
            </a:rPr>
            <a:t>Requirements Repository</a:t>
          </a:r>
          <a:endParaRPr lang="en-US" sz="1400" kern="1200">
            <a:solidFill>
              <a:srgbClr val="0070C0"/>
            </a:solidFill>
          </a:endParaRPr>
        </a:p>
      </dsp:txBody>
      <dsp:txXfrm>
        <a:off x="5565652" y="1663581"/>
        <a:ext cx="1578515" cy="631406"/>
      </dsp:txXfrm>
    </dsp:sp>
    <dsp:sp modelId="{2F8452ED-FABD-4D98-8140-ADB22D9B0B53}">
      <dsp:nvSpPr>
        <dsp:cNvPr id="0" name=""/>
        <dsp:cNvSpPr/>
      </dsp:nvSpPr>
      <dsp:spPr>
        <a:xfrm>
          <a:off x="7728218" y="400768"/>
          <a:ext cx="962894" cy="962894"/>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9B4760BB-582D-45AF-8964-91D7A9895800}">
      <dsp:nvSpPr>
        <dsp:cNvPr id="0" name=""/>
        <dsp:cNvSpPr/>
      </dsp:nvSpPr>
      <dsp:spPr>
        <a:xfrm>
          <a:off x="7933425" y="605975"/>
          <a:ext cx="552480" cy="552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C30634-E7C9-4584-BE44-697714B4B7F4}">
      <dsp:nvSpPr>
        <dsp:cNvPr id="0" name=""/>
        <dsp:cNvSpPr/>
      </dsp:nvSpPr>
      <dsp:spPr>
        <a:xfrm>
          <a:off x="7420408" y="1663581"/>
          <a:ext cx="1578515" cy="63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solidFill>
                <a:srgbClr val="0070C0"/>
              </a:solidFill>
            </a:rPr>
            <a:t>Compliance Assessments in the Governance Log</a:t>
          </a:r>
          <a:endParaRPr lang="en-US" sz="1400" kern="1200">
            <a:solidFill>
              <a:srgbClr val="0070C0"/>
            </a:solidFill>
          </a:endParaRPr>
        </a:p>
      </dsp:txBody>
      <dsp:txXfrm>
        <a:off x="7420408" y="1663581"/>
        <a:ext cx="1578515" cy="631406"/>
      </dsp:txXfrm>
    </dsp:sp>
  </dsp:spTree>
</dsp:drawing>
</file>

<file path=ppt/diagrams/drawing1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331DA-603F-4B20-9CE4-80763864C116}">
      <dsp:nvSpPr>
        <dsp:cNvPr id="0" name=""/>
        <dsp:cNvSpPr/>
      </dsp:nvSpPr>
      <dsp:spPr>
        <a:xfrm>
          <a:off x="-20883" y="6497"/>
          <a:ext cx="3775009" cy="7259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86A146-0F9A-4834-A8D7-2033FE7EE990}">
      <dsp:nvSpPr>
        <dsp:cNvPr id="0" name=""/>
        <dsp:cNvSpPr/>
      </dsp:nvSpPr>
      <dsp:spPr>
        <a:xfrm>
          <a:off x="198719" y="169838"/>
          <a:ext cx="399277" cy="3992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EAD83C-5F1E-48CC-813F-C0575F9A20D7}">
      <dsp:nvSpPr>
        <dsp:cNvPr id="0" name=""/>
        <dsp:cNvSpPr/>
      </dsp:nvSpPr>
      <dsp:spPr>
        <a:xfrm>
          <a:off x="817598" y="6497"/>
          <a:ext cx="2934886" cy="72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31" tIns="76831" rIns="76831" bIns="76831" numCol="1" spcCol="1270" anchor="ctr" anchorCtr="0">
          <a:noAutofit/>
        </a:bodyPr>
        <a:lstStyle/>
        <a:p>
          <a:pPr marL="0" lvl="0" indent="0" algn="l" defTabSz="533400">
            <a:lnSpc>
              <a:spcPct val="100000"/>
            </a:lnSpc>
            <a:spcBef>
              <a:spcPct val="0"/>
            </a:spcBef>
            <a:spcAft>
              <a:spcPct val="35000"/>
            </a:spcAft>
            <a:buNone/>
          </a:pPr>
          <a:r>
            <a:rPr lang="en-US" sz="1200" kern="1200"/>
            <a:t>Deliverables produced as outputs potentially consumed as inputs.</a:t>
          </a:r>
        </a:p>
      </dsp:txBody>
      <dsp:txXfrm>
        <a:off x="817598" y="6497"/>
        <a:ext cx="2934886" cy="725958"/>
      </dsp:txXfrm>
    </dsp:sp>
    <dsp:sp modelId="{264E95AF-860B-47EC-8B2C-6FA678FC3538}">
      <dsp:nvSpPr>
        <dsp:cNvPr id="0" name=""/>
        <dsp:cNvSpPr/>
      </dsp:nvSpPr>
      <dsp:spPr>
        <a:xfrm>
          <a:off x="-20883" y="913946"/>
          <a:ext cx="3775009" cy="7259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5D517A-C338-4072-AA70-D4E8F83D5F01}">
      <dsp:nvSpPr>
        <dsp:cNvPr id="0" name=""/>
        <dsp:cNvSpPr/>
      </dsp:nvSpPr>
      <dsp:spPr>
        <a:xfrm>
          <a:off x="198719" y="1077286"/>
          <a:ext cx="399277" cy="3992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6C15A3-489C-4CDE-BA30-85455AAF407D}">
      <dsp:nvSpPr>
        <dsp:cNvPr id="0" name=""/>
        <dsp:cNvSpPr/>
      </dsp:nvSpPr>
      <dsp:spPr>
        <a:xfrm>
          <a:off x="976068" y="913946"/>
          <a:ext cx="2617948" cy="72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31" tIns="76831" rIns="76831" bIns="76831" numCol="1" spcCol="1270" anchor="ctr" anchorCtr="0">
          <a:noAutofit/>
        </a:bodyPr>
        <a:lstStyle/>
        <a:p>
          <a:pPr marL="0" lvl="0" indent="0" algn="l" defTabSz="533400">
            <a:lnSpc>
              <a:spcPct val="100000"/>
            </a:lnSpc>
            <a:spcBef>
              <a:spcPct val="0"/>
            </a:spcBef>
            <a:spcAft>
              <a:spcPct val="35000"/>
            </a:spcAft>
            <a:buNone/>
          </a:pPr>
          <a:r>
            <a:rPr lang="en-US" sz="1200" kern="1200"/>
            <a:t>Other deliverables may be produced elsewhere and consumed by the ADM.</a:t>
          </a:r>
        </a:p>
      </dsp:txBody>
      <dsp:txXfrm>
        <a:off x="976068" y="913946"/>
        <a:ext cx="2617948" cy="725958"/>
      </dsp:txXfrm>
    </dsp:sp>
    <dsp:sp modelId="{9C47E9A8-96ED-4D59-8CDF-458648DCE3D9}">
      <dsp:nvSpPr>
        <dsp:cNvPr id="0" name=""/>
        <dsp:cNvSpPr/>
      </dsp:nvSpPr>
      <dsp:spPr>
        <a:xfrm>
          <a:off x="-20883" y="1821394"/>
          <a:ext cx="3775009" cy="7259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57DE9F-EBFD-4D49-89DE-51E22718C21A}">
      <dsp:nvSpPr>
        <dsp:cNvPr id="0" name=""/>
        <dsp:cNvSpPr/>
      </dsp:nvSpPr>
      <dsp:spPr>
        <a:xfrm>
          <a:off x="198719" y="1984735"/>
          <a:ext cx="399277" cy="3992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F186A0-DE67-475A-ADD1-C8F51ACEDD5E}">
      <dsp:nvSpPr>
        <dsp:cNvPr id="0" name=""/>
        <dsp:cNvSpPr/>
      </dsp:nvSpPr>
      <dsp:spPr>
        <a:xfrm>
          <a:off x="976068" y="1821394"/>
          <a:ext cx="2617948" cy="72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31" tIns="76831" rIns="76831" bIns="76831" numCol="1" spcCol="1270" anchor="ctr" anchorCtr="0">
          <a:noAutofit/>
        </a:bodyPr>
        <a:lstStyle/>
        <a:p>
          <a:pPr marL="0" lvl="0" indent="0" algn="l" defTabSz="533400">
            <a:lnSpc>
              <a:spcPct val="100000"/>
            </a:lnSpc>
            <a:spcBef>
              <a:spcPct val="0"/>
            </a:spcBef>
            <a:spcAft>
              <a:spcPct val="35000"/>
            </a:spcAft>
            <a:buNone/>
          </a:pPr>
          <a:r>
            <a:rPr lang="en-US" sz="1200" kern="1200"/>
            <a:t>This is not a complete or exhaustive table – but a guide.</a:t>
          </a:r>
        </a:p>
      </dsp:txBody>
      <dsp:txXfrm>
        <a:off x="976068" y="1821394"/>
        <a:ext cx="2617948" cy="725958"/>
      </dsp:txXfrm>
    </dsp:sp>
    <dsp:sp modelId="{2DA4C883-EC37-4030-9FF9-8E068F78CEA3}">
      <dsp:nvSpPr>
        <dsp:cNvPr id="0" name=""/>
        <dsp:cNvSpPr/>
      </dsp:nvSpPr>
      <dsp:spPr>
        <a:xfrm>
          <a:off x="-20883" y="2728842"/>
          <a:ext cx="3775009" cy="7259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F2C3CB-8C76-404F-91B7-716D181FF50D}">
      <dsp:nvSpPr>
        <dsp:cNvPr id="0" name=""/>
        <dsp:cNvSpPr/>
      </dsp:nvSpPr>
      <dsp:spPr>
        <a:xfrm>
          <a:off x="198719" y="2892183"/>
          <a:ext cx="399277" cy="3992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E51171-762E-4875-80AD-2B009AEC5BA1}">
      <dsp:nvSpPr>
        <dsp:cNvPr id="0" name=""/>
        <dsp:cNvSpPr/>
      </dsp:nvSpPr>
      <dsp:spPr>
        <a:xfrm>
          <a:off x="774191" y="2728842"/>
          <a:ext cx="3021700" cy="72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31" tIns="76831" rIns="76831" bIns="76831" numCol="1" spcCol="1270" anchor="ctr" anchorCtr="0">
          <a:noAutofit/>
        </a:bodyPr>
        <a:lstStyle/>
        <a:p>
          <a:pPr marL="0" lvl="0" indent="0" algn="l" defTabSz="533400">
            <a:lnSpc>
              <a:spcPct val="100000"/>
            </a:lnSpc>
            <a:spcBef>
              <a:spcPct val="0"/>
            </a:spcBef>
            <a:spcAft>
              <a:spcPct val="35000"/>
            </a:spcAft>
            <a:buNone/>
          </a:pPr>
          <a:r>
            <a:rPr lang="en-US" sz="1200" kern="1200"/>
            <a:t>Create enterprise interpretation to systematize the management of the EA cycles.</a:t>
          </a:r>
        </a:p>
      </dsp:txBody>
      <dsp:txXfrm>
        <a:off x="774191" y="2728842"/>
        <a:ext cx="3021700" cy="725958"/>
      </dsp:txXfrm>
    </dsp:sp>
  </dsp:spTree>
</dsp:drawing>
</file>

<file path=ppt/diagrams/drawing1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79FFEA-58FD-4E01-B099-43F05F20E5A1}">
      <dsp:nvSpPr>
        <dsp:cNvPr id="0" name=""/>
        <dsp:cNvSpPr/>
      </dsp:nvSpPr>
      <dsp:spPr>
        <a:xfrm>
          <a:off x="0" y="110543"/>
          <a:ext cx="1882443" cy="1195351"/>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F10215-D360-4973-B5F3-42184D8B5958}">
      <dsp:nvSpPr>
        <dsp:cNvPr id="0" name=""/>
        <dsp:cNvSpPr/>
      </dsp:nvSpPr>
      <dsp:spPr>
        <a:xfrm>
          <a:off x="209160" y="309245"/>
          <a:ext cx="1882443" cy="1195351"/>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External references should be used where possible</a:t>
          </a:r>
          <a:endParaRPr lang="en-US" sz="1600" kern="1200"/>
        </a:p>
      </dsp:txBody>
      <dsp:txXfrm>
        <a:off x="244171" y="344256"/>
        <a:ext cx="1812421" cy="1125329"/>
      </dsp:txXfrm>
    </dsp:sp>
    <dsp:sp modelId="{033F715A-3291-4070-BBC8-71ACEF87FFE2}">
      <dsp:nvSpPr>
        <dsp:cNvPr id="0" name=""/>
        <dsp:cNvSpPr/>
      </dsp:nvSpPr>
      <dsp:spPr>
        <a:xfrm>
          <a:off x="2300764" y="110543"/>
          <a:ext cx="1882443" cy="1195351"/>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39CA81-5216-4878-A0E8-7BE121E0FEDD}">
      <dsp:nvSpPr>
        <dsp:cNvPr id="0" name=""/>
        <dsp:cNvSpPr/>
      </dsp:nvSpPr>
      <dsp:spPr>
        <a:xfrm>
          <a:off x="2509925" y="309245"/>
          <a:ext cx="1882443" cy="1195351"/>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These are descriptions of generic expectation</a:t>
          </a:r>
          <a:endParaRPr lang="en-US" sz="1600" kern="1200"/>
        </a:p>
      </dsp:txBody>
      <dsp:txXfrm>
        <a:off x="2544936" y="344256"/>
        <a:ext cx="1812421" cy="1125329"/>
      </dsp:txXfrm>
    </dsp:sp>
    <dsp:sp modelId="{26C9E4CD-1A58-4DE1-BB12-346D3BE2B80E}">
      <dsp:nvSpPr>
        <dsp:cNvPr id="0" name=""/>
        <dsp:cNvSpPr/>
      </dsp:nvSpPr>
      <dsp:spPr>
        <a:xfrm>
          <a:off x="4601529" y="110543"/>
          <a:ext cx="1882443" cy="1195351"/>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80915B-4887-428B-8316-3E90E66F71D4}">
      <dsp:nvSpPr>
        <dsp:cNvPr id="0" name=""/>
        <dsp:cNvSpPr/>
      </dsp:nvSpPr>
      <dsp:spPr>
        <a:xfrm>
          <a:off x="4810690" y="309245"/>
          <a:ext cx="1882443" cy="1195351"/>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Ignoring any input or output item may cause problems downstream.</a:t>
          </a:r>
          <a:endParaRPr lang="en-US" sz="1600" kern="1200"/>
        </a:p>
      </dsp:txBody>
      <dsp:txXfrm>
        <a:off x="4845701" y="344256"/>
        <a:ext cx="1812421" cy="1125329"/>
      </dsp:txXfrm>
    </dsp:sp>
  </dsp:spTree>
</dsp:drawing>
</file>

<file path=ppt/diagrams/drawing1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A88B9-A805-4498-BCC0-907147BAF618}">
      <dsp:nvSpPr>
        <dsp:cNvPr id="0" name=""/>
        <dsp:cNvSpPr/>
      </dsp:nvSpPr>
      <dsp:spPr>
        <a:xfrm>
          <a:off x="983986" y="709024"/>
          <a:ext cx="554501" cy="55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4C1AA4-E7B1-4031-9177-C2892734F736}">
      <dsp:nvSpPr>
        <dsp:cNvPr id="0" name=""/>
        <dsp:cNvSpPr/>
      </dsp:nvSpPr>
      <dsp:spPr>
        <a:xfrm>
          <a:off x="5327" y="1448484"/>
          <a:ext cx="2511819" cy="492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Lists individual work packages that will realize the Target Architecture </a:t>
          </a:r>
          <a:endParaRPr lang="en-US" sz="1200" kern="1200"/>
        </a:p>
      </dsp:txBody>
      <dsp:txXfrm>
        <a:off x="5327" y="1448484"/>
        <a:ext cx="2511819" cy="492890"/>
      </dsp:txXfrm>
    </dsp:sp>
    <dsp:sp modelId="{6A34727F-7335-4619-92A2-BAA42B47EE48}">
      <dsp:nvSpPr>
        <dsp:cNvPr id="0" name=""/>
        <dsp:cNvSpPr/>
      </dsp:nvSpPr>
      <dsp:spPr>
        <a:xfrm>
          <a:off x="3400955" y="709024"/>
          <a:ext cx="554501" cy="55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DDB22-F6F3-4D0D-AE45-71820B6AEF07}">
      <dsp:nvSpPr>
        <dsp:cNvPr id="0" name=""/>
        <dsp:cNvSpPr/>
      </dsp:nvSpPr>
      <dsp:spPr>
        <a:xfrm>
          <a:off x="2732786" y="1448484"/>
          <a:ext cx="1890839" cy="492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Highlights individual work packages’ business value at each stage </a:t>
          </a:r>
          <a:endParaRPr lang="en-US" sz="1200" kern="1200"/>
        </a:p>
      </dsp:txBody>
      <dsp:txXfrm>
        <a:off x="2732786" y="1448484"/>
        <a:ext cx="1890839" cy="492890"/>
      </dsp:txXfrm>
    </dsp:sp>
    <dsp:sp modelId="{E4C4CAE9-7FE3-4C49-A7D5-4780195FFFDC}">
      <dsp:nvSpPr>
        <dsp:cNvPr id="0" name=""/>
        <dsp:cNvSpPr/>
      </dsp:nvSpPr>
      <dsp:spPr>
        <a:xfrm>
          <a:off x="5507434" y="709024"/>
          <a:ext cx="554501" cy="55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E2539C-B1F3-490A-A329-893EDD77AD16}">
      <dsp:nvSpPr>
        <dsp:cNvPr id="0" name=""/>
        <dsp:cNvSpPr/>
      </dsp:nvSpPr>
      <dsp:spPr>
        <a:xfrm>
          <a:off x="4839265" y="1448484"/>
          <a:ext cx="1890839" cy="492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Details Transition Architectures </a:t>
          </a:r>
          <a:endParaRPr lang="en-US" sz="1200" kern="1200"/>
        </a:p>
      </dsp:txBody>
      <dsp:txXfrm>
        <a:off x="4839265" y="1448484"/>
        <a:ext cx="1890839" cy="492890"/>
      </dsp:txXfrm>
    </dsp:sp>
    <dsp:sp modelId="{D6832189-0E52-49EE-9319-9141ECB1F6E9}">
      <dsp:nvSpPr>
        <dsp:cNvPr id="0" name=""/>
        <dsp:cNvSpPr/>
      </dsp:nvSpPr>
      <dsp:spPr>
        <a:xfrm>
          <a:off x="7613913" y="709024"/>
          <a:ext cx="554501" cy="55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D9ADBC-DB2B-4FD8-89B4-F5051552A9E8}">
      <dsp:nvSpPr>
        <dsp:cNvPr id="0" name=""/>
        <dsp:cNvSpPr/>
      </dsp:nvSpPr>
      <dsp:spPr>
        <a:xfrm>
          <a:off x="6945744" y="1448484"/>
          <a:ext cx="1890839" cy="492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Is incrementally developed throughout Phases E and F</a:t>
          </a:r>
          <a:endParaRPr lang="en-US" sz="1200" kern="1200"/>
        </a:p>
      </dsp:txBody>
      <dsp:txXfrm>
        <a:off x="6945744" y="1448484"/>
        <a:ext cx="1890839" cy="492890"/>
      </dsp:txXfrm>
    </dsp:sp>
  </dsp:spTree>
</dsp:drawing>
</file>

<file path=ppt/diagrams/drawing1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E1A55-E51F-4714-B036-1280201252BC}">
      <dsp:nvSpPr>
        <dsp:cNvPr id="0" name=""/>
        <dsp:cNvSpPr/>
      </dsp:nvSpPr>
      <dsp:spPr>
        <a:xfrm>
          <a:off x="0" y="0"/>
          <a:ext cx="5600064" cy="8208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2C695F-C9CD-4BA3-AF8E-9EBC1EC6088A}">
      <dsp:nvSpPr>
        <dsp:cNvPr id="0" name=""/>
        <dsp:cNvSpPr/>
      </dsp:nvSpPr>
      <dsp:spPr>
        <a:xfrm>
          <a:off x="248296" y="187471"/>
          <a:ext cx="451888" cy="451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15A890-D531-4C9C-9E31-D9A4EC601B63}">
      <dsp:nvSpPr>
        <dsp:cNvPr id="0" name=""/>
        <dsp:cNvSpPr/>
      </dsp:nvSpPr>
      <dsp:spPr>
        <a:xfrm>
          <a:off x="948481" y="2788"/>
          <a:ext cx="4512453" cy="821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4" tIns="86954" rIns="86954" bIns="86954" numCol="1" spcCol="1270" anchor="ctr" anchorCtr="0">
          <a:noAutofit/>
        </a:bodyPr>
        <a:lstStyle/>
        <a:p>
          <a:pPr marL="0" lvl="0" indent="0" algn="l" defTabSz="800100">
            <a:lnSpc>
              <a:spcPct val="100000"/>
            </a:lnSpc>
            <a:spcBef>
              <a:spcPct val="0"/>
            </a:spcBef>
            <a:spcAft>
              <a:spcPct val="35000"/>
            </a:spcAft>
            <a:buNone/>
          </a:pPr>
          <a:r>
            <a:rPr lang="en-GB" sz="1800" kern="1200"/>
            <a:t>Business Capability Assessment</a:t>
          </a:r>
          <a:endParaRPr lang="en-US" sz="1800" kern="1200"/>
        </a:p>
      </dsp:txBody>
      <dsp:txXfrm>
        <a:off x="948481" y="2788"/>
        <a:ext cx="4512453" cy="821616"/>
      </dsp:txXfrm>
    </dsp:sp>
    <dsp:sp modelId="{093EBFDD-75F6-49D9-A781-E0DBDBD04402}">
      <dsp:nvSpPr>
        <dsp:cNvPr id="0" name=""/>
        <dsp:cNvSpPr/>
      </dsp:nvSpPr>
      <dsp:spPr>
        <a:xfrm>
          <a:off x="0" y="984719"/>
          <a:ext cx="5600064" cy="8208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B8E55B-6546-4A38-B46B-ABA004ABD49F}">
      <dsp:nvSpPr>
        <dsp:cNvPr id="0" name=""/>
        <dsp:cNvSpPr/>
      </dsp:nvSpPr>
      <dsp:spPr>
        <a:xfrm>
          <a:off x="248296" y="1169402"/>
          <a:ext cx="451888" cy="451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F814C4-1E2F-4889-BB78-E7E425056DDB}">
      <dsp:nvSpPr>
        <dsp:cNvPr id="0" name=""/>
        <dsp:cNvSpPr/>
      </dsp:nvSpPr>
      <dsp:spPr>
        <a:xfrm>
          <a:off x="948481" y="984719"/>
          <a:ext cx="4512453" cy="821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4" tIns="86954" rIns="86954" bIns="86954" numCol="1" spcCol="1270" anchor="ctr" anchorCtr="0">
          <a:noAutofit/>
        </a:bodyPr>
        <a:lstStyle/>
        <a:p>
          <a:pPr marL="0" lvl="0" indent="0" algn="l" defTabSz="800100">
            <a:lnSpc>
              <a:spcPct val="100000"/>
            </a:lnSpc>
            <a:spcBef>
              <a:spcPct val="0"/>
            </a:spcBef>
            <a:spcAft>
              <a:spcPct val="35000"/>
            </a:spcAft>
            <a:buNone/>
          </a:pPr>
          <a:r>
            <a:rPr lang="en-GB" sz="1800" kern="1200"/>
            <a:t>Assessment of likely impacts to the business organization resulting from the successful deployment of the Target Architecture</a:t>
          </a:r>
          <a:endParaRPr lang="en-US" sz="1800" kern="1200"/>
        </a:p>
      </dsp:txBody>
      <dsp:txXfrm>
        <a:off x="948481" y="984719"/>
        <a:ext cx="4512453" cy="821616"/>
      </dsp:txXfrm>
    </dsp:sp>
    <dsp:sp modelId="{A1482E0D-9D08-4C02-A5B7-79F6036BFBBB}">
      <dsp:nvSpPr>
        <dsp:cNvPr id="0" name=""/>
        <dsp:cNvSpPr/>
      </dsp:nvSpPr>
      <dsp:spPr>
        <a:xfrm>
          <a:off x="0" y="1966651"/>
          <a:ext cx="5600064" cy="8208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FC7CF5-F261-4082-8457-7219E783EFFF}">
      <dsp:nvSpPr>
        <dsp:cNvPr id="0" name=""/>
        <dsp:cNvSpPr/>
      </dsp:nvSpPr>
      <dsp:spPr>
        <a:xfrm>
          <a:off x="248296" y="2151334"/>
          <a:ext cx="451888" cy="451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3289B3-5E24-48A5-AAF7-BF062FE4A425}">
      <dsp:nvSpPr>
        <dsp:cNvPr id="0" name=""/>
        <dsp:cNvSpPr/>
      </dsp:nvSpPr>
      <dsp:spPr>
        <a:xfrm>
          <a:off x="948481" y="1966651"/>
          <a:ext cx="4512453" cy="821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4" tIns="86954" rIns="86954" bIns="86954" numCol="1" spcCol="1270" anchor="ctr" anchorCtr="0">
          <a:noAutofit/>
        </a:bodyPr>
        <a:lstStyle/>
        <a:p>
          <a:pPr marL="0" lvl="0" indent="0" algn="l" defTabSz="800100">
            <a:lnSpc>
              <a:spcPct val="100000"/>
            </a:lnSpc>
            <a:spcBef>
              <a:spcPct val="0"/>
            </a:spcBef>
            <a:spcAft>
              <a:spcPct val="35000"/>
            </a:spcAft>
            <a:buNone/>
          </a:pPr>
          <a:r>
            <a:rPr lang="en-GB" sz="1800" kern="1200"/>
            <a:t>IT Capability Assessment</a:t>
          </a:r>
          <a:endParaRPr lang="en-US" sz="1800" kern="1200"/>
        </a:p>
      </dsp:txBody>
      <dsp:txXfrm>
        <a:off x="948481" y="1966651"/>
        <a:ext cx="4512453" cy="8216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891CE-A6E8-4487-91EA-CCC34E0181C7}">
      <dsp:nvSpPr>
        <dsp:cNvPr id="0" name=""/>
        <dsp:cNvSpPr/>
      </dsp:nvSpPr>
      <dsp:spPr>
        <a:xfrm>
          <a:off x="635026" y="362346"/>
          <a:ext cx="1098000" cy="1098000"/>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AEA7B683-1726-491F-8ABF-A4F7FACDEA1B}">
      <dsp:nvSpPr>
        <dsp:cNvPr id="0" name=""/>
        <dsp:cNvSpPr/>
      </dsp:nvSpPr>
      <dsp:spPr>
        <a:xfrm>
          <a:off x="869026" y="596347"/>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C269CA-7068-44F6-A5A5-061E4FD1D6C5}">
      <dsp:nvSpPr>
        <dsp:cNvPr id="0" name=""/>
        <dsp:cNvSpPr/>
      </dsp:nvSpPr>
      <dsp:spPr>
        <a:xfrm>
          <a:off x="284026" y="1802347"/>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solidFill>
                <a:srgbClr val="0070C0"/>
              </a:solidFill>
            </a:rPr>
            <a:t>Which processes are orchestrated by the differentiating capability?</a:t>
          </a:r>
          <a:endParaRPr lang="en-US" sz="1100" kern="1200">
            <a:solidFill>
              <a:srgbClr val="0070C0"/>
            </a:solidFill>
          </a:endParaRPr>
        </a:p>
      </dsp:txBody>
      <dsp:txXfrm>
        <a:off x="284026" y="1802347"/>
        <a:ext cx="1800000" cy="787500"/>
      </dsp:txXfrm>
    </dsp:sp>
    <dsp:sp modelId="{0540680A-EAAA-4DC5-B546-FC6B0B8B227A}">
      <dsp:nvSpPr>
        <dsp:cNvPr id="0" name=""/>
        <dsp:cNvSpPr/>
      </dsp:nvSpPr>
      <dsp:spPr>
        <a:xfrm>
          <a:off x="2750026" y="362346"/>
          <a:ext cx="1098000" cy="1098000"/>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5AC10B02-6158-4429-8C1B-E5CB125700AA}">
      <dsp:nvSpPr>
        <dsp:cNvPr id="0" name=""/>
        <dsp:cNvSpPr/>
      </dsp:nvSpPr>
      <dsp:spPr>
        <a:xfrm>
          <a:off x="2984026" y="596347"/>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D1BAED-9C14-4814-BA2B-3F0D5B6A9604}">
      <dsp:nvSpPr>
        <dsp:cNvPr id="0" name=""/>
        <dsp:cNvSpPr/>
      </dsp:nvSpPr>
      <dsp:spPr>
        <a:xfrm>
          <a:off x="2399026" y="1802347"/>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solidFill>
                <a:srgbClr val="0070C0"/>
              </a:solidFill>
            </a:rPr>
            <a:t>Which processes require an application change?</a:t>
          </a:r>
          <a:endParaRPr lang="en-US" sz="1100" kern="1200">
            <a:solidFill>
              <a:srgbClr val="0070C0"/>
            </a:solidFill>
          </a:endParaRPr>
        </a:p>
      </dsp:txBody>
      <dsp:txXfrm>
        <a:off x="2399026" y="1802347"/>
        <a:ext cx="1800000" cy="787500"/>
      </dsp:txXfrm>
    </dsp:sp>
    <dsp:sp modelId="{D41502B1-7BB0-4EC2-AE20-F0883D60D33E}">
      <dsp:nvSpPr>
        <dsp:cNvPr id="0" name=""/>
        <dsp:cNvSpPr/>
      </dsp:nvSpPr>
      <dsp:spPr>
        <a:xfrm>
          <a:off x="4865026" y="362346"/>
          <a:ext cx="1098000" cy="1098000"/>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F6815B1D-3515-42A6-BD1C-69DDC6761E8D}">
      <dsp:nvSpPr>
        <dsp:cNvPr id="0" name=""/>
        <dsp:cNvSpPr/>
      </dsp:nvSpPr>
      <dsp:spPr>
        <a:xfrm>
          <a:off x="5099026" y="596347"/>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F38B9C-7CD2-418B-8F31-AA4B59446C2C}">
      <dsp:nvSpPr>
        <dsp:cNvPr id="0" name=""/>
        <dsp:cNvSpPr/>
      </dsp:nvSpPr>
      <dsp:spPr>
        <a:xfrm>
          <a:off x="4514026" y="1802347"/>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solidFill>
                <a:srgbClr val="0070C0"/>
              </a:solidFill>
            </a:rPr>
            <a:t>What functionality does an application support?</a:t>
          </a:r>
          <a:endParaRPr lang="en-US" sz="1100" kern="1200">
            <a:solidFill>
              <a:srgbClr val="0070C0"/>
            </a:solidFill>
          </a:endParaRPr>
        </a:p>
      </dsp:txBody>
      <dsp:txXfrm>
        <a:off x="4514026" y="1802347"/>
        <a:ext cx="1800000" cy="787500"/>
      </dsp:txXfrm>
    </dsp:sp>
    <dsp:sp modelId="{08EF1C48-C3EF-48D6-B623-6FF6AECDBF6A}">
      <dsp:nvSpPr>
        <dsp:cNvPr id="0" name=""/>
        <dsp:cNvSpPr/>
      </dsp:nvSpPr>
      <dsp:spPr>
        <a:xfrm>
          <a:off x="6980026" y="362346"/>
          <a:ext cx="1098000" cy="1098000"/>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0904A1B1-3885-47E7-9251-5EA6E029C96D}">
      <dsp:nvSpPr>
        <dsp:cNvPr id="0" name=""/>
        <dsp:cNvSpPr/>
      </dsp:nvSpPr>
      <dsp:spPr>
        <a:xfrm>
          <a:off x="7214026" y="596347"/>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C519DE-9017-4357-A820-0F04DB3C51A7}">
      <dsp:nvSpPr>
        <dsp:cNvPr id="0" name=""/>
        <dsp:cNvSpPr/>
      </dsp:nvSpPr>
      <dsp:spPr>
        <a:xfrm>
          <a:off x="6629026" y="1802347"/>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solidFill>
                <a:srgbClr val="0070C0"/>
              </a:solidFill>
            </a:rPr>
            <a:t>What is the impact  on information security of using A cloud infrastructure for the application?</a:t>
          </a:r>
          <a:endParaRPr lang="en-US" sz="1100" kern="1200">
            <a:solidFill>
              <a:srgbClr val="0070C0"/>
            </a:solidFill>
          </a:endParaRPr>
        </a:p>
      </dsp:txBody>
      <dsp:txXfrm>
        <a:off x="6629026" y="1802347"/>
        <a:ext cx="1800000" cy="7875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04226-E6CE-43B3-B93C-28CE72827089}">
      <dsp:nvSpPr>
        <dsp:cNvPr id="0" name=""/>
        <dsp:cNvSpPr/>
      </dsp:nvSpPr>
      <dsp:spPr>
        <a:xfrm>
          <a:off x="240813" y="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1.1a : Describe what an enterprise is.</a:t>
          </a:r>
          <a:endParaRPr lang="en-US" sz="1000" kern="1200"/>
        </a:p>
      </dsp:txBody>
      <dsp:txXfrm>
        <a:off x="240813" y="0"/>
        <a:ext cx="1577105" cy="732969"/>
      </dsp:txXfrm>
    </dsp:sp>
    <dsp:sp modelId="{7833F05C-0DA8-4C8C-A4D6-DFD23F79CD2C}">
      <dsp:nvSpPr>
        <dsp:cNvPr id="0" name=""/>
        <dsp:cNvSpPr/>
      </dsp:nvSpPr>
      <dsp:spPr>
        <a:xfrm>
          <a:off x="1869638" y="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1.2a : Explain the purpose of Enterprise Architecture.</a:t>
          </a:r>
          <a:endParaRPr lang="en-US" sz="1000" kern="1200"/>
        </a:p>
      </dsp:txBody>
      <dsp:txXfrm>
        <a:off x="1869638" y="0"/>
        <a:ext cx="1577105" cy="732969"/>
      </dsp:txXfrm>
    </dsp:sp>
    <dsp:sp modelId="{347F2A84-9489-4D31-BD57-778495B8327D}">
      <dsp:nvSpPr>
        <dsp:cNvPr id="0" name=""/>
        <dsp:cNvSpPr/>
      </dsp:nvSpPr>
      <dsp:spPr>
        <a:xfrm>
          <a:off x="3498458" y="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1.2b : Explain the purpose of Enterprise Architecture.</a:t>
          </a:r>
          <a:endParaRPr lang="en-US" sz="1000" kern="1200"/>
        </a:p>
      </dsp:txBody>
      <dsp:txXfrm>
        <a:off x="3498458" y="0"/>
        <a:ext cx="1577105" cy="732969"/>
      </dsp:txXfrm>
    </dsp:sp>
    <dsp:sp modelId="{368D6B00-66B8-45D6-912F-38A145AE5095}">
      <dsp:nvSpPr>
        <dsp:cNvPr id="0" name=""/>
        <dsp:cNvSpPr/>
      </dsp:nvSpPr>
      <dsp:spPr>
        <a:xfrm>
          <a:off x="5154430" y="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0" bIns="38100" numCol="1" spcCol="1270" anchor="ctr" anchorCtr="0">
          <a:noAutofit/>
        </a:bodyPr>
        <a:lstStyle/>
        <a:p>
          <a:pPr marL="0" lvl="0" indent="0" algn="ctr" defTabSz="444500">
            <a:lnSpc>
              <a:spcPct val="90000"/>
            </a:lnSpc>
            <a:spcBef>
              <a:spcPct val="0"/>
            </a:spcBef>
            <a:spcAft>
              <a:spcPct val="35000"/>
            </a:spcAft>
            <a:buNone/>
          </a:pPr>
          <a:r>
            <a:rPr lang="en-GB" sz="1000" kern="1200"/>
            <a:t>1.2c : Explain the purpose of Enterprise Architecture.</a:t>
          </a:r>
          <a:endParaRPr lang="en-US" sz="1000" kern="1200"/>
        </a:p>
      </dsp:txBody>
      <dsp:txXfrm>
        <a:off x="5154430" y="0"/>
        <a:ext cx="1577105" cy="732969"/>
      </dsp:txXfrm>
    </dsp:sp>
    <dsp:sp modelId="{5AAB7DE3-5277-4092-83D9-7E306E0270E3}">
      <dsp:nvSpPr>
        <dsp:cNvPr id="0" name=""/>
        <dsp:cNvSpPr/>
      </dsp:nvSpPr>
      <dsp:spPr>
        <a:xfrm>
          <a:off x="6742309" y="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1.3a : List the key benefits of having an Enterprise Architecture.</a:t>
          </a:r>
          <a:endParaRPr lang="en-US" sz="1000" kern="1200"/>
        </a:p>
      </dsp:txBody>
      <dsp:txXfrm>
        <a:off x="6742309" y="0"/>
        <a:ext cx="1577105" cy="732969"/>
      </dsp:txXfrm>
    </dsp:sp>
    <dsp:sp modelId="{968C4945-39DE-4627-BB78-2E259A596A3D}">
      <dsp:nvSpPr>
        <dsp:cNvPr id="0" name=""/>
        <dsp:cNvSpPr/>
      </dsp:nvSpPr>
      <dsp:spPr>
        <a:xfrm>
          <a:off x="244264" y="778881"/>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1.3b : List the key benefits of having an Enterprise Architecture.</a:t>
          </a:r>
          <a:endParaRPr lang="en-US" sz="1000" kern="1200"/>
        </a:p>
      </dsp:txBody>
      <dsp:txXfrm>
        <a:off x="244264" y="778881"/>
        <a:ext cx="1577105" cy="732969"/>
      </dsp:txXfrm>
    </dsp:sp>
    <dsp:sp modelId="{DC019971-C521-45BE-BB5C-702B8CDF66ED}">
      <dsp:nvSpPr>
        <dsp:cNvPr id="0" name=""/>
        <dsp:cNvSpPr/>
      </dsp:nvSpPr>
      <dsp:spPr>
        <a:xfrm>
          <a:off x="1873084" y="778881"/>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1.4a : Explain why the TOGAF Standard is suitable for use as a framework for Enterprise Architecture.</a:t>
          </a:r>
          <a:endParaRPr lang="en-US" sz="1000" kern="1200"/>
        </a:p>
      </dsp:txBody>
      <dsp:txXfrm>
        <a:off x="1873084" y="778881"/>
        <a:ext cx="1577105" cy="732969"/>
      </dsp:txXfrm>
    </dsp:sp>
    <dsp:sp modelId="{513EE917-BAB2-4AE3-9F5A-FBBB9D82C630}">
      <dsp:nvSpPr>
        <dsp:cNvPr id="0" name=""/>
        <dsp:cNvSpPr/>
      </dsp:nvSpPr>
      <dsp:spPr>
        <a:xfrm>
          <a:off x="3499332" y="778881"/>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0" bIns="38100" numCol="1" spcCol="1270" anchor="ctr" anchorCtr="0">
          <a:noAutofit/>
        </a:bodyPr>
        <a:lstStyle/>
        <a:p>
          <a:pPr marL="0" lvl="0" indent="0" algn="ctr" defTabSz="444500">
            <a:lnSpc>
              <a:spcPct val="90000"/>
            </a:lnSpc>
            <a:spcBef>
              <a:spcPct val="0"/>
            </a:spcBef>
            <a:spcAft>
              <a:spcPct val="35000"/>
            </a:spcAft>
            <a:buNone/>
          </a:pPr>
          <a:r>
            <a:rPr lang="en-GB" sz="1000" kern="1200"/>
            <a:t>1.4b/c : Explain why the TOGAF Standard is suitable for use as a framework for Enterprise Architecture.</a:t>
          </a:r>
          <a:endParaRPr lang="en-US" sz="1000" kern="1200"/>
        </a:p>
      </dsp:txBody>
      <dsp:txXfrm>
        <a:off x="3499332" y="778881"/>
        <a:ext cx="1577105" cy="732969"/>
      </dsp:txXfrm>
    </dsp:sp>
    <dsp:sp modelId="{AA86EAA6-527B-4F89-9673-46AC889E4A3F}">
      <dsp:nvSpPr>
        <dsp:cNvPr id="0" name=""/>
        <dsp:cNvSpPr/>
      </dsp:nvSpPr>
      <dsp:spPr>
        <a:xfrm>
          <a:off x="5116935" y="784908"/>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1.4d : Explain why the TOGAF Standard is suitable for use as a framework for Enterprise Architecture.</a:t>
          </a:r>
          <a:endParaRPr lang="en-US" sz="1000" kern="1200"/>
        </a:p>
      </dsp:txBody>
      <dsp:txXfrm>
        <a:off x="5116935" y="784908"/>
        <a:ext cx="1577105" cy="732969"/>
      </dsp:txXfrm>
    </dsp:sp>
    <dsp:sp modelId="{3E65E919-F614-49EC-92D5-FCB1179E239E}">
      <dsp:nvSpPr>
        <dsp:cNvPr id="0" name=""/>
        <dsp:cNvSpPr/>
      </dsp:nvSpPr>
      <dsp:spPr>
        <a:xfrm>
          <a:off x="6745760" y="784908"/>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1.5a : List the four architecture domains which the TOGAF Standard supports. </a:t>
          </a:r>
          <a:endParaRPr lang="en-US" sz="1000" kern="1200"/>
        </a:p>
      </dsp:txBody>
      <dsp:txXfrm>
        <a:off x="6745760" y="784908"/>
        <a:ext cx="1577105" cy="732969"/>
      </dsp:txXfrm>
    </dsp:sp>
    <dsp:sp modelId="{F1892DFE-19FD-49B7-AF75-E5BD20539A26}">
      <dsp:nvSpPr>
        <dsp:cNvPr id="0" name=""/>
        <dsp:cNvSpPr/>
      </dsp:nvSpPr>
      <dsp:spPr>
        <a:xfrm>
          <a:off x="247710" y="1566146"/>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1.6a : Briefly describe how architecture abstraction can be used in Enterprise Architecture.</a:t>
          </a:r>
          <a:endParaRPr lang="en-US" sz="1000" kern="1200"/>
        </a:p>
      </dsp:txBody>
      <dsp:txXfrm>
        <a:off x="247710" y="1566146"/>
        <a:ext cx="1577105" cy="732969"/>
      </dsp:txXfrm>
    </dsp:sp>
    <dsp:sp modelId="{DE9DAFFE-B844-4AEE-AEFE-FADDD9E160AC}">
      <dsp:nvSpPr>
        <dsp:cNvPr id="0" name=""/>
        <dsp:cNvSpPr/>
      </dsp:nvSpPr>
      <dsp:spPr>
        <a:xfrm>
          <a:off x="1903682" y="1566146"/>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0" bIns="38100" numCol="1" spcCol="1270" anchor="ctr" anchorCtr="0">
          <a:noAutofit/>
        </a:bodyPr>
        <a:lstStyle/>
        <a:p>
          <a:pPr marL="0" lvl="0" indent="0" algn="ctr" defTabSz="444500">
            <a:lnSpc>
              <a:spcPct val="90000"/>
            </a:lnSpc>
            <a:spcBef>
              <a:spcPct val="0"/>
            </a:spcBef>
            <a:spcAft>
              <a:spcPct val="35000"/>
            </a:spcAft>
            <a:buNone/>
          </a:pPr>
          <a:r>
            <a:rPr lang="en-GB" sz="1000" kern="1200"/>
            <a:t>1.7a : Briefly describe the Enterprise Continuum.</a:t>
          </a:r>
          <a:endParaRPr lang="en-US" sz="1000" kern="1200"/>
        </a:p>
      </dsp:txBody>
      <dsp:txXfrm>
        <a:off x="1903682" y="1566146"/>
        <a:ext cx="1577105" cy="732969"/>
      </dsp:txXfrm>
    </dsp:sp>
    <dsp:sp modelId="{B7F6ED1F-9B14-42EE-98EC-76D15BF7F636}">
      <dsp:nvSpPr>
        <dsp:cNvPr id="0" name=""/>
        <dsp:cNvSpPr/>
      </dsp:nvSpPr>
      <dsp:spPr>
        <a:xfrm>
          <a:off x="3491561" y="1572175"/>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38100" bIns="0" numCol="1" spcCol="1270" anchor="ctr" anchorCtr="0">
          <a:noAutofit/>
        </a:bodyPr>
        <a:lstStyle/>
        <a:p>
          <a:pPr marL="0" lvl="0" indent="0" algn="ctr" defTabSz="444500">
            <a:lnSpc>
              <a:spcPct val="90000"/>
            </a:lnSpc>
            <a:spcBef>
              <a:spcPct val="0"/>
            </a:spcBef>
            <a:spcAft>
              <a:spcPct val="35000"/>
            </a:spcAft>
            <a:buNone/>
          </a:pPr>
          <a:r>
            <a:rPr lang="en-GB" sz="1000" kern="1200"/>
            <a:t>1.8a : Briefly explain the Architecture Repository.</a:t>
          </a:r>
          <a:endParaRPr lang="en-US" sz="1000" kern="1200"/>
        </a:p>
      </dsp:txBody>
      <dsp:txXfrm>
        <a:off x="3491561" y="1572175"/>
        <a:ext cx="1577105" cy="732969"/>
      </dsp:txXfrm>
    </dsp:sp>
    <dsp:sp modelId="{600427CB-9983-4DE3-95E2-9BD289EF3805}">
      <dsp:nvSpPr>
        <dsp:cNvPr id="0" name=""/>
        <dsp:cNvSpPr/>
      </dsp:nvSpPr>
      <dsp:spPr>
        <a:xfrm>
          <a:off x="5120386" y="1572175"/>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0" numCol="1" spcCol="1270" anchor="ctr" anchorCtr="0">
          <a:noAutofit/>
        </a:bodyPr>
        <a:lstStyle/>
        <a:p>
          <a:pPr marL="0" lvl="0" indent="0" algn="ctr" defTabSz="444500">
            <a:lnSpc>
              <a:spcPct val="90000"/>
            </a:lnSpc>
            <a:spcBef>
              <a:spcPct val="0"/>
            </a:spcBef>
            <a:spcAft>
              <a:spcPct val="35000"/>
            </a:spcAft>
            <a:buNone/>
          </a:pPr>
          <a:r>
            <a:rPr lang="en-GB" sz="1000" kern="1200"/>
            <a:t>1.8b : Briefly explain the Architecture Repository.</a:t>
          </a:r>
          <a:endParaRPr lang="en-US" sz="1000" kern="1200"/>
        </a:p>
      </dsp:txBody>
      <dsp:txXfrm>
        <a:off x="5120386" y="1572175"/>
        <a:ext cx="1577105" cy="732969"/>
      </dsp:txXfrm>
    </dsp:sp>
    <dsp:sp modelId="{58C02AC3-17A1-430E-A167-C4636E62ED36}">
      <dsp:nvSpPr>
        <dsp:cNvPr id="0" name=""/>
        <dsp:cNvSpPr/>
      </dsp:nvSpPr>
      <dsp:spPr>
        <a:xfrm>
          <a:off x="6749207" y="1572175"/>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0" numCol="1" spcCol="1270" anchor="ctr" anchorCtr="0">
          <a:noAutofit/>
        </a:bodyPr>
        <a:lstStyle/>
        <a:p>
          <a:pPr marL="0" lvl="0" indent="0" algn="ctr" defTabSz="444500">
            <a:lnSpc>
              <a:spcPct val="90000"/>
            </a:lnSpc>
            <a:spcBef>
              <a:spcPct val="0"/>
            </a:spcBef>
            <a:spcAft>
              <a:spcPct val="35000"/>
            </a:spcAft>
            <a:buNone/>
          </a:pPr>
          <a:r>
            <a:rPr lang="en-GB" sz="1000" kern="1200"/>
            <a:t>1.9a : Briefly explain the TOGAF Content Framework and Enterprise Metamodel.</a:t>
          </a:r>
          <a:endParaRPr lang="en-US" sz="1000" kern="1200"/>
        </a:p>
      </dsp:txBody>
      <dsp:txXfrm>
        <a:off x="6749207" y="1572175"/>
        <a:ext cx="1577105" cy="732969"/>
      </dsp:txXfrm>
    </dsp:sp>
    <dsp:sp modelId="{2C4A612F-562F-4A31-9188-76A5D598616F}">
      <dsp:nvSpPr>
        <dsp:cNvPr id="0" name=""/>
        <dsp:cNvSpPr/>
      </dsp:nvSpPr>
      <dsp:spPr>
        <a:xfrm>
          <a:off x="3529056" y="2345030"/>
          <a:ext cx="1577105" cy="7329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0" bIns="0" numCol="1" spcCol="1270" anchor="ctr" anchorCtr="0">
          <a:noAutofit/>
        </a:bodyPr>
        <a:lstStyle/>
        <a:p>
          <a:pPr marL="0" lvl="0" indent="0" algn="ctr" defTabSz="444500">
            <a:lnSpc>
              <a:spcPct val="90000"/>
            </a:lnSpc>
            <a:spcBef>
              <a:spcPct val="0"/>
            </a:spcBef>
            <a:spcAft>
              <a:spcPct val="35000"/>
            </a:spcAft>
            <a:buNone/>
          </a:pPr>
          <a:r>
            <a:rPr lang="en-GB" sz="1000" kern="1200"/>
            <a:t>1.9b : Briefly explain the TOGAF Content Framework and Enterprise Metamodel.</a:t>
          </a:r>
          <a:endParaRPr lang="en-US" sz="1000" kern="1200"/>
        </a:p>
      </dsp:txBody>
      <dsp:txXfrm>
        <a:off x="3529056" y="2345030"/>
        <a:ext cx="1577105" cy="73296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72B06-B710-4358-B581-B38E18A28FCC}">
      <dsp:nvSpPr>
        <dsp:cNvPr id="0" name=""/>
        <dsp:cNvSpPr/>
      </dsp:nvSpPr>
      <dsp:spPr>
        <a:xfrm>
          <a:off x="4047710" y="213793"/>
          <a:ext cx="2944043" cy="2944043"/>
        </a:xfrm>
        <a:prstGeom prst="pie">
          <a:avLst>
            <a:gd name="adj1" fmla="val 16200000"/>
            <a:gd name="adj2" fmla="val 19285716"/>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a:t>Financial Management</a:t>
          </a:r>
          <a:endParaRPr lang="en-US" sz="900" b="1" kern="1200"/>
        </a:p>
      </dsp:txBody>
      <dsp:txXfrm>
        <a:off x="5594384" y="487169"/>
        <a:ext cx="700962" cy="560770"/>
      </dsp:txXfrm>
    </dsp:sp>
    <dsp:sp modelId="{F6312A64-0FAD-4024-9A9D-228836B2C9C8}">
      <dsp:nvSpPr>
        <dsp:cNvPr id="0" name=""/>
        <dsp:cNvSpPr/>
      </dsp:nvSpPr>
      <dsp:spPr>
        <a:xfrm>
          <a:off x="4085562" y="261108"/>
          <a:ext cx="2944043" cy="2944043"/>
        </a:xfrm>
        <a:prstGeom prst="pie">
          <a:avLst>
            <a:gd name="adj1" fmla="val 19285716"/>
            <a:gd name="adj2" fmla="val 771428"/>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a:t>Performance Management</a:t>
          </a:r>
          <a:endParaRPr lang="en-US" sz="1000" b="1" kern="1200"/>
        </a:p>
      </dsp:txBody>
      <dsp:txXfrm>
        <a:off x="6085058" y="1328324"/>
        <a:ext cx="806107" cy="490673"/>
      </dsp:txXfrm>
    </dsp:sp>
    <dsp:sp modelId="{F974EEDD-52C7-4A57-B7F6-05E9FF1443D9}">
      <dsp:nvSpPr>
        <dsp:cNvPr id="0" name=""/>
        <dsp:cNvSpPr/>
      </dsp:nvSpPr>
      <dsp:spPr>
        <a:xfrm>
          <a:off x="4071893" y="320690"/>
          <a:ext cx="2944043" cy="2944043"/>
        </a:xfrm>
        <a:prstGeom prst="pie">
          <a:avLst>
            <a:gd name="adj1" fmla="val 771428"/>
            <a:gd name="adj2" fmla="val 3857143"/>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a:t>Service </a:t>
          </a:r>
          <a:r>
            <a:rPr lang="en-GB" sz="900" b="1" kern="1200"/>
            <a:t>Management</a:t>
          </a:r>
          <a:endParaRPr lang="en-US" sz="1000" b="1" kern="1200"/>
        </a:p>
      </dsp:txBody>
      <dsp:txXfrm>
        <a:off x="5962390" y="2064335"/>
        <a:ext cx="700962" cy="543246"/>
      </dsp:txXfrm>
    </dsp:sp>
    <dsp:sp modelId="{E63CB6F0-155F-405A-B8A1-397AE1456C1E}">
      <dsp:nvSpPr>
        <dsp:cNvPr id="0" name=""/>
        <dsp:cNvSpPr/>
      </dsp:nvSpPr>
      <dsp:spPr>
        <a:xfrm>
          <a:off x="4017218" y="346976"/>
          <a:ext cx="2944043" cy="2944043"/>
        </a:xfrm>
        <a:prstGeom prst="pie">
          <a:avLst>
            <a:gd name="adj1" fmla="val 3857226"/>
            <a:gd name="adj2" fmla="val 6942858"/>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0" rIns="11430" bIns="864000" numCol="1" spcCol="1270" anchor="t" anchorCtr="0">
          <a:noAutofit/>
        </a:bodyPr>
        <a:lstStyle/>
        <a:p>
          <a:pPr marL="0" lvl="0" indent="0" algn="ctr" defTabSz="400050">
            <a:lnSpc>
              <a:spcPct val="90000"/>
            </a:lnSpc>
            <a:spcBef>
              <a:spcPct val="0"/>
            </a:spcBef>
            <a:spcAft>
              <a:spcPct val="35000"/>
            </a:spcAft>
            <a:buNone/>
          </a:pPr>
          <a:r>
            <a:rPr lang="en-GB" sz="900" b="1" kern="1200"/>
            <a:t>Risk and Opportunity Management</a:t>
          </a:r>
          <a:endParaRPr lang="en-US" sz="900" b="1" kern="1200"/>
        </a:p>
      </dsp:txBody>
      <dsp:txXfrm>
        <a:off x="5147521" y="2660153"/>
        <a:ext cx="683438" cy="490673"/>
      </dsp:txXfrm>
    </dsp:sp>
    <dsp:sp modelId="{972F2583-28AB-4E1A-A20D-441A7E7C8BEE}">
      <dsp:nvSpPr>
        <dsp:cNvPr id="0" name=""/>
        <dsp:cNvSpPr/>
      </dsp:nvSpPr>
      <dsp:spPr>
        <a:xfrm>
          <a:off x="3962543" y="320690"/>
          <a:ext cx="2944043" cy="2944043"/>
        </a:xfrm>
        <a:prstGeom prst="pie">
          <a:avLst>
            <a:gd name="adj1" fmla="val 6942858"/>
            <a:gd name="adj2" fmla="val 10028574"/>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a:t>Resource Management</a:t>
          </a:r>
          <a:endParaRPr lang="en-US" sz="900" b="1" kern="1200"/>
        </a:p>
      </dsp:txBody>
      <dsp:txXfrm>
        <a:off x="4315127" y="2064335"/>
        <a:ext cx="700962" cy="543246"/>
      </dsp:txXfrm>
    </dsp:sp>
    <dsp:sp modelId="{BDED6F43-2316-45A1-B8D2-1751A61987A2}">
      <dsp:nvSpPr>
        <dsp:cNvPr id="0" name=""/>
        <dsp:cNvSpPr/>
      </dsp:nvSpPr>
      <dsp:spPr>
        <a:xfrm>
          <a:off x="3948874" y="261108"/>
          <a:ext cx="2944043" cy="2944043"/>
        </a:xfrm>
        <a:prstGeom prst="pie">
          <a:avLst>
            <a:gd name="adj1" fmla="val 10028574"/>
            <a:gd name="adj2" fmla="val 13114284"/>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b="1" kern="1200"/>
            <a:t>Communications and Stakeholder Management</a:t>
          </a:r>
          <a:endParaRPr lang="en-US" sz="800" b="1" kern="1200"/>
        </a:p>
      </dsp:txBody>
      <dsp:txXfrm>
        <a:off x="4087314" y="1328324"/>
        <a:ext cx="806107" cy="490673"/>
      </dsp:txXfrm>
    </dsp:sp>
    <dsp:sp modelId="{CC169894-531F-49BC-B45B-5F374F48DE54}">
      <dsp:nvSpPr>
        <dsp:cNvPr id="0" name=""/>
        <dsp:cNvSpPr/>
      </dsp:nvSpPr>
      <dsp:spPr>
        <a:xfrm>
          <a:off x="3986726" y="213793"/>
          <a:ext cx="2944043" cy="2944043"/>
        </a:xfrm>
        <a:prstGeom prst="pie">
          <a:avLst>
            <a:gd name="adj1" fmla="val 13114284"/>
            <a:gd name="adj2" fmla="val 16200000"/>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a:t>Quality Management</a:t>
          </a:r>
          <a:endParaRPr lang="en-US" sz="900" b="1" kern="1200"/>
        </a:p>
      </dsp:txBody>
      <dsp:txXfrm>
        <a:off x="4683133" y="487169"/>
        <a:ext cx="700962" cy="560770"/>
      </dsp:txXfrm>
    </dsp:sp>
    <dsp:sp modelId="{D5E465A5-CC01-4617-8A6E-A37767D9C74F}">
      <dsp:nvSpPr>
        <dsp:cNvPr id="0" name=""/>
        <dsp:cNvSpPr/>
      </dsp:nvSpPr>
      <dsp:spPr>
        <a:xfrm>
          <a:off x="3865313" y="31543"/>
          <a:ext cx="3308544" cy="3308544"/>
        </a:xfrm>
        <a:prstGeom prst="circularArrow">
          <a:avLst>
            <a:gd name="adj1" fmla="val 5085"/>
            <a:gd name="adj2" fmla="val 327528"/>
            <a:gd name="adj3" fmla="val 18957827"/>
            <a:gd name="adj4" fmla="val 16200343"/>
            <a:gd name="adj5" fmla="val 5932"/>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F2F5B7-202C-4DCA-AE48-FF461254D594}">
      <dsp:nvSpPr>
        <dsp:cNvPr id="0" name=""/>
        <dsp:cNvSpPr/>
      </dsp:nvSpPr>
      <dsp:spPr>
        <a:xfrm>
          <a:off x="3903403" y="79067"/>
          <a:ext cx="3308544" cy="3308544"/>
        </a:xfrm>
        <a:prstGeom prst="circularArrow">
          <a:avLst>
            <a:gd name="adj1" fmla="val 5085"/>
            <a:gd name="adj2" fmla="val 327528"/>
            <a:gd name="adj3" fmla="val 443744"/>
            <a:gd name="adj4" fmla="val 19285776"/>
            <a:gd name="adj5" fmla="val 5932"/>
          </a:avLst>
        </a:prstGeom>
        <a:solidFill>
          <a:schemeClr val="accent1">
            <a:shade val="90000"/>
            <a:hueOff val="118693"/>
            <a:satOff val="-2535"/>
            <a:lumOff val="946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B0C02D-B2F7-453C-B72A-A6A4519F2B9A}">
      <dsp:nvSpPr>
        <dsp:cNvPr id="0" name=""/>
        <dsp:cNvSpPr/>
      </dsp:nvSpPr>
      <dsp:spPr>
        <a:xfrm>
          <a:off x="3889686" y="138511"/>
          <a:ext cx="3308544" cy="3308544"/>
        </a:xfrm>
        <a:prstGeom prst="circularArrow">
          <a:avLst>
            <a:gd name="adj1" fmla="val 5085"/>
            <a:gd name="adj2" fmla="val 327528"/>
            <a:gd name="adj3" fmla="val 3529100"/>
            <a:gd name="adj4" fmla="val 770764"/>
            <a:gd name="adj5" fmla="val 5932"/>
          </a:avLst>
        </a:prstGeom>
        <a:solidFill>
          <a:schemeClr val="accent1">
            <a:shade val="90000"/>
            <a:hueOff val="237386"/>
            <a:satOff val="-5069"/>
            <a:lumOff val="189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BF8ED1-C63D-4FF7-B709-90771EE3F9AE}">
      <dsp:nvSpPr>
        <dsp:cNvPr id="0" name=""/>
        <dsp:cNvSpPr/>
      </dsp:nvSpPr>
      <dsp:spPr>
        <a:xfrm>
          <a:off x="3834968" y="164649"/>
          <a:ext cx="3308544" cy="3308544"/>
        </a:xfrm>
        <a:prstGeom prst="circularArrow">
          <a:avLst>
            <a:gd name="adj1" fmla="val 5085"/>
            <a:gd name="adj2" fmla="val 327528"/>
            <a:gd name="adj3" fmla="val 6615046"/>
            <a:gd name="adj4" fmla="val 3857426"/>
            <a:gd name="adj5" fmla="val 5932"/>
          </a:avLst>
        </a:prstGeom>
        <a:solidFill>
          <a:schemeClr val="accent1">
            <a:shade val="90000"/>
            <a:hueOff val="356079"/>
            <a:satOff val="-7604"/>
            <a:lumOff val="2837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CFD19D-7029-412C-9C7A-6CEB71865C13}">
      <dsp:nvSpPr>
        <dsp:cNvPr id="0" name=""/>
        <dsp:cNvSpPr/>
      </dsp:nvSpPr>
      <dsp:spPr>
        <a:xfrm>
          <a:off x="3780250" y="138511"/>
          <a:ext cx="3308544" cy="3308544"/>
        </a:xfrm>
        <a:prstGeom prst="circularArrow">
          <a:avLst>
            <a:gd name="adj1" fmla="val 5085"/>
            <a:gd name="adj2" fmla="val 327528"/>
            <a:gd name="adj3" fmla="val 9701707"/>
            <a:gd name="adj4" fmla="val 6943371"/>
            <a:gd name="adj5" fmla="val 5932"/>
          </a:avLst>
        </a:prstGeom>
        <a:solidFill>
          <a:schemeClr val="accent1">
            <a:shade val="90000"/>
            <a:hueOff val="356079"/>
            <a:satOff val="-7604"/>
            <a:lumOff val="2837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AC8F9D-8BE0-40F2-99B0-62A37484A04B}">
      <dsp:nvSpPr>
        <dsp:cNvPr id="0" name=""/>
        <dsp:cNvSpPr/>
      </dsp:nvSpPr>
      <dsp:spPr>
        <a:xfrm>
          <a:off x="3766533" y="79067"/>
          <a:ext cx="3308544" cy="3308544"/>
        </a:xfrm>
        <a:prstGeom prst="circularArrow">
          <a:avLst>
            <a:gd name="adj1" fmla="val 5085"/>
            <a:gd name="adj2" fmla="val 327528"/>
            <a:gd name="adj3" fmla="val 12786695"/>
            <a:gd name="adj4" fmla="val 10028727"/>
            <a:gd name="adj5" fmla="val 5932"/>
          </a:avLst>
        </a:prstGeom>
        <a:solidFill>
          <a:schemeClr val="accent1">
            <a:shade val="90000"/>
            <a:hueOff val="237386"/>
            <a:satOff val="-5069"/>
            <a:lumOff val="189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6F8493-39E5-413E-8155-7AAF0B63971E}">
      <dsp:nvSpPr>
        <dsp:cNvPr id="0" name=""/>
        <dsp:cNvSpPr/>
      </dsp:nvSpPr>
      <dsp:spPr>
        <a:xfrm>
          <a:off x="3804623" y="31543"/>
          <a:ext cx="3308544" cy="3308544"/>
        </a:xfrm>
        <a:prstGeom prst="circularArrow">
          <a:avLst>
            <a:gd name="adj1" fmla="val 5085"/>
            <a:gd name="adj2" fmla="val 327528"/>
            <a:gd name="adj3" fmla="val 15872129"/>
            <a:gd name="adj4" fmla="val 13114645"/>
            <a:gd name="adj5" fmla="val 5932"/>
          </a:avLst>
        </a:prstGeom>
        <a:solidFill>
          <a:schemeClr val="accent1">
            <a:shade val="90000"/>
            <a:hueOff val="118693"/>
            <a:satOff val="-2535"/>
            <a:lumOff val="946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0A579-9A30-4C86-AF9D-0D41F22C13E3}">
      <dsp:nvSpPr>
        <dsp:cNvPr id="0" name=""/>
        <dsp:cNvSpPr/>
      </dsp:nvSpPr>
      <dsp:spPr>
        <a:xfrm>
          <a:off x="724832" y="153"/>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Increased transparency</a:t>
          </a:r>
          <a:endParaRPr lang="en-US" sz="1200" kern="1200"/>
        </a:p>
      </dsp:txBody>
      <dsp:txXfrm>
        <a:off x="724832" y="153"/>
        <a:ext cx="1539646" cy="923787"/>
      </dsp:txXfrm>
    </dsp:sp>
    <dsp:sp modelId="{84A22968-C2C4-4027-BCF5-9F38BDE7286E}">
      <dsp:nvSpPr>
        <dsp:cNvPr id="0" name=""/>
        <dsp:cNvSpPr/>
      </dsp:nvSpPr>
      <dsp:spPr>
        <a:xfrm>
          <a:off x="2418443" y="153"/>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Proactive risk and opportunity management</a:t>
          </a:r>
          <a:endParaRPr lang="en-US" sz="1200" kern="1200"/>
        </a:p>
      </dsp:txBody>
      <dsp:txXfrm>
        <a:off x="2418443" y="153"/>
        <a:ext cx="1539646" cy="923787"/>
      </dsp:txXfrm>
    </dsp:sp>
    <dsp:sp modelId="{949D6137-71A7-47BA-B7DA-CBAB1A815D69}">
      <dsp:nvSpPr>
        <dsp:cNvPr id="0" name=""/>
        <dsp:cNvSpPr/>
      </dsp:nvSpPr>
      <dsp:spPr>
        <a:xfrm>
          <a:off x="4112054" y="153"/>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Protection of the existing asset base</a:t>
          </a:r>
          <a:endParaRPr lang="en-US" sz="1200" kern="1200"/>
        </a:p>
      </dsp:txBody>
      <dsp:txXfrm>
        <a:off x="4112054" y="153"/>
        <a:ext cx="1539646" cy="923787"/>
      </dsp:txXfrm>
    </dsp:sp>
    <dsp:sp modelId="{90B46010-A8BE-41A9-A87D-478C5796A4E4}">
      <dsp:nvSpPr>
        <dsp:cNvPr id="0" name=""/>
        <dsp:cNvSpPr/>
      </dsp:nvSpPr>
      <dsp:spPr>
        <a:xfrm>
          <a:off x="724832" y="1077906"/>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Proactive control, monitoring, and management mechanisms</a:t>
          </a:r>
          <a:endParaRPr lang="en-US" sz="1200" kern="1200"/>
        </a:p>
      </dsp:txBody>
      <dsp:txXfrm>
        <a:off x="724832" y="1077906"/>
        <a:ext cx="1539646" cy="923787"/>
      </dsp:txXfrm>
    </dsp:sp>
    <dsp:sp modelId="{9E5A250F-5C1E-4988-808B-4636BFE16B17}">
      <dsp:nvSpPr>
        <dsp:cNvPr id="0" name=""/>
        <dsp:cNvSpPr/>
      </dsp:nvSpPr>
      <dsp:spPr>
        <a:xfrm>
          <a:off x="2418443" y="1077906"/>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Process, concept, and component re-use across all business units</a:t>
          </a:r>
          <a:endParaRPr lang="en-US" sz="1200" kern="1200"/>
        </a:p>
      </dsp:txBody>
      <dsp:txXfrm>
        <a:off x="2418443" y="1077906"/>
        <a:ext cx="1539646" cy="923787"/>
      </dsp:txXfrm>
    </dsp:sp>
    <dsp:sp modelId="{0CD7EF34-23DE-4E2F-B5C2-944B61F60916}">
      <dsp:nvSpPr>
        <dsp:cNvPr id="0" name=""/>
        <dsp:cNvSpPr/>
      </dsp:nvSpPr>
      <dsp:spPr>
        <a:xfrm>
          <a:off x="4112054" y="1077906"/>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Value creation through monitoring, measuring, evaluation, and feedback</a:t>
          </a:r>
          <a:endParaRPr lang="en-US" sz="1200" kern="1200"/>
        </a:p>
      </dsp:txBody>
      <dsp:txXfrm>
        <a:off x="4112054" y="1077906"/>
        <a:ext cx="1539646" cy="923787"/>
      </dsp:txXfrm>
    </dsp:sp>
    <dsp:sp modelId="{973B1558-B6E9-4696-A5A0-38A3D3EB429B}">
      <dsp:nvSpPr>
        <dsp:cNvPr id="0" name=""/>
        <dsp:cNvSpPr/>
      </dsp:nvSpPr>
      <dsp:spPr>
        <a:xfrm>
          <a:off x="724832" y="2155659"/>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Increased visibility supporting internal processes</a:t>
          </a:r>
          <a:endParaRPr lang="en-US" sz="1200" kern="1200"/>
        </a:p>
      </dsp:txBody>
      <dsp:txXfrm>
        <a:off x="724832" y="2155659"/>
        <a:ext cx="1539646" cy="923787"/>
      </dsp:txXfrm>
    </dsp:sp>
    <dsp:sp modelId="{C2EA4587-CED7-4162-8279-CDC9DD79CC01}">
      <dsp:nvSpPr>
        <dsp:cNvPr id="0" name=""/>
        <dsp:cNvSpPr/>
      </dsp:nvSpPr>
      <dsp:spPr>
        <a:xfrm>
          <a:off x="2418443" y="2155659"/>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Greater shareholder value</a:t>
          </a:r>
          <a:endParaRPr lang="en-US" sz="1200" kern="1200"/>
        </a:p>
      </dsp:txBody>
      <dsp:txXfrm>
        <a:off x="2418443" y="2155659"/>
        <a:ext cx="1539646" cy="923787"/>
      </dsp:txXfrm>
    </dsp:sp>
    <dsp:sp modelId="{221BF33E-DF80-4EDD-B577-A5C301F41559}">
      <dsp:nvSpPr>
        <dsp:cNvPr id="0" name=""/>
        <dsp:cNvSpPr/>
      </dsp:nvSpPr>
      <dsp:spPr>
        <a:xfrm>
          <a:off x="4112054" y="2155659"/>
          <a:ext cx="1539646" cy="9237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Integrates with existing processes and methodologies</a:t>
          </a:r>
          <a:endParaRPr lang="en-US" sz="1200" kern="1200"/>
        </a:p>
      </dsp:txBody>
      <dsp:txXfrm>
        <a:off x="4112054" y="2155659"/>
        <a:ext cx="1539646" cy="9237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92B6F-2DA3-4C96-8623-9A97C416F4C2}">
      <dsp:nvSpPr>
        <dsp:cNvPr id="0" name=""/>
        <dsp:cNvSpPr/>
      </dsp:nvSpPr>
      <dsp:spPr>
        <a:xfrm>
          <a:off x="937874" y="596453"/>
          <a:ext cx="1789359" cy="1789359"/>
        </a:xfrm>
        <a:prstGeom prst="ellips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1D8F5-D472-4656-AEB4-D85ECF532CBB}">
      <dsp:nvSpPr>
        <dsp:cNvPr id="0" name=""/>
        <dsp:cNvSpPr/>
      </dsp:nvSpPr>
      <dsp:spPr>
        <a:xfrm>
          <a:off x="1150408" y="852182"/>
          <a:ext cx="1277900" cy="1277900"/>
        </a:xfrm>
        <a:prstGeom prst="ellipse">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EE8A6D-1D50-4068-96C8-1E21DBE6BE33}">
      <dsp:nvSpPr>
        <dsp:cNvPr id="0" name=""/>
        <dsp:cNvSpPr/>
      </dsp:nvSpPr>
      <dsp:spPr>
        <a:xfrm>
          <a:off x="1405988" y="1107762"/>
          <a:ext cx="766740" cy="766740"/>
        </a:xfrm>
        <a:prstGeom prst="ellipse">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E8F0D4-050D-43E8-8EEF-76129B9F6A27}">
      <dsp:nvSpPr>
        <dsp:cNvPr id="0" name=""/>
        <dsp:cNvSpPr/>
      </dsp:nvSpPr>
      <dsp:spPr>
        <a:xfrm>
          <a:off x="1661568" y="1363342"/>
          <a:ext cx="255580" cy="255580"/>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CCE146-B395-4CE7-80F5-080885970CEC}">
      <dsp:nvSpPr>
        <dsp:cNvPr id="0" name=""/>
        <dsp:cNvSpPr/>
      </dsp:nvSpPr>
      <dsp:spPr>
        <a:xfrm>
          <a:off x="2982264" y="0"/>
          <a:ext cx="894679" cy="427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Font typeface="Courier New" panose="02070309020205020404" pitchFamily="49" charset="0"/>
            <a:buNone/>
          </a:pPr>
          <a:r>
            <a:rPr lang="en-GB" sz="1200" kern="1200">
              <a:latin typeface="Calibri" panose="020F0502020204030204" pitchFamily="34" charset="0"/>
            </a:rPr>
            <a:t>Catastrophic</a:t>
          </a:r>
          <a:endParaRPr lang="en-NL" sz="1200" kern="1200"/>
        </a:p>
      </dsp:txBody>
      <dsp:txXfrm>
        <a:off x="2982264" y="0"/>
        <a:ext cx="894679" cy="427955"/>
      </dsp:txXfrm>
    </dsp:sp>
    <dsp:sp modelId="{1F05890C-1401-4101-9980-19DC36F513BC}">
      <dsp:nvSpPr>
        <dsp:cNvPr id="0" name=""/>
        <dsp:cNvSpPr/>
      </dsp:nvSpPr>
      <dsp:spPr>
        <a:xfrm>
          <a:off x="2758594" y="213977"/>
          <a:ext cx="22366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F267E4-D8B7-42E8-B3C5-F97EBE0E636B}">
      <dsp:nvSpPr>
        <dsp:cNvPr id="0" name=""/>
        <dsp:cNvSpPr/>
      </dsp:nvSpPr>
      <dsp:spPr>
        <a:xfrm rot="5400000">
          <a:off x="1634280" y="354889"/>
          <a:ext cx="1264480" cy="984147"/>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31CC0C-89E3-43C0-85E4-CBD0D40F6A49}">
      <dsp:nvSpPr>
        <dsp:cNvPr id="0" name=""/>
        <dsp:cNvSpPr/>
      </dsp:nvSpPr>
      <dsp:spPr>
        <a:xfrm>
          <a:off x="2982264" y="427955"/>
          <a:ext cx="894679" cy="427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GB" sz="1200" kern="1200">
              <a:latin typeface="Calibri" panose="020F0502020204030204" pitchFamily="34" charset="0"/>
            </a:rPr>
            <a:t>Critical</a:t>
          </a:r>
        </a:p>
      </dsp:txBody>
      <dsp:txXfrm>
        <a:off x="2982264" y="427955"/>
        <a:ext cx="894679" cy="427955"/>
      </dsp:txXfrm>
    </dsp:sp>
    <dsp:sp modelId="{87888A15-09E6-4513-BBD2-4372539105D5}">
      <dsp:nvSpPr>
        <dsp:cNvPr id="0" name=""/>
        <dsp:cNvSpPr/>
      </dsp:nvSpPr>
      <dsp:spPr>
        <a:xfrm>
          <a:off x="2758594" y="641932"/>
          <a:ext cx="22366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F6D549-BC9A-4799-9E88-50EB5E484DD4}">
      <dsp:nvSpPr>
        <dsp:cNvPr id="0" name=""/>
        <dsp:cNvSpPr/>
      </dsp:nvSpPr>
      <dsp:spPr>
        <a:xfrm rot="5400000">
          <a:off x="1853178" y="775836"/>
          <a:ext cx="1038424" cy="770915"/>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7CABD8-9C92-45DF-AA8E-8F5632C680EA}">
      <dsp:nvSpPr>
        <dsp:cNvPr id="0" name=""/>
        <dsp:cNvSpPr/>
      </dsp:nvSpPr>
      <dsp:spPr>
        <a:xfrm>
          <a:off x="2982264" y="855910"/>
          <a:ext cx="894679" cy="427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GB" sz="1200" kern="1200">
              <a:latin typeface="Calibri" panose="020F0502020204030204" pitchFamily="34" charset="0"/>
            </a:rPr>
            <a:t>Marginal</a:t>
          </a:r>
        </a:p>
      </dsp:txBody>
      <dsp:txXfrm>
        <a:off x="2982264" y="855910"/>
        <a:ext cx="894679" cy="427955"/>
      </dsp:txXfrm>
    </dsp:sp>
    <dsp:sp modelId="{AFFDA8F1-F0FA-4E05-B97B-E30C16491B69}">
      <dsp:nvSpPr>
        <dsp:cNvPr id="0" name=""/>
        <dsp:cNvSpPr/>
      </dsp:nvSpPr>
      <dsp:spPr>
        <a:xfrm>
          <a:off x="2758594" y="1069887"/>
          <a:ext cx="22366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48447A-4E66-4E75-92CB-0CBB1504742F}">
      <dsp:nvSpPr>
        <dsp:cNvPr id="0" name=""/>
        <dsp:cNvSpPr/>
      </dsp:nvSpPr>
      <dsp:spPr>
        <a:xfrm rot="5400000">
          <a:off x="2065068" y="1168153"/>
          <a:ext cx="792089" cy="594961"/>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21A57A-38C1-4986-B574-FCEC6891F734}">
      <dsp:nvSpPr>
        <dsp:cNvPr id="0" name=""/>
        <dsp:cNvSpPr/>
      </dsp:nvSpPr>
      <dsp:spPr>
        <a:xfrm>
          <a:off x="2982264" y="1283865"/>
          <a:ext cx="894679" cy="427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GB" sz="1200" kern="1200">
              <a:latin typeface="Calibri" panose="020F0502020204030204" pitchFamily="34" charset="0"/>
            </a:rPr>
            <a:t>Negligible</a:t>
          </a:r>
        </a:p>
      </dsp:txBody>
      <dsp:txXfrm>
        <a:off x="2982264" y="1283865"/>
        <a:ext cx="894679" cy="427955"/>
      </dsp:txXfrm>
    </dsp:sp>
    <dsp:sp modelId="{77B6D653-560B-44B0-B393-3BE1FF66009C}">
      <dsp:nvSpPr>
        <dsp:cNvPr id="0" name=""/>
        <dsp:cNvSpPr/>
      </dsp:nvSpPr>
      <dsp:spPr>
        <a:xfrm>
          <a:off x="2758594" y="1497842"/>
          <a:ext cx="22366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770234-306B-495F-ABC9-1BEC4487A059}">
      <dsp:nvSpPr>
        <dsp:cNvPr id="0" name=""/>
        <dsp:cNvSpPr/>
      </dsp:nvSpPr>
      <dsp:spPr>
        <a:xfrm rot="5400000">
          <a:off x="2277465" y="1562020"/>
          <a:ext cx="544442" cy="415727"/>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55CC6-8B4C-4F6A-BA08-4900C7AE9FD6}">
      <dsp:nvSpPr>
        <dsp:cNvPr id="0" name=""/>
        <dsp:cNvSpPr/>
      </dsp:nvSpPr>
      <dsp:spPr>
        <a:xfrm>
          <a:off x="1419954" y="179230"/>
          <a:ext cx="648632" cy="6486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4A8281-FA3D-4E10-9646-8560017F7B7A}">
      <dsp:nvSpPr>
        <dsp:cNvPr id="0" name=""/>
        <dsp:cNvSpPr/>
      </dsp:nvSpPr>
      <dsp:spPr>
        <a:xfrm>
          <a:off x="714400" y="1096585"/>
          <a:ext cx="2059740" cy="87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In practice, EHML is a suggestion, and a greater ‘scale’ may or may not be needed/used.</a:t>
          </a:r>
          <a:endParaRPr lang="en-US" sz="1400" kern="1200"/>
        </a:p>
      </dsp:txBody>
      <dsp:txXfrm>
        <a:off x="714400" y="1096585"/>
        <a:ext cx="2059740" cy="873289"/>
      </dsp:txXfrm>
    </dsp:sp>
    <dsp:sp modelId="{C5D69F9B-93D1-427B-A531-DA7FF7A47017}">
      <dsp:nvSpPr>
        <dsp:cNvPr id="0" name=""/>
        <dsp:cNvSpPr/>
      </dsp:nvSpPr>
      <dsp:spPr>
        <a:xfrm>
          <a:off x="3648519" y="179230"/>
          <a:ext cx="648632" cy="6486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8B0DD5-EE10-4A3F-A3E2-9C2005E58C1A}">
      <dsp:nvSpPr>
        <dsp:cNvPr id="0" name=""/>
        <dsp:cNvSpPr/>
      </dsp:nvSpPr>
      <dsp:spPr>
        <a:xfrm>
          <a:off x="3026386" y="1096585"/>
          <a:ext cx="1892897" cy="87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Negligible, Seldom and Unlikely risks should not be ignored.</a:t>
          </a:r>
          <a:endParaRPr lang="en-US" sz="1400" kern="1200"/>
        </a:p>
      </dsp:txBody>
      <dsp:txXfrm>
        <a:off x="3026386" y="1096585"/>
        <a:ext cx="1892897" cy="873289"/>
      </dsp:txXfrm>
    </dsp:sp>
    <dsp:sp modelId="{EFE88309-6791-4946-9029-682585D39A12}">
      <dsp:nvSpPr>
        <dsp:cNvPr id="0" name=""/>
        <dsp:cNvSpPr/>
      </dsp:nvSpPr>
      <dsp:spPr>
        <a:xfrm>
          <a:off x="6024079" y="179230"/>
          <a:ext cx="648632" cy="6486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E9CC5B-72EB-4904-8A27-2252E42F737E}">
      <dsp:nvSpPr>
        <dsp:cNvPr id="0" name=""/>
        <dsp:cNvSpPr/>
      </dsp:nvSpPr>
      <dsp:spPr>
        <a:xfrm>
          <a:off x="5171530" y="1096585"/>
          <a:ext cx="2353729" cy="87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If they are and only the obvious risks are handled that  would leave exposure to rare risks </a:t>
          </a:r>
          <a:br>
            <a:rPr lang="en-GB" sz="1400" kern="1200"/>
          </a:br>
          <a:r>
            <a:rPr lang="en-GB" sz="1400" kern="1200"/>
            <a:t>(black swan events)</a:t>
          </a:r>
          <a:br>
            <a:rPr lang="en-GB" sz="1400" kern="1200"/>
          </a:br>
          <a:endParaRPr lang="en-US" sz="1400" kern="1200"/>
        </a:p>
      </dsp:txBody>
      <dsp:txXfrm>
        <a:off x="5171530" y="1096585"/>
        <a:ext cx="2353729" cy="87328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9A188-0679-432E-AF03-162AE5748E7C}">
      <dsp:nvSpPr>
        <dsp:cNvPr id="0" name=""/>
        <dsp:cNvSpPr/>
      </dsp:nvSpPr>
      <dsp:spPr>
        <a:xfrm>
          <a:off x="924062" y="896"/>
          <a:ext cx="2024624" cy="1285636"/>
        </a:xfrm>
        <a:prstGeom prst="roundRect">
          <a:avLst>
            <a:gd name="adj" fmla="val 10000"/>
          </a:avLst>
        </a:prstGeom>
        <a:solidFill>
          <a:srgbClr val="66CB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898463-501A-410A-8D9D-48F49567AA59}">
      <dsp:nvSpPr>
        <dsp:cNvPr id="0" name=""/>
        <dsp:cNvSpPr/>
      </dsp:nvSpPr>
      <dsp:spPr>
        <a:xfrm>
          <a:off x="1149020" y="214606"/>
          <a:ext cx="2024624" cy="1285636"/>
        </a:xfrm>
        <a:prstGeom prst="roundRect">
          <a:avLst>
            <a:gd name="adj" fmla="val 10000"/>
          </a:avLst>
        </a:prstGeom>
        <a:solidFill>
          <a:schemeClr val="lt1">
            <a:alpha val="90000"/>
            <a:hueOff val="0"/>
            <a:satOff val="0"/>
            <a:lumOff val="0"/>
            <a:alphaOff val="0"/>
          </a:schemeClr>
        </a:solid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Risk can rarely be 100% mitigated.</a:t>
          </a:r>
          <a:br>
            <a:rPr lang="en-GB" sz="1600" kern="1200"/>
          </a:br>
          <a:endParaRPr lang="en-US" sz="1600" kern="1200"/>
        </a:p>
      </dsp:txBody>
      <dsp:txXfrm>
        <a:off x="1186675" y="252261"/>
        <a:ext cx="1949314" cy="1210326"/>
      </dsp:txXfrm>
    </dsp:sp>
    <dsp:sp modelId="{1D3AB6E6-FD3A-4C4F-AAF7-A2C3CF966F7B}">
      <dsp:nvSpPr>
        <dsp:cNvPr id="0" name=""/>
        <dsp:cNvSpPr/>
      </dsp:nvSpPr>
      <dsp:spPr>
        <a:xfrm>
          <a:off x="3398603" y="896"/>
          <a:ext cx="2024624" cy="1285636"/>
        </a:xfrm>
        <a:prstGeom prst="roundRect">
          <a:avLst>
            <a:gd name="adj" fmla="val 10000"/>
          </a:avLst>
        </a:prstGeom>
        <a:solidFill>
          <a:srgbClr val="66CB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C30E01-37C0-488D-A273-B1FFE0C0F8FF}">
      <dsp:nvSpPr>
        <dsp:cNvPr id="0" name=""/>
        <dsp:cNvSpPr/>
      </dsp:nvSpPr>
      <dsp:spPr>
        <a:xfrm>
          <a:off x="3623561" y="214606"/>
          <a:ext cx="2024624" cy="1285636"/>
        </a:xfrm>
        <a:prstGeom prst="roundRect">
          <a:avLst>
            <a:gd name="adj" fmla="val 10000"/>
          </a:avLst>
        </a:prstGeom>
        <a:solidFill>
          <a:schemeClr val="lt1">
            <a:alpha val="90000"/>
            <a:hueOff val="0"/>
            <a:satOff val="0"/>
            <a:lumOff val="0"/>
            <a:alphaOff val="0"/>
          </a:schemeClr>
        </a:solid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‘Residual Risk’ may be handled by on-going monitoring or taking out insurance.</a:t>
          </a:r>
          <a:endParaRPr lang="en-US" sz="1600" kern="1200"/>
        </a:p>
      </dsp:txBody>
      <dsp:txXfrm>
        <a:off x="3661216" y="252261"/>
        <a:ext cx="1949314" cy="1210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986DAB-C6CE-42C7-BC07-986FDF71094B}">
      <dsp:nvSpPr>
        <dsp:cNvPr id="0" name=""/>
        <dsp:cNvSpPr/>
      </dsp:nvSpPr>
      <dsp:spPr>
        <a:xfrm>
          <a:off x="0" y="0"/>
          <a:ext cx="7331197" cy="9547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The target audience for TOGAF Foundation (Level 1) training includes but is not limited to:</a:t>
          </a:r>
          <a:endParaRPr lang="en-US" sz="2400" kern="1200"/>
        </a:p>
      </dsp:txBody>
      <dsp:txXfrm>
        <a:off x="46606" y="46606"/>
        <a:ext cx="7237985" cy="861507"/>
      </dsp:txXfrm>
    </dsp:sp>
    <dsp:sp modelId="{663128DF-680E-451C-B194-EEFFD019085B}">
      <dsp:nvSpPr>
        <dsp:cNvPr id="0" name=""/>
        <dsp:cNvSpPr/>
      </dsp:nvSpPr>
      <dsp:spPr>
        <a:xfrm>
          <a:off x="0" y="972692"/>
          <a:ext cx="7331197" cy="263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766" tIns="30480" rIns="170688" bIns="30480" numCol="1" spcCol="1270" anchor="t" anchorCtr="0">
          <a:noAutofit/>
        </a:bodyPr>
        <a:lstStyle/>
        <a:p>
          <a:pPr marL="171450" lvl="1" indent="-171450" algn="l" defTabSz="844550">
            <a:lnSpc>
              <a:spcPct val="90000"/>
            </a:lnSpc>
            <a:spcBef>
              <a:spcPct val="0"/>
            </a:spcBef>
            <a:spcAft>
              <a:spcPct val="20000"/>
            </a:spcAft>
            <a:buClr>
              <a:srgbClr val="66CBE4"/>
            </a:buClr>
            <a:buFont typeface="Wingdings" panose="05000000000000000000" pitchFamily="2" charset="2"/>
            <a:buChar char="ü"/>
          </a:pPr>
          <a:r>
            <a:rPr lang="en-GB" sz="1900" kern="1200"/>
            <a:t>Individuals who require a basic understanding of the </a:t>
          </a:r>
          <a:r>
            <a:rPr lang="en-GB" sz="1900" i="1" kern="1200"/>
            <a:t>TOGAF Standard, 10</a:t>
          </a:r>
          <a:r>
            <a:rPr lang="en-GB" sz="1900" i="1" kern="1200" baseline="30000"/>
            <a:t>th</a:t>
          </a:r>
          <a:r>
            <a:rPr lang="en-GB" sz="1900" i="1" kern="1200"/>
            <a:t> Edition </a:t>
          </a:r>
          <a:endParaRPr lang="en-US" sz="1900" kern="1200"/>
        </a:p>
        <a:p>
          <a:pPr marL="171450" lvl="1" indent="-171450" algn="l" defTabSz="844550">
            <a:lnSpc>
              <a:spcPct val="90000"/>
            </a:lnSpc>
            <a:spcBef>
              <a:spcPct val="0"/>
            </a:spcBef>
            <a:spcAft>
              <a:spcPct val="20000"/>
            </a:spcAft>
            <a:buClr>
              <a:srgbClr val="66CBE4"/>
            </a:buClr>
            <a:buFont typeface="Wingdings" panose="05000000000000000000" pitchFamily="2" charset="2"/>
            <a:buChar char="ü"/>
          </a:pPr>
          <a:r>
            <a:rPr lang="en-GB" sz="1900" kern="1200"/>
            <a:t>Professionals who are working in roles associated with an architecture project, such as those responsible for planning, execution, development, delivery and operation</a:t>
          </a:r>
          <a:endParaRPr lang="en-US" sz="1900" kern="1200"/>
        </a:p>
        <a:p>
          <a:pPr marL="171450" lvl="1" indent="-171450" algn="l" defTabSz="844550">
            <a:lnSpc>
              <a:spcPct val="90000"/>
            </a:lnSpc>
            <a:spcBef>
              <a:spcPct val="0"/>
            </a:spcBef>
            <a:spcAft>
              <a:spcPct val="20000"/>
            </a:spcAft>
            <a:buClr>
              <a:srgbClr val="66CBE4"/>
            </a:buClr>
            <a:buFont typeface="Wingdings" panose="05000000000000000000" pitchFamily="2" charset="2"/>
            <a:buChar char="ü"/>
          </a:pPr>
          <a:r>
            <a:rPr lang="en-GB" sz="1900" kern="1200"/>
            <a:t>Architects who are looking for a first introduction to the </a:t>
          </a:r>
          <a:r>
            <a:rPr lang="en-GB" sz="1900" i="1" kern="1200"/>
            <a:t>TOGAF Standard, 10</a:t>
          </a:r>
          <a:r>
            <a:rPr lang="en-GB" sz="1900" i="1" kern="1200" baseline="30000"/>
            <a:t>th</a:t>
          </a:r>
          <a:r>
            <a:rPr lang="en-GB" sz="1900" i="1" kern="1200"/>
            <a:t> Edition </a:t>
          </a:r>
          <a:endParaRPr lang="en-US" sz="1900" kern="1200"/>
        </a:p>
        <a:p>
          <a:pPr marL="171450" lvl="1" indent="-171450" algn="l" defTabSz="844550">
            <a:lnSpc>
              <a:spcPct val="90000"/>
            </a:lnSpc>
            <a:spcBef>
              <a:spcPct val="0"/>
            </a:spcBef>
            <a:spcAft>
              <a:spcPct val="20000"/>
            </a:spcAft>
            <a:buClr>
              <a:srgbClr val="66CBE4"/>
            </a:buClr>
            <a:buFont typeface="Wingdings" panose="05000000000000000000" pitchFamily="2" charset="2"/>
            <a:buChar char="ü"/>
          </a:pPr>
          <a:r>
            <a:rPr lang="en-GB" sz="1900" kern="1200"/>
            <a:t>Architects who want to achieve Level 2 certification in a stepwise approach.</a:t>
          </a:r>
          <a:endParaRPr lang="en-US" sz="1900" kern="1200"/>
        </a:p>
      </dsp:txBody>
      <dsp:txXfrm>
        <a:off x="0" y="972692"/>
        <a:ext cx="7331197" cy="263304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806B6-60A4-485A-AB6A-651010BA0177}">
      <dsp:nvSpPr>
        <dsp:cNvPr id="0" name=""/>
        <dsp:cNvSpPr/>
      </dsp:nvSpPr>
      <dsp:spPr>
        <a:xfrm>
          <a:off x="0" y="224155"/>
          <a:ext cx="5640648" cy="3276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DBF46C-4042-4F44-B174-2933F7EC0061}">
      <dsp:nvSpPr>
        <dsp:cNvPr id="0" name=""/>
        <dsp:cNvSpPr/>
      </dsp:nvSpPr>
      <dsp:spPr>
        <a:xfrm>
          <a:off x="282032" y="32275"/>
          <a:ext cx="3948453" cy="38376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242" tIns="0" rIns="149242" bIns="0" numCol="1" spcCol="1270" anchor="ctr" anchorCtr="0">
          <a:noAutofit/>
        </a:bodyPr>
        <a:lstStyle/>
        <a:p>
          <a:pPr marL="0" lvl="0" indent="0" algn="l" defTabSz="577850">
            <a:lnSpc>
              <a:spcPct val="90000"/>
            </a:lnSpc>
            <a:spcBef>
              <a:spcPct val="0"/>
            </a:spcBef>
            <a:spcAft>
              <a:spcPct val="35000"/>
            </a:spcAft>
            <a:buNone/>
          </a:pPr>
          <a:r>
            <a:rPr lang="en-GB" sz="1300" kern="1200"/>
            <a:t>Business domain gaps</a:t>
          </a:r>
          <a:endParaRPr lang="en-US" sz="1300" kern="1200"/>
        </a:p>
      </dsp:txBody>
      <dsp:txXfrm>
        <a:off x="300766" y="51009"/>
        <a:ext cx="3910985" cy="346292"/>
      </dsp:txXfrm>
    </dsp:sp>
    <dsp:sp modelId="{74CAC5F7-B5A5-4838-8D98-75B03F49FD9F}">
      <dsp:nvSpPr>
        <dsp:cNvPr id="0" name=""/>
        <dsp:cNvSpPr/>
      </dsp:nvSpPr>
      <dsp:spPr>
        <a:xfrm>
          <a:off x="0" y="813835"/>
          <a:ext cx="5640648" cy="327600"/>
        </a:xfrm>
        <a:prstGeom prst="rect">
          <a:avLst/>
        </a:prstGeom>
        <a:solidFill>
          <a:schemeClr val="lt1">
            <a:alpha val="90000"/>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A50FFE-E84B-4F5D-A5B9-82A5B3E7EC29}">
      <dsp:nvSpPr>
        <dsp:cNvPr id="0" name=""/>
        <dsp:cNvSpPr/>
      </dsp:nvSpPr>
      <dsp:spPr>
        <a:xfrm>
          <a:off x="282032" y="621955"/>
          <a:ext cx="3948453" cy="383760"/>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242" tIns="0" rIns="149242" bIns="0" numCol="1" spcCol="1270" anchor="ctr" anchorCtr="0">
          <a:noAutofit/>
        </a:bodyPr>
        <a:lstStyle/>
        <a:p>
          <a:pPr marL="0" lvl="0" indent="0" algn="l" defTabSz="577850">
            <a:lnSpc>
              <a:spcPct val="90000"/>
            </a:lnSpc>
            <a:spcBef>
              <a:spcPct val="0"/>
            </a:spcBef>
            <a:spcAft>
              <a:spcPct val="35000"/>
            </a:spcAft>
            <a:buNone/>
          </a:pPr>
          <a:r>
            <a:rPr lang="en-GB" sz="1300" kern="1200"/>
            <a:t>Applications impacted, eliminated, or created</a:t>
          </a:r>
          <a:endParaRPr lang="en-US" sz="1300" kern="1200"/>
        </a:p>
      </dsp:txBody>
      <dsp:txXfrm>
        <a:off x="300766" y="640689"/>
        <a:ext cx="3910985" cy="346292"/>
      </dsp:txXfrm>
    </dsp:sp>
    <dsp:sp modelId="{7018E9A4-24DB-459A-B805-497164A71D4C}">
      <dsp:nvSpPr>
        <dsp:cNvPr id="0" name=""/>
        <dsp:cNvSpPr/>
      </dsp:nvSpPr>
      <dsp:spPr>
        <a:xfrm>
          <a:off x="0" y="1403515"/>
          <a:ext cx="5640648" cy="327600"/>
        </a:xfrm>
        <a:prstGeom prst="rect">
          <a:avLst/>
        </a:prstGeom>
        <a:solidFill>
          <a:schemeClr val="lt1">
            <a:alpha val="90000"/>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502AF2-1AA7-40D5-BF32-1F3EE840979B}">
      <dsp:nvSpPr>
        <dsp:cNvPr id="0" name=""/>
        <dsp:cNvSpPr/>
      </dsp:nvSpPr>
      <dsp:spPr>
        <a:xfrm>
          <a:off x="282032" y="1211635"/>
          <a:ext cx="3948453" cy="383760"/>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242" tIns="0" rIns="149242" bIns="0" numCol="1" spcCol="1270" anchor="ctr" anchorCtr="0">
          <a:noAutofit/>
        </a:bodyPr>
        <a:lstStyle/>
        <a:p>
          <a:pPr marL="0" lvl="0" indent="0" algn="l" defTabSz="577850">
            <a:lnSpc>
              <a:spcPct val="90000"/>
            </a:lnSpc>
            <a:spcBef>
              <a:spcPct val="0"/>
            </a:spcBef>
            <a:spcAft>
              <a:spcPct val="35000"/>
            </a:spcAft>
            <a:buNone/>
          </a:pPr>
          <a:r>
            <a:rPr lang="en-GB" sz="1300" kern="1200"/>
            <a:t>Data domain gaps</a:t>
          </a:r>
          <a:endParaRPr lang="en-US" sz="1300" kern="1200"/>
        </a:p>
      </dsp:txBody>
      <dsp:txXfrm>
        <a:off x="300766" y="1230369"/>
        <a:ext cx="3910985" cy="346292"/>
      </dsp:txXfrm>
    </dsp:sp>
    <dsp:sp modelId="{9567F7B6-279A-4BA2-8761-A1AF84AE888D}">
      <dsp:nvSpPr>
        <dsp:cNvPr id="0" name=""/>
        <dsp:cNvSpPr/>
      </dsp:nvSpPr>
      <dsp:spPr>
        <a:xfrm>
          <a:off x="0" y="1993195"/>
          <a:ext cx="5640648" cy="3276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943C7-2934-4366-8414-DCFC038BE8ED}">
      <dsp:nvSpPr>
        <dsp:cNvPr id="0" name=""/>
        <dsp:cNvSpPr/>
      </dsp:nvSpPr>
      <dsp:spPr>
        <a:xfrm>
          <a:off x="282032" y="1801315"/>
          <a:ext cx="3948453" cy="383760"/>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242" tIns="0" rIns="149242" bIns="0" numCol="1" spcCol="1270" anchor="ctr" anchorCtr="0">
          <a:noAutofit/>
        </a:bodyPr>
        <a:lstStyle/>
        <a:p>
          <a:pPr marL="0" lvl="0" indent="0" algn="l" defTabSz="577850">
            <a:lnSpc>
              <a:spcPct val="90000"/>
            </a:lnSpc>
            <a:spcBef>
              <a:spcPct val="0"/>
            </a:spcBef>
            <a:spcAft>
              <a:spcPct val="35000"/>
            </a:spcAft>
            <a:buNone/>
          </a:pPr>
          <a:r>
            <a:rPr lang="en-GB" sz="1300" kern="1200"/>
            <a:t>Technologies impacted, eliminated, or created</a:t>
          </a:r>
          <a:endParaRPr lang="en-US" sz="1300" kern="1200"/>
        </a:p>
      </dsp:txBody>
      <dsp:txXfrm>
        <a:off x="300766" y="1820049"/>
        <a:ext cx="3910985" cy="34629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EA356-4356-488D-8473-55A304CF1819}">
      <dsp:nvSpPr>
        <dsp:cNvPr id="0" name=""/>
        <dsp:cNvSpPr/>
      </dsp:nvSpPr>
      <dsp:spPr>
        <a:xfrm>
          <a:off x="-48674" y="353292"/>
          <a:ext cx="6096000" cy="6444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7DC535-F4DB-42CE-8539-E7AD0D8280A1}">
      <dsp:nvSpPr>
        <dsp:cNvPr id="0" name=""/>
        <dsp:cNvSpPr/>
      </dsp:nvSpPr>
      <dsp:spPr>
        <a:xfrm>
          <a:off x="146276" y="498297"/>
          <a:ext cx="354456" cy="3544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A71782-2B6D-41D6-9CFF-350E52EB2FDB}">
      <dsp:nvSpPr>
        <dsp:cNvPr id="0" name=""/>
        <dsp:cNvSpPr/>
      </dsp:nvSpPr>
      <dsp:spPr>
        <a:xfrm>
          <a:off x="695684" y="353292"/>
          <a:ext cx="5350184" cy="644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06" tIns="68206" rIns="68206" bIns="68206" numCol="1" spcCol="1270" anchor="ctr" anchorCtr="0">
          <a:noAutofit/>
        </a:bodyPr>
        <a:lstStyle/>
        <a:p>
          <a:pPr marL="0" lvl="0" indent="0" algn="l" defTabSz="711200">
            <a:lnSpc>
              <a:spcPct val="100000"/>
            </a:lnSpc>
            <a:spcBef>
              <a:spcPct val="0"/>
            </a:spcBef>
            <a:spcAft>
              <a:spcPct val="35000"/>
            </a:spcAft>
            <a:buNone/>
          </a:pPr>
          <a:r>
            <a:rPr lang="en-GB" sz="1600" kern="1200"/>
            <a:t>The TOGAF framework recommends that the ADM be adapted</a:t>
          </a:r>
          <a:endParaRPr lang="en-US" sz="1600" kern="1200"/>
        </a:p>
      </dsp:txBody>
      <dsp:txXfrm>
        <a:off x="695684" y="353292"/>
        <a:ext cx="5350184" cy="644466"/>
      </dsp:txXfrm>
    </dsp:sp>
    <dsp:sp modelId="{65EA535F-DFC7-419D-AC82-CAE1BA7ABD85}">
      <dsp:nvSpPr>
        <dsp:cNvPr id="0" name=""/>
        <dsp:cNvSpPr/>
      </dsp:nvSpPr>
      <dsp:spPr>
        <a:xfrm>
          <a:off x="-48674" y="1158875"/>
          <a:ext cx="6096000" cy="6444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7CE85D-E6FB-431E-9B72-251D790EBA3D}">
      <dsp:nvSpPr>
        <dsp:cNvPr id="0" name=""/>
        <dsp:cNvSpPr/>
      </dsp:nvSpPr>
      <dsp:spPr>
        <a:xfrm>
          <a:off x="146276" y="1303880"/>
          <a:ext cx="354456" cy="3544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C68B8A-F98C-4AAA-BA6C-4E3446C02945}">
      <dsp:nvSpPr>
        <dsp:cNvPr id="0" name=""/>
        <dsp:cNvSpPr/>
      </dsp:nvSpPr>
      <dsp:spPr>
        <a:xfrm>
          <a:off x="695684" y="1158875"/>
          <a:ext cx="2743200" cy="644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06" tIns="68206" rIns="68206" bIns="68206" numCol="1" spcCol="1270" anchor="ctr" anchorCtr="0">
          <a:noAutofit/>
        </a:bodyPr>
        <a:lstStyle/>
        <a:p>
          <a:pPr marL="0" lvl="0" indent="0" algn="l" defTabSz="711200">
            <a:lnSpc>
              <a:spcPct val="100000"/>
            </a:lnSpc>
            <a:spcBef>
              <a:spcPct val="0"/>
            </a:spcBef>
            <a:spcAft>
              <a:spcPct val="35000"/>
            </a:spcAft>
            <a:buNone/>
          </a:pPr>
          <a:r>
            <a:rPr lang="en-GB" sz="1600" kern="1200"/>
            <a:t>In particular, the ADM does </a:t>
          </a:r>
          <a:r>
            <a:rPr lang="en-GB" sz="1600" b="1" u="heavy" kern="1200"/>
            <a:t>NOT</a:t>
          </a:r>
          <a:r>
            <a:rPr lang="en-GB" sz="1600" kern="1200"/>
            <a:t>: </a:t>
          </a:r>
          <a:endParaRPr lang="en-US" sz="1600" kern="1200"/>
        </a:p>
      </dsp:txBody>
      <dsp:txXfrm>
        <a:off x="695684" y="1158875"/>
        <a:ext cx="2743200" cy="644466"/>
      </dsp:txXfrm>
    </dsp:sp>
    <dsp:sp modelId="{C27B6074-999B-483E-AFB5-986A0C66709E}">
      <dsp:nvSpPr>
        <dsp:cNvPr id="0" name=""/>
        <dsp:cNvSpPr/>
      </dsp:nvSpPr>
      <dsp:spPr>
        <a:xfrm>
          <a:off x="3340080" y="1158875"/>
          <a:ext cx="2804594" cy="644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06" tIns="68206" rIns="68206" bIns="68206" numCol="1" spcCol="1270" anchor="ctr" anchorCtr="0">
          <a:noAutofit/>
        </a:bodyPr>
        <a:lstStyle/>
        <a:p>
          <a:pPr marL="0" lvl="0" indent="0" algn="l" defTabSz="533400">
            <a:lnSpc>
              <a:spcPct val="100000"/>
            </a:lnSpc>
            <a:spcBef>
              <a:spcPct val="0"/>
            </a:spcBef>
            <a:spcAft>
              <a:spcPct val="35000"/>
            </a:spcAft>
            <a:buFont typeface="Courier New" panose="02070309020205020404" pitchFamily="49" charset="0"/>
            <a:buNone/>
            <a:tabLst>
              <a:tab pos="87313" algn="l"/>
            </a:tabLst>
          </a:pPr>
          <a:r>
            <a:rPr lang="en-GB" sz="1200" b="0" kern="1200"/>
            <a:t>- Mandate that the phases must be 	performed in any speciﬁc sequence</a:t>
          </a:r>
          <a:endParaRPr lang="en-US" sz="1200" b="0" kern="1200"/>
        </a:p>
        <a:p>
          <a:pPr marL="0" lvl="0" indent="0" algn="l" defTabSz="533400">
            <a:lnSpc>
              <a:spcPct val="100000"/>
            </a:lnSpc>
            <a:spcBef>
              <a:spcPct val="0"/>
            </a:spcBef>
            <a:spcAft>
              <a:spcPct val="35000"/>
            </a:spcAft>
            <a:buFont typeface="Courier New" panose="02070309020205020404" pitchFamily="49" charset="0"/>
            <a:buNone/>
          </a:pPr>
          <a:r>
            <a:rPr lang="en-GB" sz="1200" b="0" kern="1200"/>
            <a:t> - Mandate a "waterfall" method</a:t>
          </a:r>
          <a:endParaRPr lang="en-US" sz="1200" b="0" kern="1200"/>
        </a:p>
      </dsp:txBody>
      <dsp:txXfrm>
        <a:off x="3340080" y="1158875"/>
        <a:ext cx="2804594" cy="64446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E035A-5FC5-49B3-9119-68C02AA10F13}">
      <dsp:nvSpPr>
        <dsp:cNvPr id="0" name=""/>
        <dsp:cNvSpPr/>
      </dsp:nvSpPr>
      <dsp:spPr>
        <a:xfrm>
          <a:off x="1021466" y="0"/>
          <a:ext cx="3798192" cy="379819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74EC04-608F-463B-A1AD-65FD1ED8B23D}">
      <dsp:nvSpPr>
        <dsp:cNvPr id="0" name=""/>
        <dsp:cNvSpPr/>
      </dsp:nvSpPr>
      <dsp:spPr>
        <a:xfrm>
          <a:off x="1382294" y="360828"/>
          <a:ext cx="1481294" cy="1481294"/>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ADM graphic should be viewed as a reference model</a:t>
          </a:r>
          <a:endParaRPr lang="en-US" sz="1200" kern="1200"/>
        </a:p>
      </dsp:txBody>
      <dsp:txXfrm>
        <a:off x="1454605" y="433139"/>
        <a:ext cx="1336672" cy="1336672"/>
      </dsp:txXfrm>
    </dsp:sp>
    <dsp:sp modelId="{16B9DD26-D4EF-4D48-981C-E8E09937A9FA}">
      <dsp:nvSpPr>
        <dsp:cNvPr id="0" name=""/>
        <dsp:cNvSpPr/>
      </dsp:nvSpPr>
      <dsp:spPr>
        <a:xfrm>
          <a:off x="2977534" y="360828"/>
          <a:ext cx="1481294" cy="1481294"/>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It should </a:t>
          </a:r>
          <a:r>
            <a:rPr lang="en-GB" sz="1200" b="1" u="sng" kern="1200"/>
            <a:t>NOT</a:t>
          </a:r>
          <a:r>
            <a:rPr lang="en-GB" sz="1200" kern="1200"/>
            <a:t> be viewed as a process model</a:t>
          </a:r>
          <a:br>
            <a:rPr lang="en-GB" sz="1200" kern="1200"/>
          </a:br>
          <a:endParaRPr lang="en-US" sz="1200" kern="1200"/>
        </a:p>
      </dsp:txBody>
      <dsp:txXfrm>
        <a:off x="3049845" y="433139"/>
        <a:ext cx="1336672" cy="1336672"/>
      </dsp:txXfrm>
    </dsp:sp>
    <dsp:sp modelId="{03A1A52B-2ED3-4B5A-B346-CEB4D5CD9444}">
      <dsp:nvSpPr>
        <dsp:cNvPr id="0" name=""/>
        <dsp:cNvSpPr/>
      </dsp:nvSpPr>
      <dsp:spPr>
        <a:xfrm>
          <a:off x="1382294" y="1956068"/>
          <a:ext cx="1481294" cy="1481294"/>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Essentially the ADM is a generic ‘tick list’ </a:t>
          </a:r>
          <a:endParaRPr lang="en-US" sz="1200" kern="1200"/>
        </a:p>
      </dsp:txBody>
      <dsp:txXfrm>
        <a:off x="1454605" y="2028379"/>
        <a:ext cx="1336672" cy="1336672"/>
      </dsp:txXfrm>
    </dsp:sp>
    <dsp:sp modelId="{A5386057-3CCC-4E9D-9CC1-E9FC92EA987A}">
      <dsp:nvSpPr>
        <dsp:cNvPr id="0" name=""/>
        <dsp:cNvSpPr/>
      </dsp:nvSpPr>
      <dsp:spPr>
        <a:xfrm>
          <a:off x="2977534" y="1956068"/>
          <a:ext cx="1481294" cy="1481294"/>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TOGAF Standard describes how the ADM can be used iteratively</a:t>
          </a:r>
          <a:endParaRPr lang="en-US" sz="1200" kern="1200"/>
        </a:p>
      </dsp:txBody>
      <dsp:txXfrm>
        <a:off x="3049845" y="2028379"/>
        <a:ext cx="1336672" cy="133667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12948-607D-48CD-B4C5-5D5A20F15511}">
      <dsp:nvSpPr>
        <dsp:cNvPr id="0" name=""/>
        <dsp:cNvSpPr/>
      </dsp:nvSpPr>
      <dsp:spPr>
        <a:xfrm>
          <a:off x="1065741" y="155338"/>
          <a:ext cx="738017" cy="7380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9064B-7B6A-4D39-BBA1-13BF9F8E0DAA}">
      <dsp:nvSpPr>
        <dsp:cNvPr id="0" name=""/>
        <dsp:cNvSpPr/>
      </dsp:nvSpPr>
      <dsp:spPr>
        <a:xfrm>
          <a:off x="614731" y="1186583"/>
          <a:ext cx="1640039" cy="9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Documents with no formal review approval are designated "draft"</a:t>
          </a:r>
          <a:endParaRPr lang="en-US" sz="1600" kern="1200"/>
        </a:p>
      </dsp:txBody>
      <dsp:txXfrm>
        <a:off x="614731" y="1186583"/>
        <a:ext cx="1640039" cy="922521"/>
      </dsp:txXfrm>
    </dsp:sp>
    <dsp:sp modelId="{9A3BEE00-8420-480B-8D9D-D7F171B242FA}">
      <dsp:nvSpPr>
        <dsp:cNvPr id="0" name=""/>
        <dsp:cNvSpPr/>
      </dsp:nvSpPr>
      <dsp:spPr>
        <a:xfrm>
          <a:off x="2992787" y="155338"/>
          <a:ext cx="738017" cy="7380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50D8C8-74B7-45D1-8752-2BE0AB0B9699}">
      <dsp:nvSpPr>
        <dsp:cNvPr id="0" name=""/>
        <dsp:cNvSpPr/>
      </dsp:nvSpPr>
      <dsp:spPr>
        <a:xfrm>
          <a:off x="2541776" y="1186583"/>
          <a:ext cx="1640039" cy="9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Reviewed and approved documents are "approved“</a:t>
          </a:r>
          <a:endParaRPr lang="en-US" sz="1600" kern="1200"/>
        </a:p>
      </dsp:txBody>
      <dsp:txXfrm>
        <a:off x="2541776" y="1186583"/>
        <a:ext cx="1640039" cy="922521"/>
      </dsp:txXfrm>
    </dsp:sp>
    <dsp:sp modelId="{F31EE027-F4C4-48C6-9188-EAE47F1F601F}">
      <dsp:nvSpPr>
        <dsp:cNvPr id="0" name=""/>
        <dsp:cNvSpPr/>
      </dsp:nvSpPr>
      <dsp:spPr>
        <a:xfrm>
          <a:off x="4919833" y="155338"/>
          <a:ext cx="738017" cy="7380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ACBEFD-46D5-47E6-BE8E-8D3D8977E3AB}">
      <dsp:nvSpPr>
        <dsp:cNvPr id="0" name=""/>
        <dsp:cNvSpPr/>
      </dsp:nvSpPr>
      <dsp:spPr>
        <a:xfrm>
          <a:off x="4468822" y="1186583"/>
          <a:ext cx="1640039" cy="9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Approved does not necessarily mean finalized</a:t>
          </a:r>
          <a:endParaRPr lang="en-US" sz="1600" kern="1200"/>
        </a:p>
      </dsp:txBody>
      <dsp:txXfrm>
        <a:off x="4468822" y="1186583"/>
        <a:ext cx="1640039" cy="92252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B1260-D60D-4193-87E3-499E98673B9B}">
      <dsp:nvSpPr>
        <dsp:cNvPr id="0" name=""/>
        <dsp:cNvSpPr/>
      </dsp:nvSpPr>
      <dsp:spPr>
        <a:xfrm>
          <a:off x="144030" y="758710"/>
          <a:ext cx="333008" cy="3333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5638B-FDE8-4E2A-9231-890F959B7F59}">
      <dsp:nvSpPr>
        <dsp:cNvPr id="0" name=""/>
        <dsp:cNvSpPr/>
      </dsp:nvSpPr>
      <dsp:spPr>
        <a:xfrm>
          <a:off x="5460" y="1164761"/>
          <a:ext cx="1228591" cy="1262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b="0" kern="1200"/>
            <a:t>Each iteration of the ADM requires fresh decisions</a:t>
          </a:r>
          <a:br>
            <a:rPr lang="en-GB" sz="1600" b="0" kern="1200"/>
          </a:br>
          <a:endParaRPr lang="en-US" sz="1600" b="0" kern="1200"/>
        </a:p>
      </dsp:txBody>
      <dsp:txXfrm>
        <a:off x="5460" y="1164761"/>
        <a:ext cx="1228591" cy="1262793"/>
      </dsp:txXfrm>
    </dsp:sp>
    <dsp:sp modelId="{24A4B81E-A4A0-4384-98D9-7A595073FE31}">
      <dsp:nvSpPr>
        <dsp:cNvPr id="0" name=""/>
        <dsp:cNvSpPr/>
      </dsp:nvSpPr>
      <dsp:spPr>
        <a:xfrm>
          <a:off x="144030" y="2461377"/>
          <a:ext cx="951452" cy="157"/>
        </a:xfrm>
        <a:prstGeom prst="rect">
          <a:avLst/>
        </a:prstGeom>
        <a:noFill/>
        <a:ln>
          <a:noFill/>
        </a:ln>
        <a:effectLst/>
      </dsp:spPr>
      <dsp:style>
        <a:lnRef idx="0">
          <a:scrgbClr r="0" g="0" b="0"/>
        </a:lnRef>
        <a:fillRef idx="0">
          <a:scrgbClr r="0" g="0" b="0"/>
        </a:fillRef>
        <a:effectRef idx="0">
          <a:scrgbClr r="0" g="0" b="0"/>
        </a:effectRef>
        <a:fontRef idx="minor"/>
      </dsp:style>
    </dsp:sp>
    <dsp:sp modelId="{4973B634-B67E-4AD2-9C0F-9FBD33C9FBB3}">
      <dsp:nvSpPr>
        <dsp:cNvPr id="0" name=""/>
        <dsp:cNvSpPr/>
      </dsp:nvSpPr>
      <dsp:spPr>
        <a:xfrm>
          <a:off x="1668837" y="758710"/>
          <a:ext cx="333008" cy="3333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360DF-5B27-479D-9737-E4CA85381691}">
      <dsp:nvSpPr>
        <dsp:cNvPr id="0" name=""/>
        <dsp:cNvSpPr/>
      </dsp:nvSpPr>
      <dsp:spPr>
        <a:xfrm>
          <a:off x="1400556" y="1164761"/>
          <a:ext cx="1488015" cy="1262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b="0" kern="1200"/>
            <a:t>These decisions should be based on a practical assessment</a:t>
          </a:r>
          <a:endParaRPr lang="en-US" sz="1600" b="0" kern="1200"/>
        </a:p>
      </dsp:txBody>
      <dsp:txXfrm>
        <a:off x="1400556" y="1164761"/>
        <a:ext cx="1488015" cy="1262793"/>
      </dsp:txXfrm>
    </dsp:sp>
    <dsp:sp modelId="{9A034EBB-1CCE-4400-95D3-079A2003662E}">
      <dsp:nvSpPr>
        <dsp:cNvPr id="0" name=""/>
        <dsp:cNvSpPr/>
      </dsp:nvSpPr>
      <dsp:spPr>
        <a:xfrm>
          <a:off x="1668837" y="2461377"/>
          <a:ext cx="951452" cy="157"/>
        </a:xfrm>
        <a:prstGeom prst="rect">
          <a:avLst/>
        </a:prstGeom>
        <a:noFill/>
        <a:ln>
          <a:noFill/>
        </a:ln>
        <a:effectLst/>
      </dsp:spPr>
      <dsp:style>
        <a:lnRef idx="0">
          <a:scrgbClr r="0" g="0" b="0"/>
        </a:lnRef>
        <a:fillRef idx="0">
          <a:scrgbClr r="0" g="0" b="0"/>
        </a:fillRef>
        <a:effectRef idx="0">
          <a:scrgbClr r="0" g="0" b="0"/>
        </a:effectRef>
        <a:fontRef idx="minor"/>
      </dsp:style>
    </dsp:sp>
    <dsp:sp modelId="{8D0FF707-DF86-4924-BD8A-ED90FDCB523C}">
      <dsp:nvSpPr>
        <dsp:cNvPr id="0" name=""/>
        <dsp:cNvSpPr/>
      </dsp:nvSpPr>
      <dsp:spPr>
        <a:xfrm>
          <a:off x="3424934" y="758710"/>
          <a:ext cx="333008" cy="3333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4366A-A3F4-4304-8861-D3370E30B428}">
      <dsp:nvSpPr>
        <dsp:cNvPr id="0" name=""/>
        <dsp:cNvSpPr/>
      </dsp:nvSpPr>
      <dsp:spPr>
        <a:xfrm>
          <a:off x="3055076" y="1164761"/>
          <a:ext cx="1691169" cy="1262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b="0" kern="1200"/>
            <a:t>As a generic method, the ADM is intended to be used by any enterprise</a:t>
          </a:r>
          <a:endParaRPr lang="en-US" sz="1600" b="0" kern="1200"/>
        </a:p>
      </dsp:txBody>
      <dsp:txXfrm>
        <a:off x="3055076" y="1164761"/>
        <a:ext cx="1691169" cy="1262793"/>
      </dsp:txXfrm>
    </dsp:sp>
    <dsp:sp modelId="{7B3DE382-82B7-4331-AEA2-C349B49B2D8B}">
      <dsp:nvSpPr>
        <dsp:cNvPr id="0" name=""/>
        <dsp:cNvSpPr/>
      </dsp:nvSpPr>
      <dsp:spPr>
        <a:xfrm>
          <a:off x="3424934" y="2461377"/>
          <a:ext cx="951452" cy="157"/>
        </a:xfrm>
        <a:prstGeom prst="rect">
          <a:avLst/>
        </a:prstGeom>
        <a:noFill/>
        <a:ln>
          <a:noFill/>
        </a:ln>
        <a:effectLst/>
      </dsp:spPr>
      <dsp:style>
        <a:lnRef idx="0">
          <a:scrgbClr r="0" g="0" b="0"/>
        </a:lnRef>
        <a:fillRef idx="0">
          <a:scrgbClr r="0" g="0" b="0"/>
        </a:fillRef>
        <a:effectRef idx="0">
          <a:scrgbClr r="0" g="0" b="0"/>
        </a:effectRef>
        <a:fontRef idx="minor"/>
      </dsp:style>
    </dsp:sp>
    <dsp:sp modelId="{4A789918-7CE5-4C48-A42A-D3F6EFA62FA8}">
      <dsp:nvSpPr>
        <dsp:cNvPr id="0" name=""/>
        <dsp:cNvSpPr/>
      </dsp:nvSpPr>
      <dsp:spPr>
        <a:xfrm>
          <a:off x="5082893" y="758710"/>
          <a:ext cx="333008" cy="3333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6FE0B3-E29C-4D16-B3BD-1C86056A6D5B}">
      <dsp:nvSpPr>
        <dsp:cNvPr id="0" name=""/>
        <dsp:cNvSpPr/>
      </dsp:nvSpPr>
      <dsp:spPr>
        <a:xfrm>
          <a:off x="4912749" y="1164761"/>
          <a:ext cx="1291739" cy="1262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b="0" kern="1200"/>
            <a:t>It should be tailored to specific needs </a:t>
          </a:r>
          <a:endParaRPr lang="en-US" sz="1600" b="0" kern="1200"/>
        </a:p>
      </dsp:txBody>
      <dsp:txXfrm>
        <a:off x="4912749" y="1164761"/>
        <a:ext cx="1291739" cy="1262793"/>
      </dsp:txXfrm>
    </dsp:sp>
    <dsp:sp modelId="{7E084CB9-1701-4748-9903-23733A2F5836}">
      <dsp:nvSpPr>
        <dsp:cNvPr id="0" name=""/>
        <dsp:cNvSpPr/>
      </dsp:nvSpPr>
      <dsp:spPr>
        <a:xfrm>
          <a:off x="5082893" y="2461377"/>
          <a:ext cx="951452" cy="15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8E792-B0A9-4791-93AD-1E80946A79C0}">
      <dsp:nvSpPr>
        <dsp:cNvPr id="0" name=""/>
        <dsp:cNvSpPr/>
      </dsp:nvSpPr>
      <dsp:spPr>
        <a:xfrm>
          <a:off x="337896" y="18281"/>
          <a:ext cx="705783" cy="70578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81D1C4FE-E695-4050-AD6C-D80AF3986B86}">
      <dsp:nvSpPr>
        <dsp:cNvPr id="0" name=""/>
        <dsp:cNvSpPr/>
      </dsp:nvSpPr>
      <dsp:spPr>
        <a:xfrm>
          <a:off x="486111" y="166496"/>
          <a:ext cx="409354" cy="4093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6AC782-A2A1-4AEC-AD75-95E5605BE8B3}">
      <dsp:nvSpPr>
        <dsp:cNvPr id="0" name=""/>
        <dsp:cNvSpPr/>
      </dsp:nvSpPr>
      <dsp:spPr>
        <a:xfrm>
          <a:off x="1194919" y="18281"/>
          <a:ext cx="1663631" cy="705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solidFill>
                <a:srgbClr val="2F528F"/>
              </a:solidFill>
            </a:rPr>
            <a:t>The TOGAF ADM is a logical method that places key activity steps together</a:t>
          </a:r>
          <a:endParaRPr lang="en-US" sz="1100" kern="1200">
            <a:solidFill>
              <a:srgbClr val="2F528F"/>
            </a:solidFill>
          </a:endParaRPr>
        </a:p>
      </dsp:txBody>
      <dsp:txXfrm>
        <a:off x="1194919" y="18281"/>
        <a:ext cx="1663631" cy="705783"/>
      </dsp:txXfrm>
    </dsp:sp>
    <dsp:sp modelId="{85531B5E-CD53-4A19-966E-319B13BE3FA6}">
      <dsp:nvSpPr>
        <dsp:cNvPr id="0" name=""/>
        <dsp:cNvSpPr/>
      </dsp:nvSpPr>
      <dsp:spPr>
        <a:xfrm>
          <a:off x="3148426" y="18281"/>
          <a:ext cx="705783" cy="70578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F38178C-45A1-4141-8FF6-8A503465B846}">
      <dsp:nvSpPr>
        <dsp:cNvPr id="0" name=""/>
        <dsp:cNvSpPr/>
      </dsp:nvSpPr>
      <dsp:spPr>
        <a:xfrm>
          <a:off x="3296640" y="166496"/>
          <a:ext cx="409354" cy="4093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5E79A6-0713-4D39-89CD-B00618D307B0}">
      <dsp:nvSpPr>
        <dsp:cNvPr id="0" name=""/>
        <dsp:cNvSpPr/>
      </dsp:nvSpPr>
      <dsp:spPr>
        <a:xfrm>
          <a:off x="4005448" y="18281"/>
          <a:ext cx="1663631" cy="705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dirty="0">
              <a:solidFill>
                <a:srgbClr val="2F528F"/>
              </a:solidFill>
            </a:rPr>
            <a:t>The classic TOGAF crop-circle diagram is a stylized flow path</a:t>
          </a:r>
          <a:endParaRPr lang="en-US" sz="1100" kern="1200" dirty="0">
            <a:solidFill>
              <a:srgbClr val="2F528F"/>
            </a:solidFill>
          </a:endParaRPr>
        </a:p>
      </dsp:txBody>
      <dsp:txXfrm>
        <a:off x="4005448" y="18281"/>
        <a:ext cx="1663631" cy="705783"/>
      </dsp:txXfrm>
    </dsp:sp>
    <dsp:sp modelId="{4EF5EC5C-5625-4139-8C63-320F878A47DE}">
      <dsp:nvSpPr>
        <dsp:cNvPr id="0" name=""/>
        <dsp:cNvSpPr/>
      </dsp:nvSpPr>
      <dsp:spPr>
        <a:xfrm>
          <a:off x="337896" y="1278860"/>
          <a:ext cx="705783" cy="70578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4DA55395-E355-45D4-B6B5-7A1FACF6BB5A}">
      <dsp:nvSpPr>
        <dsp:cNvPr id="0" name=""/>
        <dsp:cNvSpPr/>
      </dsp:nvSpPr>
      <dsp:spPr>
        <a:xfrm>
          <a:off x="486111" y="1427074"/>
          <a:ext cx="409354" cy="4093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927F39-354A-423C-B649-3F50A16BADDF}">
      <dsp:nvSpPr>
        <dsp:cNvPr id="0" name=""/>
        <dsp:cNvSpPr/>
      </dsp:nvSpPr>
      <dsp:spPr>
        <a:xfrm>
          <a:off x="1194919" y="1278860"/>
          <a:ext cx="1663631" cy="705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solidFill>
                <a:srgbClr val="2F528F"/>
              </a:solidFill>
            </a:rPr>
            <a:t>TOGAF recognizes that developing a Target Architecture requires consideration of the entire architecture</a:t>
          </a:r>
          <a:endParaRPr lang="en-US" sz="1100" kern="1200">
            <a:solidFill>
              <a:srgbClr val="2F528F"/>
            </a:solidFill>
          </a:endParaRPr>
        </a:p>
      </dsp:txBody>
      <dsp:txXfrm>
        <a:off x="1194919" y="1278860"/>
        <a:ext cx="1663631" cy="705783"/>
      </dsp:txXfrm>
    </dsp:sp>
    <dsp:sp modelId="{EFF714B8-F754-4895-A129-1B1A8CF0EA8E}">
      <dsp:nvSpPr>
        <dsp:cNvPr id="0" name=""/>
        <dsp:cNvSpPr/>
      </dsp:nvSpPr>
      <dsp:spPr>
        <a:xfrm>
          <a:off x="3148426" y="1278860"/>
          <a:ext cx="705783" cy="70578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B6875138-D79D-4392-A729-A069C6A8C61D}">
      <dsp:nvSpPr>
        <dsp:cNvPr id="0" name=""/>
        <dsp:cNvSpPr/>
      </dsp:nvSpPr>
      <dsp:spPr>
        <a:xfrm>
          <a:off x="3296640" y="1427074"/>
          <a:ext cx="409354" cy="4093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04C063-AE45-476A-8DE3-C68AAD76E3B4}">
      <dsp:nvSpPr>
        <dsp:cNvPr id="0" name=""/>
        <dsp:cNvSpPr/>
      </dsp:nvSpPr>
      <dsp:spPr>
        <a:xfrm>
          <a:off x="4005448" y="1278860"/>
          <a:ext cx="1663631" cy="705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solidFill>
                <a:srgbClr val="2F528F"/>
              </a:solidFill>
            </a:rPr>
            <a:t>The TOGAF framework provides an ADM phase for each essential set of output</a:t>
          </a:r>
          <a:endParaRPr lang="en-US" sz="1100" kern="1200">
            <a:solidFill>
              <a:srgbClr val="2F528F"/>
            </a:solidFill>
          </a:endParaRPr>
        </a:p>
      </dsp:txBody>
      <dsp:txXfrm>
        <a:off x="4005448" y="1278860"/>
        <a:ext cx="1663631" cy="705783"/>
      </dsp:txXfrm>
    </dsp:sp>
    <dsp:sp modelId="{80475DB7-7317-4B29-A7D5-99C45F6EE6B4}">
      <dsp:nvSpPr>
        <dsp:cNvPr id="0" name=""/>
        <dsp:cNvSpPr/>
      </dsp:nvSpPr>
      <dsp:spPr>
        <a:xfrm>
          <a:off x="337896" y="2539439"/>
          <a:ext cx="705783" cy="70578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36B99A8F-2472-4F2D-A14C-4FFF1C3AFF0C}">
      <dsp:nvSpPr>
        <dsp:cNvPr id="0" name=""/>
        <dsp:cNvSpPr/>
      </dsp:nvSpPr>
      <dsp:spPr>
        <a:xfrm>
          <a:off x="486111" y="2687653"/>
          <a:ext cx="409354" cy="4093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5CCBE-E7B5-48E0-95A0-5E5A9D69A6EA}">
      <dsp:nvSpPr>
        <dsp:cNvPr id="0" name=""/>
        <dsp:cNvSpPr/>
      </dsp:nvSpPr>
      <dsp:spPr>
        <a:xfrm>
          <a:off x="1194919" y="2539439"/>
          <a:ext cx="1663631" cy="705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solidFill>
                <a:srgbClr val="2F528F"/>
              </a:solidFill>
            </a:rPr>
            <a:t>It depends on best practice</a:t>
          </a:r>
          <a:endParaRPr lang="en-US" sz="1100" kern="1200">
            <a:solidFill>
              <a:srgbClr val="2F528F"/>
            </a:solidFill>
          </a:endParaRPr>
        </a:p>
      </dsp:txBody>
      <dsp:txXfrm>
        <a:off x="1194919" y="2539439"/>
        <a:ext cx="1663631" cy="70578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157AE-D245-4FE2-A838-D9C87FA1F4A9}">
      <dsp:nvSpPr>
        <dsp:cNvPr id="0" name=""/>
        <dsp:cNvSpPr/>
      </dsp:nvSpPr>
      <dsp:spPr>
        <a:xfrm>
          <a:off x="53486" y="817516"/>
          <a:ext cx="1574462" cy="12986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a:solidFill>
                <a:srgbClr val="2F528F"/>
              </a:solidFill>
              <a:latin typeface="Calibri" panose="020F0502020204030204" pitchFamily="34" charset="0"/>
            </a:rPr>
            <a:t>The Architecture Board should be satisfied that the ADM is being applied correctly</a:t>
          </a:r>
          <a:endParaRPr lang="en-NL" sz="1200" kern="1200"/>
        </a:p>
      </dsp:txBody>
      <dsp:txXfrm>
        <a:off x="83370" y="847400"/>
        <a:ext cx="1514694" cy="960562"/>
      </dsp:txXfrm>
    </dsp:sp>
    <dsp:sp modelId="{88499E9F-7C01-4E45-9178-2D4B960798EA}">
      <dsp:nvSpPr>
        <dsp:cNvPr id="0" name=""/>
        <dsp:cNvSpPr/>
      </dsp:nvSpPr>
      <dsp:spPr>
        <a:xfrm rot="20955916">
          <a:off x="870502" y="1102127"/>
          <a:ext cx="1956075" cy="1956075"/>
        </a:xfrm>
        <a:prstGeom prst="leftCircularArrow">
          <a:avLst>
            <a:gd name="adj1" fmla="val 2450"/>
            <a:gd name="adj2" fmla="val 296580"/>
            <a:gd name="adj3" fmla="val 1979140"/>
            <a:gd name="adj4" fmla="val 8931538"/>
            <a:gd name="adj5" fmla="val 285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CD5F66-B4B0-4CE6-845F-436AF5FB0442}">
      <dsp:nvSpPr>
        <dsp:cNvPr id="0" name=""/>
        <dsp:cNvSpPr/>
      </dsp:nvSpPr>
      <dsp:spPr>
        <a:xfrm>
          <a:off x="116320" y="2114957"/>
          <a:ext cx="1399522" cy="5565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solidFill>
                <a:schemeClr val="bg1"/>
              </a:solidFill>
              <a:latin typeface="Calibri" panose="020F0502020204030204" pitchFamily="34" charset="0"/>
            </a:rPr>
            <a:t>Architecture Board </a:t>
          </a:r>
          <a:endParaRPr lang="en-NL" sz="1700" kern="1200">
            <a:solidFill>
              <a:schemeClr val="bg1"/>
            </a:solidFill>
          </a:endParaRPr>
        </a:p>
      </dsp:txBody>
      <dsp:txXfrm>
        <a:off x="132621" y="2131258"/>
        <a:ext cx="1366920" cy="523941"/>
      </dsp:txXfrm>
    </dsp:sp>
    <dsp:sp modelId="{7E5DCA30-48CB-4209-BCAB-B1EF13213B38}">
      <dsp:nvSpPr>
        <dsp:cNvPr id="0" name=""/>
        <dsp:cNvSpPr/>
      </dsp:nvSpPr>
      <dsp:spPr>
        <a:xfrm>
          <a:off x="1980038" y="1051083"/>
          <a:ext cx="1574462" cy="12986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Font typeface="Courier New" panose="02070309020205020404" pitchFamily="49" charset="0"/>
            <a:buChar char="o"/>
          </a:pPr>
          <a:r>
            <a:rPr lang="en-GB" sz="1400" kern="1200">
              <a:solidFill>
                <a:srgbClr val="2F528F"/>
              </a:solidFill>
              <a:latin typeface="Calibri" panose="020F0502020204030204" pitchFamily="34" charset="0"/>
            </a:rPr>
            <a:t>Compliance with the ADM is fundamental to governance</a:t>
          </a:r>
          <a:endParaRPr lang="en-NL" sz="1400" kern="1200"/>
        </a:p>
      </dsp:txBody>
      <dsp:txXfrm>
        <a:off x="2009922" y="1359239"/>
        <a:ext cx="1514694" cy="960562"/>
      </dsp:txXfrm>
    </dsp:sp>
    <dsp:sp modelId="{D0B0C1F5-11D6-4C6D-96B3-578B23339220}">
      <dsp:nvSpPr>
        <dsp:cNvPr id="0" name=""/>
        <dsp:cNvSpPr/>
      </dsp:nvSpPr>
      <dsp:spPr>
        <a:xfrm>
          <a:off x="2677018" y="96975"/>
          <a:ext cx="2278300" cy="2278300"/>
        </a:xfrm>
        <a:prstGeom prst="circularArrow">
          <a:avLst>
            <a:gd name="adj1" fmla="val 2103"/>
            <a:gd name="adj2" fmla="val 252610"/>
            <a:gd name="adj3" fmla="val 20148763"/>
            <a:gd name="adj4" fmla="val 13152394"/>
            <a:gd name="adj5" fmla="val 245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4F46EA-3FAE-4C17-BBB9-2352D511C953}">
      <dsp:nvSpPr>
        <dsp:cNvPr id="0" name=""/>
        <dsp:cNvSpPr/>
      </dsp:nvSpPr>
      <dsp:spPr>
        <a:xfrm>
          <a:off x="2161962" y="455570"/>
          <a:ext cx="1399522" cy="5565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solidFill>
                <a:schemeClr val="bg1"/>
              </a:solidFill>
              <a:latin typeface="Calibri" panose="020F0502020204030204" pitchFamily="34" charset="0"/>
            </a:rPr>
            <a:t>Governance</a:t>
          </a:r>
          <a:endParaRPr lang="en-NL" sz="1700" kern="1200">
            <a:solidFill>
              <a:schemeClr val="bg1"/>
            </a:solidFill>
          </a:endParaRPr>
        </a:p>
      </dsp:txBody>
      <dsp:txXfrm>
        <a:off x="2178263" y="471871"/>
        <a:ext cx="1366920" cy="523941"/>
      </dsp:txXfrm>
    </dsp:sp>
    <dsp:sp modelId="{765A0F54-8A2B-45FB-8217-11D5F963FE78}">
      <dsp:nvSpPr>
        <dsp:cNvPr id="0" name=""/>
        <dsp:cNvSpPr/>
      </dsp:nvSpPr>
      <dsp:spPr>
        <a:xfrm>
          <a:off x="3957650" y="852423"/>
          <a:ext cx="1869091" cy="16987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a:solidFill>
                <a:srgbClr val="2F528F"/>
              </a:solidFill>
              <a:latin typeface="Calibri" panose="020F0502020204030204" pitchFamily="34" charset="0"/>
            </a:rPr>
            <a:t>Management of all architectural artifacts, governance, and</a:t>
          </a:r>
          <a:br>
            <a:rPr lang="en-GB" sz="1200" kern="1200">
              <a:solidFill>
                <a:srgbClr val="2F528F"/>
              </a:solidFill>
              <a:latin typeface="Calibri" panose="020F0502020204030204" pitchFamily="34" charset="0"/>
            </a:rPr>
          </a:br>
          <a:r>
            <a:rPr lang="en-GB" sz="1200" kern="1200">
              <a:solidFill>
                <a:srgbClr val="2F528F"/>
              </a:solidFill>
              <a:latin typeface="Calibri" panose="020F0502020204030204" pitchFamily="34" charset="0"/>
            </a:rPr>
            <a:t>related processes should be supported by a controlled</a:t>
          </a:r>
          <a:br>
            <a:rPr lang="en-GB" sz="1200" kern="1200">
              <a:solidFill>
                <a:srgbClr val="2F528F"/>
              </a:solidFill>
              <a:latin typeface="Calibri" panose="020F0502020204030204" pitchFamily="34" charset="0"/>
            </a:rPr>
          </a:br>
          <a:r>
            <a:rPr lang="en-GB" sz="1200" kern="1200">
              <a:solidFill>
                <a:srgbClr val="2F528F"/>
              </a:solidFill>
              <a:latin typeface="Calibri" panose="020F0502020204030204" pitchFamily="34" charset="0"/>
            </a:rPr>
            <a:t>environment</a:t>
          </a:r>
          <a:endParaRPr lang="en-NL" sz="1200" kern="1200"/>
        </a:p>
      </dsp:txBody>
      <dsp:txXfrm>
        <a:off x="3996744" y="891517"/>
        <a:ext cx="1790903" cy="1256567"/>
      </dsp:txXfrm>
    </dsp:sp>
    <dsp:sp modelId="{82B84718-89CC-4B11-8CAD-4A619451A9C3}">
      <dsp:nvSpPr>
        <dsp:cNvPr id="0" name=""/>
        <dsp:cNvSpPr/>
      </dsp:nvSpPr>
      <dsp:spPr>
        <a:xfrm>
          <a:off x="4355325" y="2585625"/>
          <a:ext cx="1399522" cy="5565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solidFill>
                <a:schemeClr val="bg1"/>
              </a:solidFill>
              <a:latin typeface="Calibri" panose="020F0502020204030204" pitchFamily="34" charset="0"/>
            </a:rPr>
            <a:t>Controlled</a:t>
          </a:r>
          <a:br>
            <a:rPr lang="en-GB" sz="1700" kern="1200">
              <a:solidFill>
                <a:schemeClr val="bg1"/>
              </a:solidFill>
              <a:latin typeface="Calibri" panose="020F0502020204030204" pitchFamily="34" charset="0"/>
            </a:rPr>
          </a:br>
          <a:r>
            <a:rPr lang="en-GB" sz="1700" kern="1200">
              <a:solidFill>
                <a:schemeClr val="bg1"/>
              </a:solidFill>
              <a:latin typeface="Calibri" panose="020F0502020204030204" pitchFamily="34" charset="0"/>
            </a:rPr>
            <a:t>environment</a:t>
          </a:r>
          <a:endParaRPr lang="en-NL" sz="1700" kern="1200">
            <a:solidFill>
              <a:schemeClr val="bg1"/>
            </a:solidFill>
          </a:endParaRPr>
        </a:p>
      </dsp:txBody>
      <dsp:txXfrm>
        <a:off x="4371626" y="2601926"/>
        <a:ext cx="1366920" cy="52394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913CF-D57F-4934-A1EB-E7F7599DA5BF}">
      <dsp:nvSpPr>
        <dsp:cNvPr id="0" name=""/>
        <dsp:cNvSpPr/>
      </dsp:nvSpPr>
      <dsp:spPr>
        <a:xfrm>
          <a:off x="806682" y="-3755"/>
          <a:ext cx="2494564" cy="665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C65193-838D-43F8-94C2-917A39C2F2F2}">
      <dsp:nvSpPr>
        <dsp:cNvPr id="0" name=""/>
        <dsp:cNvSpPr/>
      </dsp:nvSpPr>
      <dsp:spPr>
        <a:xfrm>
          <a:off x="923169" y="106906"/>
          <a:ext cx="2494564" cy="6657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Used to direct and control the EA team to address issues in the enterprise</a:t>
          </a:r>
          <a:endParaRPr lang="en-US" sz="1600" kern="1200"/>
        </a:p>
      </dsp:txBody>
      <dsp:txXfrm>
        <a:off x="942667" y="126404"/>
        <a:ext cx="2455568" cy="626727"/>
      </dsp:txXfrm>
    </dsp:sp>
    <dsp:sp modelId="{6F66B176-3734-469A-ADE7-11141B4AEE58}">
      <dsp:nvSpPr>
        <dsp:cNvPr id="0" name=""/>
        <dsp:cNvSpPr/>
      </dsp:nvSpPr>
      <dsp:spPr>
        <a:xfrm>
          <a:off x="3534661" y="385"/>
          <a:ext cx="2328794" cy="665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91E570-0E41-451D-9EBD-5B74389E89D2}">
      <dsp:nvSpPr>
        <dsp:cNvPr id="0" name=""/>
        <dsp:cNvSpPr/>
      </dsp:nvSpPr>
      <dsp:spPr>
        <a:xfrm>
          <a:off x="3651148" y="111047"/>
          <a:ext cx="2328794" cy="6657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rPr>
            <a:t>Starts with a request for Architecture work</a:t>
          </a:r>
          <a:endParaRPr lang="en-US" sz="1600" kern="1200">
            <a:latin typeface="+mn-lt"/>
          </a:endParaRPr>
        </a:p>
      </dsp:txBody>
      <dsp:txXfrm>
        <a:off x="3670646" y="130545"/>
        <a:ext cx="2289798" cy="62672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44B15B-C8CC-4D6D-805F-A8B9D4308466}">
      <dsp:nvSpPr>
        <dsp:cNvPr id="0" name=""/>
        <dsp:cNvSpPr/>
      </dsp:nvSpPr>
      <dsp:spPr>
        <a:xfrm>
          <a:off x="44171" y="565"/>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Stakeholder</a:t>
          </a:r>
          <a:endParaRPr lang="en-US" sz="1200" kern="1200"/>
        </a:p>
      </dsp:txBody>
      <dsp:txXfrm>
        <a:off x="81876" y="38270"/>
        <a:ext cx="1211936" cy="696998"/>
      </dsp:txXfrm>
    </dsp:sp>
    <dsp:sp modelId="{87CFE385-A293-4C34-8A34-0E14EB0DDD97}">
      <dsp:nvSpPr>
        <dsp:cNvPr id="0" name=""/>
        <dsp:cNvSpPr/>
      </dsp:nvSpPr>
      <dsp:spPr>
        <a:xfrm>
          <a:off x="1460253" y="565"/>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Stakeholder Agent </a:t>
          </a:r>
          <a:endParaRPr lang="en-US" sz="1200" kern="1200"/>
        </a:p>
      </dsp:txBody>
      <dsp:txXfrm>
        <a:off x="1497958" y="38270"/>
        <a:ext cx="1211936" cy="696998"/>
      </dsp:txXfrm>
    </dsp:sp>
    <dsp:sp modelId="{9FD225A8-5EC6-4A70-8674-D43299A9818C}">
      <dsp:nvSpPr>
        <dsp:cNvPr id="0" name=""/>
        <dsp:cNvSpPr/>
      </dsp:nvSpPr>
      <dsp:spPr>
        <a:xfrm>
          <a:off x="2876335" y="565"/>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Subject Matter Expert</a:t>
          </a:r>
          <a:endParaRPr lang="en-US" sz="1200" kern="1200"/>
        </a:p>
      </dsp:txBody>
      <dsp:txXfrm>
        <a:off x="2914040" y="38270"/>
        <a:ext cx="1211936" cy="696998"/>
      </dsp:txXfrm>
    </dsp:sp>
    <dsp:sp modelId="{C4D81708-B71C-4871-9E12-240E2F4F8121}">
      <dsp:nvSpPr>
        <dsp:cNvPr id="0" name=""/>
        <dsp:cNvSpPr/>
      </dsp:nvSpPr>
      <dsp:spPr>
        <a:xfrm>
          <a:off x="4292416" y="565"/>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Implementer</a:t>
          </a:r>
          <a:endParaRPr lang="en-US" sz="1200" kern="1200"/>
        </a:p>
      </dsp:txBody>
      <dsp:txXfrm>
        <a:off x="4330121" y="38270"/>
        <a:ext cx="1211936" cy="696998"/>
      </dsp:txXfrm>
    </dsp:sp>
    <dsp:sp modelId="{1621ECCB-8B1A-4368-B171-5289546115F4}">
      <dsp:nvSpPr>
        <dsp:cNvPr id="0" name=""/>
        <dsp:cNvSpPr/>
      </dsp:nvSpPr>
      <dsp:spPr>
        <a:xfrm>
          <a:off x="5708498" y="565"/>
          <a:ext cx="1287346" cy="772408"/>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Architect</a:t>
          </a:r>
          <a:endParaRPr lang="en-US" sz="1200" kern="1200"/>
        </a:p>
      </dsp:txBody>
      <dsp:txXfrm>
        <a:off x="5746204" y="38271"/>
        <a:ext cx="1211934" cy="696996"/>
      </dsp:txXfrm>
    </dsp:sp>
    <dsp:sp modelId="{ADE5C7CA-8584-483F-9253-3408F78BDE26}">
      <dsp:nvSpPr>
        <dsp:cNvPr id="0" name=""/>
        <dsp:cNvSpPr/>
      </dsp:nvSpPr>
      <dsp:spPr>
        <a:xfrm>
          <a:off x="1460253" y="901708"/>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Auditor</a:t>
          </a:r>
          <a:endParaRPr lang="en-US" sz="1200" kern="1200"/>
        </a:p>
      </dsp:txBody>
      <dsp:txXfrm>
        <a:off x="1497958" y="939413"/>
        <a:ext cx="1211936" cy="696998"/>
      </dsp:txXfrm>
    </dsp:sp>
    <dsp:sp modelId="{DA1CC77B-503F-45D0-B0BC-70E60B31D225}">
      <dsp:nvSpPr>
        <dsp:cNvPr id="0" name=""/>
        <dsp:cNvSpPr/>
      </dsp:nvSpPr>
      <dsp:spPr>
        <a:xfrm>
          <a:off x="2876335" y="901708"/>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Governance process not heavyweight</a:t>
          </a:r>
          <a:endParaRPr lang="en-US" sz="1200" kern="1200"/>
        </a:p>
      </dsp:txBody>
      <dsp:txXfrm>
        <a:off x="2914040" y="939413"/>
        <a:ext cx="1211936" cy="696998"/>
      </dsp:txXfrm>
    </dsp:sp>
    <dsp:sp modelId="{00E1BC29-7430-4BFD-9C7A-ADD5C7B0F241}">
      <dsp:nvSpPr>
        <dsp:cNvPr id="0" name=""/>
        <dsp:cNvSpPr/>
      </dsp:nvSpPr>
      <dsp:spPr>
        <a:xfrm>
          <a:off x="4292416" y="901708"/>
          <a:ext cx="1287346" cy="77240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Based on demonstrating traceability</a:t>
          </a:r>
          <a:endParaRPr lang="en-US" sz="1200" kern="1200"/>
        </a:p>
      </dsp:txBody>
      <dsp:txXfrm>
        <a:off x="4330121" y="939413"/>
        <a:ext cx="1211936" cy="69699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1C550-95EE-4AD1-9CBD-59FAF011C325}">
      <dsp:nvSpPr>
        <dsp:cNvPr id="0" name=""/>
        <dsp:cNvSpPr/>
      </dsp:nvSpPr>
      <dsp:spPr>
        <a:xfrm>
          <a:off x="426859" y="108773"/>
          <a:ext cx="656542" cy="6565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797CC7-835D-41AB-B6B5-825BE96BB773}">
      <dsp:nvSpPr>
        <dsp:cNvPr id="0" name=""/>
        <dsp:cNvSpPr/>
      </dsp:nvSpPr>
      <dsp:spPr>
        <a:xfrm>
          <a:off x="25638" y="984184"/>
          <a:ext cx="1458984" cy="58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solidFill>
                <a:srgbClr val="2F528F"/>
              </a:solidFill>
            </a:rPr>
            <a:t>The organizational authority</a:t>
          </a:r>
          <a:br>
            <a:rPr lang="en-GB" sz="1200" kern="1200">
              <a:solidFill>
                <a:srgbClr val="2F528F"/>
              </a:solidFill>
            </a:rPr>
          </a:br>
          <a:endParaRPr lang="en-US" sz="1200" kern="1200">
            <a:solidFill>
              <a:srgbClr val="2F528F"/>
            </a:solidFill>
          </a:endParaRPr>
        </a:p>
      </dsp:txBody>
      <dsp:txXfrm>
        <a:off x="25638" y="984184"/>
        <a:ext cx="1458984" cy="583593"/>
      </dsp:txXfrm>
    </dsp:sp>
    <dsp:sp modelId="{AD1B3138-D9E1-42D7-8B42-B9F0D3FBEDA4}">
      <dsp:nvSpPr>
        <dsp:cNvPr id="0" name=""/>
        <dsp:cNvSpPr/>
      </dsp:nvSpPr>
      <dsp:spPr>
        <a:xfrm>
          <a:off x="2141165" y="108773"/>
          <a:ext cx="656542" cy="6565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6C784A-31F9-4F73-B965-4D73BE12EAD2}">
      <dsp:nvSpPr>
        <dsp:cNvPr id="0" name=""/>
        <dsp:cNvSpPr/>
      </dsp:nvSpPr>
      <dsp:spPr>
        <a:xfrm>
          <a:off x="1739945" y="984184"/>
          <a:ext cx="1458984" cy="58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The objectives and stakeholder</a:t>
          </a:r>
          <a:br>
            <a:rPr lang="en-GB" sz="1200" kern="1200"/>
          </a:br>
          <a:endParaRPr lang="en-US" sz="1200" kern="1200"/>
        </a:p>
      </dsp:txBody>
      <dsp:txXfrm>
        <a:off x="1739945" y="984184"/>
        <a:ext cx="1458984" cy="583593"/>
      </dsp:txXfrm>
    </dsp:sp>
    <dsp:sp modelId="{8721079C-CB1F-474C-B894-33D4FB21AF28}">
      <dsp:nvSpPr>
        <dsp:cNvPr id="0" name=""/>
        <dsp:cNvSpPr/>
      </dsp:nvSpPr>
      <dsp:spPr>
        <a:xfrm>
          <a:off x="3966771" y="108773"/>
          <a:ext cx="656542" cy="6565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382A0-4D96-48C7-9A97-D0ABBDA72EE1}">
      <dsp:nvSpPr>
        <dsp:cNvPr id="0" name=""/>
        <dsp:cNvSpPr/>
      </dsp:nvSpPr>
      <dsp:spPr>
        <a:xfrm>
          <a:off x="3454251" y="984184"/>
          <a:ext cx="1681581" cy="58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People, finance, and other resources</a:t>
          </a:r>
          <a:endParaRPr lang="en-US" sz="1200" kern="1200"/>
        </a:p>
      </dsp:txBody>
      <dsp:txXfrm>
        <a:off x="3454251" y="984184"/>
        <a:ext cx="1681581" cy="5835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AA16C-5747-4B50-A5FA-927C2A28EC73}">
      <dsp:nvSpPr>
        <dsp:cNvPr id="0" name=""/>
        <dsp:cNvSpPr/>
      </dsp:nvSpPr>
      <dsp:spPr>
        <a:xfrm>
          <a:off x="475586" y="1177486"/>
          <a:ext cx="3442279" cy="20653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The TOGAF Standard considers an "enterprise" to be any collection of organizations that have common goals</a:t>
          </a:r>
          <a:endParaRPr lang="en-US" sz="2200" kern="1200" dirty="0"/>
        </a:p>
      </dsp:txBody>
      <dsp:txXfrm>
        <a:off x="475586" y="1177486"/>
        <a:ext cx="3442279" cy="2065367"/>
      </dsp:txXfrm>
    </dsp:sp>
    <dsp:sp modelId="{2C82944D-1DD4-40F3-AB53-6E1377F3CB97}">
      <dsp:nvSpPr>
        <dsp:cNvPr id="0" name=""/>
        <dsp:cNvSpPr/>
      </dsp:nvSpPr>
      <dsp:spPr>
        <a:xfrm>
          <a:off x="4330353" y="3242"/>
          <a:ext cx="3693393" cy="3239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For example, an enterprise could be:</a:t>
          </a:r>
          <a:endParaRPr lang="en-US" sz="2200" kern="1200"/>
        </a:p>
        <a:p>
          <a:pPr marL="171450" lvl="1" indent="-171450" algn="l" defTabSz="755650">
            <a:lnSpc>
              <a:spcPct val="90000"/>
            </a:lnSpc>
            <a:spcBef>
              <a:spcPct val="0"/>
            </a:spcBef>
            <a:spcAft>
              <a:spcPct val="15000"/>
            </a:spcAft>
            <a:buChar char="•"/>
          </a:pPr>
          <a:r>
            <a:rPr lang="en-GB" sz="1700" kern="1200"/>
            <a:t>A whole corporation or a division of a corporation</a:t>
          </a:r>
          <a:endParaRPr lang="en-US" sz="1700" kern="1200"/>
        </a:p>
        <a:p>
          <a:pPr marL="171450" lvl="1" indent="-171450" algn="l" defTabSz="755650">
            <a:lnSpc>
              <a:spcPct val="90000"/>
            </a:lnSpc>
            <a:spcBef>
              <a:spcPct val="0"/>
            </a:spcBef>
            <a:spcAft>
              <a:spcPct val="15000"/>
            </a:spcAft>
            <a:buChar char="•"/>
          </a:pPr>
          <a:r>
            <a:rPr lang="en-GB" sz="1700" kern="1200"/>
            <a:t>A government agency or a single government department</a:t>
          </a:r>
          <a:endParaRPr lang="en-US" sz="1700" kern="1200"/>
        </a:p>
        <a:p>
          <a:pPr marL="171450" lvl="1" indent="-171450" algn="l" defTabSz="755650">
            <a:lnSpc>
              <a:spcPct val="90000"/>
            </a:lnSpc>
            <a:spcBef>
              <a:spcPct val="0"/>
            </a:spcBef>
            <a:spcAft>
              <a:spcPct val="15000"/>
            </a:spcAft>
            <a:buChar char="•"/>
          </a:pPr>
          <a:r>
            <a:rPr lang="en-GB" sz="1700" kern="1200"/>
            <a:t>A chain of geographically distant organizations linked together by common ownership</a:t>
          </a:r>
          <a:endParaRPr lang="en-US" sz="1700" kern="1200"/>
        </a:p>
        <a:p>
          <a:pPr marL="171450" lvl="1" indent="-171450" algn="l" defTabSz="755650">
            <a:lnSpc>
              <a:spcPct val="90000"/>
            </a:lnSpc>
            <a:spcBef>
              <a:spcPct val="0"/>
            </a:spcBef>
            <a:spcAft>
              <a:spcPct val="15000"/>
            </a:spcAft>
            <a:buChar char="•"/>
          </a:pPr>
          <a:r>
            <a:rPr lang="en-GB" sz="1700" kern="1200"/>
            <a:t>Groups of countries, governments, or governmental partnerships</a:t>
          </a:r>
          <a:endParaRPr lang="en-US" sz="1700" kern="1200"/>
        </a:p>
      </dsp:txBody>
      <dsp:txXfrm>
        <a:off x="4330353" y="3242"/>
        <a:ext cx="3693393" cy="323961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8A68B-A66C-4897-86B2-0127DDB77AC8}">
      <dsp:nvSpPr>
        <dsp:cNvPr id="0" name=""/>
        <dsp:cNvSpPr/>
      </dsp:nvSpPr>
      <dsp:spPr>
        <a:xfrm>
          <a:off x="221174" y="37744"/>
          <a:ext cx="687322" cy="687322"/>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AB138D6C-0529-43C1-A74E-79D531F10C8C}">
      <dsp:nvSpPr>
        <dsp:cNvPr id="0" name=""/>
        <dsp:cNvSpPr/>
      </dsp:nvSpPr>
      <dsp:spPr>
        <a:xfrm>
          <a:off x="367653" y="184223"/>
          <a:ext cx="394365" cy="3943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345088-A239-48D0-834F-727B16A3422E}">
      <dsp:nvSpPr>
        <dsp:cNvPr id="0" name=""/>
        <dsp:cNvSpPr/>
      </dsp:nvSpPr>
      <dsp:spPr>
        <a:xfrm>
          <a:off x="1456" y="939151"/>
          <a:ext cx="1126757" cy="45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a:t>Breadth:</a:t>
          </a:r>
          <a:endParaRPr lang="en-US" sz="1400" kern="1200"/>
        </a:p>
      </dsp:txBody>
      <dsp:txXfrm>
        <a:off x="1456" y="939151"/>
        <a:ext cx="1126757" cy="450703"/>
      </dsp:txXfrm>
    </dsp:sp>
    <dsp:sp modelId="{C957EAEB-A8A1-4677-9F4B-9C9C410EB836}">
      <dsp:nvSpPr>
        <dsp:cNvPr id="0" name=""/>
        <dsp:cNvSpPr/>
      </dsp:nvSpPr>
      <dsp:spPr>
        <a:xfrm>
          <a:off x="1545115" y="37744"/>
          <a:ext cx="687322" cy="687322"/>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9462B112-6EEA-445F-8E36-8562DBA80032}">
      <dsp:nvSpPr>
        <dsp:cNvPr id="0" name=""/>
        <dsp:cNvSpPr/>
      </dsp:nvSpPr>
      <dsp:spPr>
        <a:xfrm>
          <a:off x="1691593" y="184223"/>
          <a:ext cx="394365" cy="3943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19759F-B69C-44F4-B3C8-41F98BCDC393}">
      <dsp:nvSpPr>
        <dsp:cNvPr id="0" name=""/>
        <dsp:cNvSpPr/>
      </dsp:nvSpPr>
      <dsp:spPr>
        <a:xfrm>
          <a:off x="1325397" y="939151"/>
          <a:ext cx="1126757" cy="45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a:t>Depth:</a:t>
          </a:r>
          <a:endParaRPr lang="en-US" sz="1400" kern="1200"/>
        </a:p>
      </dsp:txBody>
      <dsp:txXfrm>
        <a:off x="1325397" y="939151"/>
        <a:ext cx="1126757" cy="450703"/>
      </dsp:txXfrm>
    </dsp:sp>
    <dsp:sp modelId="{96948983-E036-43AC-ABBF-DB7E9357BE16}">
      <dsp:nvSpPr>
        <dsp:cNvPr id="0" name=""/>
        <dsp:cNvSpPr/>
      </dsp:nvSpPr>
      <dsp:spPr>
        <a:xfrm>
          <a:off x="2869055" y="37744"/>
          <a:ext cx="687322" cy="687322"/>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0210FC68-5DE3-44AF-8DF3-1A71FD3EBBF8}">
      <dsp:nvSpPr>
        <dsp:cNvPr id="0" name=""/>
        <dsp:cNvSpPr/>
      </dsp:nvSpPr>
      <dsp:spPr>
        <a:xfrm>
          <a:off x="3015534" y="184223"/>
          <a:ext cx="394365" cy="3943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73AD31-B0D7-4977-B46A-EB1876557D66}">
      <dsp:nvSpPr>
        <dsp:cNvPr id="0" name=""/>
        <dsp:cNvSpPr/>
      </dsp:nvSpPr>
      <dsp:spPr>
        <a:xfrm>
          <a:off x="2649337" y="939151"/>
          <a:ext cx="1126757" cy="45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a:t>Time Period: </a:t>
          </a:r>
          <a:r>
            <a:rPr lang="en-GB" sz="1400" kern="1200"/>
            <a:t>	</a:t>
          </a:r>
          <a:endParaRPr lang="en-US" sz="1400" kern="1200"/>
        </a:p>
      </dsp:txBody>
      <dsp:txXfrm>
        <a:off x="2649337" y="939151"/>
        <a:ext cx="1126757" cy="450703"/>
      </dsp:txXfrm>
    </dsp:sp>
    <dsp:sp modelId="{15F88E6F-15A3-4BA2-AA62-5EA01891B795}">
      <dsp:nvSpPr>
        <dsp:cNvPr id="0" name=""/>
        <dsp:cNvSpPr/>
      </dsp:nvSpPr>
      <dsp:spPr>
        <a:xfrm>
          <a:off x="4192996" y="37744"/>
          <a:ext cx="687322" cy="687322"/>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ED2BFE7B-815D-49C5-AA1B-27781D45D885}">
      <dsp:nvSpPr>
        <dsp:cNvPr id="0" name=""/>
        <dsp:cNvSpPr/>
      </dsp:nvSpPr>
      <dsp:spPr>
        <a:xfrm>
          <a:off x="4339474" y="184223"/>
          <a:ext cx="394365" cy="3943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548F0D-E85E-4273-8B7E-7591F5120D56}">
      <dsp:nvSpPr>
        <dsp:cNvPr id="0" name=""/>
        <dsp:cNvSpPr/>
      </dsp:nvSpPr>
      <dsp:spPr>
        <a:xfrm>
          <a:off x="3973278" y="939151"/>
          <a:ext cx="1126757" cy="45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a:t>Domains</a:t>
          </a:r>
          <a:r>
            <a:rPr lang="en-GB" sz="1400" kern="1200"/>
            <a:t>:</a:t>
          </a:r>
          <a:endParaRPr lang="en-US" sz="1400" kern="1200"/>
        </a:p>
      </dsp:txBody>
      <dsp:txXfrm>
        <a:off x="3973278" y="939151"/>
        <a:ext cx="1126757" cy="45070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540EF-CE68-4055-B2C6-C39820E8BAB0}">
      <dsp:nvSpPr>
        <dsp:cNvPr id="0" name=""/>
        <dsp:cNvSpPr/>
      </dsp:nvSpPr>
      <dsp:spPr>
        <a:xfrm>
          <a:off x="1618152" y="728"/>
          <a:ext cx="701261" cy="701261"/>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17E20381-A041-43EB-A6D7-445155D9125E}">
      <dsp:nvSpPr>
        <dsp:cNvPr id="0" name=""/>
        <dsp:cNvSpPr/>
      </dsp:nvSpPr>
      <dsp:spPr>
        <a:xfrm>
          <a:off x="1767601" y="150178"/>
          <a:ext cx="402363" cy="40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2BED19-293F-4EA2-926E-46D6F0F15713}">
      <dsp:nvSpPr>
        <dsp:cNvPr id="0" name=""/>
        <dsp:cNvSpPr/>
      </dsp:nvSpPr>
      <dsp:spPr>
        <a:xfrm>
          <a:off x="346103" y="920416"/>
          <a:ext cx="3245358" cy="484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Determine the Architecture Capability desired by the organization</a:t>
          </a:r>
          <a:endParaRPr lang="en-US" sz="1800" kern="1200"/>
        </a:p>
      </dsp:txBody>
      <dsp:txXfrm>
        <a:off x="346103" y="920416"/>
        <a:ext cx="3245358" cy="484882"/>
      </dsp:txXfrm>
    </dsp:sp>
    <dsp:sp modelId="{0942A3B3-0200-4369-83BA-18B3F18DF024}">
      <dsp:nvSpPr>
        <dsp:cNvPr id="0" name=""/>
        <dsp:cNvSpPr/>
      </dsp:nvSpPr>
      <dsp:spPr>
        <a:xfrm>
          <a:off x="4794678" y="461"/>
          <a:ext cx="701261" cy="701261"/>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800AE0CE-B993-41E8-B2CD-32BBD0008A77}">
      <dsp:nvSpPr>
        <dsp:cNvPr id="0" name=""/>
        <dsp:cNvSpPr/>
      </dsp:nvSpPr>
      <dsp:spPr>
        <a:xfrm>
          <a:off x="4944127" y="149910"/>
          <a:ext cx="402363" cy="40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F42A94-393C-4EBF-B32D-2559378DA632}">
      <dsp:nvSpPr>
        <dsp:cNvPr id="0" name=""/>
        <dsp:cNvSpPr/>
      </dsp:nvSpPr>
      <dsp:spPr>
        <a:xfrm>
          <a:off x="3792644" y="919612"/>
          <a:ext cx="2705329" cy="48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Establish the Architecture Capability</a:t>
          </a:r>
          <a:endParaRPr lang="en-US" sz="1800" kern="1200"/>
        </a:p>
      </dsp:txBody>
      <dsp:txXfrm>
        <a:off x="3792644" y="919612"/>
        <a:ext cx="2705329" cy="48595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D3003-0FF6-477F-9017-03B3A1278A6A}">
      <dsp:nvSpPr>
        <dsp:cNvPr id="0" name=""/>
        <dsp:cNvSpPr/>
      </dsp:nvSpPr>
      <dsp:spPr>
        <a:xfrm>
          <a:off x="453980" y="92857"/>
          <a:ext cx="714128" cy="71412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D0FF17-7495-42EC-A8C5-A78D7FE3DC81}">
      <dsp:nvSpPr>
        <dsp:cNvPr id="0" name=""/>
        <dsp:cNvSpPr/>
      </dsp:nvSpPr>
      <dsp:spPr>
        <a:xfrm>
          <a:off x="606171" y="24504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563FAE-33EE-42BE-BDDE-7D1400D87B5D}">
      <dsp:nvSpPr>
        <dsp:cNvPr id="0" name=""/>
        <dsp:cNvSpPr/>
      </dsp:nvSpPr>
      <dsp:spPr>
        <a:xfrm>
          <a:off x="1146" y="1029420"/>
          <a:ext cx="1619796" cy="482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Request for Architecture Work</a:t>
          </a:r>
          <a:endParaRPr lang="en-US" sz="1400" kern="1200"/>
        </a:p>
      </dsp:txBody>
      <dsp:txXfrm>
        <a:off x="1146" y="1029420"/>
        <a:ext cx="1619796" cy="482915"/>
      </dsp:txXfrm>
    </dsp:sp>
    <dsp:sp modelId="{A3D7A6B3-A1D2-4755-9018-22B8C2C89584}">
      <dsp:nvSpPr>
        <dsp:cNvPr id="0" name=""/>
        <dsp:cNvSpPr/>
      </dsp:nvSpPr>
      <dsp:spPr>
        <a:xfrm>
          <a:off x="2485635" y="92857"/>
          <a:ext cx="714128" cy="71412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B4064E-E80C-465C-B556-5B4ECC73F905}">
      <dsp:nvSpPr>
        <dsp:cNvPr id="0" name=""/>
        <dsp:cNvSpPr/>
      </dsp:nvSpPr>
      <dsp:spPr>
        <a:xfrm>
          <a:off x="2637827" y="24504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53EAC4-8458-4835-8D27-0D6F576F50B2}">
      <dsp:nvSpPr>
        <dsp:cNvPr id="0" name=""/>
        <dsp:cNvSpPr/>
      </dsp:nvSpPr>
      <dsp:spPr>
        <a:xfrm>
          <a:off x="1825815" y="1029420"/>
          <a:ext cx="2033768" cy="482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Architecture Principles Architecture Repository</a:t>
          </a:r>
          <a:endParaRPr lang="en-US" sz="1400" kern="1200"/>
        </a:p>
      </dsp:txBody>
      <dsp:txXfrm>
        <a:off x="1825815" y="1029420"/>
        <a:ext cx="2033768" cy="482915"/>
      </dsp:txXfrm>
    </dsp:sp>
    <dsp:sp modelId="{B0CCCEFD-11E1-439F-9198-801821026E94}">
      <dsp:nvSpPr>
        <dsp:cNvPr id="0" name=""/>
        <dsp:cNvSpPr/>
      </dsp:nvSpPr>
      <dsp:spPr>
        <a:xfrm>
          <a:off x="4683917" y="92857"/>
          <a:ext cx="714128" cy="71412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1E1445-D97F-4DDF-A970-5BC8DDBFAE83}">
      <dsp:nvSpPr>
        <dsp:cNvPr id="0" name=""/>
        <dsp:cNvSpPr/>
      </dsp:nvSpPr>
      <dsp:spPr>
        <a:xfrm>
          <a:off x="4836109" y="24504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7AF278-9369-4E23-BB67-A55E65483E36}">
      <dsp:nvSpPr>
        <dsp:cNvPr id="0" name=""/>
        <dsp:cNvSpPr/>
      </dsp:nvSpPr>
      <dsp:spPr>
        <a:xfrm>
          <a:off x="4064457" y="1029420"/>
          <a:ext cx="1953048" cy="482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Business Principles, Goals, Drivers</a:t>
          </a:r>
          <a:endParaRPr lang="en-US" sz="1400" kern="1200"/>
        </a:p>
      </dsp:txBody>
      <dsp:txXfrm>
        <a:off x="4064457" y="1029420"/>
        <a:ext cx="1953048" cy="482915"/>
      </dsp:txXfrm>
    </dsp:sp>
    <dsp:sp modelId="{39D41F36-05A6-4DF2-9F69-3F829BA85823}">
      <dsp:nvSpPr>
        <dsp:cNvPr id="0" name=""/>
        <dsp:cNvSpPr/>
      </dsp:nvSpPr>
      <dsp:spPr>
        <a:xfrm>
          <a:off x="1516843" y="1805010"/>
          <a:ext cx="714128" cy="71412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31D5FB-D6E1-4FEF-B495-D9479114943A}">
      <dsp:nvSpPr>
        <dsp:cNvPr id="0" name=""/>
        <dsp:cNvSpPr/>
      </dsp:nvSpPr>
      <dsp:spPr>
        <a:xfrm>
          <a:off x="1669035" y="1957202"/>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0C0D41-7A39-4B5E-9697-06FFA9FC098F}">
      <dsp:nvSpPr>
        <dsp:cNvPr id="0" name=""/>
        <dsp:cNvSpPr/>
      </dsp:nvSpPr>
      <dsp:spPr>
        <a:xfrm>
          <a:off x="995722" y="2741573"/>
          <a:ext cx="1756370" cy="482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Organizational model for EA</a:t>
          </a:r>
          <a:endParaRPr lang="en-US" sz="1400" kern="1200"/>
        </a:p>
      </dsp:txBody>
      <dsp:txXfrm>
        <a:off x="995722" y="2741573"/>
        <a:ext cx="1756370" cy="482915"/>
      </dsp:txXfrm>
    </dsp:sp>
    <dsp:sp modelId="{6B34E2FA-9E02-4960-8304-5C4789C27F89}">
      <dsp:nvSpPr>
        <dsp:cNvPr id="0" name=""/>
        <dsp:cNvSpPr/>
      </dsp:nvSpPr>
      <dsp:spPr>
        <a:xfrm>
          <a:off x="3632883" y="1805010"/>
          <a:ext cx="714128" cy="71412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71533-A0EA-4E53-AFD0-48CCBC85B048}">
      <dsp:nvSpPr>
        <dsp:cNvPr id="0" name=""/>
        <dsp:cNvSpPr/>
      </dsp:nvSpPr>
      <dsp:spPr>
        <a:xfrm>
          <a:off x="3785075" y="1957202"/>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0F8E9-C1FD-4C71-BBD0-03634AD16994}">
      <dsp:nvSpPr>
        <dsp:cNvPr id="0" name=""/>
        <dsp:cNvSpPr/>
      </dsp:nvSpPr>
      <dsp:spPr>
        <a:xfrm>
          <a:off x="2956966" y="2741573"/>
          <a:ext cx="2065963" cy="482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Tailored Architecture Framework</a:t>
          </a:r>
          <a:endParaRPr lang="en-US" sz="1400" kern="1200"/>
        </a:p>
      </dsp:txBody>
      <dsp:txXfrm>
        <a:off x="2956966" y="2741573"/>
        <a:ext cx="2065963" cy="48291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B51C9-9A53-4FD6-AE1F-E76B6DA43B44}">
      <dsp:nvSpPr>
        <dsp:cNvPr id="0" name=""/>
        <dsp:cNvSpPr/>
      </dsp:nvSpPr>
      <dsp:spPr>
        <a:xfrm>
          <a:off x="1518505" y="366727"/>
          <a:ext cx="284065" cy="91440"/>
        </a:xfrm>
        <a:custGeom>
          <a:avLst/>
          <a:gdLst/>
          <a:ahLst/>
          <a:cxnLst/>
          <a:rect l="0" t="0" r="0" b="0"/>
          <a:pathLst>
            <a:path>
              <a:moveTo>
                <a:pt x="0" y="45720"/>
              </a:moveTo>
              <a:lnTo>
                <a:pt x="284065" y="45720"/>
              </a:lnTo>
            </a:path>
          </a:pathLst>
        </a:custGeom>
        <a:noFill/>
        <a:ln w="6350" cap="flat" cmpd="sng" algn="ctr">
          <a:solidFill>
            <a:schemeClr val="accent1">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52671" y="410872"/>
        <a:ext cx="15733" cy="3149"/>
      </dsp:txXfrm>
    </dsp:sp>
    <dsp:sp modelId="{95B74ACC-C567-4D4A-A7F5-9FBAD365D50E}">
      <dsp:nvSpPr>
        <dsp:cNvPr id="0" name=""/>
        <dsp:cNvSpPr/>
      </dsp:nvSpPr>
      <dsp:spPr>
        <a:xfrm>
          <a:off x="152196" y="2015"/>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Define the scope of the Architecture Project</a:t>
          </a:r>
          <a:endParaRPr lang="en-US" sz="1400" kern="1200"/>
        </a:p>
      </dsp:txBody>
      <dsp:txXfrm>
        <a:off x="152196" y="2015"/>
        <a:ext cx="1368109" cy="820865"/>
      </dsp:txXfrm>
    </dsp:sp>
    <dsp:sp modelId="{8DAF7690-B07E-414D-8443-E9BD8A6D3AE0}">
      <dsp:nvSpPr>
        <dsp:cNvPr id="0" name=""/>
        <dsp:cNvSpPr/>
      </dsp:nvSpPr>
      <dsp:spPr>
        <a:xfrm>
          <a:off x="3201279" y="364716"/>
          <a:ext cx="227411" cy="91440"/>
        </a:xfrm>
        <a:custGeom>
          <a:avLst/>
          <a:gdLst/>
          <a:ahLst/>
          <a:cxnLst/>
          <a:rect l="0" t="0" r="0" b="0"/>
          <a:pathLst>
            <a:path>
              <a:moveTo>
                <a:pt x="0" y="47731"/>
              </a:moveTo>
              <a:lnTo>
                <a:pt x="130805" y="47731"/>
              </a:lnTo>
              <a:lnTo>
                <a:pt x="130805" y="45720"/>
              </a:lnTo>
              <a:lnTo>
                <a:pt x="227411" y="45720"/>
              </a:lnTo>
            </a:path>
          </a:pathLst>
        </a:custGeom>
        <a:noFill/>
        <a:ln w="6350" cap="flat" cmpd="sng" algn="ctr">
          <a:solidFill>
            <a:schemeClr val="accent1">
              <a:shade val="90000"/>
              <a:hueOff val="69845"/>
              <a:satOff val="-1196"/>
              <a:lumOff val="479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08535" y="408861"/>
        <a:ext cx="12900" cy="3149"/>
      </dsp:txXfrm>
    </dsp:sp>
    <dsp:sp modelId="{897EF781-3FC4-474D-99CB-8A4DF554CDC2}">
      <dsp:nvSpPr>
        <dsp:cNvPr id="0" name=""/>
        <dsp:cNvSpPr/>
      </dsp:nvSpPr>
      <dsp:spPr>
        <a:xfrm>
          <a:off x="1834970" y="2015"/>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What problem are you solving? </a:t>
          </a:r>
          <a:endParaRPr lang="en-US" sz="1400" kern="1200"/>
        </a:p>
      </dsp:txBody>
      <dsp:txXfrm>
        <a:off x="1834970" y="2015"/>
        <a:ext cx="1368109" cy="820865"/>
      </dsp:txXfrm>
    </dsp:sp>
    <dsp:sp modelId="{5322E548-F7B8-4ED4-95CA-CFFA79B2B266}">
      <dsp:nvSpPr>
        <dsp:cNvPr id="0" name=""/>
        <dsp:cNvSpPr/>
      </dsp:nvSpPr>
      <dsp:spPr>
        <a:xfrm>
          <a:off x="4827400" y="364716"/>
          <a:ext cx="189405" cy="91440"/>
        </a:xfrm>
        <a:custGeom>
          <a:avLst/>
          <a:gdLst/>
          <a:ahLst/>
          <a:cxnLst/>
          <a:rect l="0" t="0" r="0" b="0"/>
          <a:pathLst>
            <a:path>
              <a:moveTo>
                <a:pt x="0" y="45720"/>
              </a:moveTo>
              <a:lnTo>
                <a:pt x="189405" y="45720"/>
              </a:lnTo>
            </a:path>
          </a:pathLst>
        </a:custGeom>
        <a:noFill/>
        <a:ln w="6350" cap="flat" cmpd="sng" algn="ctr">
          <a:solidFill>
            <a:schemeClr val="accent1">
              <a:shade val="90000"/>
              <a:hueOff val="139690"/>
              <a:satOff val="-2392"/>
              <a:lumOff val="958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916603" y="408861"/>
        <a:ext cx="11000" cy="3149"/>
      </dsp:txXfrm>
    </dsp:sp>
    <dsp:sp modelId="{1C7CBADD-1AF0-45B7-87CE-51289F651B60}">
      <dsp:nvSpPr>
        <dsp:cNvPr id="0" name=""/>
        <dsp:cNvSpPr/>
      </dsp:nvSpPr>
      <dsp:spPr>
        <a:xfrm>
          <a:off x="3461091" y="3"/>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Where will this architecture be used?</a:t>
          </a:r>
          <a:endParaRPr lang="en-US" sz="1400" kern="1200"/>
        </a:p>
      </dsp:txBody>
      <dsp:txXfrm>
        <a:off x="3461091" y="3"/>
        <a:ext cx="1368109" cy="820865"/>
      </dsp:txXfrm>
    </dsp:sp>
    <dsp:sp modelId="{51D717AC-C00A-4ECA-8CA5-9D7C2E4E63FA}">
      <dsp:nvSpPr>
        <dsp:cNvPr id="0" name=""/>
        <dsp:cNvSpPr/>
      </dsp:nvSpPr>
      <dsp:spPr>
        <a:xfrm>
          <a:off x="6415515" y="364712"/>
          <a:ext cx="372814" cy="91440"/>
        </a:xfrm>
        <a:custGeom>
          <a:avLst/>
          <a:gdLst/>
          <a:ahLst/>
          <a:cxnLst/>
          <a:rect l="0" t="0" r="0" b="0"/>
          <a:pathLst>
            <a:path>
              <a:moveTo>
                <a:pt x="0" y="45723"/>
              </a:moveTo>
              <a:lnTo>
                <a:pt x="203507" y="45723"/>
              </a:lnTo>
              <a:lnTo>
                <a:pt x="203507" y="45720"/>
              </a:lnTo>
              <a:lnTo>
                <a:pt x="372814" y="45720"/>
              </a:lnTo>
            </a:path>
          </a:pathLst>
        </a:custGeom>
        <a:noFill/>
        <a:ln w="6350" cap="flat" cmpd="sng" algn="ctr">
          <a:solidFill>
            <a:schemeClr val="accent1">
              <a:shade val="90000"/>
              <a:hueOff val="209535"/>
              <a:satOff val="-3589"/>
              <a:lumOff val="143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91836" y="408857"/>
        <a:ext cx="20170" cy="3149"/>
      </dsp:txXfrm>
    </dsp:sp>
    <dsp:sp modelId="{17EBED9B-D844-4275-AA77-FD33DDE60A58}">
      <dsp:nvSpPr>
        <dsp:cNvPr id="0" name=""/>
        <dsp:cNvSpPr/>
      </dsp:nvSpPr>
      <dsp:spPr>
        <a:xfrm>
          <a:off x="5049206" y="3"/>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Identify stakeholders, concerns, and requirements</a:t>
          </a:r>
          <a:endParaRPr lang="en-US" sz="1400" kern="1200"/>
        </a:p>
      </dsp:txBody>
      <dsp:txXfrm>
        <a:off x="5049206" y="3"/>
        <a:ext cx="1368109" cy="820865"/>
      </dsp:txXfrm>
    </dsp:sp>
    <dsp:sp modelId="{FE34155D-D559-4D2C-92A2-0B913CFB9576}">
      <dsp:nvSpPr>
        <dsp:cNvPr id="0" name=""/>
        <dsp:cNvSpPr/>
      </dsp:nvSpPr>
      <dsp:spPr>
        <a:xfrm>
          <a:off x="835238" y="819065"/>
          <a:ext cx="6669545" cy="132003"/>
        </a:xfrm>
        <a:custGeom>
          <a:avLst/>
          <a:gdLst/>
          <a:ahLst/>
          <a:cxnLst/>
          <a:rect l="0" t="0" r="0" b="0"/>
          <a:pathLst>
            <a:path>
              <a:moveTo>
                <a:pt x="6669545" y="0"/>
              </a:moveTo>
              <a:lnTo>
                <a:pt x="6669545" y="83101"/>
              </a:lnTo>
              <a:lnTo>
                <a:pt x="0" y="83101"/>
              </a:lnTo>
              <a:lnTo>
                <a:pt x="0" y="132003"/>
              </a:lnTo>
            </a:path>
          </a:pathLst>
        </a:custGeom>
        <a:noFill/>
        <a:ln w="6350" cap="flat" cmpd="sng" algn="ctr">
          <a:solidFill>
            <a:schemeClr val="accent1">
              <a:shade val="90000"/>
              <a:hueOff val="279380"/>
              <a:satOff val="-4785"/>
              <a:lumOff val="1916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003223" y="883492"/>
        <a:ext cx="333576" cy="3149"/>
      </dsp:txXfrm>
    </dsp:sp>
    <dsp:sp modelId="{47A26D57-C4AD-4F6D-81AA-4DA2EA2929FC}">
      <dsp:nvSpPr>
        <dsp:cNvPr id="0" name=""/>
        <dsp:cNvSpPr/>
      </dsp:nvSpPr>
      <dsp:spPr>
        <a:xfrm>
          <a:off x="6820729" y="0"/>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Explore the EA Repository</a:t>
          </a:r>
          <a:endParaRPr lang="en-US" sz="1400" kern="1200"/>
        </a:p>
      </dsp:txBody>
      <dsp:txXfrm>
        <a:off x="6820729" y="0"/>
        <a:ext cx="1368109" cy="820865"/>
      </dsp:txXfrm>
    </dsp:sp>
    <dsp:sp modelId="{4BFCCCE0-7706-401C-BF6D-3B7C24F54281}">
      <dsp:nvSpPr>
        <dsp:cNvPr id="0" name=""/>
        <dsp:cNvSpPr/>
      </dsp:nvSpPr>
      <dsp:spPr>
        <a:xfrm>
          <a:off x="1517493" y="1348181"/>
          <a:ext cx="284065" cy="91440"/>
        </a:xfrm>
        <a:custGeom>
          <a:avLst/>
          <a:gdLst/>
          <a:ahLst/>
          <a:cxnLst/>
          <a:rect l="0" t="0" r="0" b="0"/>
          <a:pathLst>
            <a:path>
              <a:moveTo>
                <a:pt x="0" y="45720"/>
              </a:moveTo>
              <a:lnTo>
                <a:pt x="284065" y="45720"/>
              </a:lnTo>
            </a:path>
          </a:pathLst>
        </a:custGeom>
        <a:noFill/>
        <a:ln w="6350" cap="flat" cmpd="sng" algn="ctr">
          <a:solidFill>
            <a:schemeClr val="accent1">
              <a:shade val="90000"/>
              <a:hueOff val="349225"/>
              <a:satOff val="-5981"/>
              <a:lumOff val="2396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51659" y="1392326"/>
        <a:ext cx="15733" cy="3149"/>
      </dsp:txXfrm>
    </dsp:sp>
    <dsp:sp modelId="{7CAC1BCF-6F3B-4191-97DF-AAFE4D1BE6DB}">
      <dsp:nvSpPr>
        <dsp:cNvPr id="0" name=""/>
        <dsp:cNvSpPr/>
      </dsp:nvSpPr>
      <dsp:spPr>
        <a:xfrm>
          <a:off x="151184" y="983469"/>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Do Stakeholder Map </a:t>
          </a:r>
          <a:endParaRPr lang="en-US" sz="1400" kern="1200"/>
        </a:p>
      </dsp:txBody>
      <dsp:txXfrm>
        <a:off x="151184" y="983469"/>
        <a:ext cx="1368109" cy="820865"/>
      </dsp:txXfrm>
    </dsp:sp>
    <dsp:sp modelId="{D2A8AB84-E5FA-4C05-8FB3-01FEF7B3952B}">
      <dsp:nvSpPr>
        <dsp:cNvPr id="0" name=""/>
        <dsp:cNvSpPr/>
      </dsp:nvSpPr>
      <dsp:spPr>
        <a:xfrm>
          <a:off x="1833958" y="983469"/>
          <a:ext cx="1368109" cy="820865"/>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Assess the capability of the EA team</a:t>
          </a:r>
          <a:endParaRPr lang="en-US" sz="1400" kern="1200"/>
        </a:p>
      </dsp:txBody>
      <dsp:txXfrm>
        <a:off x="1833958" y="983469"/>
        <a:ext cx="1368109" cy="82086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1C254-F135-402F-AD27-C1397F04D122}">
      <dsp:nvSpPr>
        <dsp:cNvPr id="0" name=""/>
        <dsp:cNvSpPr/>
      </dsp:nvSpPr>
      <dsp:spPr>
        <a:xfrm>
          <a:off x="1941896" y="67226"/>
          <a:ext cx="648720" cy="648720"/>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BE590CA1-D04F-460A-84AC-11AEB4E20FC9}">
      <dsp:nvSpPr>
        <dsp:cNvPr id="0" name=""/>
        <dsp:cNvSpPr/>
      </dsp:nvSpPr>
      <dsp:spPr>
        <a:xfrm>
          <a:off x="2080150" y="205479"/>
          <a:ext cx="372216" cy="3722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8515A7-6C73-4580-89D4-8BDF67425D08}">
      <dsp:nvSpPr>
        <dsp:cNvPr id="0" name=""/>
        <dsp:cNvSpPr/>
      </dsp:nvSpPr>
      <dsp:spPr>
        <a:xfrm>
          <a:off x="1723529" y="838633"/>
          <a:ext cx="1063476" cy="451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90000"/>
            </a:lnSpc>
            <a:spcBef>
              <a:spcPct val="0"/>
            </a:spcBef>
            <a:spcAft>
              <a:spcPct val="35000"/>
            </a:spcAft>
            <a:buNone/>
            <a:defRPr cap="all"/>
          </a:pPr>
          <a:r>
            <a:rPr lang="en-GB" sz="1000" kern="1200"/>
            <a:t>Key stakeholder agreement</a:t>
          </a:r>
          <a:endParaRPr lang="en-US" sz="1000" kern="1200"/>
        </a:p>
      </dsp:txBody>
      <dsp:txXfrm>
        <a:off x="1723529" y="838633"/>
        <a:ext cx="1063476" cy="451228"/>
      </dsp:txXfrm>
    </dsp:sp>
    <dsp:sp modelId="{8F9C3368-C717-4A71-8090-28FEA920ECDB}">
      <dsp:nvSpPr>
        <dsp:cNvPr id="0" name=""/>
        <dsp:cNvSpPr/>
      </dsp:nvSpPr>
      <dsp:spPr>
        <a:xfrm>
          <a:off x="3317747" y="73686"/>
          <a:ext cx="648720" cy="648720"/>
        </a:xfrm>
        <a:prstGeom prst="ellipse">
          <a:avLst/>
        </a:prstGeom>
        <a:solidFill>
          <a:schemeClr val="accent1">
            <a:alpha val="80000"/>
          </a:schemeClr>
        </a:solidFill>
        <a:ln>
          <a:noFill/>
        </a:ln>
        <a:effectLst/>
      </dsp:spPr>
      <dsp:style>
        <a:lnRef idx="0">
          <a:scrgbClr r="0" g="0" b="0"/>
        </a:lnRef>
        <a:fillRef idx="1">
          <a:scrgbClr r="0" g="0" b="0"/>
        </a:fillRef>
        <a:effectRef idx="0">
          <a:scrgbClr r="0" g="0" b="0"/>
        </a:effectRef>
        <a:fontRef idx="minor"/>
      </dsp:style>
    </dsp:sp>
    <dsp:sp modelId="{19FF590A-48D2-4CC0-B40A-8A4102C5FC98}">
      <dsp:nvSpPr>
        <dsp:cNvPr id="0" name=""/>
        <dsp:cNvSpPr/>
      </dsp:nvSpPr>
      <dsp:spPr>
        <a:xfrm>
          <a:off x="3456002" y="211938"/>
          <a:ext cx="372216" cy="3722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E5B219-F7A5-400B-8876-1931DCCBBD1D}">
      <dsp:nvSpPr>
        <dsp:cNvPr id="0" name=""/>
        <dsp:cNvSpPr/>
      </dsp:nvSpPr>
      <dsp:spPr>
        <a:xfrm>
          <a:off x="2973114" y="858012"/>
          <a:ext cx="1316009" cy="42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90000"/>
            </a:lnSpc>
            <a:spcBef>
              <a:spcPct val="0"/>
            </a:spcBef>
            <a:spcAft>
              <a:spcPct val="35000"/>
            </a:spcAft>
            <a:buNone/>
            <a:defRPr cap="all"/>
          </a:pPr>
          <a:r>
            <a:rPr lang="en-GB" sz="1000" kern="1200"/>
            <a:t>Sufficient architecture development </a:t>
          </a:r>
          <a:endParaRPr lang="en-US" sz="1000" kern="1200"/>
        </a:p>
      </dsp:txBody>
      <dsp:txXfrm>
        <a:off x="2973114" y="858012"/>
        <a:ext cx="1316009" cy="425390"/>
      </dsp:txXfrm>
    </dsp:sp>
    <dsp:sp modelId="{B34FBC8B-6B43-4DC2-A439-0181C05C9CF6}">
      <dsp:nvSpPr>
        <dsp:cNvPr id="0" name=""/>
        <dsp:cNvSpPr/>
      </dsp:nvSpPr>
      <dsp:spPr>
        <a:xfrm>
          <a:off x="4819866" y="73686"/>
          <a:ext cx="648720" cy="648720"/>
        </a:xfrm>
        <a:prstGeom prst="ellipse">
          <a:avLst/>
        </a:prstGeom>
        <a:solidFill>
          <a:schemeClr val="accent1">
            <a:alpha val="60000"/>
          </a:schemeClr>
        </a:solidFill>
        <a:ln>
          <a:noFill/>
        </a:ln>
        <a:effectLst/>
      </dsp:spPr>
      <dsp:style>
        <a:lnRef idx="0">
          <a:scrgbClr r="0" g="0" b="0"/>
        </a:lnRef>
        <a:fillRef idx="1">
          <a:scrgbClr r="0" g="0" b="0"/>
        </a:fillRef>
        <a:effectRef idx="0">
          <a:scrgbClr r="0" g="0" b="0"/>
        </a:effectRef>
        <a:fontRef idx="minor"/>
      </dsp:style>
    </dsp:sp>
    <dsp:sp modelId="{EEC11C46-55EB-4AB9-BB0E-1C1BB64E70C3}">
      <dsp:nvSpPr>
        <dsp:cNvPr id="0" name=""/>
        <dsp:cNvSpPr/>
      </dsp:nvSpPr>
      <dsp:spPr>
        <a:xfrm>
          <a:off x="4958120" y="211938"/>
          <a:ext cx="372216" cy="3722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85E381-8E1A-48AF-8C14-D8D29045A4ED}">
      <dsp:nvSpPr>
        <dsp:cNvPr id="0" name=""/>
        <dsp:cNvSpPr/>
      </dsp:nvSpPr>
      <dsp:spPr>
        <a:xfrm>
          <a:off x="4475232" y="858012"/>
          <a:ext cx="1316009" cy="42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90000"/>
            </a:lnSpc>
            <a:spcBef>
              <a:spcPct val="0"/>
            </a:spcBef>
            <a:spcAft>
              <a:spcPct val="35000"/>
            </a:spcAft>
            <a:buNone/>
            <a:defRPr cap="all"/>
          </a:pPr>
          <a:r>
            <a:rPr lang="en-GB" sz="1000" kern="1200"/>
            <a:t>Scope of change to ACHIEVE their articulated preferences</a:t>
          </a:r>
          <a:endParaRPr lang="en-US" sz="1000" kern="1200"/>
        </a:p>
      </dsp:txBody>
      <dsp:txXfrm>
        <a:off x="4475232" y="858012"/>
        <a:ext cx="1316009" cy="42539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F5D5-EEB1-4C75-9176-8856D0ECD99B}">
      <dsp:nvSpPr>
        <dsp:cNvPr id="0" name=""/>
        <dsp:cNvSpPr/>
      </dsp:nvSpPr>
      <dsp:spPr>
        <a:xfrm>
          <a:off x="0" y="524695"/>
          <a:ext cx="6132230" cy="96866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066D19-58B6-45F8-9D7E-175476F5D730}">
      <dsp:nvSpPr>
        <dsp:cNvPr id="0" name=""/>
        <dsp:cNvSpPr/>
      </dsp:nvSpPr>
      <dsp:spPr>
        <a:xfrm>
          <a:off x="293022" y="742645"/>
          <a:ext cx="532767" cy="532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3920F-92B3-4BE9-A56F-1C62E32EE4CE}">
      <dsp:nvSpPr>
        <dsp:cNvPr id="0" name=""/>
        <dsp:cNvSpPr/>
      </dsp:nvSpPr>
      <dsp:spPr>
        <a:xfrm>
          <a:off x="1118811" y="524695"/>
          <a:ext cx="5013418" cy="968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17" tIns="102517" rIns="102517" bIns="102517" numCol="1" spcCol="1270" anchor="ctr" anchorCtr="0">
          <a:noAutofit/>
        </a:bodyPr>
        <a:lstStyle/>
        <a:p>
          <a:pPr marL="0" lvl="0" indent="0" algn="l" defTabSz="711200">
            <a:lnSpc>
              <a:spcPct val="100000"/>
            </a:lnSpc>
            <a:spcBef>
              <a:spcPct val="0"/>
            </a:spcBef>
            <a:spcAft>
              <a:spcPct val="35000"/>
            </a:spcAft>
            <a:buNone/>
          </a:pPr>
          <a:r>
            <a:rPr lang="en-GB" sz="1600" kern="1200" dirty="0"/>
            <a:t>Develop a high-level aspirational vision of the capabilities and business value to be delivered as a result of the proposed Enterprise Architecture</a:t>
          </a:r>
          <a:endParaRPr lang="en-US" sz="1600" kern="1200" dirty="0"/>
        </a:p>
      </dsp:txBody>
      <dsp:txXfrm>
        <a:off x="1118811" y="524695"/>
        <a:ext cx="5013418" cy="968668"/>
      </dsp:txXfrm>
    </dsp:sp>
    <dsp:sp modelId="{C447956A-7F89-45F4-9B73-FB1BFC786788}">
      <dsp:nvSpPr>
        <dsp:cNvPr id="0" name=""/>
        <dsp:cNvSpPr/>
      </dsp:nvSpPr>
      <dsp:spPr>
        <a:xfrm>
          <a:off x="0" y="1735530"/>
          <a:ext cx="6132230" cy="96866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0EAA45-7640-470C-8BAE-88A0C42A372E}">
      <dsp:nvSpPr>
        <dsp:cNvPr id="0" name=""/>
        <dsp:cNvSpPr/>
      </dsp:nvSpPr>
      <dsp:spPr>
        <a:xfrm>
          <a:off x="293022" y="1953480"/>
          <a:ext cx="532767" cy="532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50AE3C-5A61-474D-B23A-F16664C7C088}">
      <dsp:nvSpPr>
        <dsp:cNvPr id="0" name=""/>
        <dsp:cNvSpPr/>
      </dsp:nvSpPr>
      <dsp:spPr>
        <a:xfrm>
          <a:off x="1118811" y="1735530"/>
          <a:ext cx="5013418" cy="968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17" tIns="102517" rIns="102517" bIns="102517" numCol="1" spcCol="1270" anchor="ctr" anchorCtr="0">
          <a:noAutofit/>
        </a:bodyPr>
        <a:lstStyle/>
        <a:p>
          <a:pPr marL="0" lvl="0" indent="0" algn="l" defTabSz="711200">
            <a:lnSpc>
              <a:spcPct val="100000"/>
            </a:lnSpc>
            <a:spcBef>
              <a:spcPct val="0"/>
            </a:spcBef>
            <a:spcAft>
              <a:spcPct val="35000"/>
            </a:spcAft>
            <a:buNone/>
          </a:pPr>
          <a:r>
            <a:rPr lang="en-GB" sz="1600" kern="1200"/>
            <a:t>Obtain approval for a Statement of Architecture Work that defines a program of works to develop and deploy the architecture outlined in the Architecture Vision</a:t>
          </a:r>
          <a:endParaRPr lang="en-US" sz="1600" kern="1200"/>
        </a:p>
      </dsp:txBody>
      <dsp:txXfrm>
        <a:off x="1118811" y="1735530"/>
        <a:ext cx="5013418" cy="96866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F3EBF-3E83-493E-A633-B1892AB698B9}">
      <dsp:nvSpPr>
        <dsp:cNvPr id="0" name=""/>
        <dsp:cNvSpPr/>
      </dsp:nvSpPr>
      <dsp:spPr>
        <a:xfrm>
          <a:off x="0" y="0"/>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B8C7B34A-D839-4DEC-858D-B71CFE487BDE}">
      <dsp:nvSpPr>
        <dsp:cNvPr id="0" name=""/>
        <dsp:cNvSpPr/>
      </dsp:nvSpPr>
      <dsp:spPr>
        <a:xfrm>
          <a:off x="109192" y="81479"/>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59F08A-490C-4376-97FC-9E1FCCA45414}">
      <dsp:nvSpPr>
        <dsp:cNvPr id="0" name=""/>
        <dsp:cNvSpPr/>
      </dsp:nvSpPr>
      <dsp:spPr>
        <a:xfrm>
          <a:off x="416915" y="262"/>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Architecture Vision </a:t>
          </a:r>
          <a:endParaRPr lang="en-US" sz="1800" kern="1200">
            <a:solidFill>
              <a:schemeClr val="bg1"/>
            </a:solidFill>
          </a:endParaRPr>
        </a:p>
      </dsp:txBody>
      <dsp:txXfrm>
        <a:off x="416915" y="262"/>
        <a:ext cx="3883749" cy="360966"/>
      </dsp:txXfrm>
    </dsp:sp>
    <dsp:sp modelId="{3A240F53-8F94-49FC-8394-780C13E56978}">
      <dsp:nvSpPr>
        <dsp:cNvPr id="0" name=""/>
        <dsp:cNvSpPr/>
      </dsp:nvSpPr>
      <dsp:spPr>
        <a:xfrm>
          <a:off x="0" y="428454"/>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9E6BEBB5-FDCB-4A89-B2A3-E720D5A5A14D}">
      <dsp:nvSpPr>
        <dsp:cNvPr id="0" name=""/>
        <dsp:cNvSpPr/>
      </dsp:nvSpPr>
      <dsp:spPr>
        <a:xfrm>
          <a:off x="109192" y="532687"/>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E1861F-7208-41C3-A13A-722E2289C7B6}">
      <dsp:nvSpPr>
        <dsp:cNvPr id="0" name=""/>
        <dsp:cNvSpPr/>
      </dsp:nvSpPr>
      <dsp:spPr>
        <a:xfrm>
          <a:off x="416915" y="451469"/>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Architecture Principles </a:t>
          </a:r>
          <a:endParaRPr lang="en-US" sz="1800" kern="1200">
            <a:solidFill>
              <a:schemeClr val="bg1"/>
            </a:solidFill>
          </a:endParaRPr>
        </a:p>
      </dsp:txBody>
      <dsp:txXfrm>
        <a:off x="416915" y="451469"/>
        <a:ext cx="3883749" cy="360966"/>
      </dsp:txXfrm>
    </dsp:sp>
    <dsp:sp modelId="{A45ABA3E-D448-43D0-B6F4-FF187A4CA4EE}">
      <dsp:nvSpPr>
        <dsp:cNvPr id="0" name=""/>
        <dsp:cNvSpPr/>
      </dsp:nvSpPr>
      <dsp:spPr>
        <a:xfrm>
          <a:off x="0" y="902677"/>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D1F21BAE-CC0F-4942-B6DC-43C1A145B69B}">
      <dsp:nvSpPr>
        <dsp:cNvPr id="0" name=""/>
        <dsp:cNvSpPr/>
      </dsp:nvSpPr>
      <dsp:spPr>
        <a:xfrm>
          <a:off x="109192" y="983894"/>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8A621-FE31-431E-95F8-9FF07F7AF133}">
      <dsp:nvSpPr>
        <dsp:cNvPr id="0" name=""/>
        <dsp:cNvSpPr/>
      </dsp:nvSpPr>
      <dsp:spPr>
        <a:xfrm>
          <a:off x="416915" y="879662"/>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Business Principles, Goals, Drivers</a:t>
          </a:r>
          <a:endParaRPr lang="en-US" sz="1800" kern="1200">
            <a:solidFill>
              <a:schemeClr val="bg1"/>
            </a:solidFill>
          </a:endParaRPr>
        </a:p>
      </dsp:txBody>
      <dsp:txXfrm>
        <a:off x="416915" y="879662"/>
        <a:ext cx="3883749" cy="360966"/>
      </dsp:txXfrm>
    </dsp:sp>
    <dsp:sp modelId="{0CA17B0E-3604-4A37-8A64-290981BE84AB}">
      <dsp:nvSpPr>
        <dsp:cNvPr id="0" name=""/>
        <dsp:cNvSpPr/>
      </dsp:nvSpPr>
      <dsp:spPr>
        <a:xfrm>
          <a:off x="0" y="1330869"/>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9191D857-C4F0-40CF-A837-FD9B6A11A044}">
      <dsp:nvSpPr>
        <dsp:cNvPr id="0" name=""/>
        <dsp:cNvSpPr/>
      </dsp:nvSpPr>
      <dsp:spPr>
        <a:xfrm>
          <a:off x="109192" y="1435102"/>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DBD34C-DB15-47B6-8EC0-D1A961033A69}">
      <dsp:nvSpPr>
        <dsp:cNvPr id="0" name=""/>
        <dsp:cNvSpPr/>
      </dsp:nvSpPr>
      <dsp:spPr>
        <a:xfrm>
          <a:off x="416915" y="1353884"/>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Capability Assessment </a:t>
          </a:r>
          <a:endParaRPr lang="en-US" sz="1800" kern="1200">
            <a:solidFill>
              <a:schemeClr val="bg1"/>
            </a:solidFill>
          </a:endParaRPr>
        </a:p>
      </dsp:txBody>
      <dsp:txXfrm>
        <a:off x="416915" y="1353884"/>
        <a:ext cx="3883749" cy="360966"/>
      </dsp:txXfrm>
    </dsp:sp>
    <dsp:sp modelId="{895D8728-2145-4910-9D8F-F2E1B0080E78}">
      <dsp:nvSpPr>
        <dsp:cNvPr id="0" name=""/>
        <dsp:cNvSpPr/>
      </dsp:nvSpPr>
      <dsp:spPr>
        <a:xfrm>
          <a:off x="0" y="1782077"/>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616D7594-7185-4B31-878A-0BFC24A8B999}">
      <dsp:nvSpPr>
        <dsp:cNvPr id="0" name=""/>
        <dsp:cNvSpPr/>
      </dsp:nvSpPr>
      <dsp:spPr>
        <a:xfrm>
          <a:off x="109192" y="1886309"/>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2F246-B52F-4A5D-B876-CFC8CB07AADF}">
      <dsp:nvSpPr>
        <dsp:cNvPr id="0" name=""/>
        <dsp:cNvSpPr/>
      </dsp:nvSpPr>
      <dsp:spPr>
        <a:xfrm>
          <a:off x="416915" y="1805092"/>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Communications Plan 	</a:t>
          </a:r>
          <a:endParaRPr lang="en-US" sz="1800" kern="1200">
            <a:solidFill>
              <a:schemeClr val="bg1"/>
            </a:solidFill>
          </a:endParaRPr>
        </a:p>
      </dsp:txBody>
      <dsp:txXfrm>
        <a:off x="416915" y="1805092"/>
        <a:ext cx="3883749" cy="360966"/>
      </dsp:txXfrm>
    </dsp:sp>
    <dsp:sp modelId="{412FE914-C2C9-4F49-9381-40661D889D1B}">
      <dsp:nvSpPr>
        <dsp:cNvPr id="0" name=""/>
        <dsp:cNvSpPr/>
      </dsp:nvSpPr>
      <dsp:spPr>
        <a:xfrm>
          <a:off x="0" y="2256300"/>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0C2775DB-9AE1-47A7-A8BD-5C8E652F8C6D}">
      <dsp:nvSpPr>
        <dsp:cNvPr id="0" name=""/>
        <dsp:cNvSpPr/>
      </dsp:nvSpPr>
      <dsp:spPr>
        <a:xfrm>
          <a:off x="109192" y="2337517"/>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978868-9782-4A9C-8DD6-8E4CDF159C3F}">
      <dsp:nvSpPr>
        <dsp:cNvPr id="0" name=""/>
        <dsp:cNvSpPr/>
      </dsp:nvSpPr>
      <dsp:spPr>
        <a:xfrm>
          <a:off x="416915" y="2233284"/>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Statement of Architecture Work 	</a:t>
          </a:r>
          <a:endParaRPr lang="en-US" sz="1800" kern="1200">
            <a:solidFill>
              <a:schemeClr val="bg1"/>
            </a:solidFill>
          </a:endParaRPr>
        </a:p>
      </dsp:txBody>
      <dsp:txXfrm>
        <a:off x="416915" y="2233284"/>
        <a:ext cx="3883749" cy="360966"/>
      </dsp:txXfrm>
    </dsp:sp>
    <dsp:sp modelId="{C776639B-D7BA-4B23-8384-B9784CE1775A}">
      <dsp:nvSpPr>
        <dsp:cNvPr id="0" name=""/>
        <dsp:cNvSpPr/>
      </dsp:nvSpPr>
      <dsp:spPr>
        <a:xfrm>
          <a:off x="0" y="2707507"/>
          <a:ext cx="4300665" cy="360966"/>
        </a:xfrm>
        <a:prstGeom prst="roundRect">
          <a:avLst>
            <a:gd name="adj" fmla="val 10000"/>
          </a:avLst>
        </a:prstGeom>
        <a:solidFill>
          <a:schemeClr val="accent1">
            <a:alpha val="99000"/>
          </a:schemeClr>
        </a:solidFill>
        <a:ln>
          <a:noFill/>
        </a:ln>
        <a:effectLst/>
      </dsp:spPr>
      <dsp:style>
        <a:lnRef idx="0">
          <a:scrgbClr r="0" g="0" b="0"/>
        </a:lnRef>
        <a:fillRef idx="1">
          <a:scrgbClr r="0" g="0" b="0"/>
        </a:fillRef>
        <a:effectRef idx="0">
          <a:scrgbClr r="0" g="0" b="0"/>
        </a:effectRef>
        <a:fontRef idx="minor"/>
      </dsp:style>
    </dsp:sp>
    <dsp:sp modelId="{027F2351-623C-448D-AB33-B985C98137D4}">
      <dsp:nvSpPr>
        <dsp:cNvPr id="0" name=""/>
        <dsp:cNvSpPr/>
      </dsp:nvSpPr>
      <dsp:spPr>
        <a:xfrm>
          <a:off x="109192" y="2788725"/>
          <a:ext cx="198531" cy="198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A2CBC9-C6BF-4EB3-9E03-18BE3F8EBA7A}">
      <dsp:nvSpPr>
        <dsp:cNvPr id="0" name=""/>
        <dsp:cNvSpPr/>
      </dsp:nvSpPr>
      <dsp:spPr>
        <a:xfrm>
          <a:off x="416915" y="2684492"/>
          <a:ext cx="3883749" cy="36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02" tIns="38202" rIns="38202" bIns="38202"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rPr>
            <a:t>Tailored Architecture Framework 	</a:t>
          </a:r>
          <a:endParaRPr lang="en-US" sz="1800" kern="1200">
            <a:solidFill>
              <a:schemeClr val="bg1"/>
            </a:solidFill>
          </a:endParaRPr>
        </a:p>
      </dsp:txBody>
      <dsp:txXfrm>
        <a:off x="416915" y="2684492"/>
        <a:ext cx="3883749" cy="36096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03E65-1771-40E6-BA85-CD61BB8002DE}">
      <dsp:nvSpPr>
        <dsp:cNvPr id="0" name=""/>
        <dsp:cNvSpPr/>
      </dsp:nvSpPr>
      <dsp:spPr>
        <a:xfrm>
          <a:off x="0" y="832"/>
          <a:ext cx="5787047" cy="148105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endParaRPr lang="en-US" sz="1800" kern="1200"/>
        </a:p>
      </dsp:txBody>
      <dsp:txXfrm>
        <a:off x="72299" y="73131"/>
        <a:ext cx="5642449" cy="1336457"/>
      </dsp:txXfrm>
    </dsp:sp>
    <dsp:sp modelId="{241E66A2-1411-4CAD-BA26-7DF784051A9E}">
      <dsp:nvSpPr>
        <dsp:cNvPr id="0" name=""/>
        <dsp:cNvSpPr/>
      </dsp:nvSpPr>
      <dsp:spPr>
        <a:xfrm>
          <a:off x="0" y="1496530"/>
          <a:ext cx="5787047" cy="148105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Identify candidate Architecture Roadmap components based upon gaps between the Baseline and Target Business Architectures</a:t>
          </a:r>
          <a:endParaRPr lang="en-US" sz="1800" kern="1200"/>
        </a:p>
      </dsp:txBody>
      <dsp:txXfrm>
        <a:off x="72299" y="1568829"/>
        <a:ext cx="5642449" cy="133645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823A3-8C24-4033-AFF1-576D9AC69AA3}">
      <dsp:nvSpPr>
        <dsp:cNvPr id="0" name=""/>
        <dsp:cNvSpPr/>
      </dsp:nvSpPr>
      <dsp:spPr>
        <a:xfrm>
          <a:off x="59" y="468454"/>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51B8A62-ED5A-483D-89F6-E6E1404612BD}">
      <dsp:nvSpPr>
        <dsp:cNvPr id="0" name=""/>
        <dsp:cNvSpPr/>
      </dsp:nvSpPr>
      <dsp:spPr>
        <a:xfrm>
          <a:off x="125950" y="59434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43F66-D7F5-4FAB-98F1-1CE86027088D}">
      <dsp:nvSpPr>
        <dsp:cNvPr id="0" name=""/>
        <dsp:cNvSpPr/>
      </dsp:nvSpPr>
      <dsp:spPr>
        <a:xfrm>
          <a:off x="728004" y="468454"/>
          <a:ext cx="1413070"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Architecture Definition Document</a:t>
          </a:r>
        </a:p>
      </dsp:txBody>
      <dsp:txXfrm>
        <a:off x="728004" y="468454"/>
        <a:ext cx="1413070" cy="599484"/>
      </dsp:txXfrm>
    </dsp:sp>
    <dsp:sp modelId="{6AB7D5AE-01D1-4B9E-A1E8-1AB3CC0E72F2}">
      <dsp:nvSpPr>
        <dsp:cNvPr id="0" name=""/>
        <dsp:cNvSpPr/>
      </dsp:nvSpPr>
      <dsp:spPr>
        <a:xfrm>
          <a:off x="2387291" y="468454"/>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5F073B41-DB6C-47F3-93F4-1494694E07AB}">
      <dsp:nvSpPr>
        <dsp:cNvPr id="0" name=""/>
        <dsp:cNvSpPr/>
      </dsp:nvSpPr>
      <dsp:spPr>
        <a:xfrm>
          <a:off x="2513183" y="59434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D1A8FC-57D4-44D9-9C6B-E56B30F0DE0D}">
      <dsp:nvSpPr>
        <dsp:cNvPr id="0" name=""/>
        <dsp:cNvSpPr/>
      </dsp:nvSpPr>
      <dsp:spPr>
        <a:xfrm>
          <a:off x="3115236" y="468454"/>
          <a:ext cx="1413070"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Architecture Principles	</a:t>
          </a:r>
        </a:p>
      </dsp:txBody>
      <dsp:txXfrm>
        <a:off x="3115236" y="468454"/>
        <a:ext cx="1413070" cy="599484"/>
      </dsp:txXfrm>
    </dsp:sp>
    <dsp:sp modelId="{8876E9B7-67B3-48A5-933E-9E470AF4C497}">
      <dsp:nvSpPr>
        <dsp:cNvPr id="0" name=""/>
        <dsp:cNvSpPr/>
      </dsp:nvSpPr>
      <dsp:spPr>
        <a:xfrm>
          <a:off x="4774523" y="468454"/>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67082126-50DE-4ED0-9814-172ADB0EC416}">
      <dsp:nvSpPr>
        <dsp:cNvPr id="0" name=""/>
        <dsp:cNvSpPr/>
      </dsp:nvSpPr>
      <dsp:spPr>
        <a:xfrm>
          <a:off x="4900415" y="59434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BCAC76-3215-4B37-89A5-BE5555724DA1}">
      <dsp:nvSpPr>
        <dsp:cNvPr id="0" name=""/>
        <dsp:cNvSpPr/>
      </dsp:nvSpPr>
      <dsp:spPr>
        <a:xfrm>
          <a:off x="5502469" y="468454"/>
          <a:ext cx="1413070"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Architecture Requirements Specification</a:t>
          </a:r>
        </a:p>
      </dsp:txBody>
      <dsp:txXfrm>
        <a:off x="5502469" y="468454"/>
        <a:ext cx="1413070" cy="599484"/>
      </dsp:txXfrm>
    </dsp:sp>
    <dsp:sp modelId="{D7F7225F-4040-407C-86C5-D4E1DFF6DE6A}">
      <dsp:nvSpPr>
        <dsp:cNvPr id="0" name=""/>
        <dsp:cNvSpPr/>
      </dsp:nvSpPr>
      <dsp:spPr>
        <a:xfrm>
          <a:off x="59" y="1500783"/>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69C61D5B-AB17-4BF4-9852-FF2AE32B6D8C}">
      <dsp:nvSpPr>
        <dsp:cNvPr id="0" name=""/>
        <dsp:cNvSpPr/>
      </dsp:nvSpPr>
      <dsp:spPr>
        <a:xfrm>
          <a:off x="125950" y="162667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D03E4-43E7-4984-985A-4341BF473BFB}">
      <dsp:nvSpPr>
        <dsp:cNvPr id="0" name=""/>
        <dsp:cNvSpPr/>
      </dsp:nvSpPr>
      <dsp:spPr>
        <a:xfrm>
          <a:off x="874907" y="1500783"/>
          <a:ext cx="1550872"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kern="1200"/>
            <a:t>Recorded candidate roadmap components</a:t>
          </a:r>
          <a:endParaRPr lang="en-US" sz="1400" kern="1200"/>
        </a:p>
      </dsp:txBody>
      <dsp:txXfrm>
        <a:off x="874907" y="1500783"/>
        <a:ext cx="1550872" cy="599484"/>
      </dsp:txXfrm>
    </dsp:sp>
    <dsp:sp modelId="{89C2499C-2584-4825-83F9-8F8F7F845BD0}">
      <dsp:nvSpPr>
        <dsp:cNvPr id="0" name=""/>
        <dsp:cNvSpPr/>
      </dsp:nvSpPr>
      <dsp:spPr>
        <a:xfrm>
          <a:off x="2456192" y="1500783"/>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B164CBA2-73A5-4833-8BD3-029CCC40BD75}">
      <dsp:nvSpPr>
        <dsp:cNvPr id="0" name=""/>
        <dsp:cNvSpPr/>
      </dsp:nvSpPr>
      <dsp:spPr>
        <a:xfrm>
          <a:off x="2582084" y="162667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FE7957-3B80-4CFF-A966-A9C6E0ACDBA1}">
      <dsp:nvSpPr>
        <dsp:cNvPr id="0" name=""/>
        <dsp:cNvSpPr/>
      </dsp:nvSpPr>
      <dsp:spPr>
        <a:xfrm>
          <a:off x="3184138" y="1500783"/>
          <a:ext cx="1413070"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Business Principles, Goals, Drivers</a:t>
          </a:r>
        </a:p>
      </dsp:txBody>
      <dsp:txXfrm>
        <a:off x="3184138" y="1500783"/>
        <a:ext cx="1413070" cy="599484"/>
      </dsp:txXfrm>
    </dsp:sp>
    <dsp:sp modelId="{B9B28D6C-733C-4F74-9747-CFF0E50C9EFD}">
      <dsp:nvSpPr>
        <dsp:cNvPr id="0" name=""/>
        <dsp:cNvSpPr/>
      </dsp:nvSpPr>
      <dsp:spPr>
        <a:xfrm>
          <a:off x="4843425" y="1500783"/>
          <a:ext cx="599484" cy="59948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D051A709-A5E1-44B0-868D-35167159B9EC}">
      <dsp:nvSpPr>
        <dsp:cNvPr id="0" name=""/>
        <dsp:cNvSpPr/>
      </dsp:nvSpPr>
      <dsp:spPr>
        <a:xfrm>
          <a:off x="4969316" y="1626675"/>
          <a:ext cx="347700" cy="3477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6C06E0-C137-445E-B138-D232D2FEFB65}">
      <dsp:nvSpPr>
        <dsp:cNvPr id="0" name=""/>
        <dsp:cNvSpPr/>
      </dsp:nvSpPr>
      <dsp:spPr>
        <a:xfrm>
          <a:off x="5571370" y="1500783"/>
          <a:ext cx="1413070" cy="599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Statement of Architecture Work</a:t>
          </a:r>
        </a:p>
      </dsp:txBody>
      <dsp:txXfrm>
        <a:off x="5571370" y="1500783"/>
        <a:ext cx="1413070" cy="59948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84816-C555-4F59-9A69-8BAE51724952}">
      <dsp:nvSpPr>
        <dsp:cNvPr id="0" name=""/>
        <dsp:cNvSpPr/>
      </dsp:nvSpPr>
      <dsp:spPr>
        <a:xfrm>
          <a:off x="0" y="93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Definition Document</a:t>
          </a:r>
          <a:endParaRPr lang="en-US" sz="1800" kern="1200"/>
        </a:p>
      </dsp:txBody>
      <dsp:txXfrm>
        <a:off x="21132" y="30502"/>
        <a:ext cx="4532814" cy="390636"/>
      </dsp:txXfrm>
    </dsp:sp>
    <dsp:sp modelId="{528A98D2-2E69-48A6-91E8-9050B036E085}">
      <dsp:nvSpPr>
        <dsp:cNvPr id="0" name=""/>
        <dsp:cNvSpPr/>
      </dsp:nvSpPr>
      <dsp:spPr>
        <a:xfrm>
          <a:off x="0" y="4710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latin typeface="+mj-lt"/>
            </a:rPr>
            <a:t>Architecture Principles*</a:t>
          </a:r>
          <a:endParaRPr lang="en-US" sz="1800" kern="1200">
            <a:latin typeface="+mj-lt"/>
          </a:endParaRPr>
        </a:p>
      </dsp:txBody>
      <dsp:txXfrm>
        <a:off x="21132" y="492202"/>
        <a:ext cx="4532814" cy="390636"/>
      </dsp:txXfrm>
    </dsp:sp>
    <dsp:sp modelId="{9C788E02-E044-4D91-9295-E97664902C57}">
      <dsp:nvSpPr>
        <dsp:cNvPr id="0" name=""/>
        <dsp:cNvSpPr/>
      </dsp:nvSpPr>
      <dsp:spPr>
        <a:xfrm>
          <a:off x="0" y="9327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Requirements Specification</a:t>
          </a:r>
          <a:endParaRPr lang="en-US" sz="1800" kern="1200"/>
        </a:p>
      </dsp:txBody>
      <dsp:txXfrm>
        <a:off x="21132" y="953902"/>
        <a:ext cx="4532814" cy="390636"/>
      </dsp:txXfrm>
    </dsp:sp>
    <dsp:sp modelId="{3313D527-647F-4A79-82F8-93018515C67F}">
      <dsp:nvSpPr>
        <dsp:cNvPr id="0" name=""/>
        <dsp:cNvSpPr/>
      </dsp:nvSpPr>
      <dsp:spPr>
        <a:xfrm>
          <a:off x="0" y="13944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Roadmap Components</a:t>
          </a:r>
          <a:endParaRPr lang="en-US" sz="1800" kern="1200"/>
        </a:p>
      </dsp:txBody>
      <dsp:txXfrm>
        <a:off x="21132" y="1415602"/>
        <a:ext cx="4532814" cy="390636"/>
      </dsp:txXfrm>
    </dsp:sp>
    <dsp:sp modelId="{0B4BBDEA-9174-4B90-BEAC-334CC68D1217}">
      <dsp:nvSpPr>
        <dsp:cNvPr id="0" name=""/>
        <dsp:cNvSpPr/>
      </dsp:nvSpPr>
      <dsp:spPr>
        <a:xfrm>
          <a:off x="0" y="18561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Business Principles, Goals, Drivers*</a:t>
          </a:r>
          <a:endParaRPr lang="en-US" sz="1800" kern="1200"/>
        </a:p>
      </dsp:txBody>
      <dsp:txXfrm>
        <a:off x="21132" y="1877302"/>
        <a:ext cx="4532814" cy="390636"/>
      </dsp:txXfrm>
    </dsp:sp>
    <dsp:sp modelId="{D8E4B81E-3E65-46B2-85E2-E0BF3D268A71}">
      <dsp:nvSpPr>
        <dsp:cNvPr id="0" name=""/>
        <dsp:cNvSpPr/>
      </dsp:nvSpPr>
      <dsp:spPr>
        <a:xfrm>
          <a:off x="0" y="2317870"/>
          <a:ext cx="4575078" cy="4329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Statement of Architecture Work</a:t>
          </a:r>
          <a:endParaRPr lang="en-US" sz="1800" kern="1200"/>
        </a:p>
      </dsp:txBody>
      <dsp:txXfrm>
        <a:off x="21132" y="2339002"/>
        <a:ext cx="4532814" cy="390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D076B-7006-43B3-BD16-C5FFBCF3AB4B}">
      <dsp:nvSpPr>
        <dsp:cNvPr id="0" name=""/>
        <dsp:cNvSpPr/>
      </dsp:nvSpPr>
      <dsp:spPr>
        <a:xfrm>
          <a:off x="2044971" y="760286"/>
          <a:ext cx="1632785"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EBA42C-BC85-4305-AF67-007ACC246167}">
      <dsp:nvSpPr>
        <dsp:cNvPr id="0" name=""/>
        <dsp:cNvSpPr/>
      </dsp:nvSpPr>
      <dsp:spPr>
        <a:xfrm>
          <a:off x="3775724" y="642386"/>
          <a:ext cx="187770" cy="300619"/>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110C91-8AE2-4EA8-A7B7-2029AAADF873}">
      <dsp:nvSpPr>
        <dsp:cNvPr id="0" name=""/>
        <dsp:cNvSpPr/>
      </dsp:nvSpPr>
      <dsp:spPr>
        <a:xfrm>
          <a:off x="1080551" y="0"/>
          <a:ext cx="1520644" cy="152064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09" tIns="59009" rIns="59009" bIns="59009" numCol="1" spcCol="1270" anchor="ctr" anchorCtr="0">
          <a:noAutofit/>
        </a:bodyPr>
        <a:lstStyle/>
        <a:p>
          <a:pPr marL="0" lvl="0" indent="0" algn="ctr" defTabSz="3556000">
            <a:lnSpc>
              <a:spcPct val="90000"/>
            </a:lnSpc>
            <a:spcBef>
              <a:spcPct val="0"/>
            </a:spcBef>
            <a:spcAft>
              <a:spcPct val="35000"/>
            </a:spcAft>
            <a:buNone/>
          </a:pPr>
          <a:r>
            <a:rPr lang="en-US" sz="8000" kern="1200"/>
            <a:t>1</a:t>
          </a:r>
        </a:p>
      </dsp:txBody>
      <dsp:txXfrm>
        <a:off x="1303244" y="222693"/>
        <a:ext cx="1075258" cy="1075258"/>
      </dsp:txXfrm>
    </dsp:sp>
    <dsp:sp modelId="{684EFFFF-7D36-46A1-9B5D-5DD282F19CE8}">
      <dsp:nvSpPr>
        <dsp:cNvPr id="0" name=""/>
        <dsp:cNvSpPr/>
      </dsp:nvSpPr>
      <dsp:spPr>
        <a:xfrm>
          <a:off x="3990" y="1684800"/>
          <a:ext cx="3673766" cy="2306636"/>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9791" tIns="165100" rIns="289791" bIns="165100" numCol="1" spcCol="1270" anchor="t" anchorCtr="0">
          <a:noAutofit/>
        </a:bodyPr>
        <a:lstStyle/>
        <a:p>
          <a:pPr marL="0" lvl="0" indent="0" algn="l" defTabSz="711200">
            <a:lnSpc>
              <a:spcPct val="90000"/>
            </a:lnSpc>
            <a:spcBef>
              <a:spcPct val="0"/>
            </a:spcBef>
            <a:spcAft>
              <a:spcPct val="35000"/>
            </a:spcAft>
            <a:buNone/>
          </a:pPr>
          <a:r>
            <a:rPr lang="en-GB" sz="1600" kern="1200"/>
            <a:t>Can be applied to an entire enterprise, encompassing all of its:</a:t>
          </a:r>
          <a:endParaRPr lang="en-US" sz="1600" kern="1200"/>
        </a:p>
        <a:p>
          <a:pPr marL="171450" lvl="1" indent="-171450" algn="l" defTabSz="711200">
            <a:lnSpc>
              <a:spcPct val="90000"/>
            </a:lnSpc>
            <a:spcBef>
              <a:spcPct val="0"/>
            </a:spcBef>
            <a:spcAft>
              <a:spcPct val="15000"/>
            </a:spcAft>
            <a:buChar char="•"/>
          </a:pPr>
          <a:r>
            <a:rPr lang="en-GB" sz="1600" kern="1200"/>
            <a:t>Business activities</a:t>
          </a:r>
          <a:endParaRPr lang="en-US" sz="1600" kern="1200"/>
        </a:p>
        <a:p>
          <a:pPr marL="171450" lvl="1" indent="-171450" algn="l" defTabSz="711200">
            <a:lnSpc>
              <a:spcPct val="90000"/>
            </a:lnSpc>
            <a:spcBef>
              <a:spcPct val="0"/>
            </a:spcBef>
            <a:spcAft>
              <a:spcPct val="15000"/>
            </a:spcAft>
            <a:buChar char="•"/>
          </a:pPr>
          <a:r>
            <a:rPr lang="en-GB" sz="1600" kern="1200"/>
            <a:t>Capabilities</a:t>
          </a:r>
          <a:endParaRPr lang="en-US" sz="1600" kern="1200"/>
        </a:p>
        <a:p>
          <a:pPr marL="171450" lvl="1" indent="-171450" algn="l" defTabSz="711200">
            <a:lnSpc>
              <a:spcPct val="90000"/>
            </a:lnSpc>
            <a:spcBef>
              <a:spcPct val="0"/>
            </a:spcBef>
            <a:spcAft>
              <a:spcPct val="15000"/>
            </a:spcAft>
            <a:buChar char="•"/>
          </a:pPr>
          <a:r>
            <a:rPr lang="en-GB" sz="1600" kern="1200"/>
            <a:t>Information</a:t>
          </a:r>
          <a:endParaRPr lang="en-US" sz="1600" kern="1200"/>
        </a:p>
        <a:p>
          <a:pPr marL="171450" lvl="1" indent="-171450" algn="l" defTabSz="711200">
            <a:lnSpc>
              <a:spcPct val="90000"/>
            </a:lnSpc>
            <a:spcBef>
              <a:spcPct val="0"/>
            </a:spcBef>
            <a:spcAft>
              <a:spcPct val="15000"/>
            </a:spcAft>
            <a:buChar char="•"/>
          </a:pPr>
          <a:r>
            <a:rPr lang="en-GB" sz="1600" kern="1200"/>
            <a:t>Technology</a:t>
          </a:r>
          <a:endParaRPr lang="en-US" sz="1600" kern="1200"/>
        </a:p>
      </dsp:txBody>
      <dsp:txXfrm>
        <a:off x="3990" y="2146127"/>
        <a:ext cx="3673766" cy="1845309"/>
      </dsp:txXfrm>
    </dsp:sp>
    <dsp:sp modelId="{3CD8BC90-FBCB-4154-858A-30DC0B4B9047}">
      <dsp:nvSpPr>
        <dsp:cNvPr id="0" name=""/>
        <dsp:cNvSpPr/>
      </dsp:nvSpPr>
      <dsp:spPr>
        <a:xfrm>
          <a:off x="4085953" y="766977"/>
          <a:ext cx="1836883" cy="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49B3AF-1FAD-48A1-B30B-C701A58590F9}">
      <dsp:nvSpPr>
        <dsp:cNvPr id="0" name=""/>
        <dsp:cNvSpPr/>
      </dsp:nvSpPr>
      <dsp:spPr>
        <a:xfrm>
          <a:off x="5162514" y="6688"/>
          <a:ext cx="1520644" cy="152064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09" tIns="59009" rIns="59009" bIns="59009" numCol="1" spcCol="1270" anchor="ctr" anchorCtr="0">
          <a:noAutofit/>
        </a:bodyPr>
        <a:lstStyle/>
        <a:p>
          <a:pPr marL="0" lvl="0" indent="0" algn="ctr" defTabSz="3556000">
            <a:lnSpc>
              <a:spcPct val="90000"/>
            </a:lnSpc>
            <a:spcBef>
              <a:spcPct val="0"/>
            </a:spcBef>
            <a:spcAft>
              <a:spcPct val="35000"/>
            </a:spcAft>
            <a:buNone/>
          </a:pPr>
          <a:r>
            <a:rPr lang="en-US" sz="8000" kern="1200"/>
            <a:t>2</a:t>
          </a:r>
        </a:p>
      </dsp:txBody>
      <dsp:txXfrm>
        <a:off x="5385207" y="229381"/>
        <a:ext cx="1075258" cy="1075258"/>
      </dsp:txXfrm>
    </dsp:sp>
    <dsp:sp modelId="{1D7C23DD-AB08-4101-9FB2-BD7F5953E1AE}">
      <dsp:nvSpPr>
        <dsp:cNvPr id="0" name=""/>
        <dsp:cNvSpPr/>
      </dsp:nvSpPr>
      <dsp:spPr>
        <a:xfrm>
          <a:off x="4085953" y="1684800"/>
          <a:ext cx="3673766" cy="2306636"/>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9791" tIns="165100" rIns="289791" bIns="165100" numCol="1" spcCol="1270" anchor="t" anchorCtr="0">
          <a:noAutofit/>
        </a:bodyPr>
        <a:lstStyle/>
        <a:p>
          <a:pPr marL="0" lvl="0" indent="0" algn="l" defTabSz="711200">
            <a:lnSpc>
              <a:spcPct val="90000"/>
            </a:lnSpc>
            <a:spcBef>
              <a:spcPct val="0"/>
            </a:spcBef>
            <a:spcAft>
              <a:spcPct val="35000"/>
            </a:spcAft>
            <a:buNone/>
          </a:pPr>
          <a:r>
            <a:rPr lang="en-GB" sz="1600" kern="1200"/>
            <a:t>Could include</a:t>
          </a:r>
          <a:endParaRPr lang="en-US" sz="1600" kern="1200"/>
        </a:p>
        <a:p>
          <a:pPr marL="171450" lvl="1" indent="-171450" algn="l" defTabSz="711200">
            <a:lnSpc>
              <a:spcPct val="90000"/>
            </a:lnSpc>
            <a:spcBef>
              <a:spcPct val="0"/>
            </a:spcBef>
            <a:spcAft>
              <a:spcPct val="15000"/>
            </a:spcAft>
            <a:buChar char="•"/>
          </a:pPr>
          <a:r>
            <a:rPr lang="en-GB" sz="1600" kern="1200"/>
            <a:t>Partners</a:t>
          </a:r>
          <a:endParaRPr lang="en-US" sz="1600" kern="1200"/>
        </a:p>
        <a:p>
          <a:pPr marL="171450" lvl="1" indent="-171450" algn="l" defTabSz="711200">
            <a:lnSpc>
              <a:spcPct val="90000"/>
            </a:lnSpc>
            <a:spcBef>
              <a:spcPct val="0"/>
            </a:spcBef>
            <a:spcAft>
              <a:spcPct val="15000"/>
            </a:spcAft>
            <a:buChar char="•"/>
          </a:pPr>
          <a:r>
            <a:rPr lang="en-GB" sz="1600" kern="1200"/>
            <a:t>Suppliers</a:t>
          </a:r>
          <a:endParaRPr lang="en-US" sz="1600" kern="1200"/>
        </a:p>
        <a:p>
          <a:pPr marL="171450" lvl="1" indent="-171450" algn="l" defTabSz="711200">
            <a:lnSpc>
              <a:spcPct val="90000"/>
            </a:lnSpc>
            <a:spcBef>
              <a:spcPct val="0"/>
            </a:spcBef>
            <a:spcAft>
              <a:spcPct val="15000"/>
            </a:spcAft>
            <a:buChar char="•"/>
          </a:pPr>
          <a:r>
            <a:rPr lang="en-GB" sz="1600" kern="1200"/>
            <a:t>Customers</a:t>
          </a:r>
          <a:endParaRPr lang="en-US" sz="1600" kern="1200"/>
        </a:p>
        <a:p>
          <a:pPr marL="171450" lvl="1" indent="-171450" algn="l" defTabSz="711200">
            <a:lnSpc>
              <a:spcPct val="90000"/>
            </a:lnSpc>
            <a:spcBef>
              <a:spcPct val="0"/>
            </a:spcBef>
            <a:spcAft>
              <a:spcPct val="15000"/>
            </a:spcAft>
            <a:buChar char="•"/>
          </a:pPr>
          <a:r>
            <a:rPr lang="en-GB" sz="1600" kern="1200"/>
            <a:t>Internal business units</a:t>
          </a:r>
          <a:endParaRPr lang="en-US" sz="1600" kern="1200"/>
        </a:p>
        <a:p>
          <a:pPr marL="171450" lvl="1" indent="-171450" algn="l" defTabSz="711200">
            <a:lnSpc>
              <a:spcPct val="90000"/>
            </a:lnSpc>
            <a:spcBef>
              <a:spcPct val="0"/>
            </a:spcBef>
            <a:spcAft>
              <a:spcPct val="15000"/>
            </a:spcAft>
            <a:buChar char="•"/>
          </a:pPr>
          <a:r>
            <a:rPr lang="en-GB" sz="1600" kern="1200"/>
            <a:t>Regulators</a:t>
          </a:r>
          <a:endParaRPr lang="en-US" sz="1600" kern="1200"/>
        </a:p>
      </dsp:txBody>
      <dsp:txXfrm>
        <a:off x="4085953" y="2146127"/>
        <a:ext cx="3673766" cy="184530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ED4E5-84BE-417F-9FD5-67B5AE3AB80F}">
      <dsp:nvSpPr>
        <dsp:cNvPr id="0" name=""/>
        <dsp:cNvSpPr/>
      </dsp:nvSpPr>
      <dsp:spPr>
        <a:xfrm>
          <a:off x="0" y="0"/>
          <a:ext cx="5800193" cy="183456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Develop the Target Technology Architecture that enables the Architecture Vision, target business, data, and application building blocks to be delivered through technology components and technology services, in a way that addresses the Statement of Architecture Work and stakeholder concerns</a:t>
          </a:r>
          <a:endParaRPr lang="en-US" sz="1800" kern="1200"/>
        </a:p>
      </dsp:txBody>
      <dsp:txXfrm>
        <a:off x="89556" y="89556"/>
        <a:ext cx="5621081" cy="1655448"/>
      </dsp:txXfrm>
    </dsp:sp>
    <dsp:sp modelId="{CFFF8050-A706-4DB9-A9F8-618425FC9CA9}">
      <dsp:nvSpPr>
        <dsp:cNvPr id="0" name=""/>
        <dsp:cNvSpPr/>
      </dsp:nvSpPr>
      <dsp:spPr>
        <a:xfrm>
          <a:off x="0" y="2087289"/>
          <a:ext cx="5800193" cy="90768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Identify candidate Architecture Roadmap components based upon gaps between the Baseline and Target Technology Architectures</a:t>
          </a:r>
          <a:endParaRPr lang="en-US" sz="1800" kern="1200"/>
        </a:p>
      </dsp:txBody>
      <dsp:txXfrm>
        <a:off x="44310" y="2131599"/>
        <a:ext cx="5711573" cy="81906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6F4CD-EE80-4F6B-BBA8-8557FF55D0AB}">
      <dsp:nvSpPr>
        <dsp:cNvPr id="0" name=""/>
        <dsp:cNvSpPr/>
      </dsp:nvSpPr>
      <dsp:spPr>
        <a:xfrm>
          <a:off x="0" y="240823"/>
          <a:ext cx="1796767" cy="1078060"/>
        </a:xfrm>
        <a:prstGeom prst="flowChartAlternateProcess">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Architecture Definition Document</a:t>
          </a:r>
          <a:endParaRPr lang="en-US" sz="1800" kern="1200"/>
        </a:p>
      </dsp:txBody>
      <dsp:txXfrm>
        <a:off x="52625" y="293448"/>
        <a:ext cx="1691517" cy="972810"/>
      </dsp:txXfrm>
    </dsp:sp>
    <dsp:sp modelId="{D5471EFA-AD5B-4F2D-B2EE-10F3C24E2031}">
      <dsp:nvSpPr>
        <dsp:cNvPr id="0" name=""/>
        <dsp:cNvSpPr/>
      </dsp:nvSpPr>
      <dsp:spPr>
        <a:xfrm>
          <a:off x="1976443" y="240823"/>
          <a:ext cx="1796767" cy="1078060"/>
        </a:xfrm>
        <a:prstGeom prst="flowChartAlternateProcess">
          <a:avLst/>
        </a:prstGeom>
        <a:solidFill>
          <a:schemeClr val="accent1">
            <a:shade val="80000"/>
            <a:hueOff val="69857"/>
            <a:satOff val="-1251"/>
            <a:lumOff val="5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Architecture Principles</a:t>
          </a:r>
          <a:endParaRPr lang="en-US" sz="1800" kern="1200"/>
        </a:p>
      </dsp:txBody>
      <dsp:txXfrm>
        <a:off x="2029068" y="293448"/>
        <a:ext cx="1691517" cy="972810"/>
      </dsp:txXfrm>
    </dsp:sp>
    <dsp:sp modelId="{4678CC9A-12F0-45BA-9FDA-611FDAFF2821}">
      <dsp:nvSpPr>
        <dsp:cNvPr id="0" name=""/>
        <dsp:cNvSpPr/>
      </dsp:nvSpPr>
      <dsp:spPr>
        <a:xfrm>
          <a:off x="3952887" y="240823"/>
          <a:ext cx="1796767" cy="1078060"/>
        </a:xfrm>
        <a:prstGeom prst="flowChartAlternateProcess">
          <a:avLst/>
        </a:prstGeom>
        <a:solidFill>
          <a:schemeClr val="accent1">
            <a:shade val="80000"/>
            <a:hueOff val="139713"/>
            <a:satOff val="-2502"/>
            <a:lumOff val="106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Architecture Requirements Specification</a:t>
          </a:r>
          <a:endParaRPr lang="en-US" sz="1800" kern="1200"/>
        </a:p>
      </dsp:txBody>
      <dsp:txXfrm>
        <a:off x="4005512" y="293448"/>
        <a:ext cx="1691517" cy="972810"/>
      </dsp:txXfrm>
    </dsp:sp>
    <dsp:sp modelId="{20E5119D-644D-4FB9-89FC-DB7158FC1DC9}">
      <dsp:nvSpPr>
        <dsp:cNvPr id="0" name=""/>
        <dsp:cNvSpPr/>
      </dsp:nvSpPr>
      <dsp:spPr>
        <a:xfrm>
          <a:off x="0" y="1498560"/>
          <a:ext cx="1796767" cy="1078060"/>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Architecture Roadmap Components</a:t>
          </a:r>
          <a:endParaRPr lang="en-US" sz="1800" kern="1200"/>
        </a:p>
      </dsp:txBody>
      <dsp:txXfrm>
        <a:off x="52625" y="1551185"/>
        <a:ext cx="1691517" cy="972810"/>
      </dsp:txXfrm>
    </dsp:sp>
    <dsp:sp modelId="{9C80693F-3200-4012-8628-91616154ED4C}">
      <dsp:nvSpPr>
        <dsp:cNvPr id="0" name=""/>
        <dsp:cNvSpPr/>
      </dsp:nvSpPr>
      <dsp:spPr>
        <a:xfrm>
          <a:off x="1976443" y="1498560"/>
          <a:ext cx="1796767" cy="1078060"/>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Business Principles, Goals, Drivers</a:t>
          </a:r>
          <a:endParaRPr lang="en-US" sz="1800" kern="1200"/>
        </a:p>
      </dsp:txBody>
      <dsp:txXfrm>
        <a:off x="2029068" y="1551185"/>
        <a:ext cx="1691517" cy="972810"/>
      </dsp:txXfrm>
    </dsp:sp>
    <dsp:sp modelId="{178A87E2-FC56-4F74-B2C1-801DDFCA71D1}">
      <dsp:nvSpPr>
        <dsp:cNvPr id="0" name=""/>
        <dsp:cNvSpPr/>
      </dsp:nvSpPr>
      <dsp:spPr>
        <a:xfrm>
          <a:off x="3952887" y="1498560"/>
          <a:ext cx="1796767" cy="1078060"/>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Statement of Architecture Work</a:t>
          </a:r>
          <a:endParaRPr lang="en-US" sz="1800" kern="1200"/>
        </a:p>
      </dsp:txBody>
      <dsp:txXfrm>
        <a:off x="4005512" y="1551185"/>
        <a:ext cx="1691517" cy="97281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1712B-23B8-413C-9934-979852CF9CAE}">
      <dsp:nvSpPr>
        <dsp:cNvPr id="0" name=""/>
        <dsp:cNvSpPr/>
      </dsp:nvSpPr>
      <dsp:spPr>
        <a:xfrm>
          <a:off x="457399" y="0"/>
          <a:ext cx="482540" cy="482540"/>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F9FBE8A5-DFEA-4810-AAE7-1AE0AA4771D7}">
      <dsp:nvSpPr>
        <dsp:cNvPr id="0" name=""/>
        <dsp:cNvSpPr/>
      </dsp:nvSpPr>
      <dsp:spPr>
        <a:xfrm>
          <a:off x="558732" y="83545"/>
          <a:ext cx="279873" cy="27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9A5D6C-40A9-437B-8541-A05C54DAAD4A}">
      <dsp:nvSpPr>
        <dsp:cNvPr id="0" name=""/>
        <dsp:cNvSpPr/>
      </dsp:nvSpPr>
      <dsp:spPr>
        <a:xfrm>
          <a:off x="1043341" y="0"/>
          <a:ext cx="1137417" cy="48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GB" sz="1200" kern="1200">
              <a:solidFill>
                <a:srgbClr val="002060"/>
              </a:solidFill>
            </a:rPr>
            <a:t>Sufficient documentation to get permission to proceed. </a:t>
          </a:r>
          <a:endParaRPr lang="en-US" sz="1200" kern="1200">
            <a:solidFill>
              <a:srgbClr val="002060"/>
            </a:solidFill>
          </a:endParaRPr>
        </a:p>
      </dsp:txBody>
      <dsp:txXfrm>
        <a:off x="1043341" y="0"/>
        <a:ext cx="1137417" cy="482540"/>
      </dsp:txXfrm>
    </dsp:sp>
    <dsp:sp modelId="{2DB39380-BCB9-49C1-87E2-F2BBB1E63704}">
      <dsp:nvSpPr>
        <dsp:cNvPr id="0" name=""/>
        <dsp:cNvSpPr/>
      </dsp:nvSpPr>
      <dsp:spPr>
        <a:xfrm>
          <a:off x="2378944" y="0"/>
          <a:ext cx="482540" cy="482540"/>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9FE66204-8386-46F5-A094-318904DD1011}">
      <dsp:nvSpPr>
        <dsp:cNvPr id="0" name=""/>
        <dsp:cNvSpPr/>
      </dsp:nvSpPr>
      <dsp:spPr>
        <a:xfrm>
          <a:off x="2480278" y="83545"/>
          <a:ext cx="279873" cy="27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F215C0-F521-4B74-969A-A0E3FC07B57C}">
      <dsp:nvSpPr>
        <dsp:cNvPr id="0" name=""/>
        <dsp:cNvSpPr/>
      </dsp:nvSpPr>
      <dsp:spPr>
        <a:xfrm>
          <a:off x="2964887" y="0"/>
          <a:ext cx="1137417" cy="48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GB" sz="1200" kern="1200">
              <a:solidFill>
                <a:srgbClr val="002060"/>
              </a:solidFill>
            </a:rPr>
            <a:t>The scope of the problem being addressed.</a:t>
          </a:r>
          <a:endParaRPr lang="en-US" sz="1200" kern="1200">
            <a:solidFill>
              <a:srgbClr val="002060"/>
            </a:solidFill>
          </a:endParaRPr>
        </a:p>
      </dsp:txBody>
      <dsp:txXfrm>
        <a:off x="2964887" y="0"/>
        <a:ext cx="1137417" cy="482540"/>
      </dsp:txXfrm>
    </dsp:sp>
    <dsp:sp modelId="{0EFAEBC3-8097-4BBB-8743-177ECD45F3D9}">
      <dsp:nvSpPr>
        <dsp:cNvPr id="0" name=""/>
        <dsp:cNvSpPr/>
      </dsp:nvSpPr>
      <dsp:spPr>
        <a:xfrm>
          <a:off x="4300490" y="0"/>
          <a:ext cx="482540" cy="482540"/>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C9AB974B-14CA-44D6-9FC0-311C8DFADF55}">
      <dsp:nvSpPr>
        <dsp:cNvPr id="0" name=""/>
        <dsp:cNvSpPr/>
      </dsp:nvSpPr>
      <dsp:spPr>
        <a:xfrm>
          <a:off x="4401824" y="83545"/>
          <a:ext cx="279873" cy="27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889C7E-7366-48F1-803D-92515B7416A5}">
      <dsp:nvSpPr>
        <dsp:cNvPr id="0" name=""/>
        <dsp:cNvSpPr/>
      </dsp:nvSpPr>
      <dsp:spPr>
        <a:xfrm>
          <a:off x="4886432" y="0"/>
          <a:ext cx="1137417" cy="48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GB" sz="1200" kern="1200">
              <a:solidFill>
                <a:srgbClr val="002060"/>
              </a:solidFill>
            </a:rPr>
            <a:t>Those who have interests</a:t>
          </a:r>
          <a:endParaRPr lang="en-US" sz="1200" kern="1200">
            <a:solidFill>
              <a:srgbClr val="002060"/>
            </a:solidFill>
          </a:endParaRPr>
        </a:p>
      </dsp:txBody>
      <dsp:txXfrm>
        <a:off x="4886432" y="0"/>
        <a:ext cx="1137417" cy="482540"/>
      </dsp:txXfrm>
    </dsp:sp>
    <dsp:sp modelId="{99873955-B8FA-41A2-80BF-D9B9829C042D}">
      <dsp:nvSpPr>
        <dsp:cNvPr id="0" name=""/>
        <dsp:cNvSpPr/>
      </dsp:nvSpPr>
      <dsp:spPr>
        <a:xfrm>
          <a:off x="457399" y="778118"/>
          <a:ext cx="482540" cy="482540"/>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6B52473-656C-41B9-BD97-6FCE88AB7DCD}">
      <dsp:nvSpPr>
        <dsp:cNvPr id="0" name=""/>
        <dsp:cNvSpPr/>
      </dsp:nvSpPr>
      <dsp:spPr>
        <a:xfrm>
          <a:off x="558732" y="879451"/>
          <a:ext cx="279873" cy="27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F75A52-C844-4883-8FC8-80B1AB7246DA}">
      <dsp:nvSpPr>
        <dsp:cNvPr id="0" name=""/>
        <dsp:cNvSpPr/>
      </dsp:nvSpPr>
      <dsp:spPr>
        <a:xfrm>
          <a:off x="1043341" y="668858"/>
          <a:ext cx="1137417" cy="701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GB" sz="1200" kern="1200">
              <a:solidFill>
                <a:srgbClr val="002060"/>
              </a:solidFill>
            </a:rPr>
            <a:t>What summary answer to the problem is acceptable?</a:t>
          </a:r>
          <a:endParaRPr lang="en-US" sz="1200" kern="1200">
            <a:solidFill>
              <a:srgbClr val="002060"/>
            </a:solidFill>
          </a:endParaRPr>
        </a:p>
      </dsp:txBody>
      <dsp:txXfrm>
        <a:off x="1043341" y="668858"/>
        <a:ext cx="1137417" cy="701059"/>
      </dsp:txXfrm>
    </dsp:sp>
    <dsp:sp modelId="{42344908-C59C-48DF-8F36-5FE2130A21EC}">
      <dsp:nvSpPr>
        <dsp:cNvPr id="0" name=""/>
        <dsp:cNvSpPr/>
      </dsp:nvSpPr>
      <dsp:spPr>
        <a:xfrm>
          <a:off x="2378944" y="778118"/>
          <a:ext cx="482540" cy="482540"/>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9293153D-454B-4D80-B11F-A1A40D258084}">
      <dsp:nvSpPr>
        <dsp:cNvPr id="0" name=""/>
        <dsp:cNvSpPr/>
      </dsp:nvSpPr>
      <dsp:spPr>
        <a:xfrm>
          <a:off x="2480278" y="879451"/>
          <a:ext cx="279873" cy="2798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945710-24F4-4A44-B590-C6C4A5E6017B}">
      <dsp:nvSpPr>
        <dsp:cNvPr id="0" name=""/>
        <dsp:cNvSpPr/>
      </dsp:nvSpPr>
      <dsp:spPr>
        <a:xfrm>
          <a:off x="2964887" y="778118"/>
          <a:ext cx="1137417" cy="48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GB" sz="1200" kern="1200">
              <a:solidFill>
                <a:srgbClr val="002060"/>
              </a:solidFill>
            </a:rPr>
            <a:t>What value does the summary answer provide?</a:t>
          </a:r>
          <a:endParaRPr lang="en-US" sz="1200" kern="1200">
            <a:solidFill>
              <a:srgbClr val="002060"/>
            </a:solidFill>
          </a:endParaRPr>
        </a:p>
      </dsp:txBody>
      <dsp:txXfrm>
        <a:off x="2964887" y="778118"/>
        <a:ext cx="1137417" cy="48254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A2D3E-213D-4BBE-AA1D-CD45E0AA2748}">
      <dsp:nvSpPr>
        <dsp:cNvPr id="0" name=""/>
        <dsp:cNvSpPr/>
      </dsp:nvSpPr>
      <dsp:spPr>
        <a:xfrm>
          <a:off x="125248" y="68265"/>
          <a:ext cx="604800" cy="6048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AA7751-EE87-44B5-B327-FA127F281AEC}">
      <dsp:nvSpPr>
        <dsp:cNvPr id="0" name=""/>
        <dsp:cNvSpPr/>
      </dsp:nvSpPr>
      <dsp:spPr>
        <a:xfrm>
          <a:off x="252256" y="195273"/>
          <a:ext cx="350784" cy="3507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47F224B-F51F-4D7F-9713-C77F2D4A135D}">
      <dsp:nvSpPr>
        <dsp:cNvPr id="0" name=""/>
        <dsp:cNvSpPr/>
      </dsp:nvSpPr>
      <dsp:spPr>
        <a:xfrm>
          <a:off x="859648" y="68265"/>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A set of domain architectures </a:t>
          </a:r>
          <a:endParaRPr lang="en-US" sz="1200" kern="1200"/>
        </a:p>
      </dsp:txBody>
      <dsp:txXfrm>
        <a:off x="859648" y="68265"/>
        <a:ext cx="1425599" cy="604800"/>
      </dsp:txXfrm>
    </dsp:sp>
    <dsp:sp modelId="{1CED1443-3D1C-47C3-9FD4-EB8CB4BAACCA}">
      <dsp:nvSpPr>
        <dsp:cNvPr id="0" name=""/>
        <dsp:cNvSpPr/>
      </dsp:nvSpPr>
      <dsp:spPr>
        <a:xfrm>
          <a:off x="2533648" y="68265"/>
          <a:ext cx="604800" cy="6048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10797E-E2D2-4559-8D80-794358FCBDCE}">
      <dsp:nvSpPr>
        <dsp:cNvPr id="0" name=""/>
        <dsp:cNvSpPr/>
      </dsp:nvSpPr>
      <dsp:spPr>
        <a:xfrm>
          <a:off x="2660656" y="195273"/>
          <a:ext cx="350784" cy="3507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608B102-DBA6-4E93-9DB6-DCE95FE5DFDC}">
      <dsp:nvSpPr>
        <dsp:cNvPr id="0" name=""/>
        <dsp:cNvSpPr/>
      </dsp:nvSpPr>
      <dsp:spPr>
        <a:xfrm>
          <a:off x="3268048" y="68265"/>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How does the current enterprise fail to meet the preferences?</a:t>
          </a:r>
          <a:endParaRPr lang="en-US" sz="1200" kern="1200"/>
        </a:p>
      </dsp:txBody>
      <dsp:txXfrm>
        <a:off x="3268048" y="68265"/>
        <a:ext cx="1425599" cy="604800"/>
      </dsp:txXfrm>
    </dsp:sp>
    <dsp:sp modelId="{6C15633A-91C3-414E-AC87-3C7EEE45D462}">
      <dsp:nvSpPr>
        <dsp:cNvPr id="0" name=""/>
        <dsp:cNvSpPr/>
      </dsp:nvSpPr>
      <dsp:spPr>
        <a:xfrm>
          <a:off x="4955360" y="1258851"/>
          <a:ext cx="604800" cy="6048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6D800-6426-4066-A4E1-27F492AB174B}">
      <dsp:nvSpPr>
        <dsp:cNvPr id="0" name=""/>
        <dsp:cNvSpPr/>
      </dsp:nvSpPr>
      <dsp:spPr>
        <a:xfrm>
          <a:off x="5082368" y="1394425"/>
          <a:ext cx="350784" cy="3507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C0F589E-A638-4473-9D00-8CEF2D05C375}">
      <dsp:nvSpPr>
        <dsp:cNvPr id="0" name=""/>
        <dsp:cNvSpPr/>
      </dsp:nvSpPr>
      <dsp:spPr>
        <a:xfrm>
          <a:off x="5680796" y="124988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What must change?</a:t>
          </a:r>
          <a:endParaRPr lang="en-US" sz="1200" kern="1200"/>
        </a:p>
      </dsp:txBody>
      <dsp:txXfrm>
        <a:off x="5680796" y="1249887"/>
        <a:ext cx="1425599" cy="604800"/>
      </dsp:txXfrm>
    </dsp:sp>
    <dsp:sp modelId="{51EDACC2-49E3-466B-980D-D4B2977E5905}">
      <dsp:nvSpPr>
        <dsp:cNvPr id="0" name=""/>
        <dsp:cNvSpPr/>
      </dsp:nvSpPr>
      <dsp:spPr>
        <a:xfrm>
          <a:off x="125248" y="1095793"/>
          <a:ext cx="604800" cy="6048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AE2B11-E1F8-4045-8638-0053E2985919}">
      <dsp:nvSpPr>
        <dsp:cNvPr id="0" name=""/>
        <dsp:cNvSpPr/>
      </dsp:nvSpPr>
      <dsp:spPr>
        <a:xfrm>
          <a:off x="252256" y="1222801"/>
          <a:ext cx="350784" cy="3507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374E9A1-C5A2-4344-A46D-6297E69C7FB3}">
      <dsp:nvSpPr>
        <dsp:cNvPr id="0" name=""/>
        <dsp:cNvSpPr/>
      </dsp:nvSpPr>
      <dsp:spPr>
        <a:xfrm>
          <a:off x="859648" y="1095793"/>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What work is necessary? </a:t>
          </a:r>
          <a:endParaRPr lang="en-US" sz="1200" kern="1200"/>
        </a:p>
      </dsp:txBody>
      <dsp:txXfrm>
        <a:off x="859648" y="1095793"/>
        <a:ext cx="1425599" cy="604800"/>
      </dsp:txXfrm>
    </dsp:sp>
    <dsp:sp modelId="{2835429C-7B4E-4C7B-A203-CB6DE31C316B}">
      <dsp:nvSpPr>
        <dsp:cNvPr id="0" name=""/>
        <dsp:cNvSpPr/>
      </dsp:nvSpPr>
      <dsp:spPr>
        <a:xfrm>
          <a:off x="2533648" y="1095793"/>
          <a:ext cx="604800" cy="6048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4969CD-BD7A-44D8-8558-DBB7F19F6FD3}">
      <dsp:nvSpPr>
        <dsp:cNvPr id="0" name=""/>
        <dsp:cNvSpPr/>
      </dsp:nvSpPr>
      <dsp:spPr>
        <a:xfrm>
          <a:off x="2660656" y="1222801"/>
          <a:ext cx="350784" cy="3507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0A84B4F-BC45-41B5-8C1A-239D58DC813C}">
      <dsp:nvSpPr>
        <dsp:cNvPr id="0" name=""/>
        <dsp:cNvSpPr/>
      </dsp:nvSpPr>
      <dsp:spPr>
        <a:xfrm>
          <a:off x="3173830" y="991501"/>
          <a:ext cx="1614035" cy="813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How do stakeholder priorities and preferences adjust in response?</a:t>
          </a:r>
          <a:endParaRPr lang="en-US" sz="1200" kern="1200"/>
        </a:p>
      </dsp:txBody>
      <dsp:txXfrm>
        <a:off x="3173830" y="991501"/>
        <a:ext cx="1614035" cy="813383"/>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C4FBA-9461-4F0F-9A77-78C4C27976A0}">
      <dsp:nvSpPr>
        <dsp:cNvPr id="0" name=""/>
        <dsp:cNvSpPr/>
      </dsp:nvSpPr>
      <dsp:spPr>
        <a:xfrm>
          <a:off x="0" y="30862"/>
          <a:ext cx="5311297" cy="757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C47F1A-8119-4793-A6D7-F36CD009E121}">
      <dsp:nvSpPr>
        <dsp:cNvPr id="0" name=""/>
        <dsp:cNvSpPr/>
      </dsp:nvSpPr>
      <dsp:spPr>
        <a:xfrm>
          <a:off x="229198" y="171973"/>
          <a:ext cx="416724" cy="4167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50D090-3389-4E9C-BF64-734014B77502}">
      <dsp:nvSpPr>
        <dsp:cNvPr id="0" name=""/>
        <dsp:cNvSpPr/>
      </dsp:nvSpPr>
      <dsp:spPr>
        <a:xfrm>
          <a:off x="875121" y="1494"/>
          <a:ext cx="4436175" cy="75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8" tIns="80188" rIns="80188" bIns="80188" numCol="1" spcCol="1270" anchor="ctr" anchorCtr="0">
          <a:noAutofit/>
        </a:bodyPr>
        <a:lstStyle/>
        <a:p>
          <a:pPr marL="0" lvl="0" indent="0" algn="l" defTabSz="800100">
            <a:lnSpc>
              <a:spcPct val="100000"/>
            </a:lnSpc>
            <a:spcBef>
              <a:spcPct val="0"/>
            </a:spcBef>
            <a:spcAft>
              <a:spcPct val="35000"/>
            </a:spcAft>
            <a:buNone/>
          </a:pPr>
          <a:r>
            <a:rPr lang="en-GB" sz="1800" kern="1200"/>
            <a:t>The point of EA is to produce a detailed description of something that can be created</a:t>
          </a:r>
          <a:endParaRPr lang="en-US" sz="1800" kern="1200"/>
        </a:p>
      </dsp:txBody>
      <dsp:txXfrm>
        <a:off x="875121" y="1494"/>
        <a:ext cx="4436175" cy="757680"/>
      </dsp:txXfrm>
    </dsp:sp>
    <dsp:sp modelId="{77A1C989-5669-4935-9DC0-189F742CEEA5}">
      <dsp:nvSpPr>
        <dsp:cNvPr id="0" name=""/>
        <dsp:cNvSpPr/>
      </dsp:nvSpPr>
      <dsp:spPr>
        <a:xfrm>
          <a:off x="0" y="948595"/>
          <a:ext cx="5311297" cy="757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249E51-9ECE-4A9E-8A40-D1D7A2F77929}">
      <dsp:nvSpPr>
        <dsp:cNvPr id="0" name=""/>
        <dsp:cNvSpPr/>
      </dsp:nvSpPr>
      <dsp:spPr>
        <a:xfrm>
          <a:off x="229198" y="1119073"/>
          <a:ext cx="416724" cy="4167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655C88-B54B-4080-B5C4-92EBE696756C}">
      <dsp:nvSpPr>
        <dsp:cNvPr id="0" name=""/>
        <dsp:cNvSpPr/>
      </dsp:nvSpPr>
      <dsp:spPr>
        <a:xfrm>
          <a:off x="875121" y="948595"/>
          <a:ext cx="4436175" cy="75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8" tIns="80188" rIns="80188" bIns="80188" numCol="1" spcCol="1270" anchor="ctr" anchorCtr="0">
          <a:noAutofit/>
        </a:bodyPr>
        <a:lstStyle/>
        <a:p>
          <a:pPr marL="0" lvl="0" indent="0" algn="l" defTabSz="800100">
            <a:lnSpc>
              <a:spcPct val="100000"/>
            </a:lnSpc>
            <a:spcBef>
              <a:spcPct val="0"/>
            </a:spcBef>
            <a:spcAft>
              <a:spcPct val="35000"/>
            </a:spcAft>
            <a:buNone/>
          </a:pPr>
          <a:r>
            <a:rPr lang="en-GB" sz="1800" kern="1200" dirty="0"/>
            <a:t>It is not sufficient to just pass plans to</a:t>
          </a:r>
          <a:br>
            <a:rPr lang="en-GB" sz="1800" kern="1200" dirty="0"/>
          </a:br>
          <a:r>
            <a:rPr lang="en-GB" sz="1800" kern="1200" dirty="0"/>
            <a:t>‘the builders’</a:t>
          </a:r>
          <a:endParaRPr lang="en-US" sz="1800" kern="1200" dirty="0"/>
        </a:p>
      </dsp:txBody>
      <dsp:txXfrm>
        <a:off x="875121" y="948595"/>
        <a:ext cx="4436175" cy="757680"/>
      </dsp:txXfrm>
    </dsp:sp>
    <dsp:sp modelId="{76267733-DCF3-4A10-9044-7C88532D980C}">
      <dsp:nvSpPr>
        <dsp:cNvPr id="0" name=""/>
        <dsp:cNvSpPr/>
      </dsp:nvSpPr>
      <dsp:spPr>
        <a:xfrm>
          <a:off x="0" y="1895696"/>
          <a:ext cx="5311297" cy="757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2C6ED-2E89-4F53-B07D-1EEE22A067C5}">
      <dsp:nvSpPr>
        <dsp:cNvPr id="0" name=""/>
        <dsp:cNvSpPr/>
      </dsp:nvSpPr>
      <dsp:spPr>
        <a:xfrm>
          <a:off x="229198" y="2066174"/>
          <a:ext cx="416724" cy="4167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B6A7CD-8E85-4D8F-AE56-6DAEB3E3E10B}">
      <dsp:nvSpPr>
        <dsp:cNvPr id="0" name=""/>
        <dsp:cNvSpPr/>
      </dsp:nvSpPr>
      <dsp:spPr>
        <a:xfrm>
          <a:off x="875121" y="1895696"/>
          <a:ext cx="4436175" cy="75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8" tIns="80188" rIns="80188" bIns="80188" numCol="1" spcCol="1270" anchor="ctr" anchorCtr="0">
          <a:noAutofit/>
        </a:bodyPr>
        <a:lstStyle/>
        <a:p>
          <a:pPr marL="0" lvl="0" indent="0" algn="l" defTabSz="800100">
            <a:lnSpc>
              <a:spcPct val="100000"/>
            </a:lnSpc>
            <a:spcBef>
              <a:spcPct val="0"/>
            </a:spcBef>
            <a:spcAft>
              <a:spcPct val="35000"/>
            </a:spcAft>
            <a:buNone/>
          </a:pPr>
          <a:r>
            <a:rPr lang="en-GB" sz="1800" kern="1200" dirty="0"/>
            <a:t>The Enterprise Architect ‘signs off’ the output from the builders</a:t>
          </a:r>
          <a:endParaRPr lang="en-US" sz="1800" kern="1200" dirty="0"/>
        </a:p>
      </dsp:txBody>
      <dsp:txXfrm>
        <a:off x="875121" y="1895696"/>
        <a:ext cx="4436175" cy="757680"/>
      </dsp:txXfrm>
    </dsp:sp>
    <dsp:sp modelId="{2309BB7B-CD5C-4E63-B2B7-3DDEEAD58097}">
      <dsp:nvSpPr>
        <dsp:cNvPr id="0" name=""/>
        <dsp:cNvSpPr/>
      </dsp:nvSpPr>
      <dsp:spPr>
        <a:xfrm>
          <a:off x="0" y="2820771"/>
          <a:ext cx="5311297" cy="757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787192-F710-4A1E-B970-02DFCEE49949}">
      <dsp:nvSpPr>
        <dsp:cNvPr id="0" name=""/>
        <dsp:cNvSpPr/>
      </dsp:nvSpPr>
      <dsp:spPr>
        <a:xfrm>
          <a:off x="229198" y="3013275"/>
          <a:ext cx="416724" cy="4167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E55F74-B486-4E59-9531-D36F8B6F1707}">
      <dsp:nvSpPr>
        <dsp:cNvPr id="0" name=""/>
        <dsp:cNvSpPr/>
      </dsp:nvSpPr>
      <dsp:spPr>
        <a:xfrm>
          <a:off x="875121" y="2842797"/>
          <a:ext cx="4436175" cy="75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8" tIns="80188" rIns="80188" bIns="80188" numCol="1" spcCol="1270" anchor="ctr" anchorCtr="0">
          <a:noAutofit/>
        </a:bodyPr>
        <a:lstStyle/>
        <a:p>
          <a:pPr marL="0" lvl="0" indent="0" algn="l" defTabSz="800100">
            <a:lnSpc>
              <a:spcPct val="100000"/>
            </a:lnSpc>
            <a:spcBef>
              <a:spcPct val="0"/>
            </a:spcBef>
            <a:spcAft>
              <a:spcPct val="35000"/>
            </a:spcAft>
            <a:buNone/>
          </a:pPr>
          <a:r>
            <a:rPr lang="en-GB" sz="1800" kern="1200" dirty="0"/>
            <a:t>A formal process and understanding of relationships is needed</a:t>
          </a:r>
          <a:endParaRPr lang="en-US" sz="1800" kern="1200" dirty="0"/>
        </a:p>
      </dsp:txBody>
      <dsp:txXfrm>
        <a:off x="875121" y="2842797"/>
        <a:ext cx="4436175" cy="75768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01423-320E-4F4C-9193-1DCF07229B2A}">
      <dsp:nvSpPr>
        <dsp:cNvPr id="0" name=""/>
        <dsp:cNvSpPr/>
      </dsp:nvSpPr>
      <dsp:spPr>
        <a:xfrm>
          <a:off x="868" y="360176"/>
          <a:ext cx="2351888" cy="94075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t>Generate</a:t>
          </a:r>
        </a:p>
      </dsp:txBody>
      <dsp:txXfrm>
        <a:off x="471246" y="360176"/>
        <a:ext cx="1411133" cy="940755"/>
      </dsp:txXfrm>
    </dsp:sp>
    <dsp:sp modelId="{369DFF72-E510-42A7-9239-EE57E929F07D}">
      <dsp:nvSpPr>
        <dsp:cNvPr id="0" name=""/>
        <dsp:cNvSpPr/>
      </dsp:nvSpPr>
      <dsp:spPr>
        <a:xfrm>
          <a:off x="868" y="1418526"/>
          <a:ext cx="1881510" cy="135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Char char="•"/>
          </a:pPr>
          <a:r>
            <a:rPr lang="en-US" sz="1200" kern="1200"/>
            <a:t>Generate the initial complete version of the Architecture Roadmap, based upon the Gap Analysis and candidate Architecture Roadmap components from Phases B, C, and D</a:t>
          </a:r>
        </a:p>
      </dsp:txBody>
      <dsp:txXfrm>
        <a:off x="868" y="1418526"/>
        <a:ext cx="1881510" cy="1352812"/>
      </dsp:txXfrm>
    </dsp:sp>
    <dsp:sp modelId="{E4F62F2C-713B-4958-A536-4DEDC21840F1}">
      <dsp:nvSpPr>
        <dsp:cNvPr id="0" name=""/>
        <dsp:cNvSpPr/>
      </dsp:nvSpPr>
      <dsp:spPr>
        <a:xfrm>
          <a:off x="2136756" y="360176"/>
          <a:ext cx="2351888" cy="94075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t>Determine</a:t>
          </a:r>
        </a:p>
      </dsp:txBody>
      <dsp:txXfrm>
        <a:off x="2607134" y="360176"/>
        <a:ext cx="1411133" cy="940755"/>
      </dsp:txXfrm>
    </dsp:sp>
    <dsp:sp modelId="{1C8D0191-841E-4C73-AD13-AD847AC9B086}">
      <dsp:nvSpPr>
        <dsp:cNvPr id="0" name=""/>
        <dsp:cNvSpPr/>
      </dsp:nvSpPr>
      <dsp:spPr>
        <a:xfrm>
          <a:off x="2136756" y="1418526"/>
          <a:ext cx="1881510" cy="135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Char char="•"/>
          </a:pPr>
          <a:r>
            <a:rPr lang="en-US" sz="1200" kern="1200"/>
            <a:t>Determine whether an incremental approach is required and, if so, identify Transition Architectures that will deliver continuous business value</a:t>
          </a:r>
        </a:p>
      </dsp:txBody>
      <dsp:txXfrm>
        <a:off x="2136756" y="1418526"/>
        <a:ext cx="1881510" cy="1352812"/>
      </dsp:txXfrm>
    </dsp:sp>
    <dsp:sp modelId="{DDCD2C88-4208-4763-B62B-0E73F2207060}">
      <dsp:nvSpPr>
        <dsp:cNvPr id="0" name=""/>
        <dsp:cNvSpPr/>
      </dsp:nvSpPr>
      <dsp:spPr>
        <a:xfrm>
          <a:off x="4272645" y="360176"/>
          <a:ext cx="2351888" cy="94075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t>Define</a:t>
          </a:r>
        </a:p>
      </dsp:txBody>
      <dsp:txXfrm>
        <a:off x="4743023" y="360176"/>
        <a:ext cx="1411133" cy="940755"/>
      </dsp:txXfrm>
    </dsp:sp>
    <dsp:sp modelId="{D981AC81-5B59-4FFA-9668-3317873A3CAB}">
      <dsp:nvSpPr>
        <dsp:cNvPr id="0" name=""/>
        <dsp:cNvSpPr/>
      </dsp:nvSpPr>
      <dsp:spPr>
        <a:xfrm>
          <a:off x="4272645" y="1418526"/>
          <a:ext cx="1881510" cy="135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Char char="•"/>
          </a:pPr>
          <a:r>
            <a:rPr lang="en-US" sz="1200" kern="1200"/>
            <a:t>Define the overall Solution Building Blocks (SBBs) to finalize the Target Architecture based on the ABBs</a:t>
          </a:r>
        </a:p>
      </dsp:txBody>
      <dsp:txXfrm>
        <a:off x="4272645" y="1418526"/>
        <a:ext cx="1881510" cy="135281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55799-C437-4A01-BF00-624745253A90}">
      <dsp:nvSpPr>
        <dsp:cNvPr id="0" name=""/>
        <dsp:cNvSpPr/>
      </dsp:nvSpPr>
      <dsp:spPr>
        <a:xfrm>
          <a:off x="0" y="925"/>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Definition Document</a:t>
          </a:r>
          <a:endParaRPr lang="en-US" sz="1800" kern="1200"/>
        </a:p>
      </dsp:txBody>
      <dsp:txXfrm>
        <a:off x="17315" y="18240"/>
        <a:ext cx="4233274" cy="320060"/>
      </dsp:txXfrm>
    </dsp:sp>
    <dsp:sp modelId="{0ED68550-B5E6-4F08-B22F-C15C11FFDFEF}">
      <dsp:nvSpPr>
        <dsp:cNvPr id="0" name=""/>
        <dsp:cNvSpPr/>
      </dsp:nvSpPr>
      <dsp:spPr>
        <a:xfrm>
          <a:off x="0" y="367414"/>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Requirements Specification</a:t>
          </a:r>
          <a:endParaRPr lang="en-US" sz="1800" kern="1200"/>
        </a:p>
      </dsp:txBody>
      <dsp:txXfrm>
        <a:off x="17315" y="384729"/>
        <a:ext cx="4233274" cy="320060"/>
      </dsp:txXfrm>
    </dsp:sp>
    <dsp:sp modelId="{54B0C575-1CF0-42E2-AFA6-6C383344FFD1}">
      <dsp:nvSpPr>
        <dsp:cNvPr id="0" name=""/>
        <dsp:cNvSpPr/>
      </dsp:nvSpPr>
      <dsp:spPr>
        <a:xfrm>
          <a:off x="0" y="733903"/>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Roadmap</a:t>
          </a:r>
          <a:endParaRPr lang="en-US" sz="1800" kern="1200"/>
        </a:p>
      </dsp:txBody>
      <dsp:txXfrm>
        <a:off x="17315" y="751218"/>
        <a:ext cx="4233274" cy="320060"/>
      </dsp:txXfrm>
    </dsp:sp>
    <dsp:sp modelId="{4DB680E2-4EEC-4F28-AC5D-B918C0B34E6B}">
      <dsp:nvSpPr>
        <dsp:cNvPr id="0" name=""/>
        <dsp:cNvSpPr/>
      </dsp:nvSpPr>
      <dsp:spPr>
        <a:xfrm>
          <a:off x="0" y="1100392"/>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Architecture Vision*	</a:t>
          </a:r>
          <a:endParaRPr lang="en-US" sz="1800" kern="1200"/>
        </a:p>
      </dsp:txBody>
      <dsp:txXfrm>
        <a:off x="17315" y="1117707"/>
        <a:ext cx="4233274" cy="320060"/>
      </dsp:txXfrm>
    </dsp:sp>
    <dsp:sp modelId="{F7CF893A-2C82-4101-BD26-540AD10C30AD}">
      <dsp:nvSpPr>
        <dsp:cNvPr id="0" name=""/>
        <dsp:cNvSpPr/>
      </dsp:nvSpPr>
      <dsp:spPr>
        <a:xfrm>
          <a:off x="0" y="1466881"/>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Statement of Architecture Work	</a:t>
          </a:r>
          <a:endParaRPr lang="en-US" sz="1800" kern="1200"/>
        </a:p>
      </dsp:txBody>
      <dsp:txXfrm>
        <a:off x="17315" y="1484196"/>
        <a:ext cx="4233274" cy="320060"/>
      </dsp:txXfrm>
    </dsp:sp>
    <dsp:sp modelId="{59977B67-56AD-41CD-A3F7-AE4E8904B463}">
      <dsp:nvSpPr>
        <dsp:cNvPr id="0" name=""/>
        <dsp:cNvSpPr/>
      </dsp:nvSpPr>
      <dsp:spPr>
        <a:xfrm>
          <a:off x="0" y="1833370"/>
          <a:ext cx="4267904" cy="35469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Benefits Diagram</a:t>
          </a:r>
          <a:endParaRPr lang="en-US" sz="1800" kern="1200"/>
        </a:p>
      </dsp:txBody>
      <dsp:txXfrm>
        <a:off x="17315" y="1850685"/>
        <a:ext cx="4233274" cy="32006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C0B56-7C1C-4CEC-BEA3-A4B6D55DEC94}">
      <dsp:nvSpPr>
        <dsp:cNvPr id="0" name=""/>
        <dsp:cNvSpPr/>
      </dsp:nvSpPr>
      <dsp:spPr>
        <a:xfrm>
          <a:off x="328896" y="79858"/>
          <a:ext cx="1025085" cy="1025085"/>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A87170-067E-41B1-A8D7-E08DE956C2A6}">
      <dsp:nvSpPr>
        <dsp:cNvPr id="0" name=""/>
        <dsp:cNvSpPr/>
      </dsp:nvSpPr>
      <dsp:spPr>
        <a:xfrm>
          <a:off x="547357" y="298319"/>
          <a:ext cx="588164" cy="5881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BD6F0-5B16-474D-9015-E1583329232D}">
      <dsp:nvSpPr>
        <dsp:cNvPr id="0" name=""/>
        <dsp:cNvSpPr/>
      </dsp:nvSpPr>
      <dsp:spPr>
        <a:xfrm>
          <a:off x="1205" y="1424233"/>
          <a:ext cx="1680468" cy="140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Finalize the Architecture Roadmap and the supporting Implementation and Migration Plan</a:t>
          </a:r>
          <a:br>
            <a:rPr lang="en-GB" sz="1200" kern="1200"/>
          </a:br>
          <a:endParaRPr lang="en-US" sz="1200" kern="1200"/>
        </a:p>
      </dsp:txBody>
      <dsp:txXfrm>
        <a:off x="1205" y="1424233"/>
        <a:ext cx="1680468" cy="1409567"/>
      </dsp:txXfrm>
    </dsp:sp>
    <dsp:sp modelId="{B033C8FB-F75B-4EE7-8DB7-344F64F59E57}">
      <dsp:nvSpPr>
        <dsp:cNvPr id="0" name=""/>
        <dsp:cNvSpPr/>
      </dsp:nvSpPr>
      <dsp:spPr>
        <a:xfrm>
          <a:off x="2484391" y="79858"/>
          <a:ext cx="1025085" cy="1025085"/>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A287F-101C-4D10-A668-1BD5FA227E47}">
      <dsp:nvSpPr>
        <dsp:cNvPr id="0" name=""/>
        <dsp:cNvSpPr/>
      </dsp:nvSpPr>
      <dsp:spPr>
        <a:xfrm>
          <a:off x="2702852" y="298319"/>
          <a:ext cx="588164" cy="5881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0A982F-5512-4534-9AFC-9562D56FEBDD}">
      <dsp:nvSpPr>
        <dsp:cNvPr id="0" name=""/>
        <dsp:cNvSpPr/>
      </dsp:nvSpPr>
      <dsp:spPr>
        <a:xfrm>
          <a:off x="1975756" y="1424233"/>
          <a:ext cx="2042357" cy="140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Ensure that the Implementation and Migration Plan is co-ordinated with the enterprise’s approach to managing and implementing change</a:t>
          </a:r>
          <a:br>
            <a:rPr lang="en-GB" sz="1200" kern="1200"/>
          </a:br>
          <a:endParaRPr lang="en-US" sz="1200" kern="1200"/>
        </a:p>
      </dsp:txBody>
      <dsp:txXfrm>
        <a:off x="1975756" y="1424233"/>
        <a:ext cx="2042357" cy="1409567"/>
      </dsp:txXfrm>
    </dsp:sp>
    <dsp:sp modelId="{B15634E6-4A76-415D-943C-106B3A28C3A1}">
      <dsp:nvSpPr>
        <dsp:cNvPr id="0" name=""/>
        <dsp:cNvSpPr/>
      </dsp:nvSpPr>
      <dsp:spPr>
        <a:xfrm>
          <a:off x="4785113" y="79858"/>
          <a:ext cx="1025085" cy="1025085"/>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D177F-4C37-4487-8B48-7276A516D8BE}">
      <dsp:nvSpPr>
        <dsp:cNvPr id="0" name=""/>
        <dsp:cNvSpPr/>
      </dsp:nvSpPr>
      <dsp:spPr>
        <a:xfrm>
          <a:off x="5003574" y="298319"/>
          <a:ext cx="588164" cy="5881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679053-F4C3-47CE-85EA-314E1E808F5C}">
      <dsp:nvSpPr>
        <dsp:cNvPr id="0" name=""/>
        <dsp:cNvSpPr/>
      </dsp:nvSpPr>
      <dsp:spPr>
        <a:xfrm>
          <a:off x="4312195" y="1424233"/>
          <a:ext cx="1970920" cy="140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Ensure that the business value and cost of work packages and Transition Architectures is understood by key stakeholders</a:t>
          </a:r>
          <a:endParaRPr lang="en-US" sz="1200" kern="1200"/>
        </a:p>
      </dsp:txBody>
      <dsp:txXfrm>
        <a:off x="4312195" y="1424233"/>
        <a:ext cx="1970920" cy="140956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FC91F-1164-4D2C-85AC-10FDCDBDE54E}">
      <dsp:nvSpPr>
        <dsp:cNvPr id="0" name=""/>
        <dsp:cNvSpPr/>
      </dsp:nvSpPr>
      <dsp:spPr>
        <a:xfrm>
          <a:off x="4350855" y="0"/>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Architecture Definition Document</a:t>
          </a:r>
          <a:endParaRPr lang="en-US" sz="1800" kern="1200"/>
        </a:p>
      </dsp:txBody>
      <dsp:txXfrm>
        <a:off x="4368670" y="17815"/>
        <a:ext cx="4859082" cy="329311"/>
      </dsp:txXfrm>
    </dsp:sp>
    <dsp:sp modelId="{0C6A54FF-6648-4CBE-B8F5-3956EB4A66F4}">
      <dsp:nvSpPr>
        <dsp:cNvPr id="0" name=""/>
        <dsp:cNvSpPr/>
      </dsp:nvSpPr>
      <dsp:spPr>
        <a:xfrm>
          <a:off x="4350855" y="383415"/>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Architecture Requirements Specification</a:t>
          </a:r>
          <a:endParaRPr lang="en-US" sz="1800" kern="1200"/>
        </a:p>
      </dsp:txBody>
      <dsp:txXfrm>
        <a:off x="4368670" y="401230"/>
        <a:ext cx="4859082" cy="329311"/>
      </dsp:txXfrm>
    </dsp:sp>
    <dsp:sp modelId="{29BE57A9-4FEE-41C1-A503-C4844439C3A6}">
      <dsp:nvSpPr>
        <dsp:cNvPr id="0" name=""/>
        <dsp:cNvSpPr/>
      </dsp:nvSpPr>
      <dsp:spPr>
        <a:xfrm>
          <a:off x="4350855" y="766603"/>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Architecture Roadmap</a:t>
          </a:r>
          <a:endParaRPr lang="en-US" sz="1800" kern="1200"/>
        </a:p>
      </dsp:txBody>
      <dsp:txXfrm>
        <a:off x="4368670" y="784418"/>
        <a:ext cx="4859082" cy="329311"/>
      </dsp:txXfrm>
    </dsp:sp>
    <dsp:sp modelId="{580809FC-5054-492A-ACFA-D2F198B23F5B}">
      <dsp:nvSpPr>
        <dsp:cNvPr id="0" name=""/>
        <dsp:cNvSpPr/>
      </dsp:nvSpPr>
      <dsp:spPr>
        <a:xfrm>
          <a:off x="4350855" y="1149791"/>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Change Request</a:t>
          </a:r>
          <a:endParaRPr lang="en-US" sz="1800" kern="1200"/>
        </a:p>
      </dsp:txBody>
      <dsp:txXfrm>
        <a:off x="4368670" y="1167606"/>
        <a:ext cx="4859082" cy="329311"/>
      </dsp:txXfrm>
    </dsp:sp>
    <dsp:sp modelId="{F5DF985A-14A3-4ACD-B564-9C7AA9A49CBF}">
      <dsp:nvSpPr>
        <dsp:cNvPr id="0" name=""/>
        <dsp:cNvSpPr/>
      </dsp:nvSpPr>
      <dsp:spPr>
        <a:xfrm>
          <a:off x="4350855" y="1532980"/>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Implementation and Migration Plan</a:t>
          </a:r>
          <a:endParaRPr lang="en-US" sz="1800" kern="1200"/>
        </a:p>
      </dsp:txBody>
      <dsp:txXfrm>
        <a:off x="4368670" y="1550795"/>
        <a:ext cx="4859082" cy="329311"/>
      </dsp:txXfrm>
    </dsp:sp>
    <dsp:sp modelId="{F5D57D7F-CED5-4C75-A84E-50DFC79CE6BB}">
      <dsp:nvSpPr>
        <dsp:cNvPr id="0" name=""/>
        <dsp:cNvSpPr/>
      </dsp:nvSpPr>
      <dsp:spPr>
        <a:xfrm>
          <a:off x="4350855" y="1916168"/>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Request for Architecture Work</a:t>
          </a:r>
          <a:endParaRPr lang="en-US" sz="1800" kern="1200"/>
        </a:p>
      </dsp:txBody>
      <dsp:txXfrm>
        <a:off x="4368670" y="1933983"/>
        <a:ext cx="4859082" cy="329311"/>
      </dsp:txXfrm>
    </dsp:sp>
    <dsp:sp modelId="{A40A44CD-5CEB-46A1-AD41-2BEF999CBA13}">
      <dsp:nvSpPr>
        <dsp:cNvPr id="0" name=""/>
        <dsp:cNvSpPr/>
      </dsp:nvSpPr>
      <dsp:spPr>
        <a:xfrm>
          <a:off x="4350855" y="2299356"/>
          <a:ext cx="4894712" cy="36494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Statement of Architecture Work</a:t>
          </a:r>
          <a:endParaRPr lang="en-US" sz="1800" kern="1200"/>
        </a:p>
      </dsp:txBody>
      <dsp:txXfrm>
        <a:off x="4368670" y="2317171"/>
        <a:ext cx="4859082" cy="329311"/>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7580-1905-421B-BEF3-52F3AFC74503}">
      <dsp:nvSpPr>
        <dsp:cNvPr id="0" name=""/>
        <dsp:cNvSpPr/>
      </dsp:nvSpPr>
      <dsp:spPr>
        <a:xfrm>
          <a:off x="1483100" y="979"/>
          <a:ext cx="952171" cy="952171"/>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86E2E24A-338D-417B-8421-392FC0A4653A}">
      <dsp:nvSpPr>
        <dsp:cNvPr id="0" name=""/>
        <dsp:cNvSpPr/>
      </dsp:nvSpPr>
      <dsp:spPr>
        <a:xfrm>
          <a:off x="1686022" y="203901"/>
          <a:ext cx="546328" cy="54632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2B047B-3BDE-4947-A8F3-6ED23D984BF5}">
      <dsp:nvSpPr>
        <dsp:cNvPr id="0" name=""/>
        <dsp:cNvSpPr/>
      </dsp:nvSpPr>
      <dsp:spPr>
        <a:xfrm>
          <a:off x="1178717" y="1249729"/>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solidFill>
                <a:srgbClr val="002060"/>
              </a:solidFill>
            </a:rPr>
            <a:t>Compliance Assessment</a:t>
          </a:r>
          <a:endParaRPr lang="en-US" sz="1200" kern="1200">
            <a:solidFill>
              <a:srgbClr val="002060"/>
            </a:solidFill>
          </a:endParaRPr>
        </a:p>
      </dsp:txBody>
      <dsp:txXfrm>
        <a:off x="1178717" y="1249729"/>
        <a:ext cx="1560937" cy="624375"/>
      </dsp:txXfrm>
    </dsp:sp>
    <dsp:sp modelId="{69B0B44F-5189-48E6-A6DF-C1BC2384EB37}">
      <dsp:nvSpPr>
        <dsp:cNvPr id="0" name=""/>
        <dsp:cNvSpPr/>
      </dsp:nvSpPr>
      <dsp:spPr>
        <a:xfrm>
          <a:off x="3317202" y="979"/>
          <a:ext cx="952171" cy="952171"/>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4FA37C83-E3F6-4FCF-AAE4-5DAC23D5DC45}">
      <dsp:nvSpPr>
        <dsp:cNvPr id="0" name=""/>
        <dsp:cNvSpPr/>
      </dsp:nvSpPr>
      <dsp:spPr>
        <a:xfrm>
          <a:off x="3520123" y="203901"/>
          <a:ext cx="546328" cy="54632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BF712D-1FFD-4FE3-8173-50DD77E4F61C}">
      <dsp:nvSpPr>
        <dsp:cNvPr id="0" name=""/>
        <dsp:cNvSpPr/>
      </dsp:nvSpPr>
      <dsp:spPr>
        <a:xfrm>
          <a:off x="3012819" y="1249729"/>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solidFill>
                <a:srgbClr val="002060"/>
              </a:solidFill>
            </a:rPr>
            <a:t>Solution Building* Blocks </a:t>
          </a:r>
          <a:endParaRPr lang="en-US" sz="1200" kern="1200">
            <a:solidFill>
              <a:srgbClr val="002060"/>
            </a:solidFill>
          </a:endParaRPr>
        </a:p>
      </dsp:txBody>
      <dsp:txXfrm>
        <a:off x="3012819" y="1249729"/>
        <a:ext cx="1560937" cy="624375"/>
      </dsp:txXfrm>
    </dsp:sp>
    <dsp:sp modelId="{7F2E0DDE-CA23-45B1-A45F-33DE0012E8B8}">
      <dsp:nvSpPr>
        <dsp:cNvPr id="0" name=""/>
        <dsp:cNvSpPr/>
      </dsp:nvSpPr>
      <dsp:spPr>
        <a:xfrm>
          <a:off x="5462851" y="979"/>
          <a:ext cx="952171" cy="952171"/>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B651758B-BC67-4ECF-AE0F-4971D4976569}">
      <dsp:nvSpPr>
        <dsp:cNvPr id="0" name=""/>
        <dsp:cNvSpPr/>
      </dsp:nvSpPr>
      <dsp:spPr>
        <a:xfrm>
          <a:off x="5665773" y="203901"/>
          <a:ext cx="546328" cy="54632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58A261-3C31-438C-A625-C061536B2331}">
      <dsp:nvSpPr>
        <dsp:cNvPr id="0" name=""/>
        <dsp:cNvSpPr/>
      </dsp:nvSpPr>
      <dsp:spPr>
        <a:xfrm>
          <a:off x="4846920" y="1249729"/>
          <a:ext cx="2184032"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solidFill>
                <a:srgbClr val="002060"/>
              </a:solidFill>
            </a:rPr>
            <a:t>Statement of Architecture Work - per the Project Management method</a:t>
          </a:r>
          <a:endParaRPr lang="en-US" sz="1200" kern="1200">
            <a:solidFill>
              <a:srgbClr val="002060"/>
            </a:solidFill>
          </a:endParaRPr>
        </a:p>
      </dsp:txBody>
      <dsp:txXfrm>
        <a:off x="4846920" y="1249729"/>
        <a:ext cx="2184032" cy="6243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EAC38-71FF-42B4-85F6-2B5A054030D4}">
      <dsp:nvSpPr>
        <dsp:cNvPr id="0" name=""/>
        <dsp:cNvSpPr/>
      </dsp:nvSpPr>
      <dsp:spPr>
        <a:xfrm>
          <a:off x="0" y="3191"/>
          <a:ext cx="7884411" cy="1006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1A8668-C95B-4DE5-B0D4-A451F2BDF6A1}">
      <dsp:nvSpPr>
        <dsp:cNvPr id="0" name=""/>
        <dsp:cNvSpPr/>
      </dsp:nvSpPr>
      <dsp:spPr>
        <a:xfrm>
          <a:off x="304454" y="229645"/>
          <a:ext cx="554094" cy="5535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9BA0AA-2D98-4F31-9537-BAAAB64816CE}">
      <dsp:nvSpPr>
        <dsp:cNvPr id="0" name=""/>
        <dsp:cNvSpPr/>
      </dsp:nvSpPr>
      <dsp:spPr>
        <a:xfrm>
          <a:off x="1163002" y="3191"/>
          <a:ext cx="6675842" cy="1007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21" tIns="106621" rIns="106621" bIns="106621" numCol="1" spcCol="1270" anchor="ctr" anchorCtr="0">
          <a:noAutofit/>
        </a:bodyPr>
        <a:lstStyle/>
        <a:p>
          <a:pPr marL="0" lvl="0" indent="0" algn="l" defTabSz="889000">
            <a:lnSpc>
              <a:spcPct val="90000"/>
            </a:lnSpc>
            <a:spcBef>
              <a:spcPct val="0"/>
            </a:spcBef>
            <a:spcAft>
              <a:spcPct val="35000"/>
            </a:spcAft>
            <a:buNone/>
          </a:pPr>
          <a:r>
            <a:rPr lang="en-GB" sz="2000" kern="1200"/>
            <a:t>The Enterprise operating model concept is useful to determine the nature and scope of the Enterprise Architecture within an organization </a:t>
          </a:r>
          <a:endParaRPr lang="en-US" sz="2000" kern="1200"/>
        </a:p>
      </dsp:txBody>
      <dsp:txXfrm>
        <a:off x="1163002" y="3191"/>
        <a:ext cx="6675842" cy="1007444"/>
      </dsp:txXfrm>
    </dsp:sp>
    <dsp:sp modelId="{F89B560A-CE5E-4009-AC4C-B3579C42C949}">
      <dsp:nvSpPr>
        <dsp:cNvPr id="0" name=""/>
        <dsp:cNvSpPr/>
      </dsp:nvSpPr>
      <dsp:spPr>
        <a:xfrm>
          <a:off x="0" y="1254864"/>
          <a:ext cx="7884411" cy="1006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3ED922-0A04-454B-AAB9-1A26025928FB}">
      <dsp:nvSpPr>
        <dsp:cNvPr id="0" name=""/>
        <dsp:cNvSpPr/>
      </dsp:nvSpPr>
      <dsp:spPr>
        <a:xfrm>
          <a:off x="304454" y="1481318"/>
          <a:ext cx="554094" cy="5535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85FE94-30F5-43C3-AC33-23FB26440ADD}">
      <dsp:nvSpPr>
        <dsp:cNvPr id="0" name=""/>
        <dsp:cNvSpPr/>
      </dsp:nvSpPr>
      <dsp:spPr>
        <a:xfrm>
          <a:off x="1163002" y="1254864"/>
          <a:ext cx="6675842" cy="1007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21" tIns="106621" rIns="106621" bIns="106621" numCol="1" spcCol="1270" anchor="ctr" anchorCtr="0">
          <a:noAutofit/>
        </a:bodyPr>
        <a:lstStyle/>
        <a:p>
          <a:pPr marL="0" lvl="0" indent="0" algn="l" defTabSz="889000">
            <a:lnSpc>
              <a:spcPct val="90000"/>
            </a:lnSpc>
            <a:spcBef>
              <a:spcPct val="0"/>
            </a:spcBef>
            <a:spcAft>
              <a:spcPct val="35000"/>
            </a:spcAft>
            <a:buNone/>
          </a:pPr>
          <a:r>
            <a:rPr lang="en-GB" sz="2000" kern="1200"/>
            <a:t>Many organizations may comprise multiple enterprises</a:t>
          </a:r>
          <a:endParaRPr lang="en-US" sz="2000" kern="1200"/>
        </a:p>
      </dsp:txBody>
      <dsp:txXfrm>
        <a:off x="1163002" y="1254864"/>
        <a:ext cx="6675842" cy="1007444"/>
      </dsp:txXfrm>
    </dsp:sp>
    <dsp:sp modelId="{95BD6394-2FCE-4A95-A9BF-6DEDBF89A62F}">
      <dsp:nvSpPr>
        <dsp:cNvPr id="0" name=""/>
        <dsp:cNvSpPr/>
      </dsp:nvSpPr>
      <dsp:spPr>
        <a:xfrm>
          <a:off x="0" y="2506538"/>
          <a:ext cx="7884411" cy="1006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C1016E-1A04-4C9C-8B47-3C027F4FD609}">
      <dsp:nvSpPr>
        <dsp:cNvPr id="0" name=""/>
        <dsp:cNvSpPr/>
      </dsp:nvSpPr>
      <dsp:spPr>
        <a:xfrm>
          <a:off x="304454" y="2732991"/>
          <a:ext cx="554094" cy="5535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A4B7D-CC4A-4D58-9737-9781299D442D}">
      <dsp:nvSpPr>
        <dsp:cNvPr id="0" name=""/>
        <dsp:cNvSpPr/>
      </dsp:nvSpPr>
      <dsp:spPr>
        <a:xfrm>
          <a:off x="1163002" y="2506538"/>
          <a:ext cx="6675842" cy="1007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21" tIns="106621" rIns="106621" bIns="106621" numCol="1" spcCol="1270" anchor="ctr" anchorCtr="0">
          <a:noAutofit/>
        </a:bodyPr>
        <a:lstStyle/>
        <a:p>
          <a:pPr marL="0" lvl="0" indent="0" algn="l" defTabSz="889000">
            <a:lnSpc>
              <a:spcPct val="90000"/>
            </a:lnSpc>
            <a:spcBef>
              <a:spcPct val="0"/>
            </a:spcBef>
            <a:spcAft>
              <a:spcPct val="35000"/>
            </a:spcAft>
            <a:buNone/>
          </a:pPr>
          <a:r>
            <a:rPr lang="en-GB" sz="2000" kern="1200"/>
            <a:t>These enterprises often have much in common with each other</a:t>
          </a:r>
          <a:endParaRPr lang="en-US" sz="2000" kern="1200"/>
        </a:p>
      </dsp:txBody>
      <dsp:txXfrm>
        <a:off x="1163002" y="2506538"/>
        <a:ext cx="6675842" cy="100744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CB7BF-ECEB-4C87-AF9A-A6F1602D759D}">
      <dsp:nvSpPr>
        <dsp:cNvPr id="0" name=""/>
        <dsp:cNvSpPr/>
      </dsp:nvSpPr>
      <dsp:spPr>
        <a:xfrm>
          <a:off x="0" y="14095"/>
          <a:ext cx="3596779" cy="95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Although Phase H is much visited during the Realization Phases, it is an essential component of the Lifetime Experience of processes.</a:t>
          </a:r>
          <a:endParaRPr lang="en-US" sz="1200" kern="1200"/>
        </a:p>
      </dsp:txBody>
      <dsp:txXfrm>
        <a:off x="46606" y="60701"/>
        <a:ext cx="3503567" cy="861508"/>
      </dsp:txXfrm>
    </dsp:sp>
    <dsp:sp modelId="{B8B84855-52A2-41FC-8342-D661404028C5}">
      <dsp:nvSpPr>
        <dsp:cNvPr id="0" name=""/>
        <dsp:cNvSpPr/>
      </dsp:nvSpPr>
      <dsp:spPr>
        <a:xfrm>
          <a:off x="0" y="1115695"/>
          <a:ext cx="3596779" cy="95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All alterations to processes should be marshalled and governed via Architecture Change Management.</a:t>
          </a:r>
          <a:endParaRPr lang="en-US" sz="1200" kern="1200"/>
        </a:p>
      </dsp:txBody>
      <dsp:txXfrm>
        <a:off x="46606" y="1162301"/>
        <a:ext cx="3503567" cy="861508"/>
      </dsp:txXfrm>
    </dsp:sp>
    <dsp:sp modelId="{3631DC0C-95C7-4E4E-9502-B37A1A35AC5B}">
      <dsp:nvSpPr>
        <dsp:cNvPr id="0" name=""/>
        <dsp:cNvSpPr/>
      </dsp:nvSpPr>
      <dsp:spPr>
        <a:xfrm>
          <a:off x="0" y="2217295"/>
          <a:ext cx="3596779" cy="95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 parameters of step-change are gathered in the Requirements Management processes – which are fed from anywhere within and outside of the organization, and at any time.</a:t>
          </a:r>
          <a:endParaRPr lang="en-US" sz="1200" kern="1200"/>
        </a:p>
      </dsp:txBody>
      <dsp:txXfrm>
        <a:off x="46606" y="2263901"/>
        <a:ext cx="3503567" cy="861508"/>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425A4-6624-47C3-87D0-0976CC44C562}">
      <dsp:nvSpPr>
        <dsp:cNvPr id="0" name=""/>
        <dsp:cNvSpPr/>
      </dsp:nvSpPr>
      <dsp:spPr>
        <a:xfrm>
          <a:off x="4068" y="540863"/>
          <a:ext cx="1725505" cy="517651"/>
        </a:xfrm>
        <a:prstGeom prst="rect">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353" tIns="136353" rIns="136353" bIns="136353" numCol="1" spcCol="1270" anchor="ctr" anchorCtr="0">
          <a:noAutofit/>
        </a:bodyPr>
        <a:lstStyle/>
        <a:p>
          <a:pPr marL="0" lvl="0" indent="0" algn="ctr" defTabSz="533400">
            <a:lnSpc>
              <a:spcPct val="90000"/>
            </a:lnSpc>
            <a:spcBef>
              <a:spcPct val="0"/>
            </a:spcBef>
            <a:spcAft>
              <a:spcPct val="35000"/>
            </a:spcAft>
            <a:buNone/>
          </a:pPr>
          <a:r>
            <a:rPr lang="en-US" sz="1200" b="1" kern="1200"/>
            <a:t>Ensure</a:t>
          </a:r>
        </a:p>
      </dsp:txBody>
      <dsp:txXfrm>
        <a:off x="4068" y="540863"/>
        <a:ext cx="1725505" cy="517651"/>
      </dsp:txXfrm>
    </dsp:sp>
    <dsp:sp modelId="{B2951E7F-84C8-42B7-B4DE-7F11966B506F}">
      <dsp:nvSpPr>
        <dsp:cNvPr id="0" name=""/>
        <dsp:cNvSpPr/>
      </dsp:nvSpPr>
      <dsp:spPr>
        <a:xfrm>
          <a:off x="4068" y="1058514"/>
          <a:ext cx="1725505" cy="11955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442" tIns="170442" rIns="170442" bIns="170442" numCol="1" spcCol="1270" anchor="t" anchorCtr="0">
          <a:noAutofit/>
        </a:bodyPr>
        <a:lstStyle/>
        <a:p>
          <a:pPr marL="0" lvl="0" indent="0" algn="l" defTabSz="533400">
            <a:lnSpc>
              <a:spcPct val="90000"/>
            </a:lnSpc>
            <a:spcBef>
              <a:spcPct val="0"/>
            </a:spcBef>
            <a:spcAft>
              <a:spcPct val="35000"/>
            </a:spcAft>
            <a:buNone/>
          </a:pPr>
          <a:r>
            <a:rPr lang="en-US" sz="1200" kern="1200"/>
            <a:t>Ensure that the architecture development cycle is maintained.</a:t>
          </a:r>
        </a:p>
      </dsp:txBody>
      <dsp:txXfrm>
        <a:off x="4068" y="1058514"/>
        <a:ext cx="1725505" cy="1195506"/>
      </dsp:txXfrm>
    </dsp:sp>
    <dsp:sp modelId="{766DB5BC-8090-489E-83B2-8ECD5BE7248B}">
      <dsp:nvSpPr>
        <dsp:cNvPr id="0" name=""/>
        <dsp:cNvSpPr/>
      </dsp:nvSpPr>
      <dsp:spPr>
        <a:xfrm>
          <a:off x="1837468" y="540863"/>
          <a:ext cx="1725505" cy="517651"/>
        </a:xfrm>
        <a:prstGeom prst="rect">
          <a:avLst/>
        </a:prstGeom>
        <a:solidFill>
          <a:schemeClr val="accent1"/>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353" tIns="136353" rIns="136353" bIns="136353" numCol="1" spcCol="1270" anchor="ctr" anchorCtr="0">
          <a:noAutofit/>
        </a:bodyPr>
        <a:lstStyle/>
        <a:p>
          <a:pPr marL="0" lvl="0" indent="0" algn="ctr" defTabSz="533400">
            <a:lnSpc>
              <a:spcPct val="90000"/>
            </a:lnSpc>
            <a:spcBef>
              <a:spcPct val="0"/>
            </a:spcBef>
            <a:spcAft>
              <a:spcPct val="35000"/>
            </a:spcAft>
            <a:buNone/>
          </a:pPr>
          <a:r>
            <a:rPr lang="en-US" sz="1200" b="1" kern="1200"/>
            <a:t>Ensure</a:t>
          </a:r>
        </a:p>
      </dsp:txBody>
      <dsp:txXfrm>
        <a:off x="1837468" y="540863"/>
        <a:ext cx="1725505" cy="517651"/>
      </dsp:txXfrm>
    </dsp:sp>
    <dsp:sp modelId="{E72C4E5B-2E9A-4FEF-9F78-9CCC0D22D359}">
      <dsp:nvSpPr>
        <dsp:cNvPr id="0" name=""/>
        <dsp:cNvSpPr/>
      </dsp:nvSpPr>
      <dsp:spPr>
        <a:xfrm>
          <a:off x="1837468" y="1058514"/>
          <a:ext cx="1725505" cy="11955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442" tIns="170442" rIns="170442" bIns="170442" numCol="1" spcCol="1270" anchor="t" anchorCtr="0">
          <a:noAutofit/>
        </a:bodyPr>
        <a:lstStyle/>
        <a:p>
          <a:pPr marL="0" lvl="0" indent="0" algn="l" defTabSz="533400">
            <a:lnSpc>
              <a:spcPct val="90000"/>
            </a:lnSpc>
            <a:spcBef>
              <a:spcPct val="0"/>
            </a:spcBef>
            <a:spcAft>
              <a:spcPct val="35000"/>
            </a:spcAft>
            <a:buNone/>
          </a:pPr>
          <a:r>
            <a:rPr lang="en-US" sz="1200" kern="1200"/>
            <a:t>Ensure that the Architecture Governance Framework is executed.</a:t>
          </a:r>
        </a:p>
      </dsp:txBody>
      <dsp:txXfrm>
        <a:off x="1837468" y="1058514"/>
        <a:ext cx="1725505" cy="1195506"/>
      </dsp:txXfrm>
    </dsp:sp>
    <dsp:sp modelId="{7343B2FE-A80E-472F-AC18-620E1BAA066A}">
      <dsp:nvSpPr>
        <dsp:cNvPr id="0" name=""/>
        <dsp:cNvSpPr/>
      </dsp:nvSpPr>
      <dsp:spPr>
        <a:xfrm>
          <a:off x="3670868" y="540863"/>
          <a:ext cx="1725505" cy="517651"/>
        </a:xfrm>
        <a:prstGeom prst="rect">
          <a:avLst/>
        </a:prstGeom>
        <a:solidFill>
          <a:schemeClr val="accent1"/>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353" tIns="136353" rIns="136353" bIns="136353" numCol="1" spcCol="1270" anchor="ctr" anchorCtr="0">
          <a:noAutofit/>
        </a:bodyPr>
        <a:lstStyle/>
        <a:p>
          <a:pPr marL="0" lvl="0" indent="0" algn="ctr" defTabSz="533400">
            <a:lnSpc>
              <a:spcPct val="90000"/>
            </a:lnSpc>
            <a:spcBef>
              <a:spcPct val="0"/>
            </a:spcBef>
            <a:spcAft>
              <a:spcPct val="35000"/>
            </a:spcAft>
            <a:buNone/>
          </a:pPr>
          <a:r>
            <a:rPr lang="en-US" sz="1200" b="1" kern="1200"/>
            <a:t>Ensure</a:t>
          </a:r>
        </a:p>
      </dsp:txBody>
      <dsp:txXfrm>
        <a:off x="3670868" y="540863"/>
        <a:ext cx="1725505" cy="517651"/>
      </dsp:txXfrm>
    </dsp:sp>
    <dsp:sp modelId="{E439F3E8-CD42-4AF3-89D9-2A349FD3C6C6}">
      <dsp:nvSpPr>
        <dsp:cNvPr id="0" name=""/>
        <dsp:cNvSpPr/>
      </dsp:nvSpPr>
      <dsp:spPr>
        <a:xfrm>
          <a:off x="3670868" y="1058514"/>
          <a:ext cx="1725505" cy="11955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442" tIns="170442" rIns="170442" bIns="170442" numCol="1" spcCol="1270" anchor="t" anchorCtr="0">
          <a:noAutofit/>
        </a:bodyPr>
        <a:lstStyle/>
        <a:p>
          <a:pPr marL="0" lvl="0" indent="0" algn="l" defTabSz="533400">
            <a:lnSpc>
              <a:spcPct val="90000"/>
            </a:lnSpc>
            <a:spcBef>
              <a:spcPct val="0"/>
            </a:spcBef>
            <a:spcAft>
              <a:spcPct val="35000"/>
            </a:spcAft>
            <a:buNone/>
          </a:pPr>
          <a:r>
            <a:rPr lang="en-US" sz="1200" kern="1200"/>
            <a:t>Ensure that the Enterprise Architecture Capability meets current requirements.</a:t>
          </a:r>
        </a:p>
      </dsp:txBody>
      <dsp:txXfrm>
        <a:off x="3670868" y="1058514"/>
        <a:ext cx="1725505" cy="1195506"/>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685B9-1487-4022-8707-998CC5C329D9}">
      <dsp:nvSpPr>
        <dsp:cNvPr id="0" name=""/>
        <dsp:cNvSpPr/>
      </dsp:nvSpPr>
      <dsp:spPr>
        <a:xfrm>
          <a:off x="1879385" y="125"/>
          <a:ext cx="809560" cy="809560"/>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52C3A016-916E-40EA-A84C-D3873D1A677E}">
      <dsp:nvSpPr>
        <dsp:cNvPr id="0" name=""/>
        <dsp:cNvSpPr/>
      </dsp:nvSpPr>
      <dsp:spPr>
        <a:xfrm>
          <a:off x="2051914" y="172654"/>
          <a:ext cx="464501" cy="46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B68AB2-2E38-4964-8A05-7F43BD9BC0A9}">
      <dsp:nvSpPr>
        <dsp:cNvPr id="0" name=""/>
        <dsp:cNvSpPr/>
      </dsp:nvSpPr>
      <dsp:spPr>
        <a:xfrm>
          <a:off x="1620591" y="1061844"/>
          <a:ext cx="1327148" cy="530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Change Request</a:t>
          </a:r>
          <a:endParaRPr lang="en-US" sz="1200" kern="1200"/>
        </a:p>
      </dsp:txBody>
      <dsp:txXfrm>
        <a:off x="1620591" y="1061844"/>
        <a:ext cx="1327148" cy="530859"/>
      </dsp:txXfrm>
    </dsp:sp>
    <dsp:sp modelId="{F251314E-970F-4B6D-AB98-C198CD633A17}">
      <dsp:nvSpPr>
        <dsp:cNvPr id="0" name=""/>
        <dsp:cNvSpPr/>
      </dsp:nvSpPr>
      <dsp:spPr>
        <a:xfrm>
          <a:off x="3749861" y="125"/>
          <a:ext cx="809560" cy="809560"/>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296E3E69-029D-4354-9CFF-39C149830351}">
      <dsp:nvSpPr>
        <dsp:cNvPr id="0" name=""/>
        <dsp:cNvSpPr/>
      </dsp:nvSpPr>
      <dsp:spPr>
        <a:xfrm>
          <a:off x="3922390" y="172654"/>
          <a:ext cx="464501" cy="46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DC867D-C641-4D80-8221-C5009C147885}">
      <dsp:nvSpPr>
        <dsp:cNvPr id="0" name=""/>
        <dsp:cNvSpPr/>
      </dsp:nvSpPr>
      <dsp:spPr>
        <a:xfrm>
          <a:off x="3179990" y="1061844"/>
          <a:ext cx="1949302" cy="530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Request for Architecture Work</a:t>
          </a:r>
          <a:endParaRPr lang="en-US" sz="1200" kern="1200"/>
        </a:p>
      </dsp:txBody>
      <dsp:txXfrm>
        <a:off x="3179990" y="1061844"/>
        <a:ext cx="1949302" cy="530859"/>
      </dsp:txXfrm>
    </dsp:sp>
    <dsp:sp modelId="{30831FCE-A0BB-4C03-B4B4-2131E2C105C5}">
      <dsp:nvSpPr>
        <dsp:cNvPr id="0" name=""/>
        <dsp:cNvSpPr/>
      </dsp:nvSpPr>
      <dsp:spPr>
        <a:xfrm>
          <a:off x="5839576" y="125"/>
          <a:ext cx="809560" cy="809560"/>
        </a:xfrm>
        <a:prstGeom prst="round2DiagRect">
          <a:avLst>
            <a:gd name="adj1" fmla="val 29727"/>
            <a:gd name="adj2" fmla="val 0"/>
          </a:avLst>
        </a:prstGeom>
        <a:solidFill>
          <a:srgbClr val="66CBE4"/>
        </a:solidFill>
        <a:ln>
          <a:noFill/>
        </a:ln>
        <a:effectLst/>
      </dsp:spPr>
      <dsp:style>
        <a:lnRef idx="0">
          <a:scrgbClr r="0" g="0" b="0"/>
        </a:lnRef>
        <a:fillRef idx="1">
          <a:scrgbClr r="0" g="0" b="0"/>
        </a:fillRef>
        <a:effectRef idx="0">
          <a:scrgbClr r="0" g="0" b="0"/>
        </a:effectRef>
        <a:fontRef idx="minor"/>
      </dsp:style>
    </dsp:sp>
    <dsp:sp modelId="{9B6A595C-658A-4A95-876A-7846B8A91E1C}">
      <dsp:nvSpPr>
        <dsp:cNvPr id="0" name=""/>
        <dsp:cNvSpPr/>
      </dsp:nvSpPr>
      <dsp:spPr>
        <a:xfrm>
          <a:off x="6012105" y="172654"/>
          <a:ext cx="464501" cy="4645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E9442-74AC-44A0-A7CC-38620810151D}">
      <dsp:nvSpPr>
        <dsp:cNvPr id="0" name=""/>
        <dsp:cNvSpPr/>
      </dsp:nvSpPr>
      <dsp:spPr>
        <a:xfrm>
          <a:off x="5361543" y="1061844"/>
          <a:ext cx="1765625" cy="530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Statement of Architecture Work</a:t>
          </a:r>
          <a:endParaRPr lang="en-US" sz="1200" kern="1200"/>
        </a:p>
      </dsp:txBody>
      <dsp:txXfrm>
        <a:off x="5361543" y="1061844"/>
        <a:ext cx="1765625" cy="530859"/>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26BA6-01B8-4691-832D-F01A0E3CB7B1}">
      <dsp:nvSpPr>
        <dsp:cNvPr id="0" name=""/>
        <dsp:cNvSpPr/>
      </dsp:nvSpPr>
      <dsp:spPr>
        <a:xfrm>
          <a:off x="456" y="570790"/>
          <a:ext cx="1850797" cy="555239"/>
        </a:xfrm>
        <a:prstGeom prst="rect">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254" tIns="146254" rIns="146254" bIns="146254" numCol="1" spcCol="1270" anchor="ctr" anchorCtr="0">
          <a:noAutofit/>
        </a:bodyPr>
        <a:lstStyle/>
        <a:p>
          <a:pPr marL="0" lvl="0" indent="0" algn="ctr" defTabSz="622300">
            <a:lnSpc>
              <a:spcPct val="90000"/>
            </a:lnSpc>
            <a:spcBef>
              <a:spcPct val="0"/>
            </a:spcBef>
            <a:spcAft>
              <a:spcPct val="35000"/>
            </a:spcAft>
            <a:buNone/>
          </a:pPr>
          <a:r>
            <a:rPr lang="en-US" sz="1400" kern="1200"/>
            <a:t>Ensure</a:t>
          </a:r>
        </a:p>
      </dsp:txBody>
      <dsp:txXfrm>
        <a:off x="456" y="570790"/>
        <a:ext cx="1850797" cy="555239"/>
      </dsp:txXfrm>
    </dsp:sp>
    <dsp:sp modelId="{D25645F8-6306-4A39-98E9-ED1C2BF6CB15}">
      <dsp:nvSpPr>
        <dsp:cNvPr id="0" name=""/>
        <dsp:cNvSpPr/>
      </dsp:nvSpPr>
      <dsp:spPr>
        <a:xfrm>
          <a:off x="456" y="1126030"/>
          <a:ext cx="1850797" cy="17475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18" tIns="182818" rIns="182818" bIns="182818" numCol="1" spcCol="1270" anchor="t" anchorCtr="0">
          <a:noAutofit/>
        </a:bodyPr>
        <a:lstStyle/>
        <a:p>
          <a:pPr marL="0" lvl="0" indent="0" algn="l" defTabSz="622300">
            <a:lnSpc>
              <a:spcPct val="90000"/>
            </a:lnSpc>
            <a:spcBef>
              <a:spcPct val="0"/>
            </a:spcBef>
            <a:spcAft>
              <a:spcPct val="35000"/>
            </a:spcAft>
            <a:buNone/>
          </a:pPr>
          <a:r>
            <a:rPr lang="en-US" sz="1400" kern="1200"/>
            <a:t>Ensure that the Requirements Management process is sustained and operates for all relevant ADM phases</a:t>
          </a:r>
        </a:p>
      </dsp:txBody>
      <dsp:txXfrm>
        <a:off x="456" y="1126030"/>
        <a:ext cx="1850797" cy="1747507"/>
      </dsp:txXfrm>
    </dsp:sp>
    <dsp:sp modelId="{5B719CA8-B048-4FC8-9126-2B29F05282F8}">
      <dsp:nvSpPr>
        <dsp:cNvPr id="0" name=""/>
        <dsp:cNvSpPr/>
      </dsp:nvSpPr>
      <dsp:spPr>
        <a:xfrm>
          <a:off x="1959253" y="570790"/>
          <a:ext cx="1850797" cy="555239"/>
        </a:xfrm>
        <a:prstGeom prst="rect">
          <a:avLst/>
        </a:prstGeom>
        <a:solidFill>
          <a:schemeClr val="accent1"/>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254" tIns="146254" rIns="146254" bIns="146254" numCol="1" spcCol="1270" anchor="ctr" anchorCtr="0">
          <a:noAutofit/>
        </a:bodyPr>
        <a:lstStyle/>
        <a:p>
          <a:pPr marL="0" lvl="0" indent="0" algn="ctr" defTabSz="622300">
            <a:lnSpc>
              <a:spcPct val="90000"/>
            </a:lnSpc>
            <a:spcBef>
              <a:spcPct val="0"/>
            </a:spcBef>
            <a:spcAft>
              <a:spcPct val="35000"/>
            </a:spcAft>
            <a:buNone/>
          </a:pPr>
          <a:r>
            <a:rPr lang="en-US" sz="1400" kern="1200"/>
            <a:t>Manage</a:t>
          </a:r>
        </a:p>
      </dsp:txBody>
      <dsp:txXfrm>
        <a:off x="1959253" y="570790"/>
        <a:ext cx="1850797" cy="555239"/>
      </dsp:txXfrm>
    </dsp:sp>
    <dsp:sp modelId="{4D94711E-05F4-4D58-BD2F-EF6BD554C3CE}">
      <dsp:nvSpPr>
        <dsp:cNvPr id="0" name=""/>
        <dsp:cNvSpPr/>
      </dsp:nvSpPr>
      <dsp:spPr>
        <a:xfrm>
          <a:off x="1959253" y="1126030"/>
          <a:ext cx="1850797" cy="17475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18" tIns="182818" rIns="182818" bIns="182818" numCol="1" spcCol="1270" anchor="t" anchorCtr="0">
          <a:noAutofit/>
        </a:bodyPr>
        <a:lstStyle/>
        <a:p>
          <a:pPr marL="0" lvl="0" indent="0" algn="l" defTabSz="622300">
            <a:lnSpc>
              <a:spcPct val="90000"/>
            </a:lnSpc>
            <a:spcBef>
              <a:spcPct val="0"/>
            </a:spcBef>
            <a:spcAft>
              <a:spcPct val="35000"/>
            </a:spcAft>
            <a:buNone/>
          </a:pPr>
          <a:r>
            <a:rPr lang="en-US" sz="1400" kern="1200"/>
            <a:t>Manage architecture requirements identified during any execution of the ADM cycle or a phase</a:t>
          </a:r>
        </a:p>
      </dsp:txBody>
      <dsp:txXfrm>
        <a:off x="1959253" y="1126030"/>
        <a:ext cx="1850797" cy="1747507"/>
      </dsp:txXfrm>
    </dsp:sp>
    <dsp:sp modelId="{EB8C731C-F911-4BB9-8DF9-79156A4068F5}">
      <dsp:nvSpPr>
        <dsp:cNvPr id="0" name=""/>
        <dsp:cNvSpPr/>
      </dsp:nvSpPr>
      <dsp:spPr>
        <a:xfrm>
          <a:off x="3918050" y="570790"/>
          <a:ext cx="1850797" cy="555239"/>
        </a:xfrm>
        <a:prstGeom prst="rect">
          <a:avLst/>
        </a:prstGeom>
        <a:solidFill>
          <a:schemeClr val="accent1"/>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254" tIns="146254" rIns="146254" bIns="146254" numCol="1" spcCol="1270" anchor="ctr" anchorCtr="0">
          <a:noAutofit/>
        </a:bodyPr>
        <a:lstStyle/>
        <a:p>
          <a:pPr marL="0" lvl="0" indent="0" algn="ctr" defTabSz="622300">
            <a:lnSpc>
              <a:spcPct val="90000"/>
            </a:lnSpc>
            <a:spcBef>
              <a:spcPct val="0"/>
            </a:spcBef>
            <a:spcAft>
              <a:spcPct val="35000"/>
            </a:spcAft>
            <a:buNone/>
          </a:pPr>
          <a:r>
            <a:rPr lang="en-US" sz="1400" kern="1200"/>
            <a:t>Ensure</a:t>
          </a:r>
        </a:p>
      </dsp:txBody>
      <dsp:txXfrm>
        <a:off x="3918050" y="570790"/>
        <a:ext cx="1850797" cy="555239"/>
      </dsp:txXfrm>
    </dsp:sp>
    <dsp:sp modelId="{00434E7E-1CD7-4038-B064-4B7898BCBD91}">
      <dsp:nvSpPr>
        <dsp:cNvPr id="0" name=""/>
        <dsp:cNvSpPr/>
      </dsp:nvSpPr>
      <dsp:spPr>
        <a:xfrm>
          <a:off x="3918050" y="1126030"/>
          <a:ext cx="1850797" cy="17475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18" tIns="182818" rIns="182818" bIns="182818" numCol="1" spcCol="1270" anchor="t" anchorCtr="0">
          <a:noAutofit/>
        </a:bodyPr>
        <a:lstStyle/>
        <a:p>
          <a:pPr marL="0" lvl="0" indent="0" algn="l" defTabSz="622300">
            <a:lnSpc>
              <a:spcPct val="90000"/>
            </a:lnSpc>
            <a:spcBef>
              <a:spcPct val="0"/>
            </a:spcBef>
            <a:spcAft>
              <a:spcPct val="35000"/>
            </a:spcAft>
            <a:buNone/>
          </a:pPr>
          <a:r>
            <a:rPr lang="en-US" sz="1400" kern="1200"/>
            <a:t>Ensure that relevant architecture requirements are available for use by each phase as that phase is executed</a:t>
          </a:r>
        </a:p>
      </dsp:txBody>
      <dsp:txXfrm>
        <a:off x="3918050" y="1126030"/>
        <a:ext cx="1850797" cy="174750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336C9-18EE-4F30-8BB0-71E6DACA1C13}">
      <dsp:nvSpPr>
        <dsp:cNvPr id="0" name=""/>
        <dsp:cNvSpPr/>
      </dsp:nvSpPr>
      <dsp:spPr>
        <a:xfrm>
          <a:off x="1768156" y="255"/>
          <a:ext cx="900703" cy="900703"/>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F7BDF925-8FAA-4329-8F29-7058C4DEF145}">
      <dsp:nvSpPr>
        <dsp:cNvPr id="0" name=""/>
        <dsp:cNvSpPr/>
      </dsp:nvSpPr>
      <dsp:spPr>
        <a:xfrm>
          <a:off x="1960109" y="192208"/>
          <a:ext cx="516796" cy="5167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6D015A-E034-4166-BE21-4DE370C1C9BD}">
      <dsp:nvSpPr>
        <dsp:cNvPr id="0" name=""/>
        <dsp:cNvSpPr/>
      </dsp:nvSpPr>
      <dsp:spPr>
        <a:xfrm>
          <a:off x="678800" y="1181505"/>
          <a:ext cx="3079415"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Requirements Specification</a:t>
          </a:r>
          <a:endParaRPr lang="en-US" sz="1200" kern="1200"/>
        </a:p>
      </dsp:txBody>
      <dsp:txXfrm>
        <a:off x="678800" y="1181505"/>
        <a:ext cx="3079415" cy="590625"/>
      </dsp:txXfrm>
    </dsp:sp>
    <dsp:sp modelId="{991ED455-C1F0-40BB-BD4F-C1FA1115E03E}">
      <dsp:nvSpPr>
        <dsp:cNvPr id="0" name=""/>
        <dsp:cNvSpPr/>
      </dsp:nvSpPr>
      <dsp:spPr>
        <a:xfrm>
          <a:off x="5030495" y="255"/>
          <a:ext cx="900703" cy="900703"/>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A4B3853A-3B00-43A5-BAE3-AE5B7322682B}">
      <dsp:nvSpPr>
        <dsp:cNvPr id="0" name=""/>
        <dsp:cNvSpPr/>
      </dsp:nvSpPr>
      <dsp:spPr>
        <a:xfrm>
          <a:off x="5222448" y="192208"/>
          <a:ext cx="516796" cy="5167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91DE72-2124-4C45-A32C-3A2DCAB5EAC5}">
      <dsp:nvSpPr>
        <dsp:cNvPr id="0" name=""/>
        <dsp:cNvSpPr/>
      </dsp:nvSpPr>
      <dsp:spPr>
        <a:xfrm>
          <a:off x="4016614" y="1181505"/>
          <a:ext cx="2928466"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Requirements Impact Assessment</a:t>
          </a:r>
          <a:endParaRPr lang="en-US" sz="1200" kern="1200"/>
        </a:p>
      </dsp:txBody>
      <dsp:txXfrm>
        <a:off x="4016614" y="1181505"/>
        <a:ext cx="2928466" cy="59062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FAB0F-7262-4468-92C2-D7286AF775F4}">
      <dsp:nvSpPr>
        <dsp:cNvPr id="0" name=""/>
        <dsp:cNvSpPr/>
      </dsp:nvSpPr>
      <dsp:spPr>
        <a:xfrm>
          <a:off x="0" y="588649"/>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Stakeholders own approval rights for the architecture</a:t>
          </a:r>
          <a:endParaRPr lang="en-US" sz="1200" kern="1200" dirty="0"/>
        </a:p>
      </dsp:txBody>
      <dsp:txXfrm>
        <a:off x="51475" y="640124"/>
        <a:ext cx="1654524" cy="951534"/>
      </dsp:txXfrm>
    </dsp:sp>
    <dsp:sp modelId="{35F829E5-C356-4047-BF75-0C3A434DBE0C}">
      <dsp:nvSpPr>
        <dsp:cNvPr id="0" name=""/>
        <dsp:cNvSpPr/>
      </dsp:nvSpPr>
      <dsp:spPr>
        <a:xfrm>
          <a:off x="1933222" y="588649"/>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Effective Requirements Management is dependent upon clear traceability from the organization’s vision</a:t>
          </a:r>
          <a:endParaRPr lang="en-US" sz="1200" kern="1200"/>
        </a:p>
      </dsp:txBody>
      <dsp:txXfrm>
        <a:off x="1984697" y="640124"/>
        <a:ext cx="1654524" cy="951534"/>
      </dsp:txXfrm>
    </dsp:sp>
    <dsp:sp modelId="{C493BA88-A6BD-470B-8962-F3DB0EFC5AB7}">
      <dsp:nvSpPr>
        <dsp:cNvPr id="0" name=""/>
        <dsp:cNvSpPr/>
      </dsp:nvSpPr>
      <dsp:spPr>
        <a:xfrm>
          <a:off x="3866444" y="588649"/>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Distinguish between direct effective support and loose association</a:t>
          </a:r>
          <a:endParaRPr lang="en-US" sz="1200" kern="1200"/>
        </a:p>
      </dsp:txBody>
      <dsp:txXfrm>
        <a:off x="3917919" y="640124"/>
        <a:ext cx="1654524" cy="951534"/>
      </dsp:txXfrm>
    </dsp:sp>
    <dsp:sp modelId="{00921674-0E1D-4D48-8480-8F7B9C7FE94D}">
      <dsp:nvSpPr>
        <dsp:cNvPr id="0" name=""/>
        <dsp:cNvSpPr/>
      </dsp:nvSpPr>
      <dsp:spPr>
        <a:xfrm>
          <a:off x="0" y="1818882"/>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Success requires abandoning the absolute and entering the realm of satisficing</a:t>
          </a:r>
          <a:endParaRPr lang="en-US" sz="1200" kern="1200" dirty="0"/>
        </a:p>
      </dsp:txBody>
      <dsp:txXfrm>
        <a:off x="51475" y="1870357"/>
        <a:ext cx="1654524" cy="951534"/>
      </dsp:txXfrm>
    </dsp:sp>
    <dsp:sp modelId="{24EC57B8-68FA-4D9E-AEAC-70395B7E2FCC}">
      <dsp:nvSpPr>
        <dsp:cNvPr id="0" name=""/>
        <dsp:cNvSpPr/>
      </dsp:nvSpPr>
      <dsp:spPr>
        <a:xfrm>
          <a:off x="1933222" y="1818882"/>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Effective engagement is based on the concept of view and viewpoint </a:t>
          </a:r>
          <a:endParaRPr lang="en-US" sz="1200" kern="1200"/>
        </a:p>
      </dsp:txBody>
      <dsp:txXfrm>
        <a:off x="1984697" y="1870357"/>
        <a:ext cx="1654524" cy="951534"/>
      </dsp:txXfrm>
    </dsp:sp>
    <dsp:sp modelId="{5F495110-D04D-4004-B44D-4B20AB8D0ECD}">
      <dsp:nvSpPr>
        <dsp:cNvPr id="0" name=""/>
        <dsp:cNvSpPr/>
      </dsp:nvSpPr>
      <dsp:spPr>
        <a:xfrm>
          <a:off x="3866444" y="1818882"/>
          <a:ext cx="1757474" cy="1054484"/>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Concerns are addressed and represented to the stakeholder</a:t>
          </a:r>
          <a:endParaRPr lang="en-US" sz="1200" kern="1200"/>
        </a:p>
      </dsp:txBody>
      <dsp:txXfrm>
        <a:off x="3917919" y="1870357"/>
        <a:ext cx="1654524" cy="95153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B8030-2303-46CA-BEE8-DA6095790659}">
      <dsp:nvSpPr>
        <dsp:cNvPr id="0" name=""/>
        <dsp:cNvSpPr/>
      </dsp:nvSpPr>
      <dsp:spPr>
        <a:xfrm>
          <a:off x="75988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3.15a : Briefly explain the purpose of Phase E.</a:t>
          </a:r>
          <a:endParaRPr lang="en-US" sz="1000" kern="1200"/>
        </a:p>
      </dsp:txBody>
      <dsp:txXfrm>
        <a:off x="803252" y="43514"/>
        <a:ext cx="1393945" cy="801673"/>
      </dsp:txXfrm>
    </dsp:sp>
    <dsp:sp modelId="{211408F8-9412-4213-9156-ABDC1B5A070B}">
      <dsp:nvSpPr>
        <dsp:cNvPr id="0" name=""/>
        <dsp:cNvSpPr/>
      </dsp:nvSpPr>
      <dsp:spPr>
        <a:xfrm>
          <a:off x="238863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3.16a : Describe the objectives of Phase E.</a:t>
          </a:r>
          <a:endParaRPr lang="en-US" sz="1000" kern="1200"/>
        </a:p>
      </dsp:txBody>
      <dsp:txXfrm>
        <a:off x="2432002" y="43514"/>
        <a:ext cx="1393945" cy="801673"/>
      </dsp:txXfrm>
    </dsp:sp>
    <dsp:sp modelId="{89EC0C26-CAC1-45CE-ABE6-51846B4213F4}">
      <dsp:nvSpPr>
        <dsp:cNvPr id="0" name=""/>
        <dsp:cNvSpPr/>
      </dsp:nvSpPr>
      <dsp:spPr>
        <a:xfrm>
          <a:off x="401738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3.17a : Briefly explain the purpose of Phase F.</a:t>
          </a:r>
          <a:endParaRPr lang="en-US" sz="1000" kern="1200"/>
        </a:p>
      </dsp:txBody>
      <dsp:txXfrm>
        <a:off x="4060752" y="43514"/>
        <a:ext cx="1393945" cy="801673"/>
      </dsp:txXfrm>
    </dsp:sp>
    <dsp:sp modelId="{B335BE55-6A24-4C43-AED1-1888A6C3A0C4}">
      <dsp:nvSpPr>
        <dsp:cNvPr id="0" name=""/>
        <dsp:cNvSpPr/>
      </dsp:nvSpPr>
      <dsp:spPr>
        <a:xfrm>
          <a:off x="5646133"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3.18a : Describe the objectives of Phase F.</a:t>
          </a:r>
          <a:endParaRPr lang="en-US" sz="1000" kern="1200"/>
        </a:p>
      </dsp:txBody>
      <dsp:txXfrm>
        <a:off x="5689501" y="43514"/>
        <a:ext cx="1393945" cy="801673"/>
      </dsp:txXfrm>
    </dsp:sp>
    <dsp:sp modelId="{9B2C3087-7296-4934-907F-411A23BDF2FA}">
      <dsp:nvSpPr>
        <dsp:cNvPr id="0" name=""/>
        <dsp:cNvSpPr/>
      </dsp:nvSpPr>
      <dsp:spPr>
        <a:xfrm>
          <a:off x="75988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3.19a : Briefly explain the purpose of Phase G.</a:t>
          </a:r>
          <a:endParaRPr lang="en-US" sz="1000" kern="1200"/>
        </a:p>
      </dsp:txBody>
      <dsp:txXfrm>
        <a:off x="803252" y="1079991"/>
        <a:ext cx="1393945" cy="801673"/>
      </dsp:txXfrm>
    </dsp:sp>
    <dsp:sp modelId="{8E463F9D-DE26-4669-AC38-EFDD917D21EF}">
      <dsp:nvSpPr>
        <dsp:cNvPr id="0" name=""/>
        <dsp:cNvSpPr/>
      </dsp:nvSpPr>
      <dsp:spPr>
        <a:xfrm>
          <a:off x="238863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3.20a : Describe the objectives of Phase G.</a:t>
          </a:r>
          <a:endParaRPr lang="en-US" sz="1000" kern="1200"/>
        </a:p>
      </dsp:txBody>
      <dsp:txXfrm>
        <a:off x="2432002" y="1079991"/>
        <a:ext cx="1393945" cy="801673"/>
      </dsp:txXfrm>
    </dsp:sp>
    <dsp:sp modelId="{623DDB3D-9BD3-4EF2-9685-502D676D5F13}">
      <dsp:nvSpPr>
        <dsp:cNvPr id="0" name=""/>
        <dsp:cNvSpPr/>
      </dsp:nvSpPr>
      <dsp:spPr>
        <a:xfrm>
          <a:off x="401738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3.21a : Briefly explain the purpose of Phase H.</a:t>
          </a:r>
          <a:endParaRPr lang="en-US" sz="1000" kern="1200"/>
        </a:p>
      </dsp:txBody>
      <dsp:txXfrm>
        <a:off x="4060752" y="1079991"/>
        <a:ext cx="1393945" cy="801673"/>
      </dsp:txXfrm>
    </dsp:sp>
    <dsp:sp modelId="{A9C78C28-1B46-4487-B02B-0F677858E7EC}">
      <dsp:nvSpPr>
        <dsp:cNvPr id="0" name=""/>
        <dsp:cNvSpPr/>
      </dsp:nvSpPr>
      <dsp:spPr>
        <a:xfrm>
          <a:off x="5646133"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3.22a : Describe the objectives of Phase H.</a:t>
          </a:r>
          <a:endParaRPr lang="en-US" sz="1000" kern="1200"/>
        </a:p>
      </dsp:txBody>
      <dsp:txXfrm>
        <a:off x="5689501" y="1079991"/>
        <a:ext cx="1393945" cy="801673"/>
      </dsp:txXfrm>
    </dsp:sp>
    <dsp:sp modelId="{FF457E57-E042-43E8-91E2-DDD7DCF6291D}">
      <dsp:nvSpPr>
        <dsp:cNvPr id="0" name=""/>
        <dsp:cNvSpPr/>
      </dsp:nvSpPr>
      <dsp:spPr>
        <a:xfrm>
          <a:off x="2388634" y="2073101"/>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3.23a : Describe the objectives of the Requirements Management process.</a:t>
          </a:r>
          <a:endParaRPr lang="en-US" sz="1000" kern="1200"/>
        </a:p>
      </dsp:txBody>
      <dsp:txXfrm>
        <a:off x="2432002" y="2116469"/>
        <a:ext cx="1393945" cy="801673"/>
      </dsp:txXfrm>
    </dsp:sp>
    <dsp:sp modelId="{19040202-86F5-4F3F-98D9-DACAA0FDDAC4}">
      <dsp:nvSpPr>
        <dsp:cNvPr id="0" name=""/>
        <dsp:cNvSpPr/>
      </dsp:nvSpPr>
      <dsp:spPr>
        <a:xfrm>
          <a:off x="4017384" y="2073101"/>
          <a:ext cx="1480681" cy="8884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3.24a : Describe the purpose of Requirements Management.</a:t>
          </a:r>
          <a:endParaRPr lang="en-US" sz="1000" kern="1200"/>
        </a:p>
      </dsp:txBody>
      <dsp:txXfrm>
        <a:off x="4060753" y="2116470"/>
        <a:ext cx="1393943" cy="801671"/>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2C76C-57B9-4C78-9749-2DA13A52EB99}">
      <dsp:nvSpPr>
        <dsp:cNvPr id="0" name=""/>
        <dsp:cNvSpPr/>
      </dsp:nvSpPr>
      <dsp:spPr>
        <a:xfrm>
          <a:off x="0" y="7257"/>
          <a:ext cx="4858941" cy="48262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 TOGAF Standard -ADM Techniques</a:t>
          </a:r>
          <a:endParaRPr lang="en-US" sz="1200" kern="1200"/>
        </a:p>
      </dsp:txBody>
      <dsp:txXfrm>
        <a:off x="23560" y="30817"/>
        <a:ext cx="4811821" cy="435505"/>
      </dsp:txXfrm>
    </dsp:sp>
    <dsp:sp modelId="{3BD4374C-C323-4A9E-96EC-4F0DA94E0DCA}">
      <dsp:nvSpPr>
        <dsp:cNvPr id="0" name=""/>
        <dsp:cNvSpPr/>
      </dsp:nvSpPr>
      <dsp:spPr>
        <a:xfrm>
          <a:off x="0" y="561882"/>
          <a:ext cx="4858941" cy="48262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TOGAF Series Guides - the guidance part of the Standard (guidance material on how to use and adapt the TOGAF Standard for specific needs)</a:t>
          </a:r>
          <a:endParaRPr lang="en-US" sz="1200" kern="1200"/>
        </a:p>
      </dsp:txBody>
      <dsp:txXfrm>
        <a:off x="23560" y="585442"/>
        <a:ext cx="4811821" cy="435505"/>
      </dsp:txXfrm>
    </dsp:sp>
    <dsp:sp modelId="{75D65943-2806-4EAA-935F-F3F1AA2C043B}">
      <dsp:nvSpPr>
        <dsp:cNvPr id="0" name=""/>
        <dsp:cNvSpPr/>
      </dsp:nvSpPr>
      <dsp:spPr>
        <a:xfrm>
          <a:off x="0" y="1116508"/>
          <a:ext cx="4858941" cy="48262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White Papers and Guides published by The Open Group, classified and referenced in the TOGAF Library</a:t>
          </a:r>
          <a:endParaRPr lang="en-US" sz="1200" kern="1200"/>
        </a:p>
      </dsp:txBody>
      <dsp:txXfrm>
        <a:off x="23560" y="1140068"/>
        <a:ext cx="4811821" cy="43550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B311DF-2EDA-47C9-8252-E64CCA74717C}">
      <dsp:nvSpPr>
        <dsp:cNvPr id="0" name=""/>
        <dsp:cNvSpPr/>
      </dsp:nvSpPr>
      <dsp:spPr>
        <a:xfrm>
          <a:off x="741612" y="648"/>
          <a:ext cx="1503290" cy="932939"/>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TOGAF ADM is often misinterpreted as a waterfall process model</a:t>
          </a:r>
          <a:endParaRPr lang="en-US" sz="1200" kern="1200"/>
        </a:p>
      </dsp:txBody>
      <dsp:txXfrm>
        <a:off x="787153" y="46189"/>
        <a:ext cx="1412208" cy="841857"/>
      </dsp:txXfrm>
    </dsp:sp>
    <dsp:sp modelId="{60C0DD73-19F6-4780-8BAB-A7097CF929CB}">
      <dsp:nvSpPr>
        <dsp:cNvPr id="0" name=""/>
        <dsp:cNvSpPr/>
      </dsp:nvSpPr>
      <dsp:spPr>
        <a:xfrm>
          <a:off x="2395231" y="648"/>
          <a:ext cx="1503290" cy="932939"/>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TOGAF ADM places key activity steps together</a:t>
          </a:r>
          <a:endParaRPr lang="en-US" sz="1200" kern="1200"/>
        </a:p>
      </dsp:txBody>
      <dsp:txXfrm>
        <a:off x="2440772" y="46189"/>
        <a:ext cx="1412208" cy="841857"/>
      </dsp:txXfrm>
    </dsp:sp>
    <dsp:sp modelId="{E423374D-585F-4606-ADC0-4D6404DFC759}">
      <dsp:nvSpPr>
        <dsp:cNvPr id="0" name=""/>
        <dsp:cNvSpPr/>
      </dsp:nvSpPr>
      <dsp:spPr>
        <a:xfrm>
          <a:off x="4069401" y="648"/>
          <a:ext cx="1503290" cy="932939"/>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TOGAF ADM should not be understood as a processes model</a:t>
          </a:r>
          <a:endParaRPr lang="en-US" sz="1200" kern="1200"/>
        </a:p>
      </dsp:txBody>
      <dsp:txXfrm>
        <a:off x="4114942" y="46189"/>
        <a:ext cx="1412208" cy="841857"/>
      </dsp:txXfrm>
    </dsp:sp>
    <dsp:sp modelId="{27E3D507-8D52-4A5C-A582-9B16300012DC}">
      <dsp:nvSpPr>
        <dsp:cNvPr id="0" name=""/>
        <dsp:cNvSpPr/>
      </dsp:nvSpPr>
      <dsp:spPr>
        <a:xfrm>
          <a:off x="741612" y="1083916"/>
          <a:ext cx="1503290" cy="98212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ADM graphic is </a:t>
          </a:r>
          <a:r>
            <a:rPr lang="en-GB" sz="1200" b="1" i="1" u="sng" kern="1200"/>
            <a:t>not</a:t>
          </a:r>
          <a:r>
            <a:rPr lang="en-GB" sz="1200" kern="1200"/>
            <a:t> a representation of activity sequence</a:t>
          </a:r>
          <a:endParaRPr lang="en-US" sz="1200" kern="1200"/>
        </a:p>
      </dsp:txBody>
      <dsp:txXfrm>
        <a:off x="789555" y="1131859"/>
        <a:ext cx="1407404" cy="886237"/>
      </dsp:txXfrm>
    </dsp:sp>
    <dsp:sp modelId="{9108E830-59E1-4CDE-AC27-A2E5027550B8}">
      <dsp:nvSpPr>
        <dsp:cNvPr id="0" name=""/>
        <dsp:cNvSpPr/>
      </dsp:nvSpPr>
      <dsp:spPr>
        <a:xfrm>
          <a:off x="2395231" y="1083916"/>
          <a:ext cx="1503290" cy="98212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Mandatory inputs are consumed to produce mandatory outputs</a:t>
          </a:r>
          <a:endParaRPr lang="en-US" sz="1200" kern="1200" dirty="0"/>
        </a:p>
      </dsp:txBody>
      <dsp:txXfrm>
        <a:off x="2443174" y="1131859"/>
        <a:ext cx="1407404" cy="886237"/>
      </dsp:txXfrm>
    </dsp:sp>
    <dsp:sp modelId="{69172147-9488-476D-B422-192FE196DBC6}">
      <dsp:nvSpPr>
        <dsp:cNvPr id="0" name=""/>
        <dsp:cNvSpPr/>
      </dsp:nvSpPr>
      <dsp:spPr>
        <a:xfrm>
          <a:off x="4048851" y="1083916"/>
          <a:ext cx="1503290" cy="98212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Recognize the inter-dependent nature of developing a Target </a:t>
          </a:r>
          <a:endParaRPr lang="en-US" sz="1200" kern="1200"/>
        </a:p>
      </dsp:txBody>
      <dsp:txXfrm>
        <a:off x="4096794" y="1131859"/>
        <a:ext cx="1407404" cy="886237"/>
      </dsp:txXfrm>
    </dsp:sp>
    <dsp:sp modelId="{B55933E9-6F06-4AF0-AC9A-6A74B7DA91D6}">
      <dsp:nvSpPr>
        <dsp:cNvPr id="0" name=""/>
        <dsp:cNvSpPr/>
      </dsp:nvSpPr>
      <dsp:spPr>
        <a:xfrm>
          <a:off x="2395231" y="2216369"/>
          <a:ext cx="1503290" cy="98212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With change, consider the impact on all other domains</a:t>
          </a:r>
          <a:endParaRPr lang="en-US" sz="1200" kern="1200"/>
        </a:p>
      </dsp:txBody>
      <dsp:txXfrm>
        <a:off x="2443174" y="2264312"/>
        <a:ext cx="1407404" cy="886237"/>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FA7CB-7000-44FE-AF73-65670FCF351E}">
      <dsp:nvSpPr>
        <dsp:cNvPr id="0" name=""/>
        <dsp:cNvSpPr/>
      </dsp:nvSpPr>
      <dsp:spPr>
        <a:xfrm>
          <a:off x="0" y="28369"/>
          <a:ext cx="6478587" cy="486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A good Architecture will identify what products the Enterprise needs</a:t>
          </a:r>
          <a:endParaRPr lang="en-US" sz="1200" kern="1200"/>
        </a:p>
      </dsp:txBody>
      <dsp:txXfrm>
        <a:off x="23760" y="52129"/>
        <a:ext cx="6431067" cy="439200"/>
      </dsp:txXfrm>
    </dsp:sp>
    <dsp:sp modelId="{BC364C4C-7A5F-46A4-A767-06739C9A2A03}">
      <dsp:nvSpPr>
        <dsp:cNvPr id="0" name=""/>
        <dsp:cNvSpPr/>
      </dsp:nvSpPr>
      <dsp:spPr>
        <a:xfrm>
          <a:off x="0" y="589969"/>
          <a:ext cx="6478587" cy="486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Architecture to Support Project and Solution Delivery will have a set of constraints that limit the choices of the Agile team</a:t>
          </a:r>
          <a:endParaRPr lang="en-US" sz="1200" kern="1200" dirty="0"/>
        </a:p>
      </dsp:txBody>
      <dsp:txXfrm>
        <a:off x="23760" y="613729"/>
        <a:ext cx="6431067" cy="439200"/>
      </dsp:txXfrm>
    </dsp:sp>
    <dsp:sp modelId="{E262460F-25BA-4E34-AA38-E53E24244DA9}">
      <dsp:nvSpPr>
        <dsp:cNvPr id="0" name=""/>
        <dsp:cNvSpPr/>
      </dsp:nvSpPr>
      <dsp:spPr>
        <a:xfrm>
          <a:off x="0" y="1151570"/>
          <a:ext cx="6478587" cy="486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In Phase G the EA serves the stakeholders - guarding enterprise value (conforms to the specification)..</a:t>
          </a:r>
          <a:endParaRPr lang="en-US" sz="1200" kern="1200"/>
        </a:p>
      </dsp:txBody>
      <dsp:txXfrm>
        <a:off x="23760" y="1175330"/>
        <a:ext cx="6431067" cy="439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1E30F-E3B6-4A67-80B6-652E1D2D2944}">
      <dsp:nvSpPr>
        <dsp:cNvPr id="0" name=""/>
        <dsp:cNvSpPr/>
      </dsp:nvSpPr>
      <dsp:spPr>
        <a:xfrm>
          <a:off x="0" y="670"/>
          <a:ext cx="460073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F2F5BA-5A35-4E5E-A1BB-E35E179EE7C9}">
      <dsp:nvSpPr>
        <dsp:cNvPr id="0" name=""/>
        <dsp:cNvSpPr/>
      </dsp:nvSpPr>
      <dsp:spPr>
        <a:xfrm>
          <a:off x="0" y="670"/>
          <a:ext cx="4600739" cy="457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its elements</a:t>
          </a:r>
        </a:p>
      </dsp:txBody>
      <dsp:txXfrm>
        <a:off x="0" y="670"/>
        <a:ext cx="4600739" cy="457539"/>
      </dsp:txXfrm>
    </dsp:sp>
    <dsp:sp modelId="{18E7DB3B-E5A9-4E9B-A7AE-04E94705F2F2}">
      <dsp:nvSpPr>
        <dsp:cNvPr id="0" name=""/>
        <dsp:cNvSpPr/>
      </dsp:nvSpPr>
      <dsp:spPr>
        <a:xfrm>
          <a:off x="0" y="458209"/>
          <a:ext cx="460073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6AAD5-8077-4456-A565-D7A426228BB2}">
      <dsp:nvSpPr>
        <dsp:cNvPr id="0" name=""/>
        <dsp:cNvSpPr/>
      </dsp:nvSpPr>
      <dsp:spPr>
        <a:xfrm>
          <a:off x="0" y="458209"/>
          <a:ext cx="4600739" cy="457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their relationships to each other and the environment</a:t>
          </a:r>
        </a:p>
      </dsp:txBody>
      <dsp:txXfrm>
        <a:off x="0" y="458209"/>
        <a:ext cx="4600739" cy="457539"/>
      </dsp:txXfrm>
    </dsp:sp>
    <dsp:sp modelId="{81539746-EB4A-4B3C-AE38-03914E4B2BD4}">
      <dsp:nvSpPr>
        <dsp:cNvPr id="0" name=""/>
        <dsp:cNvSpPr/>
      </dsp:nvSpPr>
      <dsp:spPr>
        <a:xfrm>
          <a:off x="0" y="915749"/>
          <a:ext cx="460073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CE858D-CB17-4CA8-9A74-CDFA7D8CEF12}">
      <dsp:nvSpPr>
        <dsp:cNvPr id="0" name=""/>
        <dsp:cNvSpPr/>
      </dsp:nvSpPr>
      <dsp:spPr>
        <a:xfrm>
          <a:off x="0" y="915749"/>
          <a:ext cx="4600739" cy="457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and the principles governing its design and evolution</a:t>
          </a:r>
        </a:p>
      </dsp:txBody>
      <dsp:txXfrm>
        <a:off x="0" y="915749"/>
        <a:ext cx="4600739" cy="457539"/>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F10A7-5C7A-4C11-9FC0-47FF29255AC1}">
      <dsp:nvSpPr>
        <dsp:cNvPr id="0" name=""/>
        <dsp:cNvSpPr/>
      </dsp:nvSpPr>
      <dsp:spPr>
        <a:xfrm>
          <a:off x="92053" y="337425"/>
          <a:ext cx="1108704" cy="1108704"/>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04E1D83B-D9D3-4990-85D9-F1856F0367D3}">
      <dsp:nvSpPr>
        <dsp:cNvPr id="0" name=""/>
        <dsp:cNvSpPr/>
      </dsp:nvSpPr>
      <dsp:spPr>
        <a:xfrm>
          <a:off x="324881" y="570252"/>
          <a:ext cx="643048" cy="643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CE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23C18-B1F2-4E83-ADD0-8C957791CFED}">
      <dsp:nvSpPr>
        <dsp:cNvPr id="0" name=""/>
        <dsp:cNvSpPr/>
      </dsp:nvSpPr>
      <dsp:spPr>
        <a:xfrm>
          <a:off x="1438337" y="337425"/>
          <a:ext cx="2613374" cy="1108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Principles are high-level definitions of fundamental values</a:t>
          </a:r>
          <a:br>
            <a:rPr lang="en-GB" sz="1800" kern="1200"/>
          </a:br>
          <a:endParaRPr lang="en-US" sz="1800" kern="1200"/>
        </a:p>
      </dsp:txBody>
      <dsp:txXfrm>
        <a:off x="1438337" y="337425"/>
        <a:ext cx="2613374" cy="1108704"/>
      </dsp:txXfrm>
    </dsp:sp>
    <dsp:sp modelId="{631798A9-E908-45FF-946D-119671B4B250}">
      <dsp:nvSpPr>
        <dsp:cNvPr id="0" name=""/>
        <dsp:cNvSpPr/>
      </dsp:nvSpPr>
      <dsp:spPr>
        <a:xfrm>
          <a:off x="4507072" y="337425"/>
          <a:ext cx="1108704" cy="1108704"/>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C675F693-EE41-4072-9945-86E399D9A9C3}">
      <dsp:nvSpPr>
        <dsp:cNvPr id="0" name=""/>
        <dsp:cNvSpPr/>
      </dsp:nvSpPr>
      <dsp:spPr>
        <a:xfrm>
          <a:off x="4739900" y="570252"/>
          <a:ext cx="643048" cy="643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CE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E2819-357D-456C-B768-A459DA1B703C}">
      <dsp:nvSpPr>
        <dsp:cNvPr id="0" name=""/>
        <dsp:cNvSpPr/>
      </dsp:nvSpPr>
      <dsp:spPr>
        <a:xfrm>
          <a:off x="5853356" y="337425"/>
          <a:ext cx="2613374" cy="1108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They are the basis for architecture development, policies, and standards. </a:t>
          </a:r>
          <a:br>
            <a:rPr lang="en-GB" sz="1800" kern="1200"/>
          </a:br>
          <a:r>
            <a:rPr lang="en-GB" sz="1800" kern="1200"/>
            <a:t> </a:t>
          </a:r>
          <a:endParaRPr lang="en-US" sz="1800" kern="1200"/>
        </a:p>
      </dsp:txBody>
      <dsp:txXfrm>
        <a:off x="5853356" y="337425"/>
        <a:ext cx="2613374" cy="1108704"/>
      </dsp:txXfrm>
    </dsp:sp>
    <dsp:sp modelId="{318495EA-7879-43F3-A572-720A73D5FFA6}">
      <dsp:nvSpPr>
        <dsp:cNvPr id="0" name=""/>
        <dsp:cNvSpPr/>
      </dsp:nvSpPr>
      <dsp:spPr>
        <a:xfrm>
          <a:off x="92053" y="2038519"/>
          <a:ext cx="1108704" cy="1108704"/>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9A9EE8F3-0EFF-454A-A8FD-585B2987E6A3}">
      <dsp:nvSpPr>
        <dsp:cNvPr id="0" name=""/>
        <dsp:cNvSpPr/>
      </dsp:nvSpPr>
      <dsp:spPr>
        <a:xfrm>
          <a:off x="324881" y="2271347"/>
          <a:ext cx="643048" cy="643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CE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1780D2-B4B6-4AEC-9405-8459E9CABAEE}">
      <dsp:nvSpPr>
        <dsp:cNvPr id="0" name=""/>
        <dsp:cNvSpPr/>
      </dsp:nvSpPr>
      <dsp:spPr>
        <a:xfrm>
          <a:off x="1438337" y="2038519"/>
          <a:ext cx="2613374" cy="1108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The principles of EA define general rules and guidelines</a:t>
          </a:r>
          <a:endParaRPr lang="en-US" sz="1800" kern="1200"/>
        </a:p>
      </dsp:txBody>
      <dsp:txXfrm>
        <a:off x="1438337" y="2038519"/>
        <a:ext cx="2613374" cy="1108704"/>
      </dsp:txXfrm>
    </dsp:sp>
    <dsp:sp modelId="{4EA39C50-BB64-44D5-96A3-6A76D5ED7CC8}">
      <dsp:nvSpPr>
        <dsp:cNvPr id="0" name=""/>
        <dsp:cNvSpPr/>
      </dsp:nvSpPr>
      <dsp:spPr>
        <a:xfrm>
          <a:off x="4507072" y="2038519"/>
          <a:ext cx="1108704" cy="1108704"/>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BBDE3DB7-20D9-47DA-BEFA-28EF42289D33}">
      <dsp:nvSpPr>
        <dsp:cNvPr id="0" name=""/>
        <dsp:cNvSpPr/>
      </dsp:nvSpPr>
      <dsp:spPr>
        <a:xfrm>
          <a:off x="4739900" y="2271347"/>
          <a:ext cx="643048" cy="643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rgbClr val="66CCE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6F1466-AFC5-4718-A0A7-E44731343EFA}">
      <dsp:nvSpPr>
        <dsp:cNvPr id="0" name=""/>
        <dsp:cNvSpPr/>
      </dsp:nvSpPr>
      <dsp:spPr>
        <a:xfrm>
          <a:off x="5853356" y="2038519"/>
          <a:ext cx="2613374" cy="1108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They reflect a level of consensus across the organization</a:t>
          </a:r>
          <a:endParaRPr lang="en-US" sz="1800" kern="1200"/>
        </a:p>
      </dsp:txBody>
      <dsp:txXfrm>
        <a:off x="5853356" y="2038519"/>
        <a:ext cx="2613374" cy="1108704"/>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C4E6D-93E7-465E-92B4-EB8B0714A028}">
      <dsp:nvSpPr>
        <dsp:cNvPr id="0" name=""/>
        <dsp:cNvSpPr/>
      </dsp:nvSpPr>
      <dsp:spPr>
        <a:xfrm>
          <a:off x="3028" y="11594"/>
          <a:ext cx="1475719" cy="9370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35FF57-5FC1-4EA9-984A-6E8E35A1979F}">
      <dsp:nvSpPr>
        <dsp:cNvPr id="0" name=""/>
        <dsp:cNvSpPr/>
      </dsp:nvSpPr>
      <dsp:spPr>
        <a:xfrm>
          <a:off x="166997" y="167365"/>
          <a:ext cx="1475719" cy="9370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Understandable</a:t>
          </a:r>
          <a:endParaRPr lang="en-US" sz="1500" kern="1200"/>
        </a:p>
      </dsp:txBody>
      <dsp:txXfrm>
        <a:off x="194443" y="194811"/>
        <a:ext cx="1420827" cy="882190"/>
      </dsp:txXfrm>
    </dsp:sp>
    <dsp:sp modelId="{BF15B2D9-70B1-41A4-953C-7DA6B000B2D4}">
      <dsp:nvSpPr>
        <dsp:cNvPr id="0" name=""/>
        <dsp:cNvSpPr/>
      </dsp:nvSpPr>
      <dsp:spPr>
        <a:xfrm>
          <a:off x="1806686" y="11594"/>
          <a:ext cx="1475719" cy="9370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7031E8-5757-4A63-B50C-035B0465C726}">
      <dsp:nvSpPr>
        <dsp:cNvPr id="0" name=""/>
        <dsp:cNvSpPr/>
      </dsp:nvSpPr>
      <dsp:spPr>
        <a:xfrm>
          <a:off x="1970654" y="167365"/>
          <a:ext cx="1475719" cy="9370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Robust</a:t>
          </a:r>
          <a:r>
            <a:rPr lang="en-GB" sz="1500" kern="1200"/>
            <a:t> </a:t>
          </a:r>
          <a:endParaRPr lang="en-US" sz="1500" kern="1200"/>
        </a:p>
      </dsp:txBody>
      <dsp:txXfrm>
        <a:off x="1998100" y="194811"/>
        <a:ext cx="1420827" cy="882190"/>
      </dsp:txXfrm>
    </dsp:sp>
    <dsp:sp modelId="{487D0AF2-129A-4BF4-A342-9360D36CF443}">
      <dsp:nvSpPr>
        <dsp:cNvPr id="0" name=""/>
        <dsp:cNvSpPr/>
      </dsp:nvSpPr>
      <dsp:spPr>
        <a:xfrm>
          <a:off x="3610343" y="11594"/>
          <a:ext cx="1475719" cy="9370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E2AB1D-4176-41BD-8372-7D750A0F36AB}">
      <dsp:nvSpPr>
        <dsp:cNvPr id="0" name=""/>
        <dsp:cNvSpPr/>
      </dsp:nvSpPr>
      <dsp:spPr>
        <a:xfrm>
          <a:off x="3774312" y="167365"/>
          <a:ext cx="1475719" cy="9370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Complete</a:t>
          </a:r>
          <a:endParaRPr lang="en-US" sz="1500" kern="1200"/>
        </a:p>
      </dsp:txBody>
      <dsp:txXfrm>
        <a:off x="3801758" y="194811"/>
        <a:ext cx="1420827" cy="882190"/>
      </dsp:txXfrm>
    </dsp:sp>
    <dsp:sp modelId="{5E184DD6-F1B9-48CB-8F43-B2FA5FE227B2}">
      <dsp:nvSpPr>
        <dsp:cNvPr id="0" name=""/>
        <dsp:cNvSpPr/>
      </dsp:nvSpPr>
      <dsp:spPr>
        <a:xfrm>
          <a:off x="5414001" y="11594"/>
          <a:ext cx="1475719" cy="9370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03745-6F72-493E-8D22-6E616ACAF4B2}">
      <dsp:nvSpPr>
        <dsp:cNvPr id="0" name=""/>
        <dsp:cNvSpPr/>
      </dsp:nvSpPr>
      <dsp:spPr>
        <a:xfrm>
          <a:off x="5577970" y="167365"/>
          <a:ext cx="1475719" cy="9370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Consistent</a:t>
          </a:r>
          <a:endParaRPr lang="en-US" sz="1500" kern="1200"/>
        </a:p>
      </dsp:txBody>
      <dsp:txXfrm>
        <a:off x="5605416" y="194811"/>
        <a:ext cx="1420827" cy="882190"/>
      </dsp:txXfrm>
    </dsp:sp>
    <dsp:sp modelId="{110B0909-45BD-4462-8296-3E633A72A242}">
      <dsp:nvSpPr>
        <dsp:cNvPr id="0" name=""/>
        <dsp:cNvSpPr/>
      </dsp:nvSpPr>
      <dsp:spPr>
        <a:xfrm>
          <a:off x="7217658" y="11594"/>
          <a:ext cx="1475719" cy="9370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FFC64A-0EDE-45CC-BE27-6C9D8E26359E}">
      <dsp:nvSpPr>
        <dsp:cNvPr id="0" name=""/>
        <dsp:cNvSpPr/>
      </dsp:nvSpPr>
      <dsp:spPr>
        <a:xfrm>
          <a:off x="7381627" y="167365"/>
          <a:ext cx="1475719" cy="9370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Stable</a:t>
          </a:r>
          <a:endParaRPr lang="en-US" sz="1500" kern="1200"/>
        </a:p>
      </dsp:txBody>
      <dsp:txXfrm>
        <a:off x="7409073" y="194811"/>
        <a:ext cx="1420827" cy="882190"/>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9CF28-0263-470A-819D-99F936CDE8CD}">
      <dsp:nvSpPr>
        <dsp:cNvPr id="0" name=""/>
        <dsp:cNvSpPr/>
      </dsp:nvSpPr>
      <dsp:spPr>
        <a:xfrm>
          <a:off x="2236661" y="83488"/>
          <a:ext cx="697675" cy="6976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936FAB-609D-42B2-A3AF-1E99C26BA9D3}">
      <dsp:nvSpPr>
        <dsp:cNvPr id="0" name=""/>
        <dsp:cNvSpPr/>
      </dsp:nvSpPr>
      <dsp:spPr>
        <a:xfrm>
          <a:off x="1060829" y="1020618"/>
          <a:ext cx="3049339" cy="658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They provide a context of previous efforts to establish a successful EA Capability</a:t>
          </a:r>
          <a:endParaRPr lang="en-US" sz="1800" kern="1200"/>
        </a:p>
      </dsp:txBody>
      <dsp:txXfrm>
        <a:off x="1060829" y="1020618"/>
        <a:ext cx="3049339" cy="658916"/>
      </dsp:txXfrm>
    </dsp:sp>
    <dsp:sp modelId="{578203D6-6DF5-4B72-A262-115F7F62B074}">
      <dsp:nvSpPr>
        <dsp:cNvPr id="0" name=""/>
        <dsp:cNvSpPr/>
      </dsp:nvSpPr>
      <dsp:spPr>
        <a:xfrm>
          <a:off x="5369179" y="83488"/>
          <a:ext cx="697675" cy="6976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725AF9-1F6B-4D6E-A75B-39974187CD9C}">
      <dsp:nvSpPr>
        <dsp:cNvPr id="0" name=""/>
        <dsp:cNvSpPr/>
      </dsp:nvSpPr>
      <dsp:spPr>
        <a:xfrm>
          <a:off x="4381487" y="1020618"/>
          <a:ext cx="2673059" cy="658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To ensure that they align to the actual enterprise context</a:t>
          </a:r>
          <a:endParaRPr lang="en-US" sz="1800" kern="1200"/>
        </a:p>
      </dsp:txBody>
      <dsp:txXfrm>
        <a:off x="4381487" y="1020618"/>
        <a:ext cx="2673059" cy="658916"/>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5F4AE-4148-4F1D-A1D0-F71A6A148A20}">
      <dsp:nvSpPr>
        <dsp:cNvPr id="0" name=""/>
        <dsp:cNvSpPr/>
      </dsp:nvSpPr>
      <dsp:spPr>
        <a:xfrm>
          <a:off x="3823336" y="462"/>
          <a:ext cx="546855" cy="546855"/>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139C6CC3-1CDB-4C74-BD24-F0DCACFA31B9}">
      <dsp:nvSpPr>
        <dsp:cNvPr id="0" name=""/>
        <dsp:cNvSpPr/>
      </dsp:nvSpPr>
      <dsp:spPr>
        <a:xfrm>
          <a:off x="3939879" y="117005"/>
          <a:ext cx="313769" cy="313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F36339-1CB4-41CD-A1A5-2CAA662878C6}">
      <dsp:nvSpPr>
        <dsp:cNvPr id="0" name=""/>
        <dsp:cNvSpPr/>
      </dsp:nvSpPr>
      <dsp:spPr>
        <a:xfrm>
          <a:off x="3410962" y="717649"/>
          <a:ext cx="1371603" cy="358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Enterprise mission and plans</a:t>
          </a:r>
          <a:endParaRPr lang="en-US" sz="1600" kern="1200"/>
        </a:p>
      </dsp:txBody>
      <dsp:txXfrm>
        <a:off x="3410962" y="717649"/>
        <a:ext cx="1371603" cy="358593"/>
      </dsp:txXfrm>
    </dsp:sp>
    <dsp:sp modelId="{03C18C2C-BA56-471B-B4FE-8CF54CB62DC1}">
      <dsp:nvSpPr>
        <dsp:cNvPr id="0" name=""/>
        <dsp:cNvSpPr/>
      </dsp:nvSpPr>
      <dsp:spPr>
        <a:xfrm>
          <a:off x="5351824" y="462"/>
          <a:ext cx="546855" cy="546855"/>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40869DA6-F759-4A2D-9E79-03F7D863D0B0}">
      <dsp:nvSpPr>
        <dsp:cNvPr id="0" name=""/>
        <dsp:cNvSpPr/>
      </dsp:nvSpPr>
      <dsp:spPr>
        <a:xfrm>
          <a:off x="5468367" y="117005"/>
          <a:ext cx="313769" cy="313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7DD64A-EDF0-4FB1-81E6-C63845E82486}">
      <dsp:nvSpPr>
        <dsp:cNvPr id="0" name=""/>
        <dsp:cNvSpPr/>
      </dsp:nvSpPr>
      <dsp:spPr>
        <a:xfrm>
          <a:off x="4939450" y="717649"/>
          <a:ext cx="1371603" cy="358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External constraints</a:t>
          </a:r>
          <a:endParaRPr lang="en-US" sz="1600" kern="1200"/>
        </a:p>
      </dsp:txBody>
      <dsp:txXfrm>
        <a:off x="4939450" y="717649"/>
        <a:ext cx="1371603" cy="358593"/>
      </dsp:txXfrm>
    </dsp:sp>
    <dsp:sp modelId="{B560200D-AAE6-4802-B65E-B693265FADFE}">
      <dsp:nvSpPr>
        <dsp:cNvPr id="0" name=""/>
        <dsp:cNvSpPr/>
      </dsp:nvSpPr>
      <dsp:spPr>
        <a:xfrm>
          <a:off x="6880312" y="462"/>
          <a:ext cx="546855" cy="546855"/>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E2EE049C-2C73-4500-9711-04872B7D8161}">
      <dsp:nvSpPr>
        <dsp:cNvPr id="0" name=""/>
        <dsp:cNvSpPr/>
      </dsp:nvSpPr>
      <dsp:spPr>
        <a:xfrm>
          <a:off x="6996855" y="117005"/>
          <a:ext cx="313769" cy="313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DB8788-FAD0-4B10-A964-CDDEC29D87FA}">
      <dsp:nvSpPr>
        <dsp:cNvPr id="0" name=""/>
        <dsp:cNvSpPr/>
      </dsp:nvSpPr>
      <dsp:spPr>
        <a:xfrm>
          <a:off x="6467938" y="717649"/>
          <a:ext cx="1371603" cy="358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Current systems and technology</a:t>
          </a:r>
          <a:endParaRPr lang="en-US" sz="1600" kern="1200"/>
        </a:p>
      </dsp:txBody>
      <dsp:txXfrm>
        <a:off x="6467938" y="717649"/>
        <a:ext cx="1371603" cy="358593"/>
      </dsp:txXfrm>
    </dsp:sp>
    <dsp:sp modelId="{EC8E09D6-032A-4FEA-AD31-324645FBF71A}">
      <dsp:nvSpPr>
        <dsp:cNvPr id="0" name=""/>
        <dsp:cNvSpPr/>
      </dsp:nvSpPr>
      <dsp:spPr>
        <a:xfrm>
          <a:off x="8408800" y="462"/>
          <a:ext cx="546855" cy="546855"/>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00FC57AF-F2C7-4290-9EE1-85F8A5056367}">
      <dsp:nvSpPr>
        <dsp:cNvPr id="0" name=""/>
        <dsp:cNvSpPr/>
      </dsp:nvSpPr>
      <dsp:spPr>
        <a:xfrm>
          <a:off x="8525343" y="117005"/>
          <a:ext cx="313769" cy="313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9E7A0A-9CDE-4E19-A4E3-2A5BB89CFE3C}">
      <dsp:nvSpPr>
        <dsp:cNvPr id="0" name=""/>
        <dsp:cNvSpPr/>
      </dsp:nvSpPr>
      <dsp:spPr>
        <a:xfrm>
          <a:off x="7996426" y="717649"/>
          <a:ext cx="1371603" cy="358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Emerging industry trends</a:t>
          </a:r>
          <a:endParaRPr lang="en-US" sz="1600" kern="1200"/>
        </a:p>
      </dsp:txBody>
      <dsp:txXfrm>
        <a:off x="7996426" y="717649"/>
        <a:ext cx="1371603" cy="358593"/>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AEA8D-F797-4527-A2B2-2ABDEC554891}">
      <dsp:nvSpPr>
        <dsp:cNvPr id="0" name=""/>
        <dsp:cNvSpPr/>
      </dsp:nvSpPr>
      <dsp:spPr>
        <a:xfrm>
          <a:off x="34261" y="0"/>
          <a:ext cx="3657604" cy="397451"/>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In a multi-lingual/multi-cultural environment</a:t>
          </a:r>
          <a:endParaRPr lang="en-US" sz="1400" kern="1200"/>
        </a:p>
      </dsp:txBody>
      <dsp:txXfrm>
        <a:off x="45902" y="11641"/>
        <a:ext cx="3236182" cy="374169"/>
      </dsp:txXfrm>
    </dsp:sp>
    <dsp:sp modelId="{80BC5954-78DB-47C0-9B87-4BCA64761165}">
      <dsp:nvSpPr>
        <dsp:cNvPr id="0" name=""/>
        <dsp:cNvSpPr/>
      </dsp:nvSpPr>
      <dsp:spPr>
        <a:xfrm>
          <a:off x="363037" y="463692"/>
          <a:ext cx="3657604" cy="397451"/>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Within the same language</a:t>
          </a:r>
          <a:endParaRPr lang="en-US" sz="1400" kern="1200"/>
        </a:p>
      </dsp:txBody>
      <dsp:txXfrm>
        <a:off x="374678" y="475333"/>
        <a:ext cx="3058000" cy="374169"/>
      </dsp:txXfrm>
    </dsp:sp>
    <dsp:sp modelId="{40206EDF-52B8-46FB-A7A7-BC89B242D17A}">
      <dsp:nvSpPr>
        <dsp:cNvPr id="0" name=""/>
        <dsp:cNvSpPr/>
      </dsp:nvSpPr>
      <dsp:spPr>
        <a:xfrm>
          <a:off x="691813" y="927385"/>
          <a:ext cx="3657604" cy="397451"/>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When covering a wide range of educational backgrounds</a:t>
          </a:r>
          <a:endParaRPr lang="en-US" sz="1400" kern="1200"/>
        </a:p>
      </dsp:txBody>
      <dsp:txXfrm>
        <a:off x="703454" y="939026"/>
        <a:ext cx="3058000" cy="374169"/>
      </dsp:txXfrm>
    </dsp:sp>
    <dsp:sp modelId="{F3D013E8-0584-4C1F-803F-7A0944438C3E}">
      <dsp:nvSpPr>
        <dsp:cNvPr id="0" name=""/>
        <dsp:cNvSpPr/>
      </dsp:nvSpPr>
      <dsp:spPr>
        <a:xfrm>
          <a:off x="3467784" y="301400"/>
          <a:ext cx="258343" cy="2583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525911" y="301400"/>
        <a:ext cx="142089" cy="194403"/>
      </dsp:txXfrm>
    </dsp:sp>
    <dsp:sp modelId="{21A25BBB-5994-4CEF-93B6-CB3904CFEA9B}">
      <dsp:nvSpPr>
        <dsp:cNvPr id="0" name=""/>
        <dsp:cNvSpPr/>
      </dsp:nvSpPr>
      <dsp:spPr>
        <a:xfrm>
          <a:off x="3796560" y="762443"/>
          <a:ext cx="258343" cy="2583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54687" y="762443"/>
        <a:ext cx="142089" cy="194403"/>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F1E0B-31EE-4412-9332-067B0C10B3E0}">
      <dsp:nvSpPr>
        <dsp:cNvPr id="0" name=""/>
        <dsp:cNvSpPr/>
      </dsp:nvSpPr>
      <dsp:spPr>
        <a:xfrm>
          <a:off x="0" y="198580"/>
          <a:ext cx="3103259" cy="31180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Real business problems</a:t>
          </a:r>
          <a:endParaRPr lang="en-US" sz="1300" kern="1200"/>
        </a:p>
      </dsp:txBody>
      <dsp:txXfrm>
        <a:off x="15221" y="213801"/>
        <a:ext cx="3072817" cy="281363"/>
      </dsp:txXfrm>
    </dsp:sp>
    <dsp:sp modelId="{233EB4E8-D35C-4ED7-8AE9-6A17E566B3A5}">
      <dsp:nvSpPr>
        <dsp:cNvPr id="0" name=""/>
        <dsp:cNvSpPr/>
      </dsp:nvSpPr>
      <dsp:spPr>
        <a:xfrm>
          <a:off x="0" y="547826"/>
          <a:ext cx="3103259" cy="31180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The business and technology environment</a:t>
          </a:r>
          <a:endParaRPr lang="en-US" sz="1300" kern="1200"/>
        </a:p>
      </dsp:txBody>
      <dsp:txXfrm>
        <a:off x="15221" y="563047"/>
        <a:ext cx="3072817" cy="281363"/>
      </dsp:txXfrm>
    </dsp:sp>
    <dsp:sp modelId="{6B5EB0E7-F592-41D7-BFE6-DD98196E7767}">
      <dsp:nvSpPr>
        <dsp:cNvPr id="0" name=""/>
        <dsp:cNvSpPr/>
      </dsp:nvSpPr>
      <dsp:spPr>
        <a:xfrm>
          <a:off x="0" y="897071"/>
          <a:ext cx="3103259" cy="31180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Value chains enabled by capabilities</a:t>
          </a:r>
          <a:endParaRPr lang="en-US" sz="1300" kern="1200"/>
        </a:p>
      </dsp:txBody>
      <dsp:txXfrm>
        <a:off x="15221" y="912292"/>
        <a:ext cx="3072817" cy="281363"/>
      </dsp:txXfrm>
    </dsp:sp>
    <dsp:sp modelId="{5E8D9100-87C7-4861-A218-9225A0C55D4E}">
      <dsp:nvSpPr>
        <dsp:cNvPr id="0" name=""/>
        <dsp:cNvSpPr/>
      </dsp:nvSpPr>
      <dsp:spPr>
        <a:xfrm>
          <a:off x="0" y="1246316"/>
          <a:ext cx="3103259" cy="31180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The desired outcome of proper execution</a:t>
          </a:r>
          <a:endParaRPr lang="en-US" sz="1300" kern="1200"/>
        </a:p>
      </dsp:txBody>
      <dsp:txXfrm>
        <a:off x="15221" y="1261537"/>
        <a:ext cx="3072817" cy="281363"/>
      </dsp:txXfrm>
    </dsp:sp>
    <dsp:sp modelId="{4D459D9F-BACC-4D7A-89F7-6C9BA34337B3}">
      <dsp:nvSpPr>
        <dsp:cNvPr id="0" name=""/>
        <dsp:cNvSpPr/>
      </dsp:nvSpPr>
      <dsp:spPr>
        <a:xfrm>
          <a:off x="0" y="1595561"/>
          <a:ext cx="3103259" cy="31180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The human and computing components</a:t>
          </a:r>
          <a:endParaRPr lang="en-US" sz="1300" kern="1200"/>
        </a:p>
      </dsp:txBody>
      <dsp:txXfrm>
        <a:off x="15221" y="1610782"/>
        <a:ext cx="3072817" cy="281363"/>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BDC44-A101-4BF1-8011-9FC941BA6CCD}">
      <dsp:nvSpPr>
        <dsp:cNvPr id="0" name=""/>
        <dsp:cNvSpPr/>
      </dsp:nvSpPr>
      <dsp:spPr>
        <a:xfrm>
          <a:off x="0" y="162"/>
          <a:ext cx="4882551" cy="559669"/>
        </a:xfrm>
        <a:prstGeom prst="roundRect">
          <a:avLst/>
        </a:prstGeom>
        <a:solidFill>
          <a:srgbClr val="D4F1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rgbClr val="2F528F"/>
              </a:solidFill>
            </a:rPr>
            <a:t>Preventing inappropriate interoperability is just as important – e.g. for security /privacy</a:t>
          </a:r>
          <a:endParaRPr lang="en-US" sz="1800" kern="1200">
            <a:solidFill>
              <a:srgbClr val="2F528F"/>
            </a:solidFill>
          </a:endParaRPr>
        </a:p>
      </dsp:txBody>
      <dsp:txXfrm>
        <a:off x="27321" y="27483"/>
        <a:ext cx="4827909" cy="505027"/>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7FECE8-82F9-40E3-99B4-6FEBEDCE871E}">
      <dsp:nvSpPr>
        <dsp:cNvPr id="0" name=""/>
        <dsp:cNvSpPr/>
      </dsp:nvSpPr>
      <dsp:spPr>
        <a:xfrm>
          <a:off x="0" y="0"/>
          <a:ext cx="4641639" cy="378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1F6932-7518-41B7-8069-BAB7799FF1C5}">
      <dsp:nvSpPr>
        <dsp:cNvPr id="0" name=""/>
        <dsp:cNvSpPr/>
      </dsp:nvSpPr>
      <dsp:spPr>
        <a:xfrm>
          <a:off x="114490" y="85320"/>
          <a:ext cx="208165" cy="2081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789F02-C1F8-4E35-A952-4E2D73371304}">
      <dsp:nvSpPr>
        <dsp:cNvPr id="0" name=""/>
        <dsp:cNvSpPr/>
      </dsp:nvSpPr>
      <dsp:spPr>
        <a:xfrm>
          <a:off x="437146" y="161"/>
          <a:ext cx="4204492" cy="37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56" tIns="40056" rIns="40056" bIns="40056" numCol="1" spcCol="1270" anchor="ctr" anchorCtr="0">
          <a:noAutofit/>
        </a:bodyPr>
        <a:lstStyle/>
        <a:p>
          <a:pPr marL="0" lvl="0" indent="0" algn="l" defTabSz="800100">
            <a:lnSpc>
              <a:spcPct val="100000"/>
            </a:lnSpc>
            <a:spcBef>
              <a:spcPct val="0"/>
            </a:spcBef>
            <a:spcAft>
              <a:spcPct val="35000"/>
            </a:spcAft>
            <a:buNone/>
          </a:pPr>
          <a:r>
            <a:rPr lang="en-GB" sz="1800" kern="1200"/>
            <a:t>Operational or Business </a:t>
          </a:r>
          <a:endParaRPr lang="en-US" sz="1800" kern="1200"/>
        </a:p>
      </dsp:txBody>
      <dsp:txXfrm>
        <a:off x="437146" y="161"/>
        <a:ext cx="4204492" cy="378482"/>
      </dsp:txXfrm>
    </dsp:sp>
    <dsp:sp modelId="{404A7111-A590-4A97-8101-5C0A77F4B8EF}">
      <dsp:nvSpPr>
        <dsp:cNvPr id="0" name=""/>
        <dsp:cNvSpPr/>
      </dsp:nvSpPr>
      <dsp:spPr>
        <a:xfrm>
          <a:off x="0" y="473264"/>
          <a:ext cx="4641639" cy="378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7BE440-FD82-43B9-ADD0-424CCBEE9D60}">
      <dsp:nvSpPr>
        <dsp:cNvPr id="0" name=""/>
        <dsp:cNvSpPr/>
      </dsp:nvSpPr>
      <dsp:spPr>
        <a:xfrm>
          <a:off x="114490" y="558422"/>
          <a:ext cx="208165" cy="2081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B05408-2304-4E40-94A3-BD75A00CCF01}">
      <dsp:nvSpPr>
        <dsp:cNvPr id="0" name=""/>
        <dsp:cNvSpPr/>
      </dsp:nvSpPr>
      <dsp:spPr>
        <a:xfrm>
          <a:off x="437146" y="473264"/>
          <a:ext cx="4204492" cy="37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56" tIns="40056" rIns="40056" bIns="40056" numCol="1" spcCol="1270" anchor="ctr" anchorCtr="0">
          <a:noAutofit/>
        </a:bodyPr>
        <a:lstStyle/>
        <a:p>
          <a:pPr marL="0" lvl="0" indent="0" algn="l" defTabSz="800100">
            <a:lnSpc>
              <a:spcPct val="100000"/>
            </a:lnSpc>
            <a:spcBef>
              <a:spcPct val="0"/>
            </a:spcBef>
            <a:spcAft>
              <a:spcPct val="35000"/>
            </a:spcAft>
            <a:buNone/>
          </a:pPr>
          <a:r>
            <a:rPr lang="en-GB" sz="1800" kern="1200"/>
            <a:t>Information</a:t>
          </a:r>
          <a:endParaRPr lang="en-US" sz="1800" kern="1200"/>
        </a:p>
      </dsp:txBody>
      <dsp:txXfrm>
        <a:off x="437146" y="473264"/>
        <a:ext cx="4204492" cy="378482"/>
      </dsp:txXfrm>
    </dsp:sp>
    <dsp:sp modelId="{D75B06F7-EB24-4947-B5C1-682ADD1B4162}">
      <dsp:nvSpPr>
        <dsp:cNvPr id="0" name=""/>
        <dsp:cNvSpPr/>
      </dsp:nvSpPr>
      <dsp:spPr>
        <a:xfrm>
          <a:off x="0" y="946367"/>
          <a:ext cx="4641639" cy="378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FFEBA3-5B8D-41FF-81B2-F680BD036919}">
      <dsp:nvSpPr>
        <dsp:cNvPr id="0" name=""/>
        <dsp:cNvSpPr/>
      </dsp:nvSpPr>
      <dsp:spPr>
        <a:xfrm>
          <a:off x="114490" y="1031525"/>
          <a:ext cx="208165" cy="2081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B1FC56-2ABC-4D1F-AED7-9CD4C2E5F026}">
      <dsp:nvSpPr>
        <dsp:cNvPr id="0" name=""/>
        <dsp:cNvSpPr/>
      </dsp:nvSpPr>
      <dsp:spPr>
        <a:xfrm>
          <a:off x="437146" y="946367"/>
          <a:ext cx="4204492" cy="37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56" tIns="40056" rIns="40056" bIns="40056" numCol="1" spcCol="1270" anchor="ctr" anchorCtr="0">
          <a:noAutofit/>
        </a:bodyPr>
        <a:lstStyle/>
        <a:p>
          <a:pPr marL="0" lvl="0" indent="0" algn="l" defTabSz="800100">
            <a:lnSpc>
              <a:spcPct val="100000"/>
            </a:lnSpc>
            <a:spcBef>
              <a:spcPct val="0"/>
            </a:spcBef>
            <a:spcAft>
              <a:spcPct val="35000"/>
            </a:spcAft>
            <a:buNone/>
          </a:pPr>
          <a:r>
            <a:rPr lang="en-GB" sz="1800" kern="1200"/>
            <a:t>Technical</a:t>
          </a:r>
          <a:endParaRPr lang="en-US" sz="1800" kern="1200"/>
        </a:p>
      </dsp:txBody>
      <dsp:txXfrm>
        <a:off x="437146" y="946367"/>
        <a:ext cx="4204492" cy="378482"/>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4A40D-1494-43E4-924D-BE4669C858A4}">
      <dsp:nvSpPr>
        <dsp:cNvPr id="0" name=""/>
        <dsp:cNvSpPr/>
      </dsp:nvSpPr>
      <dsp:spPr>
        <a:xfrm>
          <a:off x="1937412" y="460"/>
          <a:ext cx="644431" cy="64443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B0C93D30-22E0-4A28-B4BE-57E70B70F91A}">
      <dsp:nvSpPr>
        <dsp:cNvPr id="0" name=""/>
        <dsp:cNvSpPr/>
      </dsp:nvSpPr>
      <dsp:spPr>
        <a:xfrm>
          <a:off x="2074750" y="137798"/>
          <a:ext cx="369755" cy="3697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020321-3A18-46F6-85E0-27562612605C}">
      <dsp:nvSpPr>
        <dsp:cNvPr id="0" name=""/>
        <dsp:cNvSpPr/>
      </dsp:nvSpPr>
      <dsp:spPr>
        <a:xfrm>
          <a:off x="1215026" y="845616"/>
          <a:ext cx="2089205" cy="42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An innovative Architecture Vision entails change</a:t>
          </a:r>
          <a:endParaRPr lang="en-US" sz="1200" kern="1200"/>
        </a:p>
      </dsp:txBody>
      <dsp:txXfrm>
        <a:off x="1215026" y="845616"/>
        <a:ext cx="2089205" cy="422578"/>
      </dsp:txXfrm>
    </dsp:sp>
    <dsp:sp modelId="{A21DDF78-103E-490E-924D-8433876DCF49}">
      <dsp:nvSpPr>
        <dsp:cNvPr id="0" name=""/>
        <dsp:cNvSpPr/>
      </dsp:nvSpPr>
      <dsp:spPr>
        <a:xfrm>
          <a:off x="6836224" y="31032"/>
          <a:ext cx="644431" cy="64443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49577A62-DD2C-489A-A049-CA93837BBED3}">
      <dsp:nvSpPr>
        <dsp:cNvPr id="0" name=""/>
        <dsp:cNvSpPr/>
      </dsp:nvSpPr>
      <dsp:spPr>
        <a:xfrm>
          <a:off x="6973563" y="168369"/>
          <a:ext cx="369755" cy="3697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62A282-C1C4-4ABE-9D16-E51BC54FE611}">
      <dsp:nvSpPr>
        <dsp:cNvPr id="0" name=""/>
        <dsp:cNvSpPr/>
      </dsp:nvSpPr>
      <dsp:spPr>
        <a:xfrm>
          <a:off x="6402404" y="832622"/>
          <a:ext cx="1342097" cy="42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Change is rarely welcome</a:t>
          </a:r>
          <a:endParaRPr lang="en-US" sz="1200" kern="1200"/>
        </a:p>
      </dsp:txBody>
      <dsp:txXfrm>
        <a:off x="6402404" y="832622"/>
        <a:ext cx="1342097" cy="422578"/>
      </dsp:txXfrm>
    </dsp:sp>
    <dsp:sp modelId="{40D368DF-CE49-44C3-8FCA-38E2B59AA97B}">
      <dsp:nvSpPr>
        <dsp:cNvPr id="0" name=""/>
        <dsp:cNvSpPr/>
      </dsp:nvSpPr>
      <dsp:spPr>
        <a:xfrm>
          <a:off x="4458130" y="0"/>
          <a:ext cx="644431" cy="64443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59EB9D38-041F-4B62-8CD2-234AADFB05BC}">
      <dsp:nvSpPr>
        <dsp:cNvPr id="0" name=""/>
        <dsp:cNvSpPr/>
      </dsp:nvSpPr>
      <dsp:spPr>
        <a:xfrm>
          <a:off x="4595464" y="131246"/>
          <a:ext cx="369755" cy="3697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38235F-8E3F-4B88-A1A4-5448591265FF}">
      <dsp:nvSpPr>
        <dsp:cNvPr id="0" name=""/>
        <dsp:cNvSpPr/>
      </dsp:nvSpPr>
      <dsp:spPr>
        <a:xfrm>
          <a:off x="3680885" y="839265"/>
          <a:ext cx="2198906" cy="42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Understanding the readiness of the organization to accept change is key</a:t>
          </a:r>
          <a:endParaRPr lang="en-US" sz="1200" kern="1200"/>
        </a:p>
      </dsp:txBody>
      <dsp:txXfrm>
        <a:off x="3680885" y="839265"/>
        <a:ext cx="2198906" cy="422578"/>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04B49-B016-4BA7-A992-04A2F3BF3815}">
      <dsp:nvSpPr>
        <dsp:cNvPr id="0" name=""/>
        <dsp:cNvSpPr/>
      </dsp:nvSpPr>
      <dsp:spPr>
        <a:xfrm>
          <a:off x="1082573" y="775"/>
          <a:ext cx="4330292" cy="4017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20" tIns="102032" rIns="84020" bIns="102032" numCol="1" spcCol="1270" anchor="ctr" anchorCtr="0">
          <a:noAutofit/>
        </a:bodyPr>
        <a:lstStyle/>
        <a:p>
          <a:pPr marL="0" lvl="0" indent="0" algn="l" defTabSz="622300">
            <a:lnSpc>
              <a:spcPct val="90000"/>
            </a:lnSpc>
            <a:spcBef>
              <a:spcPct val="0"/>
            </a:spcBef>
            <a:spcAft>
              <a:spcPct val="35000"/>
            </a:spcAft>
            <a:buNone/>
          </a:pPr>
          <a:r>
            <a:rPr lang="en-US" sz="1400" kern="1200"/>
            <a:t>Determine the readiness factors that will impact the organization</a:t>
          </a:r>
        </a:p>
      </dsp:txBody>
      <dsp:txXfrm>
        <a:off x="1082573" y="775"/>
        <a:ext cx="4330292" cy="401701"/>
      </dsp:txXfrm>
    </dsp:sp>
    <dsp:sp modelId="{AD506879-B7D4-4CFA-BE26-6F8BDBC6BCD3}">
      <dsp:nvSpPr>
        <dsp:cNvPr id="0" name=""/>
        <dsp:cNvSpPr/>
      </dsp:nvSpPr>
      <dsp:spPr>
        <a:xfrm>
          <a:off x="0" y="775"/>
          <a:ext cx="1082573" cy="401701"/>
        </a:xfrm>
        <a:prstGeom prst="rect">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86" tIns="39679" rIns="57286" bIns="39679" numCol="1" spcCol="1270" anchor="ctr" anchorCtr="0">
          <a:noAutofit/>
        </a:bodyPr>
        <a:lstStyle/>
        <a:p>
          <a:pPr marL="0" lvl="0" indent="0" algn="ctr" defTabSz="622300">
            <a:lnSpc>
              <a:spcPct val="90000"/>
            </a:lnSpc>
            <a:spcBef>
              <a:spcPct val="0"/>
            </a:spcBef>
            <a:spcAft>
              <a:spcPct val="35000"/>
            </a:spcAft>
            <a:buNone/>
          </a:pPr>
          <a:r>
            <a:rPr lang="en-US" sz="1400" kern="1200"/>
            <a:t>Determine</a:t>
          </a:r>
        </a:p>
      </dsp:txBody>
      <dsp:txXfrm>
        <a:off x="0" y="775"/>
        <a:ext cx="1082573" cy="401701"/>
      </dsp:txXfrm>
    </dsp:sp>
    <dsp:sp modelId="{926B3D5D-B109-4390-BDC5-AE3AD0922731}">
      <dsp:nvSpPr>
        <dsp:cNvPr id="0" name=""/>
        <dsp:cNvSpPr/>
      </dsp:nvSpPr>
      <dsp:spPr>
        <a:xfrm>
          <a:off x="1082573" y="426579"/>
          <a:ext cx="4330292" cy="4017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20" tIns="102032" rIns="84020" bIns="102032" numCol="1" spcCol="1270" anchor="ctr" anchorCtr="0">
          <a:noAutofit/>
        </a:bodyPr>
        <a:lstStyle/>
        <a:p>
          <a:pPr marL="0" lvl="0" indent="0" algn="l" defTabSz="622300">
            <a:lnSpc>
              <a:spcPct val="90000"/>
            </a:lnSpc>
            <a:spcBef>
              <a:spcPct val="0"/>
            </a:spcBef>
            <a:spcAft>
              <a:spcPct val="35000"/>
            </a:spcAft>
            <a:buNone/>
          </a:pPr>
          <a:r>
            <a:rPr lang="en-US" sz="1400" kern="1200"/>
            <a:t>Present the readiness factors </a:t>
          </a:r>
        </a:p>
      </dsp:txBody>
      <dsp:txXfrm>
        <a:off x="1082573" y="426579"/>
        <a:ext cx="4330292" cy="401701"/>
      </dsp:txXfrm>
    </dsp:sp>
    <dsp:sp modelId="{22DC9DEC-D378-4D2D-BB66-7101A61F4791}">
      <dsp:nvSpPr>
        <dsp:cNvPr id="0" name=""/>
        <dsp:cNvSpPr/>
      </dsp:nvSpPr>
      <dsp:spPr>
        <a:xfrm>
          <a:off x="0" y="426579"/>
          <a:ext cx="1082573" cy="401701"/>
        </a:xfrm>
        <a:prstGeom prst="rect">
          <a:avLst/>
        </a:prstGeom>
        <a:solidFill>
          <a:schemeClr val="accent1"/>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86" tIns="39679" rIns="57286" bIns="39679" numCol="1" spcCol="1270" anchor="ctr" anchorCtr="0">
          <a:noAutofit/>
        </a:bodyPr>
        <a:lstStyle/>
        <a:p>
          <a:pPr marL="0" lvl="0" indent="0" algn="ctr" defTabSz="622300">
            <a:lnSpc>
              <a:spcPct val="90000"/>
            </a:lnSpc>
            <a:spcBef>
              <a:spcPct val="0"/>
            </a:spcBef>
            <a:spcAft>
              <a:spcPct val="35000"/>
            </a:spcAft>
            <a:buNone/>
          </a:pPr>
          <a:r>
            <a:rPr lang="en-US" sz="1400" kern="1200"/>
            <a:t>Present</a:t>
          </a:r>
        </a:p>
      </dsp:txBody>
      <dsp:txXfrm>
        <a:off x="0" y="426579"/>
        <a:ext cx="1082573" cy="401701"/>
      </dsp:txXfrm>
    </dsp:sp>
    <dsp:sp modelId="{C19CDAC3-A6D4-4DA0-8C67-0533B3787E4C}">
      <dsp:nvSpPr>
        <dsp:cNvPr id="0" name=""/>
        <dsp:cNvSpPr/>
      </dsp:nvSpPr>
      <dsp:spPr>
        <a:xfrm>
          <a:off x="1082573" y="852383"/>
          <a:ext cx="4330292" cy="4017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20" tIns="102032" rIns="84020" bIns="102032" numCol="1" spcCol="1270" anchor="ctr" anchorCtr="0">
          <a:noAutofit/>
        </a:bodyPr>
        <a:lstStyle/>
        <a:p>
          <a:pPr marL="0" lvl="0" indent="0" algn="l" defTabSz="622300">
            <a:lnSpc>
              <a:spcPct val="90000"/>
            </a:lnSpc>
            <a:spcBef>
              <a:spcPct val="0"/>
            </a:spcBef>
            <a:spcAft>
              <a:spcPct val="35000"/>
            </a:spcAft>
            <a:buNone/>
          </a:pPr>
          <a:r>
            <a:rPr lang="en-US" sz="1400" kern="1200"/>
            <a:t>Assess the readiness factors </a:t>
          </a:r>
        </a:p>
      </dsp:txBody>
      <dsp:txXfrm>
        <a:off x="1082573" y="852383"/>
        <a:ext cx="4330292" cy="401701"/>
      </dsp:txXfrm>
    </dsp:sp>
    <dsp:sp modelId="{6F883F44-95CD-4582-B6C1-E372E1C5F120}">
      <dsp:nvSpPr>
        <dsp:cNvPr id="0" name=""/>
        <dsp:cNvSpPr/>
      </dsp:nvSpPr>
      <dsp:spPr>
        <a:xfrm>
          <a:off x="0" y="852383"/>
          <a:ext cx="1082573" cy="401701"/>
        </a:xfrm>
        <a:prstGeom prst="rect">
          <a:avLst/>
        </a:prstGeom>
        <a:solidFill>
          <a:schemeClr val="accent1"/>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86" tIns="39679" rIns="57286" bIns="39679" numCol="1" spcCol="1270" anchor="ctr" anchorCtr="0">
          <a:noAutofit/>
        </a:bodyPr>
        <a:lstStyle/>
        <a:p>
          <a:pPr marL="0" lvl="0" indent="0" algn="ctr" defTabSz="622300">
            <a:lnSpc>
              <a:spcPct val="90000"/>
            </a:lnSpc>
            <a:spcBef>
              <a:spcPct val="0"/>
            </a:spcBef>
            <a:spcAft>
              <a:spcPct val="35000"/>
            </a:spcAft>
            <a:buNone/>
          </a:pPr>
          <a:r>
            <a:rPr lang="en-US" sz="1400" kern="1200"/>
            <a:t>Assess</a:t>
          </a:r>
        </a:p>
      </dsp:txBody>
      <dsp:txXfrm>
        <a:off x="0" y="852383"/>
        <a:ext cx="1082573" cy="401701"/>
      </dsp:txXfrm>
    </dsp:sp>
    <dsp:sp modelId="{684F2534-1B45-4204-83E9-6DA700535C26}">
      <dsp:nvSpPr>
        <dsp:cNvPr id="0" name=""/>
        <dsp:cNvSpPr/>
      </dsp:nvSpPr>
      <dsp:spPr>
        <a:xfrm>
          <a:off x="1082573" y="1278186"/>
          <a:ext cx="4330292" cy="4017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20" tIns="102032" rIns="84020" bIns="102032" numCol="1" spcCol="1270" anchor="ctr" anchorCtr="0">
          <a:noAutofit/>
        </a:bodyPr>
        <a:lstStyle/>
        <a:p>
          <a:pPr marL="0" lvl="0" indent="0" algn="l" defTabSz="622300">
            <a:lnSpc>
              <a:spcPct val="90000"/>
            </a:lnSpc>
            <a:spcBef>
              <a:spcPct val="0"/>
            </a:spcBef>
            <a:spcAft>
              <a:spcPct val="35000"/>
            </a:spcAft>
            <a:buNone/>
          </a:pPr>
          <a:r>
            <a:rPr lang="en-US" sz="1400" kern="1200"/>
            <a:t>Assess the risks for these factors</a:t>
          </a:r>
        </a:p>
      </dsp:txBody>
      <dsp:txXfrm>
        <a:off x="1082573" y="1278186"/>
        <a:ext cx="4330292" cy="401701"/>
      </dsp:txXfrm>
    </dsp:sp>
    <dsp:sp modelId="{716173E7-49D3-4392-AEE4-5E835EBE34A9}">
      <dsp:nvSpPr>
        <dsp:cNvPr id="0" name=""/>
        <dsp:cNvSpPr/>
      </dsp:nvSpPr>
      <dsp:spPr>
        <a:xfrm>
          <a:off x="0" y="1278186"/>
          <a:ext cx="1082573" cy="401701"/>
        </a:xfrm>
        <a:prstGeom prst="rect">
          <a:avLst/>
        </a:prstGeom>
        <a:solidFill>
          <a:schemeClr val="accent1"/>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86" tIns="39679" rIns="57286" bIns="39679" numCol="1" spcCol="1270" anchor="ctr" anchorCtr="0">
          <a:noAutofit/>
        </a:bodyPr>
        <a:lstStyle/>
        <a:p>
          <a:pPr marL="0" lvl="0" indent="0" algn="ctr" defTabSz="622300">
            <a:lnSpc>
              <a:spcPct val="90000"/>
            </a:lnSpc>
            <a:spcBef>
              <a:spcPct val="0"/>
            </a:spcBef>
            <a:spcAft>
              <a:spcPct val="35000"/>
            </a:spcAft>
            <a:buNone/>
          </a:pPr>
          <a:r>
            <a:rPr lang="en-US" sz="1400" kern="1200"/>
            <a:t>Assess</a:t>
          </a:r>
        </a:p>
      </dsp:txBody>
      <dsp:txXfrm>
        <a:off x="0" y="1278186"/>
        <a:ext cx="1082573" cy="4017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824DC-057B-4E98-8844-7C92B69BA4A6}">
      <dsp:nvSpPr>
        <dsp:cNvPr id="0" name=""/>
        <dsp:cNvSpPr/>
      </dsp:nvSpPr>
      <dsp:spPr>
        <a:xfrm>
          <a:off x="0" y="0"/>
          <a:ext cx="7623879" cy="77741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a:t>To optimize the utilization of resources across the enterprise</a:t>
          </a:r>
          <a:br>
            <a:rPr lang="en-GB" sz="1400" b="0" i="0" kern="1200" baseline="0"/>
          </a:br>
          <a:endParaRPr lang="en-US" sz="1400" b="0" kern="1200"/>
        </a:p>
      </dsp:txBody>
      <dsp:txXfrm>
        <a:off x="37950" y="37950"/>
        <a:ext cx="7547979" cy="701510"/>
      </dsp:txXfrm>
    </dsp:sp>
    <dsp:sp modelId="{FD2A5BD1-B164-4572-9913-4EDE72F3E329}">
      <dsp:nvSpPr>
        <dsp:cNvPr id="0" name=""/>
        <dsp:cNvSpPr/>
      </dsp:nvSpPr>
      <dsp:spPr>
        <a:xfrm>
          <a:off x="0" y="861118"/>
          <a:ext cx="7623879" cy="777410"/>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dirty="0"/>
            <a:t>The effective management and exploitation of information and digital transformation are key factors to business success, and are indispensable means to achieving competitive advantage </a:t>
          </a:r>
          <a:br>
            <a:rPr lang="en-GB" sz="1400" b="0" i="0" kern="1200" baseline="0" dirty="0"/>
          </a:br>
          <a:endParaRPr lang="en-US" sz="1400" b="0" kern="1200" dirty="0"/>
        </a:p>
      </dsp:txBody>
      <dsp:txXfrm>
        <a:off x="37950" y="899068"/>
        <a:ext cx="7547979" cy="701510"/>
      </dsp:txXfrm>
    </dsp:sp>
    <dsp:sp modelId="{02CE4B86-774E-4CD9-B778-75A5A812AD60}">
      <dsp:nvSpPr>
        <dsp:cNvPr id="0" name=""/>
        <dsp:cNvSpPr/>
      </dsp:nvSpPr>
      <dsp:spPr>
        <a:xfrm>
          <a:off x="0" y="1716289"/>
          <a:ext cx="7623879" cy="777410"/>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dirty="0"/>
            <a:t>A  </a:t>
          </a:r>
          <a:r>
            <a:rPr lang="en-GB" sz="1400" b="0" i="0" u="sng" kern="1200" baseline="0" dirty="0"/>
            <a:t>good</a:t>
          </a:r>
          <a:r>
            <a:rPr lang="en-GB" sz="1400" b="0" i="0" kern="1200" baseline="0" dirty="0"/>
            <a:t> Enterprise Architecture enables you to achieve the right balance between business transformation and continuous operational efficiency </a:t>
          </a:r>
          <a:br>
            <a:rPr lang="en-GB" sz="1400" b="0" i="0" kern="1200" baseline="0" dirty="0"/>
          </a:br>
          <a:endParaRPr lang="en-US" sz="1400" b="0" kern="1200" dirty="0"/>
        </a:p>
      </dsp:txBody>
      <dsp:txXfrm>
        <a:off x="37950" y="1754239"/>
        <a:ext cx="7547979" cy="701510"/>
      </dsp:txXfrm>
    </dsp:sp>
    <dsp:sp modelId="{EE7751E7-D635-4072-AE55-CFED52AB47D9}">
      <dsp:nvSpPr>
        <dsp:cNvPr id="0" name=""/>
        <dsp:cNvSpPr/>
      </dsp:nvSpPr>
      <dsp:spPr>
        <a:xfrm>
          <a:off x="0" y="2571459"/>
          <a:ext cx="7623879" cy="777410"/>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a:t>Enterprise Architecture supports the needs of the organization to be met with an integrated strategy*</a:t>
          </a:r>
          <a:endParaRPr lang="en-US" sz="1400" b="0" kern="1200"/>
        </a:p>
      </dsp:txBody>
      <dsp:txXfrm>
        <a:off x="37950" y="2609409"/>
        <a:ext cx="7547979" cy="701510"/>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18561-36A2-4725-9541-98540673132E}">
      <dsp:nvSpPr>
        <dsp:cNvPr id="0" name=""/>
        <dsp:cNvSpPr/>
      </dsp:nvSpPr>
      <dsp:spPr>
        <a:xfrm>
          <a:off x="602046" y="0"/>
          <a:ext cx="6453820" cy="137215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ED354D-FAF1-42ED-86CB-A539F1944DE2}">
      <dsp:nvSpPr>
        <dsp:cNvPr id="0" name=""/>
        <dsp:cNvSpPr/>
      </dsp:nvSpPr>
      <dsp:spPr>
        <a:xfrm>
          <a:off x="2224" y="411647"/>
          <a:ext cx="1339108" cy="54886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100000"/>
            </a:lnSpc>
            <a:spcBef>
              <a:spcPct val="0"/>
            </a:spcBef>
            <a:spcAft>
              <a:spcPct val="35000"/>
            </a:spcAft>
            <a:buNone/>
            <a:defRPr cap="all"/>
          </a:pPr>
          <a:r>
            <a:rPr lang="en-GB" sz="1050" kern="1200"/>
            <a:t>classification</a:t>
          </a:r>
          <a:endParaRPr lang="en-US" sz="1050" kern="1200"/>
        </a:p>
      </dsp:txBody>
      <dsp:txXfrm>
        <a:off x="29017" y="438440"/>
        <a:ext cx="1285522" cy="495278"/>
      </dsp:txXfrm>
    </dsp:sp>
    <dsp:sp modelId="{017D82D2-7C7A-4CDB-AA72-0B53DC3E787E}">
      <dsp:nvSpPr>
        <dsp:cNvPr id="0" name=""/>
        <dsp:cNvSpPr/>
      </dsp:nvSpPr>
      <dsp:spPr>
        <a:xfrm>
          <a:off x="1564517" y="411647"/>
          <a:ext cx="1339108" cy="54886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100000"/>
            </a:lnSpc>
            <a:spcBef>
              <a:spcPct val="0"/>
            </a:spcBef>
            <a:spcAft>
              <a:spcPct val="35000"/>
            </a:spcAft>
            <a:buNone/>
            <a:defRPr cap="all"/>
          </a:pPr>
          <a:r>
            <a:rPr lang="en-GB" sz="1050" kern="1200"/>
            <a:t>identification</a:t>
          </a:r>
          <a:endParaRPr lang="en-US" sz="1050" kern="1200"/>
        </a:p>
      </dsp:txBody>
      <dsp:txXfrm>
        <a:off x="1591310" y="438440"/>
        <a:ext cx="1285522" cy="495278"/>
      </dsp:txXfrm>
    </dsp:sp>
    <dsp:sp modelId="{0BF758AD-55CA-43FD-A077-4B1215BDB85F}">
      <dsp:nvSpPr>
        <dsp:cNvPr id="0" name=""/>
        <dsp:cNvSpPr/>
      </dsp:nvSpPr>
      <dsp:spPr>
        <a:xfrm>
          <a:off x="3126810" y="411647"/>
          <a:ext cx="1339108" cy="54886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100000"/>
            </a:lnSpc>
            <a:spcBef>
              <a:spcPct val="0"/>
            </a:spcBef>
            <a:spcAft>
              <a:spcPct val="35000"/>
            </a:spcAft>
            <a:buNone/>
            <a:defRPr cap="all"/>
          </a:pPr>
          <a:r>
            <a:rPr lang="en-GB" sz="1050" kern="1200"/>
            <a:t>initial assessment</a:t>
          </a:r>
          <a:endParaRPr lang="en-US" sz="1050" kern="1200"/>
        </a:p>
      </dsp:txBody>
      <dsp:txXfrm>
        <a:off x="3153603" y="438440"/>
        <a:ext cx="1285522" cy="495278"/>
      </dsp:txXfrm>
    </dsp:sp>
    <dsp:sp modelId="{AD4C715D-9EC4-47A2-AA8D-89DF8A1E1148}">
      <dsp:nvSpPr>
        <dsp:cNvPr id="0" name=""/>
        <dsp:cNvSpPr/>
      </dsp:nvSpPr>
      <dsp:spPr>
        <a:xfrm>
          <a:off x="4689103" y="411647"/>
          <a:ext cx="1339108" cy="54886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100000"/>
            </a:lnSpc>
            <a:spcBef>
              <a:spcPct val="0"/>
            </a:spcBef>
            <a:spcAft>
              <a:spcPct val="35000"/>
            </a:spcAft>
            <a:buNone/>
            <a:defRPr cap="all"/>
          </a:pPr>
          <a:r>
            <a:rPr lang="en-GB" sz="1050" kern="1200"/>
            <a:t>mitigation and residual assessment</a:t>
          </a:r>
          <a:endParaRPr lang="en-US" sz="1050" kern="1200"/>
        </a:p>
      </dsp:txBody>
      <dsp:txXfrm>
        <a:off x="4715896" y="438440"/>
        <a:ext cx="1285522" cy="495278"/>
      </dsp:txXfrm>
    </dsp:sp>
    <dsp:sp modelId="{C3D6C3AE-C93E-4E61-AB6F-C3DBE1399D11}">
      <dsp:nvSpPr>
        <dsp:cNvPr id="0" name=""/>
        <dsp:cNvSpPr/>
      </dsp:nvSpPr>
      <dsp:spPr>
        <a:xfrm>
          <a:off x="6251397" y="411647"/>
          <a:ext cx="1339108" cy="54886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100000"/>
            </a:lnSpc>
            <a:spcBef>
              <a:spcPct val="0"/>
            </a:spcBef>
            <a:spcAft>
              <a:spcPct val="35000"/>
            </a:spcAft>
            <a:buNone/>
            <a:defRPr cap="all"/>
          </a:pPr>
          <a:r>
            <a:rPr lang="en-GB" sz="1050" kern="1200"/>
            <a:t>monitoring</a:t>
          </a:r>
          <a:endParaRPr lang="en-US" sz="1050" kern="1200"/>
        </a:p>
      </dsp:txBody>
      <dsp:txXfrm>
        <a:off x="6278190" y="438440"/>
        <a:ext cx="1285522" cy="495278"/>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D2F6-BE48-43A7-83D8-024EA3C339C6}">
      <dsp:nvSpPr>
        <dsp:cNvPr id="0" name=""/>
        <dsp:cNvSpPr/>
      </dsp:nvSpPr>
      <dsp:spPr>
        <a:xfrm>
          <a:off x="3183857" y="225"/>
          <a:ext cx="735574" cy="73557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9605C4AE-23BB-4017-8A61-4B486710BCF9}">
      <dsp:nvSpPr>
        <dsp:cNvPr id="0" name=""/>
        <dsp:cNvSpPr/>
      </dsp:nvSpPr>
      <dsp:spPr>
        <a:xfrm>
          <a:off x="3340619" y="156987"/>
          <a:ext cx="422050" cy="4220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E16A59-E14F-4995-9062-04B0C5DB0FE6}">
      <dsp:nvSpPr>
        <dsp:cNvPr id="0" name=""/>
        <dsp:cNvSpPr/>
      </dsp:nvSpPr>
      <dsp:spPr>
        <a:xfrm>
          <a:off x="2948714" y="964912"/>
          <a:ext cx="1205859" cy="48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Initial </a:t>
          </a:r>
          <a:br>
            <a:rPr lang="en-GB" sz="1400" kern="1200"/>
          </a:br>
          <a:r>
            <a:rPr lang="en-GB" sz="1400" kern="1200"/>
            <a:t>Level of Risk</a:t>
          </a:r>
          <a:endParaRPr lang="en-US" sz="1400" kern="1200"/>
        </a:p>
      </dsp:txBody>
      <dsp:txXfrm>
        <a:off x="2948714" y="964912"/>
        <a:ext cx="1205859" cy="482343"/>
      </dsp:txXfrm>
    </dsp:sp>
    <dsp:sp modelId="{437ABB83-4414-4B23-9F2F-39F68D9ED286}">
      <dsp:nvSpPr>
        <dsp:cNvPr id="0" name=""/>
        <dsp:cNvSpPr/>
      </dsp:nvSpPr>
      <dsp:spPr>
        <a:xfrm>
          <a:off x="4811291" y="225"/>
          <a:ext cx="735574" cy="735574"/>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43C8C91F-C765-41A6-B7F1-72F9CD3F0D2B}">
      <dsp:nvSpPr>
        <dsp:cNvPr id="0" name=""/>
        <dsp:cNvSpPr/>
      </dsp:nvSpPr>
      <dsp:spPr>
        <a:xfrm>
          <a:off x="4968052" y="156987"/>
          <a:ext cx="422050" cy="4220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43A5D-338D-4A08-96CA-DA1E7D6EC35D}">
      <dsp:nvSpPr>
        <dsp:cNvPr id="0" name=""/>
        <dsp:cNvSpPr/>
      </dsp:nvSpPr>
      <dsp:spPr>
        <a:xfrm>
          <a:off x="4365599" y="964912"/>
          <a:ext cx="1626957" cy="48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a:t>Residual </a:t>
          </a:r>
          <a:br>
            <a:rPr lang="en-GB" sz="1400" kern="1200"/>
          </a:br>
          <a:r>
            <a:rPr lang="en-GB" sz="1400" kern="1200"/>
            <a:t>Level of Risk</a:t>
          </a:r>
          <a:endParaRPr lang="en-US" sz="1400" kern="1200"/>
        </a:p>
      </dsp:txBody>
      <dsp:txXfrm>
        <a:off x="4365599" y="964912"/>
        <a:ext cx="1626957" cy="482343"/>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331A9-4B2F-4507-9958-9E832BA9ED0E}">
      <dsp:nvSpPr>
        <dsp:cNvPr id="0" name=""/>
        <dsp:cNvSpPr/>
      </dsp:nvSpPr>
      <dsp:spPr>
        <a:xfrm>
          <a:off x="0" y="346531"/>
          <a:ext cx="3561823" cy="579600"/>
        </a:xfrm>
        <a:prstGeom prst="rect">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5636E7C-E9B5-4E14-83E9-00E3A850ADB2}">
      <dsp:nvSpPr>
        <dsp:cNvPr id="0" name=""/>
        <dsp:cNvSpPr/>
      </dsp:nvSpPr>
      <dsp:spPr>
        <a:xfrm>
          <a:off x="167544" y="16129"/>
          <a:ext cx="3004198" cy="678960"/>
        </a:xfrm>
        <a:prstGeom prst="round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4240" tIns="0" rIns="94240" bIns="0" numCol="1" spcCol="1270" anchor="ctr" anchorCtr="0">
          <a:noAutofit/>
        </a:bodyPr>
        <a:lstStyle/>
        <a:p>
          <a:pPr marL="0" lvl="0" indent="0" algn="l" defTabSz="533400">
            <a:lnSpc>
              <a:spcPct val="90000"/>
            </a:lnSpc>
            <a:spcBef>
              <a:spcPct val="0"/>
            </a:spcBef>
            <a:spcAft>
              <a:spcPct val="35000"/>
            </a:spcAft>
            <a:buNone/>
          </a:pPr>
          <a:r>
            <a:rPr lang="en-GB" sz="1200" kern="1200"/>
            <a:t>Is with respect to impact on the organization</a:t>
          </a:r>
          <a:endParaRPr lang="en-US" sz="1200" kern="1200"/>
        </a:p>
      </dsp:txBody>
      <dsp:txXfrm>
        <a:off x="200688" y="49273"/>
        <a:ext cx="2937910" cy="612672"/>
      </dsp:txXfrm>
    </dsp:sp>
    <dsp:sp modelId="{1BD2973F-B925-4608-97BC-DCF28E8A8C43}">
      <dsp:nvSpPr>
        <dsp:cNvPr id="0" name=""/>
        <dsp:cNvSpPr/>
      </dsp:nvSpPr>
      <dsp:spPr>
        <a:xfrm>
          <a:off x="0" y="1831903"/>
          <a:ext cx="3561823" cy="1340325"/>
        </a:xfrm>
        <a:prstGeom prst="rect">
          <a:avLst/>
        </a:prstGeom>
        <a:solidFill>
          <a:schemeClr val="lt1">
            <a:alpha val="90000"/>
            <a:hueOff val="0"/>
            <a:satOff val="0"/>
            <a:lumOff val="0"/>
            <a:alphaOff val="0"/>
          </a:schemeClr>
        </a:solidFill>
        <a:ln w="6350" cap="flat" cmpd="sng" algn="ctr">
          <a:solidFill>
            <a:schemeClr val="accent1">
              <a:shade val="80000"/>
              <a:hueOff val="349283"/>
              <a:satOff val="-6256"/>
              <a:lumOff val="2658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6437" tIns="479044" rIns="276437"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Risks are typically classified:</a:t>
          </a:r>
          <a:endParaRPr lang="en-US" sz="1200" kern="1200"/>
        </a:p>
        <a:p>
          <a:pPr marL="114300" lvl="1" indent="-114300" algn="l" defTabSz="533400">
            <a:lnSpc>
              <a:spcPct val="90000"/>
            </a:lnSpc>
            <a:spcBef>
              <a:spcPct val="0"/>
            </a:spcBef>
            <a:spcAft>
              <a:spcPct val="15000"/>
            </a:spcAft>
            <a:buChar char="•"/>
          </a:pPr>
          <a:r>
            <a:rPr lang="en-GB" sz="1200" kern="1200"/>
            <a:t>time (schedule)</a:t>
          </a:r>
          <a:endParaRPr lang="en-US" sz="1200" kern="1200"/>
        </a:p>
        <a:p>
          <a:pPr marL="114300" lvl="1" indent="-114300" algn="l" defTabSz="533400">
            <a:lnSpc>
              <a:spcPct val="90000"/>
            </a:lnSpc>
            <a:spcBef>
              <a:spcPct val="0"/>
            </a:spcBef>
            <a:spcAft>
              <a:spcPct val="15000"/>
            </a:spcAft>
            <a:buChar char="•"/>
          </a:pPr>
          <a:r>
            <a:rPr lang="en-GB" sz="1200" kern="1200"/>
            <a:t>cost (budget)</a:t>
          </a:r>
          <a:endParaRPr lang="en-US" sz="1200" kern="1200"/>
        </a:p>
        <a:p>
          <a:pPr marL="114300" lvl="1" indent="-114300" algn="l" defTabSz="533400">
            <a:lnSpc>
              <a:spcPct val="90000"/>
            </a:lnSpc>
            <a:spcBef>
              <a:spcPct val="0"/>
            </a:spcBef>
            <a:spcAft>
              <a:spcPct val="15000"/>
            </a:spcAft>
            <a:buChar char="•"/>
          </a:pPr>
          <a:r>
            <a:rPr lang="en-GB" sz="1200" kern="1200"/>
            <a:t>scope</a:t>
          </a:r>
          <a:endParaRPr lang="en-US" sz="1200" kern="1200"/>
        </a:p>
      </dsp:txBody>
      <dsp:txXfrm>
        <a:off x="0" y="1831903"/>
        <a:ext cx="3561823" cy="1340325"/>
      </dsp:txXfrm>
    </dsp:sp>
    <dsp:sp modelId="{1CF43242-D7C1-4726-B8A5-4B4156D0AD0C}">
      <dsp:nvSpPr>
        <dsp:cNvPr id="0" name=""/>
        <dsp:cNvSpPr/>
      </dsp:nvSpPr>
      <dsp:spPr>
        <a:xfrm>
          <a:off x="177917" y="1050331"/>
          <a:ext cx="3001264" cy="1171484"/>
        </a:xfrm>
        <a:prstGeom prst="roundRect">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4240" tIns="0" rIns="94240" bIns="0" numCol="1" spcCol="1270" anchor="ctr" anchorCtr="0">
          <a:noAutofit/>
        </a:bodyPr>
        <a:lstStyle/>
        <a:p>
          <a:pPr marL="0" lvl="0" indent="0" algn="l" defTabSz="533400">
            <a:lnSpc>
              <a:spcPct val="90000"/>
            </a:lnSpc>
            <a:spcBef>
              <a:spcPct val="0"/>
            </a:spcBef>
            <a:spcAft>
              <a:spcPct val="35000"/>
            </a:spcAft>
            <a:buNone/>
          </a:pPr>
          <a:r>
            <a:rPr lang="en-GB" sz="1200" kern="1200"/>
            <a:t>Certain impacts have to be addressed by certain levels of governance</a:t>
          </a:r>
          <a:endParaRPr lang="en-US" sz="1200" kern="1200"/>
        </a:p>
      </dsp:txBody>
      <dsp:txXfrm>
        <a:off x="235104" y="1107518"/>
        <a:ext cx="2886890" cy="1057110"/>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922C7-16CD-428F-A2A2-55C9C1F8FA89}">
      <dsp:nvSpPr>
        <dsp:cNvPr id="0" name=""/>
        <dsp:cNvSpPr/>
      </dsp:nvSpPr>
      <dsp:spPr>
        <a:xfrm>
          <a:off x="0" y="392742"/>
          <a:ext cx="3691291" cy="1323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6485" tIns="499872" rIns="286485"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Maturity and Transformation Readiness Assessments</a:t>
          </a:r>
          <a:endParaRPr lang="en-US" sz="1200" kern="1200"/>
        </a:p>
        <a:p>
          <a:pPr marL="114300" lvl="1" indent="-114300" algn="l" defTabSz="533400">
            <a:lnSpc>
              <a:spcPct val="90000"/>
            </a:lnSpc>
            <a:spcBef>
              <a:spcPct val="0"/>
            </a:spcBef>
            <a:spcAft>
              <a:spcPct val="15000"/>
            </a:spcAft>
            <a:buChar char="•"/>
          </a:pPr>
          <a:r>
            <a:rPr lang="en-GB" sz="1200" kern="1200"/>
            <a:t>Capability Maturity Models (CMMs)</a:t>
          </a:r>
          <a:endParaRPr lang="en-US" sz="1200" kern="1200"/>
        </a:p>
        <a:p>
          <a:pPr marL="114300" lvl="1" indent="-114300" algn="l" defTabSz="533400">
            <a:lnSpc>
              <a:spcPct val="90000"/>
            </a:lnSpc>
            <a:spcBef>
              <a:spcPct val="0"/>
            </a:spcBef>
            <a:spcAft>
              <a:spcPct val="15000"/>
            </a:spcAft>
            <a:buChar char="•"/>
          </a:pPr>
          <a:r>
            <a:rPr lang="en-GB" sz="1200" kern="1200"/>
            <a:t>Implication of </a:t>
          </a:r>
          <a:r>
            <a:rPr lang="en-GB" sz="1200" b="1" kern="1200"/>
            <a:t>NOT</a:t>
          </a:r>
          <a:r>
            <a:rPr lang="en-GB" sz="1200" kern="1200"/>
            <a:t> achieving the target state </a:t>
          </a:r>
          <a:endParaRPr lang="en-US" sz="1200" kern="1200"/>
        </a:p>
      </dsp:txBody>
      <dsp:txXfrm>
        <a:off x="0" y="392742"/>
        <a:ext cx="3691291" cy="1323000"/>
      </dsp:txXfrm>
    </dsp:sp>
    <dsp:sp modelId="{FC010EC2-5FBB-43E5-8330-022DEE68C498}">
      <dsp:nvSpPr>
        <dsp:cNvPr id="0" name=""/>
        <dsp:cNvSpPr/>
      </dsp:nvSpPr>
      <dsp:spPr>
        <a:xfrm>
          <a:off x="184564" y="41696"/>
          <a:ext cx="3113397" cy="70848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665" tIns="0" rIns="97665" bIns="0" numCol="1" spcCol="1270" anchor="ctr" anchorCtr="0">
          <a:noAutofit/>
        </a:bodyPr>
        <a:lstStyle/>
        <a:p>
          <a:pPr marL="0" lvl="0" indent="0" algn="l" defTabSz="533400">
            <a:lnSpc>
              <a:spcPct val="90000"/>
            </a:lnSpc>
            <a:spcBef>
              <a:spcPct val="0"/>
            </a:spcBef>
            <a:spcAft>
              <a:spcPct val="35000"/>
            </a:spcAft>
            <a:buNone/>
          </a:pPr>
          <a:r>
            <a:rPr lang="en-GB" sz="1200" kern="1200"/>
            <a:t>Use:</a:t>
          </a:r>
          <a:endParaRPr lang="en-US" sz="1200" kern="1200"/>
        </a:p>
      </dsp:txBody>
      <dsp:txXfrm>
        <a:off x="219149" y="76281"/>
        <a:ext cx="3044227" cy="639310"/>
      </dsp:txXfrm>
    </dsp:sp>
    <dsp:sp modelId="{61340505-290B-4CAC-A330-B6C89DF303A3}">
      <dsp:nvSpPr>
        <dsp:cNvPr id="0" name=""/>
        <dsp:cNvSpPr/>
      </dsp:nvSpPr>
      <dsp:spPr>
        <a:xfrm>
          <a:off x="0" y="2583216"/>
          <a:ext cx="3691291" cy="6048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18568C-FD58-4780-9935-D9E51C28EDE2}">
      <dsp:nvSpPr>
        <dsp:cNvPr id="0" name=""/>
        <dsp:cNvSpPr/>
      </dsp:nvSpPr>
      <dsp:spPr>
        <a:xfrm>
          <a:off x="184564" y="1848536"/>
          <a:ext cx="3116446" cy="1088919"/>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665" tIns="0" rIns="97665" bIns="0" numCol="1" spcCol="1270" anchor="ctr" anchorCtr="0">
          <a:noAutofit/>
        </a:bodyPr>
        <a:lstStyle/>
        <a:p>
          <a:pPr marL="0" lvl="0" indent="0" algn="l" defTabSz="533400">
            <a:lnSpc>
              <a:spcPct val="90000"/>
            </a:lnSpc>
            <a:spcBef>
              <a:spcPct val="0"/>
            </a:spcBef>
            <a:spcAft>
              <a:spcPct val="35000"/>
            </a:spcAft>
            <a:buNone/>
          </a:pPr>
          <a:r>
            <a:rPr lang="en-GB" sz="1200" kern="1200"/>
            <a:t>Risk documentation is completed in the context of a Risk Management Plan</a:t>
          </a:r>
          <a:endParaRPr lang="en-US" sz="1200" kern="1200"/>
        </a:p>
      </dsp:txBody>
      <dsp:txXfrm>
        <a:off x="237721" y="1901693"/>
        <a:ext cx="3010132" cy="982605"/>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B2AE5-B23E-4F5B-B6DC-B5FBC215DAF1}">
      <dsp:nvSpPr>
        <dsp:cNvPr id="0" name=""/>
        <dsp:cNvSpPr/>
      </dsp:nvSpPr>
      <dsp:spPr>
        <a:xfrm>
          <a:off x="0" y="198977"/>
          <a:ext cx="3285720" cy="1091589"/>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8000" tIns="108000" rIns="144000" bIns="85344" numCol="1" spcCol="1270" anchor="t" anchorCtr="0">
          <a:noAutofit/>
        </a:bodyPr>
        <a:lstStyle/>
        <a:p>
          <a:pPr marL="36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Frequent</a:t>
          </a:r>
          <a:endParaRPr lang="en-US" sz="1200" kern="1200"/>
        </a:p>
        <a:p>
          <a:pPr marL="36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Likely	</a:t>
          </a:r>
          <a:endParaRPr lang="en-US" sz="1200" kern="1200"/>
        </a:p>
        <a:p>
          <a:pPr marL="36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Occasional</a:t>
          </a:r>
          <a:endParaRPr lang="en-US" sz="1200" kern="1200"/>
        </a:p>
        <a:p>
          <a:pPr marL="36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Seldom</a:t>
          </a:r>
          <a:endParaRPr lang="en-US" sz="1200" kern="1200"/>
        </a:p>
        <a:p>
          <a:pPr marL="36000" lvl="1" indent="-114300" algn="l" defTabSz="533400">
            <a:lnSpc>
              <a:spcPct val="90000"/>
            </a:lnSpc>
            <a:spcBef>
              <a:spcPct val="0"/>
            </a:spcBef>
            <a:spcAft>
              <a:spcPct val="15000"/>
            </a:spcAft>
            <a:buFont typeface="Courier New" panose="02070309020205020404" pitchFamily="49" charset="0"/>
            <a:buChar char="o"/>
          </a:pPr>
          <a:r>
            <a:rPr lang="en-US" sz="1200" kern="1200"/>
            <a:t>Unlikely</a:t>
          </a:r>
        </a:p>
      </dsp:txBody>
      <dsp:txXfrm>
        <a:off x="0" y="198977"/>
        <a:ext cx="3285720" cy="1091589"/>
      </dsp:txXfrm>
    </dsp:sp>
    <dsp:sp modelId="{4B6DEE4C-F5DA-4C02-B866-58EBBB9C861B}">
      <dsp:nvSpPr>
        <dsp:cNvPr id="0" name=""/>
        <dsp:cNvSpPr/>
      </dsp:nvSpPr>
      <dsp:spPr>
        <a:xfrm>
          <a:off x="175154" y="1269"/>
          <a:ext cx="2452165" cy="266827"/>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777" tIns="0" rIns="92777" bIns="0" numCol="1" spcCol="1270" anchor="ctr" anchorCtr="0">
          <a:noAutofit/>
        </a:bodyPr>
        <a:lstStyle/>
        <a:p>
          <a:pPr marL="0" lvl="0" indent="0" algn="l" defTabSz="800100">
            <a:lnSpc>
              <a:spcPct val="90000"/>
            </a:lnSpc>
            <a:spcBef>
              <a:spcPct val="0"/>
            </a:spcBef>
            <a:spcAft>
              <a:spcPct val="35000"/>
            </a:spcAft>
            <a:buNone/>
          </a:pPr>
          <a:r>
            <a:rPr lang="en-GB" sz="1800" b="1" i="0" kern="1200" baseline="0"/>
            <a:t>Frequency </a:t>
          </a:r>
          <a:r>
            <a:rPr lang="en-GB" sz="1800" b="0" i="0" kern="1200" baseline="0"/>
            <a:t>as</a:t>
          </a:r>
          <a:r>
            <a:rPr lang="en-GB" sz="1800" b="1" i="0" kern="1200" baseline="0"/>
            <a:t>:</a:t>
          </a:r>
          <a:endParaRPr lang="en-US" sz="1800" kern="1200"/>
        </a:p>
      </dsp:txBody>
      <dsp:txXfrm>
        <a:off x="188179" y="14294"/>
        <a:ext cx="2426115" cy="240777"/>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B2AE5-B23E-4F5B-B6DC-B5FBC215DAF1}">
      <dsp:nvSpPr>
        <dsp:cNvPr id="0" name=""/>
        <dsp:cNvSpPr/>
      </dsp:nvSpPr>
      <dsp:spPr>
        <a:xfrm>
          <a:off x="316258" y="302930"/>
          <a:ext cx="3236551" cy="945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3677" tIns="104140" rIns="313677" bIns="85344" numCol="1" spcCol="1270" anchor="t" anchorCtr="0">
          <a:noAutofit/>
        </a:bodyPr>
        <a:lstStyle/>
        <a:p>
          <a:pPr marL="72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Catastrophic</a:t>
          </a:r>
          <a:endParaRPr lang="en-US" sz="1200" kern="1200"/>
        </a:p>
        <a:p>
          <a:pPr marL="72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Critical 	</a:t>
          </a:r>
          <a:endParaRPr lang="en-US" sz="1200" kern="1200"/>
        </a:p>
        <a:p>
          <a:pPr marL="72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Marginal </a:t>
          </a:r>
          <a:endParaRPr lang="en-US" sz="1200" kern="1200"/>
        </a:p>
        <a:p>
          <a:pPr marL="72000" lvl="1" indent="-114300" algn="l" defTabSz="533400">
            <a:lnSpc>
              <a:spcPct val="90000"/>
            </a:lnSpc>
            <a:spcBef>
              <a:spcPct val="0"/>
            </a:spcBef>
            <a:spcAft>
              <a:spcPct val="15000"/>
            </a:spcAft>
            <a:buFont typeface="Courier New" panose="02070309020205020404" pitchFamily="49" charset="0"/>
            <a:buChar char="o"/>
          </a:pPr>
          <a:r>
            <a:rPr lang="en-GB" sz="1200" i="0" kern="1200" baseline="0"/>
            <a:t>Negligible</a:t>
          </a:r>
          <a:endParaRPr lang="en-US" sz="1200" kern="1200"/>
        </a:p>
      </dsp:txBody>
      <dsp:txXfrm>
        <a:off x="316258" y="302930"/>
        <a:ext cx="3236551" cy="945000"/>
      </dsp:txXfrm>
    </dsp:sp>
    <dsp:sp modelId="{4B6DEE4C-F5DA-4C02-B866-58EBBB9C861B}">
      <dsp:nvSpPr>
        <dsp:cNvPr id="0" name=""/>
        <dsp:cNvSpPr/>
      </dsp:nvSpPr>
      <dsp:spPr>
        <a:xfrm>
          <a:off x="201885" y="15320"/>
          <a:ext cx="2826390" cy="34608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935" tIns="0" rIns="106935" bIns="0" numCol="1" spcCol="1270" anchor="ctr" anchorCtr="0">
          <a:noAutofit/>
        </a:bodyPr>
        <a:lstStyle/>
        <a:p>
          <a:pPr marL="0" lvl="0" indent="0" algn="l" defTabSz="800100">
            <a:lnSpc>
              <a:spcPct val="90000"/>
            </a:lnSpc>
            <a:spcBef>
              <a:spcPct val="0"/>
            </a:spcBef>
            <a:spcAft>
              <a:spcPct val="35000"/>
            </a:spcAft>
            <a:buNone/>
          </a:pPr>
          <a:r>
            <a:rPr lang="en-GB" sz="1800" b="1" i="0" kern="1200" baseline="0"/>
            <a:t>Effect</a:t>
          </a:r>
          <a:r>
            <a:rPr lang="en-GB" sz="1800" i="0" kern="1200" baseline="0"/>
            <a:t> is assessed using: </a:t>
          </a:r>
          <a:endParaRPr lang="en-US" sz="1800" kern="1200"/>
        </a:p>
      </dsp:txBody>
      <dsp:txXfrm>
        <a:off x="218780" y="32215"/>
        <a:ext cx="2792600" cy="312299"/>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86BFE-6100-46B3-BE21-81C1C3E2A0C6}">
      <dsp:nvSpPr>
        <dsp:cNvPr id="0" name=""/>
        <dsp:cNvSpPr/>
      </dsp:nvSpPr>
      <dsp:spPr>
        <a:xfrm>
          <a:off x="3740968" y="284863"/>
          <a:ext cx="495175" cy="4951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46DC2A-649F-4564-AF5D-6E5294988F4D}">
      <dsp:nvSpPr>
        <dsp:cNvPr id="0" name=""/>
        <dsp:cNvSpPr/>
      </dsp:nvSpPr>
      <dsp:spPr>
        <a:xfrm>
          <a:off x="2512151" y="950076"/>
          <a:ext cx="2952810" cy="468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The classification E, H, M, L may not of sufficient granularity</a:t>
          </a:r>
          <a:endParaRPr lang="en-US" sz="1600" kern="1200"/>
        </a:p>
      </dsp:txBody>
      <dsp:txXfrm>
        <a:off x="2512151" y="950076"/>
        <a:ext cx="2952810" cy="468095"/>
      </dsp:txXfrm>
    </dsp:sp>
    <dsp:sp modelId="{B31EF07B-3775-4DD5-B875-572E17A6049E}">
      <dsp:nvSpPr>
        <dsp:cNvPr id="0" name=""/>
        <dsp:cNvSpPr/>
      </dsp:nvSpPr>
      <dsp:spPr>
        <a:xfrm>
          <a:off x="7182171" y="284863"/>
          <a:ext cx="495175" cy="4951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911A7F-4076-4DFA-93A1-0F6B4E136896}">
      <dsp:nvSpPr>
        <dsp:cNvPr id="0" name=""/>
        <dsp:cNvSpPr/>
      </dsp:nvSpPr>
      <dsp:spPr>
        <a:xfrm>
          <a:off x="5657530" y="950076"/>
          <a:ext cx="3544457" cy="468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The tendency is to concentrate on the mitigation of perceived ‘big’ risks.</a:t>
          </a:r>
          <a:endParaRPr lang="en-US" sz="1600" kern="1200"/>
        </a:p>
      </dsp:txBody>
      <dsp:txXfrm>
        <a:off x="5657530" y="950076"/>
        <a:ext cx="3544457" cy="468095"/>
      </dsp:txXfrm>
    </dsp:sp>
    <dsp:sp modelId="{85E99B53-0A29-4E1C-92C6-185A41F005AE}">
      <dsp:nvSpPr>
        <dsp:cNvPr id="0" name=""/>
        <dsp:cNvSpPr/>
      </dsp:nvSpPr>
      <dsp:spPr>
        <a:xfrm>
          <a:off x="9996750" y="284863"/>
          <a:ext cx="495175" cy="4951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5F7CB1-1CD5-470D-92AB-F79903C7493F}">
      <dsp:nvSpPr>
        <dsp:cNvPr id="0" name=""/>
        <dsp:cNvSpPr/>
      </dsp:nvSpPr>
      <dsp:spPr>
        <a:xfrm>
          <a:off x="9394555" y="950076"/>
          <a:ext cx="1699564" cy="468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a:t>Modelling of rare events</a:t>
          </a:r>
          <a:endParaRPr lang="en-US" sz="1600" kern="1200"/>
        </a:p>
      </dsp:txBody>
      <dsp:txXfrm>
        <a:off x="9394555" y="950076"/>
        <a:ext cx="1699564" cy="468095"/>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B9A23-6EC7-4F57-8A50-4D1E2FFD225A}">
      <dsp:nvSpPr>
        <dsp:cNvPr id="0" name=""/>
        <dsp:cNvSpPr/>
      </dsp:nvSpPr>
      <dsp:spPr>
        <a:xfrm>
          <a:off x="3436497" y="179"/>
          <a:ext cx="680888" cy="680888"/>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A7C3E75B-7A4D-4939-9738-F8E4F7F3DE9A}">
      <dsp:nvSpPr>
        <dsp:cNvPr id="0" name=""/>
        <dsp:cNvSpPr/>
      </dsp:nvSpPr>
      <dsp:spPr>
        <a:xfrm>
          <a:off x="3581604" y="145287"/>
          <a:ext cx="390673" cy="3906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D365C8-EEA6-4C92-971D-C3C39411B46C}">
      <dsp:nvSpPr>
        <dsp:cNvPr id="0" name=""/>
        <dsp:cNvSpPr/>
      </dsp:nvSpPr>
      <dsp:spPr>
        <a:xfrm>
          <a:off x="2951587" y="893148"/>
          <a:ext cx="1650708"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0" kern="1200"/>
            <a:t>Mathematical bases</a:t>
          </a:r>
          <a:endParaRPr lang="en-US" sz="1400" b="0" kern="1200"/>
        </a:p>
      </dsp:txBody>
      <dsp:txXfrm>
        <a:off x="2951587" y="893148"/>
        <a:ext cx="1650708" cy="446484"/>
      </dsp:txXfrm>
    </dsp:sp>
    <dsp:sp modelId="{6FBD378F-5D34-4A3D-9E44-FDB66055C765}">
      <dsp:nvSpPr>
        <dsp:cNvPr id="0" name=""/>
        <dsp:cNvSpPr/>
      </dsp:nvSpPr>
      <dsp:spPr>
        <a:xfrm>
          <a:off x="5274416" y="179"/>
          <a:ext cx="680888" cy="680888"/>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8F0AA9D9-D62B-41E3-B996-D7339573E13D}">
      <dsp:nvSpPr>
        <dsp:cNvPr id="0" name=""/>
        <dsp:cNvSpPr/>
      </dsp:nvSpPr>
      <dsp:spPr>
        <a:xfrm>
          <a:off x="5419524" y="145287"/>
          <a:ext cx="390673" cy="3906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D86D1-0253-4EF4-B5A5-C0EEDECC3758}">
      <dsp:nvSpPr>
        <dsp:cNvPr id="0" name=""/>
        <dsp:cNvSpPr/>
      </dsp:nvSpPr>
      <dsp:spPr>
        <a:xfrm>
          <a:off x="4797632" y="893148"/>
          <a:ext cx="1634456"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0" kern="1200"/>
            <a:t>Statistical methods</a:t>
          </a:r>
          <a:endParaRPr lang="en-US" sz="1400" b="0" kern="1200"/>
        </a:p>
      </dsp:txBody>
      <dsp:txXfrm>
        <a:off x="4797632" y="893148"/>
        <a:ext cx="1634456" cy="446484"/>
      </dsp:txXfrm>
    </dsp:sp>
    <dsp:sp modelId="{3D6437A5-0EA1-4B46-9C96-C67EBB0AA5C8}">
      <dsp:nvSpPr>
        <dsp:cNvPr id="0" name=""/>
        <dsp:cNvSpPr/>
      </dsp:nvSpPr>
      <dsp:spPr>
        <a:xfrm>
          <a:off x="6940333" y="179"/>
          <a:ext cx="680888" cy="680888"/>
        </a:xfrm>
        <a:prstGeom prst="round2DiagRect">
          <a:avLst>
            <a:gd name="adj1" fmla="val 29727"/>
            <a:gd name="adj2" fmla="val 0"/>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97FA60F3-ED95-41BE-A71E-D38CA8AA60F0}">
      <dsp:nvSpPr>
        <dsp:cNvPr id="0" name=""/>
        <dsp:cNvSpPr/>
      </dsp:nvSpPr>
      <dsp:spPr>
        <a:xfrm>
          <a:off x="7085441" y="145287"/>
          <a:ext cx="390673" cy="3906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B367A1-D22E-4C1C-8A89-A48E113425CF}">
      <dsp:nvSpPr>
        <dsp:cNvPr id="0" name=""/>
        <dsp:cNvSpPr/>
      </dsp:nvSpPr>
      <dsp:spPr>
        <a:xfrm>
          <a:off x="6627426" y="893148"/>
          <a:ext cx="1306703"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0" kern="1200"/>
            <a:t>Applications</a:t>
          </a:r>
          <a:endParaRPr lang="en-US" sz="1400" b="0" kern="1200"/>
        </a:p>
      </dsp:txBody>
      <dsp:txXfrm>
        <a:off x="6627426" y="893148"/>
        <a:ext cx="1306703" cy="446484"/>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F6A2C-D1D2-4250-A875-70AD47F5559F}">
      <dsp:nvSpPr>
        <dsp:cNvPr id="0" name=""/>
        <dsp:cNvSpPr/>
      </dsp:nvSpPr>
      <dsp:spPr>
        <a:xfrm>
          <a:off x="34045" y="89"/>
          <a:ext cx="1571993" cy="99821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8C1190-EE36-4E2C-8A1E-0412BAB6BDE5}">
      <dsp:nvSpPr>
        <dsp:cNvPr id="0" name=""/>
        <dsp:cNvSpPr/>
      </dsp:nvSpPr>
      <dsp:spPr>
        <a:xfrm>
          <a:off x="208710" y="166021"/>
          <a:ext cx="1571993" cy="998215"/>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See whether the mitigation effort has really made an acceptable difference</a:t>
          </a:r>
          <a:endParaRPr lang="en-US" sz="1200" kern="1200"/>
        </a:p>
      </dsp:txBody>
      <dsp:txXfrm>
        <a:off x="237947" y="195258"/>
        <a:ext cx="1513519" cy="939741"/>
      </dsp:txXfrm>
    </dsp:sp>
    <dsp:sp modelId="{81B3067B-7102-425C-965C-6EE1AB52CF88}">
      <dsp:nvSpPr>
        <dsp:cNvPr id="0" name=""/>
        <dsp:cNvSpPr/>
      </dsp:nvSpPr>
      <dsp:spPr>
        <a:xfrm>
          <a:off x="1955370" y="89"/>
          <a:ext cx="1571993" cy="99821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D40425-5BAE-4025-888B-AA04A99B5876}">
      <dsp:nvSpPr>
        <dsp:cNvPr id="0" name=""/>
        <dsp:cNvSpPr/>
      </dsp:nvSpPr>
      <dsp:spPr>
        <a:xfrm>
          <a:off x="2130036" y="166021"/>
          <a:ext cx="1571993" cy="998215"/>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risk that remains is called the "residual risk". </a:t>
          </a:r>
          <a:endParaRPr lang="en-US" sz="1200" kern="1200"/>
        </a:p>
      </dsp:txBody>
      <dsp:txXfrm>
        <a:off x="2159273" y="195258"/>
        <a:ext cx="1513519" cy="939741"/>
      </dsp:txXfrm>
    </dsp:sp>
    <dsp:sp modelId="{30082A90-3393-436A-BBAA-ADF906A83516}">
      <dsp:nvSpPr>
        <dsp:cNvPr id="0" name=""/>
        <dsp:cNvSpPr/>
      </dsp:nvSpPr>
      <dsp:spPr>
        <a:xfrm>
          <a:off x="3876695" y="89"/>
          <a:ext cx="1571993" cy="99821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C5408-D199-421D-9647-8C2C0F9F1D91}">
      <dsp:nvSpPr>
        <dsp:cNvPr id="0" name=""/>
        <dsp:cNvSpPr/>
      </dsp:nvSpPr>
      <dsp:spPr>
        <a:xfrm>
          <a:off x="4051361" y="166021"/>
          <a:ext cx="1571993" cy="998215"/>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Does the mitigating effort reduce the impact?</a:t>
          </a:r>
          <a:endParaRPr lang="en-US" sz="1200" kern="1200"/>
        </a:p>
      </dsp:txBody>
      <dsp:txXfrm>
        <a:off x="4080598" y="195258"/>
        <a:ext cx="1513519" cy="939741"/>
      </dsp:txXfrm>
    </dsp:sp>
    <dsp:sp modelId="{F679A281-23D0-485E-9E8D-02786EFBB098}">
      <dsp:nvSpPr>
        <dsp:cNvPr id="0" name=""/>
        <dsp:cNvSpPr/>
      </dsp:nvSpPr>
      <dsp:spPr>
        <a:xfrm>
          <a:off x="5798020" y="89"/>
          <a:ext cx="1571993" cy="99821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FDCDC5-226A-441A-8F92-FC23B8E14C00}">
      <dsp:nvSpPr>
        <dsp:cNvPr id="0" name=""/>
        <dsp:cNvSpPr/>
      </dsp:nvSpPr>
      <dsp:spPr>
        <a:xfrm>
          <a:off x="5972686" y="166021"/>
          <a:ext cx="1571993" cy="998215"/>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The final deliverable should be a transformation risk assessment:</a:t>
          </a:r>
          <a:endParaRPr lang="en-US" sz="1200" kern="1200"/>
        </a:p>
      </dsp:txBody>
      <dsp:txXfrm>
        <a:off x="6001923" y="195258"/>
        <a:ext cx="1513519" cy="939741"/>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C7250-C115-4D3B-94C7-45B347860E78}">
      <dsp:nvSpPr>
        <dsp:cNvPr id="0" name=""/>
        <dsp:cNvSpPr/>
      </dsp:nvSpPr>
      <dsp:spPr>
        <a:xfrm>
          <a:off x="0" y="66"/>
          <a:ext cx="5952449" cy="330593"/>
        </a:xfrm>
        <a:prstGeom prst="roundRect">
          <a:avLst/>
        </a:prstGeom>
        <a:solidFill>
          <a:srgbClr val="D4F1F7"/>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2F528F"/>
              </a:solidFill>
            </a:rPr>
            <a:t>Look for the hidden value – which will rarely be obvious!</a:t>
          </a:r>
          <a:endParaRPr lang="en-US" sz="1800" kern="1200">
            <a:solidFill>
              <a:srgbClr val="2F528F"/>
            </a:solidFill>
          </a:endParaRPr>
        </a:p>
      </dsp:txBody>
      <dsp:txXfrm>
        <a:off x="16138" y="16204"/>
        <a:ext cx="5920173" cy="2983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CF37A-CD60-4B45-82A4-686C08F835C5}">
      <dsp:nvSpPr>
        <dsp:cNvPr id="0" name=""/>
        <dsp:cNvSpPr/>
      </dsp:nvSpPr>
      <dsp:spPr>
        <a:xfrm>
          <a:off x="310940" y="155"/>
          <a:ext cx="2152383" cy="1291430"/>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a:t>Pretty much all enterprises seek to ‘improve’</a:t>
          </a:r>
          <a:endParaRPr lang="en-US" sz="1600" b="0" kern="1200"/>
        </a:p>
      </dsp:txBody>
      <dsp:txXfrm>
        <a:off x="310940" y="155"/>
        <a:ext cx="2152383" cy="1291430"/>
      </dsp:txXfrm>
    </dsp:sp>
    <dsp:sp modelId="{6F9D6C9A-72D0-43EE-A8FD-52E5F936E94F}">
      <dsp:nvSpPr>
        <dsp:cNvPr id="0" name=""/>
        <dsp:cNvSpPr/>
      </dsp:nvSpPr>
      <dsp:spPr>
        <a:xfrm>
          <a:off x="2678563" y="155"/>
          <a:ext cx="2152383" cy="1291430"/>
        </a:xfrm>
        <a:prstGeom prst="rect">
          <a:avLst/>
        </a:prstGeom>
        <a:solidFill>
          <a:schemeClr val="accent1">
            <a:shade val="80000"/>
            <a:hueOff val="87321"/>
            <a:satOff val="-1564"/>
            <a:lumOff val="66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a:t>Guidance on effective change will take place during the activity to realize the approved EA </a:t>
          </a:r>
          <a:endParaRPr lang="en-US" sz="1600" b="0" kern="1200"/>
        </a:p>
      </dsp:txBody>
      <dsp:txXfrm>
        <a:off x="2678563" y="155"/>
        <a:ext cx="2152383" cy="1291430"/>
      </dsp:txXfrm>
    </dsp:sp>
    <dsp:sp modelId="{8DE4C871-00CB-4864-B7B1-4BD10F8201FC}">
      <dsp:nvSpPr>
        <dsp:cNvPr id="0" name=""/>
        <dsp:cNvSpPr/>
      </dsp:nvSpPr>
      <dsp:spPr>
        <a:xfrm>
          <a:off x="5046185" y="155"/>
          <a:ext cx="2152383" cy="1291430"/>
        </a:xfrm>
        <a:prstGeom prst="rect">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a:t>The scope of the improvement drives everything that is done</a:t>
          </a:r>
          <a:endParaRPr lang="en-US" sz="1600" b="0" kern="1200"/>
        </a:p>
      </dsp:txBody>
      <dsp:txXfrm>
        <a:off x="5046185" y="155"/>
        <a:ext cx="2152383" cy="1291430"/>
      </dsp:txXfrm>
    </dsp:sp>
    <dsp:sp modelId="{D37FA227-E7C8-4CAD-9892-827918283B5A}">
      <dsp:nvSpPr>
        <dsp:cNvPr id="0" name=""/>
        <dsp:cNvSpPr/>
      </dsp:nvSpPr>
      <dsp:spPr>
        <a:xfrm>
          <a:off x="1494751" y="1506824"/>
          <a:ext cx="2152383" cy="1291430"/>
        </a:xfrm>
        <a:prstGeom prst="rect">
          <a:avLst/>
        </a:prstGeom>
        <a:solidFill>
          <a:schemeClr val="accent1">
            <a:shade val="80000"/>
            <a:hueOff val="261962"/>
            <a:satOff val="-4692"/>
            <a:lumOff val="199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a:t>EA must describe the future state and the current state</a:t>
          </a:r>
          <a:endParaRPr lang="en-US" sz="1600" b="0" kern="1200"/>
        </a:p>
      </dsp:txBody>
      <dsp:txXfrm>
        <a:off x="1494751" y="1506824"/>
        <a:ext cx="2152383" cy="1291430"/>
      </dsp:txXfrm>
    </dsp:sp>
    <dsp:sp modelId="{C567F25A-1EA0-488E-BC5E-483F0E653DB0}">
      <dsp:nvSpPr>
        <dsp:cNvPr id="0" name=""/>
        <dsp:cNvSpPr/>
      </dsp:nvSpPr>
      <dsp:spPr>
        <a:xfrm>
          <a:off x="3862374" y="1506824"/>
          <a:ext cx="2152383" cy="1291430"/>
        </a:xfrm>
        <a:prstGeom prst="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a:t>The gap between the current state and future state highlights what must change</a:t>
          </a:r>
          <a:endParaRPr lang="en-US" sz="1600" b="0" kern="1200"/>
        </a:p>
      </dsp:txBody>
      <dsp:txXfrm>
        <a:off x="3862374" y="1506824"/>
        <a:ext cx="2152383" cy="1291430"/>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B8030-2303-46CA-BEE8-DA6095790659}">
      <dsp:nvSpPr>
        <dsp:cNvPr id="0" name=""/>
        <dsp:cNvSpPr/>
      </dsp:nvSpPr>
      <dsp:spPr>
        <a:xfrm>
          <a:off x="75988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4.1a   : Briefly describe how the ADM and supporting Guidelines and Techniques relate to each other.</a:t>
          </a:r>
          <a:endParaRPr lang="en-US" sz="1000" kern="1200"/>
        </a:p>
      </dsp:txBody>
      <dsp:txXfrm>
        <a:off x="803252" y="43514"/>
        <a:ext cx="1393945" cy="801673"/>
      </dsp:txXfrm>
    </dsp:sp>
    <dsp:sp modelId="{211408F8-9412-4213-9156-ABDC1B5A070B}">
      <dsp:nvSpPr>
        <dsp:cNvPr id="0" name=""/>
        <dsp:cNvSpPr/>
      </dsp:nvSpPr>
      <dsp:spPr>
        <a:xfrm>
          <a:off x="238863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3.25a : Explain the information flow between the ADM phases.</a:t>
          </a:r>
          <a:endParaRPr lang="en-US" sz="1000" kern="1200"/>
        </a:p>
      </dsp:txBody>
      <dsp:txXfrm>
        <a:off x="2432002" y="43514"/>
        <a:ext cx="1393945" cy="801673"/>
      </dsp:txXfrm>
    </dsp:sp>
    <dsp:sp modelId="{89EC0C26-CAC1-45CE-ABE6-51846B4213F4}">
      <dsp:nvSpPr>
        <dsp:cNvPr id="0" name=""/>
        <dsp:cNvSpPr/>
      </dsp:nvSpPr>
      <dsp:spPr>
        <a:xfrm>
          <a:off x="4017384"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4.2a : Explain the purpose of Architecture Principles</a:t>
          </a:r>
          <a:endParaRPr lang="en-US" sz="1000" kern="1200"/>
        </a:p>
      </dsp:txBody>
      <dsp:txXfrm>
        <a:off x="4060752" y="43514"/>
        <a:ext cx="1393945" cy="801673"/>
      </dsp:txXfrm>
    </dsp:sp>
    <dsp:sp modelId="{B335BE55-6A24-4C43-AED1-1888A6C3A0C4}">
      <dsp:nvSpPr>
        <dsp:cNvPr id="0" name=""/>
        <dsp:cNvSpPr/>
      </dsp:nvSpPr>
      <dsp:spPr>
        <a:xfrm>
          <a:off x="5646133" y="146"/>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4.3a : Explain the recommended template for Architecture Principles</a:t>
          </a:r>
          <a:endParaRPr lang="en-US" sz="1000" kern="1200"/>
        </a:p>
      </dsp:txBody>
      <dsp:txXfrm>
        <a:off x="5689501" y="43514"/>
        <a:ext cx="1393945" cy="801673"/>
      </dsp:txXfrm>
    </dsp:sp>
    <dsp:sp modelId="{9B2C3087-7296-4934-907F-411A23BDF2FA}">
      <dsp:nvSpPr>
        <dsp:cNvPr id="0" name=""/>
        <dsp:cNvSpPr/>
      </dsp:nvSpPr>
      <dsp:spPr>
        <a:xfrm>
          <a:off x="75988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4.4a : Explain what makes a good Architecture Principle</a:t>
          </a:r>
          <a:endParaRPr lang="en-US" sz="1000" kern="1200"/>
        </a:p>
      </dsp:txBody>
      <dsp:txXfrm>
        <a:off x="803252" y="1079991"/>
        <a:ext cx="1393945" cy="801673"/>
      </dsp:txXfrm>
    </dsp:sp>
    <dsp:sp modelId="{8E463F9D-DE26-4669-AC38-EFDD917D21EF}">
      <dsp:nvSpPr>
        <dsp:cNvPr id="0" name=""/>
        <dsp:cNvSpPr/>
      </dsp:nvSpPr>
      <dsp:spPr>
        <a:xfrm>
          <a:off x="238863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4.7a : Briefly explain interoperability and how it is used</a:t>
          </a:r>
          <a:endParaRPr lang="en-US" sz="1000" kern="1200"/>
        </a:p>
      </dsp:txBody>
      <dsp:txXfrm>
        <a:off x="2432002" y="1079991"/>
        <a:ext cx="1393945" cy="801673"/>
      </dsp:txXfrm>
    </dsp:sp>
    <dsp:sp modelId="{623DDB3D-9BD3-4EF2-9685-502D676D5F13}">
      <dsp:nvSpPr>
        <dsp:cNvPr id="0" name=""/>
        <dsp:cNvSpPr/>
      </dsp:nvSpPr>
      <dsp:spPr>
        <a:xfrm>
          <a:off x="4017384"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4.8a : Explain Business Transformation Readiness Assessment and where it can be used in the ADM.</a:t>
          </a:r>
          <a:endParaRPr lang="en-US" sz="1000" kern="1200"/>
        </a:p>
      </dsp:txBody>
      <dsp:txXfrm>
        <a:off x="4060752" y="1079991"/>
        <a:ext cx="1393945" cy="801673"/>
      </dsp:txXfrm>
    </dsp:sp>
    <dsp:sp modelId="{A9C78C28-1B46-4487-B02B-0F677858E7EC}">
      <dsp:nvSpPr>
        <dsp:cNvPr id="0" name=""/>
        <dsp:cNvSpPr/>
      </dsp:nvSpPr>
      <dsp:spPr>
        <a:xfrm>
          <a:off x="5646133" y="1036623"/>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4.9a : Briefly explain the characteristics of architecture risk management and where it is used within the TOGAF ADM</a:t>
          </a:r>
          <a:endParaRPr lang="en-US" sz="1000" kern="1200"/>
        </a:p>
      </dsp:txBody>
      <dsp:txXfrm>
        <a:off x="5689501" y="1079991"/>
        <a:ext cx="1393945" cy="801673"/>
      </dsp:txXfrm>
    </dsp:sp>
    <dsp:sp modelId="{FF457E57-E042-43E8-91E2-DDD7DCF6291D}">
      <dsp:nvSpPr>
        <dsp:cNvPr id="0" name=""/>
        <dsp:cNvSpPr/>
      </dsp:nvSpPr>
      <dsp:spPr>
        <a:xfrm>
          <a:off x="2388634" y="2073101"/>
          <a:ext cx="1480681" cy="888409"/>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3.23a : Describe the objectives of the Requirements Management process.</a:t>
          </a:r>
          <a:endParaRPr lang="en-US" sz="1000" kern="1200"/>
        </a:p>
      </dsp:txBody>
      <dsp:txXfrm>
        <a:off x="2432002" y="2116469"/>
        <a:ext cx="1393945" cy="801673"/>
      </dsp:txXfrm>
    </dsp:sp>
    <dsp:sp modelId="{19040202-86F5-4F3F-98D9-DACAA0FDDAC4}">
      <dsp:nvSpPr>
        <dsp:cNvPr id="0" name=""/>
        <dsp:cNvSpPr/>
      </dsp:nvSpPr>
      <dsp:spPr>
        <a:xfrm>
          <a:off x="4017384" y="2073101"/>
          <a:ext cx="1480681" cy="8884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3.24a : Describe the purpose of Requirements Management.</a:t>
          </a:r>
          <a:endParaRPr lang="en-US" sz="1000" kern="1200"/>
        </a:p>
      </dsp:txBody>
      <dsp:txXfrm>
        <a:off x="4060753" y="2116470"/>
        <a:ext cx="1393943" cy="801671"/>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1D50B-413B-4FC0-8799-A8F13E8621F3}">
      <dsp:nvSpPr>
        <dsp:cNvPr id="0" name=""/>
        <dsp:cNvSpPr/>
      </dsp:nvSpPr>
      <dsp:spPr>
        <a:xfrm>
          <a:off x="1602756" y="190106"/>
          <a:ext cx="531562" cy="531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F374C-E6C9-4B83-8D8C-D68968C1921C}">
      <dsp:nvSpPr>
        <dsp:cNvPr id="0" name=""/>
        <dsp:cNvSpPr/>
      </dsp:nvSpPr>
      <dsp:spPr>
        <a:xfrm>
          <a:off x="423278" y="755295"/>
          <a:ext cx="2890518" cy="48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Applicable to the development of any kind of architecture in any context </a:t>
          </a:r>
          <a:endParaRPr lang="en-US" sz="1400" kern="1200"/>
        </a:p>
      </dsp:txBody>
      <dsp:txXfrm>
        <a:off x="423278" y="755295"/>
        <a:ext cx="2890518" cy="487265"/>
      </dsp:txXfrm>
    </dsp:sp>
    <dsp:sp modelId="{0AD20014-2596-45CC-BDEC-C200791E4EAC}">
      <dsp:nvSpPr>
        <dsp:cNvPr id="0" name=""/>
        <dsp:cNvSpPr/>
      </dsp:nvSpPr>
      <dsp:spPr>
        <a:xfrm>
          <a:off x="4332631" y="190106"/>
          <a:ext cx="531562" cy="531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0A9688-A564-4846-B398-3242DCF4D8F1}">
      <dsp:nvSpPr>
        <dsp:cNvPr id="0" name=""/>
        <dsp:cNvSpPr/>
      </dsp:nvSpPr>
      <dsp:spPr>
        <a:xfrm>
          <a:off x="3520516" y="755295"/>
          <a:ext cx="2155793" cy="48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Supplemented by The Open Group TOGAF Library</a:t>
          </a:r>
          <a:endParaRPr lang="en-US" sz="1400" kern="1200"/>
        </a:p>
      </dsp:txBody>
      <dsp:txXfrm>
        <a:off x="3520516" y="755295"/>
        <a:ext cx="2155793" cy="487265"/>
      </dsp:txXfrm>
    </dsp:sp>
    <dsp:sp modelId="{A94DC993-9E6A-4CF4-8D54-6973206426EE}">
      <dsp:nvSpPr>
        <dsp:cNvPr id="0" name=""/>
        <dsp:cNvSpPr/>
      </dsp:nvSpPr>
      <dsp:spPr>
        <a:xfrm>
          <a:off x="7036093" y="190106"/>
          <a:ext cx="531562" cy="531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9BA923-F69E-487B-8CD3-900E1E5ABCDB}">
      <dsp:nvSpPr>
        <dsp:cNvPr id="0" name=""/>
        <dsp:cNvSpPr/>
      </dsp:nvSpPr>
      <dsp:spPr>
        <a:xfrm>
          <a:off x="5883028" y="755295"/>
          <a:ext cx="2837693" cy="48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a:t>Reflects the structure and content of an Architecture Capability</a:t>
          </a:r>
          <a:endParaRPr lang="en-US" sz="1400" kern="1200"/>
        </a:p>
      </dsp:txBody>
      <dsp:txXfrm>
        <a:off x="5883028" y="755295"/>
        <a:ext cx="2837693" cy="487265"/>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A2066-AF3A-4344-B366-D62B4E660152}">
      <dsp:nvSpPr>
        <dsp:cNvPr id="0" name=""/>
        <dsp:cNvSpPr/>
      </dsp:nvSpPr>
      <dsp:spPr>
        <a:xfrm>
          <a:off x="783" y="0"/>
          <a:ext cx="1670001" cy="538481"/>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Iteration</a:t>
          </a:r>
          <a:endParaRPr lang="en-US" sz="1800" kern="1200"/>
        </a:p>
      </dsp:txBody>
      <dsp:txXfrm>
        <a:off x="16555" y="15772"/>
        <a:ext cx="1638457" cy="506937"/>
      </dsp:txXfrm>
    </dsp:sp>
    <dsp:sp modelId="{8D66C1B4-16E1-4870-B46C-049D6056BAE8}">
      <dsp:nvSpPr>
        <dsp:cNvPr id="0" name=""/>
        <dsp:cNvSpPr/>
      </dsp:nvSpPr>
      <dsp:spPr>
        <a:xfrm>
          <a:off x="1837785" y="62160"/>
          <a:ext cx="354040" cy="414160"/>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1837785" y="144992"/>
        <a:ext cx="247828" cy="248496"/>
      </dsp:txXfrm>
    </dsp:sp>
    <dsp:sp modelId="{9417F545-2FB6-49F4-8B40-B20FDD1927C0}">
      <dsp:nvSpPr>
        <dsp:cNvPr id="0" name=""/>
        <dsp:cNvSpPr/>
      </dsp:nvSpPr>
      <dsp:spPr>
        <a:xfrm>
          <a:off x="2338785" y="0"/>
          <a:ext cx="1670001" cy="538481"/>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Levels</a:t>
          </a:r>
          <a:endParaRPr lang="en-US" sz="1800" kern="1200"/>
        </a:p>
      </dsp:txBody>
      <dsp:txXfrm>
        <a:off x="2354557" y="15772"/>
        <a:ext cx="1638457" cy="506937"/>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0954C-7473-4423-B078-31FCE59ACD8E}">
      <dsp:nvSpPr>
        <dsp:cNvPr id="0" name=""/>
        <dsp:cNvSpPr/>
      </dsp:nvSpPr>
      <dsp:spPr>
        <a:xfrm>
          <a:off x="913177" y="240"/>
          <a:ext cx="729140" cy="729140"/>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AB7E0F80-65E3-4BD8-87D4-5B64506A00B9}">
      <dsp:nvSpPr>
        <dsp:cNvPr id="0" name=""/>
        <dsp:cNvSpPr/>
      </dsp:nvSpPr>
      <dsp:spPr>
        <a:xfrm>
          <a:off x="1068568" y="155631"/>
          <a:ext cx="418359" cy="4183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C0A5FE-E7A3-4562-89F5-8D9660D9160F}">
      <dsp:nvSpPr>
        <dsp:cNvPr id="0" name=""/>
        <dsp:cNvSpPr/>
      </dsp:nvSpPr>
      <dsp:spPr>
        <a:xfrm>
          <a:off x="680091" y="956490"/>
          <a:ext cx="1195312" cy="4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to develop a comprehensive Architecture </a:t>
          </a:r>
          <a:endParaRPr lang="en-US" sz="1100" kern="1200"/>
        </a:p>
      </dsp:txBody>
      <dsp:txXfrm>
        <a:off x="680091" y="956490"/>
        <a:ext cx="1195312" cy="478125"/>
      </dsp:txXfrm>
    </dsp:sp>
    <dsp:sp modelId="{A1F1BB14-DD5F-4BE1-B4AC-16031FBF97C2}">
      <dsp:nvSpPr>
        <dsp:cNvPr id="0" name=""/>
        <dsp:cNvSpPr/>
      </dsp:nvSpPr>
      <dsp:spPr>
        <a:xfrm>
          <a:off x="2317669" y="240"/>
          <a:ext cx="729140" cy="729140"/>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4EBE0A10-CCC7-4DC4-91DD-91B7BB2A83A9}">
      <dsp:nvSpPr>
        <dsp:cNvPr id="0" name=""/>
        <dsp:cNvSpPr/>
      </dsp:nvSpPr>
      <dsp:spPr>
        <a:xfrm>
          <a:off x="2473060" y="155631"/>
          <a:ext cx="418359" cy="4183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C05693-0B2F-4C81-8EEC-501CF0EB91C5}">
      <dsp:nvSpPr>
        <dsp:cNvPr id="0" name=""/>
        <dsp:cNvSpPr/>
      </dsp:nvSpPr>
      <dsp:spPr>
        <a:xfrm>
          <a:off x="2084583" y="956490"/>
          <a:ext cx="1195312" cy="4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within an ADM cycle </a:t>
          </a:r>
          <a:endParaRPr lang="en-US" sz="1100" kern="1200"/>
        </a:p>
      </dsp:txBody>
      <dsp:txXfrm>
        <a:off x="2084583" y="956490"/>
        <a:ext cx="1195312" cy="478125"/>
      </dsp:txXfrm>
    </dsp:sp>
    <dsp:sp modelId="{3B84FCD2-BB01-485E-AECB-0934591348ED}">
      <dsp:nvSpPr>
        <dsp:cNvPr id="0" name=""/>
        <dsp:cNvSpPr/>
      </dsp:nvSpPr>
      <dsp:spPr>
        <a:xfrm>
          <a:off x="3722161" y="240"/>
          <a:ext cx="729140" cy="729140"/>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7F9A5E58-0D9C-47AB-BE8E-24707DE7D31B}">
      <dsp:nvSpPr>
        <dsp:cNvPr id="0" name=""/>
        <dsp:cNvSpPr/>
      </dsp:nvSpPr>
      <dsp:spPr>
        <a:xfrm>
          <a:off x="3877552" y="155631"/>
          <a:ext cx="418359" cy="4183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4793C-054E-4CAA-AD3D-F8DDDC274CE3}">
      <dsp:nvSpPr>
        <dsp:cNvPr id="0" name=""/>
        <dsp:cNvSpPr/>
      </dsp:nvSpPr>
      <dsp:spPr>
        <a:xfrm>
          <a:off x="3489075" y="956490"/>
          <a:ext cx="1195312" cy="4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to manage the Architecture Capability </a:t>
          </a:r>
          <a:endParaRPr lang="en-US" sz="1100" kern="1200"/>
        </a:p>
      </dsp:txBody>
      <dsp:txXfrm>
        <a:off x="3489075" y="956490"/>
        <a:ext cx="1195312" cy="478125"/>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DAEB4-8F78-4C97-BF6B-A99CAB7C4CE5}">
      <dsp:nvSpPr>
        <dsp:cNvPr id="0" name=""/>
        <dsp:cNvSpPr/>
      </dsp:nvSpPr>
      <dsp:spPr>
        <a:xfrm>
          <a:off x="615" y="205321"/>
          <a:ext cx="2402328" cy="1441396"/>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Architecture Capability iterations support the creation and evolution of the required Architecture Capability</a:t>
          </a:r>
          <a:endParaRPr lang="en-US" sz="1400" kern="1200"/>
        </a:p>
      </dsp:txBody>
      <dsp:txXfrm>
        <a:off x="615" y="205321"/>
        <a:ext cx="2402328" cy="1441396"/>
      </dsp:txXfrm>
    </dsp:sp>
    <dsp:sp modelId="{B137ADC4-A31A-4EF2-86E3-B66C99D96156}">
      <dsp:nvSpPr>
        <dsp:cNvPr id="0" name=""/>
        <dsp:cNvSpPr/>
      </dsp:nvSpPr>
      <dsp:spPr>
        <a:xfrm>
          <a:off x="2643176" y="205321"/>
          <a:ext cx="2402328" cy="1441396"/>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Architecture Development iterations allow the creation of architecture content by cycling through, or integrating, Business, Information Systems and Technology Architecture phases</a:t>
          </a:r>
          <a:endParaRPr lang="en-US" sz="1400" kern="1200"/>
        </a:p>
      </dsp:txBody>
      <dsp:txXfrm>
        <a:off x="2643176" y="205321"/>
        <a:ext cx="2402328" cy="1441396"/>
      </dsp:txXfrm>
    </dsp:sp>
    <dsp:sp modelId="{C7BE3DA9-035A-45EB-BEB0-62D4747A1911}">
      <dsp:nvSpPr>
        <dsp:cNvPr id="0" name=""/>
        <dsp:cNvSpPr/>
      </dsp:nvSpPr>
      <dsp:spPr>
        <a:xfrm>
          <a:off x="615" y="1886950"/>
          <a:ext cx="2402328" cy="1441396"/>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Transition Planning iterations support the creation of formal change roadmaps for a defined architecture</a:t>
          </a:r>
          <a:br>
            <a:rPr lang="en-GB" sz="1400" kern="1200"/>
          </a:br>
          <a:endParaRPr lang="en-US" sz="1400" kern="1200"/>
        </a:p>
      </dsp:txBody>
      <dsp:txXfrm>
        <a:off x="615" y="1886950"/>
        <a:ext cx="2402328" cy="1441396"/>
      </dsp:txXfrm>
    </dsp:sp>
    <dsp:sp modelId="{C18FFE04-2571-47A5-A889-C227D39EA128}">
      <dsp:nvSpPr>
        <dsp:cNvPr id="0" name=""/>
        <dsp:cNvSpPr/>
      </dsp:nvSpPr>
      <dsp:spPr>
        <a:xfrm>
          <a:off x="2643176" y="1886950"/>
          <a:ext cx="2402328" cy="1441396"/>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Architecture Governance iterations support the governance of change activity progressing towards a defined Target Architecture</a:t>
          </a:r>
          <a:endParaRPr lang="en-US" sz="1400" kern="1200"/>
        </a:p>
      </dsp:txBody>
      <dsp:txXfrm>
        <a:off x="2643176" y="1886950"/>
        <a:ext cx="2402328" cy="1441396"/>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26EDD-4201-4BDA-B676-17D43DFF0FF8}">
      <dsp:nvSpPr>
        <dsp:cNvPr id="0" name=""/>
        <dsp:cNvSpPr/>
      </dsp:nvSpPr>
      <dsp:spPr>
        <a:xfrm>
          <a:off x="20904" y="6755"/>
          <a:ext cx="4941951" cy="5302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1. Strategic Architecture provides an organizing framework for operational and change activity at an executive level.</a:t>
          </a:r>
          <a:endParaRPr lang="en-US" sz="1200" kern="1200"/>
        </a:p>
      </dsp:txBody>
      <dsp:txXfrm>
        <a:off x="36435" y="22286"/>
        <a:ext cx="4369765" cy="499191"/>
      </dsp:txXfrm>
    </dsp:sp>
    <dsp:sp modelId="{777B9126-47BF-4DB9-9DB8-D3C0CAAE69FA}">
      <dsp:nvSpPr>
        <dsp:cNvPr id="0" name=""/>
        <dsp:cNvSpPr/>
      </dsp:nvSpPr>
      <dsp:spPr>
        <a:xfrm>
          <a:off x="436054" y="618629"/>
          <a:ext cx="4941951" cy="5302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2. Segment Architecture provides an organizing framework for operational and change activity at a program or portfolio level.</a:t>
          </a:r>
          <a:endParaRPr lang="en-US" sz="1200" kern="1200"/>
        </a:p>
      </dsp:txBody>
      <dsp:txXfrm>
        <a:off x="451585" y="634160"/>
        <a:ext cx="4130169" cy="499191"/>
      </dsp:txXfrm>
    </dsp:sp>
    <dsp:sp modelId="{42FE624C-6302-45CD-98BA-F042E2AF16B5}">
      <dsp:nvSpPr>
        <dsp:cNvPr id="0" name=""/>
        <dsp:cNvSpPr/>
      </dsp:nvSpPr>
      <dsp:spPr>
        <a:xfrm>
          <a:off x="872108" y="1237258"/>
          <a:ext cx="4941951" cy="5302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3. Capability Architecture provides an organizing framework for change activity realizing capability increments.</a:t>
          </a:r>
          <a:endParaRPr lang="en-US" sz="1200" kern="1200"/>
        </a:p>
      </dsp:txBody>
      <dsp:txXfrm>
        <a:off x="887639" y="1252789"/>
        <a:ext cx="4130169" cy="499191"/>
      </dsp:txXfrm>
    </dsp:sp>
    <dsp:sp modelId="{EE9A590F-6B9B-4625-89BD-9B70991888F4}">
      <dsp:nvSpPr>
        <dsp:cNvPr id="0" name=""/>
        <dsp:cNvSpPr/>
      </dsp:nvSpPr>
      <dsp:spPr>
        <a:xfrm>
          <a:off x="4597286" y="402108"/>
          <a:ext cx="344664" cy="34466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4674835" y="402108"/>
        <a:ext cx="189566" cy="259360"/>
      </dsp:txXfrm>
    </dsp:sp>
    <dsp:sp modelId="{633C0A76-F3C6-46AD-A5B0-C4A82760A0E7}">
      <dsp:nvSpPr>
        <dsp:cNvPr id="0" name=""/>
        <dsp:cNvSpPr/>
      </dsp:nvSpPr>
      <dsp:spPr>
        <a:xfrm>
          <a:off x="5033340" y="1017203"/>
          <a:ext cx="344664" cy="34466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110889" y="1017203"/>
        <a:ext cx="189566" cy="259360"/>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984F1-95BE-4F68-AC67-3C2C75A07D0A}">
      <dsp:nvSpPr>
        <dsp:cNvPr id="0" name=""/>
        <dsp:cNvSpPr/>
      </dsp:nvSpPr>
      <dsp:spPr>
        <a:xfrm>
          <a:off x="796617" y="501"/>
          <a:ext cx="351703" cy="351703"/>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F1DF7EAA-A4CE-496E-B741-7BC735CD91BF}">
      <dsp:nvSpPr>
        <dsp:cNvPr id="0" name=""/>
        <dsp:cNvSpPr/>
      </dsp:nvSpPr>
      <dsp:spPr>
        <a:xfrm>
          <a:off x="871571" y="75454"/>
          <a:ext cx="201796" cy="2017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EF6890-26F3-40F0-9062-A12BA9298762}">
      <dsp:nvSpPr>
        <dsp:cNvPr id="0" name=""/>
        <dsp:cNvSpPr/>
      </dsp:nvSpPr>
      <dsp:spPr>
        <a:xfrm>
          <a:off x="684188" y="461751"/>
          <a:ext cx="576562" cy="23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Recency</a:t>
          </a:r>
          <a:endParaRPr lang="en-US" sz="1200" kern="1200"/>
        </a:p>
      </dsp:txBody>
      <dsp:txXfrm>
        <a:off x="684188" y="461751"/>
        <a:ext cx="576562" cy="230625"/>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35149-6D8C-414C-99CB-542031D68070}">
      <dsp:nvSpPr>
        <dsp:cNvPr id="0" name=""/>
        <dsp:cNvSpPr/>
      </dsp:nvSpPr>
      <dsp:spPr>
        <a:xfrm>
          <a:off x="2915135" y="313167"/>
          <a:ext cx="244013" cy="91440"/>
        </a:xfrm>
        <a:custGeom>
          <a:avLst/>
          <a:gdLst/>
          <a:ahLst/>
          <a:cxnLst/>
          <a:rect l="0" t="0" r="0" b="0"/>
          <a:pathLst>
            <a:path>
              <a:moveTo>
                <a:pt x="0" y="45720"/>
              </a:moveTo>
              <a:lnTo>
                <a:pt x="244013" y="45720"/>
              </a:lnTo>
            </a:path>
          </a:pathLst>
        </a:custGeom>
        <a:noFill/>
        <a:ln w="6350" cap="flat" cmpd="sng" algn="ctr">
          <a:solidFill>
            <a:schemeClr val="accent1">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30276" y="357513"/>
        <a:ext cx="13730" cy="2748"/>
      </dsp:txXfrm>
    </dsp:sp>
    <dsp:sp modelId="{6C050EF6-7CF5-4FDD-9033-42A5894BE4D9}">
      <dsp:nvSpPr>
        <dsp:cNvPr id="0" name=""/>
        <dsp:cNvSpPr/>
      </dsp:nvSpPr>
      <dsp:spPr>
        <a:xfrm>
          <a:off x="1722961" y="695"/>
          <a:ext cx="1193973" cy="716384"/>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66725">
            <a:lnSpc>
              <a:spcPct val="90000"/>
            </a:lnSpc>
            <a:spcBef>
              <a:spcPct val="0"/>
            </a:spcBef>
            <a:spcAft>
              <a:spcPct val="35000"/>
            </a:spcAft>
            <a:buNone/>
          </a:pPr>
          <a:r>
            <a:rPr lang="en-GB" sz="1050" kern="1200"/>
            <a:t>Organizational unit architectures conflict with one another</a:t>
          </a:r>
          <a:endParaRPr lang="en-US" sz="1050" kern="1200"/>
        </a:p>
      </dsp:txBody>
      <dsp:txXfrm>
        <a:off x="1722961" y="695"/>
        <a:ext cx="1193973" cy="716384"/>
      </dsp:txXfrm>
    </dsp:sp>
    <dsp:sp modelId="{3CE76848-A033-42B4-80ED-65F8D681BCD3}">
      <dsp:nvSpPr>
        <dsp:cNvPr id="0" name=""/>
        <dsp:cNvSpPr/>
      </dsp:nvSpPr>
      <dsp:spPr>
        <a:xfrm>
          <a:off x="4383722" y="313167"/>
          <a:ext cx="244013" cy="91440"/>
        </a:xfrm>
        <a:custGeom>
          <a:avLst/>
          <a:gdLst/>
          <a:ahLst/>
          <a:cxnLst/>
          <a:rect l="0" t="0" r="0" b="0"/>
          <a:pathLst>
            <a:path>
              <a:moveTo>
                <a:pt x="0" y="45720"/>
              </a:moveTo>
              <a:lnTo>
                <a:pt x="244013" y="45720"/>
              </a:lnTo>
            </a:path>
          </a:pathLst>
        </a:custGeom>
        <a:noFill/>
        <a:ln w="6350" cap="flat" cmpd="sng" algn="ctr">
          <a:solidFill>
            <a:schemeClr val="accent1">
              <a:shade val="90000"/>
              <a:hueOff val="174613"/>
              <a:satOff val="-2991"/>
              <a:lumOff val="1198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498864" y="357513"/>
        <a:ext cx="13730" cy="2748"/>
      </dsp:txXfrm>
    </dsp:sp>
    <dsp:sp modelId="{6C6264FD-3C87-47DE-AA14-31B7DC553394}">
      <dsp:nvSpPr>
        <dsp:cNvPr id="0" name=""/>
        <dsp:cNvSpPr/>
      </dsp:nvSpPr>
      <dsp:spPr>
        <a:xfrm>
          <a:off x="3191549" y="695"/>
          <a:ext cx="1193973" cy="716384"/>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66725">
            <a:lnSpc>
              <a:spcPct val="90000"/>
            </a:lnSpc>
            <a:spcBef>
              <a:spcPct val="0"/>
            </a:spcBef>
            <a:spcAft>
              <a:spcPct val="35000"/>
            </a:spcAft>
            <a:buNone/>
          </a:pPr>
          <a:r>
            <a:rPr lang="en-GB" sz="1050" kern="1200"/>
            <a:t>Different teams need to work on different elements</a:t>
          </a:r>
          <a:endParaRPr lang="en-US" sz="1050" kern="1200"/>
        </a:p>
      </dsp:txBody>
      <dsp:txXfrm>
        <a:off x="3191549" y="695"/>
        <a:ext cx="1193973" cy="716384"/>
      </dsp:txXfrm>
    </dsp:sp>
    <dsp:sp modelId="{9F26120D-A4C1-4DDA-8598-F61E6A07F8E4}">
      <dsp:nvSpPr>
        <dsp:cNvPr id="0" name=""/>
        <dsp:cNvSpPr/>
      </dsp:nvSpPr>
      <dsp:spPr>
        <a:xfrm>
          <a:off x="5852310" y="313167"/>
          <a:ext cx="279188" cy="91440"/>
        </a:xfrm>
        <a:custGeom>
          <a:avLst/>
          <a:gdLst/>
          <a:ahLst/>
          <a:cxnLst/>
          <a:rect l="0" t="0" r="0" b="0"/>
          <a:pathLst>
            <a:path>
              <a:moveTo>
                <a:pt x="0" y="45720"/>
              </a:moveTo>
              <a:lnTo>
                <a:pt x="279188" y="45720"/>
              </a:lnTo>
            </a:path>
          </a:pathLst>
        </a:custGeom>
        <a:noFill/>
        <a:ln w="6350" cap="flat" cmpd="sng" algn="ctr">
          <a:solidFill>
            <a:schemeClr val="accent1">
              <a:shade val="90000"/>
              <a:hueOff val="349225"/>
              <a:satOff val="-5981"/>
              <a:lumOff val="2396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5984159" y="357513"/>
        <a:ext cx="15489" cy="2748"/>
      </dsp:txXfrm>
    </dsp:sp>
    <dsp:sp modelId="{A9008C30-22E4-4931-A35D-E523CE823101}">
      <dsp:nvSpPr>
        <dsp:cNvPr id="0" name=""/>
        <dsp:cNvSpPr/>
      </dsp:nvSpPr>
      <dsp:spPr>
        <a:xfrm>
          <a:off x="4660136" y="695"/>
          <a:ext cx="1193973" cy="716384"/>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66725">
            <a:lnSpc>
              <a:spcPct val="90000"/>
            </a:lnSpc>
            <a:spcBef>
              <a:spcPct val="0"/>
            </a:spcBef>
            <a:spcAft>
              <a:spcPct val="35000"/>
            </a:spcAft>
            <a:buNone/>
          </a:pPr>
          <a:r>
            <a:rPr lang="en-GB" sz="1050" kern="1200"/>
            <a:t>Effective architecture re-use requires modular architecture</a:t>
          </a:r>
          <a:endParaRPr lang="en-US" sz="1050" kern="1200"/>
        </a:p>
      </dsp:txBody>
      <dsp:txXfrm>
        <a:off x="4660136" y="695"/>
        <a:ext cx="1193973" cy="716384"/>
      </dsp:txXfrm>
    </dsp:sp>
    <dsp:sp modelId="{5A62E5D3-57D2-4F9E-8062-84C493582FFB}">
      <dsp:nvSpPr>
        <dsp:cNvPr id="0" name=""/>
        <dsp:cNvSpPr/>
      </dsp:nvSpPr>
      <dsp:spPr>
        <a:xfrm>
          <a:off x="6163898" y="695"/>
          <a:ext cx="1193973" cy="716384"/>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66725">
            <a:lnSpc>
              <a:spcPct val="90000"/>
            </a:lnSpc>
            <a:spcBef>
              <a:spcPct val="0"/>
            </a:spcBef>
            <a:spcAft>
              <a:spcPct val="35000"/>
            </a:spcAft>
            <a:buNone/>
          </a:pPr>
          <a:r>
            <a:rPr lang="en-GB" sz="1050" kern="1200"/>
            <a:t>It is impractical to present a definitive partitioning model</a:t>
          </a:r>
          <a:endParaRPr lang="en-US" sz="1050" kern="1200"/>
        </a:p>
      </dsp:txBody>
      <dsp:txXfrm>
        <a:off x="6163898" y="695"/>
        <a:ext cx="1193973" cy="716384"/>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106B8-B02E-4606-9B7F-7D186A0C359C}">
      <dsp:nvSpPr>
        <dsp:cNvPr id="0" name=""/>
        <dsp:cNvSpPr/>
      </dsp:nvSpPr>
      <dsp:spPr>
        <a:xfrm>
          <a:off x="7493" y="0"/>
          <a:ext cx="1959049" cy="601863"/>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a:t>Manageable complexity for each individual architecture or solution</a:t>
          </a:r>
          <a:endParaRPr lang="en-US" sz="1200" kern="1200"/>
        </a:p>
      </dsp:txBody>
      <dsp:txXfrm>
        <a:off x="7493" y="0"/>
        <a:ext cx="1959049" cy="601863"/>
      </dsp:txXfrm>
    </dsp:sp>
    <dsp:sp modelId="{4C58BBA7-CE68-456B-BB4A-1FC8318D99DB}">
      <dsp:nvSpPr>
        <dsp:cNvPr id="0" name=""/>
        <dsp:cNvSpPr/>
      </dsp:nvSpPr>
      <dsp:spPr>
        <a:xfrm>
          <a:off x="7493" y="601863"/>
          <a:ext cx="1959049" cy="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4A58E1-EDE8-483F-8F3B-25F12A954855}">
      <dsp:nvSpPr>
        <dsp:cNvPr id="0" name=""/>
        <dsp:cNvSpPr/>
      </dsp:nvSpPr>
      <dsp:spPr>
        <a:xfrm>
          <a:off x="2240809" y="0"/>
          <a:ext cx="1959049" cy="601863"/>
        </a:xfrm>
        <a:prstGeom prst="rect">
          <a:avLst/>
        </a:prstGeom>
        <a:solidFill>
          <a:schemeClr val="accent1"/>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a:t>Defined groupings</a:t>
          </a:r>
          <a:endParaRPr lang="en-US" sz="1200" kern="1200"/>
        </a:p>
      </dsp:txBody>
      <dsp:txXfrm>
        <a:off x="2240809" y="0"/>
        <a:ext cx="1959049" cy="601863"/>
      </dsp:txXfrm>
    </dsp:sp>
    <dsp:sp modelId="{5BFF3FBC-BCAF-4171-A0D2-0297BADF7F12}">
      <dsp:nvSpPr>
        <dsp:cNvPr id="0" name=""/>
        <dsp:cNvSpPr/>
      </dsp:nvSpPr>
      <dsp:spPr>
        <a:xfrm>
          <a:off x="2240809" y="601863"/>
          <a:ext cx="1959049" cy="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39D252-3D98-42FE-AB57-AEE7B657F6E5}">
      <dsp:nvSpPr>
        <dsp:cNvPr id="0" name=""/>
        <dsp:cNvSpPr/>
      </dsp:nvSpPr>
      <dsp:spPr>
        <a:xfrm>
          <a:off x="4474125" y="0"/>
          <a:ext cx="1959049" cy="601863"/>
        </a:xfrm>
        <a:prstGeom prst="rect">
          <a:avLst/>
        </a:prstGeom>
        <a:solidFill>
          <a:schemeClr val="accent1"/>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a:t>Defined hierarchies and navigation structures</a:t>
          </a:r>
          <a:endParaRPr lang="en-US" sz="1200" kern="1200"/>
        </a:p>
      </dsp:txBody>
      <dsp:txXfrm>
        <a:off x="4474125" y="0"/>
        <a:ext cx="1959049" cy="601863"/>
      </dsp:txXfrm>
    </dsp:sp>
    <dsp:sp modelId="{1CB44E36-80E2-4B84-8188-834C082EB703}">
      <dsp:nvSpPr>
        <dsp:cNvPr id="0" name=""/>
        <dsp:cNvSpPr/>
      </dsp:nvSpPr>
      <dsp:spPr>
        <a:xfrm>
          <a:off x="4474125" y="601863"/>
          <a:ext cx="1959049" cy="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CD9CE-7552-4D3F-B0CC-9C1FE0E76511}">
      <dsp:nvSpPr>
        <dsp:cNvPr id="0" name=""/>
        <dsp:cNvSpPr/>
      </dsp:nvSpPr>
      <dsp:spPr>
        <a:xfrm>
          <a:off x="6707441" y="0"/>
          <a:ext cx="1959049" cy="601863"/>
        </a:xfrm>
        <a:prstGeom prst="rect">
          <a:avLst/>
        </a:prstGeom>
        <a:solidFill>
          <a:schemeClr val="accent1"/>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a:t>Appropriate processes, roles, and responsibilities attached to each grouping</a:t>
          </a:r>
          <a:endParaRPr lang="en-US" sz="1200" kern="1200"/>
        </a:p>
      </dsp:txBody>
      <dsp:txXfrm>
        <a:off x="6707441" y="0"/>
        <a:ext cx="1959049" cy="601863"/>
      </dsp:txXfrm>
    </dsp:sp>
    <dsp:sp modelId="{64215131-AF5F-40AE-A12A-E48DE7C6E91D}">
      <dsp:nvSpPr>
        <dsp:cNvPr id="0" name=""/>
        <dsp:cNvSpPr/>
      </dsp:nvSpPr>
      <dsp:spPr>
        <a:xfrm>
          <a:off x="6707441" y="601863"/>
          <a:ext cx="1959049" cy="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64743-F465-4CFB-B0FC-C3E16924766B}">
      <dsp:nvSpPr>
        <dsp:cNvPr id="0" name=""/>
        <dsp:cNvSpPr/>
      </dsp:nvSpPr>
      <dsp:spPr>
        <a:xfrm>
          <a:off x="2449810" y="134"/>
          <a:ext cx="530771" cy="53077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A58E540B-A049-49E9-A5B8-DB2E80A568A1}">
      <dsp:nvSpPr>
        <dsp:cNvPr id="0" name=""/>
        <dsp:cNvSpPr/>
      </dsp:nvSpPr>
      <dsp:spPr>
        <a:xfrm>
          <a:off x="2562925" y="113249"/>
          <a:ext cx="304541" cy="3045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84C3D6-6048-484D-8B68-4F9A67936184}">
      <dsp:nvSpPr>
        <dsp:cNvPr id="0" name=""/>
        <dsp:cNvSpPr/>
      </dsp:nvSpPr>
      <dsp:spPr>
        <a:xfrm>
          <a:off x="2280137" y="612421"/>
          <a:ext cx="870117"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1" kern="1200"/>
            <a:t>Strategy</a:t>
          </a:r>
          <a:endParaRPr lang="en-US" sz="1200" kern="1200"/>
        </a:p>
      </dsp:txBody>
      <dsp:txXfrm>
        <a:off x="2280137" y="612421"/>
        <a:ext cx="870117" cy="348046"/>
      </dsp:txXfrm>
    </dsp:sp>
    <dsp:sp modelId="{D119F691-76F4-4F5E-A2BA-DF03984DCBD5}">
      <dsp:nvSpPr>
        <dsp:cNvPr id="0" name=""/>
        <dsp:cNvSpPr/>
      </dsp:nvSpPr>
      <dsp:spPr>
        <a:xfrm>
          <a:off x="3670480" y="134"/>
          <a:ext cx="530771" cy="53077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DBD8968E-2B27-4873-93F8-93498941B8FB}">
      <dsp:nvSpPr>
        <dsp:cNvPr id="0" name=""/>
        <dsp:cNvSpPr/>
      </dsp:nvSpPr>
      <dsp:spPr>
        <a:xfrm>
          <a:off x="3783595" y="113249"/>
          <a:ext cx="304541" cy="3045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D31FB2-80A3-4F84-953B-798EEDFA0D41}">
      <dsp:nvSpPr>
        <dsp:cNvPr id="0" name=""/>
        <dsp:cNvSpPr/>
      </dsp:nvSpPr>
      <dsp:spPr>
        <a:xfrm>
          <a:off x="3302525" y="612421"/>
          <a:ext cx="1266681"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1" kern="1200"/>
            <a:t>Portfolio</a:t>
          </a:r>
          <a:endParaRPr lang="en-US" sz="1200" kern="1200"/>
        </a:p>
      </dsp:txBody>
      <dsp:txXfrm>
        <a:off x="3302525" y="612421"/>
        <a:ext cx="1266681" cy="348046"/>
      </dsp:txXfrm>
    </dsp:sp>
    <dsp:sp modelId="{327FEE06-2E2E-4B44-9A40-FD3A01BFC95C}">
      <dsp:nvSpPr>
        <dsp:cNvPr id="0" name=""/>
        <dsp:cNvSpPr/>
      </dsp:nvSpPr>
      <dsp:spPr>
        <a:xfrm>
          <a:off x="5089432" y="134"/>
          <a:ext cx="530771" cy="53077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33C59321-6CCE-435B-A08C-74BD0E7953BA}">
      <dsp:nvSpPr>
        <dsp:cNvPr id="0" name=""/>
        <dsp:cNvSpPr/>
      </dsp:nvSpPr>
      <dsp:spPr>
        <a:xfrm>
          <a:off x="5202547" y="113249"/>
          <a:ext cx="304541" cy="3045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3C6448-39DF-4A54-8924-08141AD88119}">
      <dsp:nvSpPr>
        <dsp:cNvPr id="0" name=""/>
        <dsp:cNvSpPr/>
      </dsp:nvSpPr>
      <dsp:spPr>
        <a:xfrm>
          <a:off x="4721477" y="612421"/>
          <a:ext cx="1266681"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1" kern="1200"/>
            <a:t>Project</a:t>
          </a:r>
          <a:endParaRPr lang="en-US" sz="1200" kern="1200"/>
        </a:p>
      </dsp:txBody>
      <dsp:txXfrm>
        <a:off x="4721477" y="612421"/>
        <a:ext cx="1266681" cy="348046"/>
      </dsp:txXfrm>
    </dsp:sp>
    <dsp:sp modelId="{A00BC57B-3E8A-40FD-A319-EA10B1FA9CC9}">
      <dsp:nvSpPr>
        <dsp:cNvPr id="0" name=""/>
        <dsp:cNvSpPr/>
      </dsp:nvSpPr>
      <dsp:spPr>
        <a:xfrm>
          <a:off x="6508384" y="134"/>
          <a:ext cx="530771" cy="530771"/>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356F85F4-8264-4F1A-AD2B-3555AF04E041}">
      <dsp:nvSpPr>
        <dsp:cNvPr id="0" name=""/>
        <dsp:cNvSpPr/>
      </dsp:nvSpPr>
      <dsp:spPr>
        <a:xfrm>
          <a:off x="6621500" y="113249"/>
          <a:ext cx="304541" cy="3045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642F9B-D9F6-48EA-95C7-9ABA5DF4952D}">
      <dsp:nvSpPr>
        <dsp:cNvPr id="0" name=""/>
        <dsp:cNvSpPr/>
      </dsp:nvSpPr>
      <dsp:spPr>
        <a:xfrm>
          <a:off x="6140429" y="612421"/>
          <a:ext cx="1266681"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1" kern="1200"/>
            <a:t>Solution Delivery</a:t>
          </a:r>
          <a:endParaRPr lang="en-US" sz="1200" kern="1200"/>
        </a:p>
      </dsp:txBody>
      <dsp:txXfrm>
        <a:off x="6140429" y="612421"/>
        <a:ext cx="1266681" cy="3480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2873B-6CDA-42E7-A173-9BA52B671981}">
      <dsp:nvSpPr>
        <dsp:cNvPr id="0" name=""/>
        <dsp:cNvSpPr/>
      </dsp:nvSpPr>
      <dsp:spPr>
        <a:xfrm>
          <a:off x="0" y="502554"/>
          <a:ext cx="3639360" cy="12168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Using the TOGAF Standard results in Enterprise Architecture that is:</a:t>
          </a:r>
          <a:endParaRPr lang="en-US" sz="1400" kern="1200"/>
        </a:p>
      </dsp:txBody>
      <dsp:txXfrm>
        <a:off x="59399" y="561953"/>
        <a:ext cx="3520562" cy="1098002"/>
      </dsp:txXfrm>
    </dsp:sp>
    <dsp:sp modelId="{F5913C55-4AB2-408E-BEA4-83906B91797F}">
      <dsp:nvSpPr>
        <dsp:cNvPr id="0" name=""/>
        <dsp:cNvSpPr/>
      </dsp:nvSpPr>
      <dsp:spPr>
        <a:xfrm>
          <a:off x="0" y="1719355"/>
          <a:ext cx="363936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550"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t>Consistent</a:t>
          </a:r>
          <a:endParaRPr lang="en-US" sz="1400" kern="1200"/>
        </a:p>
        <a:p>
          <a:pPr marL="114300" lvl="1" indent="-114300" algn="l" defTabSz="622300">
            <a:lnSpc>
              <a:spcPct val="90000"/>
            </a:lnSpc>
            <a:spcBef>
              <a:spcPct val="0"/>
            </a:spcBef>
            <a:spcAft>
              <a:spcPct val="20000"/>
            </a:spcAft>
            <a:buChar char="•"/>
          </a:pPr>
          <a:r>
            <a:rPr lang="en-GB" sz="1400" kern="1200"/>
            <a:t>Reflects the needs of stakeholders</a:t>
          </a:r>
          <a:endParaRPr lang="en-US" sz="1400" kern="1200"/>
        </a:p>
        <a:p>
          <a:pPr marL="114300" lvl="1" indent="-114300" algn="l" defTabSz="622300">
            <a:lnSpc>
              <a:spcPct val="90000"/>
            </a:lnSpc>
            <a:spcBef>
              <a:spcPct val="0"/>
            </a:spcBef>
            <a:spcAft>
              <a:spcPct val="20000"/>
            </a:spcAft>
            <a:buChar char="•"/>
          </a:pPr>
          <a:r>
            <a:rPr lang="en-GB" sz="1400" kern="1200"/>
            <a:t>Employs best practice</a:t>
          </a:r>
          <a:endParaRPr lang="en-US" sz="1400" kern="1200"/>
        </a:p>
      </dsp:txBody>
      <dsp:txXfrm>
        <a:off x="0" y="1719355"/>
        <a:ext cx="3639360" cy="1076400"/>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D6178-CDA6-4B75-97C6-E2BBDA06A542}">
      <dsp:nvSpPr>
        <dsp:cNvPr id="0" name=""/>
        <dsp:cNvSpPr/>
      </dsp:nvSpPr>
      <dsp:spPr>
        <a:xfrm>
          <a:off x="701156" y="139338"/>
          <a:ext cx="607500" cy="60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307EF8-0014-4850-BEEB-F32FA210CA0C}">
      <dsp:nvSpPr>
        <dsp:cNvPr id="0" name=""/>
        <dsp:cNvSpPr/>
      </dsp:nvSpPr>
      <dsp:spPr>
        <a:xfrm>
          <a:off x="329950" y="949341"/>
          <a:ext cx="1350000" cy="5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Reactively managing technical debt</a:t>
          </a:r>
          <a:endParaRPr lang="en-US" sz="1300" kern="1200"/>
        </a:p>
      </dsp:txBody>
      <dsp:txXfrm>
        <a:off x="329950" y="949341"/>
        <a:ext cx="1350000" cy="540000"/>
      </dsp:txXfrm>
    </dsp:sp>
    <dsp:sp modelId="{00FE7658-46D3-4ACE-AF19-445D4AB97997}">
      <dsp:nvSpPr>
        <dsp:cNvPr id="0" name=""/>
        <dsp:cNvSpPr/>
      </dsp:nvSpPr>
      <dsp:spPr>
        <a:xfrm>
          <a:off x="2455039" y="139338"/>
          <a:ext cx="607500" cy="60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33FF6C-5E30-4F76-9647-A32EF01F9E36}">
      <dsp:nvSpPr>
        <dsp:cNvPr id="0" name=""/>
        <dsp:cNvSpPr/>
      </dsp:nvSpPr>
      <dsp:spPr>
        <a:xfrm>
          <a:off x="2083789" y="949341"/>
          <a:ext cx="1350000" cy="5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Proactively managing technical debt </a:t>
          </a:r>
          <a:endParaRPr lang="en-US" sz="1300" kern="1200"/>
        </a:p>
      </dsp:txBody>
      <dsp:txXfrm>
        <a:off x="2083789" y="949341"/>
        <a:ext cx="1350000" cy="540000"/>
      </dsp:txXfrm>
    </dsp:sp>
    <dsp:sp modelId="{33126795-9444-4F83-A19C-5F5E5A6B537F}">
      <dsp:nvSpPr>
        <dsp:cNvPr id="0" name=""/>
        <dsp:cNvSpPr/>
      </dsp:nvSpPr>
      <dsp:spPr>
        <a:xfrm>
          <a:off x="4394811" y="139338"/>
          <a:ext cx="607500" cy="60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FC530E-3D2E-411F-A87B-74E528A292EB}">
      <dsp:nvSpPr>
        <dsp:cNvPr id="0" name=""/>
        <dsp:cNvSpPr/>
      </dsp:nvSpPr>
      <dsp:spPr>
        <a:xfrm>
          <a:off x="3560527" y="949341"/>
          <a:ext cx="2276059" cy="5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Managing matured digital products and delivering operational excellence</a:t>
          </a:r>
          <a:endParaRPr lang="en-US" sz="1300" kern="1200"/>
        </a:p>
      </dsp:txBody>
      <dsp:txXfrm>
        <a:off x="3560527" y="949341"/>
        <a:ext cx="2276059" cy="540000"/>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6D461-7A2A-4C8F-AF36-70EB93753099}">
      <dsp:nvSpPr>
        <dsp:cNvPr id="0" name=""/>
        <dsp:cNvSpPr/>
      </dsp:nvSpPr>
      <dsp:spPr>
        <a:xfrm>
          <a:off x="219149" y="198"/>
          <a:ext cx="914146" cy="548487"/>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Corporate Governance</a:t>
          </a:r>
          <a:endParaRPr lang="en-US" sz="1100" kern="1200"/>
        </a:p>
      </dsp:txBody>
      <dsp:txXfrm>
        <a:off x="245923" y="26972"/>
        <a:ext cx="860598" cy="494939"/>
      </dsp:txXfrm>
    </dsp:sp>
    <dsp:sp modelId="{6F0EEAEB-4D3A-4B11-B3C2-64818CFCDD67}">
      <dsp:nvSpPr>
        <dsp:cNvPr id="0" name=""/>
        <dsp:cNvSpPr/>
      </dsp:nvSpPr>
      <dsp:spPr>
        <a:xfrm>
          <a:off x="1224710" y="198"/>
          <a:ext cx="914146" cy="548487"/>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Technology Governance</a:t>
          </a:r>
          <a:endParaRPr lang="en-US" sz="1100" kern="1200"/>
        </a:p>
      </dsp:txBody>
      <dsp:txXfrm>
        <a:off x="1251484" y="26972"/>
        <a:ext cx="860598" cy="494939"/>
      </dsp:txXfrm>
    </dsp:sp>
    <dsp:sp modelId="{14B07AD0-E4BB-40F2-BFC7-6F3C5F7BE5EE}">
      <dsp:nvSpPr>
        <dsp:cNvPr id="0" name=""/>
        <dsp:cNvSpPr/>
      </dsp:nvSpPr>
      <dsp:spPr>
        <a:xfrm>
          <a:off x="3347715" y="0"/>
          <a:ext cx="914146" cy="548487"/>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Architecture Governance</a:t>
          </a:r>
          <a:endParaRPr lang="en-US" sz="1100" kern="1200"/>
        </a:p>
      </dsp:txBody>
      <dsp:txXfrm>
        <a:off x="3374489" y="26774"/>
        <a:ext cx="860598" cy="494939"/>
      </dsp:txXfrm>
    </dsp:sp>
    <dsp:sp modelId="{76500770-A2C1-44D9-8483-92C97664E75A}">
      <dsp:nvSpPr>
        <dsp:cNvPr id="0" name=""/>
        <dsp:cNvSpPr/>
      </dsp:nvSpPr>
      <dsp:spPr>
        <a:xfrm>
          <a:off x="2228580" y="396"/>
          <a:ext cx="914146" cy="548487"/>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IT Governance</a:t>
          </a:r>
          <a:endParaRPr lang="en-US" sz="1100" kern="1200"/>
        </a:p>
      </dsp:txBody>
      <dsp:txXfrm>
        <a:off x="2255354" y="27170"/>
        <a:ext cx="860598" cy="494939"/>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CFCD2-850B-4A6D-A464-9EFDFC90D80A}">
      <dsp:nvSpPr>
        <dsp:cNvPr id="0" name=""/>
        <dsp:cNvSpPr/>
      </dsp:nvSpPr>
      <dsp:spPr>
        <a:xfrm>
          <a:off x="1082164" y="700"/>
          <a:ext cx="4328656" cy="362637"/>
        </a:xfrm>
        <a:prstGeom prst="rect">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988" tIns="92110" rIns="83988" bIns="92110" numCol="1" spcCol="1270" anchor="ctr" anchorCtr="0">
          <a:noAutofit/>
        </a:bodyPr>
        <a:lstStyle/>
        <a:p>
          <a:pPr marL="0" lvl="0" indent="0" algn="l" defTabSz="488950">
            <a:lnSpc>
              <a:spcPct val="90000"/>
            </a:lnSpc>
            <a:spcBef>
              <a:spcPct val="0"/>
            </a:spcBef>
            <a:spcAft>
              <a:spcPct val="35000"/>
            </a:spcAft>
            <a:buNone/>
          </a:pPr>
          <a:r>
            <a:rPr lang="en-US" sz="1100" kern="1200"/>
            <a:t>Implementing a system of controls over the creation and monitoring of all architectural components and activities</a:t>
          </a:r>
        </a:p>
      </dsp:txBody>
      <dsp:txXfrm>
        <a:off x="1082164" y="700"/>
        <a:ext cx="4328656" cy="362637"/>
      </dsp:txXfrm>
    </dsp:sp>
    <dsp:sp modelId="{164F66CD-9306-4D5D-A105-BDA315952429}">
      <dsp:nvSpPr>
        <dsp:cNvPr id="0" name=""/>
        <dsp:cNvSpPr/>
      </dsp:nvSpPr>
      <dsp:spPr>
        <a:xfrm>
          <a:off x="0" y="700"/>
          <a:ext cx="1082164" cy="36263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265" tIns="35821" rIns="57265" bIns="35821" numCol="1" spcCol="1270" anchor="ctr" anchorCtr="0">
          <a:noAutofit/>
        </a:bodyPr>
        <a:lstStyle/>
        <a:p>
          <a:pPr marL="0" lvl="0" indent="0" algn="ctr" defTabSz="488950">
            <a:lnSpc>
              <a:spcPct val="90000"/>
            </a:lnSpc>
            <a:spcBef>
              <a:spcPct val="0"/>
            </a:spcBef>
            <a:spcAft>
              <a:spcPct val="35000"/>
            </a:spcAft>
            <a:buNone/>
          </a:pPr>
          <a:r>
            <a:rPr lang="en-US" sz="1100" kern="1200"/>
            <a:t>Implementing</a:t>
          </a:r>
        </a:p>
      </dsp:txBody>
      <dsp:txXfrm>
        <a:off x="0" y="700"/>
        <a:ext cx="1082164" cy="362637"/>
      </dsp:txXfrm>
    </dsp:sp>
    <dsp:sp modelId="{5A5DD2A3-E772-481A-8D47-526033FEC47E}">
      <dsp:nvSpPr>
        <dsp:cNvPr id="0" name=""/>
        <dsp:cNvSpPr/>
      </dsp:nvSpPr>
      <dsp:spPr>
        <a:xfrm>
          <a:off x="1082164" y="385095"/>
          <a:ext cx="4328656" cy="362637"/>
        </a:xfrm>
        <a:prstGeom prst="rect">
          <a:avLst/>
        </a:prstGeom>
        <a:solidFill>
          <a:schemeClr val="accent1"/>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988" tIns="92110" rIns="83988" bIns="92110" numCol="1" spcCol="1270" anchor="ctr" anchorCtr="0">
          <a:noAutofit/>
        </a:bodyPr>
        <a:lstStyle/>
        <a:p>
          <a:pPr marL="0" lvl="0" indent="0" algn="l" defTabSz="488950">
            <a:lnSpc>
              <a:spcPct val="90000"/>
            </a:lnSpc>
            <a:spcBef>
              <a:spcPct val="0"/>
            </a:spcBef>
            <a:spcAft>
              <a:spcPct val="35000"/>
            </a:spcAft>
            <a:buNone/>
          </a:pPr>
          <a:r>
            <a:rPr lang="en-US" sz="1100" kern="1200"/>
            <a:t>Implementing a system to ensure compliance with internal and external standards and regulatory obligations</a:t>
          </a:r>
        </a:p>
      </dsp:txBody>
      <dsp:txXfrm>
        <a:off x="1082164" y="385095"/>
        <a:ext cx="4328656" cy="362637"/>
      </dsp:txXfrm>
    </dsp:sp>
    <dsp:sp modelId="{793CB80C-10C1-4C84-8A1E-9489C185C8A4}">
      <dsp:nvSpPr>
        <dsp:cNvPr id="0" name=""/>
        <dsp:cNvSpPr/>
      </dsp:nvSpPr>
      <dsp:spPr>
        <a:xfrm>
          <a:off x="0" y="385095"/>
          <a:ext cx="1082164" cy="362637"/>
        </a:xfrm>
        <a:prstGeom prst="rect">
          <a:avLst/>
        </a:prstGeom>
        <a:solidFill>
          <a:schemeClr val="lt1">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265" tIns="35821" rIns="57265" bIns="35821" numCol="1" spcCol="1270" anchor="ctr" anchorCtr="0">
          <a:noAutofit/>
        </a:bodyPr>
        <a:lstStyle/>
        <a:p>
          <a:pPr marL="0" lvl="0" indent="0" algn="ctr" defTabSz="488950">
            <a:lnSpc>
              <a:spcPct val="90000"/>
            </a:lnSpc>
            <a:spcBef>
              <a:spcPct val="0"/>
            </a:spcBef>
            <a:spcAft>
              <a:spcPct val="35000"/>
            </a:spcAft>
            <a:buNone/>
          </a:pPr>
          <a:r>
            <a:rPr lang="en-US" sz="1100" kern="1200"/>
            <a:t>Implementing</a:t>
          </a:r>
        </a:p>
      </dsp:txBody>
      <dsp:txXfrm>
        <a:off x="0" y="385095"/>
        <a:ext cx="1082164" cy="362637"/>
      </dsp:txXfrm>
    </dsp:sp>
    <dsp:sp modelId="{BF11BA25-BAA0-4188-B3ED-CC36072DA360}">
      <dsp:nvSpPr>
        <dsp:cNvPr id="0" name=""/>
        <dsp:cNvSpPr/>
      </dsp:nvSpPr>
      <dsp:spPr>
        <a:xfrm>
          <a:off x="1082164" y="769491"/>
          <a:ext cx="4328656" cy="362637"/>
        </a:xfrm>
        <a:prstGeom prst="rect">
          <a:avLst/>
        </a:prstGeom>
        <a:solidFill>
          <a:schemeClr val="accent1"/>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988" tIns="92110" rIns="83988" bIns="92110" numCol="1" spcCol="1270" anchor="ctr" anchorCtr="0">
          <a:noAutofit/>
        </a:bodyPr>
        <a:lstStyle/>
        <a:p>
          <a:pPr marL="0" lvl="0" indent="0" algn="l" defTabSz="488950">
            <a:lnSpc>
              <a:spcPct val="90000"/>
            </a:lnSpc>
            <a:spcBef>
              <a:spcPct val="0"/>
            </a:spcBef>
            <a:spcAft>
              <a:spcPct val="35000"/>
            </a:spcAft>
            <a:buNone/>
          </a:pPr>
          <a:r>
            <a:rPr lang="en-US" sz="1100" kern="1200"/>
            <a:t>Establishing processes that support effective management</a:t>
          </a:r>
        </a:p>
      </dsp:txBody>
      <dsp:txXfrm>
        <a:off x="1082164" y="769491"/>
        <a:ext cx="4328656" cy="362637"/>
      </dsp:txXfrm>
    </dsp:sp>
    <dsp:sp modelId="{553713A9-A4AB-4AED-863A-E18A1232078A}">
      <dsp:nvSpPr>
        <dsp:cNvPr id="0" name=""/>
        <dsp:cNvSpPr/>
      </dsp:nvSpPr>
      <dsp:spPr>
        <a:xfrm>
          <a:off x="0" y="769491"/>
          <a:ext cx="1082164" cy="362637"/>
        </a:xfrm>
        <a:prstGeom prst="rect">
          <a:avLst/>
        </a:prstGeom>
        <a:solidFill>
          <a:schemeClr val="lt1">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265" tIns="35821" rIns="57265" bIns="35821" numCol="1" spcCol="1270" anchor="ctr" anchorCtr="0">
          <a:noAutofit/>
        </a:bodyPr>
        <a:lstStyle/>
        <a:p>
          <a:pPr marL="0" lvl="0" indent="0" algn="ctr" defTabSz="488950">
            <a:lnSpc>
              <a:spcPct val="90000"/>
            </a:lnSpc>
            <a:spcBef>
              <a:spcPct val="0"/>
            </a:spcBef>
            <a:spcAft>
              <a:spcPct val="35000"/>
            </a:spcAft>
            <a:buNone/>
          </a:pPr>
          <a:r>
            <a:rPr lang="en-US" sz="1100" kern="1200"/>
            <a:t>Establishing</a:t>
          </a:r>
        </a:p>
      </dsp:txBody>
      <dsp:txXfrm>
        <a:off x="0" y="769491"/>
        <a:ext cx="1082164" cy="362637"/>
      </dsp:txXfrm>
    </dsp:sp>
    <dsp:sp modelId="{6071727F-D711-4D44-BFB9-C91CC40A5581}">
      <dsp:nvSpPr>
        <dsp:cNvPr id="0" name=""/>
        <dsp:cNvSpPr/>
      </dsp:nvSpPr>
      <dsp:spPr>
        <a:xfrm>
          <a:off x="1082164" y="1153886"/>
          <a:ext cx="4328656" cy="362637"/>
        </a:xfrm>
        <a:prstGeom prst="rect">
          <a:avLst/>
        </a:prstGeom>
        <a:solidFill>
          <a:schemeClr val="accent1"/>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988" tIns="92110" rIns="83988" bIns="92110" numCol="1" spcCol="1270" anchor="ctr" anchorCtr="0">
          <a:noAutofit/>
        </a:bodyPr>
        <a:lstStyle/>
        <a:p>
          <a:pPr marL="0" lvl="0" indent="0" algn="l" defTabSz="488950">
            <a:lnSpc>
              <a:spcPct val="90000"/>
            </a:lnSpc>
            <a:spcBef>
              <a:spcPct val="0"/>
            </a:spcBef>
            <a:spcAft>
              <a:spcPct val="35000"/>
            </a:spcAft>
            <a:buNone/>
          </a:pPr>
          <a:r>
            <a:rPr lang="en-US" sz="1100" kern="1200"/>
            <a:t>Developing practices that ensure accountability</a:t>
          </a:r>
        </a:p>
      </dsp:txBody>
      <dsp:txXfrm>
        <a:off x="1082164" y="1153886"/>
        <a:ext cx="4328656" cy="362637"/>
      </dsp:txXfrm>
    </dsp:sp>
    <dsp:sp modelId="{6F39356F-9B44-4863-8906-3580768A1A5F}">
      <dsp:nvSpPr>
        <dsp:cNvPr id="0" name=""/>
        <dsp:cNvSpPr/>
      </dsp:nvSpPr>
      <dsp:spPr>
        <a:xfrm>
          <a:off x="0" y="1153886"/>
          <a:ext cx="1082164" cy="362637"/>
        </a:xfrm>
        <a:prstGeom prst="rect">
          <a:avLst/>
        </a:prstGeom>
        <a:solidFill>
          <a:schemeClr val="lt1">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265" tIns="35821" rIns="57265" bIns="35821" numCol="1" spcCol="1270" anchor="ctr" anchorCtr="0">
          <a:noAutofit/>
        </a:bodyPr>
        <a:lstStyle/>
        <a:p>
          <a:pPr marL="0" lvl="0" indent="0" algn="ctr" defTabSz="488950">
            <a:lnSpc>
              <a:spcPct val="90000"/>
            </a:lnSpc>
            <a:spcBef>
              <a:spcPct val="0"/>
            </a:spcBef>
            <a:spcAft>
              <a:spcPct val="35000"/>
            </a:spcAft>
            <a:buNone/>
          </a:pPr>
          <a:r>
            <a:rPr lang="en-US" sz="1100" kern="1200"/>
            <a:t>Developing</a:t>
          </a:r>
        </a:p>
      </dsp:txBody>
      <dsp:txXfrm>
        <a:off x="0" y="1153886"/>
        <a:ext cx="1082164" cy="362637"/>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0D960-003B-4813-8D79-08FAA7127EE0}">
      <dsp:nvSpPr>
        <dsp:cNvPr id="0" name=""/>
        <dsp:cNvSpPr/>
      </dsp:nvSpPr>
      <dsp:spPr>
        <a:xfrm>
          <a:off x="541" y="173520"/>
          <a:ext cx="2113098" cy="1267858"/>
        </a:xfrm>
        <a:prstGeom prst="flowChartAlternateProcess">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The split of process, content, and context is key to the support of the Architecture Governance initiative</a:t>
          </a:r>
          <a:endParaRPr lang="en-US" sz="1400" kern="1200"/>
        </a:p>
      </dsp:txBody>
      <dsp:txXfrm>
        <a:off x="62431" y="235410"/>
        <a:ext cx="1989318" cy="1144078"/>
      </dsp:txXfrm>
    </dsp:sp>
    <dsp:sp modelId="{C78D033A-A856-4730-9454-7DC1DFBAD361}">
      <dsp:nvSpPr>
        <dsp:cNvPr id="0" name=""/>
        <dsp:cNvSpPr/>
      </dsp:nvSpPr>
      <dsp:spPr>
        <a:xfrm>
          <a:off x="2324949" y="173520"/>
          <a:ext cx="2113098" cy="1267858"/>
        </a:xfrm>
        <a:prstGeom prst="flowChartAlternateProcess">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This content-agnostic approach ensures that the framework is flexible</a:t>
          </a:r>
          <a:endParaRPr lang="en-US" sz="1400" kern="1200"/>
        </a:p>
      </dsp:txBody>
      <dsp:txXfrm>
        <a:off x="2386839" y="235410"/>
        <a:ext cx="1989318" cy="1144078"/>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E91E2-1FCA-4533-9D6A-A59BFAA90023}">
      <dsp:nvSpPr>
        <dsp:cNvPr id="0" name=""/>
        <dsp:cNvSpPr/>
      </dsp:nvSpPr>
      <dsp:spPr>
        <a:xfrm>
          <a:off x="-1963146" y="-304397"/>
          <a:ext cx="2347153" cy="2347153"/>
        </a:xfrm>
        <a:prstGeom prst="blockArc">
          <a:avLst>
            <a:gd name="adj1" fmla="val 18900000"/>
            <a:gd name="adj2" fmla="val 2700000"/>
            <a:gd name="adj3" fmla="val 920"/>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2ED5D4-58B2-4E8B-A7CA-3551D43C84D0}">
      <dsp:nvSpPr>
        <dsp:cNvPr id="0" name=""/>
        <dsp:cNvSpPr/>
      </dsp:nvSpPr>
      <dsp:spPr>
        <a:xfrm>
          <a:off x="201968" y="133644"/>
          <a:ext cx="3084751" cy="267428"/>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7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i="0" kern="1200" baseline="0"/>
            <a:t>Global governance board</a:t>
          </a:r>
          <a:endParaRPr lang="en-US" sz="1800" kern="1200"/>
        </a:p>
      </dsp:txBody>
      <dsp:txXfrm>
        <a:off x="201968" y="133644"/>
        <a:ext cx="3084751" cy="267428"/>
      </dsp:txXfrm>
    </dsp:sp>
    <dsp:sp modelId="{016C9E5A-3D5A-43CC-BDF5-259202824602}">
      <dsp:nvSpPr>
        <dsp:cNvPr id="0" name=""/>
        <dsp:cNvSpPr/>
      </dsp:nvSpPr>
      <dsp:spPr>
        <a:xfrm>
          <a:off x="34825" y="100216"/>
          <a:ext cx="334286" cy="334286"/>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A4844-1468-4704-8EF7-3C0DB62CE974}">
      <dsp:nvSpPr>
        <dsp:cNvPr id="0" name=""/>
        <dsp:cNvSpPr/>
      </dsp:nvSpPr>
      <dsp:spPr>
        <a:xfrm>
          <a:off x="355291" y="534857"/>
          <a:ext cx="2931428" cy="267428"/>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7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i="0" kern="1200" baseline="0"/>
            <a:t>Local governance board</a:t>
          </a:r>
          <a:endParaRPr lang="en-US" sz="1800" kern="1200"/>
        </a:p>
      </dsp:txBody>
      <dsp:txXfrm>
        <a:off x="355291" y="534857"/>
        <a:ext cx="2931428" cy="267428"/>
      </dsp:txXfrm>
    </dsp:sp>
    <dsp:sp modelId="{7522F567-5235-44D3-8DDF-6904F71E8C4B}">
      <dsp:nvSpPr>
        <dsp:cNvPr id="0" name=""/>
        <dsp:cNvSpPr/>
      </dsp:nvSpPr>
      <dsp:spPr>
        <a:xfrm>
          <a:off x="188148" y="501429"/>
          <a:ext cx="334286" cy="334286"/>
        </a:xfrm>
        <a:prstGeom prst="ellipse">
          <a:avLst/>
        </a:prstGeom>
        <a:solidFill>
          <a:schemeClr val="lt1">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6127F8-DFCD-4B66-AA10-932518D0C338}">
      <dsp:nvSpPr>
        <dsp:cNvPr id="0" name=""/>
        <dsp:cNvSpPr/>
      </dsp:nvSpPr>
      <dsp:spPr>
        <a:xfrm>
          <a:off x="355291" y="936071"/>
          <a:ext cx="2931428" cy="267428"/>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7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i="0" kern="1200" baseline="0"/>
            <a:t>Design authorities</a:t>
          </a:r>
          <a:endParaRPr lang="en-US" sz="1800" kern="1200"/>
        </a:p>
      </dsp:txBody>
      <dsp:txXfrm>
        <a:off x="355291" y="936071"/>
        <a:ext cx="2931428" cy="267428"/>
      </dsp:txXfrm>
    </dsp:sp>
    <dsp:sp modelId="{F6E3C7C2-F8CF-45D2-BD84-328CFD9EB8CA}">
      <dsp:nvSpPr>
        <dsp:cNvPr id="0" name=""/>
        <dsp:cNvSpPr/>
      </dsp:nvSpPr>
      <dsp:spPr>
        <a:xfrm>
          <a:off x="188148" y="902642"/>
          <a:ext cx="334286" cy="334286"/>
        </a:xfrm>
        <a:prstGeom prst="ellipse">
          <a:avLst/>
        </a:prstGeom>
        <a:solidFill>
          <a:schemeClr val="lt1">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640D25-1421-4053-BF81-5A88043766F5}">
      <dsp:nvSpPr>
        <dsp:cNvPr id="0" name=""/>
        <dsp:cNvSpPr/>
      </dsp:nvSpPr>
      <dsp:spPr>
        <a:xfrm>
          <a:off x="201968" y="1337284"/>
          <a:ext cx="3084751" cy="267428"/>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7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i="0" kern="1200" baseline="0"/>
            <a:t>Working parties</a:t>
          </a:r>
          <a:endParaRPr lang="en-US" sz="1800" kern="1200"/>
        </a:p>
      </dsp:txBody>
      <dsp:txXfrm>
        <a:off x="201968" y="1337284"/>
        <a:ext cx="3084751" cy="267428"/>
      </dsp:txXfrm>
    </dsp:sp>
    <dsp:sp modelId="{333B19AE-F8A0-45EF-ABFA-E762272F94B7}">
      <dsp:nvSpPr>
        <dsp:cNvPr id="0" name=""/>
        <dsp:cNvSpPr/>
      </dsp:nvSpPr>
      <dsp:spPr>
        <a:xfrm>
          <a:off x="34825" y="1303855"/>
          <a:ext cx="334286" cy="334286"/>
        </a:xfrm>
        <a:prstGeom prst="ellipse">
          <a:avLst/>
        </a:prstGeom>
        <a:solidFill>
          <a:schemeClr val="lt1">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909FB-1D38-4EA7-91D0-9B1DE5C63126}">
      <dsp:nvSpPr>
        <dsp:cNvPr id="0" name=""/>
        <dsp:cNvSpPr/>
      </dsp:nvSpPr>
      <dsp:spPr>
        <a:xfrm>
          <a:off x="0" y="210664"/>
          <a:ext cx="3316607" cy="3528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760960-98C6-4F29-A944-D6272283C630}">
      <dsp:nvSpPr>
        <dsp:cNvPr id="0" name=""/>
        <dsp:cNvSpPr/>
      </dsp:nvSpPr>
      <dsp:spPr>
        <a:xfrm>
          <a:off x="165668" y="4024"/>
          <a:ext cx="3048586" cy="4132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752" tIns="0" rIns="87752" bIns="0" numCol="1" spcCol="1270" anchor="ctr" anchorCtr="0">
          <a:noAutofit/>
        </a:bodyPr>
        <a:lstStyle/>
        <a:p>
          <a:pPr marL="0" lvl="0" indent="0" algn="l" defTabSz="711200">
            <a:lnSpc>
              <a:spcPct val="90000"/>
            </a:lnSpc>
            <a:spcBef>
              <a:spcPct val="0"/>
            </a:spcBef>
            <a:spcAft>
              <a:spcPct val="35000"/>
            </a:spcAft>
            <a:buNone/>
          </a:pPr>
          <a:r>
            <a:rPr lang="en-GB" sz="1600" kern="1200"/>
            <a:t>The architectures themselves</a:t>
          </a:r>
          <a:endParaRPr lang="en-US" sz="1600" kern="1200"/>
        </a:p>
      </dsp:txBody>
      <dsp:txXfrm>
        <a:off x="185843" y="24199"/>
        <a:ext cx="3008236" cy="372930"/>
      </dsp:txXfrm>
    </dsp:sp>
    <dsp:sp modelId="{FE8D9B06-3521-4668-A317-AC96C33644A4}">
      <dsp:nvSpPr>
        <dsp:cNvPr id="0" name=""/>
        <dsp:cNvSpPr/>
      </dsp:nvSpPr>
      <dsp:spPr>
        <a:xfrm>
          <a:off x="0" y="845705"/>
          <a:ext cx="3316607" cy="3528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6B9720-B651-478B-A366-CA6F466A1B88}">
      <dsp:nvSpPr>
        <dsp:cNvPr id="0" name=""/>
        <dsp:cNvSpPr/>
      </dsp:nvSpPr>
      <dsp:spPr>
        <a:xfrm>
          <a:off x="165668" y="639064"/>
          <a:ext cx="3048586" cy="4132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752" tIns="0" rIns="87752" bIns="0" numCol="1" spcCol="1270" anchor="ctr" anchorCtr="0">
          <a:noAutofit/>
        </a:bodyPr>
        <a:lstStyle/>
        <a:p>
          <a:pPr marL="0" lvl="0" indent="0" algn="l" defTabSz="711200">
            <a:lnSpc>
              <a:spcPct val="90000"/>
            </a:lnSpc>
            <a:spcBef>
              <a:spcPct val="0"/>
            </a:spcBef>
            <a:spcAft>
              <a:spcPct val="35000"/>
            </a:spcAft>
            <a:buNone/>
          </a:pPr>
          <a:r>
            <a:rPr lang="en-GB" sz="1600" kern="1200"/>
            <a:t>Architecture Governance processes</a:t>
          </a:r>
          <a:endParaRPr lang="en-US" sz="1600" kern="1200"/>
        </a:p>
      </dsp:txBody>
      <dsp:txXfrm>
        <a:off x="185843" y="659239"/>
        <a:ext cx="3008236" cy="372930"/>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EEE52-3BED-46CE-B9FB-B60C1C7D1B21}">
      <dsp:nvSpPr>
        <dsp:cNvPr id="0" name=""/>
        <dsp:cNvSpPr/>
      </dsp:nvSpPr>
      <dsp:spPr>
        <a:xfrm>
          <a:off x="114583" y="47008"/>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8DE3CFA4-4508-4BF7-89AB-30A27F00237F}">
      <dsp:nvSpPr>
        <dsp:cNvPr id="0" name=""/>
        <dsp:cNvSpPr/>
      </dsp:nvSpPr>
      <dsp:spPr>
        <a:xfrm>
          <a:off x="251904" y="184329"/>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FCA77-1DEF-49C1-BBF6-313AD608F139}">
      <dsp:nvSpPr>
        <dsp:cNvPr id="0" name=""/>
        <dsp:cNvSpPr/>
      </dsp:nvSpPr>
      <dsp:spPr>
        <a:xfrm>
          <a:off x="908615" y="47008"/>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Links the IT to organizational strategies and objectives</a:t>
          </a:r>
          <a:endParaRPr lang="en-US" sz="1400" kern="1200"/>
        </a:p>
      </dsp:txBody>
      <dsp:txXfrm>
        <a:off x="908615" y="47008"/>
        <a:ext cx="1541357" cy="653909"/>
      </dsp:txXfrm>
    </dsp:sp>
    <dsp:sp modelId="{BF11FB30-EC05-499E-BB7C-7D9CF4FF8F9F}">
      <dsp:nvSpPr>
        <dsp:cNvPr id="0" name=""/>
        <dsp:cNvSpPr/>
      </dsp:nvSpPr>
      <dsp:spPr>
        <a:xfrm>
          <a:off x="2718543" y="47008"/>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57BDCA4A-0ED2-44D9-8479-57D3247B36D6}">
      <dsp:nvSpPr>
        <dsp:cNvPr id="0" name=""/>
        <dsp:cNvSpPr/>
      </dsp:nvSpPr>
      <dsp:spPr>
        <a:xfrm>
          <a:off x="2855863" y="184329"/>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63C035-2F6C-483A-ADF8-BF2AC35865E4}">
      <dsp:nvSpPr>
        <dsp:cNvPr id="0" name=""/>
        <dsp:cNvSpPr/>
      </dsp:nvSpPr>
      <dsp:spPr>
        <a:xfrm>
          <a:off x="3512575" y="47008"/>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Institutionalizes best practices</a:t>
          </a:r>
          <a:endParaRPr lang="en-US" sz="1400" kern="1200"/>
        </a:p>
      </dsp:txBody>
      <dsp:txXfrm>
        <a:off x="3512575" y="47008"/>
        <a:ext cx="1541357" cy="653909"/>
      </dsp:txXfrm>
    </dsp:sp>
    <dsp:sp modelId="{D5C34454-D177-4858-85F5-9B1270630802}">
      <dsp:nvSpPr>
        <dsp:cNvPr id="0" name=""/>
        <dsp:cNvSpPr/>
      </dsp:nvSpPr>
      <dsp:spPr>
        <a:xfrm>
          <a:off x="5322502" y="47008"/>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5E54977A-0DF4-41F6-9246-DB7BC22AE30D}">
      <dsp:nvSpPr>
        <dsp:cNvPr id="0" name=""/>
        <dsp:cNvSpPr/>
      </dsp:nvSpPr>
      <dsp:spPr>
        <a:xfrm>
          <a:off x="5459823" y="184329"/>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A4DB74-EDF0-4288-ADD6-3CD14EA29578}">
      <dsp:nvSpPr>
        <dsp:cNvPr id="0" name=""/>
        <dsp:cNvSpPr/>
      </dsp:nvSpPr>
      <dsp:spPr>
        <a:xfrm>
          <a:off x="6116535" y="47008"/>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Aligns with industry frameworks</a:t>
          </a:r>
          <a:endParaRPr lang="en-US" sz="1400" kern="1200"/>
        </a:p>
      </dsp:txBody>
      <dsp:txXfrm>
        <a:off x="6116535" y="47008"/>
        <a:ext cx="1541357" cy="653909"/>
      </dsp:txXfrm>
    </dsp:sp>
    <dsp:sp modelId="{BEA902BC-F2DC-43E9-8469-2BE0A0777C54}">
      <dsp:nvSpPr>
        <dsp:cNvPr id="0" name=""/>
        <dsp:cNvSpPr/>
      </dsp:nvSpPr>
      <dsp:spPr>
        <a:xfrm>
          <a:off x="114583" y="988041"/>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D2BB8A41-12A4-464D-8134-0782C9C2B5A8}">
      <dsp:nvSpPr>
        <dsp:cNvPr id="0" name=""/>
        <dsp:cNvSpPr/>
      </dsp:nvSpPr>
      <dsp:spPr>
        <a:xfrm>
          <a:off x="251904" y="1125361"/>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796BE0-BEA0-4466-A4B9-E87D902ED84B}">
      <dsp:nvSpPr>
        <dsp:cNvPr id="0" name=""/>
        <dsp:cNvSpPr/>
      </dsp:nvSpPr>
      <dsp:spPr>
        <a:xfrm>
          <a:off x="908615" y="988041"/>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Enables the organization to take full advantage of its IS assets</a:t>
          </a:r>
          <a:endParaRPr lang="en-US" sz="1400" kern="1200"/>
        </a:p>
      </dsp:txBody>
      <dsp:txXfrm>
        <a:off x="908615" y="988041"/>
        <a:ext cx="1541357" cy="653909"/>
      </dsp:txXfrm>
    </dsp:sp>
    <dsp:sp modelId="{3417F124-6FC6-4C6F-BB73-753B4DA0ABBC}">
      <dsp:nvSpPr>
        <dsp:cNvPr id="0" name=""/>
        <dsp:cNvSpPr/>
      </dsp:nvSpPr>
      <dsp:spPr>
        <a:xfrm>
          <a:off x="2718543" y="988041"/>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613EB214-C08A-4CA0-8919-5062BD9F84F8}">
      <dsp:nvSpPr>
        <dsp:cNvPr id="0" name=""/>
        <dsp:cNvSpPr/>
      </dsp:nvSpPr>
      <dsp:spPr>
        <a:xfrm>
          <a:off x="2855863" y="1125361"/>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09CE6-09C3-4732-AA4F-4D4D4056AFD4}">
      <dsp:nvSpPr>
        <dsp:cNvPr id="0" name=""/>
        <dsp:cNvSpPr/>
      </dsp:nvSpPr>
      <dsp:spPr>
        <a:xfrm>
          <a:off x="3512575" y="988041"/>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Protects the underlying digital assets</a:t>
          </a:r>
          <a:endParaRPr lang="en-US" sz="1400" kern="1200"/>
        </a:p>
      </dsp:txBody>
      <dsp:txXfrm>
        <a:off x="3512575" y="988041"/>
        <a:ext cx="1541357" cy="653909"/>
      </dsp:txXfrm>
    </dsp:sp>
    <dsp:sp modelId="{C74782ED-5CBB-45C5-92F2-4E6E3E36DDC2}">
      <dsp:nvSpPr>
        <dsp:cNvPr id="0" name=""/>
        <dsp:cNvSpPr/>
      </dsp:nvSpPr>
      <dsp:spPr>
        <a:xfrm>
          <a:off x="5322502" y="988041"/>
          <a:ext cx="653909" cy="653909"/>
        </a:xfrm>
        <a:prstGeom prst="ellipse">
          <a:avLst/>
        </a:prstGeom>
        <a:solidFill>
          <a:srgbClr val="66CBE4"/>
        </a:solidFill>
        <a:ln>
          <a:solidFill>
            <a:srgbClr val="66CBE4"/>
          </a:solidFill>
        </a:ln>
        <a:effectLst/>
      </dsp:spPr>
      <dsp:style>
        <a:lnRef idx="0">
          <a:scrgbClr r="0" g="0" b="0"/>
        </a:lnRef>
        <a:fillRef idx="1">
          <a:scrgbClr r="0" g="0" b="0"/>
        </a:fillRef>
        <a:effectRef idx="0">
          <a:scrgbClr r="0" g="0" b="0"/>
        </a:effectRef>
        <a:fontRef idx="minor"/>
      </dsp:style>
    </dsp:sp>
    <dsp:sp modelId="{38062BE9-805D-4700-A59F-0325ACEC1CE8}">
      <dsp:nvSpPr>
        <dsp:cNvPr id="0" name=""/>
        <dsp:cNvSpPr/>
      </dsp:nvSpPr>
      <dsp:spPr>
        <a:xfrm>
          <a:off x="5459823" y="1125361"/>
          <a:ext cx="379267" cy="379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rgbClr val="66CBE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2CF02-4664-4EEA-B339-65A1BD9B0A5B}">
      <dsp:nvSpPr>
        <dsp:cNvPr id="0" name=""/>
        <dsp:cNvSpPr/>
      </dsp:nvSpPr>
      <dsp:spPr>
        <a:xfrm>
          <a:off x="6116535" y="988041"/>
          <a:ext cx="1541357" cy="65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a:t>Promotes visible risk management</a:t>
          </a:r>
          <a:endParaRPr lang="en-US" sz="1400" kern="1200"/>
        </a:p>
      </dsp:txBody>
      <dsp:txXfrm>
        <a:off x="6116535" y="988041"/>
        <a:ext cx="1541357" cy="653909"/>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79C62-BA0F-4F7E-B5D2-A71F54DF242F}">
      <dsp:nvSpPr>
        <dsp:cNvPr id="0" name=""/>
        <dsp:cNvSpPr/>
      </dsp:nvSpPr>
      <dsp:spPr>
        <a:xfrm>
          <a:off x="525681" y="197591"/>
          <a:ext cx="562020" cy="562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44B79E-E324-4C00-B998-9014155980F4}">
      <dsp:nvSpPr>
        <dsp:cNvPr id="0" name=""/>
        <dsp:cNvSpPr/>
      </dsp:nvSpPr>
      <dsp:spPr>
        <a:xfrm>
          <a:off x="3805" y="899453"/>
          <a:ext cx="1605774" cy="511840"/>
        </a:xfrm>
        <a:prstGeom prst="rect">
          <a:avLst/>
        </a:prstGeom>
        <a:solidFill>
          <a:schemeClr val="accent1">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b="1"/>
          </a:pPr>
          <a:r>
            <a:rPr lang="en-GB" sz="1100" kern="1200">
              <a:solidFill>
                <a:schemeClr val="bg1"/>
              </a:solidFill>
            </a:rPr>
            <a:t>A key element is a cross-organization Architecture Board</a:t>
          </a:r>
          <a:endParaRPr lang="en-US" sz="1100" kern="1200">
            <a:solidFill>
              <a:schemeClr val="bg1"/>
            </a:solidFill>
          </a:endParaRPr>
        </a:p>
      </dsp:txBody>
      <dsp:txXfrm>
        <a:off x="3805" y="899453"/>
        <a:ext cx="1605774" cy="511840"/>
      </dsp:txXfrm>
    </dsp:sp>
    <dsp:sp modelId="{AF0AF70C-72C2-4073-BE42-3BDC47A060CC}">
      <dsp:nvSpPr>
        <dsp:cNvPr id="0" name=""/>
        <dsp:cNvSpPr/>
      </dsp:nvSpPr>
      <dsp:spPr>
        <a:xfrm>
          <a:off x="3805" y="1476335"/>
          <a:ext cx="1605774" cy="197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GB" sz="1100" kern="1200"/>
            <a:t>Representative stakeholders </a:t>
          </a:r>
          <a:endParaRPr lang="en-US" sz="1100" kern="1200"/>
        </a:p>
        <a:p>
          <a:pPr marL="0" lvl="0" indent="0" algn="l" defTabSz="488950">
            <a:lnSpc>
              <a:spcPct val="100000"/>
            </a:lnSpc>
            <a:spcBef>
              <a:spcPct val="0"/>
            </a:spcBef>
            <a:spcAft>
              <a:spcPct val="35000"/>
            </a:spcAft>
            <a:buNone/>
          </a:pPr>
          <a:r>
            <a:rPr lang="en-GB" sz="1100" kern="1200"/>
            <a:t>Executives</a:t>
          </a:r>
          <a:endParaRPr lang="en-US" sz="1100" kern="1200"/>
        </a:p>
        <a:p>
          <a:pPr marL="0" lvl="0" indent="0" algn="l" defTabSz="488950">
            <a:lnSpc>
              <a:spcPct val="100000"/>
            </a:lnSpc>
            <a:spcBef>
              <a:spcPct val="0"/>
            </a:spcBef>
            <a:spcAft>
              <a:spcPct val="35000"/>
            </a:spcAft>
            <a:buNone/>
          </a:pPr>
          <a:r>
            <a:rPr lang="en-GB" sz="1100" kern="1200"/>
            <a:t>From the organization:</a:t>
          </a:r>
          <a:endParaRPr lang="en-US" sz="1100" kern="1200"/>
        </a:p>
        <a:p>
          <a:pPr marL="57150" lvl="1" indent="-57150" algn="l" defTabSz="488950">
            <a:lnSpc>
              <a:spcPct val="90000"/>
            </a:lnSpc>
            <a:spcBef>
              <a:spcPct val="0"/>
            </a:spcBef>
            <a:spcAft>
              <a:spcPct val="15000"/>
            </a:spcAft>
            <a:buChar char="•"/>
          </a:pPr>
          <a:r>
            <a:rPr lang="en-GB" sz="1100" kern="1200"/>
            <a:t>local</a:t>
          </a:r>
          <a:endParaRPr lang="en-US" sz="1100" kern="1200"/>
        </a:p>
        <a:p>
          <a:pPr marL="57150" lvl="1" indent="-57150" algn="l" defTabSz="488950">
            <a:lnSpc>
              <a:spcPct val="90000"/>
            </a:lnSpc>
            <a:spcBef>
              <a:spcPct val="0"/>
            </a:spcBef>
            <a:spcAft>
              <a:spcPct val="15000"/>
            </a:spcAft>
            <a:buChar char="•"/>
          </a:pPr>
          <a:r>
            <a:rPr lang="en-GB" sz="1100" kern="1200"/>
            <a:t>global </a:t>
          </a:r>
          <a:endParaRPr lang="en-US" sz="1100" kern="1200"/>
        </a:p>
        <a:p>
          <a:pPr marL="0" lvl="0" indent="0" algn="l" defTabSz="488950">
            <a:lnSpc>
              <a:spcPct val="100000"/>
            </a:lnSpc>
            <a:spcBef>
              <a:spcPct val="0"/>
            </a:spcBef>
            <a:spcAft>
              <a:spcPct val="35000"/>
            </a:spcAft>
            <a:buNone/>
          </a:pPr>
          <a:r>
            <a:rPr lang="en-GB" sz="1100" kern="1200"/>
            <a:t>From outside the organization:*</a:t>
          </a:r>
          <a:endParaRPr lang="en-US" sz="1100" kern="1200"/>
        </a:p>
        <a:p>
          <a:pPr marL="57150" lvl="1" indent="-57150" algn="l" defTabSz="488950">
            <a:lnSpc>
              <a:spcPct val="90000"/>
            </a:lnSpc>
            <a:spcBef>
              <a:spcPct val="0"/>
            </a:spcBef>
            <a:spcAft>
              <a:spcPct val="15000"/>
            </a:spcAft>
            <a:buChar char="•"/>
          </a:pPr>
          <a:r>
            <a:rPr lang="en-GB" sz="1100" i="1" kern="1200"/>
            <a:t>outsourced service providers</a:t>
          </a:r>
          <a:endParaRPr lang="en-US" sz="1100" kern="1200"/>
        </a:p>
      </dsp:txBody>
      <dsp:txXfrm>
        <a:off x="3805" y="1476335"/>
        <a:ext cx="1605774" cy="1973366"/>
      </dsp:txXfrm>
    </dsp:sp>
    <dsp:sp modelId="{00B441A4-CBEF-4A64-9729-5027A72B9DF8}">
      <dsp:nvSpPr>
        <dsp:cNvPr id="0" name=""/>
        <dsp:cNvSpPr/>
      </dsp:nvSpPr>
      <dsp:spPr>
        <a:xfrm>
          <a:off x="2412466" y="197591"/>
          <a:ext cx="562020" cy="562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76D94F-AB0F-4F67-9B94-45895BB2798F}">
      <dsp:nvSpPr>
        <dsp:cNvPr id="0" name=""/>
        <dsp:cNvSpPr/>
      </dsp:nvSpPr>
      <dsp:spPr>
        <a:xfrm>
          <a:off x="1890589" y="899453"/>
          <a:ext cx="1605774" cy="511840"/>
        </a:xfrm>
        <a:prstGeom prst="rect">
          <a:avLst/>
        </a:prstGeom>
        <a:solidFill>
          <a:schemeClr val="accent1">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b="1"/>
          </a:pPr>
          <a:r>
            <a:rPr lang="en-GB" sz="1100" kern="1200">
              <a:solidFill>
                <a:schemeClr val="bg1"/>
              </a:solidFill>
            </a:rPr>
            <a:t>The board is established with identifiable and articulated:</a:t>
          </a:r>
          <a:endParaRPr lang="en-US" sz="1100" kern="1200">
            <a:solidFill>
              <a:schemeClr val="bg1"/>
            </a:solidFill>
          </a:endParaRPr>
        </a:p>
      </dsp:txBody>
      <dsp:txXfrm>
        <a:off x="1890589" y="899453"/>
        <a:ext cx="1605774" cy="511840"/>
      </dsp:txXfrm>
    </dsp:sp>
    <dsp:sp modelId="{61B82377-F01D-4D46-98DB-10419191D18D}">
      <dsp:nvSpPr>
        <dsp:cNvPr id="0" name=""/>
        <dsp:cNvSpPr/>
      </dsp:nvSpPr>
      <dsp:spPr>
        <a:xfrm>
          <a:off x="1890589" y="1476335"/>
          <a:ext cx="1605774" cy="197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a:t>Responsibilities</a:t>
          </a:r>
          <a:endParaRPr lang="en-US" sz="1100" kern="1200"/>
        </a:p>
        <a:p>
          <a:pPr marL="0" lvl="0" indent="0" algn="ctr" defTabSz="488950">
            <a:lnSpc>
              <a:spcPct val="100000"/>
            </a:lnSpc>
            <a:spcBef>
              <a:spcPct val="0"/>
            </a:spcBef>
            <a:spcAft>
              <a:spcPct val="35000"/>
            </a:spcAft>
            <a:buNone/>
          </a:pPr>
          <a:r>
            <a:rPr lang="en-GB" sz="1100" kern="1200"/>
            <a:t>Decision-making capabilities</a:t>
          </a:r>
          <a:endParaRPr lang="en-US" sz="1100" kern="1200"/>
        </a:p>
        <a:p>
          <a:pPr marL="0" lvl="0" indent="0" algn="ctr" defTabSz="488950">
            <a:lnSpc>
              <a:spcPct val="100000"/>
            </a:lnSpc>
            <a:spcBef>
              <a:spcPct val="0"/>
            </a:spcBef>
            <a:spcAft>
              <a:spcPct val="35000"/>
            </a:spcAft>
            <a:buNone/>
          </a:pPr>
          <a:r>
            <a:rPr lang="en-GB" sz="1100" kern="1200"/>
            <a:t>Remit and authority limits</a:t>
          </a:r>
          <a:endParaRPr lang="en-US" sz="1100" kern="1200"/>
        </a:p>
      </dsp:txBody>
      <dsp:txXfrm>
        <a:off x="1890589" y="1476335"/>
        <a:ext cx="1605774" cy="1973366"/>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11A2C-67B6-46C2-A456-DA397C516EDA}">
      <dsp:nvSpPr>
        <dsp:cNvPr id="0" name=""/>
        <dsp:cNvSpPr/>
      </dsp:nvSpPr>
      <dsp:spPr>
        <a:xfrm>
          <a:off x="0" y="34249"/>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Meeting on a regular basis</a:t>
          </a:r>
          <a:endParaRPr lang="en-US" sz="1050" kern="1200"/>
        </a:p>
      </dsp:txBody>
      <dsp:txXfrm>
        <a:off x="13708" y="47957"/>
        <a:ext cx="4433489" cy="253384"/>
      </dsp:txXfrm>
    </dsp:sp>
    <dsp:sp modelId="{9E5FEF7E-EE31-434C-A0E1-1E0A920E881E}">
      <dsp:nvSpPr>
        <dsp:cNvPr id="0" name=""/>
        <dsp:cNvSpPr/>
      </dsp:nvSpPr>
      <dsp:spPr>
        <a:xfrm>
          <a:off x="0" y="358249"/>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Providing the basis for all decision-making with regard to the architectures</a:t>
          </a:r>
          <a:endParaRPr lang="en-US" sz="1050" kern="1200"/>
        </a:p>
      </dsp:txBody>
      <dsp:txXfrm>
        <a:off x="13708" y="371957"/>
        <a:ext cx="4433489" cy="253384"/>
      </dsp:txXfrm>
    </dsp:sp>
    <dsp:sp modelId="{5C4F45C7-D927-4554-9D3E-1CDBFC13AA72}">
      <dsp:nvSpPr>
        <dsp:cNvPr id="0" name=""/>
        <dsp:cNvSpPr/>
      </dsp:nvSpPr>
      <dsp:spPr>
        <a:xfrm>
          <a:off x="0" y="682249"/>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Consistency between sub-architectures</a:t>
          </a:r>
          <a:endParaRPr lang="en-US" sz="1050" kern="1200"/>
        </a:p>
      </dsp:txBody>
      <dsp:txXfrm>
        <a:off x="13708" y="695957"/>
        <a:ext cx="4433489" cy="253384"/>
      </dsp:txXfrm>
    </dsp:sp>
    <dsp:sp modelId="{1692B29C-7002-47CA-A915-75246FD42018}">
      <dsp:nvSpPr>
        <dsp:cNvPr id="0" name=""/>
        <dsp:cNvSpPr/>
      </dsp:nvSpPr>
      <dsp:spPr>
        <a:xfrm>
          <a:off x="0" y="1006249"/>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Establishing targets for re-use of components</a:t>
          </a:r>
          <a:endParaRPr lang="en-US" sz="1050" kern="1200"/>
        </a:p>
      </dsp:txBody>
      <dsp:txXfrm>
        <a:off x="13708" y="1019957"/>
        <a:ext cx="4433489" cy="253384"/>
      </dsp:txXfrm>
    </dsp:sp>
    <dsp:sp modelId="{004FE410-2EDC-476B-8245-924B737594F2}">
      <dsp:nvSpPr>
        <dsp:cNvPr id="0" name=""/>
        <dsp:cNvSpPr/>
      </dsp:nvSpPr>
      <dsp:spPr>
        <a:xfrm>
          <a:off x="0" y="1330249"/>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Flexibility of the Enterprise Architecture:</a:t>
          </a:r>
          <a:endParaRPr lang="en-US" sz="1050" kern="1200"/>
        </a:p>
      </dsp:txBody>
      <dsp:txXfrm>
        <a:off x="13708" y="1343957"/>
        <a:ext cx="4433489" cy="253384"/>
      </dsp:txXfrm>
    </dsp:sp>
    <dsp:sp modelId="{E99B421C-EB76-4607-AEDD-1F5300D18B87}">
      <dsp:nvSpPr>
        <dsp:cNvPr id="0" name=""/>
        <dsp:cNvSpPr/>
      </dsp:nvSpPr>
      <dsp:spPr>
        <a:xfrm>
          <a:off x="0" y="1611049"/>
          <a:ext cx="4460905" cy="357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634" tIns="13970" rIns="78232" bIns="13970" numCol="1" spcCol="1270" anchor="t" anchorCtr="0">
          <a:noAutofit/>
        </a:bodyPr>
        <a:lstStyle/>
        <a:p>
          <a:pPr marL="2149475" lvl="1" indent="-87313" algn="l" defTabSz="466725">
            <a:lnSpc>
              <a:spcPct val="90000"/>
            </a:lnSpc>
            <a:spcBef>
              <a:spcPct val="0"/>
            </a:spcBef>
            <a:spcAft>
              <a:spcPct val="20000"/>
            </a:spcAft>
            <a:buChar char="•"/>
            <a:tabLst>
              <a:tab pos="1974850" algn="l"/>
              <a:tab pos="2149475" algn="l"/>
            </a:tabLst>
          </a:pPr>
          <a:r>
            <a:rPr lang="en-GB" sz="1050" kern="1200"/>
            <a:t>To meet changing business needs</a:t>
          </a:r>
          <a:endParaRPr lang="en-US" sz="1050" kern="1200"/>
        </a:p>
        <a:p>
          <a:pPr marL="2149475" lvl="1" indent="-87313" algn="l" defTabSz="466725">
            <a:lnSpc>
              <a:spcPct val="90000"/>
            </a:lnSpc>
            <a:spcBef>
              <a:spcPct val="0"/>
            </a:spcBef>
            <a:spcAft>
              <a:spcPct val="20000"/>
            </a:spcAft>
            <a:buChar char="•"/>
            <a:tabLst>
              <a:tab pos="1974850" algn="l"/>
              <a:tab pos="2149475" algn="l"/>
            </a:tabLst>
          </a:pPr>
          <a:r>
            <a:rPr lang="en-GB" sz="1050" kern="1200"/>
            <a:t>To leverage new technologies</a:t>
          </a:r>
          <a:endParaRPr lang="en-US" sz="1050" kern="1200"/>
        </a:p>
      </dsp:txBody>
      <dsp:txXfrm>
        <a:off x="0" y="1611049"/>
        <a:ext cx="4460905" cy="357075"/>
      </dsp:txXfrm>
    </dsp:sp>
    <dsp:sp modelId="{6C114F23-84BA-4C77-9F64-E0E8A24712F4}">
      <dsp:nvSpPr>
        <dsp:cNvPr id="0" name=""/>
        <dsp:cNvSpPr/>
      </dsp:nvSpPr>
      <dsp:spPr>
        <a:xfrm>
          <a:off x="0" y="1968124"/>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Enforcement of Architecture Compliance</a:t>
          </a:r>
          <a:endParaRPr lang="en-US" sz="1050" kern="1200"/>
        </a:p>
      </dsp:txBody>
      <dsp:txXfrm>
        <a:off x="13708" y="1981832"/>
        <a:ext cx="4433489" cy="253384"/>
      </dsp:txXfrm>
    </dsp:sp>
    <dsp:sp modelId="{5D68270E-E56B-4B20-B282-9B5E0D34008B}">
      <dsp:nvSpPr>
        <dsp:cNvPr id="0" name=""/>
        <dsp:cNvSpPr/>
      </dsp:nvSpPr>
      <dsp:spPr>
        <a:xfrm>
          <a:off x="0" y="2292124"/>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Improving the maturity level of architecture discipline within the organization</a:t>
          </a:r>
          <a:endParaRPr lang="en-US" sz="1050" kern="1200"/>
        </a:p>
      </dsp:txBody>
      <dsp:txXfrm>
        <a:off x="13708" y="2305832"/>
        <a:ext cx="4433489" cy="253384"/>
      </dsp:txXfrm>
    </dsp:sp>
    <dsp:sp modelId="{4BEAC75B-7CE4-4993-AD69-0277F859C1DF}">
      <dsp:nvSpPr>
        <dsp:cNvPr id="0" name=""/>
        <dsp:cNvSpPr/>
      </dsp:nvSpPr>
      <dsp:spPr>
        <a:xfrm>
          <a:off x="0" y="2579054"/>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Ensuring that the discipline of architecture-based development is adopted</a:t>
          </a:r>
          <a:endParaRPr lang="en-US" sz="1050" kern="1200"/>
        </a:p>
      </dsp:txBody>
      <dsp:txXfrm>
        <a:off x="13708" y="2592762"/>
        <a:ext cx="4433489" cy="253384"/>
      </dsp:txXfrm>
    </dsp:sp>
    <dsp:sp modelId="{CE9B6C68-2DF5-47F9-84CA-2DBF8315A8ED}">
      <dsp:nvSpPr>
        <dsp:cNvPr id="0" name=""/>
        <dsp:cNvSpPr/>
      </dsp:nvSpPr>
      <dsp:spPr>
        <a:xfrm>
          <a:off x="0" y="2940124"/>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Supporting a visible escalation capability for out-of-bounds decisions</a:t>
          </a:r>
          <a:endParaRPr lang="en-US" sz="1050" kern="1200"/>
        </a:p>
      </dsp:txBody>
      <dsp:txXfrm>
        <a:off x="13708" y="2953832"/>
        <a:ext cx="4433489" cy="253384"/>
      </dsp:txXfrm>
    </dsp:sp>
    <dsp:sp modelId="{B5CABEFB-DC24-41F8-95AE-29050FC00138}">
      <dsp:nvSpPr>
        <dsp:cNvPr id="0" name=""/>
        <dsp:cNvSpPr/>
      </dsp:nvSpPr>
      <dsp:spPr>
        <a:xfrm>
          <a:off x="0" y="3264124"/>
          <a:ext cx="4460905" cy="280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dirty="0"/>
            <a:t>All aspects of monitoring and control of the Architecture Contract</a:t>
          </a:r>
          <a:endParaRPr lang="en-US" sz="1050" kern="1200" dirty="0"/>
        </a:p>
      </dsp:txBody>
      <dsp:txXfrm>
        <a:off x="13708" y="3277832"/>
        <a:ext cx="4433489" cy="253384"/>
      </dsp:txXfrm>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AD33C-4944-4C3F-A46F-9E7E4518966B}">
      <dsp:nvSpPr>
        <dsp:cNvPr id="0" name=""/>
        <dsp:cNvSpPr/>
      </dsp:nvSpPr>
      <dsp:spPr>
        <a:xfrm>
          <a:off x="0" y="1054"/>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en-GB" sz="1050" kern="1200"/>
            <a:t>Ensuring the effective and consistent management and implementation of the architectures</a:t>
          </a:r>
          <a:endParaRPr lang="en-US" sz="1050" kern="1200"/>
        </a:p>
      </dsp:txBody>
      <dsp:txXfrm>
        <a:off x="24492" y="25546"/>
        <a:ext cx="4330992" cy="452731"/>
      </dsp:txXfrm>
    </dsp:sp>
    <dsp:sp modelId="{0C5243FA-7A2C-42C8-93FA-9CF9A314C2F5}">
      <dsp:nvSpPr>
        <dsp:cNvPr id="0" name=""/>
        <dsp:cNvSpPr/>
      </dsp:nvSpPr>
      <dsp:spPr>
        <a:xfrm>
          <a:off x="0" y="513612"/>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Resolving ambiguities, issues, or conflicts that have been escalated</a:t>
          </a:r>
          <a:endParaRPr lang="en-US" sz="1200" kern="1200"/>
        </a:p>
      </dsp:txBody>
      <dsp:txXfrm>
        <a:off x="24492" y="538104"/>
        <a:ext cx="4330992" cy="452731"/>
      </dsp:txXfrm>
    </dsp:sp>
    <dsp:sp modelId="{71099E62-FC72-4A8A-BAD2-A8D8062CA2EC}">
      <dsp:nvSpPr>
        <dsp:cNvPr id="0" name=""/>
        <dsp:cNvSpPr/>
      </dsp:nvSpPr>
      <dsp:spPr>
        <a:xfrm>
          <a:off x="0" y="1026170"/>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Providing advice, guidance, and information</a:t>
          </a:r>
          <a:endParaRPr lang="en-US" sz="1200" kern="1200"/>
        </a:p>
      </dsp:txBody>
      <dsp:txXfrm>
        <a:off x="24492" y="1050662"/>
        <a:ext cx="4330992" cy="452731"/>
      </dsp:txXfrm>
    </dsp:sp>
    <dsp:sp modelId="{ABEFB15F-77EF-4E94-B41B-F5FD9D1708C3}">
      <dsp:nvSpPr>
        <dsp:cNvPr id="0" name=""/>
        <dsp:cNvSpPr/>
      </dsp:nvSpPr>
      <dsp:spPr>
        <a:xfrm>
          <a:off x="0" y="1538728"/>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Ensuring compliance with the architectures: granting dispensations that are in keeping with the technology strategy and objectives</a:t>
          </a:r>
          <a:endParaRPr lang="en-US" sz="1200" kern="1200"/>
        </a:p>
      </dsp:txBody>
      <dsp:txXfrm>
        <a:off x="24492" y="1563220"/>
        <a:ext cx="4330992" cy="452731"/>
      </dsp:txXfrm>
    </dsp:sp>
    <dsp:sp modelId="{41BA2AB3-D56A-4167-A6F7-2F7CEBD23151}">
      <dsp:nvSpPr>
        <dsp:cNvPr id="0" name=""/>
        <dsp:cNvSpPr/>
      </dsp:nvSpPr>
      <dsp:spPr>
        <a:xfrm>
          <a:off x="0" y="2051286"/>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Considering policy changes where similar dispensations are requested and granted; e.g., new form of service requirement</a:t>
          </a:r>
          <a:endParaRPr lang="en-US" sz="1200" kern="1200"/>
        </a:p>
      </dsp:txBody>
      <dsp:txXfrm>
        <a:off x="24492" y="2075778"/>
        <a:ext cx="4330992" cy="452731"/>
      </dsp:txXfrm>
    </dsp:sp>
    <dsp:sp modelId="{63927383-FEED-4194-9F92-0CAA6AE608E0}">
      <dsp:nvSpPr>
        <dsp:cNvPr id="0" name=""/>
        <dsp:cNvSpPr/>
      </dsp:nvSpPr>
      <dsp:spPr>
        <a:xfrm>
          <a:off x="0" y="2563844"/>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Ensuring that all information relevant to the implementation of the Architecture Contract is published under controlled conditions and made available to authorized parties</a:t>
          </a:r>
          <a:endParaRPr lang="en-US" sz="1200" kern="1200"/>
        </a:p>
      </dsp:txBody>
      <dsp:txXfrm>
        <a:off x="24492" y="2588336"/>
        <a:ext cx="4330992" cy="452731"/>
      </dsp:txXfrm>
    </dsp:sp>
    <dsp:sp modelId="{53CF6B67-9910-4F35-8214-216D2A11099B}">
      <dsp:nvSpPr>
        <dsp:cNvPr id="0" name=""/>
        <dsp:cNvSpPr/>
      </dsp:nvSpPr>
      <dsp:spPr>
        <a:xfrm>
          <a:off x="0" y="3076402"/>
          <a:ext cx="4379976" cy="50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Validation of reported service levels, cost savings, etc. for realignment through dispensations or policy updates</a:t>
          </a:r>
          <a:endParaRPr lang="en-US" sz="1200" kern="1200"/>
        </a:p>
      </dsp:txBody>
      <dsp:txXfrm>
        <a:off x="24492" y="3100894"/>
        <a:ext cx="4330992" cy="45273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0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3.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9.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7.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1CC4E8-4C56-4F7D-8945-01BD252BD8BE}"/>
              </a:ext>
            </a:extLst>
          </p:cNvPr>
          <p:cNvSpPr>
            <a:spLocks noGrp="1"/>
          </p:cNvSpPr>
          <p:nvPr>
            <p:ph type="hdr" sz="quarter"/>
          </p:nvPr>
        </p:nvSpPr>
        <p:spPr>
          <a:xfrm>
            <a:off x="0" y="0"/>
            <a:ext cx="3076364" cy="512950"/>
          </a:xfrm>
          <a:prstGeom prst="rect">
            <a:avLst/>
          </a:prstGeom>
        </p:spPr>
        <p:txBody>
          <a:bodyPr vert="horz" lIns="98973" tIns="49487" rIns="98973" bIns="49487" rtlCol="0"/>
          <a:lstStyle>
            <a:lvl1pPr algn="l">
              <a:defRPr sz="1300"/>
            </a:lvl1pPr>
          </a:lstStyle>
          <a:p>
            <a:endParaRPr lang="en-GB"/>
          </a:p>
        </p:txBody>
      </p:sp>
      <p:sp>
        <p:nvSpPr>
          <p:cNvPr id="3" name="Date Placeholder 2">
            <a:extLst>
              <a:ext uri="{FF2B5EF4-FFF2-40B4-BE49-F238E27FC236}">
                <a16:creationId xmlns:a16="http://schemas.microsoft.com/office/drawing/2014/main" id="{D8B967E3-2F6E-4461-9FF2-78EFCD04492A}"/>
              </a:ext>
            </a:extLst>
          </p:cNvPr>
          <p:cNvSpPr>
            <a:spLocks noGrp="1"/>
          </p:cNvSpPr>
          <p:nvPr>
            <p:ph type="dt" sz="quarter" idx="1"/>
          </p:nvPr>
        </p:nvSpPr>
        <p:spPr>
          <a:xfrm>
            <a:off x="4021293" y="0"/>
            <a:ext cx="3076364" cy="512950"/>
          </a:xfrm>
          <a:prstGeom prst="rect">
            <a:avLst/>
          </a:prstGeom>
        </p:spPr>
        <p:txBody>
          <a:bodyPr vert="horz" lIns="98973" tIns="49487" rIns="98973" bIns="49487" rtlCol="0"/>
          <a:lstStyle>
            <a:lvl1pPr algn="r">
              <a:defRPr sz="1300"/>
            </a:lvl1pPr>
          </a:lstStyle>
          <a:p>
            <a:fld id="{94649C46-ABE9-4A99-9CF4-FD878F4E5F52}" type="datetimeFigureOut">
              <a:rPr lang="en-GB" smtClean="0"/>
              <a:t>27/07/2026</a:t>
            </a:fld>
            <a:endParaRPr lang="en-GB"/>
          </a:p>
        </p:txBody>
      </p:sp>
      <p:sp>
        <p:nvSpPr>
          <p:cNvPr id="4" name="Footer Placeholder 3">
            <a:extLst>
              <a:ext uri="{FF2B5EF4-FFF2-40B4-BE49-F238E27FC236}">
                <a16:creationId xmlns:a16="http://schemas.microsoft.com/office/drawing/2014/main" id="{FAF68C98-D9AA-46EB-BAD5-C08F77CCEF1B}"/>
              </a:ext>
            </a:extLst>
          </p:cNvPr>
          <p:cNvSpPr>
            <a:spLocks noGrp="1"/>
          </p:cNvSpPr>
          <p:nvPr>
            <p:ph type="ftr" sz="quarter" idx="2"/>
          </p:nvPr>
        </p:nvSpPr>
        <p:spPr>
          <a:xfrm>
            <a:off x="0" y="9710552"/>
            <a:ext cx="3076364" cy="512949"/>
          </a:xfrm>
          <a:prstGeom prst="rect">
            <a:avLst/>
          </a:prstGeom>
        </p:spPr>
        <p:txBody>
          <a:bodyPr vert="horz" lIns="98973" tIns="49487" rIns="98973" bIns="49487"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9CAA2CF0-4DFC-4BC7-8CF3-1DA627A68353}"/>
              </a:ext>
            </a:extLst>
          </p:cNvPr>
          <p:cNvSpPr>
            <a:spLocks noGrp="1"/>
          </p:cNvSpPr>
          <p:nvPr>
            <p:ph type="sldNum" sz="quarter" idx="3"/>
          </p:nvPr>
        </p:nvSpPr>
        <p:spPr>
          <a:xfrm>
            <a:off x="4021293" y="9710552"/>
            <a:ext cx="3076364" cy="512949"/>
          </a:xfrm>
          <a:prstGeom prst="rect">
            <a:avLst/>
          </a:prstGeom>
        </p:spPr>
        <p:txBody>
          <a:bodyPr vert="horz" lIns="98973" tIns="49487" rIns="98973" bIns="49487" rtlCol="0" anchor="b"/>
          <a:lstStyle>
            <a:lvl1pPr algn="r">
              <a:defRPr sz="1300"/>
            </a:lvl1pPr>
          </a:lstStyle>
          <a:p>
            <a:fld id="{BBE93A2D-62E0-4BB0-B18C-980F8C0086CE}" type="slidenum">
              <a:rPr lang="en-GB" smtClean="0"/>
              <a:t>‹#›</a:t>
            </a:fld>
            <a:endParaRPr lang="en-GB"/>
          </a:p>
        </p:txBody>
      </p:sp>
    </p:spTree>
    <p:extLst>
      <p:ext uri="{BB962C8B-B14F-4D97-AF65-F5344CB8AC3E}">
        <p14:creationId xmlns:p14="http://schemas.microsoft.com/office/powerpoint/2010/main" val="2142921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456195" cy="326094"/>
          </a:xfrm>
          <a:prstGeom prst="rect">
            <a:avLst/>
          </a:prstGeom>
        </p:spPr>
        <p:txBody>
          <a:bodyPr vert="horz" lIns="98973" tIns="49487" rIns="98973" bIns="49487" rtlCol="0"/>
          <a:lstStyle>
            <a:lvl1pPr algn="l">
              <a:defRPr sz="1300">
                <a:solidFill>
                  <a:srgbClr val="002060"/>
                </a:solidFill>
                <a:latin typeface="Vollkorn" panose="00000500000000000000" pitchFamily="2" charset="0"/>
                <a:ea typeface="Vollkorn" panose="00000500000000000000" pitchFamily="2" charset="0"/>
              </a:defRPr>
            </a:lvl1pPr>
          </a:lstStyle>
          <a:p>
            <a:endParaRPr lang="en-GB">
              <a:latin typeface="Calibri" panose="020F0502020204030204" pitchFamily="34" charset="0"/>
            </a:endParaRPr>
          </a:p>
        </p:txBody>
      </p:sp>
      <p:sp>
        <p:nvSpPr>
          <p:cNvPr id="4" name="Slide Image Placeholder 3"/>
          <p:cNvSpPr>
            <a:spLocks noGrp="1" noRot="1" noChangeAspect="1"/>
          </p:cNvSpPr>
          <p:nvPr>
            <p:ph type="sldImg" idx="2"/>
          </p:nvPr>
        </p:nvSpPr>
        <p:spPr>
          <a:xfrm>
            <a:off x="-87313" y="596900"/>
            <a:ext cx="7345363" cy="4132263"/>
          </a:xfrm>
          <a:prstGeom prst="rect">
            <a:avLst/>
          </a:prstGeom>
          <a:noFill/>
          <a:ln w="12700">
            <a:solidFill>
              <a:prstClr val="black"/>
            </a:solidFill>
          </a:ln>
        </p:spPr>
        <p:txBody>
          <a:bodyPr vert="horz" lIns="98973" tIns="49487" rIns="98973" bIns="49487" rtlCol="0" anchor="ctr"/>
          <a:lstStyle/>
          <a:p>
            <a:endParaRPr lang="en-GB">
              <a:latin typeface="Calibri" panose="020F0502020204030204" pitchFamily="34" charset="0"/>
            </a:endParaRPr>
          </a:p>
        </p:txBody>
      </p:sp>
      <p:sp>
        <p:nvSpPr>
          <p:cNvPr id="5" name="Notes Placeholder 4"/>
          <p:cNvSpPr>
            <a:spLocks noGrp="1"/>
          </p:cNvSpPr>
          <p:nvPr>
            <p:ph type="body" sz="quarter" idx="3"/>
          </p:nvPr>
        </p:nvSpPr>
        <p:spPr>
          <a:xfrm>
            <a:off x="709930" y="4920061"/>
            <a:ext cx="5679440" cy="4025503"/>
          </a:xfrm>
          <a:prstGeom prst="rect">
            <a:avLst/>
          </a:prstGeom>
        </p:spPr>
        <p:txBody>
          <a:bodyPr vert="horz" lIns="98973" tIns="49487" rIns="98973" bIns="494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897406"/>
            <a:ext cx="2105310" cy="326094"/>
          </a:xfrm>
          <a:prstGeom prst="rect">
            <a:avLst/>
          </a:prstGeom>
        </p:spPr>
        <p:txBody>
          <a:bodyPr vert="horz" lIns="98973" tIns="49487" rIns="98973" bIns="49487" rtlCol="0" anchor="b"/>
          <a:lstStyle>
            <a:lvl1pPr algn="l">
              <a:defRPr sz="1300">
                <a:solidFill>
                  <a:srgbClr val="002060"/>
                </a:solidFill>
                <a:latin typeface="Vollkorn" panose="00000500000000000000" pitchFamily="2" charset="0"/>
                <a:ea typeface="Vollkorn" panose="00000500000000000000" pitchFamily="2" charset="0"/>
              </a:defRPr>
            </a:lvl1pPr>
          </a:lstStyle>
          <a:p>
            <a:endParaRPr lang="en-GB">
              <a:latin typeface="Calibri" panose="020F0502020204030204" pitchFamily="34" charset="0"/>
            </a:endParaRPr>
          </a:p>
        </p:txBody>
      </p:sp>
      <p:sp>
        <p:nvSpPr>
          <p:cNvPr id="7" name="Slide Number Placeholder 6"/>
          <p:cNvSpPr>
            <a:spLocks noGrp="1"/>
          </p:cNvSpPr>
          <p:nvPr>
            <p:ph type="sldNum" sz="quarter" idx="5"/>
          </p:nvPr>
        </p:nvSpPr>
        <p:spPr>
          <a:xfrm>
            <a:off x="6389371" y="9897406"/>
            <a:ext cx="708287" cy="326094"/>
          </a:xfrm>
          <a:prstGeom prst="rect">
            <a:avLst/>
          </a:prstGeom>
        </p:spPr>
        <p:txBody>
          <a:bodyPr vert="horz" lIns="98973" tIns="49487" rIns="98973" bIns="49487" rtlCol="0" anchor="b"/>
          <a:lstStyle>
            <a:lvl1pPr algn="r">
              <a:defRPr sz="1300">
                <a:solidFill>
                  <a:srgbClr val="002060"/>
                </a:solidFill>
                <a:latin typeface="Vollkorn" panose="00000500000000000000" pitchFamily="2" charset="0"/>
                <a:ea typeface="Vollkorn" panose="00000500000000000000" pitchFamily="2" charset="0"/>
              </a:defRPr>
            </a:lvl1pPr>
          </a:lstStyle>
          <a:p>
            <a:fld id="{6D2C295E-30DB-40D6-B6E4-B413D1B1B9C1}" type="slidenum">
              <a:rPr lang="en-GB" smtClean="0">
                <a:latin typeface="Calibri" panose="020F0502020204030204" pitchFamily="34" charset="0"/>
              </a:rPr>
              <a:pPr/>
              <a:t>‹#›</a:t>
            </a:fld>
            <a:endParaRPr lang="en-GB">
              <a:latin typeface="Calibri" panose="020F0502020204030204" pitchFamily="34" charset="0"/>
            </a:endParaRPr>
          </a:p>
        </p:txBody>
      </p:sp>
    </p:spTree>
    <p:extLst>
      <p:ext uri="{BB962C8B-B14F-4D97-AF65-F5344CB8AC3E}">
        <p14:creationId xmlns:p14="http://schemas.microsoft.com/office/powerpoint/2010/main" val="2039354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rgbClr val="002060"/>
        </a:solidFill>
        <a:latin typeface="Vollkorn" panose="00000500000000000000" pitchFamily="2" charset="0"/>
        <a:ea typeface="Vollkorn" panose="00000500000000000000" pitchFamily="2" charset="0"/>
        <a:cs typeface="+mn-cs"/>
      </a:defRPr>
    </a:lvl1pPr>
    <a:lvl2pPr marL="628650" indent="-171450" algn="l" defTabSz="914400" rtl="0" eaLnBrk="1" latinLnBrk="0" hangingPunct="1">
      <a:buFont typeface="Courier New" panose="02070309020205020404" pitchFamily="49" charset="0"/>
      <a:buChar char="o"/>
      <a:defRPr sz="1200" kern="1200">
        <a:solidFill>
          <a:srgbClr val="002060"/>
        </a:solidFill>
        <a:latin typeface="Vollkorn" panose="00000500000000000000" pitchFamily="2" charset="0"/>
        <a:ea typeface="Vollkorn" panose="00000500000000000000" pitchFamily="2" charset="0"/>
        <a:cs typeface="+mn-cs"/>
      </a:defRPr>
    </a:lvl2pPr>
    <a:lvl3pPr marL="1085850" indent="-171450" algn="l" defTabSz="914400" rtl="0" eaLnBrk="1" latinLnBrk="0" hangingPunct="1">
      <a:buFont typeface="Wingdings" panose="05000000000000000000" pitchFamily="2" charset="2"/>
      <a:buChar char="§"/>
      <a:defRPr sz="1200" kern="1200">
        <a:solidFill>
          <a:srgbClr val="002060"/>
        </a:solidFill>
        <a:latin typeface="Vollkorn" panose="00000500000000000000" pitchFamily="2" charset="0"/>
        <a:ea typeface="Vollkorn" panose="00000500000000000000" pitchFamily="2" charset="0"/>
        <a:cs typeface="+mn-cs"/>
      </a:defRPr>
    </a:lvl3pPr>
    <a:lvl4pPr marL="1543050" indent="-171450" algn="l" defTabSz="914400" rtl="0" eaLnBrk="1" latinLnBrk="0" hangingPunct="1">
      <a:buFont typeface="Arial" panose="020B0604020202020204" pitchFamily="34" charset="0"/>
      <a:buChar char="•"/>
      <a:defRPr sz="1200" kern="1200">
        <a:solidFill>
          <a:srgbClr val="002060"/>
        </a:solidFill>
        <a:latin typeface="Vollkorn" panose="00000500000000000000" pitchFamily="2" charset="0"/>
        <a:ea typeface="Vollkorn" panose="00000500000000000000" pitchFamily="2" charset="0"/>
        <a:cs typeface="+mn-cs"/>
      </a:defRPr>
    </a:lvl4pPr>
    <a:lvl5pPr marL="2000250" indent="-171450" algn="l" defTabSz="914400" rtl="0" eaLnBrk="1" latinLnBrk="0" hangingPunct="1">
      <a:buFont typeface="Vollkorn" panose="00000500000000000000" pitchFamily="2" charset="0"/>
      <a:buChar char="-"/>
      <a:defRPr sz="1200" kern="1200">
        <a:solidFill>
          <a:srgbClr val="002060"/>
        </a:solidFill>
        <a:latin typeface="Vollkorn" panose="00000500000000000000" pitchFamily="2" charset="0"/>
        <a:ea typeface="Vollkorn" panose="00000500000000000000" pitchFamily="2"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a:t>
            </a:fld>
            <a:endParaRPr lang="en-GB"/>
          </a:p>
        </p:txBody>
      </p:sp>
    </p:spTree>
    <p:extLst>
      <p:ext uri="{BB962C8B-B14F-4D97-AF65-F5344CB8AC3E}">
        <p14:creationId xmlns:p14="http://schemas.microsoft.com/office/powerpoint/2010/main" val="252075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Þ  Q-41
</a:t>
            </a:r>
            <a:r>
              <a:rPr lang="en-US" sz="1100" b="1">
                <a:solidFill>
                  <a:srgbClr val="2F528F"/>
                </a:solidFill>
              </a:rPr>
              <a:t>X/Open Company, Ltd.</a:t>
            </a:r>
            <a:r>
              <a:rPr lang="en-US" sz="1100">
                <a:solidFill>
                  <a:srgbClr val="2F528F"/>
                </a:solidFill>
              </a:rPr>
              <a:t> 1984-1996</a:t>
            </a:r>
            <a:br>
              <a:rPr lang="en-US" sz="1100">
                <a:solidFill>
                  <a:srgbClr val="2F528F"/>
                </a:solidFill>
              </a:rPr>
            </a:br>
            <a:r>
              <a:rPr lang="en-US" sz="1100">
                <a:solidFill>
                  <a:srgbClr val="2F528F"/>
                </a:solidFill>
              </a:rPr>
              <a:t>European UNIX systems manufacturers consortium</a:t>
            </a:r>
          </a:p>
          <a:p>
            <a:pPr marL="309324" indent="-309324">
              <a:buFont typeface="Wingdings" panose="05000000000000000000" pitchFamily="2" charset="2"/>
              <a:buChar char="§"/>
            </a:pPr>
            <a:r>
              <a:rPr lang="en-US" sz="1100">
                <a:solidFill>
                  <a:srgbClr val="2F528F"/>
                </a:solidFill>
              </a:rPr>
              <a:t>identify and promote open IT standards</a:t>
            </a:r>
          </a:p>
          <a:p>
            <a:pPr marL="309324" indent="-309324">
              <a:buFont typeface="Wingdings" panose="05000000000000000000" pitchFamily="2" charset="2"/>
              <a:buChar char="§"/>
            </a:pPr>
            <a:r>
              <a:rPr lang="en-US" sz="1100">
                <a:solidFill>
                  <a:srgbClr val="2F528F"/>
                </a:solidFill>
              </a:rPr>
              <a:t>define a single spec for UNIX OSs</a:t>
            </a:r>
          </a:p>
          <a:p>
            <a:pPr marL="309324" indent="-309324">
              <a:buFont typeface="Wingdings" panose="05000000000000000000" pitchFamily="2" charset="2"/>
              <a:buChar char="§"/>
            </a:pPr>
            <a:r>
              <a:rPr lang="en-US" sz="1100">
                <a:solidFill>
                  <a:srgbClr val="2F528F"/>
                </a:solidFill>
              </a:rPr>
              <a:t>increase application interoperability</a:t>
            </a:r>
          </a:p>
          <a:p>
            <a:pPr marL="309324" indent="-309324">
              <a:buFont typeface="Wingdings" panose="05000000000000000000" pitchFamily="2" charset="2"/>
              <a:buChar char="§"/>
            </a:pPr>
            <a:r>
              <a:rPr lang="en-US" sz="1100">
                <a:solidFill>
                  <a:srgbClr val="2F528F"/>
                </a:solidFill>
              </a:rPr>
              <a:t>reduce the cost of porting software</a:t>
            </a:r>
          </a:p>
          <a:p>
            <a:r>
              <a:rPr lang="en-US" sz="1100">
                <a:solidFill>
                  <a:srgbClr val="2F528F"/>
                </a:solidFill>
              </a:rPr>
              <a:t>Groupe Bull, ICL, Siemens, Olivetti, Nixdorf, Philips, Ericsson</a:t>
            </a:r>
          </a:p>
          <a:p>
            <a:r>
              <a:rPr lang="en-US" sz="1100" b="1">
                <a:solidFill>
                  <a:srgbClr val="2F528F"/>
                </a:solidFill>
              </a:rPr>
              <a:t>Open Software Foundation</a:t>
            </a:r>
            <a:r>
              <a:rPr lang="en-US" sz="1100">
                <a:solidFill>
                  <a:srgbClr val="2F528F"/>
                </a:solidFill>
              </a:rPr>
              <a:t> (</a:t>
            </a:r>
            <a:r>
              <a:rPr lang="en-US" sz="1100" b="1">
                <a:solidFill>
                  <a:srgbClr val="2F528F"/>
                </a:solidFill>
              </a:rPr>
              <a:t>OSF</a:t>
            </a:r>
            <a:r>
              <a:rPr lang="en-US" sz="1100">
                <a:solidFill>
                  <a:srgbClr val="2F528F"/>
                </a:solidFill>
              </a:rPr>
              <a:t>) 1988-1996</a:t>
            </a:r>
          </a:p>
          <a:p>
            <a:r>
              <a:rPr lang="en-US" sz="1100">
                <a:solidFill>
                  <a:srgbClr val="2F528F"/>
                </a:solidFill>
              </a:rPr>
              <a:t>not-for-profit organization founded under the U.S. National Cooperative Research Act,1984</a:t>
            </a:r>
          </a:p>
          <a:p>
            <a:pPr marL="309324" indent="-309324">
              <a:buFont typeface="Wingdings" panose="05000000000000000000" pitchFamily="2" charset="2"/>
              <a:buChar char="§"/>
            </a:pPr>
            <a:r>
              <a:rPr lang="en-US" sz="1100">
                <a:solidFill>
                  <a:srgbClr val="2F528F"/>
                </a:solidFill>
              </a:rPr>
              <a:t>create an open standard for an implementation of the UNIX operating system</a:t>
            </a:r>
          </a:p>
          <a:p>
            <a:r>
              <a:rPr lang="en-US" sz="1100">
                <a:solidFill>
                  <a:srgbClr val="2F528F"/>
                </a:solidFill>
              </a:rPr>
              <a:t>Apollo Computer, Groupe Bull, Digital Equipment Corporation, Hewlett-Packard, IBM, Nixdorf Computer, and Siemens AG, Philips,  Hitachi</a:t>
            </a:r>
          </a:p>
          <a:p>
            <a:r>
              <a:rPr lang="en-GB" sz="1100">
                <a:solidFill>
                  <a:srgbClr val="2F528F"/>
                </a:solidFill>
              </a:rPr>
              <a:t>The </a:t>
            </a:r>
            <a:r>
              <a:rPr lang="en-GB" sz="1100" b="1">
                <a:solidFill>
                  <a:srgbClr val="2F528F"/>
                </a:solidFill>
              </a:rPr>
              <a:t>Open Group LLC </a:t>
            </a:r>
            <a:r>
              <a:rPr lang="en-GB" sz="1100">
                <a:solidFill>
                  <a:srgbClr val="2F528F"/>
                </a:solidFill>
              </a:rPr>
              <a:t>was incorporated in 1996</a:t>
            </a:r>
            <a:br>
              <a:rPr lang="en-GB" sz="1100">
                <a:solidFill>
                  <a:srgbClr val="2F528F"/>
                </a:solidFill>
              </a:rPr>
            </a:br>
            <a:r>
              <a:rPr lang="en-GB" sz="1100">
                <a:solidFill>
                  <a:srgbClr val="2F528F"/>
                </a:solidFill>
              </a:rPr>
              <a:t>as the parent of X/Open Company Limited </a:t>
            </a:r>
            <a:br>
              <a:rPr lang="en-GB" sz="1100">
                <a:solidFill>
                  <a:srgbClr val="2F528F"/>
                </a:solidFill>
              </a:rPr>
            </a:br>
            <a:r>
              <a:rPr lang="en-GB" sz="1100">
                <a:solidFill>
                  <a:srgbClr val="2F528F"/>
                </a:solidFill>
              </a:rPr>
              <a:t>(now The Open Group Limited) and OSF</a:t>
            </a:r>
          </a:p>
          <a:p>
            <a:pPr marL="309324" indent="-309324">
              <a:buFont typeface="Wingdings" panose="05000000000000000000" pitchFamily="2" charset="2"/>
              <a:buChar char="§"/>
            </a:pPr>
            <a:r>
              <a:rPr lang="en-US" sz="1100">
                <a:solidFill>
                  <a:srgbClr val="2F528F"/>
                </a:solidFill>
              </a:rPr>
              <a:t>certifying body for the UNIX trademark</a:t>
            </a:r>
          </a:p>
          <a:p>
            <a:pPr marL="309324" indent="-309324">
              <a:buFont typeface="Wingdings" panose="05000000000000000000" pitchFamily="2" charset="2"/>
              <a:buChar char="§"/>
            </a:pPr>
            <a:r>
              <a:rPr lang="en-US" sz="1100">
                <a:solidFill>
                  <a:srgbClr val="2F528F"/>
                </a:solidFill>
              </a:rPr>
              <a:t>publication of the Single UNIX Specification</a:t>
            </a:r>
            <a:br>
              <a:rPr lang="en-US" sz="1100">
                <a:solidFill>
                  <a:srgbClr val="2F528F"/>
                </a:solidFill>
              </a:rPr>
            </a:br>
            <a:r>
              <a:rPr lang="en-US" sz="1100">
                <a:solidFill>
                  <a:srgbClr val="2F528F"/>
                </a:solidFill>
              </a:rPr>
              <a:t>the official definition of a UNIX system</a:t>
            </a:r>
          </a:p>
          <a:p>
            <a:pPr marL="309324" indent="-309324">
              <a:buFont typeface="Wingdings" panose="05000000000000000000" pitchFamily="2" charset="2"/>
              <a:buChar char="§"/>
            </a:pPr>
            <a:r>
              <a:rPr lang="en-US" sz="1100">
                <a:solidFill>
                  <a:srgbClr val="2F528F"/>
                </a:solidFill>
              </a:rPr>
              <a:t>develops and manages the TOGAF standard</a:t>
            </a:r>
          </a:p>
          <a:p>
            <a:pPr marL="309324" indent="-309324">
              <a:buFont typeface="Wingdings" panose="05000000000000000000" pitchFamily="2" charset="2"/>
              <a:buChar char="§"/>
            </a:pPr>
            <a:r>
              <a:rPr lang="en-US" sz="1100">
                <a:solidFill>
                  <a:srgbClr val="2F528F"/>
                </a:solidFill>
              </a:rPr>
              <a:t>Also e.g. ODBD, CDE, DCOM, DRDA, FACE, Motif,</a:t>
            </a:r>
            <a:br>
              <a:rPr lang="en-US" sz="1100">
                <a:solidFill>
                  <a:srgbClr val="2F528F"/>
                </a:solidFill>
              </a:rPr>
            </a:br>
            <a:r>
              <a:rPr lang="en-US" sz="1100">
                <a:solidFill>
                  <a:srgbClr val="2F528F"/>
                </a:solidFill>
              </a:rPr>
              <a:t>OSIMM, SRM, CMPI, UDEF, FAIR</a:t>
            </a:r>
            <a:endParaRPr lang="en-GB" sz="1100">
              <a:solidFill>
                <a:srgbClr val="2F528F"/>
              </a:solidFill>
            </a:endParaRPr>
          </a:p>
          <a:p>
            <a:endParaRPr lang="en-GB" sz="1100">
              <a:solidFill>
                <a:srgbClr val="2F528F"/>
              </a:solidFill>
            </a:endParaRPr>
          </a:p>
          <a:p>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10</a:t>
            </a:fld>
            <a:endParaRPr lang="en-GB"/>
          </a:p>
        </p:txBody>
      </p:sp>
    </p:spTree>
    <p:extLst>
      <p:ext uri="{BB962C8B-B14F-4D97-AF65-F5344CB8AC3E}">
        <p14:creationId xmlns:p14="http://schemas.microsoft.com/office/powerpoint/2010/main" val="138574948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3.13a : Describe the objectives of Phase C for Data Architecture and Application Architecture.
See : TOGAF® Standard – Architecture Development Method : Page 58 : §5.1</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5.1 Objectives</a:t>
            </a:r>
          </a:p>
          <a:p>
            <a:pPr algn="l"/>
            <a:r>
              <a:rPr lang="en-GB">
                <a:solidFill>
                  <a:srgbClr val="2F528F"/>
                </a:solidFill>
                <a:latin typeface="Calibri" panose="020F0502020204030204" pitchFamily="34" charset="0"/>
              </a:rPr>
              <a:t>The objectives of Phase C are to:</a:t>
            </a:r>
          </a:p>
          <a:p>
            <a:pPr algn="l"/>
            <a:r>
              <a:rPr lang="en-GB">
                <a:solidFill>
                  <a:srgbClr val="2F528F"/>
                </a:solidFill>
                <a:latin typeface="Calibri" panose="020F0502020204030204" pitchFamily="34" charset="0"/>
              </a:rPr>
              <a:t>■ Develop the Target Information Systems Architectures, describing how the enterprise’s</a:t>
            </a:r>
          </a:p>
          <a:p>
            <a:pPr algn="l"/>
            <a:r>
              <a:rPr lang="en-GB">
                <a:solidFill>
                  <a:srgbClr val="2F528F"/>
                </a:solidFill>
                <a:latin typeface="Calibri" panose="020F0502020204030204" pitchFamily="34" charset="0"/>
              </a:rPr>
              <a:t>Information Systems Architecture will enable the Business Architecture and the</a:t>
            </a:r>
          </a:p>
          <a:p>
            <a:pPr algn="l"/>
            <a:r>
              <a:rPr lang="en-GB">
                <a:solidFill>
                  <a:srgbClr val="2F528F"/>
                </a:solidFill>
                <a:latin typeface="Calibri" panose="020F0502020204030204" pitchFamily="34" charset="0"/>
              </a:rPr>
              <a:t>Architecture Vision, in a way that addresses the Statement of Architecture Work and</a:t>
            </a:r>
          </a:p>
          <a:p>
            <a:pPr algn="l"/>
            <a:r>
              <a:rPr lang="en-GB">
                <a:solidFill>
                  <a:srgbClr val="2F528F"/>
                </a:solidFill>
                <a:latin typeface="Calibri" panose="020F0502020204030204" pitchFamily="34" charset="0"/>
              </a:rPr>
              <a:t>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Information Systems (Data and Application)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101</a:t>
            </a:fld>
            <a:endParaRPr lang="en-GB">
              <a:latin typeface="Calibri" panose="020F0502020204030204" pitchFamily="34" charset="0"/>
            </a:endParaRPr>
          </a:p>
        </p:txBody>
      </p:sp>
    </p:spTree>
    <p:extLst>
      <p:ext uri="{BB962C8B-B14F-4D97-AF65-F5344CB8AC3E}">
        <p14:creationId xmlns:p14="http://schemas.microsoft.com/office/powerpoint/2010/main" val="34008080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3.13b : Describe the objectives of Phase C for Data Architecture and Application Architecture.
See : TOGAF® Standard – Architecture Development Method : Page 58 : §5.1</a:t>
            </a:r>
          </a:p>
          <a:p>
            <a:r>
              <a:rPr lang="en-GB">
                <a:solidFill>
                  <a:srgbClr val="2F528F"/>
                </a:solidFill>
                <a:latin typeface="Calibri" panose="020F0502020204030204" pitchFamily="34" charset="0"/>
              </a:rPr>
              <a:t>Phase C – Information Systems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 the Target Information Systems Architectures, describing how the enterprise’s Information Systems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Architecture will enable the Business Architecture and the Architecture Vision</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in a way that addresses both the Statement of Architecture Work and stakeholder concerns</a:t>
            </a:r>
          </a:p>
          <a:p>
            <a:pPr marL="309324" indent="-309324">
              <a:buFont typeface="Courier New" panose="02070309020205020404" pitchFamily="49" charset="0"/>
              <a:buChar char="o"/>
            </a:pPr>
            <a:r>
              <a:rPr lang="en-GB">
                <a:solidFill>
                  <a:srgbClr val="2F528F"/>
                </a:solidFill>
                <a:latin typeface="Calibri" panose="020F0502020204030204" pitchFamily="34" charset="0"/>
              </a:rPr>
              <a:t>Identify candidate Architecture Roadmap components based upon gaps between the Baseline and Target Information Systems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(Data and Application) Architectures</a:t>
            </a:r>
          </a:p>
          <a:p>
            <a:pPr algn="l"/>
            <a:r>
              <a:rPr lang="en-GB" b="1">
                <a:solidFill>
                  <a:srgbClr val="2F528F"/>
                </a:solidFill>
                <a:latin typeface="Calibri" panose="020F0502020204030204" pitchFamily="34" charset="0"/>
              </a:rPr>
              <a:t>5.1 Objectives</a:t>
            </a:r>
          </a:p>
          <a:p>
            <a:pPr algn="l"/>
            <a:r>
              <a:rPr lang="en-GB">
                <a:solidFill>
                  <a:srgbClr val="2F528F"/>
                </a:solidFill>
                <a:latin typeface="Calibri" panose="020F0502020204030204" pitchFamily="34" charset="0"/>
              </a:rPr>
              <a:t>The objectives of Phase C are to:</a:t>
            </a:r>
          </a:p>
          <a:p>
            <a:pPr algn="l"/>
            <a:r>
              <a:rPr lang="en-GB">
                <a:solidFill>
                  <a:srgbClr val="2F528F"/>
                </a:solidFill>
                <a:latin typeface="Calibri" panose="020F0502020204030204" pitchFamily="34" charset="0"/>
              </a:rPr>
              <a:t>■ Develop the Target Information Systems Architectures, describing how the enterprise’s Information Systems Architecture will enable the Business Architecture and the</a:t>
            </a:r>
          </a:p>
          <a:p>
            <a:pPr algn="l"/>
            <a:r>
              <a:rPr lang="en-GB">
                <a:solidFill>
                  <a:srgbClr val="2F528F"/>
                </a:solidFill>
                <a:latin typeface="Calibri" panose="020F0502020204030204" pitchFamily="34" charset="0"/>
              </a:rPr>
              <a:t>Architecture Vision, in a way that addresses the Statement of Architecture Work and stakeholder concerns</a:t>
            </a:r>
          </a:p>
          <a:p>
            <a:pPr algn="l"/>
            <a:r>
              <a:rPr lang="en-GB">
                <a:solidFill>
                  <a:srgbClr val="2F528F"/>
                </a:solidFill>
                <a:latin typeface="Calibri" panose="020F0502020204030204" pitchFamily="34" charset="0"/>
              </a:rPr>
              <a:t>■ Identify candidate Architecture Roadmap components based upon gaps between the Baseline and Target Information Systems (Data and Application)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102</a:t>
            </a:fld>
            <a:endParaRPr lang="en-GB">
              <a:latin typeface="Calibri" panose="020F0502020204030204" pitchFamily="34" charset="0"/>
            </a:endParaRPr>
          </a:p>
        </p:txBody>
      </p:sp>
    </p:spTree>
    <p:extLst>
      <p:ext uri="{BB962C8B-B14F-4D97-AF65-F5344CB8AC3E}">
        <p14:creationId xmlns:p14="http://schemas.microsoft.com/office/powerpoint/2010/main" val="25401953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Q-37</a:t>
            </a:r>
          </a:p>
          <a:p>
            <a:r>
              <a:rPr lang="en-GB">
                <a:solidFill>
                  <a:srgbClr val="2F528F"/>
                </a:solidFill>
                <a:latin typeface="Calibri" panose="020F0502020204030204" pitchFamily="34" charset="0"/>
              </a:rPr>
              <a:t>Level=1 : L.O.= 3.13c : Describe the objectives of Phase C for Data Architecture and Application Architecture.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TOGAF® Standard – Architecture Development Method : Page 58 : §5.1</a:t>
            </a:r>
          </a:p>
          <a:p>
            <a:r>
              <a:rPr lang="en-GB">
                <a:solidFill>
                  <a:srgbClr val="2F528F"/>
                </a:solidFill>
                <a:latin typeface="Calibri" panose="020F0502020204030204" pitchFamily="34" charset="0"/>
              </a:rPr>
              <a:t>Phase C – Information Systems Architecture</a:t>
            </a:r>
          </a:p>
          <a:p>
            <a:r>
              <a:rPr lang="en-GB">
                <a:solidFill>
                  <a:srgbClr val="2F528F"/>
                </a:solidFill>
                <a:latin typeface="Calibri" panose="020F0502020204030204" pitchFamily="34" charset="0"/>
              </a:rPr>
              <a:t>Instantiated as:</a:t>
            </a:r>
          </a:p>
          <a:p>
            <a:pPr>
              <a:tabLst>
                <a:tab pos="3978256" algn="l"/>
              </a:tabLst>
            </a:pPr>
            <a:r>
              <a:rPr lang="en-GB">
                <a:solidFill>
                  <a:srgbClr val="2F528F"/>
                </a:solidFill>
                <a:latin typeface="Calibri" panose="020F0502020204030204" pitchFamily="34" charset="0"/>
              </a:rPr>
              <a:t>Architecture Definition Document	- confirmed and validated</a:t>
            </a:r>
          </a:p>
          <a:p>
            <a:pPr>
              <a:tabLst>
                <a:tab pos="3978256" algn="l"/>
              </a:tabLst>
            </a:pPr>
            <a:r>
              <a:rPr lang="en-GB">
                <a:solidFill>
                  <a:srgbClr val="2F528F"/>
                </a:solidFill>
                <a:latin typeface="Calibri" panose="020F0502020204030204" pitchFamily="34" charset="0"/>
              </a:rPr>
              <a:t>Architecture Principles*	 - properly documented</a:t>
            </a:r>
          </a:p>
          <a:p>
            <a:pPr>
              <a:tabLst>
                <a:tab pos="3978256" algn="l"/>
              </a:tabLst>
            </a:pPr>
            <a:r>
              <a:rPr lang="en-GB">
                <a:solidFill>
                  <a:srgbClr val="2F528F"/>
                </a:solidFill>
                <a:latin typeface="Calibri" panose="020F0502020204030204" pitchFamily="34" charset="0"/>
              </a:rPr>
              <a:t>Architecture Requirements Specification</a:t>
            </a:r>
          </a:p>
          <a:p>
            <a:pPr>
              <a:tabLst>
                <a:tab pos="3978256" algn="l"/>
              </a:tabLst>
            </a:pPr>
            <a:r>
              <a:rPr lang="en-GB">
                <a:solidFill>
                  <a:srgbClr val="2F528F"/>
                </a:solidFill>
                <a:latin typeface="Calibri" panose="020F0502020204030204" pitchFamily="34" charset="0"/>
              </a:rPr>
              <a:t>Architecture Roadmap</a:t>
            </a:r>
          </a:p>
          <a:p>
            <a:pPr>
              <a:tabLst>
                <a:tab pos="3978256" algn="l"/>
              </a:tabLst>
            </a:pPr>
            <a:r>
              <a:rPr lang="en-GB">
                <a:solidFill>
                  <a:srgbClr val="2F528F"/>
                </a:solidFill>
                <a:latin typeface="Calibri" panose="020F0502020204030204" pitchFamily="34" charset="0"/>
              </a:rPr>
              <a:t>Business Principles, Goals, Drivers*	- confirmed and validated </a:t>
            </a:r>
          </a:p>
          <a:p>
            <a:pPr>
              <a:tabLst>
                <a:tab pos="3978256" algn="l"/>
              </a:tabLst>
            </a:pPr>
            <a:r>
              <a:rPr lang="en-GB">
                <a:solidFill>
                  <a:srgbClr val="2F528F"/>
                </a:solidFill>
                <a:latin typeface="Calibri" panose="020F0502020204030204" pitchFamily="34" charset="0"/>
              </a:rPr>
              <a:t>Statement of Architecture Work	- per the Project Management method</a:t>
            </a:r>
          </a:p>
          <a:p>
            <a:pPr>
              <a:tabLst>
                <a:tab pos="3978256" algn="l"/>
              </a:tabLst>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5.1 Objectives</a:t>
            </a:r>
          </a:p>
          <a:p>
            <a:pPr algn="l"/>
            <a:r>
              <a:rPr lang="en-GB">
                <a:solidFill>
                  <a:srgbClr val="2F528F"/>
                </a:solidFill>
                <a:latin typeface="Calibri" panose="020F0502020204030204" pitchFamily="34" charset="0"/>
              </a:rPr>
              <a:t>The objectives of Phase C are to:</a:t>
            </a:r>
          </a:p>
          <a:p>
            <a:pPr algn="l"/>
            <a:r>
              <a:rPr lang="en-GB">
                <a:solidFill>
                  <a:srgbClr val="2F528F"/>
                </a:solidFill>
                <a:latin typeface="Calibri" panose="020F0502020204030204" pitchFamily="34" charset="0"/>
              </a:rPr>
              <a:t>■ Develop the Target Information Systems Architectures, describing how the enterprise’s</a:t>
            </a:r>
          </a:p>
          <a:p>
            <a:pPr algn="l"/>
            <a:r>
              <a:rPr lang="en-GB">
                <a:solidFill>
                  <a:srgbClr val="2F528F"/>
                </a:solidFill>
                <a:latin typeface="Calibri" panose="020F0502020204030204" pitchFamily="34" charset="0"/>
              </a:rPr>
              <a:t>Information Systems Architecture will enable the Business Architecture and the</a:t>
            </a:r>
          </a:p>
          <a:p>
            <a:pPr algn="l"/>
            <a:r>
              <a:rPr lang="en-GB">
                <a:solidFill>
                  <a:srgbClr val="2F528F"/>
                </a:solidFill>
                <a:latin typeface="Calibri" panose="020F0502020204030204" pitchFamily="34" charset="0"/>
              </a:rPr>
              <a:t>Architecture Vision, in a way that addresses the Statement of Architecture Work and 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Information Systems (Data and Application)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103</a:t>
            </a:fld>
            <a:endParaRPr lang="en-GB">
              <a:latin typeface="Calibri" panose="020F0502020204030204" pitchFamily="34" charset="0"/>
            </a:endParaRPr>
          </a:p>
        </p:txBody>
      </p:sp>
    </p:spTree>
    <p:extLst>
      <p:ext uri="{BB962C8B-B14F-4D97-AF65-F5344CB8AC3E}">
        <p14:creationId xmlns:p14="http://schemas.microsoft.com/office/powerpoint/2010/main" val="131006800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3.14 : Describe the objectives of Phase D.</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 TOGAF® Standard – Architecture Development Method : Page 59 : §6.1</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6.1 Objectives</a:t>
            </a:r>
          </a:p>
          <a:p>
            <a:pPr algn="l"/>
            <a:r>
              <a:rPr lang="en-GB">
                <a:solidFill>
                  <a:srgbClr val="2F528F"/>
                </a:solidFill>
                <a:latin typeface="Calibri" panose="020F0502020204030204" pitchFamily="34" charset="0"/>
              </a:rPr>
              <a:t>The objectives of the Data Architecture part of Phase C are to:</a:t>
            </a:r>
          </a:p>
          <a:p>
            <a:pPr algn="l"/>
            <a:r>
              <a:rPr lang="en-GB">
                <a:solidFill>
                  <a:srgbClr val="2F528F"/>
                </a:solidFill>
                <a:latin typeface="Calibri" panose="020F0502020204030204" pitchFamily="34" charset="0"/>
              </a:rPr>
              <a:t>■ Develop the Target Data Architecture that enables the Business Architecture and the</a:t>
            </a:r>
          </a:p>
          <a:p>
            <a:pPr algn="l"/>
            <a:r>
              <a:rPr lang="en-GB">
                <a:solidFill>
                  <a:srgbClr val="2F528F"/>
                </a:solidFill>
                <a:latin typeface="Calibri" panose="020F0502020204030204" pitchFamily="34" charset="0"/>
              </a:rPr>
              <a:t>Architecture Vision, in a way that addresses the Statement of Architecture </a:t>
            </a:r>
            <a:r>
              <a:rPr lang="en-GB" err="1">
                <a:solidFill>
                  <a:srgbClr val="2F528F"/>
                </a:solidFill>
                <a:latin typeface="Calibri" panose="020F0502020204030204" pitchFamily="34" charset="0"/>
              </a:rPr>
              <a:t>Wor</a:t>
            </a:r>
            <a:r>
              <a:rPr lang="en-GB">
                <a:solidFill>
                  <a:srgbClr val="2F528F"/>
                </a:solidFill>
                <a:latin typeface="Calibri" panose="020F0502020204030204" pitchFamily="34" charset="0"/>
              </a:rPr>
              <a:t> k and</a:t>
            </a:r>
          </a:p>
          <a:p>
            <a:pPr algn="l"/>
            <a:r>
              <a:rPr lang="en-GB">
                <a:solidFill>
                  <a:srgbClr val="2F528F"/>
                </a:solidFill>
                <a:latin typeface="Calibri" panose="020F0502020204030204" pitchFamily="34" charset="0"/>
              </a:rPr>
              <a:t>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Data Architectures</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104</a:t>
            </a:fld>
            <a:endParaRPr lang="en-GB">
              <a:latin typeface="Calibri" panose="020F0502020204030204" pitchFamily="34" charset="0"/>
            </a:endParaRPr>
          </a:p>
        </p:txBody>
      </p:sp>
    </p:spTree>
    <p:extLst>
      <p:ext uri="{BB962C8B-B14F-4D97-AF65-F5344CB8AC3E}">
        <p14:creationId xmlns:p14="http://schemas.microsoft.com/office/powerpoint/2010/main" val="107250350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Level=1 : L.O.= 3.14 : Describe the objectives of Phase C for Data Architecture and Application Architecture.
See : TOGAF® Standard – Architecture Development Method : Page 59 : §6.1</a:t>
            </a:r>
          </a:p>
          <a:p>
            <a:r>
              <a:rPr lang="en-GB">
                <a:solidFill>
                  <a:srgbClr val="2F528F"/>
                </a:solidFill>
                <a:latin typeface="Calibri" panose="020F0502020204030204" pitchFamily="34" charset="0"/>
              </a:rPr>
              <a:t>Phase D - Technology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 the Target Technology Architecture that enables the Architecture Vision, target business, data, and application building blocks to be delivered through technology components and technology services, in a way that addresses the Statement of Architecture Work and stakeholder concerns</a:t>
            </a:r>
          </a:p>
          <a:p>
            <a:pPr marL="309324" indent="-309324">
              <a:buFont typeface="Courier New" panose="02070309020205020404" pitchFamily="49" charset="0"/>
              <a:buChar char="o"/>
            </a:pPr>
            <a:r>
              <a:rPr lang="en-GB">
                <a:solidFill>
                  <a:srgbClr val="2F528F"/>
                </a:solidFill>
                <a:latin typeface="Calibri" panose="020F0502020204030204" pitchFamily="34" charset="0"/>
              </a:rPr>
              <a:t>Identify candidate Architecture Roadmap components based upon gaps between the Baseline and Target Technology Architectures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6.1 Objectives</a:t>
            </a:r>
          </a:p>
          <a:p>
            <a:pPr algn="l"/>
            <a:r>
              <a:rPr lang="en-GB">
                <a:solidFill>
                  <a:srgbClr val="2F528F"/>
                </a:solidFill>
                <a:latin typeface="Calibri" panose="020F0502020204030204" pitchFamily="34" charset="0"/>
              </a:rPr>
              <a:t>The objectives of the Data Architecture part of Phase C are to:</a:t>
            </a:r>
          </a:p>
          <a:p>
            <a:pPr algn="l"/>
            <a:r>
              <a:rPr lang="en-GB">
                <a:solidFill>
                  <a:srgbClr val="2F528F"/>
                </a:solidFill>
                <a:latin typeface="Calibri" panose="020F0502020204030204" pitchFamily="34" charset="0"/>
              </a:rPr>
              <a:t>■ Develop the Target Data Architecture that enables the Business Architecture and the</a:t>
            </a:r>
          </a:p>
          <a:p>
            <a:pPr algn="l"/>
            <a:r>
              <a:rPr lang="en-GB">
                <a:solidFill>
                  <a:srgbClr val="2F528F"/>
                </a:solidFill>
                <a:latin typeface="Calibri" panose="020F0502020204030204" pitchFamily="34" charset="0"/>
              </a:rPr>
              <a:t>Architecture Vision, in a way that addresses the Statement of Architecture Work and stakeholder concerns</a:t>
            </a:r>
          </a:p>
          <a:p>
            <a:pPr algn="l"/>
            <a:r>
              <a:rPr lang="en-GB">
                <a:solidFill>
                  <a:srgbClr val="2F528F"/>
                </a:solidFill>
                <a:latin typeface="Calibri" panose="020F0502020204030204" pitchFamily="34" charset="0"/>
              </a:rPr>
              <a:t>■ Identify candidate Architecture Roadmap components based upon gaps between the Baseline and Target Data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105</a:t>
            </a:fld>
            <a:endParaRPr lang="en-GB">
              <a:latin typeface="Calibri" panose="020F0502020204030204" pitchFamily="34" charset="0"/>
            </a:endParaRPr>
          </a:p>
        </p:txBody>
      </p:sp>
    </p:spTree>
    <p:extLst>
      <p:ext uri="{BB962C8B-B14F-4D97-AF65-F5344CB8AC3E}">
        <p14:creationId xmlns:p14="http://schemas.microsoft.com/office/powerpoint/2010/main" val="347224419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M-51</a:t>
            </a:r>
          </a:p>
          <a:p>
            <a:r>
              <a:rPr lang="en-GB">
                <a:solidFill>
                  <a:srgbClr val="2F528F"/>
                </a:solidFill>
                <a:latin typeface="Calibri" panose="020F0502020204030204" pitchFamily="34" charset="0"/>
              </a:rPr>
              <a:t>Level=1 : L.O.= 3.14 : Describe the objectives of Phase C for Data Architecture and Application Architecture.</a:t>
            </a:r>
          </a:p>
          <a:p>
            <a:r>
              <a:rPr lang="en-GB">
                <a:solidFill>
                  <a:srgbClr val="2F528F"/>
                </a:solidFill>
                <a:latin typeface="Calibri" panose="020F0502020204030204" pitchFamily="34" charset="0"/>
              </a:rPr>
              <a:t>See : TOGAF® Standard – Architecture Development Method : Page 59 : §6.1</a:t>
            </a:r>
          </a:p>
          <a:p>
            <a:r>
              <a:rPr lang="en-GB">
                <a:solidFill>
                  <a:srgbClr val="2F528F"/>
                </a:solidFill>
                <a:latin typeface="Calibri" panose="020F0502020204030204" pitchFamily="34" charset="0"/>
              </a:rPr>
              <a:t>Phase D - Technology Architecture</a:t>
            </a:r>
          </a:p>
          <a:p>
            <a:r>
              <a:rPr lang="en-GB">
                <a:solidFill>
                  <a:srgbClr val="2F528F"/>
                </a:solidFill>
                <a:latin typeface="Calibri" panose="020F0502020204030204" pitchFamily="34" charset="0"/>
              </a:rPr>
              <a:t>Instantiated as:</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Architecture Definition Document	- confirmed and validated</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Architecture Principles*	 - properly documented</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Architecture Requirements Specification</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Architecture Roadmap</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Business Principles, Goals, Drivers*	- confirmed and validated </a:t>
            </a:r>
          </a:p>
          <a:p>
            <a:pPr marL="185595" indent="-185595">
              <a:buFont typeface="Arial" panose="020B0604020202020204" pitchFamily="34" charset="0"/>
              <a:buChar char="•"/>
              <a:tabLst>
                <a:tab pos="3978256" algn="l"/>
              </a:tabLst>
            </a:pPr>
            <a:r>
              <a:rPr lang="en-GB">
                <a:solidFill>
                  <a:srgbClr val="2F528F"/>
                </a:solidFill>
                <a:latin typeface="Calibri" panose="020F0502020204030204" pitchFamily="34" charset="0"/>
              </a:rPr>
              <a:t>Statement of Architecture Work	- per the Project Management method</a:t>
            </a:r>
          </a:p>
          <a:p>
            <a:pPr algn="l"/>
            <a:r>
              <a:rPr lang="en-GB" b="1">
                <a:solidFill>
                  <a:srgbClr val="2F528F"/>
                </a:solidFill>
                <a:latin typeface="Calibri" panose="020F0502020204030204" pitchFamily="34" charset="0"/>
              </a:rPr>
              <a:t>6.1 Objectives</a:t>
            </a:r>
          </a:p>
          <a:p>
            <a:pPr algn="l"/>
            <a:r>
              <a:rPr lang="en-GB">
                <a:solidFill>
                  <a:srgbClr val="2F528F"/>
                </a:solidFill>
                <a:latin typeface="Calibri" panose="020F0502020204030204" pitchFamily="34" charset="0"/>
              </a:rPr>
              <a:t>The objectives of the Data Architecture part of Phase C are to:</a:t>
            </a:r>
          </a:p>
          <a:p>
            <a:pPr algn="l"/>
            <a:r>
              <a:rPr lang="en-GB">
                <a:solidFill>
                  <a:srgbClr val="2F528F"/>
                </a:solidFill>
                <a:latin typeface="Calibri" panose="020F0502020204030204" pitchFamily="34" charset="0"/>
              </a:rPr>
              <a:t>■ Develop the Target Data Architecture that enables the Business Architecture and the</a:t>
            </a:r>
          </a:p>
          <a:p>
            <a:pPr algn="l"/>
            <a:r>
              <a:rPr lang="en-GB">
                <a:solidFill>
                  <a:srgbClr val="2F528F"/>
                </a:solidFill>
                <a:latin typeface="Calibri" panose="020F0502020204030204" pitchFamily="34" charset="0"/>
              </a:rPr>
              <a:t>Architecture Vision, in a way that addresses the Statement of Architecture Work and stakeholder concerns</a:t>
            </a:r>
          </a:p>
          <a:p>
            <a:pPr algn="l"/>
            <a:r>
              <a:rPr lang="en-GB">
                <a:solidFill>
                  <a:srgbClr val="2F528F"/>
                </a:solidFill>
                <a:latin typeface="Calibri" panose="020F0502020204030204" pitchFamily="34" charset="0"/>
              </a:rPr>
              <a:t>■ Identify candidate Architecture Roadmap components based upon gaps between the Baseline and Target Data Architectures</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106</a:t>
            </a:fld>
            <a:endParaRPr lang="en-GB">
              <a:latin typeface="Calibri" panose="020F0502020204030204" pitchFamily="34" charset="0"/>
            </a:endParaRPr>
          </a:p>
        </p:txBody>
      </p:sp>
    </p:spTree>
    <p:extLst>
      <p:ext uri="{BB962C8B-B14F-4D97-AF65-F5344CB8AC3E}">
        <p14:creationId xmlns:p14="http://schemas.microsoft.com/office/powerpoint/2010/main" val="100661096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Outcome/Essential Knowledge</a:t>
            </a:r>
            <a:br>
              <a:rPr lang="en-GB">
                <a:solidFill>
                  <a:srgbClr val="2F528F"/>
                </a:solidFill>
                <a:latin typeface="Calibri" panose="020F0502020204030204" pitchFamily="34" charset="0"/>
              </a:rPr>
            </a:br>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Phase A: Architecture Vision</a:t>
            </a:r>
            <a:br>
              <a:rPr lang="en-GB" b="1">
                <a:solidFill>
                  <a:srgbClr val="2F528F"/>
                </a:solidFill>
                <a:latin typeface="Calibri" panose="020F0502020204030204" pitchFamily="34" charset="0"/>
              </a:rPr>
            </a:br>
            <a:endParaRPr lang="en-GB" b="1">
              <a:solidFill>
                <a:srgbClr val="2F528F"/>
              </a:solidFill>
              <a:latin typeface="Calibri" panose="020F0502020204030204" pitchFamily="34" charset="0"/>
            </a:endParaRPr>
          </a:p>
          <a:p>
            <a:pPr marL="185595" indent="-185595">
              <a:buFont typeface="Courier New" panose="02070309020205020404" pitchFamily="49" charset="0"/>
              <a:buChar char="o"/>
            </a:pPr>
            <a:r>
              <a:rPr lang="en-GB">
                <a:solidFill>
                  <a:srgbClr val="2F528F"/>
                </a:solidFill>
                <a:latin typeface="Calibri" panose="020F0502020204030204" pitchFamily="34" charset="0"/>
              </a:rPr>
              <a:t>Sufficient documentation to get permission to proceed.</a:t>
            </a:r>
          </a:p>
          <a:p>
            <a:pPr marL="185595" indent="-185595">
              <a:buFont typeface="Courier New" panose="02070309020205020404" pitchFamily="49" charset="0"/>
              <a:buChar char="o"/>
            </a:pPr>
            <a:r>
              <a:rPr lang="en-GB">
                <a:solidFill>
                  <a:srgbClr val="2F528F"/>
                </a:solidFill>
                <a:latin typeface="Calibri" panose="020F0502020204030204" pitchFamily="34" charset="0"/>
              </a:rPr>
              <a:t>Permission to proceed to develop a Target Architecture in order to prove out a summary target.</a:t>
            </a:r>
          </a:p>
          <a:p>
            <a:pPr marL="185595" indent="-185595">
              <a:buFont typeface="Courier New" panose="02070309020205020404" pitchFamily="49" charset="0"/>
              <a:buChar char="o"/>
            </a:pPr>
            <a:r>
              <a:rPr lang="en-GB">
                <a:solidFill>
                  <a:srgbClr val="2F528F"/>
                </a:solidFill>
                <a:latin typeface="Calibri" panose="020F0502020204030204" pitchFamily="34" charset="0"/>
              </a:rPr>
              <a:t>The scope of the problem being addressed.</a:t>
            </a:r>
          </a:p>
          <a:p>
            <a:pPr marL="185595" indent="-185595">
              <a:buFont typeface="Courier New" panose="02070309020205020404" pitchFamily="49" charset="0"/>
              <a:buChar char="o"/>
            </a:pPr>
            <a:r>
              <a:rPr lang="en-GB">
                <a:solidFill>
                  <a:srgbClr val="2F528F"/>
                </a:solidFill>
                <a:latin typeface="Calibri" panose="020F0502020204030204" pitchFamily="34" charset="0"/>
              </a:rPr>
              <a:t>Those who have interests that are fundamental to the problem being addressed.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(Stakeholders &amp; Concerns)</a:t>
            </a:r>
          </a:p>
          <a:p>
            <a:pPr marL="185595" indent="-185595">
              <a:buFont typeface="Courier New" panose="02070309020205020404" pitchFamily="49" charset="0"/>
              <a:buChar char="o"/>
            </a:pPr>
            <a:r>
              <a:rPr lang="en-GB">
                <a:solidFill>
                  <a:srgbClr val="2F528F"/>
                </a:solidFill>
                <a:latin typeface="Calibri" panose="020F0502020204030204" pitchFamily="34" charset="0"/>
              </a:rPr>
              <a:t>What summary answer to the problem is acceptable to the stakeholders?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(Architecture Vision)</a:t>
            </a:r>
          </a:p>
          <a:p>
            <a:pPr marL="185595" indent="-185595">
              <a:buFont typeface="Courier New" panose="02070309020205020404" pitchFamily="49" charset="0"/>
              <a:buChar char="o"/>
            </a:pPr>
            <a:r>
              <a:rPr lang="en-GB">
                <a:solidFill>
                  <a:srgbClr val="2F528F"/>
                </a:solidFill>
                <a:latin typeface="Calibri" panose="020F0502020204030204" pitchFamily="34" charset="0"/>
              </a:rPr>
              <a:t>Stakeholder priority and preference.</a:t>
            </a:r>
          </a:p>
          <a:p>
            <a:pPr marL="185595" indent="-185595">
              <a:buFont typeface="Courier New" panose="02070309020205020404" pitchFamily="49" charset="0"/>
              <a:buChar char="o"/>
            </a:pPr>
            <a:r>
              <a:rPr lang="en-GB">
                <a:solidFill>
                  <a:srgbClr val="2F528F"/>
                </a:solidFill>
                <a:latin typeface="Calibri" panose="020F0502020204030204" pitchFamily="34" charset="0"/>
              </a:rPr>
              <a:t>What value does the summary answer provide?</a:t>
            </a:r>
            <a:br>
              <a:rPr lang="en-GB">
                <a:solidFill>
                  <a:srgbClr val="2F528F"/>
                </a:solidFill>
                <a:latin typeface="Calibri" panose="020F0502020204030204" pitchFamily="34" charset="0"/>
              </a:rPr>
            </a:br>
            <a:br>
              <a:rPr lang="en-GB">
                <a:solidFill>
                  <a:srgbClr val="2F528F"/>
                </a:solidFill>
                <a:latin typeface="Calibri" panose="020F0502020204030204" pitchFamily="34" charset="0"/>
              </a:rPr>
            </a:br>
            <a:r>
              <a:rPr lang="en-GB" b="1">
                <a:solidFill>
                  <a:srgbClr val="2F528F"/>
                </a:solidFill>
                <a:latin typeface="Calibri" panose="020F0502020204030204" pitchFamily="34" charset="0"/>
              </a:rPr>
              <a:t>Phase B, Phase C, &amp; Phase D</a:t>
            </a:r>
            <a:br>
              <a:rPr lang="en-GB" b="1">
                <a:solidFill>
                  <a:srgbClr val="2F528F"/>
                </a:solidFill>
                <a:latin typeface="Calibri" panose="020F0502020204030204" pitchFamily="34" charset="0"/>
              </a:rPr>
            </a:br>
            <a:endParaRPr lang="en-GB" b="1">
              <a:solidFill>
                <a:srgbClr val="2F528F"/>
              </a:solidFill>
              <a:latin typeface="Calibri" panose="020F0502020204030204" pitchFamily="34" charset="0"/>
            </a:endParaRPr>
          </a:p>
          <a:p>
            <a:pPr marL="185595" indent="-185595">
              <a:buFont typeface="Courier New" panose="02070309020205020404" pitchFamily="49" charset="0"/>
              <a:buChar char="o"/>
            </a:pPr>
            <a:r>
              <a:rPr lang="en-GB">
                <a:solidFill>
                  <a:srgbClr val="2F528F"/>
                </a:solidFill>
                <a:latin typeface="Calibri" panose="020F0502020204030204" pitchFamily="34" charset="0"/>
              </a:rPr>
              <a:t>A set of domain architectures approved by the stakeholders for the problem being addressed, </a:t>
            </a:r>
          </a:p>
          <a:p>
            <a:r>
              <a:rPr lang="en-GB">
                <a:solidFill>
                  <a:srgbClr val="2F528F"/>
                </a:solidFill>
                <a:latin typeface="Calibri" panose="020F0502020204030204" pitchFamily="34" charset="0"/>
              </a:rPr>
              <a:t>     with a set of gaps, and the work required to clear these gaps understood by the stakeholders.</a:t>
            </a:r>
          </a:p>
          <a:p>
            <a:pPr marL="185595" indent="-185595">
              <a:buFont typeface="Courier New" panose="02070309020205020404" pitchFamily="49" charset="0"/>
              <a:buChar char="o"/>
            </a:pPr>
            <a:r>
              <a:rPr lang="en-GB">
                <a:solidFill>
                  <a:srgbClr val="2F528F"/>
                </a:solidFill>
                <a:latin typeface="Calibri" panose="020F0502020204030204" pitchFamily="34" charset="0"/>
              </a:rPr>
              <a:t>How does the current enterprise fail to meet the preferences of the stakeholders?</a:t>
            </a:r>
          </a:p>
          <a:p>
            <a:pPr marL="185595" indent="-185595">
              <a:buFont typeface="Courier New" panose="02070309020205020404" pitchFamily="49" charset="0"/>
              <a:buChar char="o"/>
            </a:pPr>
            <a:r>
              <a:rPr lang="en-GB">
                <a:solidFill>
                  <a:srgbClr val="2F528F"/>
                </a:solidFill>
                <a:latin typeface="Calibri" panose="020F0502020204030204" pitchFamily="34" charset="0"/>
              </a:rPr>
              <a:t>What must change to enable the enterprise to meet the preferences of the stakeholders? (Gaps)</a:t>
            </a:r>
          </a:p>
          <a:p>
            <a:pPr marL="185595" indent="-185595">
              <a:buFont typeface="Courier New" panose="02070309020205020404" pitchFamily="49" charset="0"/>
              <a:buChar char="o"/>
            </a:pPr>
            <a:r>
              <a:rPr lang="en-GB">
                <a:solidFill>
                  <a:srgbClr val="2F528F"/>
                </a:solidFill>
                <a:latin typeface="Calibri" panose="020F0502020204030204" pitchFamily="34" charset="0"/>
              </a:rPr>
              <a:t>What work is necessary to realize the changes, that is consistent with the additional</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value being created? (Work Package)</a:t>
            </a:r>
          </a:p>
          <a:p>
            <a:pPr marL="185595" indent="-185595">
              <a:buFont typeface="Courier New" panose="02070309020205020404" pitchFamily="49" charset="0"/>
              <a:buChar char="o"/>
            </a:pPr>
            <a:r>
              <a:rPr lang="en-GB">
                <a:solidFill>
                  <a:srgbClr val="2F528F"/>
                </a:solidFill>
                <a:latin typeface="Calibri" panose="020F0502020204030204" pitchFamily="34" charset="0"/>
              </a:rPr>
              <a:t>How stakeholder priorities and preferences adjust in response to value, effort, and risk of change. (Stakeholder Requirements)</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107</a:t>
            </a:fld>
            <a:endParaRPr lang="en-GB">
              <a:latin typeface="Calibri" panose="020F0502020204030204" pitchFamily="34" charset="0"/>
            </a:endParaRPr>
          </a:p>
        </p:txBody>
      </p:sp>
    </p:spTree>
    <p:extLst>
      <p:ext uri="{BB962C8B-B14F-4D97-AF65-F5344CB8AC3E}">
        <p14:creationId xmlns:p14="http://schemas.microsoft.com/office/powerpoint/2010/main" val="399870815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 point of EA is to produce a detailed description of something that can be created.</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As with plans produced by any design system it is not sufficient to just pass these to ‘the builders’ in the hope of flawless creation.</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It is the Enterprise Architect that ‘signs off’ that the output from the builders [developers]  maps accurately to the design. </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A formal process and understanding of relationships is needed to assure this happens.</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108</a:t>
            </a:fld>
            <a:endParaRPr lang="en-GB">
              <a:latin typeface="Calibri" panose="020F0502020204030204" pitchFamily="34" charset="0"/>
            </a:endParaRPr>
          </a:p>
        </p:txBody>
      </p:sp>
    </p:spTree>
    <p:extLst>
      <p:ext uri="{BB962C8B-B14F-4D97-AF65-F5344CB8AC3E}">
        <p14:creationId xmlns:p14="http://schemas.microsoft.com/office/powerpoint/2010/main" val="315909503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3.15a : Briefly explain the purpose of Phase 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TOGAF® Series Guide: A Practitioners’ Approach to Developing Enterprise Architecture Following the TOGAF® ADM : Page 43 : §5.2.2</a:t>
            </a:r>
          </a:p>
          <a:p>
            <a:r>
              <a:rPr lang="en-GB" sz="1100">
                <a:solidFill>
                  <a:srgbClr val="2F528F"/>
                </a:solidFill>
                <a:latin typeface="Calibri" panose="020F0502020204030204" pitchFamily="34" charset="0"/>
              </a:rPr>
              <a:t>Table 4 </a:t>
            </a:r>
          </a:p>
          <a:p>
            <a:r>
              <a:rPr lang="en-GB" sz="1100" b="1">
                <a:solidFill>
                  <a:srgbClr val="2F528F"/>
                </a:solidFill>
                <a:latin typeface="Calibri" panose="020F0502020204030204" pitchFamily="34" charset="0"/>
              </a:rPr>
              <a:t>5.2.2 Essential ADM Output and Knowledge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summary of the essential outcome and output is provided in Table 4. Keep in mind that the essential output is what the stakeholders, sponsor, and boss’ boss’ boss want.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100">
                <a:solidFill>
                  <a:srgbClr val="2F528F"/>
                </a:solidFill>
                <a:latin typeface="Calibri" panose="020F0502020204030204" pitchFamily="34" charset="0"/>
              </a:rPr>
              <a:t>What the enterprise values and consumes is typically different from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100">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The intent is to keep the focus on what is pursued, not what is done.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109</a:t>
            </a:fld>
            <a:endParaRPr lang="en-GB">
              <a:latin typeface="Calibri" panose="020F0502020204030204" pitchFamily="34" charset="0"/>
            </a:endParaRPr>
          </a:p>
        </p:txBody>
      </p:sp>
    </p:spTree>
    <p:extLst>
      <p:ext uri="{BB962C8B-B14F-4D97-AF65-F5344CB8AC3E}">
        <p14:creationId xmlns:p14="http://schemas.microsoft.com/office/powerpoint/2010/main" val="196844402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M-39</a:t>
            </a:r>
          </a:p>
          <a:p>
            <a:r>
              <a:rPr lang="en-GB" sz="1100">
                <a:solidFill>
                  <a:srgbClr val="2F528F"/>
                </a:solidFill>
                <a:latin typeface="Calibri" panose="020F0502020204030204" pitchFamily="34" charset="0"/>
              </a:rPr>
              <a:t>Level=1 : L.O.= 3.16a : Describe the objectives of Phase 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TOGAF® Standard – Architecture Development Method : Page 94 : §9.1 
</a:t>
            </a:r>
            <a:r>
              <a:rPr lang="en-GB" sz="1100">
                <a:solidFill>
                  <a:srgbClr val="2F528F"/>
                </a:solidFill>
                <a:latin typeface="Calibri" panose="020F0502020204030204" pitchFamily="34" charset="0"/>
                <a:cs typeface="Calibri" panose="020F0502020204030204" pitchFamily="34" charset="0"/>
              </a:rPr>
              <a:t>Phase E: Opportunities &amp; Solutions </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Generate the initial complete version of the Architecture Roadmap, based upon the Gap Analysis and candidate Architecture Roadmap components from Phases B, C, and D</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Determine whether an incremental approach is required and, if so, identify Transition Architectures that will deliver continuous business value</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Define the overall Solution Building Blocks (SBBs) to finalize the Target Architecture based on the ABBs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9.1 Objectives</a:t>
            </a:r>
          </a:p>
          <a:p>
            <a:pPr algn="l"/>
            <a:r>
              <a:rPr lang="en-GB" sz="1100">
                <a:solidFill>
                  <a:srgbClr val="2F528F"/>
                </a:solidFill>
                <a:latin typeface="Calibri" panose="020F0502020204030204" pitchFamily="34" charset="0"/>
              </a:rPr>
              <a:t>The objectives of Phase E are to:</a:t>
            </a:r>
          </a:p>
          <a:p>
            <a:pPr algn="l"/>
            <a:r>
              <a:rPr lang="en-GB" sz="1100">
                <a:solidFill>
                  <a:srgbClr val="2F528F"/>
                </a:solidFill>
                <a:latin typeface="Calibri" panose="020F0502020204030204" pitchFamily="34" charset="0"/>
              </a:rPr>
              <a:t>■ Generate the initial complete version of the Architecture Roadmap, based upon the Gap</a:t>
            </a:r>
          </a:p>
          <a:p>
            <a:pPr algn="l"/>
            <a:r>
              <a:rPr lang="en-GB" sz="1100">
                <a:solidFill>
                  <a:srgbClr val="2F528F"/>
                </a:solidFill>
                <a:latin typeface="Calibri" panose="020F0502020204030204" pitchFamily="34" charset="0"/>
              </a:rPr>
              <a:t>Analysis and candidate Architecture Roadmap components from Phases B, C, and D</a:t>
            </a:r>
          </a:p>
          <a:p>
            <a:pPr algn="l"/>
            <a:r>
              <a:rPr lang="en-GB" sz="1100">
                <a:solidFill>
                  <a:srgbClr val="2F528F"/>
                </a:solidFill>
                <a:latin typeface="Calibri" panose="020F0502020204030204" pitchFamily="34" charset="0"/>
              </a:rPr>
              <a:t>■ Determine whether an incremental approach is required and, if so, identify Transition</a:t>
            </a:r>
          </a:p>
          <a:p>
            <a:pPr algn="l"/>
            <a:r>
              <a:rPr lang="en-GB" sz="1100">
                <a:solidFill>
                  <a:srgbClr val="2F528F"/>
                </a:solidFill>
                <a:latin typeface="Calibri" panose="020F0502020204030204" pitchFamily="34" charset="0"/>
              </a:rPr>
              <a:t>Architectures that will deliver continuous business value</a:t>
            </a:r>
          </a:p>
          <a:p>
            <a:pPr algn="l"/>
            <a:r>
              <a:rPr lang="en-GB" sz="1100">
                <a:solidFill>
                  <a:srgbClr val="2F528F"/>
                </a:solidFill>
                <a:latin typeface="Calibri" panose="020F0502020204030204" pitchFamily="34" charset="0"/>
              </a:rPr>
              <a:t>■ Define the overall Solution Building Blocks (SBBs) to finalize the Target Architecture based on the ABBs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110</a:t>
            </a:fld>
            <a:endParaRPr lang="en-GB">
              <a:latin typeface="Calibri" panose="020F0502020204030204" pitchFamily="34" charset="0"/>
            </a:endParaRPr>
          </a:p>
        </p:txBody>
      </p:sp>
    </p:spTree>
    <p:extLst>
      <p:ext uri="{BB962C8B-B14F-4D97-AF65-F5344CB8AC3E}">
        <p14:creationId xmlns:p14="http://schemas.microsoft.com/office/powerpoint/2010/main" val="3229522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sz="1100">
                <a:solidFill>
                  <a:srgbClr val="2F528F"/>
                </a:solidFill>
              </a:rPr>
              <a:t>“a global consortium that enables the achievement of business through technology standards” </a:t>
            </a:r>
          </a:p>
          <a:p>
            <a:r>
              <a:rPr lang="en-GB" sz="1100">
                <a:solidFill>
                  <a:srgbClr val="2F528F"/>
                </a:solidFill>
              </a:rPr>
              <a:t>Vision: </a:t>
            </a:r>
          </a:p>
          <a:p>
            <a:r>
              <a:rPr lang="en-GB" sz="1100" b="1">
                <a:solidFill>
                  <a:srgbClr val="2F528F"/>
                </a:solidFill>
              </a:rPr>
              <a:t>Boundaryless Information Flow™  </a:t>
            </a:r>
            <a:br>
              <a:rPr lang="en-GB" sz="1100" b="1">
                <a:solidFill>
                  <a:srgbClr val="2F528F"/>
                </a:solidFill>
              </a:rPr>
            </a:br>
            <a:r>
              <a:rPr lang="en-GB" sz="1100">
                <a:solidFill>
                  <a:srgbClr val="2F528F"/>
                </a:solidFill>
              </a:rPr>
              <a:t> a shorthand representation of  “access to integrated information to support business process improvements”  represents a desired state of an enterprise’s infrastructure and is specific to the business needs of the organization.</a:t>
            </a:r>
          </a:p>
          <a:p>
            <a:r>
              <a:rPr lang="en-GB" sz="1100">
                <a:solidFill>
                  <a:srgbClr val="2F528F"/>
                </a:solidFill>
              </a:rPr>
              <a:t>An infrastructure that provides Boundaryless Information Flow™ has open standard components that provide services in a customer's extended enterprise that:</a:t>
            </a:r>
          </a:p>
          <a:p>
            <a:pPr marL="309324" indent="-309324">
              <a:spcBef>
                <a:spcPts val="433"/>
              </a:spcBef>
              <a:buFont typeface="Courier New" panose="02070309020205020404" pitchFamily="49" charset="0"/>
              <a:buChar char="o"/>
            </a:pPr>
            <a:r>
              <a:rPr lang="en-GB" sz="1100">
                <a:solidFill>
                  <a:srgbClr val="2F528F"/>
                </a:solidFill>
              </a:rPr>
              <a:t>Combine multiple sources of information</a:t>
            </a:r>
          </a:p>
          <a:p>
            <a:pPr marL="309324" indent="-309324">
              <a:spcBef>
                <a:spcPts val="433"/>
              </a:spcBef>
              <a:buFont typeface="Courier New" panose="02070309020205020404" pitchFamily="49" charset="0"/>
              <a:buChar char="o"/>
            </a:pPr>
            <a:r>
              <a:rPr lang="en-GB" sz="1100">
                <a:solidFill>
                  <a:srgbClr val="2F528F"/>
                </a:solidFill>
              </a:rPr>
              <a:t>Securely deliver the information whenever and wherever it is needed, in the right context for the people or systems using that information.</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11</a:t>
            </a:fld>
            <a:endParaRPr lang="en-GB"/>
          </a:p>
        </p:txBody>
      </p:sp>
    </p:spTree>
    <p:extLst>
      <p:ext uri="{BB962C8B-B14F-4D97-AF65-F5344CB8AC3E}">
        <p14:creationId xmlns:p14="http://schemas.microsoft.com/office/powerpoint/2010/main" val="166607888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Q-25 M-40</a:t>
            </a:r>
          </a:p>
          <a:p>
            <a:r>
              <a:rPr lang="en-GB" sz="1100">
                <a:solidFill>
                  <a:srgbClr val="2F528F"/>
                </a:solidFill>
                <a:latin typeface="Calibri" panose="020F0502020204030204" pitchFamily="34" charset="0"/>
              </a:rPr>
              <a:t>Level=1 : L.O.= 3.16a : Describe the objectives of Phase 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TOGAF® Standard – Architecture Development Method : Page 94 : §9.1 
</a:t>
            </a:r>
            <a:r>
              <a:rPr lang="en-GB" sz="1100">
                <a:solidFill>
                  <a:srgbClr val="2F528F"/>
                </a:solidFill>
                <a:latin typeface="Calibri" panose="020F0502020204030204" pitchFamily="34" charset="0"/>
                <a:cs typeface="Calibri" panose="020F0502020204030204" pitchFamily="34" charset="0"/>
              </a:rPr>
              <a:t>Phase E: Opportunities &amp; Solutions</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Instantiated as:</a:t>
            </a:r>
          </a:p>
          <a:p>
            <a:pPr>
              <a:tabLst>
                <a:tab pos="3301594" algn="l"/>
              </a:tabLst>
            </a:pPr>
            <a:r>
              <a:rPr lang="en-GB" sz="1100">
                <a:solidFill>
                  <a:srgbClr val="2F528F"/>
                </a:solidFill>
                <a:latin typeface="Calibri" panose="020F0502020204030204" pitchFamily="34" charset="0"/>
                <a:cs typeface="Calibri" panose="020F0502020204030204" pitchFamily="34" charset="0"/>
              </a:rPr>
              <a:t>Architecture Definition Document	- confirmed and validated</a:t>
            </a:r>
          </a:p>
          <a:p>
            <a:pPr>
              <a:tabLst>
                <a:tab pos="3980828" algn="l"/>
              </a:tabLst>
            </a:pPr>
            <a:r>
              <a:rPr lang="en-GB" sz="1100">
                <a:solidFill>
                  <a:srgbClr val="2F528F"/>
                </a:solidFill>
                <a:latin typeface="Calibri" panose="020F0502020204030204" pitchFamily="34" charset="0"/>
                <a:cs typeface="Calibri" panose="020F0502020204030204" pitchFamily="34" charset="0"/>
              </a:rPr>
              <a:t>Architecture Requirements Specification</a:t>
            </a:r>
          </a:p>
          <a:p>
            <a:pPr>
              <a:tabLst>
                <a:tab pos="3980828" algn="l"/>
              </a:tabLst>
            </a:pPr>
            <a:r>
              <a:rPr lang="en-GB" sz="1100">
                <a:solidFill>
                  <a:srgbClr val="2F528F"/>
                </a:solidFill>
                <a:latin typeface="Calibri" panose="020F0502020204030204" pitchFamily="34" charset="0"/>
                <a:cs typeface="Calibri" panose="020F0502020204030204" pitchFamily="34" charset="0"/>
              </a:rPr>
              <a:t>Architecture Roadmap</a:t>
            </a:r>
          </a:p>
          <a:p>
            <a:pPr>
              <a:tabLst>
                <a:tab pos="3980828" algn="l"/>
              </a:tabLst>
            </a:pPr>
            <a:r>
              <a:rPr lang="en-GB" sz="1100">
                <a:solidFill>
                  <a:srgbClr val="2F528F"/>
                </a:solidFill>
                <a:latin typeface="Calibri" panose="020F0502020204030204" pitchFamily="34" charset="0"/>
                <a:cs typeface="Calibri" panose="020F0502020204030204" pitchFamily="34" charset="0"/>
              </a:rPr>
              <a:t>Architecture Vision*	</a:t>
            </a:r>
          </a:p>
          <a:p>
            <a:pPr>
              <a:tabLst>
                <a:tab pos="3980828" algn="l"/>
              </a:tabLst>
            </a:pPr>
            <a:r>
              <a:rPr lang="en-GB" sz="1100">
                <a:solidFill>
                  <a:srgbClr val="2F528F"/>
                </a:solidFill>
                <a:latin typeface="Calibri" panose="020F0502020204030204" pitchFamily="34" charset="0"/>
                <a:cs typeface="Calibri" panose="020F0502020204030204" pitchFamily="34" charset="0"/>
              </a:rPr>
              <a:t>Statement of Architecture Work	</a:t>
            </a:r>
          </a:p>
          <a:p>
            <a:pPr>
              <a:tabLst>
                <a:tab pos="3980828" algn="l"/>
              </a:tabLst>
            </a:pPr>
            <a:r>
              <a:rPr lang="en-GB" sz="1100">
                <a:solidFill>
                  <a:srgbClr val="2F528F"/>
                </a:solidFill>
                <a:latin typeface="Calibri" panose="020F0502020204030204" pitchFamily="34" charset="0"/>
                <a:cs typeface="Calibri" panose="020F0502020204030204" pitchFamily="34" charset="0"/>
              </a:rPr>
              <a:t>Benefits Diagram</a:t>
            </a:r>
          </a:p>
          <a:p>
            <a:pPr>
              <a:tabLst>
                <a:tab pos="3980828" algn="l"/>
              </a:tabLst>
            </a:pPr>
            <a:r>
              <a:rPr lang="en-GB" sz="1100" b="1">
                <a:solidFill>
                  <a:srgbClr val="2F528F"/>
                </a:solidFill>
                <a:latin typeface="Calibri" panose="020F0502020204030204" pitchFamily="34" charset="0"/>
                <a:cs typeface="Calibri" panose="020F0502020204030204" pitchFamily="34" charset="0"/>
              </a:rPr>
              <a:t>*</a:t>
            </a:r>
          </a:p>
          <a:p>
            <a:pPr>
              <a:tabLst>
                <a:tab pos="3980828" algn="l"/>
              </a:tabLst>
            </a:pPr>
            <a:r>
              <a:rPr lang="en-GB" sz="1100">
                <a:solidFill>
                  <a:srgbClr val="2F528F"/>
                </a:solidFill>
                <a:latin typeface="Calibri" panose="020F0502020204030204" pitchFamily="34" charset="0"/>
                <a:cs typeface="Calibri" panose="020F0502020204030204" pitchFamily="34" charset="0"/>
              </a:rPr>
              <a:t>It is a matter of pragmatic experience that ‘no design is perfect’.</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It is possible to require or design something that cannot be fully realised due, for example, to limitations of current technology.</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So, even at this stage, an iteration to Phase A is a valid option that may result in a modification of the Vision as a whole – or worse.</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9.1 Objectives</a:t>
            </a:r>
          </a:p>
          <a:p>
            <a:pPr algn="l"/>
            <a:r>
              <a:rPr lang="en-GB" sz="1100">
                <a:solidFill>
                  <a:srgbClr val="2F528F"/>
                </a:solidFill>
                <a:latin typeface="Calibri" panose="020F0502020204030204" pitchFamily="34" charset="0"/>
              </a:rPr>
              <a:t>The objectives of Phase E are to:</a:t>
            </a:r>
          </a:p>
          <a:p>
            <a:pPr algn="l"/>
            <a:r>
              <a:rPr lang="en-GB" sz="1100">
                <a:solidFill>
                  <a:srgbClr val="2F528F"/>
                </a:solidFill>
                <a:latin typeface="Calibri" panose="020F0502020204030204" pitchFamily="34" charset="0"/>
              </a:rPr>
              <a:t>■ Generate the initial complete version of the Architecture Roadmap, based upon the Gap</a:t>
            </a:r>
          </a:p>
          <a:p>
            <a:pPr algn="l"/>
            <a:r>
              <a:rPr lang="en-GB" sz="1100">
                <a:solidFill>
                  <a:srgbClr val="2F528F"/>
                </a:solidFill>
                <a:latin typeface="Calibri" panose="020F0502020204030204" pitchFamily="34" charset="0"/>
              </a:rPr>
              <a:t>Analysis and candidate Architecture Roadmap components from Phases B, C, and D</a:t>
            </a:r>
          </a:p>
          <a:p>
            <a:pPr algn="l"/>
            <a:r>
              <a:rPr lang="en-GB" sz="1100">
                <a:solidFill>
                  <a:srgbClr val="2F528F"/>
                </a:solidFill>
                <a:latin typeface="Calibri" panose="020F0502020204030204" pitchFamily="34" charset="0"/>
              </a:rPr>
              <a:t>■ Determine whether an incremental approach is required and, if so, identify Transition</a:t>
            </a:r>
          </a:p>
          <a:p>
            <a:pPr algn="l"/>
            <a:r>
              <a:rPr lang="en-GB" sz="1100">
                <a:solidFill>
                  <a:srgbClr val="2F528F"/>
                </a:solidFill>
                <a:latin typeface="Calibri" panose="020F0502020204030204" pitchFamily="34" charset="0"/>
              </a:rPr>
              <a:t>Architectures that will deliver continuous business value</a:t>
            </a:r>
          </a:p>
          <a:p>
            <a:pPr algn="l"/>
            <a:r>
              <a:rPr lang="en-GB" sz="1100">
                <a:solidFill>
                  <a:srgbClr val="2F528F"/>
                </a:solidFill>
                <a:latin typeface="Calibri" panose="020F0502020204030204" pitchFamily="34" charset="0"/>
              </a:rPr>
              <a:t>■ Define the overall Solution Building Blocks (SBBs) to finalize the Target Architecture based</a:t>
            </a:r>
          </a:p>
          <a:p>
            <a:pPr algn="l"/>
            <a:r>
              <a:rPr lang="en-GB" sz="1100">
                <a:solidFill>
                  <a:srgbClr val="2F528F"/>
                </a:solidFill>
                <a:latin typeface="Calibri" panose="020F0502020204030204" pitchFamily="34" charset="0"/>
              </a:rPr>
              <a:t>on the ABBs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111</a:t>
            </a:fld>
            <a:endParaRPr lang="en-GB">
              <a:latin typeface="Calibri" panose="020F0502020204030204" pitchFamily="34" charset="0"/>
            </a:endParaRPr>
          </a:p>
        </p:txBody>
      </p:sp>
    </p:spTree>
    <p:extLst>
      <p:ext uri="{BB962C8B-B14F-4D97-AF65-F5344CB8AC3E}">
        <p14:creationId xmlns:p14="http://schemas.microsoft.com/office/powerpoint/2010/main" val="428306795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3.17a : Briefly explain the purpose of Phase F.</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TOGAF® Series Guide: A Practitioners’ Approach to Developing Enterprise Architecture Following the TOGAF® ADM : Page 43 : §5.2.2</a:t>
            </a:r>
          </a:p>
          <a:p>
            <a:r>
              <a:rPr lang="en-GB" sz="1100">
                <a:solidFill>
                  <a:srgbClr val="2F528F"/>
                </a:solidFill>
                <a:latin typeface="Calibri" panose="020F0502020204030204" pitchFamily="34" charset="0"/>
              </a:rPr>
              <a:t>Table4</a:t>
            </a:r>
          </a:p>
          <a:p>
            <a:r>
              <a:rPr lang="en-GB" sz="1100" b="1">
                <a:solidFill>
                  <a:srgbClr val="2F528F"/>
                </a:solidFill>
                <a:latin typeface="Calibri" panose="020F0502020204030204" pitchFamily="34" charset="0"/>
              </a:rPr>
              <a:t>5.2.2 Essential ADM Output and Knowledge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summary of the essential outcome and output is provided in Table 4. Keep in mind that the essential output is what the stakeholders, sponsor, and boss’ boss’ boss want.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100">
                <a:solidFill>
                  <a:srgbClr val="2F528F"/>
                </a:solidFill>
                <a:latin typeface="Calibri" panose="020F0502020204030204" pitchFamily="34" charset="0"/>
              </a:rPr>
              <a:t>What the enterprise values and consumes is typically different from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100">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100">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112</a:t>
            </a:fld>
            <a:endParaRPr lang="en-GB">
              <a:latin typeface="Calibri" panose="020F0502020204030204" pitchFamily="34" charset="0"/>
            </a:endParaRPr>
          </a:p>
        </p:txBody>
      </p:sp>
    </p:spTree>
    <p:extLst>
      <p:ext uri="{BB962C8B-B14F-4D97-AF65-F5344CB8AC3E}">
        <p14:creationId xmlns:p14="http://schemas.microsoft.com/office/powerpoint/2010/main" val="281284496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3.18a : Describe the objectives of Phase F.
See: TOGAF® Standard – Architecture Development Method : Page 104 : §10.1</a:t>
            </a:r>
          </a:p>
          <a:p>
            <a:r>
              <a:rPr lang="en-GB" sz="1100">
                <a:solidFill>
                  <a:srgbClr val="2F528F"/>
                </a:solidFill>
                <a:latin typeface="Calibri" panose="020F0502020204030204" pitchFamily="34" charset="0"/>
                <a:cs typeface="Calibri" panose="020F0502020204030204" pitchFamily="34" charset="0"/>
              </a:rPr>
              <a:t>Phase F: Implementation and Migration Plan</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Finalize the Architecture Roadmap and the supporting Implementation and Migration Plan</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Implementation and Migration Plan is co-ordinated with the enterprise’s approach to managing and implementing change in the enterprise’s overall change portfolio</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business value and cost of work packages and Transition Architectures is understood by key stakeholders</a:t>
            </a:r>
          </a:p>
          <a:p>
            <a:pPr marL="309524" indent="-309524">
              <a:buFont typeface="Courier New" panose="02070309020205020404" pitchFamily="49" charset="0"/>
              <a:buChar char="o"/>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10.1 Objectives</a:t>
            </a:r>
          </a:p>
          <a:p>
            <a:pPr algn="l"/>
            <a:r>
              <a:rPr lang="en-GB" sz="1100">
                <a:solidFill>
                  <a:srgbClr val="2F528F"/>
                </a:solidFill>
                <a:latin typeface="Calibri" panose="020F0502020204030204" pitchFamily="34" charset="0"/>
              </a:rPr>
              <a:t>The objectives of Phase F are to:</a:t>
            </a:r>
          </a:p>
          <a:p>
            <a:pPr algn="l"/>
            <a:r>
              <a:rPr lang="en-GB" sz="1100">
                <a:solidFill>
                  <a:srgbClr val="2F528F"/>
                </a:solidFill>
                <a:latin typeface="Calibri" panose="020F0502020204030204" pitchFamily="34" charset="0"/>
              </a:rPr>
              <a:t>■ Finalize the Architecture Roadmap and the supporting Implementation and Migration Plan</a:t>
            </a:r>
          </a:p>
          <a:p>
            <a:pPr algn="l"/>
            <a:r>
              <a:rPr lang="en-GB" sz="1100">
                <a:solidFill>
                  <a:srgbClr val="2F528F"/>
                </a:solidFill>
                <a:latin typeface="Calibri" panose="020F0502020204030204" pitchFamily="34" charset="0"/>
              </a:rPr>
              <a:t>■ Ensure that the Implementation and Migration Plan is co-ordinated with the enterprise’s</a:t>
            </a:r>
          </a:p>
          <a:p>
            <a:pPr algn="l"/>
            <a:r>
              <a:rPr lang="en-GB" sz="1100">
                <a:solidFill>
                  <a:srgbClr val="2F528F"/>
                </a:solidFill>
                <a:latin typeface="Calibri" panose="020F0502020204030204" pitchFamily="34" charset="0"/>
              </a:rPr>
              <a:t>approach to managing and implementing change in the enterprise’s overall change</a:t>
            </a:r>
          </a:p>
          <a:p>
            <a:pPr algn="l"/>
            <a:r>
              <a:rPr lang="en-GB" sz="1100">
                <a:solidFill>
                  <a:srgbClr val="2F528F"/>
                </a:solidFill>
                <a:latin typeface="Calibri" panose="020F0502020204030204" pitchFamily="34" charset="0"/>
              </a:rPr>
              <a:t>portfolio</a:t>
            </a:r>
          </a:p>
          <a:p>
            <a:pPr algn="l"/>
            <a:r>
              <a:rPr lang="en-GB" sz="1100">
                <a:solidFill>
                  <a:srgbClr val="2F528F"/>
                </a:solidFill>
                <a:latin typeface="Calibri" panose="020F0502020204030204" pitchFamily="34" charset="0"/>
              </a:rPr>
              <a:t>■ Ensure that the business value and cost of work packages and Transition Architectures is understood by key stakeholders</a:t>
            </a:r>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113</a:t>
            </a:fld>
            <a:endParaRPr lang="en-GB">
              <a:latin typeface="Calibri" panose="020F0502020204030204" pitchFamily="34" charset="0"/>
            </a:endParaRPr>
          </a:p>
        </p:txBody>
      </p:sp>
    </p:spTree>
    <p:extLst>
      <p:ext uri="{BB962C8B-B14F-4D97-AF65-F5344CB8AC3E}">
        <p14:creationId xmlns:p14="http://schemas.microsoft.com/office/powerpoint/2010/main" val="139541689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a:ea typeface="Vollkorn"/>
                <a:cs typeface="Calibri"/>
              </a:rPr>
              <a:t>Þ  Q-27 M-44</a:t>
            </a:r>
          </a:p>
          <a:p>
            <a:pPr defTabSz="990478">
              <a:defRPr/>
            </a:pPr>
            <a:r>
              <a:rPr lang="en-GB" sz="1100">
                <a:solidFill>
                  <a:srgbClr val="2F528F"/>
                </a:solidFill>
                <a:latin typeface="Calibri"/>
                <a:ea typeface="Vollkorn"/>
                <a:cs typeface="Calibri"/>
              </a:rPr>
              <a:t>Level=1 : L.O.= 3.18a : Describe the objectives of Phase F.
See: TOGAF® Standard – Architecture Development Method : Page 104 : §10.1</a:t>
            </a:r>
          </a:p>
          <a:p>
            <a:r>
              <a:rPr lang="en-GB" sz="1100">
                <a:solidFill>
                  <a:srgbClr val="2F528F"/>
                </a:solidFill>
                <a:latin typeface="Calibri"/>
                <a:ea typeface="Vollkorn"/>
                <a:cs typeface="Calibri"/>
              </a:rPr>
              <a:t>Phase F: Implementation and Migration Plan</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a:ea typeface="Vollkorn"/>
                <a:cs typeface="Calibri"/>
              </a:rPr>
              <a:t>Instantiated as:</a:t>
            </a:r>
          </a:p>
          <a:p>
            <a:pPr>
              <a:tabLst>
                <a:tab pos="3980828" algn="l"/>
              </a:tabLst>
            </a:pPr>
            <a:r>
              <a:rPr lang="en-GB" sz="1100">
                <a:solidFill>
                  <a:srgbClr val="2F528F"/>
                </a:solidFill>
                <a:latin typeface="Calibri"/>
                <a:ea typeface="Vollkorn"/>
                <a:cs typeface="Calibri"/>
              </a:rPr>
              <a:t>Architecture Definition Document	- confirmed and validated</a:t>
            </a:r>
          </a:p>
          <a:p>
            <a:pPr>
              <a:tabLst>
                <a:tab pos="3980828" algn="l"/>
              </a:tabLst>
            </a:pPr>
            <a:r>
              <a:rPr lang="en-GB" sz="1100">
                <a:solidFill>
                  <a:srgbClr val="2F528F"/>
                </a:solidFill>
                <a:latin typeface="Calibri"/>
                <a:ea typeface="Vollkorn"/>
                <a:cs typeface="Calibri"/>
              </a:rPr>
              <a:t>Architecture Requirements Specification</a:t>
            </a:r>
          </a:p>
          <a:p>
            <a:pPr>
              <a:tabLst>
                <a:tab pos="3980828" algn="l"/>
              </a:tabLst>
            </a:pPr>
            <a:r>
              <a:rPr lang="en-GB" sz="1100">
                <a:solidFill>
                  <a:srgbClr val="2F528F"/>
                </a:solidFill>
                <a:latin typeface="Calibri"/>
                <a:ea typeface="Vollkorn"/>
                <a:cs typeface="Calibri"/>
              </a:rPr>
              <a:t>Architecture Roadmap</a:t>
            </a:r>
          </a:p>
          <a:p>
            <a:pPr>
              <a:tabLst>
                <a:tab pos="3980828" algn="l"/>
              </a:tabLst>
            </a:pPr>
            <a:r>
              <a:rPr lang="en-GB" sz="1100">
                <a:solidFill>
                  <a:srgbClr val="2F528F"/>
                </a:solidFill>
                <a:latin typeface="Calibri"/>
                <a:ea typeface="Vollkorn"/>
                <a:cs typeface="Calibri"/>
              </a:rPr>
              <a:t>Change Request</a:t>
            </a:r>
          </a:p>
          <a:p>
            <a:pPr>
              <a:tabLst>
                <a:tab pos="3980828" algn="l"/>
              </a:tabLst>
            </a:pPr>
            <a:r>
              <a:rPr lang="en-GB" sz="1100">
                <a:solidFill>
                  <a:srgbClr val="2F528F"/>
                </a:solidFill>
                <a:latin typeface="Calibri"/>
                <a:ea typeface="Vollkorn"/>
                <a:cs typeface="Calibri"/>
              </a:rPr>
              <a:t>Implementation and Migration Plan</a:t>
            </a:r>
          </a:p>
          <a:p>
            <a:pPr>
              <a:tabLst>
                <a:tab pos="3980828" algn="l"/>
              </a:tabLst>
            </a:pPr>
            <a:r>
              <a:rPr lang="en-GB" sz="1100">
                <a:solidFill>
                  <a:srgbClr val="2F528F"/>
                </a:solidFill>
                <a:latin typeface="Calibri"/>
                <a:ea typeface="Vollkorn"/>
                <a:cs typeface="Calibri"/>
              </a:rPr>
              <a:t>Request for Architecture Work	</a:t>
            </a:r>
          </a:p>
          <a:p>
            <a:pPr>
              <a:tabLst>
                <a:tab pos="3980828" algn="l"/>
              </a:tabLst>
            </a:pPr>
            <a:r>
              <a:rPr lang="en-GB" sz="1100">
                <a:solidFill>
                  <a:srgbClr val="2F528F"/>
                </a:solidFill>
                <a:latin typeface="Calibri"/>
                <a:ea typeface="Vollkorn"/>
                <a:cs typeface="Calibri"/>
              </a:rPr>
              <a:t>Statement of Architecture Work	- per the Project Management method</a:t>
            </a:r>
          </a:p>
          <a:p>
            <a:pPr algn="l"/>
            <a:r>
              <a:rPr lang="en-GB" sz="1100">
                <a:solidFill>
                  <a:srgbClr val="2F528F"/>
                </a:solidFill>
                <a:latin typeface="Calibri"/>
                <a:ea typeface="Vollkorn"/>
                <a:cs typeface="Calibri"/>
              </a:rPr>
              <a:t>
</a:t>
            </a:r>
            <a:r>
              <a:rPr lang="en-GB" sz="1100" b="1">
                <a:solidFill>
                  <a:srgbClr val="2F528F"/>
                </a:solidFill>
                <a:latin typeface="Calibri"/>
                <a:ea typeface="Vollkorn"/>
                <a:cs typeface="Calibri"/>
              </a:rPr>
              <a:t>10.1 Objectives</a:t>
            </a:r>
          </a:p>
          <a:p>
            <a:pPr algn="l"/>
            <a:r>
              <a:rPr lang="en-GB" sz="1100">
                <a:solidFill>
                  <a:srgbClr val="2F528F"/>
                </a:solidFill>
                <a:latin typeface="Calibri"/>
                <a:ea typeface="Vollkorn"/>
                <a:cs typeface="Calibri"/>
              </a:rPr>
              <a:t>The objectives of Phase F are to:</a:t>
            </a:r>
          </a:p>
          <a:p>
            <a:pPr algn="l"/>
            <a:r>
              <a:rPr lang="en-GB" sz="1100">
                <a:solidFill>
                  <a:srgbClr val="2F528F"/>
                </a:solidFill>
                <a:latin typeface="Calibri"/>
                <a:ea typeface="Vollkorn"/>
                <a:cs typeface="Calibri"/>
              </a:rPr>
              <a:t>■ Finalize the Architecture Roadmap and the supporting Implementation and Migration Plan</a:t>
            </a:r>
          </a:p>
          <a:p>
            <a:pPr algn="l"/>
            <a:r>
              <a:rPr lang="en-GB" sz="1100">
                <a:solidFill>
                  <a:srgbClr val="2F528F"/>
                </a:solidFill>
                <a:latin typeface="Calibri"/>
                <a:ea typeface="Vollkorn"/>
                <a:cs typeface="Calibri"/>
              </a:rPr>
              <a:t>■ Ensure that the Implementation and Migration Plan is co-ordinated with the enterprise’s</a:t>
            </a:r>
          </a:p>
          <a:p>
            <a:pPr algn="l"/>
            <a:r>
              <a:rPr lang="en-GB" sz="1100">
                <a:solidFill>
                  <a:srgbClr val="2F528F"/>
                </a:solidFill>
                <a:latin typeface="Calibri"/>
                <a:ea typeface="Vollkorn"/>
                <a:cs typeface="Calibri"/>
              </a:rPr>
              <a:t>approach to managing and implementing change in the enterprise’s overall change portfolio</a:t>
            </a:r>
          </a:p>
          <a:p>
            <a:pPr algn="l"/>
            <a:r>
              <a:rPr lang="en-GB" sz="1100">
                <a:solidFill>
                  <a:srgbClr val="2F528F"/>
                </a:solidFill>
                <a:latin typeface="Calibri"/>
                <a:ea typeface="Vollkorn"/>
                <a:cs typeface="Calibri"/>
              </a:rPr>
              <a:t>■ Ensure that the business value and cost of work packages and Transition Architectures is</a:t>
            </a:r>
          </a:p>
          <a:p>
            <a:pPr algn="l"/>
            <a:r>
              <a:rPr lang="en-GB" sz="1100">
                <a:solidFill>
                  <a:srgbClr val="2F528F"/>
                </a:solidFill>
                <a:latin typeface="Calibri"/>
                <a:ea typeface="Vollkorn"/>
                <a:cs typeface="Calibri"/>
              </a:rPr>
              <a:t>understood by key stakeholders</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114</a:t>
            </a:fld>
            <a:endParaRPr lang="en-GB">
              <a:latin typeface="Calibri" panose="020F0502020204030204" pitchFamily="34" charset="0"/>
            </a:endParaRPr>
          </a:p>
        </p:txBody>
      </p:sp>
    </p:spTree>
    <p:extLst>
      <p:ext uri="{BB962C8B-B14F-4D97-AF65-F5344CB8AC3E}">
        <p14:creationId xmlns:p14="http://schemas.microsoft.com/office/powerpoint/2010/main" val="175325178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3.19a : Briefly explain the purpose of Phase G.</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 TOGAF® Series Guide: A Practitioners’ Approach to Developing Enterprise Architecture Following the TOGAF® ADM : Page 43 : §5.2.2 </a:t>
            </a:r>
          </a:p>
          <a:p>
            <a:r>
              <a:rPr lang="en-GB" sz="1100">
                <a:solidFill>
                  <a:srgbClr val="2F528F"/>
                </a:solidFill>
                <a:latin typeface="Calibri" panose="020F0502020204030204" pitchFamily="34" charset="0"/>
              </a:rPr>
              <a:t>Table4 </a:t>
            </a:r>
          </a:p>
          <a:p>
            <a:r>
              <a:rPr lang="en-GB" sz="1100" b="1">
                <a:solidFill>
                  <a:srgbClr val="2F528F"/>
                </a:solidFill>
                <a:latin typeface="Calibri" panose="020F0502020204030204" pitchFamily="34" charset="0"/>
              </a:rPr>
              <a:t>5.2.2 Essential ADM Output and Knowledge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summary of the essential outcome and output is provided in Table 4. Keep in mind that the essential output is what the stakeholders, sponsor, and boss’ boss’ boss want.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100">
                <a:solidFill>
                  <a:srgbClr val="2F528F"/>
                </a:solidFill>
                <a:latin typeface="Calibri" panose="020F0502020204030204" pitchFamily="34" charset="0"/>
              </a:rPr>
              <a:t>What the enterprise values and consumes is typically different from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100">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100">
                <a:solidFill>
                  <a:srgbClr val="2F528F"/>
                </a:solidFill>
                <a:latin typeface="Calibri" panose="020F0502020204030204" pitchFamily="34" charset="0"/>
              </a:rPr>
              <a:t> </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115</a:t>
            </a:fld>
            <a:endParaRPr lang="en-GB">
              <a:latin typeface="Calibri" panose="020F0502020204030204" pitchFamily="34" charset="0"/>
            </a:endParaRPr>
          </a:p>
        </p:txBody>
      </p:sp>
    </p:spTree>
    <p:extLst>
      <p:ext uri="{BB962C8B-B14F-4D97-AF65-F5344CB8AC3E}">
        <p14:creationId xmlns:p14="http://schemas.microsoft.com/office/powerpoint/2010/main" val="34495388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3.20a : Describe the objectives of Phase G.
See : TOGAF® Standard – Architecture Development Method : Page 112 : §11.1</a:t>
            </a:r>
          </a:p>
          <a:p>
            <a:r>
              <a:rPr lang="en-GB" sz="1100">
                <a:solidFill>
                  <a:srgbClr val="2F528F"/>
                </a:solidFill>
                <a:latin typeface="Calibri" panose="020F0502020204030204" pitchFamily="34" charset="0"/>
                <a:cs typeface="Calibri" panose="020F0502020204030204" pitchFamily="34" charset="0"/>
              </a:rPr>
              <a:t>Phase G: Implementation Governance</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conformance with the Target Architecture by implementation projects</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Perform appropriate Architecture Governance functions for the solution and any implementation-driven architecture Change Requests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11.1 Objectives</a:t>
            </a:r>
          </a:p>
          <a:p>
            <a:pPr algn="l"/>
            <a:r>
              <a:rPr lang="en-GB" sz="1100">
                <a:solidFill>
                  <a:srgbClr val="2F528F"/>
                </a:solidFill>
                <a:latin typeface="Calibri" panose="020F0502020204030204" pitchFamily="34" charset="0"/>
              </a:rPr>
              <a:t>The objectives of Phase G are to:</a:t>
            </a:r>
          </a:p>
          <a:p>
            <a:pPr algn="l"/>
            <a:r>
              <a:rPr lang="en-GB" sz="1100">
                <a:solidFill>
                  <a:srgbClr val="2F528F"/>
                </a:solidFill>
                <a:latin typeface="Calibri" panose="020F0502020204030204" pitchFamily="34" charset="0"/>
              </a:rPr>
              <a:t>■ Ensure conformance with the Target Architecture by implementation projects</a:t>
            </a:r>
          </a:p>
          <a:p>
            <a:pPr algn="l"/>
            <a:r>
              <a:rPr lang="en-GB" sz="1100">
                <a:solidFill>
                  <a:srgbClr val="2F528F"/>
                </a:solidFill>
                <a:latin typeface="Calibri" panose="020F0502020204030204" pitchFamily="34" charset="0"/>
              </a:rPr>
              <a:t>■ Perform appropriate Architecture Governance functions for the solution and any</a:t>
            </a:r>
          </a:p>
          <a:p>
            <a:pPr algn="l"/>
            <a:r>
              <a:rPr lang="en-GB" sz="1100">
                <a:solidFill>
                  <a:srgbClr val="2F528F"/>
                </a:solidFill>
                <a:latin typeface="Calibri" panose="020F0502020204030204" pitchFamily="34" charset="0"/>
              </a:rPr>
              <a:t>implementation-driven architecture Change Requests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116</a:t>
            </a:fld>
            <a:endParaRPr lang="en-GB">
              <a:latin typeface="Calibri" panose="020F0502020204030204" pitchFamily="34" charset="0"/>
            </a:endParaRPr>
          </a:p>
        </p:txBody>
      </p:sp>
    </p:spTree>
    <p:extLst>
      <p:ext uri="{BB962C8B-B14F-4D97-AF65-F5344CB8AC3E}">
        <p14:creationId xmlns:p14="http://schemas.microsoft.com/office/powerpoint/2010/main" val="102505599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Q-30 M-47</a:t>
            </a:r>
          </a:p>
          <a:p>
            <a:pPr defTabSz="990478">
              <a:defRPr/>
            </a:pPr>
            <a:r>
              <a:rPr lang="en-GB" sz="1100">
                <a:solidFill>
                  <a:srgbClr val="2F528F"/>
                </a:solidFill>
                <a:latin typeface="Calibri" panose="020F0502020204030204" pitchFamily="34" charset="0"/>
              </a:rPr>
              <a:t>Level=1 : L.O.= 3.20a : Describe the objectives of Phase G.
See: TOGAF® Standard – Architecture Development Method : Page 112 : §11.1</a:t>
            </a:r>
          </a:p>
          <a:p>
            <a:r>
              <a:rPr lang="en-GB" sz="1100">
                <a:solidFill>
                  <a:srgbClr val="2F528F"/>
                </a:solidFill>
                <a:latin typeface="Calibri" panose="020F0502020204030204" pitchFamily="34" charset="0"/>
                <a:cs typeface="Calibri" panose="020F0502020204030204" pitchFamily="34" charset="0"/>
              </a:rPr>
              <a:t>Phase G: Implementation Governance</a:t>
            </a:r>
          </a:p>
          <a:p>
            <a:r>
              <a:rPr lang="en-GB" sz="1100">
                <a:solidFill>
                  <a:srgbClr val="2F528F"/>
                </a:solidFill>
                <a:latin typeface="Calibri" panose="020F0502020204030204" pitchFamily="34" charset="0"/>
                <a:cs typeface="Calibri" panose="020F0502020204030204" pitchFamily="34" charset="0"/>
              </a:rPr>
              <a:t>Instantiated as:</a:t>
            </a:r>
          </a:p>
          <a:p>
            <a:pPr marL="309524" indent="-309524">
              <a:buFont typeface="Courier New" panose="02070309020205020404" pitchFamily="49" charset="0"/>
              <a:buChar char="o"/>
              <a:tabLst>
                <a:tab pos="3306753" algn="l"/>
              </a:tabLst>
            </a:pPr>
            <a:r>
              <a:rPr lang="en-GB" sz="1100">
                <a:solidFill>
                  <a:srgbClr val="2F528F"/>
                </a:solidFill>
                <a:latin typeface="Calibri" panose="020F0502020204030204" pitchFamily="34" charset="0"/>
                <a:cs typeface="Calibri" panose="020F0502020204030204" pitchFamily="34" charset="0"/>
              </a:rPr>
              <a:t>Compliance Assessment</a:t>
            </a:r>
          </a:p>
          <a:p>
            <a:pPr marL="309524" indent="-309524">
              <a:buFont typeface="Courier New" panose="02070309020205020404" pitchFamily="49" charset="0"/>
              <a:buChar char="o"/>
              <a:tabLst>
                <a:tab pos="3306753" algn="l"/>
              </a:tabLst>
            </a:pPr>
            <a:r>
              <a:rPr lang="en-GB" sz="1100">
                <a:solidFill>
                  <a:srgbClr val="2F528F"/>
                </a:solidFill>
                <a:latin typeface="Calibri" panose="020F0502020204030204" pitchFamily="34" charset="0"/>
                <a:cs typeface="Calibri" panose="020F0502020204030204" pitchFamily="34" charset="0"/>
              </a:rPr>
              <a:t>Solution Building Blocks *	</a:t>
            </a:r>
          </a:p>
          <a:p>
            <a:pPr marL="309524" indent="-309524">
              <a:buFont typeface="Courier New" panose="02070309020205020404" pitchFamily="49" charset="0"/>
              <a:buChar char="o"/>
              <a:tabLst>
                <a:tab pos="3306753" algn="l"/>
              </a:tabLst>
            </a:pPr>
            <a:r>
              <a:rPr lang="en-GB" sz="1100">
                <a:solidFill>
                  <a:srgbClr val="2F528F"/>
                </a:solidFill>
                <a:latin typeface="Calibri" panose="020F0502020204030204" pitchFamily="34" charset="0"/>
                <a:cs typeface="Calibri" panose="020F0502020204030204" pitchFamily="34" charset="0"/>
              </a:rPr>
              <a:t>Statement of Architecture Work	- per the Project Management method</a:t>
            </a:r>
          </a:p>
          <a:p>
            <a:pPr>
              <a:tabLst>
                <a:tab pos="3306753" algn="l"/>
              </a:tabLst>
            </a:pPr>
            <a:r>
              <a:rPr lang="en-GB" sz="1100">
                <a:solidFill>
                  <a:srgbClr val="2F528F"/>
                </a:solidFill>
                <a:latin typeface="Calibri" panose="020F0502020204030204" pitchFamily="34" charset="0"/>
                <a:cs typeface="Calibri" panose="020F0502020204030204" pitchFamily="34" charset="0"/>
              </a:rPr>
              <a:t>Handled in line with the parameters agreed in the Architecture Contract with the Project Management Office</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11.1 Objectives</a:t>
            </a:r>
          </a:p>
          <a:p>
            <a:pPr algn="l"/>
            <a:r>
              <a:rPr lang="en-GB" sz="1100">
                <a:solidFill>
                  <a:srgbClr val="2F528F"/>
                </a:solidFill>
                <a:latin typeface="Calibri" panose="020F0502020204030204" pitchFamily="34" charset="0"/>
              </a:rPr>
              <a:t>The objectives of Phase G are to:</a:t>
            </a:r>
          </a:p>
          <a:p>
            <a:pPr algn="l"/>
            <a:r>
              <a:rPr lang="en-GB" sz="1100">
                <a:solidFill>
                  <a:srgbClr val="2F528F"/>
                </a:solidFill>
                <a:latin typeface="Calibri" panose="020F0502020204030204" pitchFamily="34" charset="0"/>
              </a:rPr>
              <a:t>■ Ensure conformance with the Target Architecture by implementation projects</a:t>
            </a:r>
          </a:p>
          <a:p>
            <a:pPr algn="l"/>
            <a:r>
              <a:rPr lang="en-GB" sz="1100">
                <a:solidFill>
                  <a:srgbClr val="2F528F"/>
                </a:solidFill>
                <a:latin typeface="Calibri" panose="020F0502020204030204" pitchFamily="34" charset="0"/>
              </a:rPr>
              <a:t>■ Perform appropriate Architecture Governance functions for the solution and any implementation-driven architecture Change Requests</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117</a:t>
            </a:fld>
            <a:endParaRPr lang="en-GB">
              <a:latin typeface="Calibri" panose="020F0502020204030204" pitchFamily="34" charset="0"/>
            </a:endParaRPr>
          </a:p>
        </p:txBody>
      </p:sp>
    </p:spTree>
    <p:extLst>
      <p:ext uri="{BB962C8B-B14F-4D97-AF65-F5344CB8AC3E}">
        <p14:creationId xmlns:p14="http://schemas.microsoft.com/office/powerpoint/2010/main" val="301467215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No notes</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118</a:t>
            </a:fld>
            <a:endParaRPr lang="en-GB">
              <a:latin typeface="Calibri" panose="020F0502020204030204" pitchFamily="34" charset="0"/>
            </a:endParaRPr>
          </a:p>
        </p:txBody>
      </p:sp>
    </p:spTree>
    <p:extLst>
      <p:ext uri="{BB962C8B-B14F-4D97-AF65-F5344CB8AC3E}">
        <p14:creationId xmlns:p14="http://schemas.microsoft.com/office/powerpoint/2010/main" val="972209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3.21a : Briefly explain the purpose of Phase H.
See: TOGAF® Series Guide: A Practitioners’ Approach to Developing Enterprise Architecture Following the TOGAF® ADM : Page 43 : §5.2.2 </a:t>
            </a:r>
          </a:p>
          <a:p>
            <a:r>
              <a:rPr lang="en-GB" sz="1100">
                <a:solidFill>
                  <a:srgbClr val="2F528F"/>
                </a:solidFill>
                <a:latin typeface="Calibri" panose="020F0502020204030204" pitchFamily="34" charset="0"/>
              </a:rPr>
              <a:t>Table4 </a:t>
            </a:r>
          </a:p>
          <a:p>
            <a:r>
              <a:rPr lang="en-GB" sz="1100" b="1">
                <a:solidFill>
                  <a:srgbClr val="2F528F"/>
                </a:solidFill>
                <a:latin typeface="Calibri" panose="020F0502020204030204" pitchFamily="34" charset="0"/>
              </a:rPr>
              <a:t>5.2.2 Essential ADM Output and Knowledge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summary of the essential outcome and output is provided in Table 4. Keep in mind that the essential output is what the stakeholders, sponsor, and boss’ boss’ boss want.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100">
                <a:solidFill>
                  <a:srgbClr val="2F528F"/>
                </a:solidFill>
                <a:latin typeface="Calibri" panose="020F0502020204030204" pitchFamily="34" charset="0"/>
              </a:rPr>
              <a:t>What the enterprise values and consumes is typically different from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100">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100">
                <a:solidFill>
                  <a:srgbClr val="2F528F"/>
                </a:solidFill>
                <a:latin typeface="Calibri" panose="020F0502020204030204" pitchFamily="34" charset="0"/>
              </a:rPr>
              <a:t> </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119</a:t>
            </a:fld>
            <a:endParaRPr lang="en-GB">
              <a:latin typeface="Calibri" panose="020F0502020204030204" pitchFamily="34" charset="0"/>
            </a:endParaRPr>
          </a:p>
        </p:txBody>
      </p:sp>
    </p:spTree>
    <p:extLst>
      <p:ext uri="{BB962C8B-B14F-4D97-AF65-F5344CB8AC3E}">
        <p14:creationId xmlns:p14="http://schemas.microsoft.com/office/powerpoint/2010/main" val="426405435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3.22a : Describe the objectives of Phase H.
See : TOGAF® Standard – Architecture Development Method : Page 120 : §12.1</a:t>
            </a:r>
          </a:p>
          <a:p>
            <a:r>
              <a:rPr lang="en-GB" sz="1100">
                <a:solidFill>
                  <a:srgbClr val="2F528F"/>
                </a:solidFill>
                <a:latin typeface="Calibri" panose="020F0502020204030204" pitchFamily="34" charset="0"/>
                <a:cs typeface="Calibri" panose="020F0502020204030204" pitchFamily="34" charset="0"/>
              </a:rPr>
              <a:t>Phase H: Architecture Change Management 	</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architecture development cycle is maintained</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Architecture Governance Framework is executed</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Enterprise Architecture Capability meets current requirements</a:t>
            </a:r>
          </a:p>
          <a:p>
            <a:pPr marL="309524" indent="-309524">
              <a:buFont typeface="Courier New" panose="02070309020205020404" pitchFamily="49" charset="0"/>
              <a:buChar char="o"/>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12.1 Objectives</a:t>
            </a:r>
          </a:p>
          <a:p>
            <a:pPr algn="l"/>
            <a:r>
              <a:rPr lang="en-GB" sz="1100">
                <a:solidFill>
                  <a:srgbClr val="2F528F"/>
                </a:solidFill>
                <a:latin typeface="Calibri" panose="020F0502020204030204" pitchFamily="34" charset="0"/>
              </a:rPr>
              <a:t>The objectives of Phase H are to:</a:t>
            </a:r>
          </a:p>
          <a:p>
            <a:pPr algn="l"/>
            <a:r>
              <a:rPr lang="en-GB" sz="1100">
                <a:solidFill>
                  <a:srgbClr val="2F528F"/>
                </a:solidFill>
                <a:latin typeface="Calibri" panose="020F0502020204030204" pitchFamily="34" charset="0"/>
              </a:rPr>
              <a:t>■ Ensure that the architecture development cycle is maintained</a:t>
            </a:r>
          </a:p>
          <a:p>
            <a:pPr algn="l"/>
            <a:r>
              <a:rPr lang="en-GB" sz="1100">
                <a:solidFill>
                  <a:srgbClr val="2F528F"/>
                </a:solidFill>
                <a:latin typeface="Calibri" panose="020F0502020204030204" pitchFamily="34" charset="0"/>
              </a:rPr>
              <a:t>■ Ensure that the Architecture Governance Framework is executed</a:t>
            </a:r>
          </a:p>
          <a:p>
            <a:pPr algn="l"/>
            <a:r>
              <a:rPr lang="en-GB" sz="1100">
                <a:solidFill>
                  <a:srgbClr val="2F528F"/>
                </a:solidFill>
                <a:latin typeface="Calibri" panose="020F0502020204030204" pitchFamily="34" charset="0"/>
              </a:rPr>
              <a:t>■ Ensure that the Enterprise Architecture Capability meets current requirements</a:t>
            </a:r>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120</a:t>
            </a:fld>
            <a:endParaRPr lang="en-GB">
              <a:latin typeface="Calibri" panose="020F0502020204030204" pitchFamily="34" charset="0"/>
            </a:endParaRPr>
          </a:p>
        </p:txBody>
      </p:sp>
    </p:spTree>
    <p:extLst>
      <p:ext uri="{BB962C8B-B14F-4D97-AF65-F5344CB8AC3E}">
        <p14:creationId xmlns:p14="http://schemas.microsoft.com/office/powerpoint/2010/main" val="4112204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Initially TOGAF was purely technical in nature.</a:t>
            </a:r>
            <a:br>
              <a:rPr lang="en-GB" sz="1100">
                <a:solidFill>
                  <a:srgbClr val="2F528F"/>
                </a:solidFill>
              </a:rPr>
            </a:br>
            <a:r>
              <a:rPr lang="en-GB" sz="1100">
                <a:solidFill>
                  <a:srgbClr val="2F528F"/>
                </a:solidFill>
              </a:rPr>
              <a:t>There were annual updates until circa 1999 when The Open Group realised it had something it could leverage and decided to do ‘a proper job’.</a:t>
            </a:r>
          </a:p>
          <a:p>
            <a:r>
              <a:rPr lang="en-GB" sz="1100">
                <a:solidFill>
                  <a:srgbClr val="2F528F"/>
                </a:solidFill>
              </a:rPr>
              <a:t>‘Customers’ referred to were primarily the US Government’s Department of </a:t>
            </a:r>
            <a:r>
              <a:rPr lang="en-GB" sz="1100" err="1">
                <a:solidFill>
                  <a:srgbClr val="2F528F"/>
                </a:solidFill>
              </a:rPr>
              <a:t>Defense</a:t>
            </a:r>
            <a:r>
              <a:rPr lang="en-GB" sz="1100">
                <a:solidFill>
                  <a:srgbClr val="2F528F"/>
                </a:solidFill>
              </a:rPr>
              <a:t> and its major corporate suppliers.</a:t>
            </a:r>
          </a:p>
          <a:p>
            <a:r>
              <a:rPr lang="en-GB" sz="1100">
                <a:solidFill>
                  <a:srgbClr val="2F528F"/>
                </a:solidFill>
              </a:rPr>
              <a:t>Technical Architecture Framework for Information Management (TAFIM) was the 1990s reference model for enterprise architecture by and for the United States Department of </a:t>
            </a:r>
            <a:r>
              <a:rPr lang="en-GB" sz="1100" err="1">
                <a:solidFill>
                  <a:srgbClr val="2F528F"/>
                </a:solidFill>
              </a:rPr>
              <a:t>Defense</a:t>
            </a:r>
            <a:r>
              <a:rPr lang="en-GB" sz="1100">
                <a:solidFill>
                  <a:srgbClr val="2F528F"/>
                </a:solidFill>
              </a:rPr>
              <a:t> (DoD).</a:t>
            </a:r>
          </a:p>
          <a:p>
            <a:pPr>
              <a:buFont typeface="Arial" panose="020B0604020202020204" pitchFamily="34" charset="0"/>
              <a:buChar char="•"/>
            </a:pPr>
            <a:r>
              <a:rPr lang="en-GB" sz="1100">
                <a:solidFill>
                  <a:srgbClr val="2F528F"/>
                </a:solidFill>
              </a:rPr>
              <a:t>   a target common conceptual framework or reference model for an information system infrastructure</a:t>
            </a:r>
          </a:p>
          <a:p>
            <a:pPr>
              <a:buFont typeface="Arial" panose="020B0604020202020204" pitchFamily="34" charset="0"/>
              <a:buChar char="•"/>
            </a:pPr>
            <a:r>
              <a:rPr lang="en-GB" sz="1100">
                <a:solidFill>
                  <a:srgbClr val="2F528F"/>
                </a:solidFill>
              </a:rPr>
              <a:t>   and the specific applications that the information system must support.</a:t>
            </a:r>
          </a:p>
          <a:p>
            <a:r>
              <a:rPr lang="en-GB" sz="1100">
                <a:solidFill>
                  <a:srgbClr val="2F528F"/>
                </a:solidFill>
              </a:rPr>
              <a:t> </a:t>
            </a:r>
          </a:p>
        </p:txBody>
      </p:sp>
      <p:sp>
        <p:nvSpPr>
          <p:cNvPr id="4" name="Slide Number Placeholder 3"/>
          <p:cNvSpPr>
            <a:spLocks noGrp="1"/>
          </p:cNvSpPr>
          <p:nvPr>
            <p:ph type="sldNum" sz="quarter" idx="10"/>
          </p:nvPr>
        </p:nvSpPr>
        <p:spPr/>
        <p:txBody>
          <a:bodyPr/>
          <a:lstStyle/>
          <a:p>
            <a:pPr>
              <a:defRPr/>
            </a:pPr>
            <a:fld id="{91D39094-9556-4505-9E5B-85C8728CFEAD}" type="slidenum">
              <a:rPr lang="en-GB" smtClean="0"/>
              <a:pPr>
                <a:defRPr/>
              </a:pPr>
              <a:t>12</a:t>
            </a:fld>
            <a:endParaRPr lang="en-GB"/>
          </a:p>
        </p:txBody>
      </p:sp>
    </p:spTree>
    <p:extLst>
      <p:ext uri="{BB962C8B-B14F-4D97-AF65-F5344CB8AC3E}">
        <p14:creationId xmlns:p14="http://schemas.microsoft.com/office/powerpoint/2010/main" val="270737949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Q-33</a:t>
            </a:r>
          </a:p>
          <a:p>
            <a:pPr defTabSz="990478">
              <a:defRPr/>
            </a:pPr>
            <a:r>
              <a:rPr lang="en-GB" sz="1100">
                <a:solidFill>
                  <a:srgbClr val="2F528F"/>
                </a:solidFill>
                <a:latin typeface="Calibri" panose="020F0502020204030204" pitchFamily="34" charset="0"/>
              </a:rPr>
              <a:t>Level=1 : L.O.= 3.22a : Describe the objectives of Phase H.
See: TOGAF® Standard – Architecture Development Method : Page 120 : §12.1</a:t>
            </a:r>
          </a:p>
          <a:p>
            <a:r>
              <a:rPr lang="en-GB" sz="1100">
                <a:solidFill>
                  <a:srgbClr val="2F528F"/>
                </a:solidFill>
                <a:latin typeface="Calibri" panose="020F0502020204030204" pitchFamily="34" charset="0"/>
                <a:cs typeface="Calibri" panose="020F0502020204030204" pitchFamily="34" charset="0"/>
              </a:rPr>
              <a:t>Phase H: Architecture Change Management</a:t>
            </a:r>
          </a:p>
          <a:p>
            <a:r>
              <a:rPr lang="en-GB" sz="1100">
                <a:solidFill>
                  <a:srgbClr val="2F528F"/>
                </a:solidFill>
                <a:latin typeface="Calibri" panose="020F0502020204030204" pitchFamily="34" charset="0"/>
                <a:cs typeface="Calibri" panose="020F0502020204030204" pitchFamily="34" charset="0"/>
              </a:rPr>
              <a:t>Instantiated as:</a:t>
            </a:r>
          </a:p>
          <a:p>
            <a:pPr>
              <a:tabLst>
                <a:tab pos="3980828" algn="l"/>
              </a:tabLst>
            </a:pPr>
            <a:r>
              <a:rPr lang="en-GB" sz="1100">
                <a:solidFill>
                  <a:srgbClr val="2F528F"/>
                </a:solidFill>
                <a:latin typeface="Calibri" panose="020F0502020204030204" pitchFamily="34" charset="0"/>
                <a:cs typeface="Calibri" panose="020F0502020204030204" pitchFamily="34" charset="0"/>
              </a:rPr>
              <a:t>Change Request</a:t>
            </a:r>
          </a:p>
          <a:p>
            <a:pPr>
              <a:tabLst>
                <a:tab pos="3980828" algn="l"/>
              </a:tabLst>
            </a:pPr>
            <a:r>
              <a:rPr lang="en-GB" sz="1100">
                <a:solidFill>
                  <a:srgbClr val="2F528F"/>
                </a:solidFill>
                <a:latin typeface="Calibri" panose="020F0502020204030204" pitchFamily="34" charset="0"/>
                <a:cs typeface="Calibri" panose="020F0502020204030204" pitchFamily="34" charset="0"/>
              </a:rPr>
              <a:t>Request for Architecture Work</a:t>
            </a:r>
          </a:p>
          <a:p>
            <a:pPr>
              <a:tabLst>
                <a:tab pos="3980828" algn="l"/>
              </a:tabLst>
            </a:pPr>
            <a:r>
              <a:rPr lang="en-GB" sz="1100">
                <a:solidFill>
                  <a:srgbClr val="2F528F"/>
                </a:solidFill>
                <a:latin typeface="Calibri" panose="020F0502020204030204" pitchFamily="34" charset="0"/>
                <a:cs typeface="Calibri" panose="020F0502020204030204" pitchFamily="34" charset="0"/>
              </a:rPr>
              <a:t>Statement of Architecture Work</a:t>
            </a:r>
          </a:p>
          <a:p>
            <a:pPr defTabSz="990478">
              <a:defRPr/>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12.1 Objectives</a:t>
            </a:r>
          </a:p>
          <a:p>
            <a:pPr algn="l"/>
            <a:r>
              <a:rPr lang="en-GB" sz="1100">
                <a:solidFill>
                  <a:srgbClr val="2F528F"/>
                </a:solidFill>
                <a:latin typeface="Calibri" panose="020F0502020204030204" pitchFamily="34" charset="0"/>
              </a:rPr>
              <a:t>The objectives of Phase H are to:</a:t>
            </a:r>
          </a:p>
          <a:p>
            <a:pPr algn="l"/>
            <a:r>
              <a:rPr lang="en-GB" sz="1100">
                <a:solidFill>
                  <a:srgbClr val="2F528F"/>
                </a:solidFill>
                <a:latin typeface="Calibri" panose="020F0502020204030204" pitchFamily="34" charset="0"/>
              </a:rPr>
              <a:t>■ Ensure that the architecture development cycle is maintained</a:t>
            </a:r>
          </a:p>
          <a:p>
            <a:pPr algn="l"/>
            <a:r>
              <a:rPr lang="en-GB" sz="1100">
                <a:solidFill>
                  <a:srgbClr val="2F528F"/>
                </a:solidFill>
                <a:latin typeface="Calibri" panose="020F0502020204030204" pitchFamily="34" charset="0"/>
              </a:rPr>
              <a:t>■ Ensure that the Architecture Governance Framework is executed</a:t>
            </a:r>
          </a:p>
          <a:p>
            <a:pPr algn="l"/>
            <a:r>
              <a:rPr lang="en-GB" sz="1100">
                <a:solidFill>
                  <a:srgbClr val="2F528F"/>
                </a:solidFill>
                <a:latin typeface="Calibri" panose="020F0502020204030204" pitchFamily="34" charset="0"/>
              </a:rPr>
              <a:t>■ Ensure that the Enterprise Architecture Capability meets current requirements</a:t>
            </a:r>
          </a:p>
          <a:p>
            <a:r>
              <a:rPr lang="en-GB" sz="1100">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121</a:t>
            </a:fld>
            <a:endParaRPr lang="en-GB">
              <a:latin typeface="Calibri" panose="020F0502020204030204" pitchFamily="34" charset="0"/>
            </a:endParaRPr>
          </a:p>
        </p:txBody>
      </p:sp>
    </p:spTree>
    <p:extLst>
      <p:ext uri="{BB962C8B-B14F-4D97-AF65-F5344CB8AC3E}">
        <p14:creationId xmlns:p14="http://schemas.microsoft.com/office/powerpoint/2010/main" val="276972040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M-48</a:t>
            </a:r>
          </a:p>
          <a:p>
            <a:r>
              <a:rPr lang="en-GB" sz="1100">
                <a:solidFill>
                  <a:srgbClr val="2F528F"/>
                </a:solidFill>
                <a:latin typeface="Calibri" panose="020F0502020204030204" pitchFamily="34" charset="0"/>
              </a:rPr>
              <a:t>No notes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122</a:t>
            </a:fld>
            <a:endParaRPr lang="en-GB">
              <a:latin typeface="Calibri" panose="020F0502020204030204" pitchFamily="34" charset="0"/>
            </a:endParaRPr>
          </a:p>
        </p:txBody>
      </p:sp>
    </p:spTree>
    <p:extLst>
      <p:ext uri="{BB962C8B-B14F-4D97-AF65-F5344CB8AC3E}">
        <p14:creationId xmlns:p14="http://schemas.microsoft.com/office/powerpoint/2010/main" val="16599607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3.23a : Describe the objectives of the Requirements Management process.
See: TOGAF® Standard – Architecture Development Method : Page 130 : §13.1</a:t>
            </a:r>
          </a:p>
          <a:p>
            <a:r>
              <a:rPr lang="en-GB" sz="1100">
                <a:solidFill>
                  <a:srgbClr val="2F528F"/>
                </a:solidFill>
                <a:latin typeface="Calibri" panose="020F0502020204030204" pitchFamily="34" charset="0"/>
                <a:cs typeface="Calibri" panose="020F0502020204030204" pitchFamily="34" charset="0"/>
              </a:rPr>
              <a:t>Requirements Management </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the Requirements Management process is sustained and operates for all relevant ADM phases</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Manage architecture requirements identified during any execution of the ADM cycle or a phase</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Ensure that relevant architecture requirements are available for use by each phase as that phase is executed</a:t>
            </a:r>
          </a:p>
          <a:p>
            <a:pPr marL="309524" indent="-309524">
              <a:buFont typeface="Courier New" panose="02070309020205020404" pitchFamily="49" charset="0"/>
              <a:buChar char="o"/>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13.1 Objectives</a:t>
            </a:r>
          </a:p>
          <a:p>
            <a:pPr algn="l"/>
            <a:r>
              <a:rPr lang="en-GB" sz="1100">
                <a:solidFill>
                  <a:srgbClr val="2F528F"/>
                </a:solidFill>
                <a:latin typeface="Calibri" panose="020F0502020204030204" pitchFamily="34" charset="0"/>
              </a:rPr>
              <a:t>The objectives of the Requirements Management phase are to:</a:t>
            </a:r>
          </a:p>
          <a:p>
            <a:pPr algn="l"/>
            <a:r>
              <a:rPr lang="en-GB" sz="1100">
                <a:solidFill>
                  <a:srgbClr val="2F528F"/>
                </a:solidFill>
                <a:latin typeface="Calibri" panose="020F0502020204030204" pitchFamily="34" charset="0"/>
              </a:rPr>
              <a:t>■ Ensure that the Requirements Management process is sustained and operates for all</a:t>
            </a:r>
          </a:p>
          <a:p>
            <a:pPr algn="l"/>
            <a:r>
              <a:rPr lang="en-GB" sz="1100">
                <a:solidFill>
                  <a:srgbClr val="2F528F"/>
                </a:solidFill>
                <a:latin typeface="Calibri" panose="020F0502020204030204" pitchFamily="34" charset="0"/>
              </a:rPr>
              <a:t>relevant ADM phases</a:t>
            </a:r>
          </a:p>
          <a:p>
            <a:pPr algn="l"/>
            <a:r>
              <a:rPr lang="en-GB" sz="1100">
                <a:solidFill>
                  <a:srgbClr val="2F528F"/>
                </a:solidFill>
                <a:latin typeface="Calibri" panose="020F0502020204030204" pitchFamily="34" charset="0"/>
              </a:rPr>
              <a:t>■ Manage architecture requirements identified during any execution of the ADM cycle or a</a:t>
            </a:r>
          </a:p>
          <a:p>
            <a:pPr algn="l"/>
            <a:r>
              <a:rPr lang="en-GB" sz="1100">
                <a:solidFill>
                  <a:srgbClr val="2F528F"/>
                </a:solidFill>
                <a:latin typeface="Calibri" panose="020F0502020204030204" pitchFamily="34" charset="0"/>
              </a:rPr>
              <a:t>phase</a:t>
            </a:r>
          </a:p>
          <a:p>
            <a:pPr algn="l"/>
            <a:r>
              <a:rPr lang="en-GB" sz="1100">
                <a:solidFill>
                  <a:srgbClr val="2F528F"/>
                </a:solidFill>
                <a:latin typeface="Calibri" panose="020F0502020204030204" pitchFamily="34" charset="0"/>
              </a:rPr>
              <a:t>■ Ensure that relevant architecture requirements are available for use by each phase as that</a:t>
            </a:r>
          </a:p>
          <a:p>
            <a:pPr algn="l"/>
            <a:r>
              <a:rPr lang="en-GB" sz="1100">
                <a:solidFill>
                  <a:srgbClr val="2F528F"/>
                </a:solidFill>
                <a:latin typeface="Calibri" panose="020F0502020204030204" pitchFamily="34" charset="0"/>
              </a:rPr>
              <a:t>phase is executed</a:t>
            </a:r>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123</a:t>
            </a:fld>
            <a:endParaRPr lang="en-GB">
              <a:latin typeface="Calibri" panose="020F0502020204030204" pitchFamily="34" charset="0"/>
            </a:endParaRPr>
          </a:p>
        </p:txBody>
      </p:sp>
    </p:spTree>
    <p:extLst>
      <p:ext uri="{BB962C8B-B14F-4D97-AF65-F5344CB8AC3E}">
        <p14:creationId xmlns:p14="http://schemas.microsoft.com/office/powerpoint/2010/main" val="414670187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Q-36</a:t>
            </a:r>
          </a:p>
          <a:p>
            <a:pPr defTabSz="990478">
              <a:defRPr/>
            </a:pPr>
            <a:r>
              <a:rPr lang="en-GB" sz="1100">
                <a:solidFill>
                  <a:srgbClr val="2F528F"/>
                </a:solidFill>
                <a:latin typeface="Calibri" panose="020F0502020204030204" pitchFamily="34" charset="0"/>
              </a:rPr>
              <a:t>Level=1 : L.O.= 3.23a : Describe the objectives of the Requirements Management process.
See: TOGAF® Standard – Architecture Development Method : Page 130 : §13.1</a:t>
            </a:r>
          </a:p>
          <a:p>
            <a:r>
              <a:rPr lang="en-GB" sz="1100">
                <a:solidFill>
                  <a:srgbClr val="2F528F"/>
                </a:solidFill>
                <a:latin typeface="Calibri" panose="020F0502020204030204" pitchFamily="34" charset="0"/>
                <a:cs typeface="Calibri" panose="020F0502020204030204" pitchFamily="34" charset="0"/>
              </a:rPr>
              <a:t>Requirements Management </a:t>
            </a:r>
          </a:p>
          <a:p>
            <a:r>
              <a:rPr lang="en-GB" sz="1100">
                <a:solidFill>
                  <a:srgbClr val="2F528F"/>
                </a:solidFill>
                <a:latin typeface="Calibri" panose="020F0502020204030204" pitchFamily="34" charset="0"/>
                <a:cs typeface="Calibri" panose="020F0502020204030204" pitchFamily="34" charset="0"/>
              </a:rPr>
              <a:t>Instantiated as:</a:t>
            </a:r>
          </a:p>
          <a:p>
            <a:r>
              <a:rPr lang="en-GB" sz="1100">
                <a:solidFill>
                  <a:srgbClr val="2F528F"/>
                </a:solidFill>
                <a:latin typeface="Calibri" panose="020F0502020204030204" pitchFamily="34" charset="0"/>
                <a:cs typeface="Calibri" panose="020F0502020204030204" pitchFamily="34" charset="0"/>
              </a:rPr>
              <a:t>Architecture Requirements Specification</a:t>
            </a:r>
          </a:p>
          <a:p>
            <a:r>
              <a:rPr lang="en-GB" sz="1100">
                <a:solidFill>
                  <a:srgbClr val="2F528F"/>
                </a:solidFill>
                <a:latin typeface="Calibri" panose="020F0502020204030204" pitchFamily="34" charset="0"/>
                <a:cs typeface="Calibri" panose="020F0502020204030204" pitchFamily="34" charset="0"/>
              </a:rPr>
              <a:t>Requirements Impact Assessment</a:t>
            </a:r>
            <a:endParaRPr lang="en-GB" sz="1100">
              <a:solidFill>
                <a:srgbClr val="2F528F"/>
              </a:solidFill>
              <a:latin typeface="Calibri" panose="020F0502020204030204" pitchFamily="34" charset="0"/>
            </a:endParaRPr>
          </a:p>
          <a:p>
            <a:pPr defTabSz="990478">
              <a:defRPr/>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13.1 Objectives</a:t>
            </a:r>
          </a:p>
          <a:p>
            <a:pPr algn="l"/>
            <a:r>
              <a:rPr lang="en-GB" sz="1100">
                <a:solidFill>
                  <a:srgbClr val="2F528F"/>
                </a:solidFill>
                <a:latin typeface="Calibri" panose="020F0502020204030204" pitchFamily="34" charset="0"/>
              </a:rPr>
              <a:t>The objectives of the Requirements Management phase are to:</a:t>
            </a:r>
          </a:p>
          <a:p>
            <a:pPr algn="l"/>
            <a:r>
              <a:rPr lang="en-GB" sz="1100">
                <a:solidFill>
                  <a:srgbClr val="2F528F"/>
                </a:solidFill>
                <a:latin typeface="Calibri" panose="020F0502020204030204" pitchFamily="34" charset="0"/>
              </a:rPr>
              <a:t>■ Ensure that the Requirements Management process is sustained and operates for all</a:t>
            </a:r>
          </a:p>
          <a:p>
            <a:pPr algn="l"/>
            <a:r>
              <a:rPr lang="en-GB" sz="1100">
                <a:solidFill>
                  <a:srgbClr val="2F528F"/>
                </a:solidFill>
                <a:latin typeface="Calibri" panose="020F0502020204030204" pitchFamily="34" charset="0"/>
              </a:rPr>
              <a:t>relevant ADM phases</a:t>
            </a:r>
          </a:p>
          <a:p>
            <a:pPr algn="l"/>
            <a:r>
              <a:rPr lang="en-GB" sz="1100">
                <a:solidFill>
                  <a:srgbClr val="2F528F"/>
                </a:solidFill>
                <a:latin typeface="Calibri" panose="020F0502020204030204" pitchFamily="34" charset="0"/>
              </a:rPr>
              <a:t>■ Manage architecture requirements identified during any execution of the ADM cycle or a</a:t>
            </a:r>
          </a:p>
          <a:p>
            <a:pPr algn="l"/>
            <a:r>
              <a:rPr lang="en-GB" sz="1100">
                <a:solidFill>
                  <a:srgbClr val="2F528F"/>
                </a:solidFill>
                <a:latin typeface="Calibri" panose="020F0502020204030204" pitchFamily="34" charset="0"/>
              </a:rPr>
              <a:t>phase</a:t>
            </a:r>
          </a:p>
          <a:p>
            <a:pPr algn="l"/>
            <a:r>
              <a:rPr lang="en-GB" sz="1100">
                <a:solidFill>
                  <a:srgbClr val="2F528F"/>
                </a:solidFill>
                <a:latin typeface="Calibri" panose="020F0502020204030204" pitchFamily="34" charset="0"/>
              </a:rPr>
              <a:t>■ Ensure that relevant architecture requirements are available for use by each phase as that</a:t>
            </a:r>
          </a:p>
          <a:p>
            <a:pPr algn="l"/>
            <a:r>
              <a:rPr lang="en-GB" sz="1100">
                <a:solidFill>
                  <a:srgbClr val="2F528F"/>
                </a:solidFill>
                <a:latin typeface="Calibri" panose="020F0502020204030204" pitchFamily="34" charset="0"/>
              </a:rPr>
              <a:t>phase is executed</a:t>
            </a:r>
          </a:p>
          <a:p>
            <a:r>
              <a:rPr lang="en-GB" sz="1100">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124</a:t>
            </a:fld>
            <a:endParaRPr lang="en-GB">
              <a:latin typeface="Calibri" panose="020F0502020204030204" pitchFamily="34" charset="0"/>
            </a:endParaRPr>
          </a:p>
        </p:txBody>
      </p:sp>
    </p:spTree>
    <p:extLst>
      <p:ext uri="{BB962C8B-B14F-4D97-AF65-F5344CB8AC3E}">
        <p14:creationId xmlns:p14="http://schemas.microsoft.com/office/powerpoint/2010/main" val="27583879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3.24a : Describe the purpose of Requirements Management.</a:t>
            </a:r>
          </a:p>
          <a:p>
            <a:r>
              <a:rPr lang="en-GB" sz="1100">
                <a:solidFill>
                  <a:srgbClr val="2F528F"/>
                </a:solidFill>
                <a:latin typeface="Calibri" panose="020F0502020204030204" pitchFamily="34" charset="0"/>
              </a:rPr>
              <a:t>See: TOGAF® Series Guide: A Practitioners’ Approach to Developing Enterprise Architecture Following the TOGAF® ADM : Page 54 : §6.1.1</a:t>
            </a:r>
          </a:p>
          <a:p>
            <a:r>
              <a:rPr lang="en-GB" sz="1100">
                <a:solidFill>
                  <a:srgbClr val="2F528F"/>
                </a:solidFill>
                <a:latin typeface="Calibri" panose="020F0502020204030204" pitchFamily="34" charset="0"/>
              </a:rPr>
              <a:t>Stakeholder Engagement and Requirements Management</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Stakeholders own the architecture and the value that the architecture is expected to enable. </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Effective Requirements Management is dependent upon clear traceability from the organization’s vision, mission, business model, and strategies through the most detailed statement of requirement.</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In order to perform this, distinguish between direct effective support and loose association. </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Things that do not best enable the complete set of stakeholder preferences are distractions.</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EAs maintain the complete set of </a:t>
            </a:r>
          </a:p>
          <a:p>
            <a:pPr marL="804763" lvl="1" indent="-309524">
              <a:buFont typeface="Arial" panose="020B0604020202020204" pitchFamily="34" charset="0"/>
              <a:buChar char="•"/>
            </a:pPr>
            <a:r>
              <a:rPr lang="en-GB" sz="1100">
                <a:solidFill>
                  <a:srgbClr val="2F528F"/>
                </a:solidFill>
                <a:latin typeface="Calibri" panose="020F0502020204030204" pitchFamily="34" charset="0"/>
              </a:rPr>
              <a:t>every stakeholder’s preference</a:t>
            </a:r>
          </a:p>
          <a:p>
            <a:pPr marL="804763" lvl="1" indent="-309524">
              <a:buFont typeface="Arial" panose="020B0604020202020204" pitchFamily="34" charset="0"/>
              <a:buChar char="•"/>
            </a:pPr>
            <a:r>
              <a:rPr lang="en-GB" sz="1100">
                <a:solidFill>
                  <a:srgbClr val="2F528F"/>
                </a:solidFill>
                <a:latin typeface="Calibri" panose="020F0502020204030204" pitchFamily="34" charset="0"/>
              </a:rPr>
              <a:t>implications of those preferences</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Success requires abandoning the absolute and entering the realm of satisficing. </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Effective engagement is based upon effective communication.</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Effective communication is based on the concept of view and viewpoint.</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Different stakeholders have different concerns about the architecture. </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These concerns are addressed and represented to the stakeholder - to enable the stakeholder to approve the Target Architecture.</a:t>
            </a:r>
          </a:p>
          <a:p>
            <a:pPr marL="309524" indent="-309524">
              <a:buFont typeface="Courier New" panose="02070309020205020404" pitchFamily="49" charset="0"/>
              <a:buChar char="o"/>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6.1.1 Stakeholder Engagement and Requirements Management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TOGAF framework places requirements management and stakeholder engagement at the </a:t>
            </a:r>
            <a:r>
              <a:rPr lang="en-GB" sz="1100" err="1">
                <a:solidFill>
                  <a:srgbClr val="2F528F"/>
                </a:solidFill>
                <a:latin typeface="Calibri" panose="020F0502020204030204" pitchFamily="34" charset="0"/>
              </a:rPr>
              <a:t>center</a:t>
            </a:r>
            <a:r>
              <a:rPr lang="en-GB" sz="1100">
                <a:solidFill>
                  <a:srgbClr val="2F528F"/>
                </a:solidFill>
                <a:latin typeface="Calibri" panose="020F0502020204030204" pitchFamily="34" charset="0"/>
              </a:rPr>
              <a:t> of architecture development. Practitioners develop EA in accordance with the preferences and priorities of their organization’s stakeholders. Architecture is never sold to a stakeholder. stakeholder preferences are never manipulated. </a:t>
            </a:r>
          </a:p>
          <a:p>
            <a:r>
              <a:rPr lang="en-GB" sz="1100">
                <a:solidFill>
                  <a:srgbClr val="2F528F"/>
                </a:solidFill>
                <a:latin typeface="Calibri" panose="020F0502020204030204" pitchFamily="34" charset="0"/>
              </a:rPr>
              <a:t>Stakeholders own the architecture and the value preferences and priorities the architecture is expected to enable. Practitioners must completely submerge their preferences, biases, and priorities. Practitioners must act for their stakeholders. </a:t>
            </a:r>
          </a:p>
          <a:p>
            <a:r>
              <a:rPr lang="en-GB" sz="1100">
                <a:solidFill>
                  <a:srgbClr val="2F528F"/>
                </a:solidFill>
                <a:latin typeface="Calibri" panose="020F0502020204030204" pitchFamily="34" charset="0"/>
              </a:rPr>
              <a:t>This is one of the most difficult activities a Practitioner must perform. Good Practitioners are passionately engaged in the future of their organization, as well as participating in defining and realizing the target state. Practitioners typically perform several roles: they will act as ... CONTINUES ... SEE REFERENCE SPECIFIED</a:t>
            </a:r>
          </a:p>
          <a:p>
            <a:r>
              <a:rPr lang="en-GB" sz="1100">
                <a:solidFill>
                  <a:srgbClr val="2F528F"/>
                </a:solidFill>
                <a:latin typeface="Calibri" panose="020F0502020204030204" pitchFamily="34" charset="0"/>
              </a:rPr>
              <a:t> </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125</a:t>
            </a:fld>
            <a:endParaRPr lang="en-GB">
              <a:latin typeface="Calibri" panose="020F0502020204030204" pitchFamily="34" charset="0"/>
            </a:endParaRPr>
          </a:p>
        </p:txBody>
      </p:sp>
    </p:spTree>
    <p:extLst>
      <p:ext uri="{BB962C8B-B14F-4D97-AF65-F5344CB8AC3E}">
        <p14:creationId xmlns:p14="http://schemas.microsoft.com/office/powerpoint/2010/main" val="349982298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3.4a/b/c/d: 	Explain the need to govern the creation development and maintenance of Enterprise Architecture. </a:t>
            </a:r>
          </a:p>
          <a:p>
            <a:r>
              <a:rPr lang="en-GB">
                <a:solidFill>
                  <a:srgbClr val="2F528F"/>
                </a:solidFill>
                <a:latin typeface="Calibri" panose="020F0502020204030204" pitchFamily="34" charset="0"/>
              </a:rPr>
              <a:t>3.5a : 	Briefly explain how to scope an architecture.</a:t>
            </a:r>
          </a:p>
          <a:p>
            <a:r>
              <a:rPr lang="en-GB">
                <a:solidFill>
                  <a:srgbClr val="2F528F"/>
                </a:solidFill>
                <a:latin typeface="Calibri" panose="020F0502020204030204" pitchFamily="34" charset="0"/>
              </a:rPr>
              <a:t>3.6a : 	Briefly explain the reasons for considering architecture alternatives including understanding concerns and trade-offs. </a:t>
            </a:r>
          </a:p>
          <a:p>
            <a:r>
              <a:rPr lang="en-GB">
                <a:solidFill>
                  <a:srgbClr val="2F528F"/>
                </a:solidFill>
                <a:latin typeface="Calibri" panose="020F0502020204030204" pitchFamily="34" charset="0"/>
              </a:rPr>
              <a:t>3.7a : 	Briefly explain the purpose of the Preliminary Phase in developing an Enterprise Architecture Capability.</a:t>
            </a:r>
          </a:p>
          <a:p>
            <a:r>
              <a:rPr lang="en-GB">
                <a:solidFill>
                  <a:srgbClr val="2F528F"/>
                </a:solidFill>
                <a:latin typeface="Calibri" panose="020F0502020204030204" pitchFamily="34" charset="0"/>
              </a:rPr>
              <a:t>3.8a : 	Describe the objectives of the Preliminary Phase.</a:t>
            </a:r>
          </a:p>
          <a:p>
            <a:r>
              <a:rPr lang="en-GB">
                <a:solidFill>
                  <a:srgbClr val="2F528F"/>
                </a:solidFill>
                <a:latin typeface="Calibri" panose="020F0502020204030204" pitchFamily="34" charset="0"/>
              </a:rPr>
              <a:t>3.9a/b : 	Briefly explain the purpose of Phase A. </a:t>
            </a:r>
          </a:p>
          <a:p>
            <a:r>
              <a:rPr lang="en-GB">
                <a:solidFill>
                  <a:srgbClr val="2F528F"/>
                </a:solidFill>
                <a:latin typeface="Calibri" panose="020F0502020204030204" pitchFamily="34" charset="0"/>
              </a:rPr>
              <a:t>3.10a : 	Describe the objectives of Phase A.</a:t>
            </a:r>
          </a:p>
          <a:p>
            <a:r>
              <a:rPr lang="en-GB">
                <a:solidFill>
                  <a:srgbClr val="2F528F"/>
                </a:solidFill>
                <a:latin typeface="Calibri" panose="020F0502020204030204" pitchFamily="34" charset="0"/>
              </a:rPr>
              <a:t>3.11a : 	Briefly explain the purpose of Phases B C and D. </a:t>
            </a:r>
          </a:p>
          <a:p>
            <a:r>
              <a:rPr lang="en-GB">
                <a:solidFill>
                  <a:srgbClr val="2F528F"/>
                </a:solidFill>
                <a:latin typeface="Calibri" panose="020F0502020204030204" pitchFamily="34" charset="0"/>
              </a:rPr>
              <a:t>3.12a : 	Describe the objectives of Phase B. </a:t>
            </a:r>
          </a:p>
          <a:p>
            <a:r>
              <a:rPr lang="en-GB">
                <a:solidFill>
                  <a:srgbClr val="2F528F"/>
                </a:solidFill>
                <a:latin typeface="Calibri" panose="020F0502020204030204" pitchFamily="34" charset="0"/>
              </a:rPr>
              <a:t>3.13a/b: 	Describe the objectives of Phase C for Data Architecture and Application Architecture.</a:t>
            </a:r>
          </a:p>
          <a:p>
            <a:r>
              <a:rPr lang="en-GB">
                <a:solidFill>
                  <a:srgbClr val="2F528F"/>
                </a:solidFill>
                <a:latin typeface="Calibri" panose="020F0502020204030204" pitchFamily="34" charset="0"/>
              </a:rPr>
              <a:t>3.14a : 	Describe the objectives of Phase 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126</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127</a:t>
            </a:fld>
            <a:endParaRPr lang="en-GB">
              <a:latin typeface="Calibri" panose="020F0502020204030204" pitchFamily="34" charset="0"/>
            </a:endParaRPr>
          </a:p>
        </p:txBody>
      </p:sp>
    </p:spTree>
    <p:extLst>
      <p:ext uri="{BB962C8B-B14F-4D97-AF65-F5344CB8AC3E}">
        <p14:creationId xmlns:p14="http://schemas.microsoft.com/office/powerpoint/2010/main" val="34932085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128</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129</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130</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13</a:t>
            </a:fld>
            <a:endParaRPr lang="en-GB"/>
          </a:p>
        </p:txBody>
      </p:sp>
    </p:spTree>
    <p:extLst>
      <p:ext uri="{BB962C8B-B14F-4D97-AF65-F5344CB8AC3E}">
        <p14:creationId xmlns:p14="http://schemas.microsoft.com/office/powerpoint/2010/main" val="238169147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M-53
Level=1 : L.O.= 4.1a : Briefly describe how the ADM and Supporting Guidelines and Techniques relate to each other.
See: TOGAF® Standard – Architecture Development Method : Page 2 : §1.1.3</a:t>
            </a:r>
          </a:p>
          <a:p>
            <a:r>
              <a:rPr lang="en-GB" sz="1100">
                <a:solidFill>
                  <a:srgbClr val="2F528F"/>
                </a:solidFill>
                <a:latin typeface="Calibri" panose="020F0502020204030204" pitchFamily="34" charset="0"/>
                <a:cs typeface="Calibri" panose="020F0502020204030204" pitchFamily="34" charset="0"/>
              </a:rPr>
              <a:t>The application of the TOGAF ADM is supported by an extended set of resources - guidelines, templates, check-lists, and other detailed materials.</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These are included in:</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 TOGAF Standard -ADM Techniques</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TOGAF Series Guides - the guidance part of the Standard (guidance material on how to use and adapt the TOGAF Standard for specific needs)</a:t>
            </a:r>
          </a:p>
          <a:p>
            <a:pPr marL="309524" indent="-3095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White Papers and Guides published by The Open Group, classified and referenced in the TOGAF Library</a:t>
            </a:r>
          </a:p>
          <a:p>
            <a:r>
              <a:rPr lang="en-GB" sz="1100">
                <a:solidFill>
                  <a:srgbClr val="2F528F"/>
                </a:solidFill>
                <a:latin typeface="Calibri" panose="020F0502020204030204" pitchFamily="34" charset="0"/>
                <a:cs typeface="Calibri" panose="020F0502020204030204" pitchFamily="34" charset="0"/>
              </a:rPr>
              <a:t>The individual guidelines and techniques are described separately so that they can be referenced from the relevant points in the ADM as necessary, rather than having the detailed text clutter the description of the ADM itself.</a:t>
            </a:r>
          </a:p>
          <a:p>
            <a:pPr marL="309524" indent="-309524">
              <a:buFont typeface="Courier New" panose="02070309020205020404" pitchFamily="49" charset="0"/>
              <a:buChar char="o"/>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1.1.3 ADM and Supporting Guidelines and Techniques</a:t>
            </a:r>
          </a:p>
          <a:p>
            <a:pPr algn="l"/>
            <a:r>
              <a:rPr lang="en-GB" sz="1100">
                <a:solidFill>
                  <a:srgbClr val="2F528F"/>
                </a:solidFill>
                <a:latin typeface="Calibri" panose="020F0502020204030204" pitchFamily="34" charset="0"/>
              </a:rPr>
              <a:t>The application of the TOGAF ADM is supported by an extended set of resources — guidelines, templates, checklists, and other detailed materials. These are included in:</a:t>
            </a:r>
          </a:p>
          <a:p>
            <a:pPr algn="l"/>
            <a:r>
              <a:rPr lang="en-GB" sz="1100">
                <a:solidFill>
                  <a:srgbClr val="2F528F"/>
                </a:solidFill>
                <a:latin typeface="Calibri" panose="020F0502020204030204" pitchFamily="34" charset="0"/>
              </a:rPr>
              <a:t>■ The TOGAF Standard — ADM Techniques</a:t>
            </a:r>
          </a:p>
          <a:p>
            <a:pPr algn="l"/>
            <a:r>
              <a:rPr lang="en-GB" sz="1100">
                <a:solidFill>
                  <a:srgbClr val="2F528F"/>
                </a:solidFill>
                <a:latin typeface="Calibri" panose="020F0502020204030204" pitchFamily="34" charset="0"/>
              </a:rPr>
              <a:t>■ TOGAF Series Guides — the guidance part of the Standard (guidance material on how to use and adapt the TOGAF Standard for specific needs)</a:t>
            </a:r>
          </a:p>
          <a:p>
            <a:pPr algn="l"/>
            <a:r>
              <a:rPr lang="en-GB" sz="1100">
                <a:solidFill>
                  <a:srgbClr val="2F528F"/>
                </a:solidFill>
                <a:latin typeface="Calibri" panose="020F0502020204030204" pitchFamily="34" charset="0"/>
              </a:rPr>
              <a:t>■ White Papers and Guides published by The Open Group, classified and referenced in the </a:t>
            </a:r>
            <a:r>
              <a:rPr lang="es-ES" sz="1100">
                <a:solidFill>
                  <a:srgbClr val="2F528F"/>
                </a:solidFill>
                <a:latin typeface="Calibri" panose="020F0502020204030204" pitchFamily="34" charset="0"/>
              </a:rPr>
              <a:t>TOGAF Library (</a:t>
            </a:r>
            <a:r>
              <a:rPr lang="es-ES" sz="1100" err="1">
                <a:solidFill>
                  <a:srgbClr val="2F528F"/>
                </a:solidFill>
                <a:latin typeface="Calibri" panose="020F0502020204030204" pitchFamily="34" charset="0"/>
              </a:rPr>
              <a:t>see</a:t>
            </a:r>
            <a:r>
              <a:rPr lang="es-ES" sz="1100">
                <a:solidFill>
                  <a:srgbClr val="2F528F"/>
                </a:solidFill>
                <a:latin typeface="Calibri" panose="020F0502020204030204" pitchFamily="34" charset="0"/>
              </a:rPr>
              <a:t>: www.opengroup.org/togaf-library)</a:t>
            </a:r>
          </a:p>
          <a:p>
            <a:pPr algn="l"/>
            <a:r>
              <a:rPr lang="en-GB" sz="1100">
                <a:solidFill>
                  <a:srgbClr val="2F528F"/>
                </a:solidFill>
                <a:latin typeface="Calibri" panose="020F0502020204030204" pitchFamily="34" charset="0"/>
              </a:rPr>
              <a:t>The individual guidelines and techniques are described separately so that they can be referenced from the relevant points in the ADM</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131</a:t>
            </a:fld>
            <a:endParaRPr lang="en-GB">
              <a:latin typeface="Calibri" panose="020F0502020204030204" pitchFamily="34" charset="0"/>
            </a:endParaRPr>
          </a:p>
        </p:txBody>
      </p:sp>
    </p:spTree>
    <p:extLst>
      <p:ext uri="{BB962C8B-B14F-4D97-AF65-F5344CB8AC3E}">
        <p14:creationId xmlns:p14="http://schemas.microsoft.com/office/powerpoint/2010/main" val="215638225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3.25a : Explain the information flow between the ADM phases</a:t>
            </a:r>
          </a:p>
          <a:p>
            <a:r>
              <a:rPr lang="en-GB" sz="1100">
                <a:solidFill>
                  <a:srgbClr val="2F528F"/>
                </a:solidFill>
                <a:latin typeface="Calibri" panose="020F0502020204030204" pitchFamily="34" charset="0"/>
              </a:rPr>
              <a:t>See: TOGAF® Series Guide: A Practitioners’ Approach to Developing Enterprise Architecture Following the TOGAF® ADM : Page 40 : §5.2</a:t>
            </a:r>
          </a:p>
          <a:p>
            <a:pPr marL="309524" indent="-309524">
              <a:buFont typeface="Courier New" panose="02070309020205020404" pitchFamily="49" charset="0"/>
              <a:buChar char="o"/>
            </a:pPr>
            <a:r>
              <a:rPr lang="en-GB" sz="1100">
                <a:solidFill>
                  <a:srgbClr val="2F528F"/>
                </a:solidFill>
                <a:latin typeface="Calibri" panose="020F0502020204030204" pitchFamily="34" charset="0"/>
              </a:rPr>
              <a:t>An often-misunderstood element of the TOGAF framework is the ADM and the concept of iteration.</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The TOGAF ADM graphic provides a stylized representation that is often misinterpreted as a linear waterfall process model. This approach leads to some of the most confusing diagrams and explanations.</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The TOGAF ADM is a logical method that places key activity steps together for the purpose of understanding relationship of activity and clarifying information flow.</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The TOGAF ADM should not be understood as a processes model.</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The ADM graphic is a stylized representation showing essential information flows and is </a:t>
            </a:r>
            <a:r>
              <a:rPr lang="en-GB" sz="1100" b="1" i="1" u="sng">
                <a:solidFill>
                  <a:srgbClr val="2F528F"/>
                </a:solidFill>
                <a:latin typeface="Calibri" panose="020F0502020204030204" pitchFamily="34" charset="0"/>
              </a:rPr>
              <a:t>not</a:t>
            </a:r>
            <a:r>
              <a:rPr lang="en-GB" sz="1100">
                <a:solidFill>
                  <a:srgbClr val="2F528F"/>
                </a:solidFill>
                <a:latin typeface="Calibri" panose="020F0502020204030204" pitchFamily="34" charset="0"/>
              </a:rPr>
              <a:t> a representation of activity sequence.</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Every time the EA team undertakes any activity, within the scope of the ADM, it is executing a Phase and developing the contents of the EA Landscape. </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If working on roadmap development, the EA is exercising the steps in the TOGAF ADM Phase E.</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The mandatory inputs are consumed to produce the mandatory outputs.</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This applies to all ADM phases.</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Recognize that the inter-dependent nature of developing a Target Architecture requires:</a:t>
            </a:r>
          </a:p>
          <a:p>
            <a:pPr marL="804763" lvl="1" indent="-309524">
              <a:buFont typeface="Arial" panose="020B0604020202020204" pitchFamily="34" charset="0"/>
              <a:buChar char="•"/>
            </a:pPr>
            <a:r>
              <a:rPr lang="en-GB" sz="1100">
                <a:solidFill>
                  <a:srgbClr val="2F528F"/>
                </a:solidFill>
                <a:latin typeface="Calibri" panose="020F0502020204030204" pitchFamily="34" charset="0"/>
              </a:rPr>
              <a:t>considering the entire architecture</a:t>
            </a:r>
          </a:p>
          <a:p>
            <a:pPr marL="804763" lvl="1" indent="-309524">
              <a:buFont typeface="Arial" panose="020B0604020202020204" pitchFamily="34" charset="0"/>
              <a:buChar char="•"/>
            </a:pPr>
            <a:r>
              <a:rPr lang="en-GB" sz="1100">
                <a:solidFill>
                  <a:srgbClr val="2F528F"/>
                </a:solidFill>
                <a:latin typeface="Calibri" panose="020F0502020204030204" pitchFamily="34" charset="0"/>
              </a:rPr>
              <a:t>considering the resulting gaps</a:t>
            </a:r>
          </a:p>
          <a:p>
            <a:pPr marL="804763" lvl="1" indent="-309524">
              <a:buFont typeface="Arial" panose="020B0604020202020204" pitchFamily="34" charset="0"/>
              <a:buChar char="•"/>
            </a:pPr>
            <a:r>
              <a:rPr lang="en-GB" sz="1100">
                <a:solidFill>
                  <a:srgbClr val="2F528F"/>
                </a:solidFill>
                <a:latin typeface="Calibri" panose="020F0502020204030204" pitchFamily="34" charset="0"/>
              </a:rPr>
              <a:t>consequent work to clear the gap</a:t>
            </a:r>
          </a:p>
          <a:p>
            <a:pPr marL="288889"/>
            <a:r>
              <a:rPr lang="en-GB" sz="1100">
                <a:solidFill>
                  <a:srgbClr val="2F528F"/>
                </a:solidFill>
                <a:latin typeface="Calibri" panose="020F0502020204030204" pitchFamily="34" charset="0"/>
              </a:rPr>
              <a:t> </a:t>
            </a:r>
          </a:p>
          <a:p>
            <a:pPr marL="309524" indent="-309524">
              <a:spcBef>
                <a:spcPts val="433"/>
              </a:spcBef>
              <a:buFont typeface="Courier New" panose="02070309020205020404" pitchFamily="49" charset="0"/>
              <a:buChar char="o"/>
            </a:pPr>
            <a:r>
              <a:rPr lang="en-GB" sz="1100">
                <a:solidFill>
                  <a:srgbClr val="2F528F"/>
                </a:solidFill>
                <a:latin typeface="Calibri" panose="020F0502020204030204" pitchFamily="34" charset="0"/>
              </a:rPr>
              <a:t>A change cannot be considered without considering the impact on all other domains, the resulting set of gaps, and the resulting set of work to clear these gaps.</a:t>
            </a:r>
          </a:p>
          <a:p>
            <a:pPr marL="804763" lvl="1" indent="-309524" defTabSz="990478">
              <a:spcBef>
                <a:spcPts val="433"/>
              </a:spcBef>
              <a:buFont typeface="Arial" panose="020B0604020202020204" pitchFamily="34" charset="0"/>
              <a:buChar char="•"/>
            </a:pPr>
            <a:r>
              <a:rPr lang="en-GB" sz="1100">
                <a:solidFill>
                  <a:srgbClr val="2F528F"/>
                </a:solidFill>
                <a:latin typeface="Calibri" panose="020F0502020204030204" pitchFamily="34" charset="0"/>
              </a:rPr>
              <a:t>To address the complexity, the TOGAF framework provides an ADM phase for each essential output.</a:t>
            </a:r>
          </a:p>
          <a:p>
            <a:pPr marL="804763" lvl="1" indent="-309524" defTabSz="990478">
              <a:spcBef>
                <a:spcPts val="433"/>
              </a:spcBef>
              <a:buFont typeface="Arial" panose="020B0604020202020204" pitchFamily="34" charset="0"/>
              <a:buChar char="•"/>
            </a:pPr>
            <a:r>
              <a:rPr lang="en-GB" sz="1100">
                <a:solidFill>
                  <a:srgbClr val="2F528F"/>
                </a:solidFill>
                <a:latin typeface="Calibri" panose="020F0502020204030204" pitchFamily="34" charset="0"/>
              </a:rPr>
              <a:t>Best practice ensures the use of effective information inputs to produce useful outputs.</a:t>
            </a:r>
          </a:p>
          <a:p>
            <a:pPr marL="804763" lvl="1" indent="-309524" defTabSz="990478">
              <a:spcBef>
                <a:spcPts val="433"/>
              </a:spcBef>
              <a:buFont typeface="Arial" panose="020B0604020202020204" pitchFamily="34" charset="0"/>
              <a:buChar cha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5.2 How is ADM Iteration Realized in Practice?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An often-misunderstood element of the TOGAF framework is the ADM and the concept of ...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132</a:t>
            </a:fld>
            <a:endParaRPr lang="en-GB">
              <a:latin typeface="Calibri" panose="020F0502020204030204" pitchFamily="34" charset="0"/>
            </a:endParaRPr>
          </a:p>
        </p:txBody>
      </p:sp>
    </p:spTree>
    <p:extLst>
      <p:ext uri="{BB962C8B-B14F-4D97-AF65-F5344CB8AC3E}">
        <p14:creationId xmlns:p14="http://schemas.microsoft.com/office/powerpoint/2010/main" val="57255105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M-52</a:t>
            </a:r>
          </a:p>
          <a:p>
            <a:r>
              <a:rPr lang="en-GB" sz="1100">
                <a:solidFill>
                  <a:srgbClr val="2F528F"/>
                </a:solidFill>
                <a:latin typeface="Calibri" panose="020F0502020204030204" pitchFamily="34" charset="0"/>
              </a:rPr>
              <a:t>Level=1 : L.O.= 3.26a : Explain how developing architecture for different purposes or levels of detail can be applied to support Agile software development.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TOGAF® Series Guide: A Practitioners’ Approach to Developing Enterprise Architecture Following the TOGAF® ADM : Page 98 : §12.1 </a:t>
            </a:r>
          </a:p>
          <a:p>
            <a:pPr defTabSz="990478">
              <a:defRPr/>
            </a:pPr>
            <a:r>
              <a:rPr lang="en-GB" sz="1100">
                <a:solidFill>
                  <a:srgbClr val="2F528F"/>
                </a:solidFill>
                <a:latin typeface="Calibri" panose="020F0502020204030204" pitchFamily="34" charset="0"/>
                <a:cs typeface="Calibri" panose="020F0502020204030204" pitchFamily="34" charset="0"/>
              </a:rPr>
              <a:t>“</a:t>
            </a:r>
            <a:r>
              <a:rPr lang="en-GB" sz="1100" i="1">
                <a:solidFill>
                  <a:srgbClr val="2F528F"/>
                </a:solidFill>
                <a:latin typeface="Calibri" panose="020F0502020204030204" pitchFamily="34" charset="0"/>
                <a:cs typeface="Calibri" panose="020F0502020204030204" pitchFamily="34" charset="0"/>
              </a:rPr>
              <a:t>The Agile movement is not anti-methodology, in fact many of us want to restore credibility to the word methodology. We want to restore a balance. We embrace </a:t>
            </a:r>
            <a:r>
              <a:rPr lang="en-GB" sz="1100" i="1" err="1">
                <a:solidFill>
                  <a:srgbClr val="2F528F"/>
                </a:solidFill>
                <a:latin typeface="Calibri" panose="020F0502020204030204" pitchFamily="34" charset="0"/>
                <a:cs typeface="Calibri" panose="020F0502020204030204" pitchFamily="34" charset="0"/>
              </a:rPr>
              <a:t>modeling</a:t>
            </a:r>
            <a:r>
              <a:rPr lang="en-GB" sz="1100" i="1">
                <a:solidFill>
                  <a:srgbClr val="2F528F"/>
                </a:solidFill>
                <a:latin typeface="Calibri" panose="020F0502020204030204" pitchFamily="34" charset="0"/>
                <a:cs typeface="Calibri" panose="020F0502020204030204" pitchFamily="34" charset="0"/>
              </a:rPr>
              <a:t> … We embrace documentation … We plan, but recognize the limits of planning in a turbulent environment. - </a:t>
            </a:r>
            <a:r>
              <a:rPr lang="en-GB" sz="1100">
                <a:solidFill>
                  <a:srgbClr val="2F528F"/>
                </a:solidFill>
                <a:latin typeface="Calibri" panose="020F0502020204030204" pitchFamily="34" charset="0"/>
                <a:cs typeface="Calibri" panose="020F0502020204030204" pitchFamily="34" charset="0"/>
              </a:rPr>
              <a:t> Jim Highsmith, History: “The Agile Manifesto”</a:t>
            </a:r>
            <a:br>
              <a:rPr lang="en-GB" sz="1100" i="1">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The TOGAF Standard aligns to Agile development in Phase G … Full stop!</a:t>
            </a:r>
          </a:p>
          <a:p>
            <a:r>
              <a:rPr lang="en-GB" sz="1100">
                <a:solidFill>
                  <a:srgbClr val="2F528F"/>
                </a:solidFill>
                <a:latin typeface="Calibri" panose="020F0502020204030204" pitchFamily="34" charset="0"/>
                <a:cs typeface="Calibri" panose="020F0502020204030204" pitchFamily="34" charset="0"/>
              </a:rPr>
              <a:t>A good Architecture, to Support Portfolio or Project, will identify what products the enterprise needs, the boundary of the products, and what constraints a product owner has.</a:t>
            </a:r>
          </a:p>
          <a:p>
            <a:r>
              <a:rPr lang="en-GB" sz="1100">
                <a:solidFill>
                  <a:srgbClr val="2F528F"/>
                </a:solidFill>
                <a:latin typeface="Calibri" panose="020F0502020204030204" pitchFamily="34" charset="0"/>
                <a:cs typeface="Calibri" panose="020F0502020204030204" pitchFamily="34" charset="0"/>
              </a:rPr>
              <a:t>Architecture to Support Project and Solution Delivery will have a set of constraints that limit the choices of the Agile team e.g. where an individual product must bend to enterprise issues and the narrow preference of a product owner is not valid.</a:t>
            </a:r>
          </a:p>
          <a:p>
            <a:r>
              <a:rPr lang="en-GB" sz="1100">
                <a:solidFill>
                  <a:srgbClr val="2F528F"/>
                </a:solidFill>
                <a:latin typeface="Calibri" panose="020F0502020204030204" pitchFamily="34" charset="0"/>
                <a:cs typeface="Calibri" panose="020F0502020204030204" pitchFamily="34" charset="0"/>
              </a:rPr>
              <a:t>In Phase G, Implementation Governance: the EA serves the stakeholders guarding the mission, vision, goals, and investment roadmap - guarding enterprise value.</a:t>
            </a:r>
          </a:p>
          <a:p>
            <a:pPr defTabSz="990478">
              <a:defRPr/>
            </a:pPr>
            <a:endParaRPr lang="en-GB" sz="1100">
              <a:solidFill>
                <a:srgbClr val="2F528F"/>
              </a:solidFill>
              <a:latin typeface="Calibri" panose="020F0502020204030204" pitchFamily="34" charset="0"/>
              <a:cs typeface="Calibri" panose="020F0502020204030204" pitchFamily="34" charset="0"/>
            </a:endParaRPr>
          </a:p>
          <a:p>
            <a:r>
              <a:rPr lang="en-GB" sz="1100" b="1">
                <a:solidFill>
                  <a:srgbClr val="2F528F"/>
                </a:solidFill>
                <a:latin typeface="Calibri" panose="020F0502020204030204" pitchFamily="34" charset="0"/>
              </a:rPr>
              <a:t>12.1 Architecture in an Agile Enterprise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has been a great deal of conversation about aligning to Agile implementation methods. Ink has been spilled trying to align the phases of the ADM to these development methods. All of this conversation has blurred the line between implementation and architecture. The TOGAF Standard aligns to Agile development in Phase G. Full stop. </a:t>
            </a:r>
          </a:p>
          <a:p>
            <a:r>
              <a:rPr lang="en-GB" sz="1100">
                <a:solidFill>
                  <a:srgbClr val="2F528F"/>
                </a:solidFill>
                <a:latin typeface="Calibri" panose="020F0502020204030204" pitchFamily="34" charset="0"/>
              </a:rPr>
              <a:t>A good Architecture to Support Portfolio, or Project, will identify what products the enterprise needs, the boundary of the products, and what constraints a product owner has. In short, a good architecture defines the enterprise’s backlog. </a:t>
            </a:r>
          </a:p>
          <a:p>
            <a:r>
              <a:rPr lang="en-GB" sz="1100">
                <a:solidFill>
                  <a:srgbClr val="2F528F"/>
                </a:solidFill>
                <a:latin typeface="Calibri" panose="020F0502020204030204" pitchFamily="34" charset="0"/>
              </a:rPr>
              <a:t>Architecture to support Project and Solution Delivery will have a set of constraints that limit the choices of the Agile team. These constraints are where an individual product must bend to enterprise issues and the parochial preference of a product owner is not valid. </a:t>
            </a:r>
          </a:p>
          <a:p>
            <a:r>
              <a:rPr lang="en-GB" sz="1100">
                <a:solidFill>
                  <a:srgbClr val="2F528F"/>
                </a:solidFill>
                <a:latin typeface="Calibri" panose="020F0502020204030204" pitchFamily="34" charset="0"/>
              </a:rPr>
              <a:t>Then Phase G, Implementation Governance: the Practitioner serves the stakeholders guarding the mission, vision, goals, and investment roadmap. In short, guarding enterprise value.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133</a:t>
            </a:fld>
            <a:endParaRPr lang="en-GB">
              <a:latin typeface="Calibri" panose="020F0502020204030204" pitchFamily="34" charset="0"/>
            </a:endParaRPr>
          </a:p>
        </p:txBody>
      </p:sp>
    </p:spTree>
    <p:extLst>
      <p:ext uri="{BB962C8B-B14F-4D97-AF65-F5344CB8AC3E}">
        <p14:creationId xmlns:p14="http://schemas.microsoft.com/office/powerpoint/2010/main" val="299406862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4.2a : Explain the purpose of Architecture Principles.
See: TOGAF® Series Guide: The TOGAF Leader’s Guide to Establishing and Evolving an EA Capability : Page 27 : §4.3.3</a:t>
            </a:r>
          </a:p>
          <a:p>
            <a:endParaRPr lang="en-GB" sz="1100">
              <a:solidFill>
                <a:srgbClr val="2F528F"/>
              </a:solidFill>
              <a:latin typeface="Calibri" panose="020F0502020204030204" pitchFamily="34" charset="0"/>
            </a:endParaRPr>
          </a:p>
          <a:p>
            <a:pPr marL="309610" indent="-309610">
              <a:buFont typeface="Courier New" panose="02070309020205020404" pitchFamily="49" charset="0"/>
              <a:buChar char="o"/>
            </a:pPr>
            <a:r>
              <a:rPr lang="en-GB" sz="1100">
                <a:solidFill>
                  <a:srgbClr val="2F528F"/>
                </a:solidFill>
                <a:latin typeface="Calibri" panose="020F0502020204030204" pitchFamily="34" charset="0"/>
              </a:rPr>
              <a:t>Principles are high-level definitions of fundamental values that guide business and technology decisions. </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They are the basis for architecture development, policies, and standards.  </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The principles of EA define general rules and guidelines to use and implement with all Information and Technology resources and assets throughout the organization.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They reflect a level of consensus across the organization, constituting the basis for current and future decisions regarding the business and technology direction and also constitute a set of guidelines to be applied to increase the consistency and quality of technology decision making. </a:t>
            </a:r>
          </a:p>
          <a:p>
            <a:pPr defTabSz="990752">
              <a:defRPr/>
            </a:pPr>
            <a:r>
              <a:rPr lang="en-GB" sz="1100">
                <a:solidFill>
                  <a:srgbClr val="2F528F"/>
                </a:solidFill>
                <a:latin typeface="Calibri" panose="020F0502020204030204" pitchFamily="34" charset="0"/>
              </a:rPr>
              <a:t>Principles support Consistency</a:t>
            </a:r>
          </a:p>
          <a:p>
            <a:pPr defTabSz="990752">
              <a:defRPr/>
            </a:pPr>
            <a:r>
              <a:rPr lang="en-GB" sz="1100">
                <a:solidFill>
                  <a:srgbClr val="2F528F"/>
                </a:solidFill>
                <a:latin typeface="Calibri" panose="020F0502020204030204" pitchFamily="34" charset="0"/>
              </a:rPr>
              <a:t>Architecture principles define the fundamental assumptions and rules of conduct for the IT organization to create and maintain IT capability. Without architecture principles, the IT organization has no compass to guide its journey from the current state to the desired future state, nor standards to measure its progress. There is no framework for decision making as each initiative is left to weigh decisions which the enterprise will live with for years to come based upon its own parochial measures of success. Without a common set of underlying principles held by business and IT leaders, each initiative will be left on its own to determine what projects will be funded, which assets will be leveraged, what vendors will be used and how applications will be constructed, maintained and retired. </a:t>
            </a:r>
          </a:p>
          <a:p>
            <a:pPr defTabSz="990752">
              <a:defRP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4.3.3 EA Principles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Often EA Capability is not a greenfield effort. Most enterprises have undertaken the initiative to establish an EA Capability more than once. In the event the enterprise has a greenfield EA Capability, the Leader should revisit this chapter after having read Chapter 5 (Business Objectives for the EA Capability). Whether EA Capability is being set up afresh or reinstated or evolved, one of the enduring guidelines is a set of EA principles. </a:t>
            </a:r>
          </a:p>
          <a:p>
            <a:r>
              <a:rPr lang="en-GB" sz="1100">
                <a:solidFill>
                  <a:srgbClr val="2F528F"/>
                </a:solidFill>
                <a:latin typeface="Calibri" panose="020F0502020204030204" pitchFamily="34" charset="0"/>
              </a:rPr>
              <a:t>Existing EA principles provide a special context for prior activity performed by an EA Capability. It is important to review the existing principles for two reasons. First, they provide a context of previous efforts to establish a successful EA Capability – they inform how the EA Capability was viewed, viewed itself, and what purpose it was explicitly, or implicitly, EA ... CONTINUES ... SEE REFERENCE SPECIFIED</a:t>
            </a:r>
          </a:p>
          <a:p>
            <a:r>
              <a:rPr lang="en-GB" sz="1100">
                <a:solidFill>
                  <a:srgbClr val="2F528F"/>
                </a:solidFill>
                <a:latin typeface="Calibri" panose="020F0502020204030204" pitchFamily="34" charset="0"/>
              </a:rPr>
              <a:t>Review questions to ask include: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overseas, primary, and supporting activities? </a:t>
            </a:r>
          </a:p>
          <a:p>
            <a:r>
              <a:rPr lang="en-GB" sz="1100">
                <a:solidFill>
                  <a:srgbClr val="2F528F"/>
                </a:solidFill>
                <a:latin typeface="Calibri" panose="020F0502020204030204" pitchFamily="34" charset="0"/>
              </a:rPr>
              <a:t>or was, aligned? </a:t>
            </a:r>
          </a:p>
          <a:p>
            <a:r>
              <a:rPr lang="en-GB" sz="1100">
                <a:solidFill>
                  <a:srgbClr val="2F528F"/>
                </a:solidFill>
                <a:latin typeface="Calibri" panose="020F0502020204030204" pitchFamily="34" charset="0"/>
              </a:rPr>
              <a:t>... CONTINUES ... SEE REFERENCE SPECIFIED</a:t>
            </a:r>
          </a:p>
          <a:p>
            <a:r>
              <a:rPr lang="en-GB" sz="1100">
                <a:solidFill>
                  <a:srgbClr val="2F528F"/>
                </a:solidFill>
                <a:latin typeface="Calibri" panose="020F0502020204030204" pitchFamily="34" charset="0"/>
              </a:rPr>
              <a:t>inform architecture development align to the organizational context. </a:t>
            </a:r>
          </a:p>
          <a:p>
            <a:pPr defTabSz="990752">
              <a:defRPr/>
            </a:pP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134</a:t>
            </a:fld>
            <a:endParaRPr lang="en-GB">
              <a:latin typeface="Calibri" panose="020F0502020204030204" pitchFamily="34" charset="0"/>
            </a:endParaRPr>
          </a:p>
        </p:txBody>
      </p:sp>
    </p:spTree>
    <p:extLst>
      <p:ext uri="{BB962C8B-B14F-4D97-AF65-F5344CB8AC3E}">
        <p14:creationId xmlns:p14="http://schemas.microsoft.com/office/powerpoint/2010/main" val="314360416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4.3a : Explain the recommended template for Architecture Principles.
See: TOGAF® Standard – ADM Techniques : Page 4 : §2.3</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2.3 Components of Architecture Principles</a:t>
            </a:r>
          </a:p>
          <a:p>
            <a:r>
              <a:rPr lang="en-GB" sz="1100">
                <a:solidFill>
                  <a:srgbClr val="2F528F"/>
                </a:solidFill>
                <a:latin typeface="Calibri" panose="020F0502020204030204" pitchFamily="34" charset="0"/>
              </a:rPr>
              <a:t>It is useful to have a standard way of defining principles. In addition to a definition statement,</a:t>
            </a:r>
          </a:p>
          <a:p>
            <a:r>
              <a:rPr lang="en-GB" sz="1100">
                <a:solidFill>
                  <a:srgbClr val="2F528F"/>
                </a:solidFill>
                <a:latin typeface="Calibri" panose="020F0502020204030204" pitchFamily="34" charset="0"/>
              </a:rPr>
              <a:t>each principle should have associated rationale and implications statements, both to promote</a:t>
            </a:r>
          </a:p>
          <a:p>
            <a:r>
              <a:rPr lang="en-GB" sz="1100">
                <a:solidFill>
                  <a:srgbClr val="2F528F"/>
                </a:solidFill>
                <a:latin typeface="Calibri" panose="020F0502020204030204" pitchFamily="34" charset="0"/>
              </a:rPr>
              <a:t>understanding and acceptance of the principles themselves, and to support the use of the</a:t>
            </a:r>
          </a:p>
          <a:p>
            <a:r>
              <a:rPr lang="en-GB" sz="1100">
                <a:solidFill>
                  <a:srgbClr val="2F528F"/>
                </a:solidFill>
                <a:latin typeface="Calibri" panose="020F0502020204030204" pitchFamily="34" charset="0"/>
              </a:rPr>
              <a:t>principles in explaining and justifying why specific decisions are made.</a:t>
            </a:r>
          </a:p>
          <a:p>
            <a:r>
              <a:rPr lang="en-GB" sz="1100">
                <a:solidFill>
                  <a:srgbClr val="2F528F"/>
                </a:solidFill>
                <a:latin typeface="Calibri" panose="020F0502020204030204" pitchFamily="34" charset="0"/>
              </a:rPr>
              <a:t>A recommended template is given in Table 2-1.</a:t>
            </a:r>
          </a:p>
          <a:p>
            <a:r>
              <a:rPr lang="en-GB" sz="1100" b="1">
                <a:solidFill>
                  <a:srgbClr val="2F528F"/>
                </a:solidFill>
                <a:latin typeface="Calibri" panose="020F0502020204030204" pitchFamily="34" charset="0"/>
              </a:rPr>
              <a:t>Name</a:t>
            </a:r>
            <a:r>
              <a:rPr lang="en-GB" sz="1100">
                <a:solidFill>
                  <a:srgbClr val="2F528F"/>
                </a:solidFill>
                <a:latin typeface="Calibri" panose="020F0502020204030204" pitchFamily="34" charset="0"/>
              </a:rPr>
              <a:t> Should both represent specific technology platforms and should not be mentioned in the</a:t>
            </a:r>
          </a:p>
          <a:p>
            <a:r>
              <a:rPr lang="en-GB" sz="1100">
                <a:solidFill>
                  <a:srgbClr val="2F528F"/>
                </a:solidFill>
                <a:latin typeface="Calibri" panose="020F0502020204030204" pitchFamily="34" charset="0"/>
              </a:rPr>
              <a:t>name or statement of a principle. Avoid ambiguous words in the Name and in</a:t>
            </a:r>
          </a:p>
          <a:p>
            <a:r>
              <a:rPr lang="en-GB" sz="1100">
                <a:solidFill>
                  <a:srgbClr val="2F528F"/>
                </a:solidFill>
                <a:latin typeface="Calibri" panose="020F0502020204030204" pitchFamily="34" charset="0"/>
              </a:rPr>
              <a:t>the Statement such as: "support", "open", "consider", and for lack of good</a:t>
            </a:r>
          </a:p>
          <a:p>
            <a:r>
              <a:rPr lang="en-GB" sz="1100">
                <a:solidFill>
                  <a:srgbClr val="2F528F"/>
                </a:solidFill>
                <a:latin typeface="Calibri" panose="020F0502020204030204" pitchFamily="34" charset="0"/>
              </a:rPr>
              <a:t>measure the word "avoid", itself, be careful with "manage(ment)", and look for</a:t>
            </a:r>
          </a:p>
          <a:p>
            <a:r>
              <a:rPr lang="en-GB" sz="1100">
                <a:solidFill>
                  <a:srgbClr val="2F528F"/>
                </a:solidFill>
                <a:latin typeface="Calibri" panose="020F0502020204030204" pitchFamily="34" charset="0"/>
              </a:rPr>
              <a:t>unnecessary adjectives and adverbs (fluff).</a:t>
            </a:r>
          </a:p>
          <a:p>
            <a:r>
              <a:rPr lang="en-GB" sz="1100" b="1">
                <a:solidFill>
                  <a:srgbClr val="2F528F"/>
                </a:solidFill>
                <a:latin typeface="Calibri" panose="020F0502020204030204" pitchFamily="34" charset="0"/>
              </a:rPr>
              <a:t>Statement</a:t>
            </a:r>
            <a:r>
              <a:rPr lang="en-GB" sz="1100">
                <a:solidFill>
                  <a:srgbClr val="2F528F"/>
                </a:solidFill>
                <a:latin typeface="Calibri" panose="020F0502020204030204" pitchFamily="34" charset="0"/>
              </a:rPr>
              <a:t> Should </a:t>
            </a:r>
            <a:r>
              <a:rPr lang="en-GB" sz="1100" err="1">
                <a:solidFill>
                  <a:srgbClr val="2F528F"/>
                </a:solidFill>
                <a:latin typeface="Calibri" panose="020F0502020204030204" pitchFamily="34" charset="0"/>
              </a:rPr>
              <a:t>summerized</a:t>
            </a:r>
            <a:r>
              <a:rPr lang="en-GB" sz="1100">
                <a:solidFill>
                  <a:srgbClr val="2F528F"/>
                </a:solidFill>
                <a:latin typeface="Calibri" panose="020F0502020204030204" pitchFamily="34" charset="0"/>
              </a:rPr>
              <a:t> and unambiguously communicate the fundamental rule.</a:t>
            </a:r>
          </a:p>
          <a:p>
            <a:r>
              <a:rPr lang="en-GB" sz="1100">
                <a:solidFill>
                  <a:srgbClr val="2F528F"/>
                </a:solidFill>
                <a:latin typeface="Calibri" panose="020F0502020204030204" pitchFamily="34" charset="0"/>
              </a:rPr>
              <a:t>For the most part, the principles statements for managing information are</a:t>
            </a:r>
          </a:p>
          <a:p>
            <a:r>
              <a:rPr lang="en-GB" sz="1100">
                <a:solidFill>
                  <a:srgbClr val="2F528F"/>
                </a:solidFill>
                <a:latin typeface="Calibri" panose="020F0502020204030204" pitchFamily="34" charset="0"/>
              </a:rPr>
              <a:t>similar from one organization to the next. It is vital that the principles</a:t>
            </a:r>
          </a:p>
          <a:p>
            <a:r>
              <a:rPr lang="en-GB" sz="1100">
                <a:solidFill>
                  <a:srgbClr val="2F528F"/>
                </a:solidFill>
                <a:latin typeface="Calibri" panose="020F0502020204030204" pitchFamily="34" charset="0"/>
              </a:rPr>
              <a:t>statement is unambiguous.</a:t>
            </a:r>
          </a:p>
          <a:p>
            <a:r>
              <a:rPr lang="en-GB" sz="1100" b="1">
                <a:solidFill>
                  <a:srgbClr val="2F528F"/>
                </a:solidFill>
                <a:latin typeface="Calibri" panose="020F0502020204030204" pitchFamily="34" charset="0"/>
              </a:rPr>
              <a:t>Rationale</a:t>
            </a:r>
            <a:r>
              <a:rPr lang="en-GB" sz="1100">
                <a:solidFill>
                  <a:srgbClr val="2F528F"/>
                </a:solidFill>
                <a:latin typeface="Calibri" panose="020F0502020204030204" pitchFamily="34" charset="0"/>
              </a:rPr>
              <a:t> Should highlight the business benefits of adhering to the principle, using</a:t>
            </a:r>
          </a:p>
          <a:p>
            <a:r>
              <a:rPr lang="en-GB" sz="1100">
                <a:solidFill>
                  <a:srgbClr val="2F528F"/>
                </a:solidFill>
                <a:latin typeface="Calibri" panose="020F0502020204030204" pitchFamily="34" charset="0"/>
              </a:rPr>
              <a:t>business terminology. Point to the similarity of information and technology</a:t>
            </a:r>
          </a:p>
          <a:p>
            <a:r>
              <a:rPr lang="en-GB" sz="1100">
                <a:solidFill>
                  <a:srgbClr val="2F528F"/>
                </a:solidFill>
                <a:latin typeface="Calibri" panose="020F0502020204030204" pitchFamily="34" charset="0"/>
              </a:rPr>
              <a:t>principles to the principles governing business operations. Also describe the</a:t>
            </a:r>
          </a:p>
          <a:p>
            <a:r>
              <a:rPr lang="en-GB" sz="1100">
                <a:solidFill>
                  <a:srgbClr val="2F528F"/>
                </a:solidFill>
                <a:latin typeface="Calibri" panose="020F0502020204030204" pitchFamily="34" charset="0"/>
              </a:rPr>
              <a:t>relationship to other principles, and the intentions regarding a balanced</a:t>
            </a:r>
          </a:p>
          <a:p>
            <a:r>
              <a:rPr lang="en-GB" sz="1100">
                <a:solidFill>
                  <a:srgbClr val="2F528F"/>
                </a:solidFill>
                <a:latin typeface="Calibri" panose="020F0502020204030204" pitchFamily="34" charset="0"/>
              </a:rPr>
              <a:t>interpretation. Describe situations where one principle would be given</a:t>
            </a:r>
          </a:p>
          <a:p>
            <a:r>
              <a:rPr lang="en-GB" sz="1100">
                <a:solidFill>
                  <a:srgbClr val="2F528F"/>
                </a:solidFill>
                <a:latin typeface="Calibri" panose="020F0502020204030204" pitchFamily="34" charset="0"/>
              </a:rPr>
              <a:t>precedence or carry more weight than another for making a decision.</a:t>
            </a:r>
          </a:p>
          <a:p>
            <a:r>
              <a:rPr lang="en-GB" sz="1100" b="1">
                <a:solidFill>
                  <a:srgbClr val="2F528F"/>
                </a:solidFill>
                <a:latin typeface="Calibri" panose="020F0502020204030204" pitchFamily="34" charset="0"/>
              </a:rPr>
              <a:t>Implications</a:t>
            </a:r>
            <a:r>
              <a:rPr lang="en-GB" sz="1100">
                <a:solidFill>
                  <a:srgbClr val="2F528F"/>
                </a:solidFill>
                <a:latin typeface="Calibri" panose="020F0502020204030204" pitchFamily="34" charset="0"/>
              </a:rPr>
              <a:t> Should highlight the requirements, both for the business and IT, for carrying</a:t>
            </a:r>
          </a:p>
          <a:p>
            <a:r>
              <a:rPr lang="en-GB" sz="1100">
                <a:solidFill>
                  <a:srgbClr val="2F528F"/>
                </a:solidFill>
                <a:latin typeface="Calibri" panose="020F0502020204030204" pitchFamily="34" charset="0"/>
              </a:rPr>
              <a:t>out the principle — in terms of resources, costs, and activities/tasks.</a:t>
            </a:r>
          </a:p>
          <a:p>
            <a:r>
              <a:rPr lang="en-GB" sz="1100">
                <a:solidFill>
                  <a:srgbClr val="2F528F"/>
                </a:solidFill>
                <a:latin typeface="Calibri" panose="020F0502020204030204" pitchFamily="34" charset="0"/>
              </a:rPr>
              <a:t>Although it may often be apparent that current systems, standards, or</a:t>
            </a:r>
          </a:p>
          <a:p>
            <a:r>
              <a:rPr lang="en-GB" sz="1100">
                <a:solidFill>
                  <a:srgbClr val="2F528F"/>
                </a:solidFill>
                <a:latin typeface="Calibri" panose="020F0502020204030204" pitchFamily="34" charset="0"/>
              </a:rPr>
              <a:t>practices would be incongruent with the principle upon adoption, context will</a:t>
            </a:r>
          </a:p>
          <a:p>
            <a:r>
              <a:rPr lang="en-GB" sz="1100">
                <a:solidFill>
                  <a:srgbClr val="2F528F"/>
                </a:solidFill>
                <a:latin typeface="Calibri" panose="020F0502020204030204" pitchFamily="34" charset="0"/>
              </a:rPr>
              <a:t>drive the degree of scope. The impact to the business and consequences of</a:t>
            </a:r>
          </a:p>
          <a:p>
            <a:r>
              <a:rPr lang="en-GB" sz="1100">
                <a:solidFill>
                  <a:srgbClr val="2F528F"/>
                </a:solidFill>
                <a:latin typeface="Calibri" panose="020F0502020204030204" pitchFamily="34" charset="0"/>
              </a:rPr>
              <a:t>adopting a principle should be clearly stated. The reader should readily</a:t>
            </a:r>
          </a:p>
          <a:p>
            <a:r>
              <a:rPr lang="en-GB" sz="1100">
                <a:solidFill>
                  <a:srgbClr val="2F528F"/>
                </a:solidFill>
                <a:latin typeface="Calibri" panose="020F0502020204030204" pitchFamily="34" charset="0"/>
              </a:rPr>
              <a:t>discern the answer to: "How does this affect me?". It is important not to</a:t>
            </a:r>
          </a:p>
          <a:p>
            <a:r>
              <a:rPr lang="en-GB" sz="1100">
                <a:solidFill>
                  <a:srgbClr val="2F528F"/>
                </a:solidFill>
                <a:latin typeface="Calibri" panose="020F0502020204030204" pitchFamily="34" charset="0"/>
              </a:rPr>
              <a:t>oversimplify, trivialize, or judge the merit of the impact. Some of the</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135</a:t>
            </a:fld>
            <a:endParaRPr lang="en-GB">
              <a:latin typeface="Calibri" panose="020F0502020204030204" pitchFamily="34" charset="0"/>
            </a:endParaRPr>
          </a:p>
        </p:txBody>
      </p:sp>
    </p:spTree>
    <p:extLst>
      <p:ext uri="{BB962C8B-B14F-4D97-AF65-F5344CB8AC3E}">
        <p14:creationId xmlns:p14="http://schemas.microsoft.com/office/powerpoint/2010/main" val="291436972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4.4a : Explain what makes a good Architecture Principle.
See: TOGAF® Standard – ADM Techniques : Page 6 : §2.4.1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Merely having a written statement that is called a principle does not mean that the principle is good - even if everyone agrees with it.</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are five criteria that distinguish a good set of principles:</a:t>
            </a:r>
          </a:p>
          <a:p>
            <a:pPr marL="185766" indent="-185766">
              <a:buFont typeface="Courier New" panose="02070309020205020404" pitchFamily="49" charset="0"/>
              <a:buChar char="o"/>
            </a:pPr>
            <a:r>
              <a:rPr lang="en-GB" sz="1100" b="1">
                <a:solidFill>
                  <a:srgbClr val="2F528F"/>
                </a:solidFill>
                <a:latin typeface="Calibri" panose="020F0502020204030204" pitchFamily="34" charset="0"/>
              </a:rPr>
              <a:t>Understandable: </a:t>
            </a:r>
            <a:r>
              <a:rPr lang="en-GB" sz="1100">
                <a:solidFill>
                  <a:srgbClr val="2F528F"/>
                </a:solidFill>
                <a:latin typeface="Calibri" panose="020F0502020204030204" pitchFamily="34" charset="0"/>
              </a:rPr>
              <a:t>the underlying tenets can be quickly grasped and understood by individuals throughout the organization. The intention of the principle is clear and unambiguous, so that violations, whether intentional or not, are minimized.</a:t>
            </a:r>
          </a:p>
          <a:p>
            <a:pPr marL="185766" indent="-185766">
              <a:buFont typeface="Courier New" panose="02070309020205020404" pitchFamily="49" charset="0"/>
              <a:buChar char="o"/>
            </a:pPr>
            <a:r>
              <a:rPr lang="en-GB" sz="1100" b="1">
                <a:solidFill>
                  <a:srgbClr val="2F528F"/>
                </a:solidFill>
                <a:latin typeface="Calibri" panose="020F0502020204030204" pitchFamily="34" charset="0"/>
              </a:rPr>
              <a:t>Robust: </a:t>
            </a:r>
            <a:r>
              <a:rPr lang="en-GB" sz="1100">
                <a:solidFill>
                  <a:srgbClr val="2F528F"/>
                </a:solidFill>
                <a:latin typeface="Calibri" panose="020F0502020204030204" pitchFamily="34" charset="0"/>
              </a:rPr>
              <a:t>enable good quality decisions about architectures and plans to be made, and enforceable policies and standards to be created. Each principle should be sufficiently definitive and precise to support consistent decision making in complex, potentially controversial situations. </a:t>
            </a:r>
          </a:p>
          <a:p>
            <a:pPr marL="185766" indent="-185766">
              <a:buFont typeface="Courier New" panose="02070309020205020404" pitchFamily="49" charset="0"/>
              <a:buChar char="o"/>
            </a:pPr>
            <a:r>
              <a:rPr lang="en-GB" sz="1100" b="1">
                <a:solidFill>
                  <a:srgbClr val="2F528F"/>
                </a:solidFill>
                <a:latin typeface="Calibri" panose="020F0502020204030204" pitchFamily="34" charset="0"/>
              </a:rPr>
              <a:t>Complete: </a:t>
            </a:r>
            <a:r>
              <a:rPr lang="en-GB" sz="1100">
                <a:solidFill>
                  <a:srgbClr val="2F528F"/>
                </a:solidFill>
                <a:latin typeface="Calibri" panose="020F0502020204030204" pitchFamily="34" charset="0"/>
              </a:rPr>
              <a:t>every potentially important principle governing the management of information and technology for the organization is defined — the principles cover every situation perceived.</a:t>
            </a:r>
          </a:p>
          <a:p>
            <a:pPr marL="185766" indent="-185766">
              <a:buFont typeface="Courier New" panose="02070309020205020404" pitchFamily="49" charset="0"/>
              <a:buChar char="o"/>
            </a:pPr>
            <a:r>
              <a:rPr lang="en-GB" sz="1100" b="1">
                <a:solidFill>
                  <a:srgbClr val="2F528F"/>
                </a:solidFill>
                <a:latin typeface="Calibri" panose="020F0502020204030204" pitchFamily="34" charset="0"/>
              </a:rPr>
              <a:t>Consistent: </a:t>
            </a:r>
            <a:r>
              <a:rPr lang="en-GB" sz="1100">
                <a:solidFill>
                  <a:srgbClr val="2F528F"/>
                </a:solidFill>
                <a:latin typeface="Calibri" panose="020F0502020204030204" pitchFamily="34" charset="0"/>
              </a:rPr>
              <a:t>strict adherence to one principle may require a loose interpretation of another principle. The set of principles must be expressed in a way that allows a balance of interpretations. Principles should not be contradictory to the point where adhering to one principle would violate the spirit of another. Every word in a principle statement should be carefully chosen to allow consistent yet flexible interpretation.</a:t>
            </a:r>
          </a:p>
          <a:p>
            <a:pPr marL="185766" indent="-185766">
              <a:buFont typeface="Courier New" panose="02070309020205020404" pitchFamily="49" charset="0"/>
              <a:buChar char="o"/>
            </a:pPr>
            <a:r>
              <a:rPr lang="en-GB" sz="1100" b="1">
                <a:solidFill>
                  <a:srgbClr val="2F528F"/>
                </a:solidFill>
                <a:latin typeface="Calibri" panose="020F0502020204030204" pitchFamily="34" charset="0"/>
              </a:rPr>
              <a:t>Stable: </a:t>
            </a:r>
            <a:r>
              <a:rPr lang="en-GB" sz="1100">
                <a:solidFill>
                  <a:srgbClr val="2F528F"/>
                </a:solidFill>
                <a:latin typeface="Calibri" panose="020F0502020204030204" pitchFamily="34" charset="0"/>
              </a:rPr>
              <a:t>principles should be enduring, yet able to accommodate changes. An amendment process should be established for adding, removing, or altering principles after they are ratified initially.</a:t>
            </a:r>
          </a:p>
          <a:p>
            <a:pPr marL="185766" indent="-185766">
              <a:buFont typeface="Courier New" panose="02070309020205020404" pitchFamily="49" charset="0"/>
              <a:buChar char="o"/>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2.4.1 Qualities of Principles</a:t>
            </a:r>
          </a:p>
          <a:p>
            <a:pPr algn="l"/>
            <a:r>
              <a:rPr lang="en-GB" sz="1100">
                <a:solidFill>
                  <a:srgbClr val="2F528F"/>
                </a:solidFill>
                <a:latin typeface="Calibri" panose="020F0502020204030204" pitchFamily="34" charset="0"/>
              </a:rPr>
              <a:t>Merely having a written statement that is called a principle does not mean that the principle is</a:t>
            </a:r>
          </a:p>
          <a:p>
            <a:pPr algn="l"/>
            <a:r>
              <a:rPr lang="en-GB" sz="1100">
                <a:solidFill>
                  <a:srgbClr val="2F528F"/>
                </a:solidFill>
                <a:latin typeface="Calibri" panose="020F0502020204030204" pitchFamily="34" charset="0"/>
              </a:rPr>
              <a:t>good, even if everyone agrees with it.</a:t>
            </a:r>
          </a:p>
          <a:p>
            <a:pPr algn="l"/>
            <a:r>
              <a:rPr lang="en-GB" sz="1100">
                <a:solidFill>
                  <a:srgbClr val="2F528F"/>
                </a:solidFill>
                <a:latin typeface="Calibri" panose="020F0502020204030204" pitchFamily="34" charset="0"/>
              </a:rPr>
              <a:t>A good set of principles will be founded in the beliefs and values of the organization and expressed in language that the business understands and uses. Principles should be few in number, future-oriented, and endorsed and championed by senior management. They provide a firm foundation for making architecture and planning decisions, framing policies, </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endParaRPr lang="en-GB">
              <a:latin typeface="Calibri" panose="020F0502020204030204" pitchFamily="34" charset="0"/>
            </a:endParaRPr>
          </a:p>
        </p:txBody>
      </p:sp>
    </p:spTree>
    <p:extLst>
      <p:ext uri="{BB962C8B-B14F-4D97-AF65-F5344CB8AC3E}">
        <p14:creationId xmlns:p14="http://schemas.microsoft.com/office/powerpoint/2010/main" val="402217671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4.2a : Explain the purpose of Architecture Principles.
See: TOGAF® Series Guide: The TOGAF Leader’s Guide to Establishing and Evolving an EA Capability : Page 27 : §4.3.3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Often EA Capability is not a greenfield effort. </a:t>
            </a:r>
          </a:p>
          <a:p>
            <a:r>
              <a:rPr lang="en-GB" sz="1100">
                <a:solidFill>
                  <a:srgbClr val="2F528F"/>
                </a:solidFill>
                <a:latin typeface="Calibri" panose="020F0502020204030204" pitchFamily="34" charset="0"/>
              </a:rPr>
              <a:t>Many enterprises have undertaken the initiative to establish an EA Capability more than once. Whether EA Capability is being set up afresh or reinstated or evolved, one of the enduring guidelines is the set of EA principles.</a:t>
            </a:r>
          </a:p>
          <a:p>
            <a:r>
              <a:rPr lang="en-GB" sz="1100">
                <a:solidFill>
                  <a:srgbClr val="2F528F"/>
                </a:solidFill>
                <a:latin typeface="Calibri" panose="020F0502020204030204" pitchFamily="34" charset="0"/>
              </a:rPr>
              <a:t>It is important to review the existing principles for two reasons. </a:t>
            </a:r>
          </a:p>
          <a:p>
            <a:pPr marL="247688" indent="-247688">
              <a:buFont typeface="+mj-lt"/>
              <a:buAutoNum type="arabicPeriod"/>
            </a:pPr>
            <a:r>
              <a:rPr lang="en-GB" sz="1100">
                <a:solidFill>
                  <a:srgbClr val="2F528F"/>
                </a:solidFill>
                <a:latin typeface="Calibri" panose="020F0502020204030204" pitchFamily="34" charset="0"/>
              </a:rPr>
              <a:t>They provide a context of previous efforts to establish a successful EA Capability – they inform how the EA Capability was viewed, viewed itself, and what purpose it was explicitly, or implicitly, supporting. </a:t>
            </a:r>
          </a:p>
          <a:p>
            <a:pPr marL="247688" indent="-247688">
              <a:buFont typeface="+mj-lt"/>
              <a:buAutoNum type="arabicPeriod"/>
            </a:pPr>
            <a:r>
              <a:rPr lang="en-GB" sz="1100">
                <a:solidFill>
                  <a:srgbClr val="2F528F"/>
                </a:solidFill>
                <a:latin typeface="Calibri" panose="020F0502020204030204" pitchFamily="34" charset="0"/>
              </a:rPr>
              <a:t>To ensure that they align to the actual enterprise context for the current EA initiative. </a:t>
            </a:r>
          </a:p>
          <a:p>
            <a:r>
              <a:rPr lang="en-GB" sz="1100">
                <a:solidFill>
                  <a:srgbClr val="2F528F"/>
                </a:solidFill>
                <a:latin typeface="Calibri" panose="020F0502020204030204" pitchFamily="34" charset="0"/>
              </a:rPr>
              <a:t>This review provides insights on how the EA Capability has been framed regarding purpose, role, and engagement.</a:t>
            </a:r>
          </a:p>
          <a:p>
            <a:r>
              <a:rPr lang="en-GB" sz="1100">
                <a:solidFill>
                  <a:srgbClr val="2F528F"/>
                </a:solidFill>
                <a:latin typeface="Calibri" panose="020F0502020204030204" pitchFamily="34" charset="0"/>
              </a:rPr>
              <a:t>Review questions to ask include:</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Do the existing architecture principles represent the enterprise context?</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Do they represent all organizational elements of the enterprise such as domestic and overseas, primary, and supporting activities?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Do they represent the preferences of the organization to which the EA Capability team is, or was, aligned?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Care must be taken to ensure that the principles used to inform the development of EA, and change projects, align to the organizational context and that the principles used to inform architecture development align to the organizational context.</a:t>
            </a:r>
          </a:p>
          <a:p>
            <a:endParaRPr lang="en-GB" sz="1100" b="1">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4.3.3 EA Principles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Often EA Capability is not a greenfield effort. Most enterprises have undertaken the initiative to establish an EA Capability more than once. In the event the enterprise has a greenfield EA Capability, the Leader should revisit this chapter after having read Chapter 5 (Business Objectives for the EA Capability). Whether EA Capability is being set up afresh or reinstated or evolved, one of the enduring guidelines is a set of EA principles. </a:t>
            </a:r>
          </a:p>
          <a:p>
            <a:r>
              <a:rPr lang="en-GB" sz="1100">
                <a:solidFill>
                  <a:srgbClr val="2F528F"/>
                </a:solidFill>
                <a:latin typeface="Calibri" panose="020F0502020204030204" pitchFamily="34" charset="0"/>
              </a:rPr>
              <a:t>Existing EA principles provide a special context for prior activity performed by an EA Capability. It is important to review the existing principles for two reasons. First, they provide a context of previous efforts to establish a successful EA Capability – they inform how the EA ...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137</a:t>
            </a:fld>
            <a:endParaRPr lang="en-GB">
              <a:latin typeface="Calibri" panose="020F0502020204030204" pitchFamily="34" charset="0"/>
            </a:endParaRPr>
          </a:p>
        </p:txBody>
      </p:sp>
    </p:spTree>
    <p:extLst>
      <p:ext uri="{BB962C8B-B14F-4D97-AF65-F5344CB8AC3E}">
        <p14:creationId xmlns:p14="http://schemas.microsoft.com/office/powerpoint/2010/main" val="217127952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4.4a : Explain what makes a good Architecture Principle.
See: TOGAF® Standard – ADM Techniques : Page 5 : §2.4</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Architecture Principles are typically developed by </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Enterprise Architects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Key stakeholders</a:t>
            </a:r>
          </a:p>
          <a:p>
            <a:r>
              <a:rPr lang="en-GB" sz="1100">
                <a:solidFill>
                  <a:srgbClr val="2F528F"/>
                </a:solidFill>
                <a:latin typeface="Calibri" panose="020F0502020204030204" pitchFamily="34" charset="0"/>
              </a:rPr>
              <a:t>and are approved by the Architecture Board.</a:t>
            </a:r>
          </a:p>
          <a:p>
            <a:r>
              <a:rPr lang="en-GB" sz="1100">
                <a:solidFill>
                  <a:srgbClr val="2F528F"/>
                </a:solidFill>
                <a:latin typeface="Calibri" panose="020F0502020204030204" pitchFamily="34" charset="0"/>
              </a:rPr>
              <a:t>Architecture Principles will be: </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informed by principles at the enterprise level</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clearly traceable</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clearly articulated to guide decision making</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chosen so as to ensure alignment of the architecture, and implementation of the Target Architecture, with business strategies and visions</a:t>
            </a:r>
          </a:p>
          <a:p>
            <a:r>
              <a:rPr lang="en-GB" sz="1100">
                <a:solidFill>
                  <a:srgbClr val="2F528F"/>
                </a:solidFill>
                <a:latin typeface="Calibri" panose="020F0502020204030204" pitchFamily="34" charset="0"/>
              </a:rPr>
              <a:t>Development is influenced by:</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Enterprise mission and plans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Enterprise strategic initiatives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External constraints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Current systems and technology</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Emerging industry trends</a:t>
            </a:r>
          </a:p>
          <a:p>
            <a:r>
              <a:rPr lang="en-GB" sz="1100" b="1">
                <a:solidFill>
                  <a:srgbClr val="2F528F"/>
                </a:solidFill>
                <a:latin typeface="Calibri" panose="020F0502020204030204" pitchFamily="34" charset="0"/>
              </a:rPr>
              <a:t>How many Principles?</a:t>
            </a:r>
          </a:p>
          <a:p>
            <a:r>
              <a:rPr lang="en-GB" sz="1100">
                <a:solidFill>
                  <a:srgbClr val="2F528F"/>
                </a:solidFill>
                <a:latin typeface="Calibri" panose="020F0502020204030204" pitchFamily="34" charset="0"/>
              </a:rPr>
              <a:t>Typically circa 4 each for</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Overarching – e.g. The Law principle</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Business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Application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Data</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Technology</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2.4 Developing Architecture Principles</a:t>
            </a:r>
          </a:p>
          <a:p>
            <a:pPr algn="l"/>
            <a:r>
              <a:rPr lang="en-GB" sz="1100">
                <a:solidFill>
                  <a:srgbClr val="2F528F"/>
                </a:solidFill>
                <a:latin typeface="Calibri" panose="020F0502020204030204" pitchFamily="34" charset="0"/>
              </a:rPr>
              <a:t>Architecture Principles are typically developed by the Enterprise Architects, in conjunction with</a:t>
            </a:r>
          </a:p>
          <a:p>
            <a:pPr algn="l"/>
            <a:r>
              <a:rPr lang="en-GB" sz="1100">
                <a:solidFill>
                  <a:srgbClr val="2F528F"/>
                </a:solidFill>
                <a:latin typeface="Calibri" panose="020F0502020204030204" pitchFamily="34" charset="0"/>
              </a:rPr>
              <a:t>the key stakeholders, and are approved by the Architecture Board.</a:t>
            </a:r>
          </a:p>
          <a:p>
            <a:pPr algn="l"/>
            <a:r>
              <a:rPr lang="en-GB" sz="1100">
                <a:solidFill>
                  <a:srgbClr val="2F528F"/>
                </a:solidFill>
                <a:latin typeface="Calibri" panose="020F0502020204030204" pitchFamily="34" charset="0"/>
              </a:rPr>
              <a:t>Architecture Principles will be informed by principles at the enterprise level, if they exist.</a:t>
            </a:r>
          </a:p>
          <a:p>
            <a:pPr algn="l"/>
            <a:r>
              <a:rPr lang="en-GB" sz="1100">
                <a:solidFill>
                  <a:srgbClr val="2F528F"/>
                </a:solidFill>
                <a:latin typeface="Calibri" panose="020F0502020204030204" pitchFamily="34" charset="0"/>
              </a:rPr>
              <a:t>Architecture Principles must be clearly traceable and clearly articulated to guide decision making.</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138</a:t>
            </a:fld>
            <a:endParaRPr lang="en-GB">
              <a:latin typeface="Calibri" panose="020F0502020204030204" pitchFamily="34" charset="0"/>
            </a:endParaRPr>
          </a:p>
        </p:txBody>
      </p:sp>
    </p:spTree>
    <p:extLst>
      <p:ext uri="{BB962C8B-B14F-4D97-AF65-F5344CB8AC3E}">
        <p14:creationId xmlns:p14="http://schemas.microsoft.com/office/powerpoint/2010/main" val="46243494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5363" cy="4132263"/>
          </a:xfrm>
        </p:spPr>
      </p:sp>
      <p:sp>
        <p:nvSpPr>
          <p:cNvPr id="3" name="Notes Placeholder 2"/>
          <p:cNvSpPr>
            <a:spLocks noGrp="1"/>
          </p:cNvSpPr>
          <p:nvPr>
            <p:ph type="body" idx="1"/>
          </p:nvPr>
        </p:nvSpPr>
        <p:spPr/>
        <p:txBody>
          <a:bodyPr/>
          <a:lstStyle/>
          <a:p>
            <a:pPr defTabSz="990752">
              <a:defRPr/>
            </a:pPr>
            <a:r>
              <a:rPr lang="en-GB" sz="1100">
                <a:solidFill>
                  <a:srgbClr val="2F528F"/>
                </a:solidFill>
                <a:latin typeface="Calibri" panose="020F0502020204030204" pitchFamily="34" charset="0"/>
              </a:rPr>
              <a:t>Þ  Q-37 M-46
Level=1 : L.O.= 4.4a : Explain what makes a good Architecture Principle.
See: TOGAF® Standard – ADM Techniques : Page 5 : §2.4</a:t>
            </a:r>
          </a:p>
          <a:p>
            <a:pPr defTabSz="990752">
              <a:defRPr/>
            </a:pPr>
            <a:endParaRPr lang="en-GB" sz="1100">
              <a:solidFill>
                <a:srgbClr val="2F528F"/>
              </a:solidFill>
              <a:latin typeface="Calibri" panose="020F0502020204030204" pitchFamily="34" charset="0"/>
            </a:endParaRPr>
          </a:p>
          <a:p>
            <a:pPr algn="l"/>
            <a:r>
              <a:rPr lang="en-GB" sz="1100">
                <a:solidFill>
                  <a:srgbClr val="2F528F"/>
                </a:solidFill>
                <a:latin typeface="Calibri" panose="020F0502020204030204" pitchFamily="34" charset="0"/>
                <a:cs typeface="Calibri" panose="020F0502020204030204" pitchFamily="34" charset="0"/>
              </a:rPr>
              <a:t>Creating a set of unambiguous principles is not easy</a:t>
            </a:r>
          </a:p>
          <a:p>
            <a:pPr algn="l"/>
            <a:r>
              <a:rPr lang="en-GB" sz="1100">
                <a:solidFill>
                  <a:srgbClr val="2F528F"/>
                </a:solidFill>
                <a:latin typeface="Calibri" panose="020F0502020204030204" pitchFamily="34" charset="0"/>
                <a:cs typeface="Calibri" panose="020F0502020204030204" pitchFamily="34" charset="0"/>
              </a:rPr>
              <a:t>This is specially true:</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 a multi-lingual/multi-cultural environment</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within the same language</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 e.g. Spanish-Spanish vs. Hispanic-Spanish : Portuguese vs. Brazilian</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when covering a wide range of educational backgrounds</a:t>
            </a:r>
          </a:p>
          <a:p>
            <a:pPr algn="l"/>
            <a:r>
              <a:rPr lang="en-GB" sz="1100">
                <a:solidFill>
                  <a:srgbClr val="2F528F"/>
                </a:solidFill>
                <a:latin typeface="Calibri" panose="020F0502020204030204" pitchFamily="34" charset="0"/>
                <a:cs typeface="Calibri" panose="020F0502020204030204" pitchFamily="34" charset="0"/>
              </a:rPr>
              <a:t>Sample set of EA Principles can be found:</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TOGAF® Standard — ADM Techniques </a:t>
            </a:r>
            <a:r>
              <a:rPr lang="en-GB" sz="1100">
                <a:solidFill>
                  <a:srgbClr val="2F528F"/>
                </a:solidFill>
                <a:latin typeface="Calibri" panose="020F0502020204030204" pitchFamily="34" charset="0"/>
                <a:cs typeface="Arial" panose="020B0604020202020204" pitchFamily="34" charset="0"/>
              </a:rPr>
              <a:t>§</a:t>
            </a:r>
            <a:r>
              <a:rPr lang="en-GB" sz="1100">
                <a:solidFill>
                  <a:srgbClr val="2F528F"/>
                </a:solidFill>
                <a:latin typeface="Calibri" panose="020F0502020204030204" pitchFamily="34" charset="0"/>
              </a:rPr>
              <a:t>2.7 p7</a:t>
            </a:r>
            <a:endParaRPr lang="en-GB" sz="1100">
              <a:solidFill>
                <a:srgbClr val="2F528F"/>
              </a:solidFill>
              <a:latin typeface="Calibri" panose="020F0502020204030204" pitchFamily="34" charset="0"/>
              <a:cs typeface="Calibri" panose="020F0502020204030204" pitchFamily="34" charset="0"/>
            </a:endParaRPr>
          </a:p>
          <a:p>
            <a:pPr algn="l"/>
            <a:r>
              <a:rPr lang="en-GB" sz="1100">
                <a:solidFill>
                  <a:srgbClr val="2F528F"/>
                </a:solidFill>
                <a:latin typeface="Calibri" panose="020F0502020204030204" pitchFamily="34" charset="0"/>
                <a:cs typeface="Calibri" panose="020F0502020204030204" pitchFamily="34" charset="0"/>
              </a:rPr>
              <a:t>Principles should ALWAYS be stated as Outcomes</a:t>
            </a:r>
          </a:p>
          <a:p>
            <a:pPr algn="l"/>
            <a:r>
              <a:rPr lang="en-GB" sz="1100">
                <a:solidFill>
                  <a:srgbClr val="2F528F"/>
                </a:solidFill>
                <a:latin typeface="Calibri" panose="020F0502020204030204" pitchFamily="34" charset="0"/>
                <a:cs typeface="Calibri" panose="020F0502020204030204" pitchFamily="34" charset="0"/>
              </a:rPr>
              <a:t>e.g.</a:t>
            </a:r>
          </a:p>
          <a:p>
            <a:pPr algn="l"/>
            <a:r>
              <a:rPr lang="en-GB" sz="1100">
                <a:solidFill>
                  <a:srgbClr val="2F528F"/>
                </a:solidFill>
                <a:latin typeface="Calibri" panose="020F0502020204030204" pitchFamily="34" charset="0"/>
                <a:cs typeface="Calibri" panose="020F0502020204030204" pitchFamily="34" charset="0"/>
              </a:rPr>
              <a:t>“We obey all written statute and regulation in each territory within which we operate”</a:t>
            </a:r>
          </a:p>
          <a:p>
            <a:pPr algn="l"/>
            <a:r>
              <a:rPr lang="en-GB" sz="1100">
                <a:solidFill>
                  <a:srgbClr val="2F528F"/>
                </a:solidFill>
                <a:latin typeface="Calibri" panose="020F0502020204030204" pitchFamily="34" charset="0"/>
                <a:cs typeface="Calibri" panose="020F0502020204030204" pitchFamily="34" charset="0"/>
              </a:rPr>
              <a:t>And NOT</a:t>
            </a:r>
          </a:p>
          <a:p>
            <a:pPr algn="l"/>
            <a:r>
              <a:rPr lang="en-GB" sz="1100">
                <a:solidFill>
                  <a:srgbClr val="2F528F"/>
                </a:solidFill>
                <a:latin typeface="Calibri" panose="020F0502020204030204" pitchFamily="34" charset="0"/>
                <a:cs typeface="Calibri" panose="020F0502020204030204" pitchFamily="34" charset="0"/>
              </a:rPr>
              <a:t>“We should always obey the Laws”</a:t>
            </a:r>
          </a:p>
          <a:p>
            <a:pPr algn="l"/>
            <a:r>
              <a:rPr lang="en-GB" sz="1100">
                <a:solidFill>
                  <a:srgbClr val="2F528F"/>
                </a:solidFill>
                <a:latin typeface="Calibri" panose="020F0502020204030204" pitchFamily="34" charset="0"/>
                <a:cs typeface="Calibri" panose="020F0502020204030204" pitchFamily="34" charset="0"/>
              </a:rPr>
              <a:t>Modal verbs are ‘bad news’ and mitigate against Yes/NO decision making.</a:t>
            </a:r>
          </a:p>
          <a:p>
            <a:pPr algn="l"/>
            <a:r>
              <a:rPr lang="en-GB" sz="1100">
                <a:solidFill>
                  <a:srgbClr val="2F528F"/>
                </a:solidFill>
                <a:latin typeface="Calibri" panose="020F0502020204030204" pitchFamily="34" charset="0"/>
              </a:rPr>
              <a:t>English modal verbs include </a:t>
            </a:r>
            <a:r>
              <a:rPr lang="en-GB" sz="1100" i="1">
                <a:solidFill>
                  <a:srgbClr val="2F528F"/>
                </a:solidFill>
                <a:latin typeface="Calibri" panose="020F0502020204030204" pitchFamily="34" charset="0"/>
              </a:rPr>
              <a:t>must</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shall</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will</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should</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would</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can</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could</a:t>
            </a:r>
            <a:r>
              <a:rPr lang="en-GB" sz="1100">
                <a:solidFill>
                  <a:srgbClr val="2F528F"/>
                </a:solidFill>
                <a:latin typeface="Calibri" panose="020F0502020204030204" pitchFamily="34" charset="0"/>
              </a:rPr>
              <a:t>, </a:t>
            </a:r>
            <a:r>
              <a:rPr lang="en-GB" sz="1100" i="1">
                <a:solidFill>
                  <a:srgbClr val="2F528F"/>
                </a:solidFill>
                <a:latin typeface="Calibri" panose="020F0502020204030204" pitchFamily="34" charset="0"/>
              </a:rPr>
              <a:t>may</a:t>
            </a:r>
            <a:r>
              <a:rPr lang="en-GB" sz="1100">
                <a:solidFill>
                  <a:srgbClr val="2F528F"/>
                </a:solidFill>
                <a:latin typeface="Calibri" panose="020F0502020204030204" pitchFamily="34" charset="0"/>
              </a:rPr>
              <a:t>, and </a:t>
            </a:r>
            <a:r>
              <a:rPr lang="en-GB" sz="1100" i="1">
                <a:solidFill>
                  <a:srgbClr val="2F528F"/>
                </a:solidFill>
                <a:latin typeface="Calibri" panose="020F0502020204030204" pitchFamily="34" charset="0"/>
              </a:rPr>
              <a:t>might</a:t>
            </a:r>
            <a:r>
              <a:rPr lang="en-GB" sz="1100">
                <a:solidFill>
                  <a:srgbClr val="2F528F"/>
                </a:solidFill>
                <a:latin typeface="Calibri" panose="020F0502020204030204" pitchFamily="34" charset="0"/>
              </a:rPr>
              <a:t>.</a:t>
            </a:r>
            <a:endParaRPr lang="en-GB" sz="1100">
              <a:solidFill>
                <a:srgbClr val="2F528F"/>
              </a:solidFill>
              <a:latin typeface="Calibri" panose="020F0502020204030204" pitchFamily="34" charset="0"/>
              <a:cs typeface="Calibri" panose="020F0502020204030204" pitchFamily="34" charset="0"/>
            </a:endParaRPr>
          </a:p>
          <a:p>
            <a:pPr algn="l"/>
            <a:endParaRPr lang="en-GB" sz="1100">
              <a:solidFill>
                <a:srgbClr val="2F528F"/>
              </a:solidFill>
              <a:latin typeface="Calibri" panose="020F0502020204030204" pitchFamily="34" charset="0"/>
              <a:cs typeface="Calibri" panose="020F0502020204030204" pitchFamily="34" charset="0"/>
            </a:endParaRPr>
          </a:p>
          <a:p>
            <a:pPr algn="l"/>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139</a:t>
            </a:fld>
            <a:endParaRPr lang="en-GB">
              <a:latin typeface="Calibri" panose="020F0502020204030204" pitchFamily="34" charset="0"/>
            </a:endParaRPr>
          </a:p>
        </p:txBody>
      </p:sp>
    </p:spTree>
    <p:extLst>
      <p:ext uri="{BB962C8B-B14F-4D97-AF65-F5344CB8AC3E}">
        <p14:creationId xmlns:p14="http://schemas.microsoft.com/office/powerpoint/2010/main" val="280729124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M-47</a:t>
            </a:r>
          </a:p>
          <a:p>
            <a:r>
              <a:rPr lang="en-GB" sz="1100">
                <a:solidFill>
                  <a:srgbClr val="2F528F"/>
                </a:solidFill>
                <a:latin typeface="Calibri" panose="020F0502020204030204" pitchFamily="34" charset="0"/>
              </a:rPr>
              <a:t>Level=1 : L.O.= 4.5a : Briefly explain business scenarios.
See: TOGAF® Series Guide: Business Scenarios : Page 1 : §1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Business Scenario method is a technique to validate the premise behind an EA effort by understanding and documenting the key elements of a Business Scenario in successive iterations where: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Each iteration requires planning, data gathering, analysis, documentation, and review</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Each iteration should improve one or more of the key elements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Iterations are repeated until your understanding is fit-for-purpose</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method is principally used for the Preliminary, A and B Phases to help identify, understand, and document business needs, thus the business requirements – which are documented as a Business Scenario.</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Business Scenario is a uniform description of:</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Real business problems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business and technology environment in which those problems occur</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Value chains enabled by capabilities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desired outcome(s) of proper execution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human and computing components (the “actors”) who provide the capabilities</a:t>
            </a:r>
          </a:p>
          <a:p>
            <a:r>
              <a:rPr lang="en-GB" sz="1100">
                <a:solidFill>
                  <a:srgbClr val="2F528F"/>
                </a:solidFill>
                <a:latin typeface="Calibri" panose="020F0502020204030204" pitchFamily="34" charset="0"/>
              </a:rPr>
              <a:t>A good Business Scenario is also “SMART”:</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Specific, by defining what needs to be done in the business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Measurable - through clear metrics for success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Actionable, by -</a:t>
            </a:r>
          </a:p>
          <a:p>
            <a:pPr marL="681142" lvl="1" indent="-185766">
              <a:buFont typeface="Wingdings" panose="05000000000000000000" pitchFamily="2" charset="2"/>
              <a:buChar char="§"/>
            </a:pPr>
            <a:r>
              <a:rPr lang="en-GB" sz="1100">
                <a:solidFill>
                  <a:srgbClr val="2F528F"/>
                </a:solidFill>
                <a:latin typeface="Calibri" panose="020F0502020204030204" pitchFamily="34" charset="0"/>
              </a:rPr>
              <a:t>clearly segmenting the problem</a:t>
            </a:r>
          </a:p>
          <a:p>
            <a:pPr marL="681142" lvl="1" indent="-185766">
              <a:buFont typeface="Wingdings" panose="05000000000000000000" pitchFamily="2" charset="2"/>
              <a:buChar char="§"/>
            </a:pPr>
            <a:r>
              <a:rPr lang="en-GB" sz="1100">
                <a:solidFill>
                  <a:srgbClr val="2F528F"/>
                </a:solidFill>
                <a:latin typeface="Calibri" panose="020F0502020204030204" pitchFamily="34" charset="0"/>
              </a:rPr>
              <a:t>providing the basis for determining solution elements and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Realistic - the problem can be solved within the bounds of reality</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Time-bound - a clear statement of when the solution opportunity expires</a:t>
            </a:r>
          </a:p>
          <a:p>
            <a:pPr defTabSz="990752">
              <a:defRPr/>
            </a:pPr>
            <a:r>
              <a:rPr lang="en-GB" sz="1100">
                <a:solidFill>
                  <a:srgbClr val="2F528F"/>
                </a:solidFill>
                <a:latin typeface="Calibri" panose="020F0502020204030204" pitchFamily="34" charset="0"/>
              </a:rPr>
              <a:t>Typically a 7-step process – the 7</a:t>
            </a:r>
            <a:r>
              <a:rPr lang="en-GB" sz="1100" baseline="30000">
                <a:solidFill>
                  <a:srgbClr val="2F528F"/>
                </a:solidFill>
                <a:latin typeface="Calibri" panose="020F0502020204030204" pitchFamily="34" charset="0"/>
              </a:rPr>
              <a:t>th</a:t>
            </a:r>
            <a:r>
              <a:rPr lang="en-GB" sz="1100">
                <a:solidFill>
                  <a:srgbClr val="2F528F"/>
                </a:solidFill>
                <a:latin typeface="Calibri" panose="020F0502020204030204" pitchFamily="34" charset="0"/>
              </a:rPr>
              <a:t> step being to refine.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 process is iterated till satisfaction is attained!</a:t>
            </a:r>
          </a:p>
          <a:p>
            <a:pPr defTabSz="990752">
              <a:defRP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1 Introduction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key factor in the success of an Enterprise Architecture is the extent to which it is linked to ...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140</a:t>
            </a:fld>
            <a:endParaRPr lang="en-GB">
              <a:latin typeface="Calibri" panose="020F0502020204030204" pitchFamily="34" charset="0"/>
            </a:endParaRPr>
          </a:p>
        </p:txBody>
      </p:sp>
    </p:spTree>
    <p:extLst>
      <p:ext uri="{BB962C8B-B14F-4D97-AF65-F5344CB8AC3E}">
        <p14:creationId xmlns:p14="http://schemas.microsoft.com/office/powerpoint/2010/main" val="624148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The target audience for TOGAF Foundation (Level 1) training includes but is not limited to:</a:t>
            </a:r>
          </a:p>
          <a:p>
            <a:r>
              <a:rPr lang="en-GB" sz="1100">
                <a:solidFill>
                  <a:srgbClr val="2F528F"/>
                </a:solidFill>
              </a:rPr>
              <a:t>Individuals who require a basic understanding of the </a:t>
            </a:r>
            <a:r>
              <a:rPr lang="en-GB" sz="1600" i="1">
                <a:effectLst/>
                <a:latin typeface="Calibri" panose="020F0502020204030204" pitchFamily="34" charset="0"/>
              </a:rPr>
              <a:t>TOGAF Standard, 10</a:t>
            </a:r>
            <a:r>
              <a:rPr lang="en-GB" sz="1600" i="1" baseline="30000">
                <a:effectLst/>
                <a:latin typeface="Calibri" panose="020F0502020204030204" pitchFamily="34" charset="0"/>
              </a:rPr>
              <a:t>th</a:t>
            </a:r>
            <a:r>
              <a:rPr lang="en-GB" sz="1600" i="1">
                <a:effectLst/>
                <a:latin typeface="Calibri" panose="020F0502020204030204" pitchFamily="34" charset="0"/>
              </a:rPr>
              <a:t> Edition </a:t>
            </a:r>
            <a:endParaRPr lang="en-GB" sz="1100">
              <a:solidFill>
                <a:srgbClr val="2F528F"/>
              </a:solidFill>
            </a:endParaRPr>
          </a:p>
          <a:p>
            <a:r>
              <a:rPr lang="en-GB" sz="1100">
                <a:solidFill>
                  <a:srgbClr val="2F528F"/>
                </a:solidFill>
              </a:rPr>
              <a:t>Professionals who are working in roles associated with an architecture project, such as those responsible for planning, execution, development, delivery and operation</a:t>
            </a:r>
          </a:p>
          <a:p>
            <a:r>
              <a:rPr lang="en-GB" sz="1100">
                <a:solidFill>
                  <a:srgbClr val="2F528F"/>
                </a:solidFill>
              </a:rPr>
              <a:t>Architects who are looking for a first introduction to the </a:t>
            </a:r>
            <a:r>
              <a:rPr lang="en-GB" sz="1600" i="1">
                <a:effectLst/>
                <a:latin typeface="Calibri" panose="020F0502020204030204" pitchFamily="34" charset="0"/>
              </a:rPr>
              <a:t>TOGAF Standard, 10</a:t>
            </a:r>
            <a:r>
              <a:rPr lang="en-GB" sz="1600" i="1" baseline="30000">
                <a:effectLst/>
                <a:latin typeface="Calibri" panose="020F0502020204030204" pitchFamily="34" charset="0"/>
              </a:rPr>
              <a:t>th</a:t>
            </a:r>
            <a:r>
              <a:rPr lang="en-GB" sz="1600" i="1">
                <a:effectLst/>
                <a:latin typeface="Calibri" panose="020F0502020204030204" pitchFamily="34" charset="0"/>
              </a:rPr>
              <a:t> Edition </a:t>
            </a:r>
            <a:endParaRPr lang="en-GB" sz="1100">
              <a:solidFill>
                <a:srgbClr val="2F528F"/>
              </a:solidFill>
            </a:endParaRPr>
          </a:p>
          <a:p>
            <a:r>
              <a:rPr lang="en-GB" sz="1100">
                <a:solidFill>
                  <a:srgbClr val="2F528F"/>
                </a:solidFill>
              </a:rPr>
              <a:t>Architects who want to achieve Level 2 certification in a stepwise approach.</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14</a:t>
            </a:fld>
            <a:endParaRPr lang="en-GB"/>
          </a:p>
        </p:txBody>
      </p:sp>
    </p:spTree>
    <p:extLst>
      <p:ext uri="{BB962C8B-B14F-4D97-AF65-F5344CB8AC3E}">
        <p14:creationId xmlns:p14="http://schemas.microsoft.com/office/powerpoint/2010/main" val="307229078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4.7a : Briefly explain interoperability and how it is used.
See: TOGAF® Standard – Introduction and Core Concepts : Page 25 : §3.9</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ability to share information and services“</a:t>
            </a:r>
          </a:p>
          <a:p>
            <a:r>
              <a:rPr lang="en-GB" sz="1100">
                <a:solidFill>
                  <a:srgbClr val="2F528F"/>
                </a:solidFill>
                <a:latin typeface="Calibri" panose="020F0502020204030204" pitchFamily="34" charset="0"/>
              </a:rPr>
              <a:t>Defining the degree to which the information and services are to be shared, or not, is a</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very useful architectural requirement.</a:t>
            </a:r>
          </a:p>
          <a:p>
            <a:r>
              <a:rPr lang="en-GB" sz="1100">
                <a:solidFill>
                  <a:srgbClr val="2F528F"/>
                </a:solidFill>
                <a:latin typeface="Calibri" panose="020F0502020204030204" pitchFamily="34" charset="0"/>
              </a:rPr>
              <a:t>Determination of interoperability is present throughout the ADM as follows:</a:t>
            </a:r>
          </a:p>
          <a:p>
            <a:pPr marL="185766" indent="-185766">
              <a:buFont typeface="Courier New" panose="02070309020205020404" pitchFamily="49" charset="0"/>
              <a:buChar char="o"/>
              <a:tabLst>
                <a:tab pos="872069" algn="l"/>
              </a:tabLst>
            </a:pPr>
            <a:r>
              <a:rPr lang="en-GB" sz="1100">
                <a:solidFill>
                  <a:srgbClr val="2F528F"/>
                </a:solidFill>
                <a:latin typeface="Calibri" panose="020F0502020204030204" pitchFamily="34" charset="0"/>
              </a:rPr>
              <a:t>Phase A - the nature and security/privacy considerations of the various exchanges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show in the business scenarios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Phase B - the exchanges are further defined in business terms</a:t>
            </a:r>
          </a:p>
          <a:p>
            <a:pPr marL="185766" indent="-185766">
              <a:buFont typeface="Courier New" panose="02070309020205020404" pitchFamily="49" charset="0"/>
              <a:buChar char="o"/>
              <a:tabLst>
                <a:tab pos="1364005" algn="l"/>
              </a:tabLst>
            </a:pPr>
            <a:r>
              <a:rPr lang="en-GB" sz="1100">
                <a:solidFill>
                  <a:srgbClr val="2F528F"/>
                </a:solidFill>
                <a:latin typeface="Calibri" panose="020F0502020204030204" pitchFamily="34" charset="0"/>
              </a:rPr>
              <a:t>Phase C [Data] - the content of the exchanges is detailed using the corporate data</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and/or information exchange model</a:t>
            </a:r>
          </a:p>
          <a:p>
            <a:pPr marL="185766" indent="-185766">
              <a:buFont typeface="Courier New" panose="02070309020205020404" pitchFamily="49" charset="0"/>
              <a:buChar char="o"/>
              <a:tabLst>
                <a:tab pos="1749298" algn="l"/>
              </a:tabLst>
            </a:pPr>
            <a:r>
              <a:rPr lang="en-GB" sz="1100">
                <a:solidFill>
                  <a:srgbClr val="2F528F"/>
                </a:solidFill>
                <a:latin typeface="Calibri" panose="020F0502020204030204" pitchFamily="34" charset="0"/>
              </a:rPr>
              <a:t>Phase C [Application] - the way that the various applications share the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information/services is specified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Phase D - appropriate technical mechanisms to permit exchanges are specified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Phase E - the actual solutions (COTS packages) are selected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Phase F - the interoperability is logically implemented</a:t>
            </a:r>
          </a:p>
          <a:p>
            <a:r>
              <a:rPr lang="en-GB" sz="1100">
                <a:solidFill>
                  <a:srgbClr val="2F528F"/>
                </a:solidFill>
                <a:latin typeface="Calibri" panose="020F0502020204030204" pitchFamily="34" charset="0"/>
              </a:rPr>
              <a:t>Many organizations categorize Interoperability:</a:t>
            </a:r>
          </a:p>
          <a:p>
            <a:pPr marL="185766" indent="-185766">
              <a:buFont typeface="Courier New" panose="02070309020205020404" pitchFamily="49" charset="0"/>
              <a:buChar char="o"/>
              <a:tabLst>
                <a:tab pos="1943664" algn="l"/>
              </a:tabLst>
            </a:pPr>
            <a:r>
              <a:rPr lang="en-GB" sz="1100">
                <a:solidFill>
                  <a:srgbClr val="2F528F"/>
                </a:solidFill>
                <a:latin typeface="Calibri" panose="020F0502020204030204" pitchFamily="34" charset="0"/>
              </a:rPr>
              <a:t>Operational or Business - how different parts of the enterprise work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together at the business level</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Information - how information is to be shared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Technical - how technical resources are to be shared or at least connect to one another</a:t>
            </a:r>
          </a:p>
          <a:p>
            <a:pPr defTabSz="990752">
              <a:defRPr/>
            </a:pPr>
            <a:r>
              <a:rPr lang="en-GB" sz="1100">
                <a:solidFill>
                  <a:srgbClr val="2F528F"/>
                </a:solidFill>
                <a:latin typeface="Calibri" panose="020F0502020204030204" pitchFamily="34" charset="0"/>
              </a:rPr>
              <a:t>Preventing interoperability is just as important – e.g. for security /privacy</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3.9</a:t>
            </a: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Interoperability</a:t>
            </a:r>
          </a:p>
          <a:p>
            <a:pPr algn="l"/>
            <a:r>
              <a:rPr lang="en-GB" sz="1100">
                <a:solidFill>
                  <a:srgbClr val="2F528F"/>
                </a:solidFill>
                <a:latin typeface="Calibri" panose="020F0502020204030204" pitchFamily="34" charset="0"/>
              </a:rPr>
              <a:t>A definition of interoperability is "the ability to share information and services". Defining the</a:t>
            </a:r>
          </a:p>
          <a:p>
            <a:pPr algn="l"/>
            <a:r>
              <a:rPr lang="en-GB" sz="1100">
                <a:solidFill>
                  <a:srgbClr val="2F528F"/>
                </a:solidFill>
                <a:latin typeface="Calibri" panose="020F0502020204030204" pitchFamily="34" charset="0"/>
              </a:rPr>
              <a:t>degree to which the information and services are or are not to be shared is a very useful</a:t>
            </a:r>
          </a:p>
          <a:p>
            <a:pPr algn="l"/>
            <a:r>
              <a:rPr lang="en-GB" sz="1100">
                <a:solidFill>
                  <a:srgbClr val="2F528F"/>
                </a:solidFill>
                <a:latin typeface="Calibri" panose="020F0502020204030204" pitchFamily="34" charset="0"/>
              </a:rPr>
              <a:t>architectural requirement, especially in a complex organization and/or extended enterprise.</a:t>
            </a:r>
          </a:p>
          <a:p>
            <a:pPr algn="l"/>
            <a:r>
              <a:rPr lang="en-GB" sz="1100">
                <a:solidFill>
                  <a:srgbClr val="2F528F"/>
                </a:solidFill>
                <a:latin typeface="Calibri" panose="020F0502020204030204" pitchFamily="34" charset="0"/>
              </a:rPr>
              <a:t>The determination of interoperability is present throughout the Architecture Development Method</a:t>
            </a:r>
          </a:p>
          <a:p>
            <a:pPr algn="l"/>
            <a:r>
              <a:rPr lang="en-GB" sz="1100">
                <a:solidFill>
                  <a:srgbClr val="2F528F"/>
                </a:solidFill>
                <a:latin typeface="Calibri" panose="020F0502020204030204" pitchFamily="34" charset="0"/>
              </a:rPr>
              <a:t>(ADM) as follows:</a:t>
            </a:r>
          </a:p>
          <a:p>
            <a:pPr algn="l"/>
            <a:r>
              <a:rPr lang="en-GB" sz="1100">
                <a:solidFill>
                  <a:srgbClr val="2F528F"/>
                </a:solidFill>
                <a:latin typeface="Calibri" panose="020F0502020204030204" pitchFamily="34" charset="0"/>
              </a:rPr>
              <a:t>■ In the Architecture Vision (Phase A), the nature and security considerations of the</a:t>
            </a:r>
          </a:p>
          <a:p>
            <a:pPr algn="l"/>
            <a:r>
              <a:rPr lang="en-GB" sz="1100">
                <a:solidFill>
                  <a:srgbClr val="2F528F"/>
                </a:solidFill>
                <a:latin typeface="Calibri" panose="020F0502020204030204" pitchFamily="34" charset="0"/>
              </a:rPr>
              <a:t>information and service exchanges are first revealed within the business scenarios</a:t>
            </a:r>
          </a:p>
          <a:p>
            <a:pPr algn="l"/>
            <a:r>
              <a:rPr lang="en-GB" sz="1100">
                <a:solidFill>
                  <a:srgbClr val="2F528F"/>
                </a:solidFill>
                <a:latin typeface="Calibri" panose="020F0502020204030204" pitchFamily="34" charset="0"/>
              </a:rPr>
              <a:t>■ In the Business Architecture (Phase B), the information and service exchanges are further</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141</a:t>
            </a:fld>
            <a:endParaRPr lang="en-GB">
              <a:latin typeface="Calibri" panose="020F0502020204030204" pitchFamily="34" charset="0"/>
            </a:endParaRPr>
          </a:p>
        </p:txBody>
      </p:sp>
    </p:spTree>
    <p:extLst>
      <p:ext uri="{BB962C8B-B14F-4D97-AF65-F5344CB8AC3E}">
        <p14:creationId xmlns:p14="http://schemas.microsoft.com/office/powerpoint/2010/main" val="76991765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M-50</a:t>
            </a:r>
          </a:p>
          <a:p>
            <a:r>
              <a:rPr lang="en-GB" sz="1100">
                <a:solidFill>
                  <a:srgbClr val="2F528F"/>
                </a:solidFill>
                <a:latin typeface="Calibri" panose="020F0502020204030204" pitchFamily="34" charset="0"/>
              </a:rPr>
              <a:t>Level=1 : L.O.= 4.7a : Briefly explain interoperability and how it is used.
See: TOGAF® Standard – Introduction and Core Concepts : Page 25 : §3.9</a:t>
            </a:r>
          </a:p>
          <a:p>
            <a:r>
              <a:rPr lang="en-GB" sz="1100">
                <a:solidFill>
                  <a:srgbClr val="2F528F"/>
                </a:solidFill>
                <a:latin typeface="Calibri" panose="020F0502020204030204" pitchFamily="34" charset="0"/>
              </a:rPr>
              <a:t>From an IT perspective, it is useful to consider interoperability like Enterprise Application Integration (EAI); specifically:</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Presentation Integration - common look-and-feel guides the user to the underlying functionality</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Information Integration - corporate information is seamlessly shared between the various corporate applications to achieve, e.g. a common set of client information. Normally based on a commonly accepted corporate ontology and shared services for the structure, quality, access, and security/ privacy for the information.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Application Integration - corporate functionality is integrated and shareable so applications are not duplicated (e.g., one change of address service/component; not one for every application) and are seamlessly linked together through functionality such as workflow. This impacts the business and infrastructure applications and is closely linked to corporate business process unification.</a:t>
            </a:r>
          </a:p>
          <a:p>
            <a:pPr marL="185766" indent="-185766" defTabSz="990752">
              <a:buFont typeface="Courier New" panose="02070309020205020404" pitchFamily="49" charset="0"/>
              <a:buChar char="o"/>
              <a:defRPr/>
            </a:pPr>
            <a:r>
              <a:rPr lang="en-GB" sz="1100">
                <a:solidFill>
                  <a:srgbClr val="2F528F"/>
                </a:solidFill>
                <a:latin typeface="Calibri" panose="020F0502020204030204" pitchFamily="34" charset="0"/>
              </a:rPr>
              <a:t>Technical Integration - includes common methods and shared services for the communication, storage, processing, and access to data primarily in the application platform and communications infrastructure domains.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Interoperability and Interoperability Requirements are addressed in detail in the TOGAF Standard — ADM Techniques. </a:t>
            </a:r>
          </a:p>
          <a:p>
            <a:pPr marL="185766" indent="-185766">
              <a:buFont typeface="Courier New" panose="02070309020205020404" pitchFamily="49" charset="0"/>
              <a:buChar char="o"/>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3.9 Interoperability</a:t>
            </a:r>
          </a:p>
          <a:p>
            <a:pPr algn="l"/>
            <a:r>
              <a:rPr lang="en-GB" sz="1100">
                <a:solidFill>
                  <a:srgbClr val="2F528F"/>
                </a:solidFill>
                <a:latin typeface="Calibri" panose="020F0502020204030204" pitchFamily="34" charset="0"/>
              </a:rPr>
              <a:t>A definition of interoperability is "the ability to share information and services". Defining the</a:t>
            </a:r>
          </a:p>
          <a:p>
            <a:pPr algn="l"/>
            <a:r>
              <a:rPr lang="en-GB" sz="1100">
                <a:solidFill>
                  <a:srgbClr val="2F528F"/>
                </a:solidFill>
                <a:latin typeface="Calibri" panose="020F0502020204030204" pitchFamily="34" charset="0"/>
              </a:rPr>
              <a:t>degree to which the information and services are or are not to be shared is a very useful</a:t>
            </a:r>
          </a:p>
          <a:p>
            <a:pPr algn="l"/>
            <a:r>
              <a:rPr lang="en-GB" sz="1100">
                <a:solidFill>
                  <a:srgbClr val="2F528F"/>
                </a:solidFill>
                <a:latin typeface="Calibri" panose="020F0502020204030204" pitchFamily="34" charset="0"/>
              </a:rPr>
              <a:t>architectural requirement, especially in a complex organization and/or extended enterprise.</a:t>
            </a:r>
          </a:p>
          <a:p>
            <a:pPr algn="l"/>
            <a:r>
              <a:rPr lang="en-GB" sz="1100">
                <a:solidFill>
                  <a:srgbClr val="2F528F"/>
                </a:solidFill>
                <a:latin typeface="Calibri" panose="020F0502020204030204" pitchFamily="34" charset="0"/>
              </a:rPr>
              <a:t>The determination of interoperability is present throughout the Architecture Development Method</a:t>
            </a:r>
          </a:p>
          <a:p>
            <a:pPr algn="l"/>
            <a:r>
              <a:rPr lang="en-GB" sz="1100">
                <a:solidFill>
                  <a:srgbClr val="2F528F"/>
                </a:solidFill>
                <a:latin typeface="Calibri" panose="020F0502020204030204" pitchFamily="34" charset="0"/>
              </a:rPr>
              <a:t>(ADM) as follows:</a:t>
            </a:r>
          </a:p>
          <a:p>
            <a:pPr algn="l"/>
            <a:r>
              <a:rPr lang="en-GB" sz="1100">
                <a:solidFill>
                  <a:srgbClr val="2F528F"/>
                </a:solidFill>
                <a:latin typeface="Calibri" panose="020F0502020204030204" pitchFamily="34" charset="0"/>
              </a:rPr>
              <a:t>■ In the Architecture Vision (Phase A), the nature and security considerations of the</a:t>
            </a:r>
          </a:p>
          <a:p>
            <a:pPr algn="l"/>
            <a:r>
              <a:rPr lang="en-GB" sz="1100">
                <a:solidFill>
                  <a:srgbClr val="2F528F"/>
                </a:solidFill>
                <a:latin typeface="Calibri" panose="020F0502020204030204" pitchFamily="34" charset="0"/>
              </a:rPr>
              <a:t>information and service exchanges are first revealed within the business scenarios</a:t>
            </a:r>
          </a:p>
          <a:p>
            <a:pPr algn="l"/>
            <a:r>
              <a:rPr lang="en-GB" sz="1100">
                <a:solidFill>
                  <a:srgbClr val="2F528F"/>
                </a:solidFill>
                <a:latin typeface="Calibri" panose="020F0502020204030204" pitchFamily="34" charset="0"/>
              </a:rPr>
              <a:t>■ In the Business Architecture (Phase B), the information and service exchanges are further</a:t>
            </a:r>
          </a:p>
          <a:p>
            <a:pPr algn="l"/>
            <a:r>
              <a:rPr lang="en-GB" sz="1100">
                <a:solidFill>
                  <a:srgbClr val="2F528F"/>
                </a:solidFill>
                <a:latin typeface="Calibri" panose="020F0502020204030204" pitchFamily="34" charset="0"/>
              </a:rPr>
              <a:t>defined in business terms</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142</a:t>
            </a:fld>
            <a:endParaRPr lang="en-GB">
              <a:latin typeface="Calibri" panose="020F0502020204030204" pitchFamily="34" charset="0"/>
            </a:endParaRPr>
          </a:p>
        </p:txBody>
      </p:sp>
    </p:spTree>
    <p:extLst>
      <p:ext uri="{BB962C8B-B14F-4D97-AF65-F5344CB8AC3E}">
        <p14:creationId xmlns:p14="http://schemas.microsoft.com/office/powerpoint/2010/main" val="406279870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Q-35</a:t>
            </a:r>
          </a:p>
          <a:p>
            <a:r>
              <a:rPr lang="en-GB" sz="1100">
                <a:solidFill>
                  <a:srgbClr val="2F528F"/>
                </a:solidFill>
                <a:latin typeface="Calibri" panose="020F0502020204030204" pitchFamily="34" charset="0"/>
              </a:rPr>
              <a:t>Level=1 : L.O.= 4.8a : Explain Business Transformation Readiness Assessment and where it can be used in the ADM.
See: TOGAF® Standard – ADM Techniques : Page 59 : §8.1</a:t>
            </a:r>
          </a:p>
          <a:p>
            <a:r>
              <a:rPr lang="en-GB" sz="1100">
                <a:solidFill>
                  <a:srgbClr val="2F528F"/>
                </a:solidFill>
                <a:latin typeface="Calibri" panose="020F0502020204030204" pitchFamily="34" charset="0"/>
              </a:rPr>
              <a:t>The change in Sweden to drive on the wrong side of the road is a good example of substantive change.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It is also easy for people to imagine what must have been considered in a BTRA</a:t>
            </a:r>
          </a:p>
          <a:p>
            <a:pPr>
              <a:tabLst>
                <a:tab pos="1945384" algn="l"/>
              </a:tabLst>
            </a:pPr>
            <a:r>
              <a:rPr lang="en-GB" sz="1100" b="1">
                <a:solidFill>
                  <a:srgbClr val="2F528F"/>
                </a:solidFill>
                <a:latin typeface="Calibri" panose="020F0502020204030204" pitchFamily="34" charset="0"/>
              </a:rPr>
              <a:t>The Human Element 	</a:t>
            </a:r>
            <a:r>
              <a:rPr lang="en-GB" sz="1100">
                <a:solidFill>
                  <a:srgbClr val="2F528F"/>
                </a:solidFill>
                <a:latin typeface="Calibri" panose="020F0502020204030204" pitchFamily="34" charset="0"/>
              </a:rPr>
              <a:t>– the most important change dimension</a:t>
            </a:r>
          </a:p>
          <a:p>
            <a:pPr>
              <a:tabLst>
                <a:tab pos="1945384" algn="l"/>
              </a:tabLst>
            </a:pPr>
            <a:r>
              <a:rPr lang="en-GB" sz="1100">
                <a:solidFill>
                  <a:srgbClr val="2F528F"/>
                </a:solidFill>
                <a:latin typeface="Calibri" panose="020F0502020204030204" pitchFamily="34" charset="0"/>
              </a:rPr>
              <a:t>An innovative Architecture Vision (Phase A) and supporting Architecture Definition (Phases B to D) will entail considerable change.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Change is rarely welcome. Given a change-averse culture and a narrowly skilled workforce, the most sound and innovative architecture could go nowhere.</a:t>
            </a:r>
          </a:p>
          <a:p>
            <a:r>
              <a:rPr lang="en-GB" sz="1100">
                <a:solidFill>
                  <a:srgbClr val="2F528F"/>
                </a:solidFill>
                <a:latin typeface="Calibri" panose="020F0502020204030204" pitchFamily="34" charset="0"/>
              </a:rPr>
              <a:t>Understanding the readiness of the organization to accept change is key to successful architecture transformation in Phases E and F - and is a joint effort between corporate staff, lines of business, and (IT) planners.</a:t>
            </a:r>
          </a:p>
          <a:p>
            <a:r>
              <a:rPr lang="en-GB" sz="1100">
                <a:solidFill>
                  <a:srgbClr val="2F528F"/>
                </a:solidFill>
                <a:latin typeface="Calibri" panose="020F0502020204030204" pitchFamily="34" charset="0"/>
              </a:rPr>
              <a:t>The recommended activities in an assessment of an organization’s readiness to address business transformation are: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Determine the readiness factors that will impact the organization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Present the readiness factors – possibly using maturity models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Assess the readiness factors - determination of readiness factor ratings</a:t>
            </a:r>
          </a:p>
          <a:p>
            <a:pPr marL="185766" indent="-185766">
              <a:buFont typeface="Courier New" panose="02070309020205020404" pitchFamily="49" charset="0"/>
              <a:buChar char="o"/>
              <a:tabLst>
                <a:tab pos="2528483" algn="l"/>
              </a:tabLst>
            </a:pPr>
            <a:r>
              <a:rPr lang="en-GB" sz="1100">
                <a:solidFill>
                  <a:srgbClr val="2F528F"/>
                </a:solidFill>
                <a:latin typeface="Calibri" panose="020F0502020204030204" pitchFamily="34" charset="0"/>
              </a:rPr>
              <a:t>Assess the risks for these factors - identify improvement actions to mitigate risk</a:t>
            </a:r>
          </a:p>
          <a:p>
            <a:r>
              <a:rPr lang="en-GB" sz="1100">
                <a:solidFill>
                  <a:srgbClr val="2F528F"/>
                </a:solidFill>
                <a:latin typeface="Calibri" panose="020F0502020204030204" pitchFamily="34" charset="0"/>
              </a:rPr>
              <a:t>     Work these actions into Phase E and F, Implementation and Migration Plan.</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8.1 Introduction</a:t>
            </a:r>
          </a:p>
          <a:p>
            <a:pPr algn="l"/>
            <a:r>
              <a:rPr lang="en-GB" sz="1100">
                <a:solidFill>
                  <a:srgbClr val="2F528F"/>
                </a:solidFill>
                <a:latin typeface="Calibri" panose="020F0502020204030204" pitchFamily="34" charset="0"/>
              </a:rPr>
              <a:t>Enterprise Architecture is a major endeavour within an organization and most often an innovative Architecture Vision (Phase A) and supporting Architecture Definition (Phases B to D) will entail considerable change. There are many dimensions to change, but by far the most important is the human element. For example, if the enterprise envisages a consolidation of information holdings and a move to a new paradigm such as service orientation for integrated service delivery, </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143</a:t>
            </a:fld>
            <a:endParaRPr lang="en-GB">
              <a:latin typeface="Calibri" panose="020F0502020204030204" pitchFamily="34" charset="0"/>
            </a:endParaRPr>
          </a:p>
        </p:txBody>
      </p:sp>
    </p:spTree>
    <p:extLst>
      <p:ext uri="{BB962C8B-B14F-4D97-AF65-F5344CB8AC3E}">
        <p14:creationId xmlns:p14="http://schemas.microsoft.com/office/powerpoint/2010/main" val="112121463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90752">
              <a:defRPr/>
            </a:pPr>
            <a:r>
              <a:rPr lang="en-GB" sz="1100">
                <a:solidFill>
                  <a:srgbClr val="2F528F"/>
                </a:solidFill>
                <a:latin typeface="Calibri" panose="020F0502020204030204" pitchFamily="34" charset="0"/>
              </a:rPr>
              <a:t>Level=1 : L.O.= 4.8a : Explain Business Transformation Readiness Assessment and where it can be used in the ADM.
See: TOGAF® Standard – ADM Techniques : Page 49 : §8.1</a:t>
            </a:r>
          </a:p>
          <a:p>
            <a:pPr defTabSz="990752">
              <a:defRPr/>
            </a:pPr>
            <a:r>
              <a:rPr lang="en-GB" sz="1100">
                <a:solidFill>
                  <a:srgbClr val="2F528F"/>
                </a:solidFill>
                <a:latin typeface="Calibri" panose="020F0502020204030204" pitchFamily="34" charset="0"/>
              </a:rPr>
              <a:t> The BTEP* uses a Readiness Rating Scheme that can be used as a start point for any organization in any vertical.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Typically a Summary representation is presented  showing the Factors: formular</a:t>
            </a:r>
          </a:p>
          <a:p>
            <a:r>
              <a:rPr lang="en-GB" sz="1100">
                <a:solidFill>
                  <a:srgbClr val="2F528F"/>
                </a:solidFill>
                <a:latin typeface="Calibri" panose="020F0502020204030204" pitchFamily="34" charset="0"/>
              </a:rPr>
              <a:t>The columns against each factor score for:</a:t>
            </a:r>
          </a:p>
          <a:p>
            <a:pPr marL="185766" indent="-185766">
              <a:buFont typeface="Courier New" panose="02070309020205020404" pitchFamily="49" charset="0"/>
              <a:buChar char="o"/>
              <a:tabLst>
                <a:tab pos="973552" algn="l"/>
              </a:tabLst>
            </a:pPr>
            <a:r>
              <a:rPr lang="en-GB" sz="1100" b="1">
                <a:solidFill>
                  <a:srgbClr val="2F528F"/>
                </a:solidFill>
                <a:latin typeface="Calibri" panose="020F0502020204030204" pitchFamily="34" charset="0"/>
              </a:rPr>
              <a:t>Urgency - </a:t>
            </a:r>
            <a:r>
              <a:rPr lang="en-GB" sz="1100">
                <a:solidFill>
                  <a:srgbClr val="2F528F"/>
                </a:solidFill>
                <a:latin typeface="Calibri" panose="020F0502020204030204" pitchFamily="34" charset="0"/>
              </a:rPr>
              <a:t>action needed before a transformation initiative can begin</a:t>
            </a:r>
          </a:p>
          <a:p>
            <a:pPr marL="185766" indent="-185766">
              <a:buFont typeface="Courier New" panose="02070309020205020404" pitchFamily="49" charset="0"/>
              <a:buChar char="o"/>
              <a:tabLst>
                <a:tab pos="1647814" algn="l"/>
              </a:tabLst>
            </a:pPr>
            <a:r>
              <a:rPr lang="en-GB" sz="1100" b="1">
                <a:solidFill>
                  <a:srgbClr val="2F528F"/>
                </a:solidFill>
                <a:latin typeface="Calibri" panose="020F0502020204030204" pitchFamily="34" charset="0"/>
              </a:rPr>
              <a:t>Readiness Status -</a:t>
            </a: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L</a:t>
            </a:r>
            <a:r>
              <a:rPr lang="en-GB" sz="1100">
                <a:solidFill>
                  <a:srgbClr val="2F528F"/>
                </a:solidFill>
                <a:latin typeface="Calibri" panose="020F0502020204030204" pitchFamily="34" charset="0"/>
              </a:rPr>
              <a:t>ow (needs substantial work before 	proceeding)</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F</a:t>
            </a:r>
            <a:r>
              <a:rPr lang="en-GB" sz="1100">
                <a:solidFill>
                  <a:srgbClr val="2F528F"/>
                </a:solidFill>
                <a:latin typeface="Calibri" panose="020F0502020204030204" pitchFamily="34" charset="0"/>
              </a:rPr>
              <a:t>air (needs some work before proceeding)</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A</a:t>
            </a:r>
            <a:r>
              <a:rPr lang="en-GB" sz="1100">
                <a:solidFill>
                  <a:srgbClr val="2F528F"/>
                </a:solidFill>
                <a:latin typeface="Calibri" panose="020F0502020204030204" pitchFamily="34" charset="0"/>
              </a:rPr>
              <a:t>cceptable (some readiness issues exist),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G</a:t>
            </a:r>
            <a:r>
              <a:rPr lang="en-GB" sz="1100">
                <a:solidFill>
                  <a:srgbClr val="2F528F"/>
                </a:solidFill>
                <a:latin typeface="Calibri" panose="020F0502020204030204" pitchFamily="34" charset="0"/>
              </a:rPr>
              <a:t>ood (relatively minor issues exist)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H</a:t>
            </a:r>
            <a:r>
              <a:rPr lang="en-GB" sz="1100">
                <a:solidFill>
                  <a:srgbClr val="2F528F"/>
                </a:solidFill>
                <a:latin typeface="Calibri" panose="020F0502020204030204" pitchFamily="34" charset="0"/>
              </a:rPr>
              <a:t>igh (no readiness issues)</a:t>
            </a:r>
          </a:p>
          <a:p>
            <a:pPr defTabSz="990752">
              <a:defRPr/>
            </a:pPr>
            <a:r>
              <a:rPr lang="en-GB" sz="1100" b="1">
                <a:solidFill>
                  <a:srgbClr val="2F528F"/>
                </a:solidFill>
                <a:latin typeface="Calibri" panose="020F0502020204030204" pitchFamily="34" charset="0"/>
              </a:rPr>
              <a:t>Degree of Difficulty to Fix </a:t>
            </a:r>
            <a:r>
              <a:rPr lang="en-GB" sz="1100">
                <a:solidFill>
                  <a:srgbClr val="2F528F"/>
                </a:solidFill>
                <a:latin typeface="Calibri" panose="020F0502020204030204" pitchFamily="34" charset="0"/>
              </a:rPr>
              <a:t>-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N</a:t>
            </a:r>
            <a:r>
              <a:rPr lang="en-GB" sz="1100">
                <a:solidFill>
                  <a:srgbClr val="2F528F"/>
                </a:solidFill>
                <a:latin typeface="Calibri" panose="020F0502020204030204" pitchFamily="34" charset="0"/>
              </a:rPr>
              <a:t>o Action Needed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E</a:t>
            </a:r>
            <a:r>
              <a:rPr lang="en-GB" sz="1100">
                <a:solidFill>
                  <a:srgbClr val="2F528F"/>
                </a:solidFill>
                <a:latin typeface="Calibri" panose="020F0502020204030204" pitchFamily="34" charset="0"/>
              </a:rPr>
              <a:t>asy</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M</a:t>
            </a:r>
            <a:r>
              <a:rPr lang="en-GB" sz="1100">
                <a:solidFill>
                  <a:srgbClr val="2F528F"/>
                </a:solidFill>
                <a:latin typeface="Calibri" panose="020F0502020204030204" pitchFamily="34" charset="0"/>
              </a:rPr>
              <a:t>oderate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D</a:t>
            </a:r>
            <a:r>
              <a:rPr lang="en-GB" sz="1100">
                <a:solidFill>
                  <a:srgbClr val="2F528F"/>
                </a:solidFill>
                <a:latin typeface="Calibri" panose="020F0502020204030204" pitchFamily="34" charset="0"/>
              </a:rPr>
              <a:t>ifficult [aka. Expensive]</a:t>
            </a:r>
          </a:p>
          <a:p>
            <a:pPr defTabSz="990752">
              <a:defRPr/>
            </a:pPr>
            <a:r>
              <a:rPr lang="en-GB" sz="1100" b="1">
                <a:solidFill>
                  <a:srgbClr val="2F528F"/>
                </a:solidFill>
                <a:latin typeface="Calibri" panose="020F0502020204030204" pitchFamily="34" charset="0"/>
              </a:rPr>
              <a:t>What is BTEP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Business Transformation Enablement Program is a  Strategic Design and Planning (SD&amp;P) methodology supporting the</a:t>
            </a:r>
            <a:br>
              <a:rPr lang="en-GB" sz="1100">
                <a:solidFill>
                  <a:srgbClr val="2F528F"/>
                </a:solidFill>
                <a:latin typeface="Calibri" panose="020F0502020204030204" pitchFamily="34" charset="0"/>
              </a:rPr>
            </a:br>
            <a:r>
              <a:rPr lang="en-GB" sz="1100" i="1">
                <a:solidFill>
                  <a:srgbClr val="2F528F"/>
                </a:solidFill>
                <a:latin typeface="Calibri" panose="020F0502020204030204" pitchFamily="34" charset="0"/>
              </a:rPr>
              <a:t>Information Management in the Government of Canada </a:t>
            </a:r>
            <a:r>
              <a:rPr lang="en-GB" sz="1100">
                <a:solidFill>
                  <a:srgbClr val="2F528F"/>
                </a:solidFill>
                <a:latin typeface="Calibri" panose="020F0502020204030204" pitchFamily="34" charset="0"/>
              </a:rPr>
              <a:t>program – see https://www.tbs-sct.gc.ca/im-gi/resources/tv-lv/tv-lv10-eng.asp</a:t>
            </a:r>
          </a:p>
          <a:p>
            <a:pPr defTabSz="990752">
              <a:defRPr/>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8.1.1 Business Transformation Enablement Program (BTEP)</a:t>
            </a:r>
          </a:p>
          <a:p>
            <a:pPr algn="l"/>
            <a:r>
              <a:rPr lang="en-GB" sz="1100">
                <a:solidFill>
                  <a:srgbClr val="2F528F"/>
                </a:solidFill>
                <a:latin typeface="Calibri" panose="020F0502020204030204" pitchFamily="34" charset="0"/>
              </a:rPr>
              <a:t>The Canadian Government Business Transformation Enablement Program (BTEP) provides</a:t>
            </a:r>
          </a:p>
          <a:p>
            <a:pPr algn="l"/>
            <a:r>
              <a:rPr lang="en-GB" sz="1100">
                <a:solidFill>
                  <a:srgbClr val="2F528F"/>
                </a:solidFill>
                <a:latin typeface="Calibri" panose="020F0502020204030204" pitchFamily="34" charset="0"/>
              </a:rPr>
              <a:t>guidance on how to identify the business transformation-related issues.</a:t>
            </a:r>
          </a:p>
          <a:p>
            <a:pPr algn="l"/>
            <a:r>
              <a:rPr lang="en-GB" sz="1100">
                <a:solidFill>
                  <a:srgbClr val="2F528F"/>
                </a:solidFill>
                <a:latin typeface="Calibri" panose="020F0502020204030204" pitchFamily="34" charset="0"/>
              </a:rPr>
              <a:t>The BTEP recommends that all projects conduct a transformation readiness assessment to at</a:t>
            </a:r>
          </a:p>
          <a:p>
            <a:pPr algn="l"/>
            <a:r>
              <a:rPr lang="en-GB" sz="1100">
                <a:solidFill>
                  <a:srgbClr val="2F528F"/>
                </a:solidFill>
                <a:latin typeface="Calibri" panose="020F0502020204030204" pitchFamily="34" charset="0"/>
              </a:rPr>
              <a:t>least uncover the business transformation issues. This assessment is based upon the</a:t>
            </a:r>
          </a:p>
          <a:p>
            <a:pPr algn="l"/>
            <a:r>
              <a:rPr lang="en-GB" sz="1100">
                <a:solidFill>
                  <a:srgbClr val="2F528F"/>
                </a:solidFill>
                <a:latin typeface="Calibri" panose="020F0502020204030204" pitchFamily="34" charset="0"/>
              </a:rPr>
              <a:t>determination and analysis/rating of a series of readiness factors. The outcome is a deeper</a:t>
            </a:r>
          </a:p>
          <a:p>
            <a:pPr algn="l"/>
            <a:r>
              <a:rPr lang="en-GB" sz="1100">
                <a:solidFill>
                  <a:srgbClr val="2F528F"/>
                </a:solidFill>
                <a:latin typeface="Calibri" panose="020F0502020204030204" pitchFamily="34" charset="0"/>
              </a:rPr>
              <a:t>understanding of the challenges and opportunities that could be presented in the course of the</a:t>
            </a:r>
          </a:p>
          <a:p>
            <a:pPr algn="l"/>
            <a:r>
              <a:rPr lang="en-GB" sz="1100">
                <a:solidFill>
                  <a:srgbClr val="2F528F"/>
                </a:solidFill>
                <a:latin typeface="Calibri" panose="020F0502020204030204" pitchFamily="34" charset="0"/>
              </a:rPr>
              <a:t>endeavour. Many of the challenges translate directly into risks that have to be addressed,</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defTabSz="990752">
              <a:defRPr/>
            </a:pPr>
            <a:endParaRPr lang="en-GB" sz="1100">
              <a:solidFill>
                <a:srgbClr val="2F528F"/>
              </a:solidFill>
              <a:latin typeface="Calibri" panose="020F0502020204030204" pitchFamily="34" charset="0"/>
            </a:endParaRPr>
          </a:p>
          <a:p>
            <a:pPr defTabSz="990752">
              <a:defRPr/>
            </a:pP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144</a:t>
            </a:fld>
            <a:endParaRPr lang="en-GB">
              <a:latin typeface="Calibri" panose="020F0502020204030204" pitchFamily="34" charset="0"/>
            </a:endParaRPr>
          </a:p>
        </p:txBody>
      </p:sp>
    </p:spTree>
    <p:extLst>
      <p:ext uri="{BB962C8B-B14F-4D97-AF65-F5344CB8AC3E}">
        <p14:creationId xmlns:p14="http://schemas.microsoft.com/office/powerpoint/2010/main" val="404488036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4.8a : Explain Business Transformation Readiness Assessment and where it can be used in the ADM.
See: TOGAF® Standard – ADM Techniques : Page 49 : §8.1</a:t>
            </a:r>
          </a:p>
          <a:p>
            <a:r>
              <a:rPr lang="en-GB" sz="1100">
                <a:solidFill>
                  <a:srgbClr val="2F528F"/>
                </a:solidFill>
                <a:latin typeface="Calibri" panose="020F0502020204030204" pitchFamily="34" charset="0"/>
                <a:cs typeface="Calibri" panose="020F0502020204030204" pitchFamily="34" charset="0"/>
              </a:rPr>
              <a:t>Once the factors are determined, it is necessary to present them in such a way that the assessment is clear and the maximum value is derived from the participants.</a:t>
            </a:r>
          </a:p>
          <a:p>
            <a:r>
              <a:rPr lang="en-GB" sz="1100">
                <a:solidFill>
                  <a:srgbClr val="2F528F"/>
                </a:solidFill>
                <a:latin typeface="Calibri" panose="020F0502020204030204" pitchFamily="34" charset="0"/>
                <a:cs typeface="Calibri" panose="020F0502020204030204" pitchFamily="34" charset="0"/>
              </a:rPr>
              <a:t>One such presentation is through the use of maturity models. </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If each factor is converted into a maturity model (a re-usable governance asset as well) accompanied by a standard worksheet template containing all of the information and deductions that have to be gathered, it can be a very useful tool.</a:t>
            </a:r>
          </a:p>
          <a:p>
            <a:pPr defTabSz="990752">
              <a:defRPr/>
            </a:pPr>
            <a:r>
              <a:rPr lang="en-GB" sz="1100">
                <a:solidFill>
                  <a:srgbClr val="2F528F"/>
                </a:solidFill>
                <a:latin typeface="Calibri" panose="020F0502020204030204" pitchFamily="34" charset="0"/>
                <a:cs typeface="Calibri" panose="020F0502020204030204" pitchFamily="34" charset="0"/>
              </a:rPr>
              <a:t>Note that the model shown also has a recommended target state indicated [in yellow] by the Enterprise Architect - this again acts as governance.</a:t>
            </a:r>
          </a:p>
          <a:p>
            <a:pPr defTabSz="990752">
              <a:defRPr/>
            </a:pPr>
            <a:r>
              <a:rPr lang="en-GB" sz="1100">
                <a:solidFill>
                  <a:srgbClr val="2F528F"/>
                </a:solidFill>
                <a:latin typeface="Calibri" panose="020F0502020204030204" pitchFamily="34" charset="0"/>
                <a:cs typeface="Calibri" panose="020F0502020204030204" pitchFamily="34" charset="0"/>
              </a:rPr>
              <a:t>See: www.opengroup.org/architecture/0404brus/presents/weisman/OpenGroup_BTEP_CaseStudyApr2004V4.pdf&amp;usg=AOvVaw12rK4dy0U1Keazqu6_qIQG</a:t>
            </a:r>
          </a:p>
          <a:p>
            <a:pPr defTabSz="990752">
              <a:defRPr/>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8.1 Introduction</a:t>
            </a:r>
          </a:p>
          <a:p>
            <a:pPr algn="l"/>
            <a:r>
              <a:rPr lang="en-GB" sz="1100">
                <a:solidFill>
                  <a:srgbClr val="2F528F"/>
                </a:solidFill>
                <a:latin typeface="Calibri" panose="020F0502020204030204" pitchFamily="34" charset="0"/>
              </a:rPr>
              <a:t>Enterprise Architecture is a major endeavour within an organization and most often an innovative</a:t>
            </a:r>
          </a:p>
          <a:p>
            <a:pPr algn="l"/>
            <a:r>
              <a:rPr lang="en-GB" sz="1100">
                <a:solidFill>
                  <a:srgbClr val="2F528F"/>
                </a:solidFill>
                <a:latin typeface="Calibri" panose="020F0502020204030204" pitchFamily="34" charset="0"/>
              </a:rPr>
              <a:t>Architecture Vision (Phase A) and supporting Architecture Definition (Phases B to D) will entail</a:t>
            </a:r>
          </a:p>
          <a:p>
            <a:pPr algn="l"/>
            <a:r>
              <a:rPr lang="en-GB" sz="1100">
                <a:solidFill>
                  <a:srgbClr val="2F528F"/>
                </a:solidFill>
                <a:latin typeface="Calibri" panose="020F0502020204030204" pitchFamily="34" charset="0"/>
              </a:rPr>
              <a:t>considerable change. There are many dimensions to change, but by far the most important is the</a:t>
            </a:r>
          </a:p>
          <a:p>
            <a:pPr algn="l"/>
            <a:r>
              <a:rPr lang="en-GB" sz="1100">
                <a:solidFill>
                  <a:srgbClr val="2F528F"/>
                </a:solidFill>
                <a:latin typeface="Calibri" panose="020F0502020204030204" pitchFamily="34" charset="0"/>
              </a:rPr>
              <a:t>human element. For example, if the enterprise envisages a consolidation of information holdings</a:t>
            </a:r>
          </a:p>
          <a:p>
            <a:pPr algn="l"/>
            <a:r>
              <a:rPr lang="en-GB" sz="1100">
                <a:solidFill>
                  <a:srgbClr val="2F528F"/>
                </a:solidFill>
                <a:latin typeface="Calibri" panose="020F0502020204030204" pitchFamily="34" charset="0"/>
              </a:rPr>
              <a:t>and a move to a new paradigm such as service orientation for integrated service delivery, then</a:t>
            </a:r>
          </a:p>
          <a:p>
            <a:pPr algn="l"/>
            <a:r>
              <a:rPr lang="en-GB" sz="1100">
                <a:solidFill>
                  <a:srgbClr val="2F528F"/>
                </a:solidFill>
                <a:latin typeface="Calibri" panose="020F0502020204030204" pitchFamily="34" charset="0"/>
              </a:rPr>
              <a:t>the human resource implications are major. Potentially coupled with a change-averse culture and</a:t>
            </a:r>
          </a:p>
          <a:p>
            <a:pPr algn="l"/>
            <a:r>
              <a:rPr lang="en-GB" sz="1100">
                <a:solidFill>
                  <a:srgbClr val="2F528F"/>
                </a:solidFill>
                <a:latin typeface="Calibri" panose="020F0502020204030204" pitchFamily="34" charset="0"/>
              </a:rPr>
              <a:t>a narrowly skilled workforce, the most sound and innovative architecture could go nowhere.</a:t>
            </a:r>
          </a:p>
          <a:p>
            <a:pPr algn="l"/>
            <a:r>
              <a:rPr lang="en-GB" sz="1100">
                <a:solidFill>
                  <a:srgbClr val="2F528F"/>
                </a:solidFill>
                <a:latin typeface="Calibri" panose="020F0502020204030204" pitchFamily="34" charset="0"/>
              </a:rPr>
              <a:t>Understanding the readiness of the organization to accept change, identifying the issues, and</a:t>
            </a:r>
          </a:p>
          <a:p>
            <a:pPr algn="l"/>
            <a:r>
              <a:rPr lang="en-GB" sz="1100">
                <a:solidFill>
                  <a:srgbClr val="2F528F"/>
                </a:solidFill>
                <a:latin typeface="Calibri" panose="020F0502020204030204" pitchFamily="34" charset="0"/>
              </a:rPr>
              <a:t>then dealing with them in the Implementation and Migration Plans is key to successful</a:t>
            </a:r>
          </a:p>
          <a:p>
            <a:pPr algn="l"/>
            <a:r>
              <a:rPr lang="en-GB" sz="1100">
                <a:solidFill>
                  <a:srgbClr val="2F528F"/>
                </a:solidFill>
                <a:latin typeface="Calibri" panose="020F0502020204030204" pitchFamily="34" charset="0"/>
              </a:rPr>
              <a:t>architecture transformation in Phases E and F. This will be a joint effort between corporate</a:t>
            </a:r>
          </a:p>
          <a:p>
            <a:pPr algn="l"/>
            <a:r>
              <a:rPr lang="en-GB" sz="1100">
                <a:solidFill>
                  <a:srgbClr val="2F528F"/>
                </a:solidFill>
                <a:latin typeface="Calibri" panose="020F0502020204030204" pitchFamily="34" charset="0"/>
              </a:rPr>
              <a:t>(especially human resources) staff, lines of business, and IT planners.</a:t>
            </a:r>
          </a:p>
          <a:p>
            <a:pPr algn="l"/>
            <a:r>
              <a:rPr lang="en-GB" sz="1100">
                <a:solidFill>
                  <a:srgbClr val="2F528F"/>
                </a:solidFill>
                <a:latin typeface="Calibri" panose="020F0502020204030204" pitchFamily="34" charset="0"/>
              </a:rPr>
              <a:t>The recommended activities in an assessment of an organization’s readiness to address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145</a:t>
            </a:fld>
            <a:endParaRPr lang="en-GB">
              <a:latin typeface="Calibri" panose="020F0502020204030204" pitchFamily="34" charset="0"/>
            </a:endParaRPr>
          </a:p>
        </p:txBody>
      </p:sp>
    </p:spTree>
    <p:extLst>
      <p:ext uri="{BB962C8B-B14F-4D97-AF65-F5344CB8AC3E}">
        <p14:creationId xmlns:p14="http://schemas.microsoft.com/office/powerpoint/2010/main" val="116009173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M-52
Level=1 : L.O.= 4.9a : Briefly explain the characteristics of architecture risk management and where it is used within the TOGAF ADM.
See: TOGAF® Standard – ADM Techniques : Page 67 : §9.1</a:t>
            </a:r>
          </a:p>
          <a:p>
            <a:r>
              <a:rPr lang="en-GB" sz="1100">
                <a:solidFill>
                  <a:srgbClr val="2F528F"/>
                </a:solidFill>
                <a:latin typeface="Calibri" panose="020F0502020204030204" pitchFamily="34" charset="0"/>
              </a:rPr>
              <a:t>There is risk with any architecture/business transformation effort. It is important to identify, classify, and mitigate these risks before starting so that they can be tracked throughout the transformation effort.</a:t>
            </a:r>
          </a:p>
          <a:p>
            <a:r>
              <a:rPr lang="en-GB" sz="1100">
                <a:solidFill>
                  <a:srgbClr val="2F528F"/>
                </a:solidFill>
                <a:latin typeface="Calibri" panose="020F0502020204030204" pitchFamily="34" charset="0"/>
              </a:rPr>
              <a:t>Mitigation is an ongoing effort and planners must monitor the transformation context constantly.</a:t>
            </a:r>
          </a:p>
          <a:p>
            <a:r>
              <a:rPr lang="en-GB" sz="1100">
                <a:solidFill>
                  <a:srgbClr val="2F528F"/>
                </a:solidFill>
                <a:latin typeface="Calibri" panose="020F0502020204030204" pitchFamily="34" charset="0"/>
              </a:rPr>
              <a:t>While an Enterprise Architect may identify the risks, and mitigate certain ones, it is within the governance framework that risks have to be first accepted and then managed.</a:t>
            </a:r>
          </a:p>
          <a:p>
            <a:pPr>
              <a:spcAft>
                <a:spcPts val="433"/>
              </a:spcAft>
            </a:pPr>
            <a:r>
              <a:rPr lang="en-GB" sz="1100">
                <a:solidFill>
                  <a:srgbClr val="2F528F"/>
                </a:solidFill>
                <a:latin typeface="Calibri" panose="020F0502020204030204" pitchFamily="34" charset="0"/>
                <a:cs typeface="Calibri" panose="020F0502020204030204" pitchFamily="34" charset="0"/>
              </a:rPr>
              <a:t>There are two levels of risk that should be considered, namely:</a:t>
            </a:r>
          </a:p>
          <a:p>
            <a:pPr marL="371532" indent="-371532">
              <a:spcAft>
                <a:spcPts val="433"/>
              </a:spcAft>
              <a:buFont typeface="+mj-lt"/>
              <a:buAutoNum type="arabicPeriod"/>
              <a:tabLst>
                <a:tab pos="192646" algn="l"/>
              </a:tabLst>
            </a:pPr>
            <a:r>
              <a:rPr lang="en-GB" sz="1100">
                <a:solidFill>
                  <a:srgbClr val="2F528F"/>
                </a:solidFill>
                <a:latin typeface="Calibri" panose="020F0502020204030204" pitchFamily="34" charset="0"/>
                <a:cs typeface="Calibri" panose="020F0502020204030204" pitchFamily="34" charset="0"/>
              </a:rPr>
              <a:t>Initial Level of Risk: risk categorization prior to determining and implementing mitigating actions</a:t>
            </a:r>
          </a:p>
          <a:p>
            <a:pPr marL="371532" indent="-371532">
              <a:spcAft>
                <a:spcPts val="433"/>
              </a:spcAft>
              <a:buFont typeface="+mj-lt"/>
              <a:buAutoNum type="arabicPeriod"/>
              <a:tabLst>
                <a:tab pos="192646" algn="l"/>
              </a:tabLst>
            </a:pPr>
            <a:r>
              <a:rPr lang="en-GB" sz="1100">
                <a:solidFill>
                  <a:srgbClr val="2F528F"/>
                </a:solidFill>
                <a:latin typeface="Calibri" panose="020F0502020204030204" pitchFamily="34" charset="0"/>
                <a:cs typeface="Calibri" panose="020F0502020204030204" pitchFamily="34" charset="0"/>
              </a:rPr>
              <a:t>Residual Level of Risk:  risk categorization after implementation of mitigating actions (if any)</a:t>
            </a:r>
          </a:p>
          <a:p>
            <a:r>
              <a:rPr lang="en-GB" sz="1100">
                <a:solidFill>
                  <a:srgbClr val="2F528F"/>
                </a:solidFill>
                <a:latin typeface="Calibri" panose="020F0502020204030204" pitchFamily="34" charset="0"/>
                <a:cs typeface="Calibri" panose="020F0502020204030204" pitchFamily="34" charset="0"/>
              </a:rPr>
              <a:t>The process for risk management follows and consists of:</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classification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identification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initial assessment</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mitigation and residual assessment</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monitoring</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146</a:t>
            </a:fld>
            <a:endParaRPr lang="en-GB">
              <a:latin typeface="Calibri" panose="020F0502020204030204" pitchFamily="34" charset="0"/>
            </a:endParaRPr>
          </a:p>
        </p:txBody>
      </p:sp>
    </p:spTree>
    <p:extLst>
      <p:ext uri="{BB962C8B-B14F-4D97-AF65-F5344CB8AC3E}">
        <p14:creationId xmlns:p14="http://schemas.microsoft.com/office/powerpoint/2010/main" val="150743896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4.9a : Briefly explain the characteristics of architecture risk management and where it is used within the TOGAF ADM.
See: TOGAF® Standard – ADM Techniques : Page 67 : §9.1</a:t>
            </a:r>
          </a:p>
          <a:p>
            <a:r>
              <a:rPr lang="en-GB" sz="1100">
                <a:solidFill>
                  <a:srgbClr val="2F528F"/>
                </a:solidFill>
                <a:latin typeface="Calibri" panose="020F0502020204030204" pitchFamily="34" charset="0"/>
                <a:cs typeface="Calibri" panose="020F0502020204030204" pitchFamily="34" charset="0"/>
              </a:rPr>
              <a:t>Risk Classification</a:t>
            </a:r>
          </a:p>
          <a:p>
            <a:r>
              <a:rPr lang="en-GB" sz="1100">
                <a:solidFill>
                  <a:srgbClr val="2F528F"/>
                </a:solidFill>
                <a:latin typeface="Calibri" panose="020F0502020204030204" pitchFamily="34" charset="0"/>
                <a:cs typeface="Calibri" panose="020F0502020204030204" pitchFamily="34" charset="0"/>
              </a:rPr>
              <a:t>One common way for risks to be classified is with respect to their impact on the organization, whereby risks with certain impacts have to be addressed by certain levels of governance.</a:t>
            </a:r>
          </a:p>
          <a:p>
            <a:r>
              <a:rPr lang="en-GB" sz="1100">
                <a:solidFill>
                  <a:srgbClr val="2F528F"/>
                </a:solidFill>
                <a:latin typeface="Calibri" panose="020F0502020204030204" pitchFamily="34" charset="0"/>
                <a:cs typeface="Calibri" panose="020F0502020204030204" pitchFamily="34" charset="0"/>
              </a:rPr>
              <a:t>Risks are typically classified:</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time (schedule)</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cost (budget)</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scope</a:t>
            </a:r>
          </a:p>
          <a:p>
            <a:r>
              <a:rPr lang="en-GB" sz="1100">
                <a:solidFill>
                  <a:srgbClr val="2F528F"/>
                </a:solidFill>
                <a:latin typeface="Calibri" panose="020F0502020204030204" pitchFamily="34" charset="0"/>
                <a:cs typeface="Calibri" panose="020F0502020204030204" pitchFamily="34" charset="0"/>
              </a:rPr>
              <a:t>but should include:</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client transformation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relationship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contractual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technological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complexity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environmental (corporate)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personnel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acceptance risks</a:t>
            </a:r>
          </a:p>
          <a:p>
            <a:r>
              <a:rPr lang="en-GB" sz="1100" b="1">
                <a:solidFill>
                  <a:srgbClr val="2F528F"/>
                </a:solidFill>
                <a:latin typeface="Calibri" panose="020F0502020204030204" pitchFamily="34" charset="0"/>
                <a:cs typeface="Calibri" panose="020F0502020204030204" pitchFamily="34" charset="0"/>
              </a:rPr>
              <a:t>Risk Identification</a:t>
            </a:r>
          </a:p>
          <a:p>
            <a:r>
              <a:rPr lang="en-GB" sz="1100">
                <a:solidFill>
                  <a:srgbClr val="2F528F"/>
                </a:solidFill>
                <a:latin typeface="Calibri" panose="020F0502020204030204" pitchFamily="34" charset="0"/>
                <a:cs typeface="Calibri" panose="020F0502020204030204" pitchFamily="34" charset="0"/>
              </a:rPr>
              <a:t>Maturity and Transformation Readiness Assessments will reveal many risks.</a:t>
            </a:r>
          </a:p>
          <a:p>
            <a:r>
              <a:rPr lang="en-GB" sz="1100">
                <a:solidFill>
                  <a:srgbClr val="2F528F"/>
                </a:solidFill>
                <a:latin typeface="Calibri" panose="020F0502020204030204" pitchFamily="34" charset="0"/>
                <a:cs typeface="Calibri" panose="020F0502020204030204" pitchFamily="34" charset="0"/>
              </a:rPr>
              <a:t>Capability Maturity Models (CMMs) are suitable for specific factors associated with architecture delivery - to first identify baseline and target.</a:t>
            </a:r>
          </a:p>
          <a:p>
            <a:r>
              <a:rPr lang="en-GB" sz="1100">
                <a:solidFill>
                  <a:srgbClr val="2F528F"/>
                </a:solidFill>
                <a:latin typeface="Calibri" panose="020F0502020204030204" pitchFamily="34" charset="0"/>
                <a:cs typeface="Calibri" panose="020F0502020204030204" pitchFamily="34" charset="0"/>
              </a:rPr>
              <a:t>The implications of not achieving the target state can result in the discovery of risks. </a:t>
            </a:r>
          </a:p>
          <a:p>
            <a:pPr defTabSz="990752">
              <a:defRPr/>
            </a:pPr>
            <a:r>
              <a:rPr lang="en-GB" sz="1100">
                <a:solidFill>
                  <a:srgbClr val="2F528F"/>
                </a:solidFill>
                <a:latin typeface="Calibri" panose="020F0502020204030204" pitchFamily="34" charset="0"/>
                <a:cs typeface="Calibri" panose="020F0502020204030204" pitchFamily="34" charset="0"/>
              </a:rPr>
              <a:t>Risk documentation is completed in the context of a Risk Management Plan - see e.g. PMBOK® and PRINCE2®</a:t>
            </a:r>
          </a:p>
          <a:p>
            <a:pPr defTabSz="990752">
              <a:defRPr/>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9.1 Introduction</a:t>
            </a:r>
          </a:p>
          <a:p>
            <a:pPr algn="l"/>
            <a:r>
              <a:rPr lang="en-GB" sz="1100">
                <a:solidFill>
                  <a:srgbClr val="2F528F"/>
                </a:solidFill>
                <a:latin typeface="Calibri" panose="020F0502020204030204" pitchFamily="34" charset="0"/>
              </a:rPr>
              <a:t>There will always be risk with any architecture/business transformation effort. It is important to</a:t>
            </a:r>
          </a:p>
          <a:p>
            <a:pPr algn="l"/>
            <a:r>
              <a:rPr lang="en-GB" sz="1100">
                <a:solidFill>
                  <a:srgbClr val="2F528F"/>
                </a:solidFill>
                <a:latin typeface="Calibri" panose="020F0502020204030204" pitchFamily="34" charset="0"/>
              </a:rPr>
              <a:t>identify, classify, and mitigate these risks before starting so that they can be tracked throughout</a:t>
            </a:r>
          </a:p>
          <a:p>
            <a:pPr algn="l"/>
            <a:r>
              <a:rPr lang="en-GB" sz="1100">
                <a:solidFill>
                  <a:srgbClr val="2F528F"/>
                </a:solidFill>
                <a:latin typeface="Calibri" panose="020F0502020204030204" pitchFamily="34" charset="0"/>
              </a:rPr>
              <a:t>the transformation effort.</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marL="309610" indent="-309610">
              <a:buFont typeface="Courier New" panose="02070309020205020404" pitchFamily="49" charset="0"/>
              <a:buChar char="o"/>
            </a:pPr>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147</a:t>
            </a:fld>
            <a:endParaRPr lang="en-GB">
              <a:latin typeface="Calibri" panose="020F0502020204030204" pitchFamily="34" charset="0"/>
            </a:endParaRPr>
          </a:p>
        </p:txBody>
      </p:sp>
    </p:spTree>
    <p:extLst>
      <p:ext uri="{BB962C8B-B14F-4D97-AF65-F5344CB8AC3E}">
        <p14:creationId xmlns:p14="http://schemas.microsoft.com/office/powerpoint/2010/main" val="9085454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4.9a : Briefly explain the characteristics of architecture risk management and where it is used within the TOGAF ADM.
See : TOGAF® Standard – ADM Techniques : Page 67 : §9.1</a:t>
            </a:r>
          </a:p>
          <a:p>
            <a:pPr algn="l"/>
            <a:r>
              <a:rPr lang="en-GB" sz="1100" b="1">
                <a:solidFill>
                  <a:srgbClr val="2F528F"/>
                </a:solidFill>
                <a:latin typeface="Calibri" panose="020F0502020204030204" pitchFamily="34" charset="0"/>
              </a:rPr>
              <a:t>Effect</a:t>
            </a:r>
            <a:r>
              <a:rPr lang="en-GB" sz="1100">
                <a:solidFill>
                  <a:srgbClr val="2F528F"/>
                </a:solidFill>
                <a:latin typeface="Calibri" panose="020F0502020204030204" pitchFamily="34" charset="0"/>
              </a:rPr>
              <a:t> is assessed using: </a:t>
            </a:r>
          </a:p>
          <a:p>
            <a:pPr>
              <a:tabLst>
                <a:tab pos="968392" algn="l"/>
              </a:tabLst>
            </a:pPr>
            <a:r>
              <a:rPr lang="en-GB" sz="1100">
                <a:solidFill>
                  <a:srgbClr val="2F528F"/>
                </a:solidFill>
                <a:latin typeface="Calibri" panose="020F0502020204030204" pitchFamily="34" charset="0"/>
              </a:rPr>
              <a:t>Catastrophic infers critical financial loss that could result in 	bankruptcy of the organization</a:t>
            </a:r>
          </a:p>
          <a:p>
            <a:pPr>
              <a:tabLst>
                <a:tab pos="968392" algn="l"/>
              </a:tabLst>
            </a:pPr>
            <a:r>
              <a:rPr lang="en-GB" sz="1100">
                <a:solidFill>
                  <a:srgbClr val="2F528F"/>
                </a:solidFill>
                <a:latin typeface="Calibri" panose="020F0502020204030204" pitchFamily="34" charset="0"/>
              </a:rPr>
              <a:t> Critical 	infers serious financial loss in more than one line of business leading to a loss in productivity and no ROI</a:t>
            </a:r>
          </a:p>
          <a:p>
            <a:pPr>
              <a:tabLst>
                <a:tab pos="968392" algn="l"/>
              </a:tabLst>
            </a:pPr>
            <a:r>
              <a:rPr lang="en-GB" sz="1100">
                <a:solidFill>
                  <a:srgbClr val="2F528F"/>
                </a:solidFill>
                <a:latin typeface="Calibri" panose="020F0502020204030204" pitchFamily="34" charset="0"/>
              </a:rPr>
              <a:t>Marginal 	infers a minor financial loss in a line of business and a reduced ROI</a:t>
            </a:r>
          </a:p>
          <a:p>
            <a:pPr>
              <a:tabLst>
                <a:tab pos="968392" algn="l"/>
              </a:tabLst>
            </a:pPr>
            <a:r>
              <a:rPr lang="en-GB" sz="1100">
                <a:solidFill>
                  <a:srgbClr val="2F528F"/>
                </a:solidFill>
                <a:latin typeface="Calibri" panose="020F0502020204030204" pitchFamily="34" charset="0"/>
              </a:rPr>
              <a:t>Negligible 	infers a minimal impact on a line of business’ ability to deliver services and/or products</a:t>
            </a:r>
          </a:p>
          <a:p>
            <a:r>
              <a:rPr lang="en-GB" sz="1100" b="1">
                <a:solidFill>
                  <a:srgbClr val="2F528F"/>
                </a:solidFill>
                <a:latin typeface="Calibri" panose="020F0502020204030204" pitchFamily="34" charset="0"/>
              </a:rPr>
              <a:t>Frequency</a:t>
            </a:r>
            <a:r>
              <a:rPr lang="en-GB" sz="1100">
                <a:solidFill>
                  <a:srgbClr val="2F528F"/>
                </a:solidFill>
                <a:latin typeface="Calibri" panose="020F0502020204030204" pitchFamily="34" charset="0"/>
              </a:rPr>
              <a:t> as:</a:t>
            </a:r>
          </a:p>
          <a:p>
            <a:pPr>
              <a:tabLst>
                <a:tab pos="968392" algn="l"/>
              </a:tabLst>
            </a:pPr>
            <a:r>
              <a:rPr lang="en-GB" sz="1100">
                <a:solidFill>
                  <a:srgbClr val="2F528F"/>
                </a:solidFill>
                <a:latin typeface="Calibri" panose="020F0502020204030204" pitchFamily="34" charset="0"/>
              </a:rPr>
              <a:t>Frequent: 	likely to occur very often and/or continuously</a:t>
            </a:r>
          </a:p>
          <a:p>
            <a:pPr>
              <a:tabLst>
                <a:tab pos="968392" algn="l"/>
              </a:tabLst>
            </a:pPr>
            <a:r>
              <a:rPr lang="en-GB" sz="1100">
                <a:solidFill>
                  <a:srgbClr val="2F528F"/>
                </a:solidFill>
                <a:latin typeface="Calibri" panose="020F0502020204030204" pitchFamily="34" charset="0"/>
              </a:rPr>
              <a:t>Likely: 	occurs several times over the course of a transformation cycle</a:t>
            </a:r>
          </a:p>
          <a:p>
            <a:pPr>
              <a:tabLst>
                <a:tab pos="968392" algn="l"/>
              </a:tabLst>
            </a:pPr>
            <a:r>
              <a:rPr lang="en-GB" sz="1100">
                <a:solidFill>
                  <a:srgbClr val="2F528F"/>
                </a:solidFill>
                <a:latin typeface="Calibri" panose="020F0502020204030204" pitchFamily="34" charset="0"/>
              </a:rPr>
              <a:t>Occasional: 	occurs sporadically</a:t>
            </a:r>
          </a:p>
          <a:p>
            <a:pPr>
              <a:tabLst>
                <a:tab pos="968392" algn="l"/>
              </a:tabLst>
            </a:pPr>
            <a:r>
              <a:rPr lang="en-GB" sz="1100">
                <a:solidFill>
                  <a:srgbClr val="2F528F"/>
                </a:solidFill>
                <a:latin typeface="Calibri" panose="020F0502020204030204" pitchFamily="34" charset="0"/>
              </a:rPr>
              <a:t>Seldom: 	remotely possible and would probably occur not more than once</a:t>
            </a:r>
          </a:p>
          <a:p>
            <a:pPr>
              <a:tabLst>
                <a:tab pos="968392" algn="l"/>
              </a:tabLst>
            </a:pPr>
            <a:r>
              <a:rPr lang="en-GB" sz="1100">
                <a:solidFill>
                  <a:srgbClr val="2F528F"/>
                </a:solidFill>
                <a:latin typeface="Calibri" panose="020F0502020204030204" pitchFamily="34" charset="0"/>
              </a:rPr>
              <a:t>Unlikely: 	will probably not occur during the course of a transformation cycle</a:t>
            </a:r>
          </a:p>
          <a:p>
            <a:pPr algn="l"/>
            <a:r>
              <a:rPr lang="en-GB" sz="1100">
                <a:solidFill>
                  <a:srgbClr val="2F528F"/>
                </a:solidFill>
                <a:latin typeface="Calibri" panose="020F0502020204030204" pitchFamily="34" charset="0"/>
              </a:rPr>
              <a:t>These are combined using a heuristically-based but consistent classification such as:</a:t>
            </a:r>
          </a:p>
          <a:p>
            <a:pPr>
              <a:tabLst>
                <a:tab pos="1849061" algn="l"/>
              </a:tabLst>
            </a:pPr>
            <a:r>
              <a:rPr lang="en-GB" sz="1100">
                <a:solidFill>
                  <a:srgbClr val="2F528F"/>
                </a:solidFill>
                <a:latin typeface="Calibri" panose="020F0502020204030204" pitchFamily="34" charset="0"/>
              </a:rPr>
              <a:t>Extremely High Risk (E): the transformation effort will fail with severe consequences</a:t>
            </a:r>
          </a:p>
          <a:p>
            <a:pPr>
              <a:tabLst>
                <a:tab pos="1849061" algn="l"/>
              </a:tabLst>
            </a:pPr>
            <a:r>
              <a:rPr lang="en-GB" sz="1100">
                <a:solidFill>
                  <a:srgbClr val="2F528F"/>
                </a:solidFill>
                <a:latin typeface="Calibri" panose="020F0502020204030204" pitchFamily="34" charset="0"/>
              </a:rPr>
              <a:t>High Risk (H): significant failure of parts of the transformation effort resulting in certain goals not being achieved</a:t>
            </a:r>
          </a:p>
          <a:p>
            <a:pPr>
              <a:tabLst>
                <a:tab pos="1849061" algn="l"/>
              </a:tabLst>
            </a:pPr>
            <a:r>
              <a:rPr lang="en-GB" sz="1100">
                <a:solidFill>
                  <a:srgbClr val="2F528F"/>
                </a:solidFill>
                <a:latin typeface="Calibri" panose="020F0502020204030204" pitchFamily="34" charset="0"/>
              </a:rPr>
              <a:t>Moderate Risk (M): noticeable failure of parts of the transformation effort threatening the success of certain goals</a:t>
            </a:r>
          </a:p>
          <a:p>
            <a:pPr>
              <a:tabLst>
                <a:tab pos="1849061" algn="l"/>
              </a:tabLst>
            </a:pPr>
            <a:r>
              <a:rPr lang="en-GB" sz="1100">
                <a:solidFill>
                  <a:srgbClr val="2F528F"/>
                </a:solidFill>
                <a:latin typeface="Calibri" panose="020F0502020204030204" pitchFamily="34" charset="0"/>
              </a:rPr>
              <a:t>Low Risk (L): certain goals will not be wholly successful</a:t>
            </a:r>
          </a:p>
          <a:p>
            <a:pPr>
              <a:tabLst>
                <a:tab pos="1849061" algn="l"/>
              </a:tabLst>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9.1 Introduction</a:t>
            </a:r>
          </a:p>
          <a:p>
            <a:pPr algn="l"/>
            <a:r>
              <a:rPr lang="en-GB" sz="1100">
                <a:solidFill>
                  <a:srgbClr val="2F528F"/>
                </a:solidFill>
                <a:latin typeface="Calibri" panose="020F0502020204030204" pitchFamily="34" charset="0"/>
              </a:rPr>
              <a:t>There will always be risk with any architecture/business transformation effort. It is important to</a:t>
            </a:r>
          </a:p>
          <a:p>
            <a:pPr algn="l"/>
            <a:r>
              <a:rPr lang="en-GB" sz="1100">
                <a:solidFill>
                  <a:srgbClr val="2F528F"/>
                </a:solidFill>
                <a:latin typeface="Calibri" panose="020F0502020204030204" pitchFamily="34" charset="0"/>
              </a:rPr>
              <a:t>identify, classify, and mitigate these risks before starting so that they can be tracked throughout</a:t>
            </a:r>
          </a:p>
          <a:p>
            <a:pPr algn="l"/>
            <a:r>
              <a:rPr lang="en-GB" sz="1100">
                <a:solidFill>
                  <a:srgbClr val="2F528F"/>
                </a:solidFill>
                <a:latin typeface="Calibri" panose="020F0502020204030204" pitchFamily="34" charset="0"/>
              </a:rPr>
              <a:t>the transformation effort.</a:t>
            </a:r>
          </a:p>
          <a:p>
            <a:pPr algn="l"/>
            <a:r>
              <a:rPr lang="en-GB" sz="1100">
                <a:solidFill>
                  <a:srgbClr val="2F528F"/>
                </a:solidFill>
                <a:latin typeface="Calibri" panose="020F0502020204030204" pitchFamily="34" charset="0"/>
              </a:rPr>
              <a:t>Mitigation is an ongoing effort and often the risk triggers may be outside the scope of the transformation planners (e.g., merger, acquisition) so planners must monitor the </a:t>
            </a:r>
            <a:r>
              <a:rPr lang="en-GB" sz="1100" err="1">
                <a:solidFill>
                  <a:srgbClr val="2F528F"/>
                </a:solidFill>
                <a:latin typeface="Calibri" panose="020F0502020204030204" pitchFamily="34" charset="0"/>
              </a:rPr>
              <a:t>transfor</a:t>
            </a:r>
            <a:r>
              <a:rPr lang="en-GB" sz="1100">
                <a:solidFill>
                  <a:srgbClr val="2F528F"/>
                </a:solidFill>
                <a:latin typeface="Calibri" panose="020F0502020204030204" pitchFamily="34" charset="0"/>
              </a:rPr>
              <a:t>… </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148</a:t>
            </a:fld>
            <a:endParaRPr lang="en-GB">
              <a:latin typeface="Calibri" panose="020F0502020204030204" pitchFamily="34" charset="0"/>
            </a:endParaRPr>
          </a:p>
        </p:txBody>
      </p:sp>
    </p:spTree>
    <p:extLst>
      <p:ext uri="{BB962C8B-B14F-4D97-AF65-F5344CB8AC3E}">
        <p14:creationId xmlns:p14="http://schemas.microsoft.com/office/powerpoint/2010/main" val="286687545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4.9a : Briefly explain the characteristics of architecture risk management and where it is used within the TOGAF ADM.
See: TOGAF® Standard – ADM Techniques : Page 67 : §9.1</a:t>
            </a:r>
          </a:p>
          <a:p>
            <a:r>
              <a:rPr lang="en-GB" sz="1100">
                <a:solidFill>
                  <a:srgbClr val="2F528F"/>
                </a:solidFill>
                <a:latin typeface="Calibri" panose="020F0502020204030204" pitchFamily="34" charset="0"/>
              </a:rPr>
              <a:t>It is NOT expected that the EA will have to indulge in these things – but it is necessary to appreciate them so that </a:t>
            </a:r>
          </a:p>
          <a:p>
            <a:r>
              <a:rPr lang="en-GB" sz="1100">
                <a:solidFill>
                  <a:srgbClr val="2F528F"/>
                </a:solidFill>
                <a:latin typeface="Calibri" panose="020F0502020204030204" pitchFamily="34" charset="0"/>
              </a:rPr>
              <a:t>sensible conversation can be held and the meaning of Risk Analysis outputs can be comprehended and assessed.</a:t>
            </a:r>
          </a:p>
          <a:p>
            <a:pPr algn="l"/>
            <a:r>
              <a:rPr lang="en-GB" sz="1100">
                <a:solidFill>
                  <a:srgbClr val="2F528F"/>
                </a:solidFill>
                <a:latin typeface="Calibri" panose="020F0502020204030204" pitchFamily="34" charset="0"/>
              </a:rPr>
              <a:t>There are several other issues that arise.</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the classification E, H, M, L is not of sufficient granularity to allow sensible prioritization. Probably a scale 0.1 thru 99.9 is more useful.</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in reality, bearing in  mind resource constraints, the tendency is to concentrate on the mitigation of perceived ‘big’ risks.</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modelling of rare events, such as stock market crashes, storms and structural failures, can be important and there is now a need to understand, in principle, such things as:</a:t>
            </a:r>
          </a:p>
          <a:p>
            <a:pPr>
              <a:tabLst>
                <a:tab pos="2528483" algn="l"/>
              </a:tabLst>
            </a:pPr>
            <a:r>
              <a:rPr lang="en-GB" sz="1100" b="1">
                <a:solidFill>
                  <a:srgbClr val="2F528F"/>
                </a:solidFill>
                <a:latin typeface="Calibri" panose="020F0502020204030204" pitchFamily="34" charset="0"/>
              </a:rPr>
              <a:t>Mathematical bases</a:t>
            </a:r>
            <a:r>
              <a:rPr lang="en-GB" sz="1100">
                <a:solidFill>
                  <a:srgbClr val="2F528F"/>
                </a:solidFill>
                <a:latin typeface="Calibri" panose="020F0502020204030204" pitchFamily="34" charset="0"/>
              </a:rPr>
              <a:t>: behaviour of maxima and threshold exceedances in large samples, both for independent and dependent data. Poisson process modelling. </a:t>
            </a:r>
          </a:p>
          <a:p>
            <a:pPr>
              <a:tabLst>
                <a:tab pos="2528483" algn="l"/>
              </a:tabLst>
            </a:pPr>
            <a:r>
              <a:rPr lang="en-GB" sz="1100" b="1">
                <a:solidFill>
                  <a:srgbClr val="2F528F"/>
                </a:solidFill>
                <a:latin typeface="Calibri" panose="020F0502020204030204" pitchFamily="34" charset="0"/>
              </a:rPr>
              <a:t>Statistical methods</a:t>
            </a:r>
            <a:r>
              <a:rPr lang="en-GB" sz="1100">
                <a:solidFill>
                  <a:srgbClr val="2F528F"/>
                </a:solidFill>
                <a:latin typeface="Calibri" panose="020F0502020204030204" pitchFamily="34" charset="0"/>
              </a:rPr>
              <a:t>: modelling using the GEV and GP distributions, for independent and dependent data. Likelihood and Bayesian inference. Non-stationarity. Extremal coefficients. Multivariate extreme-value distributions. Max-stable processes.</a:t>
            </a:r>
          </a:p>
          <a:p>
            <a:pPr>
              <a:tabLst>
                <a:tab pos="2528483" algn="l"/>
              </a:tabLst>
            </a:pPr>
            <a:r>
              <a:rPr lang="en-GB" sz="1100" b="1">
                <a:solidFill>
                  <a:srgbClr val="2F528F"/>
                </a:solidFill>
                <a:latin typeface="Calibri" panose="020F0502020204030204" pitchFamily="34" charset="0"/>
              </a:rPr>
              <a:t>Applications</a:t>
            </a:r>
            <a:r>
              <a:rPr lang="en-GB" sz="1100">
                <a:solidFill>
                  <a:srgbClr val="2F528F"/>
                </a:solidFill>
                <a:latin typeface="Calibri" panose="020F0502020204030204" pitchFamily="34" charset="0"/>
              </a:rPr>
              <a:t>: Environmental, financial, and engineering applications. Use of R for extremal modelling.</a:t>
            </a:r>
          </a:p>
          <a:p>
            <a:pPr>
              <a:tabLst>
                <a:tab pos="2528483" algn="l"/>
              </a:tabLst>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9.1 Introduction</a:t>
            </a:r>
          </a:p>
          <a:p>
            <a:pPr algn="l"/>
            <a:r>
              <a:rPr lang="en-GB" sz="1100">
                <a:solidFill>
                  <a:srgbClr val="2F528F"/>
                </a:solidFill>
                <a:latin typeface="Calibri" panose="020F0502020204030204" pitchFamily="34" charset="0"/>
              </a:rPr>
              <a:t>There will always be risk with any architecture/business transformation effort. It is important to</a:t>
            </a:r>
          </a:p>
          <a:p>
            <a:pPr algn="l"/>
            <a:r>
              <a:rPr lang="en-GB" sz="1100">
                <a:solidFill>
                  <a:srgbClr val="2F528F"/>
                </a:solidFill>
                <a:latin typeface="Calibri" panose="020F0502020204030204" pitchFamily="34" charset="0"/>
              </a:rPr>
              <a:t>identify, classify, and mitigate these risks before starting so that they can be tracked throughout</a:t>
            </a:r>
          </a:p>
          <a:p>
            <a:pPr algn="l"/>
            <a:r>
              <a:rPr lang="en-GB" sz="1100">
                <a:solidFill>
                  <a:srgbClr val="2F528F"/>
                </a:solidFill>
                <a:latin typeface="Calibri" panose="020F0502020204030204" pitchFamily="34" charset="0"/>
              </a:rPr>
              <a:t>the transformation effort.</a:t>
            </a:r>
          </a:p>
          <a:p>
            <a:pPr algn="l"/>
            <a:r>
              <a:rPr lang="en-GB" sz="1100">
                <a:solidFill>
                  <a:srgbClr val="2F528F"/>
                </a:solidFill>
                <a:latin typeface="Calibri" panose="020F0502020204030204" pitchFamily="34" charset="0"/>
              </a:rPr>
              <a:t>Mitigation is an ongoing effort and often the risk triggers may be outside the scope of the</a:t>
            </a:r>
          </a:p>
          <a:p>
            <a:pPr algn="l"/>
            <a:r>
              <a:rPr lang="en-GB" sz="1100">
                <a:solidFill>
                  <a:srgbClr val="2F528F"/>
                </a:solidFill>
                <a:latin typeface="Calibri" panose="020F0502020204030204" pitchFamily="34" charset="0"/>
              </a:rPr>
              <a:t>transformation planners (e.g., merger, acquisition) so planners must monitor the transformation</a:t>
            </a:r>
          </a:p>
          <a:p>
            <a:pPr algn="l"/>
            <a:r>
              <a:rPr lang="en-GB" sz="1100">
                <a:solidFill>
                  <a:srgbClr val="2F528F"/>
                </a:solidFill>
                <a:latin typeface="Calibri" panose="020F0502020204030204" pitchFamily="34" charset="0"/>
              </a:rPr>
              <a:t>context constantly.</a:t>
            </a:r>
          </a:p>
          <a:p>
            <a:pPr algn="l"/>
            <a:r>
              <a:rPr lang="en-GB" sz="1100">
                <a:solidFill>
                  <a:srgbClr val="2F528F"/>
                </a:solidFill>
                <a:latin typeface="Calibri" panose="020F0502020204030204" pitchFamily="34" charset="0"/>
              </a:rPr>
              <a:t>It is also important to note that the Enterprise Architect may identify the risks and mitigate</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marL="309610" indent="-309610">
              <a:buFont typeface="Courier New" panose="02070309020205020404" pitchFamily="49" charset="0"/>
              <a:buChar char="o"/>
            </a:pP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149</a:t>
            </a:fld>
            <a:endParaRPr lang="en-GB">
              <a:latin typeface="Calibri" panose="020F0502020204030204" pitchFamily="34" charset="0"/>
            </a:endParaRPr>
          </a:p>
        </p:txBody>
      </p:sp>
    </p:spTree>
    <p:extLst>
      <p:ext uri="{BB962C8B-B14F-4D97-AF65-F5344CB8AC3E}">
        <p14:creationId xmlns:p14="http://schemas.microsoft.com/office/powerpoint/2010/main" val="416043503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Q-39
Level=1 : L.O.= 4.9a : Briefly explain the characteristics of architecture risk management and where it is used within the TOGAF ADM.
See: TOGAF® Standard – ADM Techniques : Page 67 : §9.1</a:t>
            </a:r>
          </a:p>
          <a:p>
            <a:pPr algn="l"/>
            <a:r>
              <a:rPr lang="en-GB" sz="1100" b="1">
                <a:solidFill>
                  <a:srgbClr val="2F528F"/>
                </a:solidFill>
                <a:latin typeface="Calibri" panose="020F0502020204030204" pitchFamily="34" charset="0"/>
                <a:cs typeface="Calibri" panose="020F0502020204030204" pitchFamily="34" charset="0"/>
              </a:rPr>
              <a:t>Conduct Residual Risk Assessment</a:t>
            </a:r>
          </a:p>
          <a:p>
            <a:pPr algn="l"/>
            <a:r>
              <a:rPr lang="en-GB" sz="1100">
                <a:solidFill>
                  <a:srgbClr val="2F528F"/>
                </a:solidFill>
                <a:latin typeface="Calibri" panose="020F0502020204030204" pitchFamily="34" charset="0"/>
                <a:cs typeface="Calibri" panose="020F0502020204030204" pitchFamily="34" charset="0"/>
              </a:rPr>
              <a:t>Once the mitigation effort has been identified, see whether the mitigation effort has really made an acceptable difference.</a:t>
            </a:r>
          </a:p>
          <a:p>
            <a:pPr algn="l"/>
            <a:r>
              <a:rPr lang="en-GB" sz="1100">
                <a:solidFill>
                  <a:srgbClr val="2F528F"/>
                </a:solidFill>
                <a:latin typeface="Calibri" panose="020F0502020204030204" pitchFamily="34" charset="0"/>
                <a:cs typeface="Calibri" panose="020F0502020204030204" pitchFamily="34" charset="0"/>
              </a:rPr>
              <a:t>The risk that remains is called the "residual risk". </a:t>
            </a:r>
          </a:p>
          <a:p>
            <a:pPr algn="l"/>
            <a:r>
              <a:rPr lang="en-GB" sz="1100">
                <a:solidFill>
                  <a:srgbClr val="2F528F"/>
                </a:solidFill>
                <a:latin typeface="Calibri" panose="020F0502020204030204" pitchFamily="34" charset="0"/>
                <a:cs typeface="Calibri" panose="020F0502020204030204" pitchFamily="34" charset="0"/>
              </a:rPr>
              <a:t>Does the mitigating effort actually reduces the impact?</a:t>
            </a:r>
          </a:p>
          <a:p>
            <a:pPr algn="l"/>
            <a:r>
              <a:rPr lang="en-GB" sz="1100">
                <a:solidFill>
                  <a:srgbClr val="2F528F"/>
                </a:solidFill>
                <a:latin typeface="Calibri" panose="020F0502020204030204" pitchFamily="34" charset="0"/>
                <a:cs typeface="Calibri" panose="020F0502020204030204" pitchFamily="34" charset="0"/>
              </a:rPr>
              <a:t>The final deliverable should be a transformation risk assessment: [figure]</a:t>
            </a:r>
          </a:p>
          <a:p>
            <a:pPr algn="l"/>
            <a:r>
              <a:rPr lang="en-GB" sz="1100">
                <a:solidFill>
                  <a:srgbClr val="2F528F"/>
                </a:solidFill>
                <a:latin typeface="Calibri" panose="020F0502020204030204" pitchFamily="34" charset="0"/>
                <a:cs typeface="Calibri" panose="020F0502020204030204" pitchFamily="34" charset="0"/>
              </a:rPr>
              <a:t>Risk Monitoring and Governance (Phase G)</a:t>
            </a:r>
          </a:p>
          <a:p>
            <a:r>
              <a:rPr lang="en-GB" sz="1100">
                <a:solidFill>
                  <a:srgbClr val="2F528F"/>
                </a:solidFill>
                <a:latin typeface="Calibri" panose="020F0502020204030204" pitchFamily="34" charset="0"/>
                <a:cs typeface="Calibri" panose="020F0502020204030204" pitchFamily="34" charset="0"/>
              </a:rPr>
              <a:t>The execution of the mitigating actions is to be carefully monitored to ensure that the enterprise is dealing with residual rather than initial risk. Risk identification and mitigation assessment worksheets are maintained as governance artifacts - kept up-to date in Phase G where risk monitoring is conducted.</a:t>
            </a:r>
          </a:p>
          <a:p>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9.1 Introduction</a:t>
            </a:r>
          </a:p>
          <a:p>
            <a:pPr algn="l"/>
            <a:r>
              <a:rPr lang="en-GB" sz="1100">
                <a:solidFill>
                  <a:srgbClr val="2F528F"/>
                </a:solidFill>
                <a:latin typeface="Calibri" panose="020F0502020204030204" pitchFamily="34" charset="0"/>
              </a:rPr>
              <a:t>There will always be risk with any architecture/business transformation effort. It is important to</a:t>
            </a:r>
          </a:p>
          <a:p>
            <a:pPr algn="l"/>
            <a:r>
              <a:rPr lang="en-GB" sz="1100">
                <a:solidFill>
                  <a:srgbClr val="2F528F"/>
                </a:solidFill>
                <a:latin typeface="Calibri" panose="020F0502020204030204" pitchFamily="34" charset="0"/>
              </a:rPr>
              <a:t>identify, classify, and mitigate these risks before starting so that they can be tracked throughout</a:t>
            </a:r>
          </a:p>
          <a:p>
            <a:pPr algn="l"/>
            <a:r>
              <a:rPr lang="en-GB" sz="1100">
                <a:solidFill>
                  <a:srgbClr val="2F528F"/>
                </a:solidFill>
                <a:latin typeface="Calibri" panose="020F0502020204030204" pitchFamily="34" charset="0"/>
              </a:rPr>
              <a:t>the transformation effort.</a:t>
            </a:r>
          </a:p>
          <a:p>
            <a:pPr algn="l"/>
            <a:r>
              <a:rPr lang="en-GB" sz="1100">
                <a:solidFill>
                  <a:srgbClr val="2F528F"/>
                </a:solidFill>
                <a:latin typeface="Calibri" panose="020F0502020204030204" pitchFamily="34" charset="0"/>
              </a:rPr>
              <a:t>Mitigation is an ongoing effort and often the risk triggers may be outside the scope of the</a:t>
            </a:r>
          </a:p>
          <a:p>
            <a:pPr algn="l"/>
            <a:r>
              <a:rPr lang="en-GB" sz="1100">
                <a:solidFill>
                  <a:srgbClr val="2F528F"/>
                </a:solidFill>
                <a:latin typeface="Calibri" panose="020F0502020204030204" pitchFamily="34" charset="0"/>
              </a:rPr>
              <a:t>transformation planners (e.g., merger, acquisition) so planners must monitor the transformation</a:t>
            </a:r>
          </a:p>
          <a:p>
            <a:pPr algn="l"/>
            <a:r>
              <a:rPr lang="en-GB" sz="1100">
                <a:solidFill>
                  <a:srgbClr val="2F528F"/>
                </a:solidFill>
                <a:latin typeface="Calibri" panose="020F0502020204030204" pitchFamily="34" charset="0"/>
              </a:rPr>
              <a:t>context constantly.</a:t>
            </a:r>
          </a:p>
          <a:p>
            <a:pPr algn="l"/>
            <a:r>
              <a:rPr lang="en-GB" sz="1100">
                <a:solidFill>
                  <a:srgbClr val="2F528F"/>
                </a:solidFill>
                <a:latin typeface="Calibri" panose="020F0502020204030204" pitchFamily="34" charset="0"/>
              </a:rPr>
              <a:t>It is also important to note that the Enterprise Architect may identify the risks and mitigate</a:t>
            </a:r>
          </a:p>
          <a:p>
            <a:pPr algn="l"/>
            <a:r>
              <a:rPr lang="en-GB" sz="1100">
                <a:solidFill>
                  <a:srgbClr val="2F528F"/>
                </a:solidFill>
                <a:latin typeface="Calibri" panose="020F0502020204030204" pitchFamily="34" charset="0"/>
              </a:rPr>
              <a:t>certain ones, but it is within the governance framework that risks have to be first accepted and</a:t>
            </a:r>
          </a:p>
          <a:p>
            <a:pPr algn="l"/>
            <a:r>
              <a:rPr lang="en-GB" sz="1100">
                <a:solidFill>
                  <a:srgbClr val="2F528F"/>
                </a:solidFill>
                <a:latin typeface="Calibri" panose="020F0502020204030204" pitchFamily="34" charset="0"/>
              </a:rPr>
              <a:t>then managed.</a:t>
            </a:r>
          </a:p>
          <a:p>
            <a:pPr algn="l"/>
            <a:r>
              <a:rPr lang="en-GB" sz="1100">
                <a:solidFill>
                  <a:srgbClr val="2F528F"/>
                </a:solidFill>
                <a:latin typeface="Calibri" panose="020F0502020204030204" pitchFamily="34" charset="0"/>
              </a:rPr>
              <a:t>There are two levels of risk that should be considered, namely:</a:t>
            </a:r>
          </a:p>
          <a:p>
            <a:pPr algn="l"/>
            <a:r>
              <a:rPr lang="en-GB" sz="1100">
                <a:solidFill>
                  <a:srgbClr val="2F528F"/>
                </a:solidFill>
                <a:latin typeface="Calibri" panose="020F0502020204030204" pitchFamily="34" charset="0"/>
              </a:rPr>
              <a:t>1. </a:t>
            </a:r>
            <a:r>
              <a:rPr lang="en-GB" sz="1100" b="1">
                <a:solidFill>
                  <a:srgbClr val="2F528F"/>
                </a:solidFill>
                <a:latin typeface="Calibri" panose="020F0502020204030204" pitchFamily="34" charset="0"/>
              </a:rPr>
              <a:t>Initial Level of Risk</a:t>
            </a:r>
            <a:r>
              <a:rPr lang="en-GB" sz="1100">
                <a:solidFill>
                  <a:srgbClr val="2F528F"/>
                </a:solidFill>
                <a:latin typeface="Calibri" panose="020F0502020204030204" pitchFamily="34" charset="0"/>
              </a:rPr>
              <a:t>: risk categorization prior to determining and implementing mitigating</a:t>
            </a:r>
          </a:p>
          <a:p>
            <a:pPr algn="l"/>
            <a:r>
              <a:rPr lang="en-GB" sz="1100">
                <a:solidFill>
                  <a:srgbClr val="2F528F"/>
                </a:solidFill>
                <a:latin typeface="Calibri" panose="020F0502020204030204" pitchFamily="34" charset="0"/>
              </a:rPr>
              <a:t>actions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cs typeface="Calibri" panose="020F0502020204030204" pitchFamily="34" charset="0"/>
            </a:endParaRPr>
          </a:p>
          <a:p>
            <a:pPr algn="l"/>
            <a:endParaRPr lang="en-GB" sz="1100">
              <a:solidFill>
                <a:srgbClr val="2F528F"/>
              </a:solidFill>
              <a:latin typeface="Calibri" panose="020F0502020204030204" pitchFamily="34" charset="0"/>
              <a:cs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150</a:t>
            </a:fld>
            <a:endParaRPr lang="en-GB">
              <a:latin typeface="Calibri" panose="020F0502020204030204" pitchFamily="34" charset="0"/>
            </a:endParaRPr>
          </a:p>
        </p:txBody>
      </p:sp>
    </p:spTree>
    <p:extLst>
      <p:ext uri="{BB962C8B-B14F-4D97-AF65-F5344CB8AC3E}">
        <p14:creationId xmlns:p14="http://schemas.microsoft.com/office/powerpoint/2010/main" val="3785367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Þ  Q-42 M-49</a:t>
            </a:r>
          </a:p>
          <a:p>
            <a:r>
              <a:rPr lang="en-GB" sz="1100">
                <a:solidFill>
                  <a:srgbClr val="2F528F"/>
                </a:solidFill>
              </a:rPr>
              <a:t>Level=1 : L.O.= 1.1a : Describe what an enterprise is.</a:t>
            </a:r>
            <a:br>
              <a:rPr lang="en-GB" sz="1100">
                <a:solidFill>
                  <a:srgbClr val="2F528F"/>
                </a:solidFill>
              </a:rPr>
            </a:br>
            <a:r>
              <a:rPr lang="en-GB" sz="1100">
                <a:solidFill>
                  <a:srgbClr val="2F528F"/>
                </a:solidFill>
              </a:rPr>
              <a:t>See: TOGAF® Standard – Introduction and Core Concepts : Page 2 : §1.1</a:t>
            </a:r>
            <a:br>
              <a:rPr lang="en-GB" sz="1100">
                <a:solidFill>
                  <a:srgbClr val="2F528F"/>
                </a:solidFill>
              </a:rPr>
            </a:br>
            <a:br>
              <a:rPr lang="en-GB" sz="1100">
                <a:solidFill>
                  <a:srgbClr val="2F528F"/>
                </a:solidFill>
              </a:rPr>
            </a:br>
            <a:r>
              <a:rPr lang="en-GB" sz="1100">
                <a:solidFill>
                  <a:srgbClr val="2F528F"/>
                </a:solidFill>
              </a:rPr>
              <a:t>The TOGAF Standard considers an "enterprise" to be any collection of organizations that have common goals.</a:t>
            </a:r>
            <a:br>
              <a:rPr lang="en-GB" sz="1100">
                <a:solidFill>
                  <a:srgbClr val="2F528F"/>
                </a:solidFill>
              </a:rPr>
            </a:br>
            <a:r>
              <a:rPr lang="en-GB" sz="1100">
                <a:solidFill>
                  <a:srgbClr val="2F528F"/>
                </a:solidFill>
              </a:rPr>
              <a:t>For example, an enterprise could be:</a:t>
            </a:r>
          </a:p>
          <a:p>
            <a:pPr marL="309324" indent="-309324">
              <a:spcBef>
                <a:spcPts val="433"/>
              </a:spcBef>
              <a:buFont typeface="Courier New" panose="02070309020205020404" pitchFamily="49" charset="0"/>
              <a:buChar char="o"/>
            </a:pPr>
            <a:r>
              <a:rPr lang="en-GB" sz="1100">
                <a:solidFill>
                  <a:srgbClr val="2F528F"/>
                </a:solidFill>
              </a:rPr>
              <a:t>A whole corporation or a division of a corporation</a:t>
            </a:r>
          </a:p>
          <a:p>
            <a:pPr marL="309324" indent="-309324">
              <a:spcBef>
                <a:spcPts val="433"/>
              </a:spcBef>
              <a:buFont typeface="Courier New" panose="02070309020205020404" pitchFamily="49" charset="0"/>
              <a:buChar char="o"/>
            </a:pPr>
            <a:r>
              <a:rPr lang="en-GB" sz="1100">
                <a:solidFill>
                  <a:srgbClr val="2F528F"/>
                </a:solidFill>
              </a:rPr>
              <a:t>A government agency or a single government department</a:t>
            </a:r>
          </a:p>
          <a:p>
            <a:pPr marL="309324" indent="-309324">
              <a:spcBef>
                <a:spcPts val="433"/>
              </a:spcBef>
              <a:buFont typeface="Courier New" panose="02070309020205020404" pitchFamily="49" charset="0"/>
              <a:buChar char="o"/>
            </a:pPr>
            <a:r>
              <a:rPr lang="en-GB" sz="1100">
                <a:solidFill>
                  <a:srgbClr val="2F528F"/>
                </a:solidFill>
              </a:rPr>
              <a:t>A chain of geographically distant organizations linked together by common ownership</a:t>
            </a:r>
          </a:p>
          <a:p>
            <a:pPr marL="309324" indent="-309324">
              <a:spcBef>
                <a:spcPts val="433"/>
              </a:spcBef>
              <a:buFont typeface="Courier New" panose="02070309020205020404" pitchFamily="49" charset="0"/>
              <a:buChar char="o"/>
            </a:pPr>
            <a:r>
              <a:rPr lang="en-GB" sz="1100">
                <a:solidFill>
                  <a:srgbClr val="2F528F"/>
                </a:solidFill>
              </a:rPr>
              <a:t>Groups of countries, governments, or governmental organizations (such as militaries) working together to create common or shareable deliverables or infrastructures</a:t>
            </a:r>
          </a:p>
          <a:p>
            <a:pPr marL="309324" indent="-309324">
              <a:spcBef>
                <a:spcPts val="433"/>
              </a:spcBef>
              <a:buFont typeface="Courier New" panose="02070309020205020404" pitchFamily="49" charset="0"/>
              <a:buChar char="o"/>
            </a:pPr>
            <a:r>
              <a:rPr lang="en-GB" sz="1100">
                <a:solidFill>
                  <a:srgbClr val="2F528F"/>
                </a:solidFill>
              </a:rPr>
              <a:t>Partnerships and alliances of businesses working together, such as a consortium or supply chain</a:t>
            </a:r>
          </a:p>
          <a:p>
            <a:endParaRPr lang="en-GB" sz="1100">
              <a:solidFill>
                <a:srgbClr val="2F528F"/>
              </a:solidFill>
            </a:endParaRPr>
          </a:p>
          <a:p>
            <a:r>
              <a:rPr lang="en-GB" sz="1100" b="1">
                <a:solidFill>
                  <a:srgbClr val="2F528F"/>
                </a:solidFill>
              </a:rPr>
              <a:t>1.1 Executive Overview</a:t>
            </a:r>
          </a:p>
          <a:p>
            <a:r>
              <a:rPr lang="en-GB" sz="1100">
                <a:solidFill>
                  <a:srgbClr val="2F528F"/>
                </a:solidFill>
              </a:rPr>
              <a:t>This section provides an executive overview of Enterprise Architecture, the basic concepts of</a:t>
            </a:r>
          </a:p>
          <a:p>
            <a:r>
              <a:rPr lang="en-GB" sz="1100">
                <a:solidFill>
                  <a:srgbClr val="2F528F"/>
                </a:solidFill>
              </a:rPr>
              <a:t>what it is (not just another name for IT Architecture), and why it is needed. It provides a</a:t>
            </a:r>
          </a:p>
          <a:p>
            <a:r>
              <a:rPr lang="en-GB" sz="1100">
                <a:solidFill>
                  <a:srgbClr val="2F528F"/>
                </a:solidFill>
              </a:rPr>
              <a:t>summary of the benefits of establishing an Enterprise Architecture and adopting the TOGAF</a:t>
            </a:r>
          </a:p>
          <a:p>
            <a:r>
              <a:rPr lang="en-GB" sz="1100">
                <a:solidFill>
                  <a:srgbClr val="2F528F"/>
                </a:solidFill>
              </a:rPr>
              <a:t>approach to achieve that.</a:t>
            </a:r>
          </a:p>
          <a:p>
            <a:endParaRPr lang="en-GB" sz="1100">
              <a:solidFill>
                <a:srgbClr val="2F528F"/>
              </a:solidFill>
            </a:endParaRPr>
          </a:p>
          <a:p>
            <a:r>
              <a:rPr lang="en-GB" sz="1100" b="1">
                <a:solidFill>
                  <a:srgbClr val="2F528F"/>
                </a:solidFill>
              </a:rPr>
              <a:t>What is an enterprise?</a:t>
            </a:r>
          </a:p>
          <a:p>
            <a:r>
              <a:rPr lang="en-GB" sz="1100">
                <a:solidFill>
                  <a:srgbClr val="2F528F"/>
                </a:solidFill>
              </a:rPr>
              <a:t>The TOGAF Standard considers an "enterprise" to be any collection of organizations that have</a:t>
            </a:r>
          </a:p>
          <a:p>
            <a:r>
              <a:rPr lang="en-GB" sz="1100">
                <a:solidFill>
                  <a:srgbClr val="2F528F"/>
                </a:solidFill>
              </a:rPr>
              <a:t>common goals.</a:t>
            </a:r>
          </a:p>
          <a:p>
            <a:r>
              <a:rPr lang="en-GB" sz="1100">
                <a:solidFill>
                  <a:srgbClr val="2F528F"/>
                </a:solidFill>
              </a:rPr>
              <a:t>For example, an enterprise could be:</a:t>
            </a:r>
          </a:p>
          <a:p>
            <a:r>
              <a:rPr lang="en-GB" sz="1100">
                <a:solidFill>
                  <a:srgbClr val="2F528F"/>
                </a:solidFill>
              </a:rPr>
              <a:t>■ A whole corporation or a division of a corporation</a:t>
            </a:r>
          </a:p>
          <a:p>
            <a:r>
              <a:rPr lang="en-GB" sz="1100">
                <a:solidFill>
                  <a:srgbClr val="2F528F"/>
                </a:solidFill>
              </a:rPr>
              <a:t>■ A government agency or a single government department</a:t>
            </a:r>
          </a:p>
          <a:p>
            <a:r>
              <a:rPr lang="en-GB" sz="1100">
                <a:solidFill>
                  <a:srgbClr val="2F528F"/>
                </a:solidFill>
              </a:rPr>
              <a:t>■ A chain of geographically distant organizations linked together by common ownership</a:t>
            </a:r>
          </a:p>
          <a:p>
            <a:r>
              <a:rPr lang="en-GB" sz="1100">
                <a:solidFill>
                  <a:srgbClr val="2F528F"/>
                </a:solidFill>
              </a:rPr>
              <a:t>■ Groups of countries, governments, or governmental organizations (such as militaries)</a:t>
            </a:r>
          </a:p>
          <a:p>
            <a:r>
              <a:rPr lang="en-GB" sz="1100">
                <a:solidFill>
                  <a:srgbClr val="2F528F"/>
                </a:solidFill>
              </a:rPr>
              <a:t>working together to create common or shareable deliverables or infrastructures</a:t>
            </a:r>
          </a:p>
          <a:p>
            <a:r>
              <a:rPr lang="en-GB" sz="1100">
                <a:solidFill>
                  <a:srgbClr val="2F528F"/>
                </a:solidFill>
              </a:rPr>
              <a:t>■ Partnerships and alliances of businesses working together, such as a consortium or supply</a:t>
            </a:r>
          </a:p>
          <a:p>
            <a:r>
              <a:rPr lang="en-GB" sz="1100">
                <a:solidFill>
                  <a:srgbClr val="2F528F"/>
                </a:solidFill>
              </a:rPr>
              <a:t>chain</a:t>
            </a:r>
          </a:p>
          <a:p>
            <a:endParaRPr lang="en-GB" sz="1100">
              <a:solidFill>
                <a:srgbClr val="2F528F"/>
              </a:solidFill>
            </a:endParaRPr>
          </a:p>
          <a:p>
            <a:r>
              <a:rPr lang="en-GB" sz="1100">
                <a:solidFill>
                  <a:srgbClr val="2F528F"/>
                </a:solidFill>
              </a:rPr>
              <a:t>The term "Enterprise" in the context of "Enterprise Architecture" can be applied to either an</a:t>
            </a:r>
          </a:p>
          <a:p>
            <a:r>
              <a:rPr lang="en-GB" sz="1100">
                <a:solidFill>
                  <a:srgbClr val="2F528F"/>
                </a:solidFill>
              </a:rPr>
              <a:t>entire enterprise, encompassing all of its business activities and capabilities, information, and</a:t>
            </a:r>
          </a:p>
          <a:p>
            <a:r>
              <a:rPr lang="en-GB" sz="1100">
                <a:solidFill>
                  <a:srgbClr val="2F528F"/>
                </a:solidFill>
              </a:rPr>
              <a:t>technology that make up the entire infrastructure and governance of the enterprise, or to one or</a:t>
            </a:r>
          </a:p>
          <a:p>
            <a:r>
              <a:rPr lang="en-GB" sz="1100">
                <a:solidFill>
                  <a:srgbClr val="2F528F"/>
                </a:solidFill>
              </a:rPr>
              <a:t>more specific areas of interest within the enterprise. An enterprise may include partners,</a:t>
            </a:r>
          </a:p>
          <a:p>
            <a:r>
              <a:rPr lang="en-GB" sz="1100">
                <a:solidFill>
                  <a:srgbClr val="2F528F"/>
                </a:solidFill>
              </a:rPr>
              <a:t>suppliers, and customers as well as internal business units. In all cases, the architecture crosses</a:t>
            </a:r>
          </a:p>
          <a:p>
            <a:r>
              <a:rPr lang="en-GB" sz="1100">
                <a:solidFill>
                  <a:srgbClr val="2F528F"/>
                </a:solidFill>
              </a:rPr>
              <a:t>... CONTINUES ... SEE REFERENCE SPECIFIED</a:t>
            </a:r>
          </a:p>
          <a:p>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15</a:t>
            </a:fld>
            <a:endParaRPr lang="en-GB"/>
          </a:p>
        </p:txBody>
      </p:sp>
    </p:spTree>
    <p:extLst>
      <p:ext uri="{BB962C8B-B14F-4D97-AF65-F5344CB8AC3E}">
        <p14:creationId xmlns:p14="http://schemas.microsoft.com/office/powerpoint/2010/main" val="43069333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M-32
Level=1 : L.O.= 6.3c : Briefly explain the role of an Architecture Board and its responsibilities.
See: TOGAF® Series Guide: A Practitioners’ Approach to Developing Enterprise Architecture Following the TOGAF® ADM : Page 56 : §6.2</a:t>
            </a:r>
          </a:p>
          <a:p>
            <a:r>
              <a:rPr lang="en-GB">
                <a:solidFill>
                  <a:srgbClr val="2F528F"/>
                </a:solidFill>
                <a:latin typeface="Calibri" panose="020F0502020204030204" pitchFamily="34" charset="0"/>
              </a:rPr>
              <a:t>The most common interpretations of trade-off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“a balance achieved between two desirable but incompatible features; a compromise</a:t>
            </a:r>
          </a:p>
          <a:p>
            <a:pPr marL="309324" indent="-309324">
              <a:buFont typeface="Courier New" panose="02070309020205020404" pitchFamily="49" charset="0"/>
              <a:buChar char="o"/>
            </a:pPr>
            <a:r>
              <a:rPr lang="en-GB">
                <a:solidFill>
                  <a:srgbClr val="2F528F"/>
                </a:solidFill>
                <a:latin typeface="Calibri" panose="020F0502020204030204" pitchFamily="34" charset="0"/>
              </a:rPr>
              <a:t>“losing one quality, aspect, or amount of something in return for gaining another quality, aspect, or amount”. </a:t>
            </a:r>
          </a:p>
          <a:p>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In developing an Enterprise Architecture, trade-offs should never be about compromises, but about a question of when, or the context. </a:t>
            </a:r>
          </a:p>
          <a:p>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When the context or the objective of the Enterprise is poorly analyzed, some choices may appear obvious or low-cost. Jumping to employ those choices as a viable candidate can result in sub-optimal achievement of the target or total failure of the initiative.</a:t>
            </a:r>
          </a:p>
          <a:p>
            <a:r>
              <a:rPr lang="en-GB">
                <a:solidFill>
                  <a:srgbClr val="2F528F"/>
                </a:solidFill>
                <a:latin typeface="Calibri" panose="020F0502020204030204" pitchFamily="34" charset="0"/>
              </a:rPr>
              <a:t>For example, when an obvious improvement without a champion is found, it is easy to jump to a decision based on poor analysis.</a:t>
            </a:r>
          </a:p>
          <a:p>
            <a:r>
              <a:rPr lang="en-GB">
                <a:solidFill>
                  <a:srgbClr val="2F528F"/>
                </a:solidFill>
                <a:latin typeface="Calibri" panose="020F0502020204030204" pitchFamily="34" charset="0"/>
              </a:rPr>
              <a:t>Look for the hidden value – which will rarely be obvious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27 Refer to Jeff Conklin’s Wicked Problems &amp; Social Complexity within Dialog Mapping (see Referenced Documents). </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6.2 Trade-Off Decisions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most common interpretations of trade-off are “a balance achieved between two desirable but incompatible features; a compromise” and “losing one quality, aspect, or amount of something in return for gaining another quality, aspect, or amount”. In developing an Enterprise Architecture, trade-offs are never about compromises, but about a question of when or the context. When the context or the objective of the Enterprise is poorly analyzed, some will appear obvious or low-cost. Jumping to employ those choices as a viable candidate will result in sub-optimal achievement of the target or total failure of the initiative. </a:t>
            </a:r>
          </a:p>
          <a:p>
            <a:r>
              <a:rPr lang="en-GB">
                <a:solidFill>
                  <a:srgbClr val="2F528F"/>
                </a:solidFill>
                <a:latin typeface="Calibri" panose="020F0502020204030204" pitchFamily="34" charset="0"/>
              </a:rPr>
              <a:t>For example, when a Practitioner is exploring a candidate target architecture and discovers what appears to be an obvious improvement without a champion, they are likely to be jumping to a decision that is based on poor analysis. When faced with such circumstances, the Practitioner should look for the hidden value. Hidden value will never be described in terms of the obvious cost savings.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151</a:t>
            </a:fld>
            <a:endParaRPr lang="en-GB">
              <a:latin typeface="Calibri" panose="020F0502020204030204" pitchFamily="34" charset="0"/>
            </a:endParaRPr>
          </a:p>
        </p:txBody>
      </p:sp>
    </p:spTree>
    <p:extLst>
      <p:ext uri="{BB962C8B-B14F-4D97-AF65-F5344CB8AC3E}">
        <p14:creationId xmlns:p14="http://schemas.microsoft.com/office/powerpoint/2010/main" val="377549257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152</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153</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154</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155</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5.1a : Describe where guidance on how to apply the TOGAF Standard is provided.
See: TOGAF® Standard – Introduction and Core Concepts : Page 10 : §2.2</a:t>
            </a:r>
          </a:p>
          <a:p>
            <a:r>
              <a:rPr lang="en-GB" sz="1100">
                <a:solidFill>
                  <a:srgbClr val="2F528F"/>
                </a:solidFill>
                <a:latin typeface="Calibri" panose="020F0502020204030204" pitchFamily="34" charset="0"/>
              </a:rPr>
              <a:t>The TOGAF Standard is an open, industry consensus framework for Enterprise Architecture.</a:t>
            </a:r>
          </a:p>
          <a:p>
            <a:r>
              <a:rPr lang="en-GB" sz="1100">
                <a:solidFill>
                  <a:srgbClr val="2F528F"/>
                </a:solidFill>
                <a:latin typeface="Calibri" panose="020F0502020204030204" pitchFamily="34" charset="0"/>
              </a:rPr>
              <a:t>It is a foundational framework: it is applicable to the development of any kind of architecture in any context. </a:t>
            </a:r>
          </a:p>
          <a:p>
            <a:r>
              <a:rPr lang="en-GB" sz="1100">
                <a:solidFill>
                  <a:srgbClr val="2F528F"/>
                </a:solidFill>
                <a:latin typeface="Calibri" panose="020F0502020204030204" pitchFamily="34" charset="0"/>
              </a:rPr>
              <a:t>This foundational framework is supplemented by The Open Group TOGAF Library, an extensive and growing portfolio of guidance material, providing practical guidance in the application of the TOGAF framework in specific contexts.</a:t>
            </a:r>
          </a:p>
          <a:p>
            <a:r>
              <a:rPr lang="en-GB" sz="1100">
                <a:solidFill>
                  <a:srgbClr val="2F528F"/>
                </a:solidFill>
                <a:latin typeface="Calibri" panose="020F0502020204030204" pitchFamily="34" charset="0"/>
              </a:rPr>
              <a:t>The structure of the TOGAF Standard reflects the structure and content of an Architecture Capability within an enterprise.</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156</a:t>
            </a:fld>
            <a:endParaRPr lang="en-GB">
              <a:latin typeface="Calibri" panose="020F0502020204030204" pitchFamily="34" charset="0"/>
            </a:endParaRPr>
          </a:p>
        </p:txBody>
      </p:sp>
    </p:spTree>
    <p:extLst>
      <p:ext uri="{BB962C8B-B14F-4D97-AF65-F5344CB8AC3E}">
        <p14:creationId xmlns:p14="http://schemas.microsoft.com/office/powerpoint/2010/main" val="143426837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M-43
Level=1 : L.O.= 5.2a : Explain how iteration within the ADM enables concurrent operation of multiple ADM phases.
See: TOGAF® Standard – Applying the ADM : Page 3 : §2.1</a:t>
            </a:r>
          </a:p>
          <a:p>
            <a:r>
              <a:rPr lang="en-GB" sz="1100">
                <a:solidFill>
                  <a:srgbClr val="2F528F"/>
                </a:solidFill>
                <a:latin typeface="Calibri" panose="020F0502020204030204" pitchFamily="34" charset="0"/>
                <a:cs typeface="Calibri" panose="020F0502020204030204" pitchFamily="34" charset="0"/>
              </a:rPr>
              <a:t>The ‘crop circle’ diagram is intended to swiftly and academically impart the ADM but should NOT be taken to imply a ‘waterfall’ approach.</a:t>
            </a:r>
          </a:p>
          <a:p>
            <a:r>
              <a:rPr lang="en-GB" sz="1100">
                <a:solidFill>
                  <a:srgbClr val="2F528F"/>
                </a:solidFill>
                <a:latin typeface="Calibri" panose="020F0502020204030204" pitchFamily="34" charset="0"/>
                <a:cs typeface="Calibri" panose="020F0502020204030204" pitchFamily="34" charset="0"/>
              </a:rPr>
              <a:t>In practice, two key concepts are used to manage the complexity of developing an Enterprise Architecture and managing its lifecycle — iteration and levels:   the two concepts are tightly linked.</a:t>
            </a:r>
          </a:p>
          <a:p>
            <a:r>
              <a:rPr lang="en-GB" sz="1100">
                <a:solidFill>
                  <a:srgbClr val="2F528F"/>
                </a:solidFill>
                <a:latin typeface="Calibri" panose="020F0502020204030204" pitchFamily="34" charset="0"/>
              </a:rPr>
              <a:t>Iteration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process of describing a comprehensive Architecture Landscape through multiple ADM cycles based upon individual initiatives bounded by the scope of the Request for Architecture Work</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integrated process of developing an architecture where the activities described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in different ADM phases interact to produce an integrated architecture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The process of managing change to the organization’s Architecture Capability</a:t>
            </a:r>
          </a:p>
          <a:p>
            <a:r>
              <a:rPr lang="en-GB" sz="1100">
                <a:solidFill>
                  <a:srgbClr val="2F528F"/>
                </a:solidFill>
                <a:latin typeface="Calibri" panose="020F0502020204030204" pitchFamily="34" charset="0"/>
              </a:rPr>
              <a:t>Iteration to develop a comprehensive Architecture Landscape: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Projects will exercise through the entire ADM cycle, commencing with Phase A</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each cycle of the ADM will be bound by a Request for Architecture Work</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Separate projects may operate their own ADM cycles concurrently</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One project may trigger the initiation of another project</a:t>
            </a:r>
          </a:p>
          <a:p>
            <a:r>
              <a:rPr lang="en-GB" sz="1100">
                <a:solidFill>
                  <a:srgbClr val="2F528F"/>
                </a:solidFill>
                <a:latin typeface="Calibri" panose="020F0502020204030204" pitchFamily="34" charset="0"/>
              </a:rPr>
              <a:t>Iteration happens also within an ADM cycle (Architecture Development iteration):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Projects may operate multiple ADM phases concurrently</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Projects may cycle between ADM phases, in planned cycles covering multiple phases to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converge on a detailed Target Architecture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Projects may return to previous phases to update work products with new information eg. when the implementation details and scope trigger a change</a:t>
            </a:r>
          </a:p>
          <a:p>
            <a:r>
              <a:rPr lang="en-GB" sz="1100">
                <a:solidFill>
                  <a:srgbClr val="2F528F"/>
                </a:solidFill>
                <a:latin typeface="Calibri" panose="020F0502020204030204" pitchFamily="34" charset="0"/>
              </a:rPr>
              <a:t>Iteration to manage the Architecture Capability (Architecture Capability iteration):</a:t>
            </a:r>
          </a:p>
          <a:p>
            <a:pPr marL="185766" indent="103203">
              <a:buFont typeface="Courier New" panose="02070309020205020404" pitchFamily="49" charset="0"/>
              <a:buChar char="o"/>
            </a:pPr>
            <a:r>
              <a:rPr lang="en-GB" sz="1100">
                <a:solidFill>
                  <a:srgbClr val="2F528F"/>
                </a:solidFill>
                <a:latin typeface="Calibri" panose="020F0502020204030204" pitchFamily="34" charset="0"/>
              </a:rPr>
              <a:t>Projects may require a new iteration of the Preliminary Phase to (re-)establish aspects of the Architecture Capability identified in</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Phase A to address a Request for Architecture Work</a:t>
            </a:r>
          </a:p>
          <a:p>
            <a:pPr marL="185766" indent="103203">
              <a:buFont typeface="Courier New" panose="02070309020205020404" pitchFamily="49" charset="0"/>
              <a:buChar char="o"/>
            </a:pPr>
            <a:r>
              <a:rPr lang="en-GB" sz="1100">
                <a:solidFill>
                  <a:srgbClr val="2F528F"/>
                </a:solidFill>
                <a:latin typeface="Calibri" panose="020F0502020204030204" pitchFamily="34" charset="0"/>
              </a:rPr>
              <a:t>     Projects may require a new iteration of the Preliminary Phase to adjust the organization’s Architecture Capability</a:t>
            </a:r>
          </a:p>
          <a:p>
            <a:pPr algn="l"/>
            <a:r>
              <a:rPr lang="en-GB" sz="1100" b="0">
                <a:solidFill>
                  <a:srgbClr val="2F528F"/>
                </a:solidFill>
                <a:latin typeface="Calibri" panose="020F0502020204030204" pitchFamily="34" charset="0"/>
              </a:rPr>
              <a:t>... CONTINUES ... SEE REFERENCE SPECIFIED</a:t>
            </a:r>
          </a:p>
          <a:p>
            <a:pPr algn="l"/>
            <a:endParaRPr lang="en-GB" sz="1100" b="1">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157</a:t>
            </a:fld>
            <a:endParaRPr lang="en-GB">
              <a:latin typeface="Calibri" panose="020F0502020204030204" pitchFamily="34" charset="0"/>
            </a:endParaRPr>
          </a:p>
        </p:txBody>
      </p:sp>
    </p:spTree>
    <p:extLst>
      <p:ext uri="{BB962C8B-B14F-4D97-AF65-F5344CB8AC3E}">
        <p14:creationId xmlns:p14="http://schemas.microsoft.com/office/powerpoint/2010/main" val="123568281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5.2a : Explain how iteration within the ADM enables concurrent operation of multiple ADM phases.
See: TOGAF® Standard – Applying the ADM : Page 3 : §2.1</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Architecture Capability iterations support the creation and evolution of the required Architecture Capability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This includes the initial mobilization of the architecture activity for a given purpose or architecture engagement type by establishing or adjusting the architecture approach, principles, scope, vision, and governance.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Architecture Development iterations allow the creation of architecture content by cycling through, or integrating, Business, Information Systems, and Technology Architecture phases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These iterations ensure that the architecture is considered as a whole. In this type of iteration, stakeholder reviews are typically broader. As the iterations converge on a target, extensions into the Opportunities &amp; Solutions and Migration Planning phases ensure that the architecture’s implementability is considered as the architecture is finalized.</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Transition Planning iterations support the creation of formal change roadmaps for a defined architecture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Architecture Governance iterations support governance of change activity progressing towards a defined Target Architecture</a:t>
            </a:r>
          </a:p>
          <a:p>
            <a:pPr defTabSz="990752">
              <a:defRPr/>
            </a:pPr>
            <a:r>
              <a:rPr lang="en-GB" sz="1100">
                <a:solidFill>
                  <a:srgbClr val="2F528F"/>
                </a:solidFill>
                <a:latin typeface="Calibri" panose="020F0502020204030204" pitchFamily="34" charset="0"/>
                <a:cs typeface="Calibri" panose="020F0502020204030204" pitchFamily="34" charset="0"/>
              </a:rPr>
              <a:t>Note that ‘iteration’ in the TOGAF context includes recursion.</a:t>
            </a:r>
          </a:p>
          <a:p>
            <a:pPr marL="185766" indent="-185766">
              <a:buFont typeface="Courier New" panose="02070309020205020404" pitchFamily="49" charset="0"/>
              <a:buChar char="o"/>
            </a:pPr>
            <a:endParaRPr lang="en-GB" sz="1100">
              <a:solidFill>
                <a:srgbClr val="2F528F"/>
              </a:solidFill>
              <a:latin typeface="Calibri" panose="020F0502020204030204" pitchFamily="34" charset="0"/>
            </a:endParaRPr>
          </a:p>
          <a:p>
            <a:pPr marL="185766" indent="-185766">
              <a:buFont typeface="Courier New" panose="02070309020205020404" pitchFamily="49" charset="0"/>
              <a:buChar char="o"/>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2.1 Overview</a:t>
            </a:r>
          </a:p>
          <a:p>
            <a:pPr algn="l"/>
            <a:r>
              <a:rPr lang="en-GB" sz="1100">
                <a:solidFill>
                  <a:srgbClr val="2F528F"/>
                </a:solidFill>
                <a:latin typeface="Calibri" panose="020F0502020204030204" pitchFamily="34" charset="0"/>
              </a:rPr>
              <a:t>The graphical representation of the TOGAF ADM and the description of the ADM phases discretely in order, as shown in the TOGAF Standard — Architecture Development Method, can be read to imply a deterministic waterfall methodology. This method of presentation is provided for the purpose of quickly communicating the basics of architecture development and the architecture development cycle. In practice, two key concepts are used to manage the complexity of developing an Enterprise Architecture and managing its lifecycle — iteration and levels (see Chapter 3). The two concepts are tightly linked.</a:t>
            </a:r>
          </a:p>
          <a:p>
            <a:pPr algn="l"/>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158</a:t>
            </a:fld>
            <a:endParaRPr lang="en-GB">
              <a:latin typeface="Calibri" panose="020F0502020204030204" pitchFamily="34" charset="0"/>
            </a:endParaRPr>
          </a:p>
        </p:txBody>
      </p:sp>
    </p:spTree>
    <p:extLst>
      <p:ext uri="{BB962C8B-B14F-4D97-AF65-F5344CB8AC3E}">
        <p14:creationId xmlns:p14="http://schemas.microsoft.com/office/powerpoint/2010/main" val="39706214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5.3s : List the three levels of the Architecture Landscape.
See: TOGAF® Standard – Applying the ADM : Page 17 : §3.2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framework for dividing the Architecture Landscape into three levels of granularity:</a:t>
            </a:r>
          </a:p>
          <a:p>
            <a:pPr marL="247688" indent="-247688">
              <a:buFont typeface="+mj-lt"/>
              <a:buAutoNum type="arabicPeriod"/>
            </a:pPr>
            <a:r>
              <a:rPr lang="en-GB" sz="1100">
                <a:solidFill>
                  <a:srgbClr val="2F528F"/>
                </a:solidFill>
                <a:latin typeface="Calibri" panose="020F0502020204030204" pitchFamily="34" charset="0"/>
              </a:rPr>
              <a:t>Strategic Architecture provides an organizing framework for operational and change activity and allows for direction setting at an executive level.</a:t>
            </a:r>
          </a:p>
          <a:p>
            <a:pPr marL="247688" indent="-247688">
              <a:buFont typeface="+mj-lt"/>
              <a:buAutoNum type="arabicPeriod"/>
            </a:pPr>
            <a:r>
              <a:rPr lang="en-GB" sz="1100">
                <a:solidFill>
                  <a:srgbClr val="2F528F"/>
                </a:solidFill>
                <a:latin typeface="Calibri" panose="020F0502020204030204" pitchFamily="34" charset="0"/>
              </a:rPr>
              <a:t>Segment Architecture provides an organizing framework for operational and change activity and allows for direction setting and the development of effective architecture roadmaps at a program or portfolio level.</a:t>
            </a:r>
          </a:p>
          <a:p>
            <a:pPr marL="247688" indent="-247688">
              <a:buFont typeface="+mj-lt"/>
              <a:buAutoNum type="arabicPeriod"/>
            </a:pPr>
            <a:r>
              <a:rPr lang="en-GB" sz="1100">
                <a:solidFill>
                  <a:srgbClr val="2F528F"/>
                </a:solidFill>
                <a:latin typeface="Calibri" panose="020F0502020204030204" pitchFamily="34" charset="0"/>
              </a:rPr>
              <a:t>Capability Architecture provides an organizing framework for change activity and the development of effective architecture roadmaps realizing capability increments.</a:t>
            </a:r>
          </a:p>
          <a:p>
            <a:pPr marL="192646" indent="-192646">
              <a:buFont typeface="Courier New" panose="02070309020205020404" pitchFamily="49" charset="0"/>
              <a:buChar char="o"/>
              <a:tabLst>
                <a:tab pos="774025" algn="l"/>
              </a:tabLst>
            </a:pPr>
            <a:r>
              <a:rPr lang="en-GB" sz="1100">
                <a:solidFill>
                  <a:srgbClr val="2F528F"/>
                </a:solidFill>
                <a:latin typeface="Calibri" panose="020F0502020204030204" pitchFamily="34" charset="0"/>
              </a:rPr>
              <a:t>Breadth: the breadth (subject matter) area is generally the primary organizing characteristic for describing an Architecture Landscape</a:t>
            </a:r>
          </a:p>
          <a:p>
            <a:pPr marL="192646" indent="-192646">
              <a:buFont typeface="Courier New" panose="02070309020205020404" pitchFamily="49" charset="0"/>
              <a:buChar char="o"/>
              <a:tabLst>
                <a:tab pos="774025" algn="l"/>
              </a:tabLst>
            </a:pPr>
            <a:r>
              <a:rPr lang="en-GB" sz="1100">
                <a:solidFill>
                  <a:srgbClr val="2F528F"/>
                </a:solidFill>
                <a:latin typeface="Calibri" panose="020F0502020204030204" pitchFamily="34" charset="0"/>
              </a:rPr>
              <a:t>Depth: 	with broader subject areas, less detail is needed to ensure that the architecture has a manageable size</a:t>
            </a:r>
          </a:p>
          <a:p>
            <a:pPr marL="192646" indent="-192646">
              <a:buFont typeface="Courier New" panose="02070309020205020404" pitchFamily="49" charset="0"/>
              <a:buChar char="o"/>
              <a:tabLst>
                <a:tab pos="774025" algn="l"/>
              </a:tabLst>
            </a:pPr>
            <a:r>
              <a:rPr lang="en-GB" sz="1100">
                <a:solidFill>
                  <a:srgbClr val="2F528F"/>
                </a:solidFill>
                <a:latin typeface="Calibri" panose="020F0502020204030204" pitchFamily="34" charset="0"/>
              </a:rPr>
              <a:t>Time: 	for a specific breadth and depth an enterprise can create a Baseline Architecture and a set of Target Architectures that stretch into the future</a:t>
            </a:r>
          </a:p>
          <a:p>
            <a:r>
              <a:rPr lang="en-GB" sz="1100">
                <a:solidFill>
                  <a:srgbClr val="2F528F"/>
                </a:solidFill>
                <a:latin typeface="Calibri" panose="020F0502020204030204" pitchFamily="34" charset="0"/>
              </a:rPr>
              <a:t>Using these, architectures can be grouped into Strategic, Segment, and Capability Architecture levels.</a:t>
            </a:r>
          </a:p>
          <a:p>
            <a:r>
              <a:rPr lang="en-GB" sz="1100">
                <a:solidFill>
                  <a:srgbClr val="2F528F"/>
                </a:solidFill>
                <a:latin typeface="Calibri" panose="020F0502020204030204" pitchFamily="34" charset="0"/>
              </a:rPr>
              <a:t>          It is worth separately considering a ‘fourth dimension  - Recency – which is an aspect of the Time dimension.</a:t>
            </a:r>
          </a:p>
          <a:p>
            <a:pPr defTabSz="990752">
              <a:defRPr/>
            </a:pPr>
            <a:r>
              <a:rPr lang="en-GB" sz="1100">
                <a:solidFill>
                  <a:srgbClr val="2F528F"/>
                </a:solidFill>
                <a:latin typeface="Calibri" panose="020F0502020204030204" pitchFamily="34" charset="0"/>
              </a:rPr>
              <a:t>Recency: each architecture view will progress through a development cycle where it increases in accuracy until approved – then an architecture will begin to decrease in accuracy if not actively maintained.</a:t>
            </a:r>
          </a:p>
          <a:p>
            <a:pPr defTabSz="990752">
              <a:defRPr/>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3.2 Architecture Landscape</a:t>
            </a:r>
          </a:p>
          <a:p>
            <a:pPr algn="l"/>
            <a:r>
              <a:rPr lang="en-GB" sz="1100">
                <a:solidFill>
                  <a:srgbClr val="2F528F"/>
                </a:solidFill>
                <a:latin typeface="Calibri" panose="020F0502020204030204" pitchFamily="34" charset="0"/>
              </a:rPr>
              <a:t>Levels provide a framework for dividing the Architecture Landscape into three levels of</a:t>
            </a:r>
          </a:p>
          <a:p>
            <a:pPr algn="l"/>
            <a:r>
              <a:rPr lang="en-GB" sz="1100">
                <a:solidFill>
                  <a:srgbClr val="2F528F"/>
                </a:solidFill>
                <a:latin typeface="Calibri" panose="020F0502020204030204" pitchFamily="34" charset="0"/>
              </a:rPr>
              <a:t>granularity:</a:t>
            </a:r>
          </a:p>
          <a:p>
            <a:pPr algn="l"/>
            <a:r>
              <a:rPr lang="en-GB" sz="1100">
                <a:solidFill>
                  <a:srgbClr val="2F528F"/>
                </a:solidFill>
                <a:latin typeface="Calibri" panose="020F0502020204030204" pitchFamily="34" charset="0"/>
              </a:rPr>
              <a:t>1. </a:t>
            </a:r>
            <a:r>
              <a:rPr lang="en-GB" sz="1100" b="1">
                <a:solidFill>
                  <a:srgbClr val="2F528F"/>
                </a:solidFill>
                <a:latin typeface="Calibri" panose="020F0502020204030204" pitchFamily="34" charset="0"/>
              </a:rPr>
              <a:t>Strategic Architecture </a:t>
            </a:r>
            <a:r>
              <a:rPr lang="en-GB" sz="1100">
                <a:solidFill>
                  <a:srgbClr val="2F528F"/>
                </a:solidFill>
                <a:latin typeface="Calibri" panose="020F0502020204030204" pitchFamily="34" charset="0"/>
              </a:rPr>
              <a:t>provides an organizing framework for operational and change</a:t>
            </a:r>
          </a:p>
          <a:p>
            <a:pPr algn="l"/>
            <a:r>
              <a:rPr lang="en-GB" sz="1100">
                <a:solidFill>
                  <a:srgbClr val="2F528F"/>
                </a:solidFill>
                <a:latin typeface="Calibri" panose="020F0502020204030204" pitchFamily="34" charset="0"/>
              </a:rPr>
              <a:t>activity and allows for direction setting at an executive level.</a:t>
            </a:r>
          </a:p>
          <a:p>
            <a:pPr algn="l"/>
            <a:r>
              <a:rPr lang="en-GB" sz="1100">
                <a:solidFill>
                  <a:srgbClr val="2F528F"/>
                </a:solidFill>
                <a:latin typeface="Calibri" panose="020F0502020204030204" pitchFamily="34" charset="0"/>
              </a:rPr>
              <a:t>2. </a:t>
            </a:r>
            <a:r>
              <a:rPr lang="en-GB" sz="1100" b="1">
                <a:solidFill>
                  <a:srgbClr val="2F528F"/>
                </a:solidFill>
                <a:latin typeface="Calibri" panose="020F0502020204030204" pitchFamily="34" charset="0"/>
              </a:rPr>
              <a:t>Segment Architecture </a:t>
            </a:r>
            <a:r>
              <a:rPr lang="en-GB" sz="1100">
                <a:solidFill>
                  <a:srgbClr val="2F528F"/>
                </a:solidFill>
                <a:latin typeface="Calibri" panose="020F0502020204030204" pitchFamily="34" charset="0"/>
              </a:rPr>
              <a:t>provides an organizing framework for operational and change</a:t>
            </a:r>
          </a:p>
          <a:p>
            <a:pPr algn="l"/>
            <a:r>
              <a:rPr lang="en-GB" sz="1100">
                <a:solidFill>
                  <a:srgbClr val="2F528F"/>
                </a:solidFill>
                <a:latin typeface="Calibri" panose="020F0502020204030204" pitchFamily="34" charset="0"/>
              </a:rPr>
              <a:t>activity and allows for direction setting and the development of effective architecture</a:t>
            </a:r>
          </a:p>
          <a:p>
            <a:pPr algn="l"/>
            <a:r>
              <a:rPr lang="en-GB" sz="1100">
                <a:solidFill>
                  <a:srgbClr val="2F528F"/>
                </a:solidFill>
                <a:latin typeface="Calibri" panose="020F0502020204030204" pitchFamily="34" charset="0"/>
              </a:rPr>
              <a:t>roadmaps at a program or portfolio level.</a:t>
            </a:r>
          </a:p>
          <a:p>
            <a:pPr algn="l"/>
            <a:r>
              <a:rPr lang="en-GB" sz="1100">
                <a:solidFill>
                  <a:srgbClr val="2F528F"/>
                </a:solidFill>
                <a:latin typeface="Calibri" panose="020F0502020204030204" pitchFamily="34" charset="0"/>
              </a:rPr>
              <a:t>3. </a:t>
            </a:r>
            <a:r>
              <a:rPr lang="en-GB" sz="1100" b="1">
                <a:solidFill>
                  <a:srgbClr val="2F528F"/>
                </a:solidFill>
                <a:latin typeface="Calibri" panose="020F0502020204030204" pitchFamily="34" charset="0"/>
              </a:rPr>
              <a:t>Capability Architecture </a:t>
            </a:r>
            <a:r>
              <a:rPr lang="en-GB" sz="1100">
                <a:solidFill>
                  <a:srgbClr val="2F528F"/>
                </a:solidFill>
                <a:latin typeface="Calibri" panose="020F0502020204030204" pitchFamily="34" charset="0"/>
              </a:rPr>
              <a:t>provides an organizing framework for change activity and the</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159</a:t>
            </a:fld>
            <a:endParaRPr lang="en-GB">
              <a:latin typeface="Calibri" panose="020F0502020204030204" pitchFamily="34" charset="0"/>
            </a:endParaRPr>
          </a:p>
        </p:txBody>
      </p:sp>
    </p:spTree>
    <p:extLst>
      <p:ext uri="{BB962C8B-B14F-4D97-AF65-F5344CB8AC3E}">
        <p14:creationId xmlns:p14="http://schemas.microsoft.com/office/powerpoint/2010/main" val="230903855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5.4s : Briefly explain how partitioning helps simplify the development of an Enterprise Architecture.
See: TOGAF® Standard – Applying the ADM : Page 21 : §4.1</a:t>
            </a:r>
          </a:p>
          <a:p>
            <a:r>
              <a:rPr lang="en-GB" sz="1100">
                <a:solidFill>
                  <a:srgbClr val="2F528F"/>
                </a:solidFill>
                <a:latin typeface="Calibri" panose="020F0502020204030204" pitchFamily="34" charset="0"/>
              </a:rPr>
              <a:t>Architectures are partitioned because: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Organizational unit architectures conflict with one another</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Different teams need to work on different elements of architecture at the same time and partitions allow for specific groups of architects to own and develop specific elements of the architecture</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Effective architecture re-use requires modular architecture segments that can be taken and incorporated into broader architectures and solutions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It is impractical to present a definitive partitioning model for architecture. Each enterprise needs to adopt a partitioning model that reflects its own operating model</a:t>
            </a:r>
          </a:p>
          <a:p>
            <a:r>
              <a:rPr lang="en-GB" sz="1100">
                <a:solidFill>
                  <a:srgbClr val="2F528F"/>
                </a:solidFill>
                <a:latin typeface="Calibri" panose="020F0502020204030204" pitchFamily="34" charset="0"/>
              </a:rPr>
              <a:t>Consider the classification criteria that are applied to architectures and how these can be leveraged to partition the enterprise with:</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Manageable complexity for each individual architecture or solution</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Defined groupings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Defined hierarchies and navigation structures</a:t>
            </a:r>
          </a:p>
          <a:p>
            <a:pPr marL="185766" indent="-185766">
              <a:buFont typeface="Courier New" panose="02070309020205020404" pitchFamily="49" charset="0"/>
              <a:buChar char="o"/>
            </a:pPr>
            <a:r>
              <a:rPr lang="en-GB" sz="1100">
                <a:solidFill>
                  <a:srgbClr val="2F528F"/>
                </a:solidFill>
                <a:latin typeface="Calibri" panose="020F0502020204030204" pitchFamily="34" charset="0"/>
              </a:rPr>
              <a:t>Appropriate processes, roles, and responsibilities attached to each grouping</a:t>
            </a:r>
          </a:p>
          <a:p>
            <a:pPr marL="185766" indent="-185766">
              <a:buFont typeface="Courier New" panose="02070309020205020404" pitchFamily="49" charset="0"/>
              <a:buChar char="o"/>
            </a:pPr>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4.1 Overview</a:t>
            </a:r>
          </a:p>
          <a:p>
            <a:pPr algn="l"/>
            <a:r>
              <a:rPr lang="en-GB" sz="1100">
                <a:solidFill>
                  <a:srgbClr val="2F528F"/>
                </a:solidFill>
                <a:latin typeface="Calibri" panose="020F0502020204030204" pitchFamily="34" charset="0"/>
              </a:rPr>
              <a:t>Partitions are used to simplify the development and management of the Enterprise Architecture.</a:t>
            </a:r>
          </a:p>
          <a:p>
            <a:pPr algn="l"/>
            <a:r>
              <a:rPr lang="en-GB" sz="1100">
                <a:solidFill>
                  <a:srgbClr val="2F528F"/>
                </a:solidFill>
                <a:latin typeface="Calibri" panose="020F0502020204030204" pitchFamily="34" charset="0"/>
              </a:rPr>
              <a:t>Partitions lie at the foundation of Architecture Governance and are distinct from levels and the organizing concepts of the Architecture Continuum (see the TOGAF Standard — Architecture Content).</a:t>
            </a:r>
          </a:p>
          <a:p>
            <a:pPr algn="l"/>
            <a:r>
              <a:rPr lang="en-GB" sz="1100">
                <a:solidFill>
                  <a:srgbClr val="2F528F"/>
                </a:solidFill>
                <a:latin typeface="Calibri" panose="020F0502020204030204" pitchFamily="34" charset="0"/>
              </a:rPr>
              <a:t>Architectures are partitioned because:</a:t>
            </a:r>
          </a:p>
          <a:p>
            <a:pPr algn="l"/>
            <a:r>
              <a:rPr lang="en-GB" sz="1100">
                <a:solidFill>
                  <a:srgbClr val="2F528F"/>
                </a:solidFill>
                <a:latin typeface="Calibri" panose="020F0502020204030204" pitchFamily="34" charset="0"/>
              </a:rPr>
              <a:t>■ Organizational unit architectures conflict with one another</a:t>
            </a:r>
          </a:p>
          <a:p>
            <a:pPr algn="l"/>
            <a:r>
              <a:rPr lang="en-GB" sz="1100">
                <a:solidFill>
                  <a:srgbClr val="2F528F"/>
                </a:solidFill>
                <a:latin typeface="Calibri" panose="020F0502020204030204" pitchFamily="34" charset="0"/>
              </a:rPr>
              <a:t>■ Different teams need to work on different elements of architecture at the same time and partitions allow for specific groups of architects to own and develop specific elements of the architecture</a:t>
            </a:r>
          </a:p>
          <a:p>
            <a:pPr algn="l"/>
            <a:r>
              <a:rPr lang="en-GB" sz="1100">
                <a:solidFill>
                  <a:srgbClr val="2F528F"/>
                </a:solidFill>
                <a:latin typeface="Calibri" panose="020F0502020204030204" pitchFamily="34" charset="0"/>
              </a:rPr>
              <a:t>■ Effective architecture re-use requires modular architecture segments that can be taken and</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160</a:t>
            </a:fld>
            <a:endParaRPr lang="en-GB">
              <a:latin typeface="Calibri" panose="020F0502020204030204" pitchFamily="34" charset="0"/>
            </a:endParaRPr>
          </a:p>
        </p:txBody>
      </p:sp>
    </p:spTree>
    <p:extLst>
      <p:ext uri="{BB962C8B-B14F-4D97-AF65-F5344CB8AC3E}">
        <p14:creationId xmlns:p14="http://schemas.microsoft.com/office/powerpoint/2010/main" val="4154377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sz="1100">
                <a:solidFill>
                  <a:srgbClr val="2F528F"/>
                </a:solidFill>
              </a:rPr>
              <a:t>Level=1 : L.O.= 1.1a : Describe what an enterprise is.
See : TOGAF® Standard – Introduction and Core Concepts : Page 2 : §1.1</a:t>
            </a:r>
            <a:br>
              <a:rPr lang="en-GB" sz="1100">
                <a:solidFill>
                  <a:srgbClr val="2F528F"/>
                </a:solidFill>
              </a:rPr>
            </a:br>
            <a:endParaRPr lang="en-GB" sz="1100">
              <a:solidFill>
                <a:srgbClr val="2F528F"/>
              </a:solidFill>
            </a:endParaRPr>
          </a:p>
          <a:p>
            <a:r>
              <a:rPr lang="en-GB" sz="1100">
                <a:solidFill>
                  <a:srgbClr val="2F528F"/>
                </a:solidFill>
              </a:rPr>
              <a:t>Can be applied to an entire enterprise, encompassing all of its:</a:t>
            </a:r>
          </a:p>
          <a:p>
            <a:pPr marL="682233" indent="-309324">
              <a:buFont typeface="Courier New" panose="02070309020205020404" pitchFamily="49" charset="0"/>
              <a:buChar char="o"/>
            </a:pPr>
            <a:r>
              <a:rPr lang="en-GB" sz="1100">
                <a:solidFill>
                  <a:srgbClr val="2F528F"/>
                </a:solidFill>
              </a:rPr>
              <a:t>Business activities</a:t>
            </a:r>
          </a:p>
          <a:p>
            <a:pPr marL="682233" indent="-309324">
              <a:buFont typeface="Courier New" panose="02070309020205020404" pitchFamily="49" charset="0"/>
              <a:buChar char="o"/>
            </a:pPr>
            <a:r>
              <a:rPr lang="en-GB" sz="1100">
                <a:solidFill>
                  <a:srgbClr val="2F528F"/>
                </a:solidFill>
              </a:rPr>
              <a:t>Capabilities</a:t>
            </a:r>
          </a:p>
          <a:p>
            <a:pPr marL="682233" indent="-309324">
              <a:buFont typeface="Courier New" panose="02070309020205020404" pitchFamily="49" charset="0"/>
              <a:buChar char="o"/>
            </a:pPr>
            <a:r>
              <a:rPr lang="en-GB" sz="1100">
                <a:solidFill>
                  <a:srgbClr val="2F528F"/>
                </a:solidFill>
              </a:rPr>
              <a:t>Information</a:t>
            </a:r>
          </a:p>
          <a:p>
            <a:pPr marL="682233" indent="-309324">
              <a:buFont typeface="Courier New" panose="02070309020205020404" pitchFamily="49" charset="0"/>
              <a:buChar char="o"/>
            </a:pPr>
            <a:r>
              <a:rPr lang="en-GB" sz="1100">
                <a:solidFill>
                  <a:srgbClr val="2F528F"/>
                </a:solidFill>
              </a:rPr>
              <a:t>Technology</a:t>
            </a:r>
          </a:p>
          <a:p>
            <a:r>
              <a:rPr lang="en-GB" sz="1100">
                <a:solidFill>
                  <a:srgbClr val="2F528F"/>
                </a:solidFill>
              </a:rPr>
              <a:t>that make up the entire infrastructure and governance of the enterprise, </a:t>
            </a:r>
            <a:br>
              <a:rPr lang="en-GB" sz="1100">
                <a:solidFill>
                  <a:srgbClr val="2F528F"/>
                </a:solidFill>
              </a:rPr>
            </a:br>
            <a:r>
              <a:rPr lang="en-GB" sz="1100">
                <a:solidFill>
                  <a:srgbClr val="2F528F"/>
                </a:solidFill>
              </a:rPr>
              <a:t>or to one or more specific areas of interest within the enterprise.</a:t>
            </a:r>
          </a:p>
          <a:p>
            <a:r>
              <a:rPr lang="en-GB" sz="1100">
                <a:solidFill>
                  <a:srgbClr val="2F528F"/>
                </a:solidFill>
              </a:rPr>
              <a:t>Will/may include</a:t>
            </a:r>
          </a:p>
          <a:p>
            <a:pPr marL="682233" indent="-309324">
              <a:buFont typeface="Courier New" panose="02070309020205020404" pitchFamily="49" charset="0"/>
              <a:buChar char="o"/>
            </a:pPr>
            <a:r>
              <a:rPr lang="en-GB" sz="1100">
                <a:solidFill>
                  <a:srgbClr val="2F528F"/>
                </a:solidFill>
              </a:rPr>
              <a:t>Partners</a:t>
            </a:r>
          </a:p>
          <a:p>
            <a:pPr marL="682233" indent="-309324">
              <a:buFont typeface="Courier New" panose="02070309020205020404" pitchFamily="49" charset="0"/>
              <a:buChar char="o"/>
            </a:pPr>
            <a:r>
              <a:rPr lang="en-GB" sz="1100">
                <a:solidFill>
                  <a:srgbClr val="2F528F"/>
                </a:solidFill>
              </a:rPr>
              <a:t>Suppliers</a:t>
            </a:r>
          </a:p>
          <a:p>
            <a:pPr marL="682233" indent="-309324">
              <a:buFont typeface="Courier New" panose="02070309020205020404" pitchFamily="49" charset="0"/>
              <a:buChar char="o"/>
            </a:pPr>
            <a:r>
              <a:rPr lang="en-GB" sz="1100">
                <a:solidFill>
                  <a:srgbClr val="2F528F"/>
                </a:solidFill>
              </a:rPr>
              <a:t>Customers</a:t>
            </a:r>
          </a:p>
          <a:p>
            <a:pPr marL="682233" indent="-309324">
              <a:buFont typeface="Courier New" panose="02070309020205020404" pitchFamily="49" charset="0"/>
              <a:buChar char="o"/>
            </a:pPr>
            <a:r>
              <a:rPr lang="en-GB" sz="1100">
                <a:solidFill>
                  <a:srgbClr val="2F528F"/>
                </a:solidFill>
              </a:rPr>
              <a:t>Internal business units</a:t>
            </a:r>
          </a:p>
          <a:p>
            <a:pPr marL="682233" indent="-309324">
              <a:buFont typeface="Courier New" panose="02070309020205020404" pitchFamily="49" charset="0"/>
              <a:buChar char="o"/>
            </a:pPr>
            <a:r>
              <a:rPr lang="en-GB" sz="1100">
                <a:solidFill>
                  <a:srgbClr val="2F528F"/>
                </a:solidFill>
              </a:rPr>
              <a:t>Regulators</a:t>
            </a:r>
          </a:p>
          <a:p>
            <a:r>
              <a:rPr lang="en-GB" sz="1100">
                <a:solidFill>
                  <a:srgbClr val="2F528F"/>
                </a:solidFill>
              </a:rPr>
              <a:t>In all cases, the architecture crosses multiple systems, and multiple functional groups within the enterprise.</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endParaRPr lang="en-GB" sz="1100" b="1">
              <a:solidFill>
                <a:srgbClr val="2F528F"/>
              </a:solidFill>
            </a:endParaRP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and</a:t>
            </a:r>
          </a:p>
          <a:p>
            <a:pPr algn="l"/>
            <a:r>
              <a:rPr lang="en-GB" sz="1100">
                <a:solidFill>
                  <a:srgbClr val="2F528F"/>
                </a:solidFill>
              </a:rPr>
              <a:t>technology that make up the entire infrastructure and governance of the enterprise, or to </a:t>
            </a:r>
          </a:p>
          <a:p>
            <a:pPr algn="l"/>
            <a:r>
              <a:rPr lang="en-GB" sz="1100">
                <a:solidFill>
                  <a:srgbClr val="2F528F"/>
                </a:solidFill>
              </a:rPr>
              <a:t>... CONTINUES ... SEE REFERENCE SPECIFIED</a:t>
            </a: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r>
              <a:rPr lang="en-GB"/>
              <a:t>Level=1 : L.O.= 1.1a : Describe what an enterprise is.
See : TOGAF® Standard – Architecture Development Method : Page 1 : §1.1</a:t>
            </a:r>
          </a:p>
        </p:txBody>
      </p:sp>
    </p:spTree>
    <p:extLst>
      <p:ext uri="{BB962C8B-B14F-4D97-AF65-F5344CB8AC3E}">
        <p14:creationId xmlns:p14="http://schemas.microsoft.com/office/powerpoint/2010/main" val="155354239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Q-41
Level=1 : L.O.= 5.5s : List the four purposes that help to frame the planning horizon and breadth and depth of the Architecture Project.
See: TOGAF® Series Guide: A Practitioners’ Approach to Developing Enterprise Architecture Following the TOGAF® ADM : Page 13 : §3.2.2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are four broad purposes of an EA Capability, and these are to support:</a:t>
            </a:r>
          </a:p>
          <a:p>
            <a:pPr marL="185766" indent="-185766">
              <a:buFont typeface="Courier New" panose="02070309020205020404" pitchFamily="49" charset="0"/>
              <a:buChar char="o"/>
              <a:tabLst>
                <a:tab pos="1164479" algn="l"/>
              </a:tabLst>
            </a:pPr>
            <a:r>
              <a:rPr lang="en-GB" sz="1100" b="1">
                <a:solidFill>
                  <a:srgbClr val="2F528F"/>
                </a:solidFill>
                <a:latin typeface="Calibri" panose="020F0502020204030204" pitchFamily="34" charset="0"/>
              </a:rPr>
              <a:t>Strategy</a:t>
            </a:r>
            <a:r>
              <a:rPr lang="en-GB" sz="1100">
                <a:solidFill>
                  <a:srgbClr val="2F528F"/>
                </a:solidFill>
                <a:latin typeface="Calibri" panose="020F0502020204030204" pitchFamily="34" charset="0"/>
              </a:rPr>
              <a:t>: provide an end-to-end Target Architecture, and develop roadmaps of change over a three to ten-year period.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An architecture for this purpose spans many change programs or portfolios and identifies change initiatives, supporting portfolio and programs and sets terms of reference, identifies synergies, and governs the execution.</a:t>
            </a:r>
          </a:p>
          <a:p>
            <a:pPr marL="185766" indent="-185766">
              <a:buFont typeface="Courier New" panose="02070309020205020404" pitchFamily="49" charset="0"/>
              <a:buChar char="o"/>
              <a:tabLst>
                <a:tab pos="1164479" algn="l"/>
              </a:tabLst>
            </a:pPr>
            <a:r>
              <a:rPr lang="en-GB" sz="1100" b="1">
                <a:solidFill>
                  <a:srgbClr val="2F528F"/>
                </a:solidFill>
                <a:latin typeface="Calibri" panose="020F0502020204030204" pitchFamily="34" charset="0"/>
              </a:rPr>
              <a:t>Portfolio</a:t>
            </a:r>
            <a:r>
              <a:rPr lang="en-GB" sz="1100">
                <a:solidFill>
                  <a:srgbClr val="2F528F"/>
                </a:solidFill>
                <a:latin typeface="Calibri" panose="020F0502020204030204" pitchFamily="34" charset="0"/>
              </a:rPr>
              <a:t>: support cross-functional, multi-phase, and multi-project change initiatives.</a:t>
            </a:r>
          </a:p>
          <a:p>
            <a:pPr>
              <a:tabLst>
                <a:tab pos="1164479" algn="l"/>
              </a:tabLst>
            </a:pPr>
            <a:r>
              <a:rPr lang="en-GB" sz="1100">
                <a:solidFill>
                  <a:srgbClr val="2F528F"/>
                </a:solidFill>
                <a:latin typeface="Calibri" panose="020F0502020204030204" pitchFamily="34" charset="0"/>
              </a:rPr>
              <a:t>This purpose spans a single portfolio and is used to identify projects, set their TOR, align approaches, identify synergies, and govern execution of projects.</a:t>
            </a:r>
          </a:p>
          <a:p>
            <a:pPr marL="185766" indent="-185766">
              <a:buFont typeface="Courier New" panose="02070309020205020404" pitchFamily="49" charset="0"/>
              <a:buChar char="o"/>
              <a:tabLst>
                <a:tab pos="1164479" algn="l"/>
              </a:tabLst>
            </a:pPr>
            <a:r>
              <a:rPr lang="en-GB" sz="1100" b="1">
                <a:solidFill>
                  <a:srgbClr val="2F528F"/>
                </a:solidFill>
                <a:latin typeface="Calibri" panose="020F0502020204030204" pitchFamily="34" charset="0"/>
              </a:rPr>
              <a:t>Project</a:t>
            </a:r>
            <a:r>
              <a:rPr lang="en-GB" sz="1100">
                <a:solidFill>
                  <a:srgbClr val="2F528F"/>
                </a:solidFill>
                <a:latin typeface="Calibri" panose="020F0502020204030204" pitchFamily="34" charset="0"/>
              </a:rPr>
              <a:t>: support the Enterprise’s project delivery method.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This purpose spans a single project and is used to clarify the purpose and value, identify requirements to address synergy and future dependency, assure governance compliance and alignment between projects.</a:t>
            </a:r>
          </a:p>
          <a:p>
            <a:pPr marL="185766" indent="-185766">
              <a:buFont typeface="Courier New" panose="02070309020205020404" pitchFamily="49" charset="0"/>
              <a:buChar char="o"/>
              <a:tabLst>
                <a:tab pos="1164479" algn="l"/>
              </a:tabLst>
            </a:pPr>
            <a:r>
              <a:rPr lang="en-GB" sz="1100" b="1">
                <a:solidFill>
                  <a:srgbClr val="2F528F"/>
                </a:solidFill>
                <a:latin typeface="Calibri" panose="020F0502020204030204" pitchFamily="34" charset="0"/>
              </a:rPr>
              <a:t>Solution Delivery</a:t>
            </a:r>
            <a:r>
              <a:rPr lang="en-GB" sz="1100">
                <a:solidFill>
                  <a:srgbClr val="2F528F"/>
                </a:solidFill>
                <a:latin typeface="Calibri" panose="020F0502020204030204" pitchFamily="34" charset="0"/>
              </a:rPr>
              <a:t>: support the solution deployment.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Typically be a single project or a significant part. Defines how the change will be designed and delivered, identify constraints, controls and architecture requirements to the design, and is the governance framework..</a:t>
            </a:r>
          </a:p>
          <a:p>
            <a:pPr marL="185766" indent="-185766" defTabSz="990752">
              <a:buFont typeface="Courier New" panose="02070309020205020404" pitchFamily="49" charset="0"/>
              <a:buChar char="o"/>
              <a:tabLst>
                <a:tab pos="1164479" algn="l"/>
              </a:tabLst>
              <a:defRPr/>
            </a:pPr>
            <a:r>
              <a:rPr lang="en-GB" sz="1100">
                <a:solidFill>
                  <a:srgbClr val="2F528F"/>
                </a:solidFill>
                <a:latin typeface="Calibri" panose="020F0502020204030204" pitchFamily="34" charset="0"/>
              </a:rPr>
              <a:t>The purpose-based EA Capability model was introduced in the World-Class Enterprise Architecture, White Paper (www.opengroup.org/library/w102)</a:t>
            </a:r>
          </a:p>
          <a:p>
            <a:pPr marL="185766" indent="-185766" defTabSz="990752">
              <a:buFont typeface="Courier New" panose="02070309020205020404" pitchFamily="49" charset="0"/>
              <a:buChar char="o"/>
              <a:tabLst>
                <a:tab pos="1164479" algn="l"/>
              </a:tabLst>
              <a:defRP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3.2.2 Introduction to Purpose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purpose-based EA Capability model identifies four purposes that typically frame the planning horizon, depth and breadth of an Architecture Project, and the contents of the EA Repository. The purpose-based EA Capability model used in this Guide was introduced in the World-Class Enterprise Architecture White Paper (see Referenced Documents) and refined in the TOGAF® Leader’s Guide to Establishing and Evolving an EA Capability (see Referenced Documents). </a:t>
            </a:r>
          </a:p>
          <a:p>
            <a:r>
              <a:rPr lang="en-GB" sz="1100" b="1">
                <a:solidFill>
                  <a:srgbClr val="2F528F"/>
                </a:solidFill>
                <a:latin typeface="Calibri" panose="020F0502020204030204" pitchFamily="34" charset="0"/>
              </a:rPr>
              <a:t>Figure 3: Purposes of Enterprise Architecture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161</a:t>
            </a:fld>
            <a:endParaRPr lang="en-GB">
              <a:latin typeface="Calibri" panose="020F0502020204030204" pitchFamily="34" charset="0"/>
            </a:endParaRPr>
          </a:p>
        </p:txBody>
      </p:sp>
    </p:spTree>
    <p:extLst>
      <p:ext uri="{BB962C8B-B14F-4D97-AF65-F5344CB8AC3E}">
        <p14:creationId xmlns:p14="http://schemas.microsoft.com/office/powerpoint/2010/main" val="2392418754"/>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5.6s : Briefly explain how the TOGAF Standard can be applied to support the Digital enterprise.
See: TOGAF® Series Guide: Using the TOGAF Standard in the Digital Enterprise : Page 17 : §2.1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Enterprise Architecture supports and enables the Agile environment by providing insight into:</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Reactively managing technical debt as the result of sprints in a cohesive and connected fashion</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Proactively managing technical debt and anticipating Agile development needs by:</a:t>
            </a:r>
          </a:p>
          <a:p>
            <a:pPr marL="804986" lvl="1" indent="-309610">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Identifying standards/reusable standard components to support shortened Agile development cycles</a:t>
            </a:r>
          </a:p>
          <a:p>
            <a:pPr marL="804986" lvl="1" indent="-309610">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Appropriate governance or guardrails to oversee reuse of components</a:t>
            </a:r>
          </a:p>
          <a:p>
            <a:pPr marL="309610" indent="-309610">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Managing matured digital products and delivering operational excellence by:</a:t>
            </a:r>
          </a:p>
          <a:p>
            <a:pPr marL="804986" lvl="1" indent="-309610">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Simplifying complexity in the digital ecosystem using the TOGAF Architecture Development Method</a:t>
            </a:r>
          </a:p>
          <a:p>
            <a:pPr marL="804986" lvl="1" indent="-309610">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 Establishing Enterprise Architecture capability to drive operational excellence in the management of digital products and services</a:t>
            </a:r>
          </a:p>
          <a:p>
            <a:pPr marL="804986" lvl="1" indent="-309610">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Institutionalizing Agile development methods by enabling them as another used framework</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When the TOGAF Standard began hardware and networking equipment needed to be well-planned and in place in the early stages of a project - to allow for adequate lead time.</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The environment has changed but the business functions needed to deliver an IT capability still exist and require an understanding of the concepts behind the business process, with a  methodology to accomplish the associated tasks. </a:t>
            </a:r>
          </a:p>
          <a:p>
            <a:pPr marL="309610" indent="-309610">
              <a:buFont typeface="Courier New" panose="02070309020205020404" pitchFamily="49" charset="0"/>
              <a:buChar char="o"/>
            </a:pPr>
            <a:r>
              <a:rPr lang="en-GB" sz="1100">
                <a:solidFill>
                  <a:srgbClr val="2F528F"/>
                </a:solidFill>
                <a:latin typeface="Calibri" panose="020F0502020204030204" pitchFamily="34" charset="0"/>
              </a:rPr>
              <a:t>Drivers, such as the rapid change in technologies, lend themselves to new ways of working, socializing, and entertaining.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An Enterprise Architecture should be seen as supporting and enabling the Agile environment in delivering and enhancing digital products and services by providing insight into these various areas.</a:t>
            </a:r>
          </a:p>
          <a:p>
            <a:pPr marL="309610" indent="-309610">
              <a:buFont typeface="Courier New" panose="02070309020205020404" pitchFamily="49" charset="0"/>
              <a:buChar char="o"/>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2.1. Introduction</a:t>
            </a:r>
          </a:p>
          <a:p>
            <a:pPr algn="l"/>
            <a:r>
              <a:rPr lang="en-GB" sz="1100">
                <a:solidFill>
                  <a:srgbClr val="2F528F"/>
                </a:solidFill>
                <a:latin typeface="Calibri" panose="020F0502020204030204" pitchFamily="34" charset="0"/>
              </a:rPr>
              <a:t>The TOGAF Standard began to evolve at a time when server hardware and networking equipment</a:t>
            </a:r>
          </a:p>
          <a:p>
            <a:pPr algn="l"/>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162</a:t>
            </a:fld>
            <a:endParaRPr lang="en-GB">
              <a:latin typeface="Calibri" panose="020F0502020204030204" pitchFamily="34" charset="0"/>
            </a:endParaRPr>
          </a:p>
        </p:txBody>
      </p:sp>
    </p:spTree>
    <p:extLst>
      <p:ext uri="{BB962C8B-B14F-4D97-AF65-F5344CB8AC3E}">
        <p14:creationId xmlns:p14="http://schemas.microsoft.com/office/powerpoint/2010/main" val="388733829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163</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164</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165</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166</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90752">
              <a:defRPr/>
            </a:pPr>
            <a:r>
              <a:rPr lang="en-GB" sz="1100">
                <a:solidFill>
                  <a:srgbClr val="2F528F"/>
                </a:solidFill>
                <a:latin typeface="Calibri" panose="020F0502020204030204" pitchFamily="34" charset="0"/>
              </a:rPr>
              <a:t>Level=1 : L.O.= 6.1s : Briefly explain the concept of Architecture Governance.
See: TOGAF® Standard – Enterprise Architecture Capability and Governance : Page 9 : §3.1</a:t>
            </a:r>
          </a:p>
          <a:p>
            <a:pPr defTabSz="990752">
              <a:defRPr/>
            </a:pP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“Architecture Governance is the practice and orientation by which Enterprise Architectures and other architectures are managed and controlled at an enterprise-wide level.” TOGAF® Standard</a:t>
            </a:r>
          </a:p>
          <a:p>
            <a:r>
              <a:rPr lang="en-GB" sz="1100">
                <a:solidFill>
                  <a:srgbClr val="2F528F"/>
                </a:solidFill>
                <a:latin typeface="Calibri" panose="020F0502020204030204" pitchFamily="34" charset="0"/>
              </a:rPr>
              <a:t>Architecture Governance operates within a hierarchy of governance structures:</a:t>
            </a:r>
          </a:p>
          <a:p>
            <a:pPr marL="784346" lvl="1" indent="-288969"/>
            <a:r>
              <a:rPr lang="en-GB" sz="1100">
                <a:solidFill>
                  <a:srgbClr val="2F528F"/>
                </a:solidFill>
                <a:latin typeface="Calibri" panose="020F0502020204030204" pitchFamily="34" charset="0"/>
              </a:rPr>
              <a:t>Corporate Governance</a:t>
            </a:r>
          </a:p>
          <a:p>
            <a:pPr marL="784346" lvl="1" indent="-288969"/>
            <a:r>
              <a:rPr lang="en-GB" sz="1100">
                <a:solidFill>
                  <a:srgbClr val="2F528F"/>
                </a:solidFill>
                <a:latin typeface="Calibri" panose="020F0502020204030204" pitchFamily="34" charset="0"/>
              </a:rPr>
              <a:t>Technology Governance</a:t>
            </a:r>
          </a:p>
          <a:p>
            <a:pPr marL="784346" lvl="1" indent="-288969"/>
            <a:r>
              <a:rPr lang="en-GB" sz="1100">
                <a:solidFill>
                  <a:srgbClr val="2F528F"/>
                </a:solidFill>
                <a:latin typeface="Calibri" panose="020F0502020204030204" pitchFamily="34" charset="0"/>
              </a:rPr>
              <a:t>Architecture Governance</a:t>
            </a:r>
          </a:p>
          <a:p>
            <a:pPr marL="784346" lvl="1" indent="-288969"/>
            <a:r>
              <a:rPr lang="en-GB" sz="1100">
                <a:solidFill>
                  <a:srgbClr val="2F528F"/>
                </a:solidFill>
                <a:latin typeface="Calibri" panose="020F0502020204030204" pitchFamily="34" charset="0"/>
              </a:rPr>
              <a:t>IT Governance</a:t>
            </a:r>
          </a:p>
          <a:p>
            <a:r>
              <a:rPr lang="en-GB" sz="1100">
                <a:solidFill>
                  <a:srgbClr val="2F528F"/>
                </a:solidFill>
                <a:latin typeface="Calibri" panose="020F0502020204030204" pitchFamily="34" charset="0"/>
              </a:rPr>
              <a:t>Each of these domains of governance may exist at multiple geographic levels — global, regional, and local — within the overall enterprise.</a:t>
            </a:r>
          </a:p>
          <a:p>
            <a:r>
              <a:rPr lang="en-GB" sz="1100">
                <a:solidFill>
                  <a:srgbClr val="2F528F"/>
                </a:solidFill>
                <a:latin typeface="Calibri" panose="020F0502020204030204" pitchFamily="34" charset="0"/>
              </a:rPr>
              <a:t>Corporate Governance generally is beyond the scope of an Enterprise Architecture framework.</a:t>
            </a:r>
          </a:p>
          <a:p>
            <a:r>
              <a:rPr lang="en-GB" sz="1100">
                <a:solidFill>
                  <a:srgbClr val="2F528F"/>
                </a:solidFill>
                <a:latin typeface="Calibri" panose="020F0502020204030204" pitchFamily="34" charset="0"/>
                <a:cs typeface="Calibri" panose="020F0502020204030204" pitchFamily="34" charset="0"/>
              </a:rPr>
              <a:t>Architecture Governance includes:</a:t>
            </a:r>
          </a:p>
          <a:p>
            <a:pPr marL="309610" indent="-309610">
              <a:spcAft>
                <a:spcPts val="650"/>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Implementing a system of controls over the creation and monitoring of all architectural components and activities, to ensure the effective introduction, implementation, and evolution of architectures within the organization</a:t>
            </a:r>
          </a:p>
          <a:p>
            <a:pPr marL="309610" indent="-309610">
              <a:spcAft>
                <a:spcPts val="650"/>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Implementing a system to ensure compliance with internal and external standards and regulatory obligations</a:t>
            </a:r>
          </a:p>
          <a:p>
            <a:pPr marL="309610" indent="-309610">
              <a:spcAft>
                <a:spcPts val="650"/>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Establishing processes that support effective management of the above processes within agreed parameters</a:t>
            </a:r>
          </a:p>
          <a:p>
            <a:pPr marL="309610" indent="-309610">
              <a:spcAft>
                <a:spcPts val="650"/>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Developing practices that ensure accountability to a clearly identified stakeholder community, both inside and outside the organization</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167</a:t>
            </a:fld>
            <a:endParaRPr lang="en-GB">
              <a:latin typeface="Calibri" panose="020F0502020204030204" pitchFamily="34" charset="0"/>
            </a:endParaRPr>
          </a:p>
        </p:txBody>
      </p:sp>
    </p:spTree>
    <p:extLst>
      <p:ext uri="{BB962C8B-B14F-4D97-AF65-F5344CB8AC3E}">
        <p14:creationId xmlns:p14="http://schemas.microsoft.com/office/powerpoint/2010/main" val="367447252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M-55
Level=1 : L.O.= 6.2s : Explain why Architecture Governance is beneficial.
See: TOGAF® Standard – Enterprise Architecture Capability and Governance : Page 13 : §3.2</a:t>
            </a:r>
          </a:p>
          <a:p>
            <a:endParaRPr lang="en-GB" sz="1100">
              <a:solidFill>
                <a:srgbClr val="2F528F"/>
              </a:solidFill>
              <a:latin typeface="Calibri" panose="020F0502020204030204" pitchFamily="34" charset="0"/>
            </a:endParaRPr>
          </a:p>
          <a:p>
            <a:pPr defTabSz="990752">
              <a:defRPr/>
            </a:pPr>
            <a:r>
              <a:rPr lang="en-GB" sz="1100">
                <a:solidFill>
                  <a:srgbClr val="2F528F"/>
                </a:solidFill>
                <a:latin typeface="Calibri" panose="020F0502020204030204" pitchFamily="34" charset="0"/>
              </a:rPr>
              <a:t>Conceptually, Architecture Governance is an approach, a series of processes, a cultural orientation, and set of owned responsibilities that ensure the integrity and effectiveness of the organization’s architectures.</a:t>
            </a:r>
          </a:p>
          <a:p>
            <a:pPr defTabSz="990752">
              <a:defRPr/>
            </a:pPr>
            <a:r>
              <a:rPr lang="en-GB" sz="1100">
                <a:solidFill>
                  <a:srgbClr val="2F528F"/>
                </a:solidFill>
                <a:latin typeface="Calibri" panose="020F0502020204030204" pitchFamily="34" charset="0"/>
                <a:cs typeface="Calibri" panose="020F0502020204030204" pitchFamily="34" charset="0"/>
              </a:rPr>
              <a:t>The split of process, content, and context are key to the support of the Architecture Governance initiative, by allowing the introduction of new governance material (legal, regulatory, standards-based, or legislative) without unduly impacting the processes.</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This content-agnostic approach ensures that the framework is flexible: the processes are typically independent of the content and implement a proven best practice approach to active governance.</a:t>
            </a:r>
          </a:p>
          <a:p>
            <a:pPr algn="l"/>
            <a:r>
              <a:rPr lang="en-GB" sz="1100">
                <a:solidFill>
                  <a:srgbClr val="2F528F"/>
                </a:solidFill>
                <a:latin typeface="Calibri" panose="020F0502020204030204" pitchFamily="34" charset="0"/>
                <a:cs typeface="Calibri" panose="020F0502020204030204" pitchFamily="34" charset="0"/>
              </a:rPr>
              <a:t>Key Architecture Governance Processes</a:t>
            </a:r>
          </a:p>
          <a:p>
            <a:pPr algn="l"/>
            <a:r>
              <a:rPr lang="en-GB" sz="1100" b="1">
                <a:solidFill>
                  <a:srgbClr val="2F528F"/>
                </a:solidFill>
                <a:latin typeface="Calibri" panose="020F0502020204030204" pitchFamily="34" charset="0"/>
                <a:cs typeface="Calibri" panose="020F0502020204030204" pitchFamily="34" charset="0"/>
              </a:rPr>
              <a:t>Policy Management and Take-On - </a:t>
            </a:r>
            <a:r>
              <a:rPr lang="en-GB" sz="1100">
                <a:solidFill>
                  <a:srgbClr val="2F528F"/>
                </a:solidFill>
                <a:latin typeface="Calibri" panose="020F0502020204030204" pitchFamily="34" charset="0"/>
                <a:cs typeface="Calibri" panose="020F0502020204030204" pitchFamily="34" charset="0"/>
              </a:rPr>
              <a:t>processes ensure the orderly integration with existing governance.</a:t>
            </a:r>
          </a:p>
          <a:p>
            <a:pPr algn="l"/>
            <a:r>
              <a:rPr lang="en-GB" sz="1100" b="1">
                <a:solidFill>
                  <a:srgbClr val="2F528F"/>
                </a:solidFill>
                <a:latin typeface="Calibri" panose="020F0502020204030204" pitchFamily="34" charset="0"/>
                <a:cs typeface="Calibri" panose="020F0502020204030204" pitchFamily="34" charset="0"/>
              </a:rPr>
              <a:t>Compliance </a:t>
            </a:r>
            <a:r>
              <a:rPr lang="en-GB" sz="1100">
                <a:solidFill>
                  <a:srgbClr val="2F528F"/>
                </a:solidFill>
                <a:latin typeface="Calibri" panose="020F0502020204030204" pitchFamily="34" charset="0"/>
                <a:cs typeface="Calibri" panose="020F0502020204030204" pitchFamily="34" charset="0"/>
              </a:rPr>
              <a:t>–assessments against SLAs, OLAs, standards etc. are implemented on an ongoing basis and reviewed within the governance framework.</a:t>
            </a:r>
          </a:p>
          <a:p>
            <a:pPr algn="l"/>
            <a:r>
              <a:rPr lang="en-GB" sz="1100" b="1">
                <a:solidFill>
                  <a:srgbClr val="2F528F"/>
                </a:solidFill>
                <a:latin typeface="Calibri" panose="020F0502020204030204" pitchFamily="34" charset="0"/>
                <a:cs typeface="Calibri" panose="020F0502020204030204" pitchFamily="34" charset="0"/>
              </a:rPr>
              <a:t>Dispensation/Waiver </a:t>
            </a:r>
            <a:r>
              <a:rPr lang="en-GB" sz="1100">
                <a:solidFill>
                  <a:srgbClr val="2F528F"/>
                </a:solidFill>
                <a:latin typeface="Calibri" panose="020F0502020204030204" pitchFamily="34" charset="0"/>
                <a:cs typeface="Calibri" panose="020F0502020204030204" pitchFamily="34" charset="0"/>
              </a:rPr>
              <a:t> - granted for a given time period with a set of identified service and operational criteria that must be enforced.</a:t>
            </a:r>
          </a:p>
          <a:p>
            <a:pPr algn="l"/>
            <a:r>
              <a:rPr lang="en-GB" sz="1100" b="1">
                <a:solidFill>
                  <a:srgbClr val="2F528F"/>
                </a:solidFill>
                <a:latin typeface="Calibri" panose="020F0502020204030204" pitchFamily="34" charset="0"/>
                <a:cs typeface="Calibri" panose="020F0502020204030204" pitchFamily="34" charset="0"/>
              </a:rPr>
              <a:t>Monitoring and Reporting - </a:t>
            </a:r>
            <a:r>
              <a:rPr lang="en-GB" sz="1100">
                <a:solidFill>
                  <a:srgbClr val="2F528F"/>
                </a:solidFill>
                <a:latin typeface="Calibri" panose="020F0502020204030204" pitchFamily="34" charset="0"/>
                <a:cs typeface="Calibri" panose="020F0502020204030204" pitchFamily="34" charset="0"/>
              </a:rPr>
              <a:t>includes monitoring against SLAs and OLAs, feedback for adjustment, and reporting. </a:t>
            </a:r>
          </a:p>
          <a:p>
            <a:pPr algn="l"/>
            <a:r>
              <a:rPr lang="en-GB" sz="1100" b="1">
                <a:solidFill>
                  <a:srgbClr val="2F528F"/>
                </a:solidFill>
                <a:latin typeface="Calibri" panose="020F0502020204030204" pitchFamily="34" charset="0"/>
                <a:cs typeface="Calibri" panose="020F0502020204030204" pitchFamily="34" charset="0"/>
              </a:rPr>
              <a:t>Business Control - </a:t>
            </a:r>
            <a:r>
              <a:rPr lang="en-GB" sz="1100">
                <a:solidFill>
                  <a:srgbClr val="2F528F"/>
                </a:solidFill>
                <a:latin typeface="Calibri" panose="020F0502020204030204" pitchFamily="34" charset="0"/>
                <a:cs typeface="Calibri" panose="020F0502020204030204" pitchFamily="34" charset="0"/>
              </a:rPr>
              <a:t>relates to the processes invoked to ensure compliance with the organization’s policies.</a:t>
            </a:r>
          </a:p>
          <a:p>
            <a:pPr algn="l"/>
            <a:r>
              <a:rPr lang="en-GB" sz="1100" b="1">
                <a:solidFill>
                  <a:srgbClr val="2F528F"/>
                </a:solidFill>
                <a:latin typeface="Calibri" panose="020F0502020204030204" pitchFamily="34" charset="0"/>
                <a:cs typeface="Calibri" panose="020F0502020204030204" pitchFamily="34" charset="0"/>
              </a:rPr>
              <a:t>Environment Management </a:t>
            </a:r>
            <a:r>
              <a:rPr lang="en-GB" sz="1100" b="0">
                <a:solidFill>
                  <a:srgbClr val="2F528F"/>
                </a:solidFill>
                <a:latin typeface="Calibri" panose="020F0502020204030204" pitchFamily="34" charset="0"/>
                <a:cs typeface="Calibri" panose="020F0502020204030204" pitchFamily="34" charset="0"/>
              </a:rPr>
              <a:t>- e</a:t>
            </a:r>
            <a:r>
              <a:rPr lang="en-GB" sz="1100">
                <a:solidFill>
                  <a:srgbClr val="2F528F"/>
                </a:solidFill>
                <a:latin typeface="Calibri" panose="020F0502020204030204" pitchFamily="34" charset="0"/>
                <a:cs typeface="Calibri" panose="020F0502020204030204" pitchFamily="34" charset="0"/>
              </a:rPr>
              <a:t>nsures the orderly integration with existing governance content.</a:t>
            </a:r>
          </a:p>
          <a:p>
            <a:pPr defTabSz="990752">
              <a:defRPr/>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3.2 Architecture Governance Framework</a:t>
            </a:r>
          </a:p>
          <a:p>
            <a:pPr algn="l"/>
            <a:r>
              <a:rPr lang="en-GB" sz="1100">
                <a:solidFill>
                  <a:srgbClr val="2F528F"/>
                </a:solidFill>
                <a:latin typeface="Calibri" panose="020F0502020204030204" pitchFamily="34" charset="0"/>
              </a:rPr>
              <a:t>This section describes a conceptual and organizational framework for Architecture Governance</a:t>
            </a:r>
          </a:p>
          <a:p>
            <a:pPr algn="l"/>
            <a:r>
              <a:rPr lang="en-GB" sz="1100">
                <a:solidFill>
                  <a:srgbClr val="2F528F"/>
                </a:solidFill>
                <a:latin typeface="Calibri" panose="020F0502020204030204" pitchFamily="34" charset="0"/>
              </a:rPr>
              <a:t>As previously explained, Phase G of the TOGAF ADM (see the TOGAF Standard — Architecture</a:t>
            </a:r>
          </a:p>
          <a:p>
            <a:pPr algn="l"/>
            <a:r>
              <a:rPr lang="en-GB" sz="1100">
                <a:solidFill>
                  <a:srgbClr val="2F528F"/>
                </a:solidFill>
                <a:latin typeface="Calibri" panose="020F0502020204030204" pitchFamily="34" charset="0"/>
              </a:rPr>
              <a:t>Development Method) is dedicated to implementation governance, which concerns itself with the</a:t>
            </a:r>
          </a:p>
          <a:p>
            <a:pPr algn="l"/>
            <a:r>
              <a:rPr lang="en-GB" sz="1100">
                <a:solidFill>
                  <a:srgbClr val="2F528F"/>
                </a:solidFill>
                <a:latin typeface="Calibri" panose="020F0502020204030204" pitchFamily="34" charset="0"/>
              </a:rPr>
              <a:t>realization of the architecture through change projects.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168</a:t>
            </a:fld>
            <a:endParaRPr lang="en-GB">
              <a:latin typeface="Calibri" panose="020F0502020204030204" pitchFamily="34" charset="0"/>
            </a:endParaRPr>
          </a:p>
        </p:txBody>
      </p:sp>
    </p:spTree>
    <p:extLst>
      <p:ext uri="{BB962C8B-B14F-4D97-AF65-F5344CB8AC3E}">
        <p14:creationId xmlns:p14="http://schemas.microsoft.com/office/powerpoint/2010/main" val="301627856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M-55
Level=1 : L.O.= 6.2s : Explain why Architecture Governance is beneficial.
See: TOGAF® Standard – Enterprise Architecture Capability and Governance : Page 13 : §3.2</a:t>
            </a:r>
          </a:p>
          <a:p>
            <a:endParaRPr lang="en-GB" sz="1100">
              <a:solidFill>
                <a:srgbClr val="2F528F"/>
              </a:solidFill>
              <a:latin typeface="Calibri" panose="020F0502020204030204" pitchFamily="34" charset="0"/>
            </a:endParaRPr>
          </a:p>
          <a:p>
            <a:pPr defTabSz="990752">
              <a:defRPr/>
            </a:pPr>
            <a:r>
              <a:rPr lang="en-GB" sz="1100">
                <a:solidFill>
                  <a:srgbClr val="2F528F"/>
                </a:solidFill>
                <a:latin typeface="Calibri" panose="020F0502020204030204" pitchFamily="34" charset="0"/>
              </a:rPr>
              <a:t>Conceptually, Architecture Governance is an approach, a series of processes, a cultural orientation, and set of owned responsibilities that ensure the integrity and effectiveness of the organization’s architectures.</a:t>
            </a:r>
          </a:p>
          <a:p>
            <a:pPr defTabSz="990752">
              <a:defRPr/>
            </a:pPr>
            <a:r>
              <a:rPr lang="en-GB" sz="1100">
                <a:solidFill>
                  <a:srgbClr val="2F528F"/>
                </a:solidFill>
                <a:latin typeface="Calibri" panose="020F0502020204030204" pitchFamily="34" charset="0"/>
                <a:cs typeface="Calibri" panose="020F0502020204030204" pitchFamily="34" charset="0"/>
              </a:rPr>
              <a:t>The split of process, content, and context are key to the support of the Architecture Governance initiative, by allowing the introduction of new governance material (legal, regulatory, standards-based, or legislative) without unduly impacting the processes.</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This content-agnostic approach ensures that the framework is flexible: the processes are typically independent of the content and implement a proven best practice approach to active governance.</a:t>
            </a:r>
          </a:p>
          <a:p>
            <a:pPr algn="l"/>
            <a:r>
              <a:rPr lang="en-GB" sz="1100">
                <a:solidFill>
                  <a:srgbClr val="2F528F"/>
                </a:solidFill>
                <a:latin typeface="Calibri" panose="020F0502020204030204" pitchFamily="34" charset="0"/>
                <a:cs typeface="Calibri" panose="020F0502020204030204" pitchFamily="34" charset="0"/>
              </a:rPr>
              <a:t>Key Architecture Governance Processes</a:t>
            </a:r>
          </a:p>
          <a:p>
            <a:pPr algn="l"/>
            <a:r>
              <a:rPr lang="en-GB" sz="1100" b="1">
                <a:solidFill>
                  <a:srgbClr val="2F528F"/>
                </a:solidFill>
                <a:latin typeface="Calibri" panose="020F0502020204030204" pitchFamily="34" charset="0"/>
                <a:cs typeface="Calibri" panose="020F0502020204030204" pitchFamily="34" charset="0"/>
              </a:rPr>
              <a:t>Policy Management and Take-On - </a:t>
            </a:r>
            <a:r>
              <a:rPr lang="en-GB" sz="1100">
                <a:solidFill>
                  <a:srgbClr val="2F528F"/>
                </a:solidFill>
                <a:latin typeface="Calibri" panose="020F0502020204030204" pitchFamily="34" charset="0"/>
                <a:cs typeface="Calibri" panose="020F0502020204030204" pitchFamily="34" charset="0"/>
              </a:rPr>
              <a:t>processes ensure the orderly integration with existing governance.</a:t>
            </a:r>
          </a:p>
          <a:p>
            <a:pPr algn="l"/>
            <a:r>
              <a:rPr lang="en-GB" sz="1100" b="1">
                <a:solidFill>
                  <a:srgbClr val="2F528F"/>
                </a:solidFill>
                <a:latin typeface="Calibri" panose="020F0502020204030204" pitchFamily="34" charset="0"/>
                <a:cs typeface="Calibri" panose="020F0502020204030204" pitchFamily="34" charset="0"/>
              </a:rPr>
              <a:t>Compliance </a:t>
            </a:r>
            <a:r>
              <a:rPr lang="en-GB" sz="1100">
                <a:solidFill>
                  <a:srgbClr val="2F528F"/>
                </a:solidFill>
                <a:latin typeface="Calibri" panose="020F0502020204030204" pitchFamily="34" charset="0"/>
                <a:cs typeface="Calibri" panose="020F0502020204030204" pitchFamily="34" charset="0"/>
              </a:rPr>
              <a:t>–assessments against SLAs, OLAs, standards etc. are implemented on an ongoing basis and reviewed within the governance framework.</a:t>
            </a:r>
          </a:p>
          <a:p>
            <a:pPr algn="l"/>
            <a:r>
              <a:rPr lang="en-GB" sz="1100" b="1">
                <a:solidFill>
                  <a:srgbClr val="2F528F"/>
                </a:solidFill>
                <a:latin typeface="Calibri" panose="020F0502020204030204" pitchFamily="34" charset="0"/>
                <a:cs typeface="Calibri" panose="020F0502020204030204" pitchFamily="34" charset="0"/>
              </a:rPr>
              <a:t>Dispensation/Waiver </a:t>
            </a:r>
            <a:r>
              <a:rPr lang="en-GB" sz="1100">
                <a:solidFill>
                  <a:srgbClr val="2F528F"/>
                </a:solidFill>
                <a:latin typeface="Calibri" panose="020F0502020204030204" pitchFamily="34" charset="0"/>
                <a:cs typeface="Calibri" panose="020F0502020204030204" pitchFamily="34" charset="0"/>
              </a:rPr>
              <a:t> - granted for a given time period with a set of identified service and operational criteria that must be enforced.</a:t>
            </a:r>
          </a:p>
          <a:p>
            <a:pPr algn="l"/>
            <a:r>
              <a:rPr lang="en-GB" sz="1100" b="1">
                <a:solidFill>
                  <a:srgbClr val="2F528F"/>
                </a:solidFill>
                <a:latin typeface="Calibri" panose="020F0502020204030204" pitchFamily="34" charset="0"/>
                <a:cs typeface="Calibri" panose="020F0502020204030204" pitchFamily="34" charset="0"/>
              </a:rPr>
              <a:t>Monitoring and Reporting - </a:t>
            </a:r>
            <a:r>
              <a:rPr lang="en-GB" sz="1100">
                <a:solidFill>
                  <a:srgbClr val="2F528F"/>
                </a:solidFill>
                <a:latin typeface="Calibri" panose="020F0502020204030204" pitchFamily="34" charset="0"/>
                <a:cs typeface="Calibri" panose="020F0502020204030204" pitchFamily="34" charset="0"/>
              </a:rPr>
              <a:t>includes monitoring against SLAs and OLAs, feedback for adjustment, and reporting. </a:t>
            </a:r>
          </a:p>
          <a:p>
            <a:pPr algn="l"/>
            <a:r>
              <a:rPr lang="en-GB" sz="1100" b="1">
                <a:solidFill>
                  <a:srgbClr val="2F528F"/>
                </a:solidFill>
                <a:latin typeface="Calibri" panose="020F0502020204030204" pitchFamily="34" charset="0"/>
                <a:cs typeface="Calibri" panose="020F0502020204030204" pitchFamily="34" charset="0"/>
              </a:rPr>
              <a:t>Business Control - </a:t>
            </a:r>
            <a:r>
              <a:rPr lang="en-GB" sz="1100">
                <a:solidFill>
                  <a:srgbClr val="2F528F"/>
                </a:solidFill>
                <a:latin typeface="Calibri" panose="020F0502020204030204" pitchFamily="34" charset="0"/>
                <a:cs typeface="Calibri" panose="020F0502020204030204" pitchFamily="34" charset="0"/>
              </a:rPr>
              <a:t>relates to the processes invoked to ensure compliance with the organization’s policies.</a:t>
            </a:r>
          </a:p>
          <a:p>
            <a:pPr algn="l"/>
            <a:r>
              <a:rPr lang="en-GB" sz="1100" b="1">
                <a:solidFill>
                  <a:srgbClr val="2F528F"/>
                </a:solidFill>
                <a:latin typeface="Calibri" panose="020F0502020204030204" pitchFamily="34" charset="0"/>
                <a:cs typeface="Calibri" panose="020F0502020204030204" pitchFamily="34" charset="0"/>
              </a:rPr>
              <a:t>Environment Management </a:t>
            </a:r>
            <a:r>
              <a:rPr lang="en-GB" sz="1100" b="0">
                <a:solidFill>
                  <a:srgbClr val="2F528F"/>
                </a:solidFill>
                <a:latin typeface="Calibri" panose="020F0502020204030204" pitchFamily="34" charset="0"/>
                <a:cs typeface="Calibri" panose="020F0502020204030204" pitchFamily="34" charset="0"/>
              </a:rPr>
              <a:t>- e</a:t>
            </a:r>
            <a:r>
              <a:rPr lang="en-GB" sz="1100">
                <a:solidFill>
                  <a:srgbClr val="2F528F"/>
                </a:solidFill>
                <a:latin typeface="Calibri" panose="020F0502020204030204" pitchFamily="34" charset="0"/>
                <a:cs typeface="Calibri" panose="020F0502020204030204" pitchFamily="34" charset="0"/>
              </a:rPr>
              <a:t>nsures the orderly integration with existing governance content.</a:t>
            </a:r>
          </a:p>
          <a:p>
            <a:pPr defTabSz="990752">
              <a:defRPr/>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3.2 Architecture Governance Framework</a:t>
            </a:r>
          </a:p>
          <a:p>
            <a:pPr algn="l"/>
            <a:r>
              <a:rPr lang="en-GB" sz="1100">
                <a:solidFill>
                  <a:srgbClr val="2F528F"/>
                </a:solidFill>
                <a:latin typeface="Calibri" panose="020F0502020204030204" pitchFamily="34" charset="0"/>
              </a:rPr>
              <a:t>This section describes a conceptual and organizational framework for Architecture Governance</a:t>
            </a:r>
          </a:p>
          <a:p>
            <a:pPr algn="l"/>
            <a:r>
              <a:rPr lang="en-GB" sz="1100">
                <a:solidFill>
                  <a:srgbClr val="2F528F"/>
                </a:solidFill>
                <a:latin typeface="Calibri" panose="020F0502020204030204" pitchFamily="34" charset="0"/>
              </a:rPr>
              <a:t>As previously explained, Phase G of the TOGAF ADM (see the TOGAF Standard — Architecture</a:t>
            </a:r>
          </a:p>
          <a:p>
            <a:pPr algn="l"/>
            <a:r>
              <a:rPr lang="en-GB" sz="1100">
                <a:solidFill>
                  <a:srgbClr val="2F528F"/>
                </a:solidFill>
                <a:latin typeface="Calibri" panose="020F0502020204030204" pitchFamily="34" charset="0"/>
              </a:rPr>
              <a:t>Development Method) is dedicated to implementation governance, which concerns itself with the</a:t>
            </a:r>
          </a:p>
          <a:p>
            <a:pPr algn="l"/>
            <a:r>
              <a:rPr lang="en-GB" sz="1100">
                <a:solidFill>
                  <a:srgbClr val="2F528F"/>
                </a:solidFill>
                <a:latin typeface="Calibri" panose="020F0502020204030204" pitchFamily="34" charset="0"/>
              </a:rPr>
              <a:t>realization of the architecture through change projects.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169</a:t>
            </a:fld>
            <a:endParaRPr lang="en-GB">
              <a:latin typeface="Calibri" panose="020F0502020204030204" pitchFamily="34" charset="0"/>
            </a:endParaRPr>
          </a:p>
        </p:txBody>
      </p:sp>
    </p:spTree>
    <p:extLst>
      <p:ext uri="{BB962C8B-B14F-4D97-AF65-F5344CB8AC3E}">
        <p14:creationId xmlns:p14="http://schemas.microsoft.com/office/powerpoint/2010/main" val="28597514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M-54
Level=1 : L.O.= 6.2t : Explain why Architecture Governance is beneficial.
See: TOGAF® Series Guide: The TOGAF Leader’s Guide to Establishing and Evolving an EA Capability : Page 31 : §6.1</a:t>
            </a:r>
          </a:p>
          <a:p>
            <a:endParaRPr lang="en-GB" sz="1100">
              <a:solidFill>
                <a:srgbClr val="2F528F"/>
              </a:solidFill>
              <a:latin typeface="Calibri" panose="020F0502020204030204" pitchFamily="34" charset="0"/>
            </a:endParaRPr>
          </a:p>
          <a:p>
            <a:pPr defTabSz="990752">
              <a:defRPr/>
            </a:pPr>
            <a:r>
              <a:rPr lang="en-GB" sz="1100">
                <a:solidFill>
                  <a:srgbClr val="2F528F"/>
                </a:solidFill>
                <a:latin typeface="Calibri" panose="020F0502020204030204" pitchFamily="34" charset="0"/>
              </a:rPr>
              <a:t>Conceptually, Architecture Governance is an approach, a series of processes, a cultural orientation, and set of owned responsibilities that ensure the integrity and effectiveness of the organization’s architectures.</a:t>
            </a:r>
          </a:p>
          <a:p>
            <a:pPr defTabSz="990752">
              <a:defRPr/>
            </a:pPr>
            <a:r>
              <a:rPr lang="en-GB" sz="1100">
                <a:solidFill>
                  <a:srgbClr val="2F528F"/>
                </a:solidFill>
                <a:latin typeface="Calibri" panose="020F0502020204030204" pitchFamily="34" charset="0"/>
                <a:cs typeface="Calibri" panose="020F0502020204030204" pitchFamily="34" charset="0"/>
              </a:rPr>
              <a:t>The split of process, content, and context are key to the support of the Architecture Governance initiative, by allowing the introduction of new governance material (legal, regulatory, standards-based, or legislative) without unduly impacting the processes.</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This content-agnostic approach ensures that the framework is flexible: the processes are typically independent of the content and implement a proven best practice approach to active governance.</a:t>
            </a:r>
          </a:p>
          <a:p>
            <a:pPr algn="l"/>
            <a:r>
              <a:rPr lang="en-GB" sz="1100">
                <a:solidFill>
                  <a:srgbClr val="2F528F"/>
                </a:solidFill>
                <a:latin typeface="Calibri" panose="020F0502020204030204" pitchFamily="34" charset="0"/>
                <a:cs typeface="Calibri" panose="020F0502020204030204" pitchFamily="34" charset="0"/>
              </a:rPr>
              <a:t>Key Architecture Governance Processes</a:t>
            </a:r>
          </a:p>
          <a:p>
            <a:pPr algn="l"/>
            <a:r>
              <a:rPr lang="en-GB" sz="1100" b="1">
                <a:solidFill>
                  <a:srgbClr val="2F528F"/>
                </a:solidFill>
                <a:latin typeface="Calibri" panose="020F0502020204030204" pitchFamily="34" charset="0"/>
                <a:cs typeface="Calibri" panose="020F0502020204030204" pitchFamily="34" charset="0"/>
              </a:rPr>
              <a:t>Policy Management and Take-On - </a:t>
            </a:r>
            <a:r>
              <a:rPr lang="en-GB" sz="1100">
                <a:solidFill>
                  <a:srgbClr val="2F528F"/>
                </a:solidFill>
                <a:latin typeface="Calibri" panose="020F0502020204030204" pitchFamily="34" charset="0"/>
                <a:cs typeface="Calibri" panose="020F0502020204030204" pitchFamily="34" charset="0"/>
              </a:rPr>
              <a:t>processes ensure the orderly integration with existing governance.</a:t>
            </a:r>
          </a:p>
          <a:p>
            <a:pPr algn="l"/>
            <a:r>
              <a:rPr lang="en-GB" sz="1100" b="1">
                <a:solidFill>
                  <a:srgbClr val="2F528F"/>
                </a:solidFill>
                <a:latin typeface="Calibri" panose="020F0502020204030204" pitchFamily="34" charset="0"/>
                <a:cs typeface="Calibri" panose="020F0502020204030204" pitchFamily="34" charset="0"/>
              </a:rPr>
              <a:t>Compliance </a:t>
            </a:r>
            <a:r>
              <a:rPr lang="en-GB" sz="1100">
                <a:solidFill>
                  <a:srgbClr val="2F528F"/>
                </a:solidFill>
                <a:latin typeface="Calibri" panose="020F0502020204030204" pitchFamily="34" charset="0"/>
                <a:cs typeface="Calibri" panose="020F0502020204030204" pitchFamily="34" charset="0"/>
              </a:rPr>
              <a:t>–assessments against SLAs, OLAs, standards etc. are implemented on an ongoing basis and reviewed within the governance framework.</a:t>
            </a:r>
          </a:p>
          <a:p>
            <a:pPr algn="l"/>
            <a:r>
              <a:rPr lang="en-GB" sz="1100" b="1">
                <a:solidFill>
                  <a:srgbClr val="2F528F"/>
                </a:solidFill>
                <a:latin typeface="Calibri" panose="020F0502020204030204" pitchFamily="34" charset="0"/>
                <a:cs typeface="Calibri" panose="020F0502020204030204" pitchFamily="34" charset="0"/>
              </a:rPr>
              <a:t>Dispensation/Waiver </a:t>
            </a:r>
            <a:r>
              <a:rPr lang="en-GB" sz="1100">
                <a:solidFill>
                  <a:srgbClr val="2F528F"/>
                </a:solidFill>
                <a:latin typeface="Calibri" panose="020F0502020204030204" pitchFamily="34" charset="0"/>
                <a:cs typeface="Calibri" panose="020F0502020204030204" pitchFamily="34" charset="0"/>
              </a:rPr>
              <a:t> - granted for a given time period with a set of identified service and operational criteria that must be enforced.</a:t>
            </a:r>
          </a:p>
          <a:p>
            <a:pPr algn="l"/>
            <a:r>
              <a:rPr lang="en-GB" sz="1100" b="1">
                <a:solidFill>
                  <a:srgbClr val="2F528F"/>
                </a:solidFill>
                <a:latin typeface="Calibri" panose="020F0502020204030204" pitchFamily="34" charset="0"/>
                <a:cs typeface="Calibri" panose="020F0502020204030204" pitchFamily="34" charset="0"/>
              </a:rPr>
              <a:t>Monitoring and Reporting - </a:t>
            </a:r>
            <a:r>
              <a:rPr lang="en-GB" sz="1100">
                <a:solidFill>
                  <a:srgbClr val="2F528F"/>
                </a:solidFill>
                <a:latin typeface="Calibri" panose="020F0502020204030204" pitchFamily="34" charset="0"/>
                <a:cs typeface="Calibri" panose="020F0502020204030204" pitchFamily="34" charset="0"/>
              </a:rPr>
              <a:t>includes monitoring against SLAs and OLAs, feedback for adjustment, and reporting. </a:t>
            </a:r>
          </a:p>
          <a:p>
            <a:pPr algn="l"/>
            <a:r>
              <a:rPr lang="en-GB" sz="1100" b="1">
                <a:solidFill>
                  <a:srgbClr val="2F528F"/>
                </a:solidFill>
                <a:latin typeface="Calibri" panose="020F0502020204030204" pitchFamily="34" charset="0"/>
                <a:cs typeface="Calibri" panose="020F0502020204030204" pitchFamily="34" charset="0"/>
              </a:rPr>
              <a:t>Business Control - </a:t>
            </a:r>
            <a:r>
              <a:rPr lang="en-GB" sz="1100">
                <a:solidFill>
                  <a:srgbClr val="2F528F"/>
                </a:solidFill>
                <a:latin typeface="Calibri" panose="020F0502020204030204" pitchFamily="34" charset="0"/>
                <a:cs typeface="Calibri" panose="020F0502020204030204" pitchFamily="34" charset="0"/>
              </a:rPr>
              <a:t>relates to the processes invoked to ensure compliance with the organization’s policies.</a:t>
            </a:r>
          </a:p>
          <a:p>
            <a:pPr algn="l"/>
            <a:r>
              <a:rPr lang="en-GB" sz="1100" b="1">
                <a:solidFill>
                  <a:srgbClr val="2F528F"/>
                </a:solidFill>
                <a:latin typeface="Calibri" panose="020F0502020204030204" pitchFamily="34" charset="0"/>
                <a:cs typeface="Calibri" panose="020F0502020204030204" pitchFamily="34" charset="0"/>
              </a:rPr>
              <a:t>Environment Management </a:t>
            </a:r>
            <a:r>
              <a:rPr lang="en-GB" sz="1100" b="0">
                <a:solidFill>
                  <a:srgbClr val="2F528F"/>
                </a:solidFill>
                <a:latin typeface="Calibri" panose="020F0502020204030204" pitchFamily="34" charset="0"/>
                <a:cs typeface="Calibri" panose="020F0502020204030204" pitchFamily="34" charset="0"/>
              </a:rPr>
              <a:t>- e</a:t>
            </a:r>
            <a:r>
              <a:rPr lang="en-GB" sz="1100">
                <a:solidFill>
                  <a:srgbClr val="2F528F"/>
                </a:solidFill>
                <a:latin typeface="Calibri" panose="020F0502020204030204" pitchFamily="34" charset="0"/>
                <a:cs typeface="Calibri" panose="020F0502020204030204" pitchFamily="34" charset="0"/>
              </a:rPr>
              <a:t>nsures the orderly integration with existing governance content.</a:t>
            </a:r>
          </a:p>
          <a:p>
            <a:pPr defTabSz="990752">
              <a:defRPr/>
            </a:pPr>
            <a:endParaRPr lang="en-GB" sz="1100">
              <a:solidFill>
                <a:srgbClr val="2F528F"/>
              </a:solidFill>
              <a:latin typeface="Calibri" panose="020F0502020204030204" pitchFamily="34" charset="0"/>
              <a:cs typeface="Calibri" panose="020F0502020204030204" pitchFamily="34" charset="0"/>
            </a:endParaRPr>
          </a:p>
          <a:p>
            <a:pPr algn="l"/>
            <a:r>
              <a:rPr lang="en-GB" sz="1100" b="1">
                <a:solidFill>
                  <a:srgbClr val="2F528F"/>
                </a:solidFill>
                <a:latin typeface="Calibri" panose="020F0502020204030204" pitchFamily="34" charset="0"/>
              </a:rPr>
              <a:t>6.1 Introduction</a:t>
            </a:r>
          </a:p>
          <a:p>
            <a:pPr algn="l"/>
            <a:r>
              <a:rPr lang="en-GB" sz="1100" b="0">
                <a:solidFill>
                  <a:srgbClr val="2F528F"/>
                </a:solidFill>
                <a:latin typeface="Calibri" panose="020F0502020204030204" pitchFamily="34" charset="0"/>
              </a:rPr>
              <a:t>Ensuring the compliance of individual projects with the Enterprise Architecture is an essential aspect of Architecture Governance (see Chapter 3). To this end, the IT governance function within an enterprise will normally deﬁne two complementary processes:</a:t>
            </a:r>
          </a:p>
          <a:p>
            <a:pPr algn="l"/>
            <a:r>
              <a:rPr lang="en-GB" sz="1100" b="0">
                <a:solidFill>
                  <a:srgbClr val="2F528F"/>
                </a:solidFill>
                <a:latin typeface="Calibri" panose="020F0502020204030204" pitchFamily="34" charset="0"/>
              </a:rPr>
              <a:t>■ The Architecture function will be required to prepare a series of Project Architectures; i.e., project-speciﬁc views of the </a:t>
            </a:r>
            <a:r>
              <a:rPr lang="en-GB" sz="1100" b="0" err="1">
                <a:solidFill>
                  <a:srgbClr val="2F528F"/>
                </a:solidFill>
                <a:latin typeface="Calibri" panose="020F0502020204030204" pitchFamily="34" charset="0"/>
              </a:rPr>
              <a:t>Enterpr</a:t>
            </a:r>
            <a:r>
              <a:rPr lang="en-GB" sz="1100" b="0">
                <a:solidFill>
                  <a:srgbClr val="2F528F"/>
                </a:solidFill>
                <a:latin typeface="Calibri" panose="020F0502020204030204" pitchFamily="34" charset="0"/>
              </a:rPr>
              <a:t> </a:t>
            </a:r>
            <a:r>
              <a:rPr lang="en-GB" sz="1100" b="0" err="1">
                <a:solidFill>
                  <a:srgbClr val="2F528F"/>
                </a:solidFill>
                <a:latin typeface="Calibri" panose="020F0502020204030204" pitchFamily="34" charset="0"/>
              </a:rPr>
              <a:t>ise</a:t>
            </a:r>
            <a:r>
              <a:rPr lang="en-GB" sz="1100" b="0">
                <a:solidFill>
                  <a:srgbClr val="2F528F"/>
                </a:solidFill>
                <a:latin typeface="Calibri" panose="020F0502020204030204" pitchFamily="34" charset="0"/>
              </a:rPr>
              <a:t> Architecture that illustrate how the Enterprise Architecture impacts on the major projects within the organization (see ADM Phases A to F)</a:t>
            </a:r>
          </a:p>
          <a:p>
            <a:pPr algn="l"/>
            <a:r>
              <a:rPr lang="en-GB" sz="1100" b="0">
                <a:solidFill>
                  <a:srgbClr val="2F528F"/>
                </a:solidFill>
                <a:latin typeface="Calibri" panose="020F0502020204030204" pitchFamily="34" charset="0"/>
              </a:rPr>
              <a:t>■ The Enterprise and IT Governance functions will deﬁne a formal Architecture Compliance review process (see Section 6.3)for reviewing the compliance of all projects to the Enterprise Architecture</a:t>
            </a:r>
          </a:p>
          <a:p>
            <a:pPr algn="l"/>
            <a:r>
              <a:rPr lang="en-GB" sz="1100" b="0">
                <a:solidFill>
                  <a:srgbClr val="2F528F"/>
                </a:solidFill>
                <a:latin typeface="Calibri" panose="020F0502020204030204" pitchFamily="34" charset="0"/>
              </a:rPr>
              <a:t>Apart from deﬁning for mal </a:t>
            </a:r>
            <a:r>
              <a:rPr lang="en-GB" sz="1100" b="0" err="1">
                <a:solidFill>
                  <a:srgbClr val="2F528F"/>
                </a:solidFill>
                <a:latin typeface="Calibri" panose="020F0502020204030204" pitchFamily="34" charset="0"/>
              </a:rPr>
              <a:t>processes,the</a:t>
            </a:r>
            <a:r>
              <a:rPr lang="en-GB" sz="1100" b="0">
                <a:solidFill>
                  <a:srgbClr val="2F528F"/>
                </a:solidFill>
                <a:latin typeface="Calibri" panose="020F0502020204030204" pitchFamily="34" charset="0"/>
              </a:rPr>
              <a:t> Architecture Governance function (see Chapter 3) may also stipulate that the architecture function should extend beyond the role of architecture ... CONTINUES ... SEE REFERENCE SPECIFIEDArchitecture, and maximize the value of centralized commercial negotiation.</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170</a:t>
            </a:fld>
            <a:endParaRPr lang="en-GB">
              <a:latin typeface="Calibri" panose="020F0502020204030204" pitchFamily="34" charset="0"/>
            </a:endParaRPr>
          </a:p>
        </p:txBody>
      </p:sp>
    </p:spTree>
    <p:extLst>
      <p:ext uri="{BB962C8B-B14F-4D97-AF65-F5344CB8AC3E}">
        <p14:creationId xmlns:p14="http://schemas.microsoft.com/office/powerpoint/2010/main" val="3291730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sz="1100">
                <a:solidFill>
                  <a:srgbClr val="2F528F"/>
                </a:solidFill>
              </a:rPr>
              <a:t>Level=1 : L.O.= 1.1a : Describe what an enterprise is.
See : TOGAF® Standard – Introduction and Core Concepts : Page 2 : §1.1</a:t>
            </a:r>
            <a:br>
              <a:rPr lang="en-GB" sz="1100">
                <a:solidFill>
                  <a:srgbClr val="2F528F"/>
                </a:solidFill>
              </a:rPr>
            </a:br>
            <a:endParaRPr lang="en-GB" sz="1100">
              <a:solidFill>
                <a:srgbClr val="2F528F"/>
              </a:solidFill>
            </a:endParaRPr>
          </a:p>
          <a:p>
            <a:pPr marL="309324" indent="-309324">
              <a:buFont typeface="Courier New" panose="02070309020205020404" pitchFamily="49" charset="0"/>
              <a:buChar char="o"/>
            </a:pPr>
            <a:r>
              <a:rPr lang="en-GB" sz="1100">
                <a:solidFill>
                  <a:srgbClr val="2F528F"/>
                </a:solidFill>
              </a:rPr>
              <a:t>The Enterprise operating model concept is useful to determine the nature and scope of the Enterprise Architecture within an organization </a:t>
            </a:r>
          </a:p>
          <a:p>
            <a:pPr marL="309324" indent="-309324">
              <a:buFont typeface="Courier New" panose="02070309020205020404" pitchFamily="49" charset="0"/>
              <a:buChar char="o"/>
            </a:pPr>
            <a:r>
              <a:rPr lang="en-GB" sz="1100">
                <a:solidFill>
                  <a:srgbClr val="2F528F"/>
                </a:solidFill>
              </a:rPr>
              <a:t>Many organizations may comprise multiple enterprises, and may develop and maintain a number of independent Enterprise Architectures to address each one.</a:t>
            </a:r>
          </a:p>
          <a:p>
            <a:pPr marL="309324" indent="-309324">
              <a:buFont typeface="Courier New" panose="02070309020205020404" pitchFamily="49" charset="0"/>
              <a:buChar char="o"/>
            </a:pPr>
            <a:r>
              <a:rPr lang="en-GB" sz="1100">
                <a:solidFill>
                  <a:srgbClr val="2F528F"/>
                </a:solidFill>
              </a:rPr>
              <a:t>These enterprises often have much in common with each other including processes, functions, and their information systems, and there is often great potential for wider gain in the use of a common architecture framework. For example, a common framework can provide a basis for the development of common building blocks and solutions, and a shareable Architecture Repository for the integration and re-use of business models, designs, information, and data.</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and</a:t>
            </a:r>
          </a:p>
          <a:p>
            <a:pPr algn="l"/>
            <a:r>
              <a:rPr lang="en-GB" sz="1100">
                <a:solidFill>
                  <a:srgbClr val="2F528F"/>
                </a:solidFill>
              </a:rPr>
              <a:t>technology that make up the entire infrastructure and governance of the enterprise, or to one or</a:t>
            </a:r>
          </a:p>
          <a:p>
            <a:pPr algn="l"/>
            <a:r>
              <a:rPr lang="en-GB" sz="1100">
                <a:solidFill>
                  <a:srgbClr val="2F528F"/>
                </a:solidFill>
              </a:rPr>
              <a:t>more specific areas of interest within the enterprise. An enterprise may include partners,</a:t>
            </a:r>
          </a:p>
          <a:p>
            <a:pPr algn="l"/>
            <a:r>
              <a:rPr lang="en-GB" sz="1100">
                <a:solidFill>
                  <a:srgbClr val="2F528F"/>
                </a:solidFill>
              </a:rPr>
              <a:t>suppliers, and customers as well as internal business units. In all cases, the architecture crosses</a:t>
            </a:r>
          </a:p>
          <a:p>
            <a:pPr algn="l"/>
            <a:r>
              <a:rPr lang="en-GB" sz="1100">
                <a:solidFill>
                  <a:srgbClr val="2F528F"/>
                </a:solidFill>
              </a:rPr>
              <a:t>multiple systems, and multiple functional groups within the enterprise.</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r>
              <a:rPr lang="en-GB"/>
              <a:t>Level=1 : L.O.= 1.1a : Describe what an enterprise is.
See : TOGAF® Standard – Architecture Development Method : Page 1 : §1.1</a:t>
            </a:r>
          </a:p>
        </p:txBody>
      </p:sp>
    </p:spTree>
    <p:extLst>
      <p:ext uri="{BB962C8B-B14F-4D97-AF65-F5344CB8AC3E}">
        <p14:creationId xmlns:p14="http://schemas.microsoft.com/office/powerpoint/2010/main" val="3823729768"/>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6.2s : Explain why Architecture Governance is beneficial.
See: TOGAF® Standard – Enterprise Architecture Capability and Governance : Page 13 : §3.2</a:t>
            </a:r>
          </a:p>
          <a:p>
            <a:r>
              <a:rPr lang="en-GB">
                <a:solidFill>
                  <a:srgbClr val="2F528F"/>
                </a:solidFill>
                <a:latin typeface="Calibri" panose="020F0502020204030204" pitchFamily="34" charset="0"/>
                <a:cs typeface="Calibri" panose="020F0502020204030204" pitchFamily="34" charset="0"/>
              </a:rPr>
              <a:t>Distinguish, and contrast, between</a:t>
            </a:r>
          </a:p>
          <a:p>
            <a:r>
              <a:rPr lang="en-GB" b="1">
                <a:solidFill>
                  <a:srgbClr val="2F528F"/>
                </a:solidFill>
                <a:latin typeface="Calibri" panose="020F0502020204030204" pitchFamily="34" charset="0"/>
                <a:cs typeface="Calibri" panose="020F0502020204030204" pitchFamily="34" charset="0"/>
              </a:rPr>
              <a:t>Implementation Governance</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is just one aspect of Architecture Governance, and concerns itself with the realization of the architecture through change projects [e.g. Phase G] and which covers the management and control of all aspects of the development and evolution of Enterprise Architectures and other architectures within the enterprise …</a:t>
            </a:r>
          </a:p>
          <a:p>
            <a:r>
              <a:rPr lang="en-GB">
                <a:solidFill>
                  <a:srgbClr val="2F528F"/>
                </a:solidFill>
                <a:latin typeface="Calibri" panose="020F0502020204030204" pitchFamily="34" charset="0"/>
                <a:cs typeface="Calibri" panose="020F0502020204030204" pitchFamily="34" charset="0"/>
              </a:rPr>
              <a:t>and …</a:t>
            </a:r>
          </a:p>
          <a:p>
            <a:r>
              <a:rPr lang="en-GB" b="1">
                <a:solidFill>
                  <a:srgbClr val="2F528F"/>
                </a:solidFill>
                <a:latin typeface="Calibri" panose="020F0502020204030204" pitchFamily="34" charset="0"/>
                <a:cs typeface="Calibri" panose="020F0502020204030204" pitchFamily="34" charset="0"/>
              </a:rPr>
              <a:t>Architecture Governance</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supported by an Architecture Governance Framework.</a:t>
            </a:r>
          </a:p>
          <a:p>
            <a:r>
              <a:rPr lang="en-GB">
                <a:solidFill>
                  <a:srgbClr val="2F528F"/>
                </a:solidFill>
                <a:latin typeface="Calibri" panose="020F0502020204030204" pitchFamily="34" charset="0"/>
                <a:cs typeface="Calibri" panose="020F0502020204030204" pitchFamily="34" charset="0"/>
              </a:rPr>
              <a:t>TOGAF implies a generic framework that can be adapted to the existing governance environment of an enterprise. </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It is intended to assist in identifying effective processes and organizational structures, so that the business responsibilities associated with Architecture Governance can be elucidated, communicated, and managed effectively.</a:t>
            </a:r>
          </a:p>
          <a:p>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rPr>
              <a:t>3.2 Architecture Governance Framework</a:t>
            </a:r>
          </a:p>
          <a:p>
            <a:pPr algn="l"/>
            <a:r>
              <a:rPr lang="en-GB">
                <a:solidFill>
                  <a:srgbClr val="2F528F"/>
                </a:solidFill>
                <a:latin typeface="Calibri" panose="020F0502020204030204" pitchFamily="34" charset="0"/>
              </a:rPr>
              <a:t>This section describes a conceptual and organizational framework for Architecture Governance</a:t>
            </a:r>
          </a:p>
          <a:p>
            <a:pPr algn="l"/>
            <a:r>
              <a:rPr lang="en-GB">
                <a:solidFill>
                  <a:srgbClr val="2F528F"/>
                </a:solidFill>
                <a:latin typeface="Calibri" panose="020F0502020204030204" pitchFamily="34" charset="0"/>
              </a:rPr>
              <a:t>As previously explained, Phase G of the TOGAF ADM (see the TOGAF Standard — Architecture Development Method) is dedicated to implementation governance, which concerns itself with the</a:t>
            </a:r>
          </a:p>
          <a:p>
            <a:pPr algn="l"/>
            <a:r>
              <a:rPr lang="en-GB">
                <a:solidFill>
                  <a:srgbClr val="2F528F"/>
                </a:solidFill>
                <a:latin typeface="Calibri" panose="020F0502020204030204" pitchFamily="34" charset="0"/>
              </a:rPr>
              <a:t>realization of the architecture through change projects.</a:t>
            </a:r>
          </a:p>
          <a:p>
            <a:pPr algn="l"/>
            <a:r>
              <a:rPr lang="en-GB">
                <a:solidFill>
                  <a:srgbClr val="2F528F"/>
                </a:solidFill>
                <a:latin typeface="Calibri" panose="020F0502020204030204" pitchFamily="34" charset="0"/>
              </a:rPr>
              <a:t>Implementation governance is just one aspect of Architecture Governance, which covers the management and control of all aspects of the development and evolution of Enterprise</a:t>
            </a:r>
          </a:p>
          <a:p>
            <a:pPr algn="l"/>
            <a:r>
              <a:rPr lang="en-GB">
                <a:solidFill>
                  <a:srgbClr val="2F528F"/>
                </a:solidFill>
                <a:latin typeface="Calibri" panose="020F0502020204030204" pitchFamily="34" charset="0"/>
              </a:rPr>
              <a:t>Architectures and other architectures within the enterprise.</a:t>
            </a:r>
          </a:p>
          <a:p>
            <a:pPr algn="l"/>
            <a:r>
              <a:rPr lang="en-GB">
                <a:solidFill>
                  <a:srgbClr val="2F528F"/>
                </a:solidFill>
                <a:latin typeface="Calibri" panose="020F0502020204030204" pitchFamily="34" charset="0"/>
              </a:rPr>
              <a:t>Architecture Governance needs to be supported by an Architecture Governance Framework, described below. The governance framework described is a generic framework that can be</a:t>
            </a:r>
          </a:p>
          <a:p>
            <a:pPr algn="l"/>
            <a:r>
              <a:rPr lang="en-GB">
                <a:solidFill>
                  <a:srgbClr val="2F528F"/>
                </a:solidFill>
                <a:latin typeface="Calibri" panose="020F0502020204030204" pitchFamily="34" charset="0"/>
              </a:rPr>
              <a:t>adapted to the existing governance environment of an enterprise. It is intended to assist in identifying effective processes and organizational structures, so that the business responsibilities</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171</a:t>
            </a:fld>
            <a:endParaRPr lang="en-GB">
              <a:latin typeface="Calibri" panose="020F0502020204030204" pitchFamily="34" charset="0"/>
            </a:endParaRPr>
          </a:p>
        </p:txBody>
      </p:sp>
    </p:spTree>
    <p:extLst>
      <p:ext uri="{BB962C8B-B14F-4D97-AF65-F5344CB8AC3E}">
        <p14:creationId xmlns:p14="http://schemas.microsoft.com/office/powerpoint/2010/main" val="392230715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6.2s : Explain why Architecture Governance is beneficial.
See: TOGAF® Standard – Enterprise Architecture Capability and Governance : Page 13 : §3.2</a:t>
            </a:r>
          </a:p>
          <a:p>
            <a:pPr algn="l"/>
            <a:r>
              <a:rPr lang="en-GB">
                <a:solidFill>
                  <a:srgbClr val="2F528F"/>
                </a:solidFill>
                <a:latin typeface="Calibri" panose="020F0502020204030204" pitchFamily="34" charset="0"/>
                <a:cs typeface="Calibri" panose="020F0502020204030204" pitchFamily="34" charset="0"/>
              </a:rPr>
              <a:t>Architecture Governance is the practice and orientation by which architectures are managed and controlled: </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 it is necessary to have organizational structures established to support all of the governance activities.</a:t>
            </a:r>
          </a:p>
          <a:p>
            <a:pPr algn="l"/>
            <a:r>
              <a:rPr lang="en-GB">
                <a:solidFill>
                  <a:srgbClr val="2F528F"/>
                </a:solidFill>
                <a:latin typeface="Calibri" panose="020F0502020204030204" pitchFamily="34" charset="0"/>
                <a:cs typeface="Calibri" panose="020F0502020204030204" pitchFamily="34" charset="0"/>
              </a:rPr>
              <a:t>An Architecture Governance structure will typically include:</a:t>
            </a:r>
          </a:p>
          <a:p>
            <a:pPr marL="185595" indent="-185595">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Global governance board</a:t>
            </a:r>
          </a:p>
          <a:p>
            <a:pPr marL="185595" indent="-185595">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Local governance board</a:t>
            </a:r>
          </a:p>
          <a:p>
            <a:pPr marL="185595" indent="-185595">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Design authorities</a:t>
            </a:r>
          </a:p>
          <a:p>
            <a:pPr marL="185595" indent="-185595">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Working parties</a:t>
            </a:r>
          </a:p>
          <a:p>
            <a:pPr defTabSz="989838">
              <a:defRPr/>
            </a:pPr>
            <a:r>
              <a:rPr lang="en-GB">
                <a:solidFill>
                  <a:srgbClr val="2F528F"/>
                </a:solidFill>
                <a:latin typeface="Calibri" panose="020F0502020204030204" pitchFamily="34" charset="0"/>
                <a:cs typeface="Calibri" panose="020F0502020204030204" pitchFamily="34" charset="0"/>
              </a:rPr>
              <a:t>The architecture organization illustrated here highlights the major structural elements required for an Architecture Governance initiative. </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While each enterprise will have differing requirements, it is expected that the basics/generics of the organizational design shown will be applicable and implementable in a wide variety of organizational types.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3.2 Architecture Governance Framework</a:t>
            </a:r>
          </a:p>
          <a:p>
            <a:pPr algn="l"/>
            <a:r>
              <a:rPr lang="en-GB">
                <a:solidFill>
                  <a:srgbClr val="2F528F"/>
                </a:solidFill>
                <a:latin typeface="Calibri" panose="020F0502020204030204" pitchFamily="34" charset="0"/>
              </a:rPr>
              <a:t>This section describes a conceptual and organizational framework for Architecture Governance</a:t>
            </a:r>
          </a:p>
          <a:p>
            <a:pPr algn="l"/>
            <a:r>
              <a:rPr lang="en-GB">
                <a:solidFill>
                  <a:srgbClr val="2F528F"/>
                </a:solidFill>
                <a:latin typeface="Calibri" panose="020F0502020204030204" pitchFamily="34" charset="0"/>
              </a:rPr>
              <a:t>As previously explained, Phase G of the TOGAF ADM (see the TOGAF Standard — Architecture Development Method) is dedicated to implementation governance, which concerns itself with the</a:t>
            </a:r>
          </a:p>
          <a:p>
            <a:pPr algn="l"/>
            <a:r>
              <a:rPr lang="en-GB">
                <a:solidFill>
                  <a:srgbClr val="2F528F"/>
                </a:solidFill>
                <a:latin typeface="Calibri" panose="020F0502020204030204" pitchFamily="34" charset="0"/>
              </a:rPr>
              <a:t>realization of the architecture through change projects.</a:t>
            </a:r>
          </a:p>
          <a:p>
            <a:pPr algn="l"/>
            <a:r>
              <a:rPr lang="en-GB">
                <a:solidFill>
                  <a:srgbClr val="2F528F"/>
                </a:solidFill>
                <a:latin typeface="Calibri" panose="020F0502020204030204" pitchFamily="34" charset="0"/>
              </a:rPr>
              <a:t>Implementation governance is just one aspect of Architecture Governance, which covers the management and control of all aspects of the development and evolution of Enterprise</a:t>
            </a:r>
          </a:p>
          <a:p>
            <a:pPr algn="l"/>
            <a:r>
              <a:rPr lang="en-GB">
                <a:solidFill>
                  <a:srgbClr val="2F528F"/>
                </a:solidFill>
                <a:latin typeface="Calibri" panose="020F0502020204030204" pitchFamily="34" charset="0"/>
              </a:rPr>
              <a:t>Architectures and other architectures within the enterprise.</a:t>
            </a:r>
          </a:p>
          <a:p>
            <a:pPr algn="l"/>
            <a:r>
              <a:rPr lang="en-GB">
                <a:solidFill>
                  <a:srgbClr val="2F528F"/>
                </a:solidFill>
                <a:latin typeface="Calibri" panose="020F0502020204030204" pitchFamily="34" charset="0"/>
              </a:rPr>
              <a:t>Architecture Governance needs to be supported by an Architecture Governance Framework, described below. The governance framework described is a generic framework that can be</a:t>
            </a:r>
          </a:p>
          <a:p>
            <a:pPr algn="l"/>
            <a:r>
              <a:rPr lang="en-GB">
                <a:solidFill>
                  <a:srgbClr val="2F528F"/>
                </a:solidFill>
                <a:latin typeface="Calibri" panose="020F0502020204030204" pitchFamily="34" charset="0"/>
              </a:rPr>
              <a:t>adapted to the existing governance environment of an enterprise. It is intended to assist in identifying effective processes and organizational structures, so that the business responsibilities</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172</a:t>
            </a:fld>
            <a:endParaRPr lang="en-GB">
              <a:latin typeface="Calibri" panose="020F0502020204030204" pitchFamily="34" charset="0"/>
            </a:endParaRPr>
          </a:p>
        </p:txBody>
      </p:sp>
    </p:spTree>
    <p:extLst>
      <p:ext uri="{BB962C8B-B14F-4D97-AF65-F5344CB8AC3E}">
        <p14:creationId xmlns:p14="http://schemas.microsoft.com/office/powerpoint/2010/main" val="346832939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6.2s : Explain why Architecture Governance is beneficial.
See : TOGAF® Standard – Enterprise Architecture Capability and Governance : Page 13 : §3.2</a:t>
            </a:r>
          </a:p>
          <a:p>
            <a:r>
              <a:rPr lang="en-GB">
                <a:solidFill>
                  <a:srgbClr val="2F528F"/>
                </a:solidFill>
                <a:latin typeface="Calibri" panose="020F0502020204030204" pitchFamily="34" charset="0"/>
                <a:cs typeface="Calibri" panose="020F0502020204030204" pitchFamily="34" charset="0"/>
              </a:rPr>
              <a:t>Key areas: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Develop</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Implement</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Deploy</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 Develop responsibilities, processes, and structures are usually linked to the TOGAF ADM</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The Enterprise Continuum manages all content:</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the architectures themselves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Architecture Governance processes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Benefits derived through the continuing governance of architectures: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Links the IT processes, resources, and information to organizational strategies and objectives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Integrates and institutionalizes IT best practices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Aligns with industry frameworks such as COBIT </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Enables the organization to take full advantage of its IS assets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Protects the underlying digital assets of the organization</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Supports regulatory and best practice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Promotes visible risk management</a:t>
            </a:r>
          </a:p>
          <a:p>
            <a:pPr marL="309324" indent="-309324" defTabSz="989838">
              <a:buFont typeface="Courier New" panose="02070309020205020404" pitchFamily="49" charset="0"/>
              <a:buChar char="o"/>
              <a:defRPr/>
            </a:pPr>
            <a:r>
              <a:rPr lang="en-GB">
                <a:solidFill>
                  <a:srgbClr val="2F528F"/>
                </a:solidFill>
                <a:latin typeface="Calibri" panose="020F0502020204030204" pitchFamily="34" charset="0"/>
                <a:cs typeface="Calibri" panose="020F0502020204030204" pitchFamily="34" charset="0"/>
              </a:rPr>
              <a:t>These benefits support an approach, processes, cultural orientation, and owned responsibilities, to ensure the integrity and effectiveness of the organization’s architectures.</a:t>
            </a:r>
          </a:p>
          <a:p>
            <a:pPr algn="l"/>
            <a:br>
              <a:rPr lang="en-GB" b="1">
                <a:solidFill>
                  <a:srgbClr val="2F528F"/>
                </a:solidFill>
                <a:latin typeface="Calibri" panose="020F0502020204030204" pitchFamily="34" charset="0"/>
              </a:rPr>
            </a:br>
            <a:r>
              <a:rPr lang="en-GB" b="1">
                <a:solidFill>
                  <a:srgbClr val="2F528F"/>
                </a:solidFill>
                <a:latin typeface="Calibri" panose="020F0502020204030204" pitchFamily="34" charset="0"/>
              </a:rPr>
              <a:t>3.2 Architecture Governance Framework</a:t>
            </a:r>
          </a:p>
          <a:p>
            <a:pPr algn="l"/>
            <a:r>
              <a:rPr lang="en-GB">
                <a:solidFill>
                  <a:srgbClr val="2F528F"/>
                </a:solidFill>
                <a:latin typeface="Calibri" panose="020F0502020204030204" pitchFamily="34" charset="0"/>
              </a:rPr>
              <a:t>This section describes a conceptual and organizational framework for Architecture Governance</a:t>
            </a:r>
          </a:p>
          <a:p>
            <a:pPr algn="l"/>
            <a:r>
              <a:rPr lang="en-GB">
                <a:solidFill>
                  <a:srgbClr val="2F528F"/>
                </a:solidFill>
                <a:latin typeface="Calibri" panose="020F0502020204030204" pitchFamily="34" charset="0"/>
              </a:rPr>
              <a:t>As previously explained, Phase G of the TOGAF ADM (see the TOGAF Standard — Architecture Development Method) is dedicated to implementation governance, which concerns itself with the</a:t>
            </a:r>
          </a:p>
          <a:p>
            <a:pPr algn="l"/>
            <a:r>
              <a:rPr lang="en-GB">
                <a:solidFill>
                  <a:srgbClr val="2F528F"/>
                </a:solidFill>
                <a:latin typeface="Calibri" panose="020F0502020204030204" pitchFamily="34" charset="0"/>
              </a:rPr>
              <a:t>realization of the architecture through change projects.</a:t>
            </a:r>
          </a:p>
          <a:p>
            <a:pPr algn="l"/>
            <a:r>
              <a:rPr lang="en-GB">
                <a:solidFill>
                  <a:srgbClr val="2F528F"/>
                </a:solidFill>
                <a:latin typeface="Calibri" panose="020F0502020204030204" pitchFamily="34" charset="0"/>
              </a:rPr>
              <a:t>Implementation governance is just one aspect of Architecture Governance, which covers the management and control of all aspects of the development and evolution of Enterprise</a:t>
            </a:r>
          </a:p>
          <a:p>
            <a:pPr algn="l"/>
            <a:r>
              <a:rPr lang="en-GB">
                <a:solidFill>
                  <a:srgbClr val="2F528F"/>
                </a:solidFill>
                <a:latin typeface="Calibri" panose="020F0502020204030204" pitchFamily="34" charset="0"/>
              </a:rPr>
              <a:t>Architectures and other architectures within the enterprise.</a:t>
            </a:r>
          </a:p>
          <a:p>
            <a:pPr algn="l"/>
            <a:r>
              <a:rPr lang="en-GB">
                <a:solidFill>
                  <a:srgbClr val="2F528F"/>
                </a:solidFill>
                <a:latin typeface="Calibri" panose="020F0502020204030204" pitchFamily="34" charset="0"/>
              </a:rPr>
              <a:t>Architecture Governance needs to be supported by an Architecture Governance Framework, described below. The governance framework described is a generic framework that can be</a:t>
            </a:r>
          </a:p>
          <a:p>
            <a:pPr algn="l"/>
            <a:r>
              <a:rPr lang="en-GB">
                <a:solidFill>
                  <a:srgbClr val="2F528F"/>
                </a:solidFill>
                <a:latin typeface="Calibri" panose="020F0502020204030204" pitchFamily="34" charset="0"/>
              </a:rPr>
              <a:t>adapted to the existing governance environment of an enterprise. It is intended to assist in identifying effective processes and organizational structures, so that the business responsibilities</a:t>
            </a:r>
          </a:p>
          <a:p>
            <a:pPr algn="l"/>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173</a:t>
            </a:fld>
            <a:endParaRPr lang="en-GB">
              <a:latin typeface="Calibri" panose="020F0502020204030204" pitchFamily="34" charset="0"/>
            </a:endParaRPr>
          </a:p>
        </p:txBody>
      </p:sp>
    </p:spTree>
    <p:extLst>
      <p:ext uri="{BB962C8B-B14F-4D97-AF65-F5344CB8AC3E}">
        <p14:creationId xmlns:p14="http://schemas.microsoft.com/office/powerpoint/2010/main" val="3287117059"/>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6.3s : Briefly explain the role of an Architecture Board and its responsibilities.
See: TOGAF® Standard – Enterprise Architecture Capability and Governance : Page 21 : §4.1</a:t>
            </a:r>
          </a:p>
          <a:p>
            <a:r>
              <a:rPr lang="en-GB">
                <a:solidFill>
                  <a:srgbClr val="2F528F"/>
                </a:solidFill>
                <a:latin typeface="Calibri" panose="020F0502020204030204" pitchFamily="34" charset="0"/>
                <a:cs typeface="Calibri" panose="020F0502020204030204" pitchFamily="34" charset="0"/>
              </a:rPr>
              <a:t>A key element in a successful Architecture Governance strategy is a cross-organization Architecture Board </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representative of all the key stakeholders </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executives responsible for the review and maintenance of the overall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from the organization:</a:t>
            </a:r>
          </a:p>
          <a:p>
            <a:pPr marL="804243" lvl="1" indent="-309324">
              <a:buFont typeface="Arial" panose="020B0604020202020204" pitchFamily="34" charset="0"/>
              <a:buChar char="•"/>
            </a:pPr>
            <a:r>
              <a:rPr lang="en-GB">
                <a:solidFill>
                  <a:srgbClr val="2F528F"/>
                </a:solidFill>
                <a:latin typeface="Calibri" panose="020F0502020204030204" pitchFamily="34" charset="0"/>
                <a:cs typeface="Calibri" panose="020F0502020204030204" pitchFamily="34" charset="0"/>
              </a:rPr>
              <a:t>local (domain experts, line responsibility)</a:t>
            </a:r>
          </a:p>
          <a:p>
            <a:pPr marL="804243" lvl="1" indent="-309324">
              <a:buFont typeface="Arial" panose="020B0604020202020204" pitchFamily="34" charset="0"/>
              <a:buChar char="•"/>
            </a:pPr>
            <a:r>
              <a:rPr lang="en-GB">
                <a:solidFill>
                  <a:srgbClr val="2F528F"/>
                </a:solidFill>
                <a:latin typeface="Calibri" panose="020F0502020204030204" pitchFamily="34" charset="0"/>
                <a:cs typeface="Calibri" panose="020F0502020204030204" pitchFamily="34" charset="0"/>
              </a:rPr>
              <a:t>global (organization-wide responsibility)</a:t>
            </a:r>
          </a:p>
          <a:p>
            <a:pPr marL="309324" indent="-309324">
              <a:buFont typeface="Courier New" panose="02070309020205020404" pitchFamily="49" charset="0"/>
              <a:buChar char="o"/>
            </a:pPr>
            <a:r>
              <a:rPr lang="en-GB" i="1">
                <a:solidFill>
                  <a:srgbClr val="2F528F"/>
                </a:solidFill>
                <a:latin typeface="Calibri" panose="020F0502020204030204" pitchFamily="34" charset="0"/>
                <a:cs typeface="Calibri" panose="020F0502020204030204" pitchFamily="34" charset="0"/>
              </a:rPr>
              <a:t>from outside the organization:*</a:t>
            </a:r>
          </a:p>
          <a:p>
            <a:pPr marL="804243" lvl="1" indent="-309324">
              <a:buFont typeface="Arial" panose="020B0604020202020204" pitchFamily="34" charset="0"/>
              <a:buChar char="•"/>
            </a:pPr>
            <a:r>
              <a:rPr lang="en-GB" i="1">
                <a:solidFill>
                  <a:srgbClr val="2F528F"/>
                </a:solidFill>
                <a:latin typeface="Calibri" panose="020F0502020204030204" pitchFamily="34" charset="0"/>
                <a:cs typeface="Calibri" panose="020F0502020204030204" pitchFamily="34" charset="0"/>
              </a:rPr>
              <a:t>outsourced service providers</a:t>
            </a:r>
            <a:endParaRPr lang="en-GB">
              <a:solidFill>
                <a:srgbClr val="2F528F"/>
              </a:solidFill>
              <a:latin typeface="Calibri" panose="020F0502020204030204" pitchFamily="34" charset="0"/>
              <a:cs typeface="Calibri" panose="020F0502020204030204" pitchFamily="34" charset="0"/>
            </a:endParaRPr>
          </a:p>
          <a:p>
            <a:r>
              <a:rPr lang="en-GB">
                <a:solidFill>
                  <a:srgbClr val="2F528F"/>
                </a:solidFill>
                <a:latin typeface="Calibri" panose="020F0502020204030204" pitchFamily="34" charset="0"/>
                <a:cs typeface="Calibri" panose="020F0502020204030204" pitchFamily="34" charset="0"/>
              </a:rPr>
              <a:t>The board will be established with identifiable and articulated:</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Responsibilities and decision-making capabilities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Remit and authority limits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4.1 Role</a:t>
            </a:r>
          </a:p>
          <a:p>
            <a:pPr algn="l"/>
            <a:r>
              <a:rPr lang="en-GB">
                <a:solidFill>
                  <a:srgbClr val="2F528F"/>
                </a:solidFill>
                <a:latin typeface="Calibri" panose="020F0502020204030204" pitchFamily="34" charset="0"/>
              </a:rPr>
              <a:t>A key element in a successful Architecture Governance strategy (see Chapter 3) is a cross-organization Architecture Board to oversee the implementation of the strategy. This body should</a:t>
            </a:r>
          </a:p>
          <a:p>
            <a:pPr algn="l"/>
            <a:r>
              <a:rPr lang="en-GB">
                <a:solidFill>
                  <a:srgbClr val="2F528F"/>
                </a:solidFill>
                <a:latin typeface="Calibri" panose="020F0502020204030204" pitchFamily="34" charset="0"/>
              </a:rPr>
              <a:t>be representative of all the key stakeholders in the architecture, and will typically comprise a group of executives responsible for the review and maintenance of the overall architecture.</a:t>
            </a:r>
          </a:p>
          <a:p>
            <a:pPr algn="l"/>
            <a:r>
              <a:rPr lang="en-GB">
                <a:solidFill>
                  <a:srgbClr val="2F528F"/>
                </a:solidFill>
                <a:latin typeface="Calibri" panose="020F0502020204030204" pitchFamily="34" charset="0"/>
              </a:rPr>
              <a:t>Architecture Boards may have global, regional, or business line scope. Particularly in larger enterprises, Architecture Boards typically comprise representatives from the organization at a</a:t>
            </a:r>
          </a:p>
          <a:p>
            <a:pPr algn="l"/>
            <a:r>
              <a:rPr lang="en-GB">
                <a:solidFill>
                  <a:srgbClr val="2F528F"/>
                </a:solidFill>
                <a:latin typeface="Calibri" panose="020F0502020204030204" pitchFamily="34" charset="0"/>
              </a:rPr>
              <a:t>minimum of two levels:</a:t>
            </a:r>
          </a:p>
          <a:p>
            <a:pPr algn="l"/>
            <a:r>
              <a:rPr lang="en-GB">
                <a:solidFill>
                  <a:srgbClr val="2F528F"/>
                </a:solidFill>
                <a:latin typeface="Calibri" panose="020F0502020204030204" pitchFamily="34" charset="0"/>
              </a:rPr>
              <a:t>■ Local (domain experts, line responsibility)</a:t>
            </a:r>
          </a:p>
          <a:p>
            <a:pPr algn="l"/>
            <a:r>
              <a:rPr lang="en-GB">
                <a:solidFill>
                  <a:srgbClr val="2F528F"/>
                </a:solidFill>
                <a:latin typeface="Calibri" panose="020F0502020204030204" pitchFamily="34" charset="0"/>
              </a:rPr>
              <a:t>■ Global (organization-wide responsibility)</a:t>
            </a:r>
          </a:p>
          <a:p>
            <a:pPr algn="l"/>
            <a:r>
              <a:rPr lang="en-GB">
                <a:solidFill>
                  <a:srgbClr val="2F528F"/>
                </a:solidFill>
                <a:latin typeface="Calibri" panose="020F0502020204030204" pitchFamily="34" charset="0"/>
              </a:rPr>
              <a:t>In such cases, each board will be established with identifiable and articulated:</a:t>
            </a:r>
          </a:p>
          <a:p>
            <a:pPr algn="l"/>
            <a:r>
              <a:rPr lang="en-GB">
                <a:solidFill>
                  <a:srgbClr val="2F528F"/>
                </a:solidFill>
                <a:latin typeface="Calibri" panose="020F0502020204030204" pitchFamily="34" charset="0"/>
              </a:rPr>
              <a:t>■ Responsibilities and decision-making capabilities</a:t>
            </a:r>
          </a:p>
          <a:p>
            <a:pPr algn="l"/>
            <a:r>
              <a:rPr lang="en-GB">
                <a:solidFill>
                  <a:srgbClr val="2F528F"/>
                </a:solidFill>
                <a:latin typeface="Calibri" panose="020F0502020204030204" pitchFamily="34" charset="0"/>
              </a:rPr>
              <a:t>■ Remit and authority limits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174</a:t>
            </a:fld>
            <a:endParaRPr lang="en-GB">
              <a:latin typeface="Calibri" panose="020F0502020204030204" pitchFamily="34" charset="0"/>
            </a:endParaRPr>
          </a:p>
        </p:txBody>
      </p:sp>
    </p:spTree>
    <p:extLst>
      <p:ext uri="{BB962C8B-B14F-4D97-AF65-F5344CB8AC3E}">
        <p14:creationId xmlns:p14="http://schemas.microsoft.com/office/powerpoint/2010/main" val="4034121115"/>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6.3b : Briefly explain the role of an Architecture Board and its responsibilities.
See : TOGAF® Standard – Enterprise Architecture Capability and Governance : Page 21 : §4.2</a:t>
            </a:r>
          </a:p>
          <a:p>
            <a:pPr algn="l"/>
            <a:r>
              <a:rPr lang="en-GB" b="1">
                <a:solidFill>
                  <a:srgbClr val="2F528F"/>
                </a:solidFill>
                <a:latin typeface="Calibri" panose="020F0502020204030204" pitchFamily="34" charset="0"/>
              </a:rPr>
              <a:t>4.2 Responsibilities</a:t>
            </a:r>
          </a:p>
          <a:p>
            <a:pPr algn="l"/>
            <a:r>
              <a:rPr lang="en-GB">
                <a:solidFill>
                  <a:srgbClr val="2F528F"/>
                </a:solidFill>
                <a:latin typeface="Calibri" panose="020F0502020204030204" pitchFamily="34" charset="0"/>
              </a:rPr>
              <a:t>The Architecture Board is typically made responsible, and accountable, for achieving some or all</a:t>
            </a:r>
          </a:p>
          <a:p>
            <a:pPr algn="l"/>
            <a:r>
              <a:rPr lang="en-GB">
                <a:solidFill>
                  <a:srgbClr val="2F528F"/>
                </a:solidFill>
                <a:latin typeface="Calibri" panose="020F0502020204030204" pitchFamily="34" charset="0"/>
              </a:rPr>
              <a:t>of the following goals:</a:t>
            </a:r>
          </a:p>
          <a:p>
            <a:pPr algn="l"/>
            <a:r>
              <a:rPr lang="en-GB">
                <a:solidFill>
                  <a:srgbClr val="2F528F"/>
                </a:solidFill>
                <a:latin typeface="Calibri" panose="020F0502020204030204" pitchFamily="34" charset="0"/>
              </a:rPr>
              <a:t>■ Providing the basis for all decision-making with regard to the architectures</a:t>
            </a:r>
          </a:p>
          <a:p>
            <a:pPr algn="l"/>
            <a:r>
              <a:rPr lang="en-GB">
                <a:solidFill>
                  <a:srgbClr val="2F528F"/>
                </a:solidFill>
                <a:latin typeface="Calibri" panose="020F0502020204030204" pitchFamily="34" charset="0"/>
              </a:rPr>
              <a:t>■ Consistency between sub-architectures</a:t>
            </a:r>
          </a:p>
          <a:p>
            <a:pPr algn="l"/>
            <a:r>
              <a:rPr lang="en-GB">
                <a:solidFill>
                  <a:srgbClr val="2F528F"/>
                </a:solidFill>
                <a:latin typeface="Calibri" panose="020F0502020204030204" pitchFamily="34" charset="0"/>
              </a:rPr>
              <a:t>■ Establishing targets for re-use of components</a:t>
            </a:r>
          </a:p>
          <a:p>
            <a:pPr algn="l"/>
            <a:r>
              <a:rPr lang="en-GB">
                <a:solidFill>
                  <a:srgbClr val="2F528F"/>
                </a:solidFill>
                <a:latin typeface="Calibri" panose="020F0502020204030204" pitchFamily="34" charset="0"/>
              </a:rPr>
              <a:t>■ Flexibility of the Enterprise Architecture:</a:t>
            </a:r>
          </a:p>
          <a:p>
            <a:pPr algn="l"/>
            <a:r>
              <a:rPr lang="en-GB">
                <a:solidFill>
                  <a:srgbClr val="2F528F"/>
                </a:solidFill>
                <a:latin typeface="Calibri" panose="020F0502020204030204" pitchFamily="34" charset="0"/>
              </a:rPr>
              <a:t>— To meet changing business needs</a:t>
            </a:r>
          </a:p>
          <a:p>
            <a:pPr algn="l"/>
            <a:r>
              <a:rPr lang="en-GB">
                <a:solidFill>
                  <a:srgbClr val="2F528F"/>
                </a:solidFill>
                <a:latin typeface="Calibri" panose="020F0502020204030204" pitchFamily="34" charset="0"/>
              </a:rPr>
              <a:t>— To leverage new technologies</a:t>
            </a:r>
          </a:p>
          <a:p>
            <a:pPr algn="l"/>
            <a:r>
              <a:rPr lang="en-GB">
                <a:solidFill>
                  <a:srgbClr val="2F528F"/>
                </a:solidFill>
                <a:latin typeface="Calibri" panose="020F0502020204030204" pitchFamily="34" charset="0"/>
              </a:rPr>
              <a:t>■ Enforcement of Architecture Compliance</a:t>
            </a:r>
          </a:p>
          <a:p>
            <a:pPr algn="l"/>
            <a:r>
              <a:rPr lang="en-GB">
                <a:solidFill>
                  <a:srgbClr val="2F528F"/>
                </a:solidFill>
                <a:latin typeface="Calibri" panose="020F0502020204030204" pitchFamily="34" charset="0"/>
              </a:rPr>
              <a:t>■ Improving the maturity level of architecture discipline within the organization</a:t>
            </a:r>
          </a:p>
          <a:p>
            <a:pPr algn="l"/>
            <a:r>
              <a:rPr lang="en-GB">
                <a:solidFill>
                  <a:srgbClr val="2F528F"/>
                </a:solidFill>
                <a:latin typeface="Calibri" panose="020F0502020204030204" pitchFamily="34" charset="0"/>
              </a:rPr>
              <a:t>■ Ensuring that the discipline of architecture-based development is adopted</a:t>
            </a:r>
          </a:p>
          <a:p>
            <a:pPr algn="l"/>
            <a:r>
              <a:rPr lang="en-GB">
                <a:solidFill>
                  <a:srgbClr val="2F528F"/>
                </a:solidFill>
                <a:latin typeface="Calibri" panose="020F0502020204030204" pitchFamily="34" charset="0"/>
              </a:rPr>
              <a:t>TOGAF® Standard — Enterprise Architecture Capability and Governance 21</a:t>
            </a:r>
          </a:p>
          <a:p>
            <a:pPr algn="l"/>
            <a:r>
              <a:rPr lang="en-GB" i="1">
                <a:solidFill>
                  <a:srgbClr val="2F528F"/>
                </a:solidFill>
                <a:latin typeface="Calibri" panose="020F0502020204030204" pitchFamily="34" charset="0"/>
              </a:rPr>
              <a:t>Responsibilities Architecture Board</a:t>
            </a:r>
          </a:p>
          <a:p>
            <a:pPr algn="l"/>
            <a:r>
              <a:rPr lang="en-GB">
                <a:solidFill>
                  <a:srgbClr val="2F528F"/>
                </a:solidFill>
                <a:latin typeface="Calibri" panose="020F0502020204030204" pitchFamily="34" charset="0"/>
              </a:rPr>
              <a:t>■ Supporting a visible escalation capability for out-of-bounds decisions</a:t>
            </a:r>
          </a:p>
          <a:p>
            <a:pPr algn="l"/>
            <a:r>
              <a:rPr lang="en-GB">
                <a:solidFill>
                  <a:srgbClr val="2F528F"/>
                </a:solidFill>
                <a:latin typeface="Calibri" panose="020F0502020204030204" pitchFamily="34" charset="0"/>
              </a:rPr>
              <a:t>Further responsibilities from an operational perspective should include:</a:t>
            </a:r>
          </a:p>
          <a:p>
            <a:pPr algn="l"/>
            <a:r>
              <a:rPr lang="en-GB">
                <a:solidFill>
                  <a:srgbClr val="2F528F"/>
                </a:solidFill>
                <a:latin typeface="Calibri" panose="020F0502020204030204" pitchFamily="34" charset="0"/>
              </a:rPr>
              <a:t>■ All aspects of monitoring and control of the Architecture Contract</a:t>
            </a:r>
          </a:p>
          <a:p>
            <a:pPr algn="l"/>
            <a:r>
              <a:rPr lang="en-GB">
                <a:solidFill>
                  <a:srgbClr val="2F528F"/>
                </a:solidFill>
                <a:latin typeface="Calibri" panose="020F0502020204030204" pitchFamily="34" charset="0"/>
              </a:rPr>
              <a:t>■ Meeting on a regular basis</a:t>
            </a:r>
          </a:p>
          <a:p>
            <a:pPr algn="l"/>
            <a:r>
              <a:rPr lang="en-GB">
                <a:solidFill>
                  <a:srgbClr val="2F528F"/>
                </a:solidFill>
                <a:latin typeface="Calibri" panose="020F0502020204030204" pitchFamily="34" charset="0"/>
              </a:rPr>
              <a:t>■ Ensuring the effective and consistent management and implementation of the architectures</a:t>
            </a:r>
          </a:p>
          <a:p>
            <a:pPr algn="l"/>
            <a:r>
              <a:rPr lang="en-GB">
                <a:solidFill>
                  <a:srgbClr val="2F528F"/>
                </a:solidFill>
                <a:latin typeface="Calibri" panose="020F0502020204030204" pitchFamily="34" charset="0"/>
              </a:rPr>
              <a:t>■ Resolving ambiguities, issues, or conflicts that have been escalated</a:t>
            </a:r>
          </a:p>
          <a:p>
            <a:pPr algn="l"/>
            <a:r>
              <a:rPr lang="en-GB">
                <a:solidFill>
                  <a:srgbClr val="2F528F"/>
                </a:solidFill>
                <a:latin typeface="Calibri" panose="020F0502020204030204" pitchFamily="34" charset="0"/>
              </a:rPr>
              <a:t>■ Providing advice, guidance, and information</a:t>
            </a:r>
          </a:p>
          <a:p>
            <a:pPr algn="l"/>
            <a:r>
              <a:rPr lang="en-GB">
                <a:solidFill>
                  <a:srgbClr val="2F528F"/>
                </a:solidFill>
                <a:latin typeface="Calibri" panose="020F0502020204030204" pitchFamily="34" charset="0"/>
              </a:rPr>
              <a:t>■ Ensuring compliance with the architectures, and granting dispensations that are in keeping</a:t>
            </a:r>
          </a:p>
          <a:p>
            <a:pPr algn="l"/>
            <a:r>
              <a:rPr lang="en-GB">
                <a:solidFill>
                  <a:srgbClr val="2F528F"/>
                </a:solidFill>
                <a:latin typeface="Calibri" panose="020F0502020204030204" pitchFamily="34" charset="0"/>
              </a:rPr>
              <a:t>with the technology strategy and objectives</a:t>
            </a:r>
          </a:p>
          <a:p>
            <a:pPr algn="l"/>
            <a:r>
              <a:rPr lang="en-GB">
                <a:solidFill>
                  <a:srgbClr val="2F528F"/>
                </a:solidFill>
                <a:latin typeface="Calibri" panose="020F0502020204030204" pitchFamily="34" charset="0"/>
              </a:rPr>
              <a:t>■ Considering policy (schedule, SLAs, etc.) changes where similar dispensations are</a:t>
            </a:r>
          </a:p>
          <a:p>
            <a:pPr algn="l"/>
            <a:r>
              <a:rPr lang="en-GB">
                <a:solidFill>
                  <a:srgbClr val="2F528F"/>
                </a:solidFill>
                <a:latin typeface="Calibri" panose="020F0502020204030204" pitchFamily="34" charset="0"/>
              </a:rPr>
              <a:t>requested and granted; e.g., new for m of service requirement</a:t>
            </a:r>
          </a:p>
          <a:p>
            <a:pPr algn="l"/>
            <a:r>
              <a:rPr lang="en-GB">
                <a:solidFill>
                  <a:srgbClr val="2F528F"/>
                </a:solidFill>
                <a:latin typeface="Calibri" panose="020F0502020204030204" pitchFamily="34" charset="0"/>
              </a:rPr>
              <a:t>■ Ensuring that all information relevant to the implementation of the Architecture Contract is</a:t>
            </a:r>
          </a:p>
          <a:p>
            <a:pPr algn="l"/>
            <a:r>
              <a:rPr lang="en-GB">
                <a:solidFill>
                  <a:srgbClr val="2F528F"/>
                </a:solidFill>
                <a:latin typeface="Calibri" panose="020F0502020204030204" pitchFamily="34" charset="0"/>
              </a:rPr>
              <a:t>published under controlled conditions and made available to authorized parties</a:t>
            </a:r>
          </a:p>
          <a:p>
            <a:pPr algn="l"/>
            <a:r>
              <a:rPr lang="en-GB">
                <a:solidFill>
                  <a:srgbClr val="2F528F"/>
                </a:solidFill>
                <a:latin typeface="Calibri" panose="020F0502020204030204" pitchFamily="34" charset="0"/>
              </a:rPr>
              <a:t>■ Validation of reported service levels, cost savings, etc.</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175</a:t>
            </a:fld>
            <a:endParaRPr lang="en-GB">
              <a:latin typeface="Calibri" panose="020F0502020204030204" pitchFamily="34" charset="0"/>
            </a:endParaRPr>
          </a:p>
        </p:txBody>
      </p:sp>
    </p:spTree>
    <p:extLst>
      <p:ext uri="{BB962C8B-B14F-4D97-AF65-F5344CB8AC3E}">
        <p14:creationId xmlns:p14="http://schemas.microsoft.com/office/powerpoint/2010/main" val="153778295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Q-25 M-39
Level=1 : L.O.= 6.3b : Briefly explain the role of an Architecture Board and its responsibilities.
See: TOGAF® Standard – Enterprise Architecture Capability and Governance : Page 21 : §4.2</a:t>
            </a:r>
          </a:p>
          <a:p>
            <a:pPr algn="l"/>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4.2 Responsibilities [cont.]</a:t>
            </a:r>
          </a:p>
          <a:p>
            <a:pPr algn="l"/>
            <a:r>
              <a:rPr lang="en-GB">
                <a:solidFill>
                  <a:srgbClr val="2F528F"/>
                </a:solidFill>
                <a:latin typeface="Calibri" panose="020F0502020204030204" pitchFamily="34" charset="0"/>
              </a:rPr>
              <a:t>From a governance perspective, the Architecture Board is also responsible for :</a:t>
            </a:r>
          </a:p>
          <a:p>
            <a:pPr algn="l"/>
            <a:r>
              <a:rPr lang="en-GB">
                <a:solidFill>
                  <a:srgbClr val="2F528F"/>
                </a:solidFill>
                <a:latin typeface="Calibri" panose="020F0502020204030204" pitchFamily="34" charset="0"/>
              </a:rPr>
              <a:t>■ The production of usable governance material and activities</a:t>
            </a:r>
          </a:p>
          <a:p>
            <a:pPr algn="l"/>
            <a:r>
              <a:rPr lang="en-GB">
                <a:solidFill>
                  <a:srgbClr val="2F528F"/>
                </a:solidFill>
                <a:latin typeface="Calibri" panose="020F0502020204030204" pitchFamily="34" charset="0"/>
              </a:rPr>
              <a:t>■ Providing a mechanism for the formal acceptance and approval of architecture through</a:t>
            </a:r>
          </a:p>
          <a:p>
            <a:pPr algn="l"/>
            <a:r>
              <a:rPr lang="en-GB">
                <a:solidFill>
                  <a:srgbClr val="2F528F"/>
                </a:solidFill>
                <a:latin typeface="Calibri" panose="020F0502020204030204" pitchFamily="34" charset="0"/>
              </a:rPr>
              <a:t>consensus and authorized publication</a:t>
            </a:r>
          </a:p>
          <a:p>
            <a:pPr algn="l"/>
            <a:r>
              <a:rPr lang="en-GB">
                <a:solidFill>
                  <a:srgbClr val="2F528F"/>
                </a:solidFill>
                <a:latin typeface="Calibri" panose="020F0502020204030204" pitchFamily="34" charset="0"/>
              </a:rPr>
              <a:t>■ Providing a fundamental control mechanism for ensuring the effective implementation of</a:t>
            </a:r>
          </a:p>
          <a:p>
            <a:pPr algn="l"/>
            <a:r>
              <a:rPr lang="en-GB">
                <a:solidFill>
                  <a:srgbClr val="2F528F"/>
                </a:solidFill>
                <a:latin typeface="Calibri" panose="020F0502020204030204" pitchFamily="34" charset="0"/>
              </a:rPr>
              <a:t>the architecture</a:t>
            </a:r>
          </a:p>
          <a:p>
            <a:pPr algn="l"/>
            <a:r>
              <a:rPr lang="en-GB">
                <a:solidFill>
                  <a:srgbClr val="2F528F"/>
                </a:solidFill>
                <a:latin typeface="Calibri" panose="020F0502020204030204" pitchFamily="34" charset="0"/>
              </a:rPr>
              <a:t>■ Establishing and maintaining the link between the implementation of the architecture, the</a:t>
            </a:r>
          </a:p>
          <a:p>
            <a:pPr algn="l"/>
            <a:r>
              <a:rPr lang="en-GB">
                <a:solidFill>
                  <a:srgbClr val="2F528F"/>
                </a:solidFill>
                <a:latin typeface="Calibri" panose="020F0502020204030204" pitchFamily="34" charset="0"/>
              </a:rPr>
              <a:t>architectural strategy and objectives embodied in the Enterprise Architecture, and the</a:t>
            </a:r>
          </a:p>
          <a:p>
            <a:pPr algn="l"/>
            <a:r>
              <a:rPr lang="en-GB">
                <a:solidFill>
                  <a:srgbClr val="2F528F"/>
                </a:solidFill>
                <a:latin typeface="Calibri" panose="020F0502020204030204" pitchFamily="34" charset="0"/>
              </a:rPr>
              <a:t>strategic objectives of the business</a:t>
            </a:r>
          </a:p>
          <a:p>
            <a:pPr algn="l"/>
            <a:r>
              <a:rPr lang="en-GB">
                <a:solidFill>
                  <a:srgbClr val="2F528F"/>
                </a:solidFill>
                <a:latin typeface="Calibri" panose="020F0502020204030204" pitchFamily="34" charset="0"/>
              </a:rPr>
              <a:t>■ Identifying divergence from the architecture and planning activities for realignment through dispensations or policy updates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176</a:t>
            </a:fld>
            <a:endParaRPr lang="en-GB">
              <a:latin typeface="Calibri" panose="020F0502020204030204" pitchFamily="34" charset="0"/>
            </a:endParaRPr>
          </a:p>
        </p:txBody>
      </p:sp>
    </p:spTree>
    <p:extLst>
      <p:ext uri="{BB962C8B-B14F-4D97-AF65-F5344CB8AC3E}">
        <p14:creationId xmlns:p14="http://schemas.microsoft.com/office/powerpoint/2010/main" val="364058576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6.4d : Briefly explain the role of Architecture Contracts.
See: TOGAF® Standard – Enterprise Architecture Capability and Governance : Page 27 : §5.1</a:t>
            </a:r>
          </a:p>
          <a:p>
            <a:r>
              <a:rPr lang="en-GB">
                <a:solidFill>
                  <a:srgbClr val="2F528F"/>
                </a:solidFill>
                <a:latin typeface="Calibri" panose="020F0502020204030204" pitchFamily="34" charset="0"/>
                <a:cs typeface="Calibri" panose="020F0502020204030204" pitchFamily="34" charset="0"/>
              </a:rPr>
              <a:t>Generally, contract is a binding agreement that </a:t>
            </a:r>
          </a:p>
          <a:p>
            <a:pPr marL="371189" indent="-371189">
              <a:buFont typeface="+mj-lt"/>
              <a:buAutoNum type="alphaLcPeriod"/>
            </a:pPr>
            <a:r>
              <a:rPr lang="en-GB">
                <a:solidFill>
                  <a:srgbClr val="2F528F"/>
                </a:solidFill>
                <a:latin typeface="Calibri" panose="020F0502020204030204" pitchFamily="34" charset="0"/>
                <a:cs typeface="Calibri" panose="020F0502020204030204" pitchFamily="34" charset="0"/>
              </a:rPr>
              <a:t>Defines</a:t>
            </a:r>
          </a:p>
          <a:p>
            <a:pPr marL="371189" indent="-371189">
              <a:buFont typeface="+mj-lt"/>
              <a:buAutoNum type="alphaLcPeriod"/>
            </a:pPr>
            <a:r>
              <a:rPr lang="en-GB">
                <a:solidFill>
                  <a:srgbClr val="2F528F"/>
                </a:solidFill>
                <a:latin typeface="Calibri" panose="020F0502020204030204" pitchFamily="34" charset="0"/>
                <a:cs typeface="Calibri" panose="020F0502020204030204" pitchFamily="34" charset="0"/>
              </a:rPr>
              <a:t>Governs the </a:t>
            </a:r>
          </a:p>
          <a:p>
            <a:pPr marL="804243" lvl="1" indent="-309324"/>
            <a:r>
              <a:rPr lang="en-GB">
                <a:solidFill>
                  <a:srgbClr val="2F528F"/>
                </a:solidFill>
                <a:latin typeface="Calibri" panose="020F0502020204030204" pitchFamily="34" charset="0"/>
                <a:cs typeface="Calibri" panose="020F0502020204030204" pitchFamily="34" charset="0"/>
              </a:rPr>
              <a:t>rights</a:t>
            </a:r>
          </a:p>
          <a:p>
            <a:pPr marL="804243" lvl="1" indent="-309324"/>
            <a:r>
              <a:rPr lang="en-GB">
                <a:solidFill>
                  <a:srgbClr val="2F528F"/>
                </a:solidFill>
                <a:latin typeface="Calibri" panose="020F0502020204030204" pitchFamily="34" charset="0"/>
                <a:cs typeface="Calibri" panose="020F0502020204030204" pitchFamily="34" charset="0"/>
              </a:rPr>
              <a:t>duties</a:t>
            </a:r>
          </a:p>
          <a:p>
            <a:pPr marL="804243" lvl="1" indent="-309324"/>
            <a:r>
              <a:rPr lang="en-GB">
                <a:solidFill>
                  <a:srgbClr val="2F528F"/>
                </a:solidFill>
                <a:latin typeface="Calibri" panose="020F0502020204030204" pitchFamily="34" charset="0"/>
                <a:cs typeface="Calibri" panose="020F0502020204030204" pitchFamily="34" charset="0"/>
              </a:rPr>
              <a:t>obligations</a:t>
            </a:r>
          </a:p>
          <a:p>
            <a:r>
              <a:rPr lang="en-GB">
                <a:solidFill>
                  <a:srgbClr val="2F528F"/>
                </a:solidFill>
                <a:latin typeface="Calibri" panose="020F0502020204030204" pitchFamily="34" charset="0"/>
                <a:cs typeface="Calibri" panose="020F0502020204030204" pitchFamily="34" charset="0"/>
              </a:rPr>
              <a:t>between or among its parties.</a:t>
            </a:r>
          </a:p>
          <a:p>
            <a:r>
              <a:rPr lang="en-GB">
                <a:solidFill>
                  <a:srgbClr val="2F528F"/>
                </a:solidFill>
                <a:latin typeface="Calibri" panose="020F0502020204030204" pitchFamily="34" charset="0"/>
                <a:cs typeface="Calibri" panose="020F0502020204030204" pitchFamily="34" charset="0"/>
              </a:rPr>
              <a:t>Contracted behaviour occurs at the interface between any two parties.</a:t>
            </a:r>
          </a:p>
          <a:p>
            <a:r>
              <a:rPr lang="en-GB">
                <a:solidFill>
                  <a:srgbClr val="2F528F"/>
                </a:solidFill>
                <a:latin typeface="Calibri" panose="020F0502020204030204" pitchFamily="34" charset="0"/>
                <a:cs typeface="Calibri" panose="020F0502020204030204" pitchFamily="34" charset="0"/>
              </a:rPr>
              <a:t>In business, it is often instantiated as a Service Level Agreement [SLA] and thus defines the relationship between a client and a service-provider: it is meant to be used as a tool that can build a relationship between the two parties.</a:t>
            </a:r>
          </a:p>
          <a:p>
            <a:r>
              <a:rPr lang="en-GB">
                <a:solidFill>
                  <a:srgbClr val="2F528F"/>
                </a:solidFill>
                <a:latin typeface="Calibri" panose="020F0502020204030204" pitchFamily="34" charset="0"/>
                <a:cs typeface="Calibri" panose="020F0502020204030204" pitchFamily="34" charset="0"/>
              </a:rPr>
              <a:t>Architecture Contracts are joint agreements between</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Development partners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Sponsors </a:t>
            </a:r>
          </a:p>
          <a:p>
            <a:r>
              <a:rPr lang="en-GB">
                <a:solidFill>
                  <a:srgbClr val="2F528F"/>
                </a:solidFill>
                <a:latin typeface="Calibri" panose="020F0502020204030204" pitchFamily="34" charset="0"/>
                <a:cs typeface="Calibri" panose="020F0502020204030204" pitchFamily="34" charset="0"/>
              </a:rPr>
              <a:t>on the </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Deliverables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Quality</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Fitness-for-purpose </a:t>
            </a:r>
          </a:p>
          <a:p>
            <a:r>
              <a:rPr lang="en-GB">
                <a:solidFill>
                  <a:srgbClr val="2F528F"/>
                </a:solidFill>
                <a:latin typeface="Calibri" panose="020F0502020204030204" pitchFamily="34" charset="0"/>
                <a:cs typeface="Calibri" panose="020F0502020204030204" pitchFamily="34" charset="0"/>
              </a:rPr>
              <a:t>of an architecture. </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Implementation of these contracts is through effective Architecture Governance.</a:t>
            </a:r>
          </a:p>
          <a:p>
            <a:r>
              <a:rPr lang="en-GB">
                <a:solidFill>
                  <a:srgbClr val="2F528F"/>
                </a:solidFill>
                <a:latin typeface="Calibri" panose="020F0502020204030204" pitchFamily="34" charset="0"/>
                <a:cs typeface="Calibri" panose="020F0502020204030204" pitchFamily="34" charset="0"/>
              </a:rPr>
              <a:t>Note - &gt;two-way contracts are troublesome and used only when there is no other practical possibility.</a:t>
            </a:r>
          </a:p>
          <a:p>
            <a:r>
              <a:rPr lang="en-GB">
                <a:solidFill>
                  <a:srgbClr val="2F528F"/>
                </a:solidFill>
                <a:latin typeface="Calibri" panose="020F0502020204030204" pitchFamily="34" charset="0"/>
                <a:cs typeface="Calibri" panose="020F0502020204030204" pitchFamily="34" charset="0"/>
              </a:rPr>
              <a:t>Especially true if multi-jurisdictional.</a:t>
            </a:r>
          </a:p>
          <a:p>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rPr>
              <a:t>5.1 Role</a:t>
            </a:r>
          </a:p>
          <a:p>
            <a:pPr algn="l"/>
            <a:r>
              <a:rPr lang="en-GB">
                <a:solidFill>
                  <a:srgbClr val="2F528F"/>
                </a:solidFill>
                <a:latin typeface="Calibri" panose="020F0502020204030204" pitchFamily="34" charset="0"/>
              </a:rPr>
              <a:t>Architecture Contracts are the joint agreements between development partners and sponsors on the deliverables, quality, and fitness-for-purpose of an architecture. Successful implementation of</a:t>
            </a:r>
          </a:p>
          <a:p>
            <a:pPr algn="l"/>
            <a:r>
              <a:rPr lang="en-GB">
                <a:solidFill>
                  <a:srgbClr val="2F528F"/>
                </a:solidFill>
                <a:latin typeface="Calibri" panose="020F0502020204030204" pitchFamily="34" charset="0"/>
              </a:rPr>
              <a:t>these agreements will be delivered through effective Architecture Governance (see Chapter 3).</a:t>
            </a:r>
          </a:p>
          <a:p>
            <a:pPr algn="l"/>
            <a:r>
              <a:rPr lang="en-GB">
                <a:solidFill>
                  <a:srgbClr val="2F528F"/>
                </a:solidFill>
                <a:latin typeface="Calibri" panose="020F0502020204030204" pitchFamily="34" charset="0"/>
              </a:rPr>
              <a:t>By implementing a governed approach to the management of contracts, the following will be </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177</a:t>
            </a:fld>
            <a:endParaRPr lang="en-GB">
              <a:latin typeface="Calibri" panose="020F0502020204030204" pitchFamily="34" charset="0"/>
            </a:endParaRPr>
          </a:p>
        </p:txBody>
      </p:sp>
    </p:spTree>
    <p:extLst>
      <p:ext uri="{BB962C8B-B14F-4D97-AF65-F5344CB8AC3E}">
        <p14:creationId xmlns:p14="http://schemas.microsoft.com/office/powerpoint/2010/main" val="3611063025"/>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6.4d : Briefly explain the role of Architecture Contracts.
See: TOGAF® Standard – Enterprise Architecture Capability and Governance : Page 27 : §5.1</a:t>
            </a:r>
          </a:p>
          <a:p>
            <a:pPr defTabSz="989838">
              <a:defRPr/>
            </a:pPr>
            <a:r>
              <a:rPr lang="en-GB">
                <a:solidFill>
                  <a:srgbClr val="2F528F"/>
                </a:solidFill>
                <a:latin typeface="Calibri" panose="020F0502020204030204" pitchFamily="34" charset="0"/>
              </a:rPr>
              <a:t>By implementing a governed approach to the management of contracts, the following will be ensured:</a:t>
            </a:r>
          </a:p>
          <a:p>
            <a:r>
              <a:rPr lang="en-GB">
                <a:solidFill>
                  <a:srgbClr val="2F528F"/>
                </a:solidFill>
                <a:latin typeface="Calibri" panose="020F0502020204030204" pitchFamily="34" charset="0"/>
              </a:rPr>
              <a:t>A system of continuous monitoring to check:</a:t>
            </a:r>
          </a:p>
          <a:p>
            <a:pPr marL="309324" indent="-309324">
              <a:buFont typeface="Courier New" panose="02070309020205020404" pitchFamily="49" charset="0"/>
              <a:buChar char="o"/>
            </a:pPr>
            <a:r>
              <a:rPr lang="en-GB">
                <a:solidFill>
                  <a:srgbClr val="2F528F"/>
                </a:solidFill>
                <a:latin typeface="Calibri" panose="020F0502020204030204" pitchFamily="34" charset="0"/>
              </a:rPr>
              <a:t>integrity</a:t>
            </a:r>
          </a:p>
          <a:p>
            <a:pPr marL="309324" indent="-309324">
              <a:buFont typeface="Courier New" panose="02070309020205020404" pitchFamily="49" charset="0"/>
              <a:buChar char="o"/>
            </a:pPr>
            <a:r>
              <a:rPr lang="en-GB">
                <a:solidFill>
                  <a:srgbClr val="2F528F"/>
                </a:solidFill>
                <a:latin typeface="Calibri" panose="020F0502020204030204" pitchFamily="34" charset="0"/>
              </a:rPr>
              <a:t>changes</a:t>
            </a:r>
          </a:p>
          <a:p>
            <a:pPr marL="309324" indent="-309324">
              <a:buFont typeface="Courier New" panose="02070309020205020404" pitchFamily="49" charset="0"/>
              <a:buChar char="o"/>
            </a:pPr>
            <a:r>
              <a:rPr lang="en-GB">
                <a:solidFill>
                  <a:srgbClr val="2F528F"/>
                </a:solidFill>
                <a:latin typeface="Calibri" panose="020F0502020204030204" pitchFamily="34" charset="0"/>
              </a:rPr>
              <a:t>decision-making</a:t>
            </a:r>
          </a:p>
          <a:p>
            <a:pPr marL="309324" indent="-309324">
              <a:buFont typeface="Courier New" panose="02070309020205020404" pitchFamily="49" charset="0"/>
              <a:buChar char="o"/>
            </a:pPr>
            <a:r>
              <a:rPr lang="en-GB">
                <a:solidFill>
                  <a:srgbClr val="2F528F"/>
                </a:solidFill>
                <a:latin typeface="Calibri" panose="020F0502020204030204" pitchFamily="34" charset="0"/>
              </a:rPr>
              <a:t>audit of all architecture-related activities</a:t>
            </a:r>
          </a:p>
          <a:p>
            <a:r>
              <a:rPr lang="en-GB">
                <a:solidFill>
                  <a:srgbClr val="2F528F"/>
                </a:solidFill>
                <a:latin typeface="Calibri" panose="020F0502020204030204" pitchFamily="34" charset="0"/>
              </a:rPr>
              <a:t>Adherence to the: </a:t>
            </a:r>
          </a:p>
          <a:p>
            <a:pPr marL="309324" indent="-309324">
              <a:buFont typeface="Courier New" panose="02070309020205020404" pitchFamily="49" charset="0"/>
              <a:buChar char="o"/>
            </a:pPr>
            <a:r>
              <a:rPr lang="en-GB">
                <a:solidFill>
                  <a:srgbClr val="2F528F"/>
                </a:solidFill>
                <a:latin typeface="Calibri" panose="020F0502020204030204" pitchFamily="34" charset="0"/>
              </a:rPr>
              <a:t>Principles</a:t>
            </a:r>
          </a:p>
          <a:p>
            <a:pPr marL="309324" indent="-309324">
              <a:buFont typeface="Courier New" panose="02070309020205020404" pitchFamily="49" charset="0"/>
              <a:buChar char="o"/>
            </a:pPr>
            <a:r>
              <a:rPr lang="en-GB">
                <a:solidFill>
                  <a:srgbClr val="2F528F"/>
                </a:solidFill>
                <a:latin typeface="Calibri" panose="020F0502020204030204" pitchFamily="34" charset="0"/>
              </a:rPr>
              <a:t>Standards</a:t>
            </a:r>
          </a:p>
          <a:p>
            <a:pPr marL="309324" indent="-309324">
              <a:buFont typeface="Courier New" panose="02070309020205020404" pitchFamily="49" charset="0"/>
              <a:buChar char="o"/>
            </a:pPr>
            <a:r>
              <a:rPr lang="en-GB">
                <a:solidFill>
                  <a:srgbClr val="2F528F"/>
                </a:solidFill>
                <a:latin typeface="Calibri" panose="020F0502020204030204" pitchFamily="34" charset="0"/>
              </a:rPr>
              <a:t>Requirements</a:t>
            </a:r>
          </a:p>
          <a:p>
            <a:r>
              <a:rPr lang="en-GB">
                <a:solidFill>
                  <a:srgbClr val="2F528F"/>
                </a:solidFill>
                <a:latin typeface="Calibri" panose="020F0502020204030204" pitchFamily="34" charset="0"/>
              </a:rPr>
              <a:t>of the existing or developing architectures.</a:t>
            </a:r>
          </a:p>
          <a:p>
            <a:r>
              <a:rPr lang="en-GB">
                <a:solidFill>
                  <a:srgbClr val="2F528F"/>
                </a:solidFill>
                <a:latin typeface="Calibri" panose="020F0502020204030204" pitchFamily="34" charset="0"/>
              </a:rPr>
              <a:t>Identification of risks against accepted:</a:t>
            </a:r>
          </a:p>
          <a:p>
            <a:pPr marL="309324" indent="-309324">
              <a:buFont typeface="Courier New" panose="02070309020205020404" pitchFamily="49" charset="0"/>
              <a:buChar char="o"/>
            </a:pPr>
            <a:r>
              <a:rPr lang="en-GB">
                <a:solidFill>
                  <a:srgbClr val="2F528F"/>
                </a:solidFill>
                <a:latin typeface="Calibri" panose="020F0502020204030204" pitchFamily="34" charset="0"/>
              </a:rPr>
              <a:t>standards</a:t>
            </a:r>
          </a:p>
          <a:p>
            <a:pPr marL="309324" indent="-309324">
              <a:buFont typeface="Courier New" panose="02070309020205020404" pitchFamily="49" charset="0"/>
              <a:buChar char="o"/>
            </a:pPr>
            <a:r>
              <a:rPr lang="en-GB">
                <a:solidFill>
                  <a:srgbClr val="2F528F"/>
                </a:solidFill>
                <a:latin typeface="Calibri" panose="020F0502020204030204" pitchFamily="34" charset="0"/>
              </a:rPr>
              <a:t>policies,</a:t>
            </a:r>
          </a:p>
          <a:p>
            <a:pPr marL="309324" indent="-309324">
              <a:buFont typeface="Courier New" panose="02070309020205020404" pitchFamily="49" charset="0"/>
              <a:buChar char="o"/>
            </a:pPr>
            <a:r>
              <a:rPr lang="en-GB">
                <a:solidFill>
                  <a:srgbClr val="2F528F"/>
                </a:solidFill>
                <a:latin typeface="Calibri" panose="020F0502020204030204" pitchFamily="34" charset="0"/>
              </a:rPr>
              <a:t>technologies</a:t>
            </a:r>
          </a:p>
          <a:p>
            <a:pPr marL="309324" indent="-309324">
              <a:buFont typeface="Courier New" panose="02070309020205020404" pitchFamily="49" charset="0"/>
              <a:buChar char="o"/>
            </a:pPr>
            <a:r>
              <a:rPr lang="en-GB">
                <a:solidFill>
                  <a:srgbClr val="2F528F"/>
                </a:solidFill>
                <a:latin typeface="Calibri" panose="020F0502020204030204" pitchFamily="34" charset="0"/>
              </a:rPr>
              <a:t>products </a:t>
            </a:r>
          </a:p>
          <a:p>
            <a:pPr marL="309324" indent="-309324">
              <a:buFont typeface="Courier New" panose="02070309020205020404" pitchFamily="49" charset="0"/>
              <a:buChar char="o"/>
            </a:pPr>
            <a:r>
              <a:rPr lang="en-GB">
                <a:solidFill>
                  <a:srgbClr val="2F528F"/>
                </a:solidFill>
                <a:latin typeface="Calibri" panose="020F0502020204030204" pitchFamily="34" charset="0"/>
              </a:rPr>
              <a:t>operational aspects</a:t>
            </a:r>
          </a:p>
          <a:p>
            <a:r>
              <a:rPr lang="en-GB">
                <a:solidFill>
                  <a:srgbClr val="2F528F"/>
                </a:solidFill>
                <a:latin typeface="Calibri" panose="020F0502020204030204" pitchFamily="34" charset="0"/>
              </a:rPr>
              <a:t>of the architectures such that the organization can continue its business within a resilient environment</a:t>
            </a:r>
          </a:p>
          <a:p>
            <a:r>
              <a:rPr lang="en-GB">
                <a:solidFill>
                  <a:srgbClr val="2F528F"/>
                </a:solidFill>
                <a:latin typeface="Calibri" panose="020F0502020204030204" pitchFamily="34" charset="0"/>
              </a:rPr>
              <a:t>A set of processes and practices that ensure:</a:t>
            </a:r>
          </a:p>
          <a:p>
            <a:pPr marL="309324" indent="-309324">
              <a:buFont typeface="Courier New" panose="02070309020205020404" pitchFamily="49" charset="0"/>
              <a:buChar char="o"/>
            </a:pPr>
            <a:r>
              <a:rPr lang="en-GB">
                <a:solidFill>
                  <a:srgbClr val="2F528F"/>
                </a:solidFill>
                <a:latin typeface="Calibri" panose="020F0502020204030204" pitchFamily="34" charset="0"/>
              </a:rPr>
              <a:t>Accountability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Responsibility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Discipline with regard to the </a:t>
            </a:r>
          </a:p>
          <a:p>
            <a:pPr marL="804243" lvl="1" indent="-309324">
              <a:buFont typeface="Arial" panose="020B0604020202020204" pitchFamily="34" charset="0"/>
              <a:buChar char="•"/>
            </a:pPr>
            <a:r>
              <a:rPr lang="en-GB">
                <a:solidFill>
                  <a:srgbClr val="2F528F"/>
                </a:solidFill>
                <a:latin typeface="Calibri" panose="020F0502020204030204" pitchFamily="34" charset="0"/>
              </a:rPr>
              <a:t>development</a:t>
            </a:r>
          </a:p>
          <a:p>
            <a:pPr marL="804243" lvl="1" indent="-309324">
              <a:buFont typeface="Arial" panose="020B0604020202020204" pitchFamily="34" charset="0"/>
              <a:buChar char="•"/>
            </a:pPr>
            <a:r>
              <a:rPr lang="en-GB">
                <a:solidFill>
                  <a:srgbClr val="2F528F"/>
                </a:solidFill>
                <a:latin typeface="Calibri" panose="020F0502020204030204" pitchFamily="34" charset="0"/>
              </a:rPr>
              <a:t>usage</a:t>
            </a:r>
          </a:p>
          <a:p>
            <a:r>
              <a:rPr lang="en-GB">
                <a:solidFill>
                  <a:srgbClr val="2F528F"/>
                </a:solidFill>
                <a:latin typeface="Calibri" panose="020F0502020204030204" pitchFamily="34" charset="0"/>
              </a:rPr>
              <a:t>of all architectural artifacts</a:t>
            </a:r>
          </a:p>
          <a:p>
            <a:r>
              <a:rPr lang="en-GB">
                <a:solidFill>
                  <a:srgbClr val="2F528F"/>
                </a:solidFill>
                <a:latin typeface="Calibri" panose="020F0502020204030204" pitchFamily="34" charset="0"/>
              </a:rPr>
              <a:t>A formal understanding of the governance organization: </a:t>
            </a:r>
          </a:p>
          <a:p>
            <a:pPr marL="309324" indent="-309324">
              <a:buFont typeface="Courier New" panose="02070309020205020404" pitchFamily="49" charset="0"/>
              <a:buChar char="o"/>
            </a:pPr>
            <a:r>
              <a:rPr lang="en-GB">
                <a:solidFill>
                  <a:srgbClr val="2F528F"/>
                </a:solidFill>
                <a:latin typeface="Calibri" panose="020F0502020204030204" pitchFamily="34" charset="0"/>
              </a:rPr>
              <a:t>their level of authority</a:t>
            </a:r>
          </a:p>
          <a:p>
            <a:pPr marL="309324" indent="-309324">
              <a:buFont typeface="Courier New" panose="02070309020205020404" pitchFamily="49" charset="0"/>
              <a:buChar char="o"/>
            </a:pPr>
            <a:r>
              <a:rPr lang="en-GB">
                <a:solidFill>
                  <a:srgbClr val="2F528F"/>
                </a:solidFill>
                <a:latin typeface="Calibri" panose="020F0502020204030204" pitchFamily="34" charset="0"/>
              </a:rPr>
              <a:t>scope of the architecture under their governance</a:t>
            </a:r>
          </a:p>
          <a:p>
            <a:pPr defTabSz="989838">
              <a:defRPr/>
            </a:pPr>
            <a:endParaRPr lang="en-GB">
              <a:solidFill>
                <a:srgbClr val="2F528F"/>
              </a:solidFill>
              <a:latin typeface="Calibri" panose="020F0502020204030204" pitchFamily="34" charset="0"/>
            </a:endParaRPr>
          </a:p>
          <a:p>
            <a:pPr defTabSz="989838">
              <a:defRPr/>
            </a:pPr>
            <a:r>
              <a:rPr lang="en-GB">
                <a:solidFill>
                  <a:srgbClr val="2F528F"/>
                </a:solidFill>
                <a:latin typeface="Calibri" panose="020F0502020204030204" pitchFamily="34" charset="0"/>
              </a:rPr>
              <a:t>The Architecture Contract is traditionally an agreement between the sponsor and the ...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178</a:t>
            </a:fld>
            <a:endParaRPr lang="en-GB">
              <a:latin typeface="Calibri" panose="020F0502020204030204" pitchFamily="34" charset="0"/>
            </a:endParaRPr>
          </a:p>
        </p:txBody>
      </p:sp>
    </p:spTree>
    <p:extLst>
      <p:ext uri="{BB962C8B-B14F-4D97-AF65-F5344CB8AC3E}">
        <p14:creationId xmlns:p14="http://schemas.microsoft.com/office/powerpoint/2010/main" val="4060048427"/>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6.4d : Briefly explain the role of Architecture Contracts.
See: TOGAF® Standard – Enterprise Architecture Capability and Governance : Page 27 : §5.1</a:t>
            </a:r>
          </a:p>
          <a:p>
            <a:r>
              <a:rPr lang="en-GB">
                <a:solidFill>
                  <a:srgbClr val="2F528F"/>
                </a:solidFill>
                <a:latin typeface="Calibri" panose="020F0502020204030204" pitchFamily="34" charset="0"/>
              </a:rPr>
              <a:t>Architecture Contracts may occur at various stages of the ADM; for example:</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Statement of Architecture Work created in Phase A</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Architecture Development Method is effectively an Architecture Contract between the architecting organization and the sponsor of the Enterprise Architecture (or the IT governance function)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development of one or more architecture domains (Business, Data, Application, Technology), and in some cases the oversight of the overall Enterprise Architecture, may be contracted out to systems integrators, applications providers, and/or service providers*</a:t>
            </a:r>
          </a:p>
          <a:p>
            <a:pPr marL="309324" indent="-309324">
              <a:buFont typeface="Courier New" panose="02070309020205020404" pitchFamily="49" charset="0"/>
              <a:buChar char="o"/>
            </a:pPr>
            <a:r>
              <a:rPr lang="en-GB">
                <a:solidFill>
                  <a:srgbClr val="2F528F"/>
                </a:solidFill>
                <a:latin typeface="Calibri" panose="020F0502020204030204" pitchFamily="34" charset="0"/>
              </a:rPr>
              <a:t>Each of these arrangements will normally be governed by an Architecture Contract</a:t>
            </a:r>
          </a:p>
          <a:p>
            <a:pPr marL="309324" indent="-309324">
              <a:buFont typeface="Courier New" panose="02070309020205020404" pitchFamily="49" charset="0"/>
              <a:buChar char="o"/>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5.1 Role - </a:t>
            </a:r>
            <a:r>
              <a:rPr lang="en-GB">
                <a:solidFill>
                  <a:srgbClr val="2F528F"/>
                </a:solidFill>
                <a:latin typeface="Calibri" panose="020F0502020204030204" pitchFamily="34" charset="0"/>
              </a:rPr>
              <a:t>Architecture Contracts may occur at various stages of the ADM; for example:</a:t>
            </a:r>
          </a:p>
          <a:p>
            <a:pPr algn="l"/>
            <a:r>
              <a:rPr lang="en-GB">
                <a:solidFill>
                  <a:srgbClr val="2F528F"/>
                </a:solidFill>
                <a:latin typeface="Calibri" panose="020F0502020204030204" pitchFamily="34" charset="0"/>
              </a:rPr>
              <a:t>■ The Statement of Architecture Work created in Phase A of the TOGAF Standard —</a:t>
            </a:r>
          </a:p>
          <a:p>
            <a:pPr algn="l"/>
            <a:r>
              <a:rPr lang="en-GB">
                <a:solidFill>
                  <a:srgbClr val="2F528F"/>
                </a:solidFill>
                <a:latin typeface="Calibri" panose="020F0502020204030204" pitchFamily="34" charset="0"/>
              </a:rPr>
              <a:t>Architecture Development Method is effectively an Architecture Contract between the</a:t>
            </a:r>
          </a:p>
          <a:p>
            <a:pPr algn="l"/>
            <a:r>
              <a:rPr lang="en-GB">
                <a:solidFill>
                  <a:srgbClr val="2F528F"/>
                </a:solidFill>
                <a:latin typeface="Calibri" panose="020F0502020204030204" pitchFamily="34" charset="0"/>
              </a:rPr>
              <a:t>architecting organization and the sponsor of the Enterprise Architecture (or the IT</a:t>
            </a:r>
          </a:p>
          <a:p>
            <a:pPr algn="l"/>
            <a:r>
              <a:rPr lang="en-GB">
                <a:solidFill>
                  <a:srgbClr val="2F528F"/>
                </a:solidFill>
                <a:latin typeface="Calibri" panose="020F0502020204030204" pitchFamily="34" charset="0"/>
              </a:rPr>
              <a:t>governance function)</a:t>
            </a:r>
          </a:p>
          <a:p>
            <a:pPr algn="l"/>
            <a:r>
              <a:rPr lang="en-GB">
                <a:solidFill>
                  <a:srgbClr val="2F528F"/>
                </a:solidFill>
                <a:latin typeface="Calibri" panose="020F0502020204030204" pitchFamily="34" charset="0"/>
              </a:rPr>
              <a:t>■ The development of one or more architecture domains (Business, Data, Application,</a:t>
            </a:r>
          </a:p>
          <a:p>
            <a:pPr algn="l"/>
            <a:r>
              <a:rPr lang="en-GB">
                <a:solidFill>
                  <a:srgbClr val="2F528F"/>
                </a:solidFill>
                <a:latin typeface="Calibri" panose="020F0502020204030204" pitchFamily="34" charset="0"/>
              </a:rPr>
              <a:t>Technology), and in some cases the oversight of the overall Enterprise Architecture, may</a:t>
            </a:r>
          </a:p>
          <a:p>
            <a:pPr algn="l"/>
            <a:r>
              <a:rPr lang="en-GB">
                <a:solidFill>
                  <a:srgbClr val="2F528F"/>
                </a:solidFill>
                <a:latin typeface="Calibri" panose="020F0502020204030204" pitchFamily="34" charset="0"/>
              </a:rPr>
              <a:t>be contracted out to systems integrators, applications providers, and/or service providers.</a:t>
            </a:r>
          </a:p>
          <a:p>
            <a:pPr algn="l"/>
            <a:r>
              <a:rPr lang="en-GB">
                <a:solidFill>
                  <a:srgbClr val="2F528F"/>
                </a:solidFill>
                <a:latin typeface="Calibri" panose="020F0502020204030204" pitchFamily="34" charset="0"/>
              </a:rPr>
              <a:t>Each of these arrangements will normally be governed by an Architecture Contract that</a:t>
            </a:r>
          </a:p>
          <a:p>
            <a:pPr algn="l"/>
            <a:r>
              <a:rPr lang="en-GB">
                <a:solidFill>
                  <a:srgbClr val="2F528F"/>
                </a:solidFill>
                <a:latin typeface="Calibri" panose="020F0502020204030204" pitchFamily="34" charset="0"/>
              </a:rPr>
              <a:t>defines the deliverables, quality, and fitness-for-purpose of the developed architecture, and</a:t>
            </a:r>
          </a:p>
          <a:p>
            <a:pPr algn="l"/>
            <a:r>
              <a:rPr lang="en-GB">
                <a:solidFill>
                  <a:srgbClr val="2F528F"/>
                </a:solidFill>
                <a:latin typeface="Calibri" panose="020F0502020204030204" pitchFamily="34" charset="0"/>
              </a:rPr>
              <a:t>the processes by which the partners in the architecture development will work together.</a:t>
            </a:r>
          </a:p>
          <a:p>
            <a:pPr algn="l"/>
            <a:r>
              <a:rPr lang="en-GB">
                <a:solidFill>
                  <a:srgbClr val="2F528F"/>
                </a:solidFill>
                <a:latin typeface="Calibri" panose="020F0502020204030204" pitchFamily="34" charset="0"/>
              </a:rPr>
              <a:t>■ At the beginning of Phase G (Implementation Governance), between the architecture</a:t>
            </a:r>
          </a:p>
          <a:p>
            <a:pPr algn="l"/>
            <a:r>
              <a:rPr lang="en-GB">
                <a:solidFill>
                  <a:srgbClr val="2F528F"/>
                </a:solidFill>
                <a:latin typeface="Calibri" panose="020F0502020204030204" pitchFamily="34" charset="0"/>
              </a:rPr>
              <a:t>function and the function responsible for implementing the Enterprise Architecture defined</a:t>
            </a:r>
          </a:p>
          <a:p>
            <a:pPr algn="l"/>
            <a:r>
              <a:rPr lang="en-GB">
                <a:solidFill>
                  <a:srgbClr val="2F528F"/>
                </a:solidFill>
                <a:latin typeface="Calibri" panose="020F0502020204030204" pitchFamily="34" charset="0"/>
              </a:rPr>
              <a:t>in the preceding ADM phases; typically, this will be either the in-house systems</a:t>
            </a:r>
          </a:p>
          <a:p>
            <a:pPr algn="l"/>
            <a:r>
              <a:rPr lang="en-GB">
                <a:solidFill>
                  <a:srgbClr val="2F528F"/>
                </a:solidFill>
                <a:latin typeface="Calibri" panose="020F0502020204030204" pitchFamily="34" charset="0"/>
              </a:rPr>
              <a:t>development function, or a major contractor to whom the work is outsourced</a:t>
            </a:r>
          </a:p>
          <a:p>
            <a:pPr algn="l"/>
            <a:r>
              <a:rPr lang="en-GB">
                <a:solidFill>
                  <a:srgbClr val="2F528F"/>
                </a:solidFill>
                <a:latin typeface="Calibri" panose="020F0502020204030204" pitchFamily="34" charset="0"/>
              </a:rPr>
              <a:t>— What is being "implemented" in Phase G of the ADM is the overall Enterprise</a:t>
            </a:r>
          </a:p>
          <a:p>
            <a:pPr algn="l"/>
            <a:r>
              <a:rPr lang="en-GB">
                <a:solidFill>
                  <a:srgbClr val="2F528F"/>
                </a:solidFill>
                <a:latin typeface="Calibri" panose="020F0502020204030204" pitchFamily="34" charset="0"/>
              </a:rPr>
              <a:t>Architecture</a:t>
            </a:r>
          </a:p>
          <a:p>
            <a:pPr algn="l"/>
            <a:r>
              <a:rPr lang="en-GB">
                <a:solidFill>
                  <a:srgbClr val="2F528F"/>
                </a:solidFill>
                <a:latin typeface="Calibri" panose="020F0502020204030204" pitchFamily="34" charset="0"/>
              </a:rPr>
              <a:t>This will typically include the technology infrastructure (from Phase D), and also</a:t>
            </a:r>
          </a:p>
          <a:p>
            <a:pPr algn="l"/>
            <a:r>
              <a:rPr lang="en-GB">
                <a:solidFill>
                  <a:srgbClr val="2F528F"/>
                </a:solidFill>
                <a:latin typeface="Calibri" panose="020F0502020204030204" pitchFamily="34" charset="0"/>
              </a:rPr>
              <a:t>those enterprise applications and data management capabilities that have been</a:t>
            </a:r>
          </a:p>
          <a:p>
            <a:pPr algn="l"/>
            <a:r>
              <a:rPr lang="en-GB">
                <a:solidFill>
                  <a:srgbClr val="2F528F"/>
                </a:solidFill>
                <a:latin typeface="Calibri" panose="020F0502020204030204" pitchFamily="34" charset="0"/>
              </a:rPr>
              <a:t>defined in the Application Architecture and Data Architecture (from Phase C), either</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pPr algn="l"/>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179</a:t>
            </a:fld>
            <a:endParaRPr lang="en-GB">
              <a:latin typeface="Calibri" panose="020F0502020204030204" pitchFamily="34" charset="0"/>
            </a:endParaRPr>
          </a:p>
        </p:txBody>
      </p:sp>
    </p:spTree>
    <p:extLst>
      <p:ext uri="{BB962C8B-B14F-4D97-AF65-F5344CB8AC3E}">
        <p14:creationId xmlns:p14="http://schemas.microsoft.com/office/powerpoint/2010/main" val="392236851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Q-27 M-37
Level=1 : L.O.= 6.5e : Briefly explain the need for Architecture Compliance.
See: TOGAF® Standard – Enterprise Architecture Capability and Governance : Page 31 : §6.1</a:t>
            </a:r>
          </a:p>
          <a:p>
            <a:r>
              <a:rPr lang="en-GB">
                <a:solidFill>
                  <a:srgbClr val="2F528F"/>
                </a:solidFill>
                <a:latin typeface="Calibri" panose="020F0502020204030204" pitchFamily="34" charset="0"/>
              </a:rPr>
              <a:t>TOGAF puts the Enterprise Architect in a similar position to a Buildings Architect in that the EA signs-off the work of the Developers (aka Builders) …</a:t>
            </a:r>
          </a:p>
          <a:p>
            <a:r>
              <a:rPr lang="en-GB">
                <a:solidFill>
                  <a:srgbClr val="2F528F"/>
                </a:solidFill>
                <a:latin typeface="Calibri" panose="020F0502020204030204" pitchFamily="34" charset="0"/>
              </a:rPr>
              <a:t>The Client signs off completion with the Architect.  </a:t>
            </a:r>
          </a:p>
          <a:p>
            <a:pPr defTabSz="989838">
              <a:defRPr/>
            </a:pPr>
            <a:r>
              <a:rPr lang="en-GB">
                <a:solidFill>
                  <a:srgbClr val="2F528F"/>
                </a:solidFill>
                <a:latin typeface="Calibri" panose="020F0502020204030204" pitchFamily="34" charset="0"/>
              </a:rPr>
              <a:t>Ensuring the compliance of individual projects with the Enterprise Architecture is an essential aspect of Architecture Governance.</a:t>
            </a:r>
          </a:p>
          <a:p>
            <a:r>
              <a:rPr lang="en-GB">
                <a:solidFill>
                  <a:srgbClr val="2F528F"/>
                </a:solidFill>
                <a:latin typeface="Calibri" panose="020F0502020204030204" pitchFamily="34" charset="0"/>
              </a:rPr>
              <a:t>To this end, the IT Governance function within an enterprise will normally define two complementary processes:</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Architecture function will prepare a series of Project Architectures - project-specific views of the Enterprise Architecture that illustrate how the Enterprise Architecture impacts on the major projects within the organization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Enterprise and IT Governance functions will agree a formal Architecture Compliance review process for reviewing the compliance of all projects to the Enterprise Architecture</a:t>
            </a:r>
          </a:p>
          <a:p>
            <a:r>
              <a:rPr lang="en-GB">
                <a:solidFill>
                  <a:srgbClr val="2F528F"/>
                </a:solidFill>
                <a:latin typeface="Calibri" panose="020F0502020204030204" pitchFamily="34" charset="0"/>
              </a:rPr>
              <a:t>It is common for the Architecture Governance function to stipulate that the architecture function extends beyond the role of architecture definition and standards selection. It participates also in the technology selection, possibly in the commercial relationships involved in external service provision and product purchases. This helps to minimize misinterpretation of the Enterprise Architecture, and to maximize the value of centralized commercial negotiation.</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6.1 Introduction</a:t>
            </a:r>
          </a:p>
          <a:p>
            <a:pPr algn="l"/>
            <a:r>
              <a:rPr lang="en-GB">
                <a:solidFill>
                  <a:srgbClr val="2F528F"/>
                </a:solidFill>
                <a:latin typeface="Calibri" panose="020F0502020204030204" pitchFamily="34" charset="0"/>
              </a:rPr>
              <a:t>Ensuring the compliance of individual projects with the Enterprise Architecture is an essential aspect of Architecture Governance (see Chapter 3). To this end, the IT Governance function</a:t>
            </a:r>
          </a:p>
          <a:p>
            <a:pPr algn="l"/>
            <a:r>
              <a:rPr lang="en-GB">
                <a:solidFill>
                  <a:srgbClr val="2F528F"/>
                </a:solidFill>
                <a:latin typeface="Calibri" panose="020F0502020204030204" pitchFamily="34" charset="0"/>
              </a:rPr>
              <a:t>within an enterprise will normally define two complementary processes:</a:t>
            </a:r>
          </a:p>
          <a:p>
            <a:pPr algn="l"/>
            <a:r>
              <a:rPr lang="en-GB">
                <a:solidFill>
                  <a:srgbClr val="2F528F"/>
                </a:solidFill>
                <a:latin typeface="Calibri" panose="020F0502020204030204" pitchFamily="34" charset="0"/>
              </a:rPr>
              <a:t>■ The </a:t>
            </a:r>
            <a:r>
              <a:rPr lang="en-GB" b="1">
                <a:solidFill>
                  <a:srgbClr val="2F528F"/>
                </a:solidFill>
                <a:latin typeface="Calibri" panose="020F0502020204030204" pitchFamily="34" charset="0"/>
              </a:rPr>
              <a:t>Architecture </a:t>
            </a:r>
            <a:r>
              <a:rPr lang="en-GB">
                <a:solidFill>
                  <a:srgbClr val="2F528F"/>
                </a:solidFill>
                <a:latin typeface="Calibri" panose="020F0502020204030204" pitchFamily="34" charset="0"/>
              </a:rPr>
              <a:t>function will be required to prepare a series of Project Architectures; i.e., project-specific views of the Enterprise Architecture that illustrate how the Enterprise</a:t>
            </a:r>
          </a:p>
          <a:p>
            <a:pPr algn="l"/>
            <a:r>
              <a:rPr lang="en-GB">
                <a:solidFill>
                  <a:srgbClr val="2F528F"/>
                </a:solidFill>
                <a:latin typeface="Calibri" panose="020F0502020204030204" pitchFamily="34" charset="0"/>
              </a:rPr>
              <a:t>Architecture impacts on the major projects within the organization (see ADM Phases A to F)</a:t>
            </a:r>
          </a:p>
          <a:p>
            <a:pPr algn="l"/>
            <a:r>
              <a:rPr lang="en-GB">
                <a:solidFill>
                  <a:srgbClr val="2F528F"/>
                </a:solidFill>
                <a:latin typeface="Calibri" panose="020F0502020204030204" pitchFamily="34" charset="0"/>
              </a:rPr>
              <a:t>■ The </a:t>
            </a:r>
            <a:r>
              <a:rPr lang="en-GB" b="1">
                <a:solidFill>
                  <a:srgbClr val="2F528F"/>
                </a:solidFill>
                <a:latin typeface="Calibri" panose="020F0502020204030204" pitchFamily="34" charset="0"/>
              </a:rPr>
              <a:t>Enterprise and IT Governance </a:t>
            </a:r>
            <a:r>
              <a:rPr lang="en-GB">
                <a:solidFill>
                  <a:srgbClr val="2F528F"/>
                </a:solidFill>
                <a:latin typeface="Calibri" panose="020F0502020204030204" pitchFamily="34" charset="0"/>
              </a:rPr>
              <a:t>functions will define a formal Architecture Compliance</a:t>
            </a:r>
          </a:p>
          <a:p>
            <a:pPr algn="l"/>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180</a:t>
            </a:fld>
            <a:endParaRPr lang="en-GB">
              <a:latin typeface="Calibri" panose="020F0502020204030204" pitchFamily="34" charset="0"/>
            </a:endParaRPr>
          </a:p>
        </p:txBody>
      </p:sp>
    </p:spTree>
    <p:extLst>
      <p:ext uri="{BB962C8B-B14F-4D97-AF65-F5344CB8AC3E}">
        <p14:creationId xmlns:p14="http://schemas.microsoft.com/office/powerpoint/2010/main" val="2275383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US" sz="1100">
                <a:solidFill>
                  <a:srgbClr val="2F528F"/>
                </a:solidFill>
              </a:rPr>
              <a:t>ISO/IEC/IEEE 42010:2011 defines “architecture” as:</a:t>
            </a:r>
            <a:endParaRPr lang="en-GB" sz="1100">
              <a:solidFill>
                <a:srgbClr val="2F528F"/>
              </a:solidFill>
            </a:endParaRPr>
          </a:p>
          <a:p>
            <a:r>
              <a:rPr lang="en-US" sz="1100" i="1">
                <a:solidFill>
                  <a:srgbClr val="2F528F"/>
                </a:solidFill>
              </a:rPr>
              <a:t>“</a:t>
            </a:r>
            <a:r>
              <a:rPr lang="en-GB" sz="1100" i="1">
                <a:solidFill>
                  <a:srgbClr val="2F528F"/>
                </a:solidFill>
              </a:rPr>
              <a:t>The fundamental concepts or properties of a system in its environment embodied in its elements, relationships, and in the principles of its design and evolution</a:t>
            </a:r>
            <a:r>
              <a:rPr lang="en-US" sz="1100" i="1">
                <a:solidFill>
                  <a:srgbClr val="2F528F"/>
                </a:solidFill>
              </a:rPr>
              <a:t>.”</a:t>
            </a:r>
            <a:endParaRPr lang="en-GB" sz="1100">
              <a:solidFill>
                <a:srgbClr val="2F528F"/>
              </a:solidFill>
            </a:endParaRPr>
          </a:p>
          <a:p>
            <a:r>
              <a:rPr lang="en-US" sz="1100">
                <a:solidFill>
                  <a:srgbClr val="2F528F"/>
                </a:solidFill>
              </a:rPr>
              <a:t>The TOGAF Standard embraces but does not strictly adhere to ISO/IEC/IEEE 42010:2011 terminology. In addition to the ISO/IEC/IEEE 42010:2011 definition, the TOGAF Standard adds a second definition depending on the context:</a:t>
            </a:r>
            <a:endParaRPr lang="en-GB" sz="1100">
              <a:solidFill>
                <a:srgbClr val="2F528F"/>
              </a:solidFill>
            </a:endParaRPr>
          </a:p>
          <a:p>
            <a:r>
              <a:rPr lang="en-US" sz="1100">
                <a:solidFill>
                  <a:srgbClr val="2F528F"/>
                </a:solidFill>
              </a:rPr>
              <a:t>“</a:t>
            </a:r>
            <a:r>
              <a:rPr lang="en-US" sz="1100" i="1">
                <a:solidFill>
                  <a:srgbClr val="2F528F"/>
                </a:solidFill>
              </a:rPr>
              <a:t>The structure of components, their inter-relationships, and the principles and guidelines governing their design and evolution over time.</a:t>
            </a:r>
            <a:r>
              <a:rPr lang="en-US" sz="1100">
                <a:solidFill>
                  <a:srgbClr val="2F528F"/>
                </a:solidFill>
              </a:rPr>
              <a:t>”</a:t>
            </a:r>
            <a:endParaRPr lang="en-GB" sz="1100">
              <a:solidFill>
                <a:srgbClr val="2F528F"/>
              </a:solidFill>
            </a:endParaRPr>
          </a:p>
          <a:p>
            <a:r>
              <a:rPr lang="x-none" sz="1100">
                <a:solidFill>
                  <a:srgbClr val="2F528F"/>
                </a:solidFill>
              </a:rPr>
              <a:t>ISO/IEC/IEEE 42010: 2011, Systems and Software Engineering — Architecture Description.</a:t>
            </a:r>
            <a:endParaRPr lang="en-GB" sz="1100">
              <a:solidFill>
                <a:srgbClr val="2F528F"/>
              </a:solidFill>
            </a:endParaRPr>
          </a:p>
          <a:p>
            <a:pPr marL="253383" indent="-253383"/>
            <a:r>
              <a:rPr lang="en-US" sz="1100">
                <a:solidFill>
                  <a:srgbClr val="2F528F"/>
                </a:solidFill>
              </a:rPr>
              <a:t>We will look later at “What is an Architecture Framework”</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18</a:t>
            </a:fld>
            <a:endParaRPr lang="en-GB"/>
          </a:p>
        </p:txBody>
      </p:sp>
    </p:spTree>
    <p:extLst>
      <p:ext uri="{BB962C8B-B14F-4D97-AF65-F5344CB8AC3E}">
        <p14:creationId xmlns:p14="http://schemas.microsoft.com/office/powerpoint/2010/main" val="227208477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181</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182</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183</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184</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185</a:t>
            </a:fld>
            <a:endParaRPr lang="en-GB">
              <a:latin typeface="Calibri" panose="020F0502020204030204" pitchFamily="34" charset="0"/>
            </a:endParaRPr>
          </a:p>
        </p:txBody>
      </p:sp>
    </p:spTree>
    <p:extLst>
      <p:ext uri="{BB962C8B-B14F-4D97-AF65-F5344CB8AC3E}">
        <p14:creationId xmlns:p14="http://schemas.microsoft.com/office/powerpoint/2010/main" val="3769892149"/>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186</a:t>
            </a:fld>
            <a:endParaRPr lang="en-GB">
              <a:latin typeface="Calibri" panose="020F0502020204030204" pitchFamily="34" charset="0"/>
            </a:endParaRPr>
          </a:p>
        </p:txBody>
      </p:sp>
    </p:spTree>
    <p:extLst>
      <p:ext uri="{BB962C8B-B14F-4D97-AF65-F5344CB8AC3E}">
        <p14:creationId xmlns:p14="http://schemas.microsoft.com/office/powerpoint/2010/main" val="1853542917"/>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1.9b : Briefly explain the TOGAF Content Framework and Enterprise Metamodel.
See : TOGAF® Series Guide: The TOGAF Leader’s Guide to Establishing and Evolving an EA Capability : Page 54 : §8.3</a:t>
            </a:r>
          </a:p>
          <a:p>
            <a:endParaRPr lang="en-GB" sz="1100">
              <a:solidFill>
                <a:srgbClr val="2F528F"/>
              </a:solidFill>
            </a:endParaRPr>
          </a:p>
          <a:p>
            <a:r>
              <a:rPr lang="en-GB" sz="1100" b="1">
                <a:solidFill>
                  <a:srgbClr val="2F528F"/>
                </a:solidFill>
              </a:rPr>
              <a:t>8.3 What Constitutes the Content Metamodel? </a:t>
            </a:r>
            <a:endParaRPr lang="en-GB" sz="1100">
              <a:solidFill>
                <a:srgbClr val="2F528F"/>
              </a:solidFill>
            </a:endParaRPr>
          </a:p>
          <a:p>
            <a:r>
              <a:rPr lang="en-GB" sz="1100">
                <a:solidFill>
                  <a:srgbClr val="2F528F"/>
                </a:solidFill>
              </a:rPr>
              <a:t>Regarding information management, the purpose defines what information the EA Capability must have at hand. In practical terms, information needs are derived from the viewpoint library and the information that supports the viewpoints. Consider what information is required to answer these two questions: </a:t>
            </a:r>
          </a:p>
          <a:p>
            <a:r>
              <a:rPr lang="en-GB" sz="1100">
                <a:solidFill>
                  <a:srgbClr val="2F528F"/>
                </a:solidFill>
              </a:rPr>
              <a:t> How can the enterprise maximize the differentiation by aligning delivery of the portfolio? </a:t>
            </a:r>
          </a:p>
          <a:p>
            <a:r>
              <a:rPr lang="en-GB" sz="1100">
                <a:solidFill>
                  <a:srgbClr val="2F528F"/>
                </a:solidFill>
              </a:rPr>
              <a:t> What should be done in response to one of the technology suppliers changing its product? </a:t>
            </a:r>
          </a:p>
          <a:p>
            <a:endParaRPr lang="en-GB" sz="1100">
              <a:solidFill>
                <a:srgbClr val="2F528F"/>
              </a:solidFill>
            </a:endParaRPr>
          </a:p>
          <a:p>
            <a:r>
              <a:rPr lang="en-GB" sz="1100">
                <a:solidFill>
                  <a:srgbClr val="2F528F"/>
                </a:solidFill>
              </a:rPr>
              <a:t>The Content Metamodel is used to structure architectural information in an orderly way so that it can be processed to meet stakeholder needs. The majority of architecture stakeholders do not actually need to know what the architecture Content Metamodel is and are only concerned with specific issues, such as: “How can the enterprise maximize differentiation by aligning delivery of the portfolio?”. </a:t>
            </a:r>
          </a:p>
          <a:p>
            <a:r>
              <a:rPr lang="en-GB" sz="1100">
                <a:solidFill>
                  <a:srgbClr val="2F528F"/>
                </a:solidFill>
              </a:rPr>
              <a:t>The difficulty comes when the EA Capability may need to answer: </a:t>
            </a:r>
          </a:p>
          <a:p>
            <a:r>
              <a:rPr lang="en-GB" sz="1100">
                <a:solidFill>
                  <a:srgbClr val="2F528F"/>
                </a:solidFill>
              </a:rPr>
              <a:t> Which processes are orchestrated by the differentiating capability? </a:t>
            </a:r>
          </a:p>
          <a:p>
            <a:r>
              <a:rPr lang="en-GB" sz="1100">
                <a:solidFill>
                  <a:srgbClr val="2F528F"/>
                </a:solidFill>
              </a:rPr>
              <a:t> Which processes require an application change? </a:t>
            </a:r>
          </a:p>
          <a:p>
            <a:r>
              <a:rPr lang="en-GB" sz="1100">
                <a:solidFill>
                  <a:srgbClr val="2F528F"/>
                </a:solidFill>
              </a:rPr>
              <a:t> What functionality does an application support? </a:t>
            </a:r>
          </a:p>
          <a:p>
            <a:r>
              <a:rPr lang="en-GB" sz="1100">
                <a:solidFill>
                  <a:srgbClr val="2F528F"/>
                </a:solidFill>
              </a:rPr>
              <a:t> What is the impact on information security of using a cloud infrastructure for the application? </a:t>
            </a:r>
          </a:p>
          <a:p>
            <a:endParaRPr lang="en-GB" sz="1100">
              <a:solidFill>
                <a:srgbClr val="2F528F"/>
              </a:solidFill>
            </a:endParaRPr>
          </a:p>
          <a:p>
            <a:r>
              <a:rPr lang="en-GB" sz="1100">
                <a:solidFill>
                  <a:srgbClr val="2F528F"/>
                </a:solidFill>
              </a:rPr>
              <a:t>There are two approaches to defining the Content Metamodel. The most successful practice ensures that the central questions the EA Capability is established to address concern the focus. In this case, look at the questions the EA Capability is established to answer, and identify the concerns and the viewpoints that address these concerns. </a:t>
            </a:r>
            <a:r>
              <a:rPr lang="en-GB" sz="1100" i="1">
                <a:solidFill>
                  <a:srgbClr val="2F528F"/>
                </a:solidFill>
              </a:rPr>
              <a:t>The resulting viewpoint library defines the Content Metamodel. </a:t>
            </a:r>
            <a:r>
              <a:rPr lang="en-GB" sz="1100">
                <a:solidFill>
                  <a:srgbClr val="2F528F"/>
                </a:solidFill>
              </a:rPr>
              <a:t>Anything more is noise and results in unnecessary work in future. The TOGAF® Leader’s Guide to Establishing and Evolving an EA Capability 55 </a:t>
            </a:r>
          </a:p>
          <a:p>
            <a:endParaRPr lang="en-GB" sz="1100">
              <a:solidFill>
                <a:srgbClr val="2F528F"/>
              </a:solidFill>
            </a:endParaRPr>
          </a:p>
          <a:p>
            <a:r>
              <a:rPr lang="en-GB" sz="1100">
                <a:solidFill>
                  <a:srgbClr val="2F528F"/>
                </a:solidFill>
              </a:rPr>
              <a:t>Following this approach leads to smaller information demands and crisply focuses the EA Capability on expected value. Any expansion in the range of critical questions the EA Capability is expected to answer will expand the information requirements. The majority of Enterprise Architects and analysts who have gone ahead to capture more information than is actually required have consistently failed. </a:t>
            </a:r>
          </a:p>
          <a:p>
            <a:r>
              <a:rPr lang="en-GB" sz="1100">
                <a:solidFill>
                  <a:srgbClr val="2F528F"/>
                </a:solidFill>
              </a:rPr>
              <a:t>An alternative practice is to use an established Content Metamodel. This approach enables the EA Capability to address a broader set of questions. However, this approach typically of </a:t>
            </a:r>
            <a:br>
              <a:rPr lang="en-GB" sz="1100">
                <a:solidFill>
                  <a:srgbClr val="2F528F"/>
                </a:solidFill>
              </a:rPr>
            </a:br>
            <a:r>
              <a:rPr lang="en-GB" sz="1100">
                <a:solidFill>
                  <a:srgbClr val="2F528F"/>
                </a:solidFill>
              </a:rPr>
              <a:t>... CONTINUES ... SEE REFERENCE SPECIFIED</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187</a:t>
            </a:fld>
            <a:endParaRPr lang="en-GB"/>
          </a:p>
        </p:txBody>
      </p:sp>
    </p:spTree>
    <p:extLst>
      <p:ext uri="{BB962C8B-B14F-4D97-AF65-F5344CB8AC3E}">
        <p14:creationId xmlns:p14="http://schemas.microsoft.com/office/powerpoint/2010/main" val="124360303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7.2a : Explain what building blocks are and their use in the ADM.
See: TOGAF® Standard – Architecture Content : Page 79 : §5.2.2</a:t>
            </a:r>
          </a:p>
          <a:p>
            <a:r>
              <a:rPr lang="en-GB">
                <a:solidFill>
                  <a:srgbClr val="2F528F"/>
                </a:solidFill>
                <a:latin typeface="Calibri" panose="020F0502020204030204" pitchFamily="34" charset="0"/>
              </a:rPr>
              <a:t>An aim of Enterprise Architecture is to both reduce cost and increase efficiency by the re-use of effective components.</a:t>
            </a:r>
          </a:p>
          <a:p>
            <a:r>
              <a:rPr lang="en-GB">
                <a:solidFill>
                  <a:srgbClr val="2F528F"/>
                </a:solidFill>
                <a:latin typeface="Calibri" panose="020F0502020204030204" pitchFamily="34" charset="0"/>
              </a:rPr>
              <a:t>We see a similar thing when we consider Object-Oriented code  - the re-use of Objects from an Object Library.</a:t>
            </a:r>
          </a:p>
          <a:p>
            <a:r>
              <a:rPr lang="en-GB">
                <a:solidFill>
                  <a:srgbClr val="2F528F"/>
                </a:solidFill>
                <a:latin typeface="Calibri" panose="020F0502020204030204" pitchFamily="34" charset="0"/>
              </a:rPr>
              <a:t>The concept of a building block in EA is completely analogous.</a:t>
            </a:r>
          </a:p>
          <a:p>
            <a:r>
              <a:rPr lang="en-GB">
                <a:solidFill>
                  <a:srgbClr val="2F528F"/>
                </a:solidFill>
                <a:latin typeface="Calibri" panose="020F0502020204030204" pitchFamily="34" charset="0"/>
              </a:rPr>
              <a:t>Building blocks have generic characteristics as follows:</a:t>
            </a:r>
          </a:p>
          <a:p>
            <a:pPr marL="185595" indent="-185595">
              <a:buFont typeface="Courier New" panose="02070309020205020404" pitchFamily="49" charset="0"/>
              <a:buChar char="o"/>
            </a:pPr>
            <a:r>
              <a:rPr lang="en-GB">
                <a:solidFill>
                  <a:srgbClr val="2F528F"/>
                </a:solidFill>
                <a:latin typeface="Calibri" panose="020F0502020204030204" pitchFamily="34" charset="0"/>
              </a:rPr>
              <a:t>A package of functionality defined to meet the business needs across an organization</a:t>
            </a:r>
          </a:p>
          <a:p>
            <a:pPr marL="185595" indent="-185595">
              <a:buFont typeface="Courier New" panose="02070309020205020404" pitchFamily="49" charset="0"/>
              <a:buChar char="o"/>
            </a:pPr>
            <a:r>
              <a:rPr lang="en-GB">
                <a:solidFill>
                  <a:srgbClr val="2F528F"/>
                </a:solidFill>
                <a:latin typeface="Calibri" panose="020F0502020204030204" pitchFamily="34" charset="0"/>
              </a:rPr>
              <a:t>Normally has a type that corresponds to the metamodel (such as actor, business service, application, or data entity)</a:t>
            </a:r>
          </a:p>
          <a:p>
            <a:pPr marL="185595" indent="-185595">
              <a:buFont typeface="Courier New" panose="02070309020205020404" pitchFamily="49" charset="0"/>
              <a:buChar char="o"/>
            </a:pPr>
            <a:r>
              <a:rPr lang="en-GB">
                <a:solidFill>
                  <a:srgbClr val="2F528F"/>
                </a:solidFill>
                <a:latin typeface="Calibri" panose="020F0502020204030204" pitchFamily="34" charset="0"/>
              </a:rPr>
              <a:t>Has a defined boundary and is generally recognizable as "a thing" by domain experts</a:t>
            </a:r>
          </a:p>
          <a:p>
            <a:pPr marL="185595" indent="-185595">
              <a:buFont typeface="Courier New" panose="02070309020205020404" pitchFamily="49" charset="0"/>
              <a:buChar char="o"/>
            </a:pPr>
            <a:r>
              <a:rPr lang="en-GB">
                <a:solidFill>
                  <a:srgbClr val="2F528F"/>
                </a:solidFill>
                <a:latin typeface="Calibri" panose="020F0502020204030204" pitchFamily="34" charset="0"/>
              </a:rPr>
              <a:t>May interoperate with other, inter-dependent building blocks.</a:t>
            </a:r>
          </a:p>
          <a:p>
            <a:r>
              <a:rPr lang="en-GB">
                <a:solidFill>
                  <a:srgbClr val="2F528F"/>
                </a:solidFill>
                <a:latin typeface="Calibri" panose="020F0502020204030204" pitchFamily="34" charset="0"/>
              </a:rPr>
              <a:t>A good building block has the following characteristics:</a:t>
            </a:r>
          </a:p>
          <a:p>
            <a:pPr marL="804243" lvl="1" indent="-309324"/>
            <a:r>
              <a:rPr lang="en-GB">
                <a:solidFill>
                  <a:srgbClr val="2F528F"/>
                </a:solidFill>
                <a:latin typeface="Calibri" panose="020F0502020204030204" pitchFamily="34" charset="0"/>
              </a:rPr>
              <a:t>It considers implementation and usage, and evolves to exploit technology and standards</a:t>
            </a:r>
          </a:p>
          <a:p>
            <a:pPr marL="804243" lvl="1" indent="-309324"/>
            <a:r>
              <a:rPr lang="en-GB">
                <a:solidFill>
                  <a:srgbClr val="2F528F"/>
                </a:solidFill>
                <a:latin typeface="Calibri" panose="020F0502020204030204" pitchFamily="34" charset="0"/>
              </a:rPr>
              <a:t>It may be assembled from other building blocks</a:t>
            </a:r>
          </a:p>
          <a:p>
            <a:pPr marL="804243" lvl="1" indent="-309324"/>
            <a:r>
              <a:rPr lang="en-GB">
                <a:solidFill>
                  <a:srgbClr val="2F528F"/>
                </a:solidFill>
                <a:latin typeface="Calibri" panose="020F0502020204030204" pitchFamily="34" charset="0"/>
              </a:rPr>
              <a:t>It may be a sub-assembly of other building blocks</a:t>
            </a:r>
          </a:p>
          <a:p>
            <a:pPr marL="804243" lvl="1" indent="-309324"/>
            <a:r>
              <a:rPr lang="en-GB">
                <a:solidFill>
                  <a:srgbClr val="2F528F"/>
                </a:solidFill>
                <a:latin typeface="Calibri" panose="020F0502020204030204" pitchFamily="34" charset="0"/>
              </a:rPr>
              <a:t>Ideally a building block is re-usable and replaceable, and specific</a:t>
            </a:r>
          </a:p>
          <a:p>
            <a:pPr marL="0" lvl="1" indent="0" defTabSz="989838">
              <a:buNone/>
            </a:pPr>
            <a:r>
              <a:rPr lang="en-GB">
                <a:solidFill>
                  <a:srgbClr val="2F528F"/>
                </a:solidFill>
                <a:latin typeface="Calibri" panose="020F0502020204030204" pitchFamily="34" charset="0"/>
              </a:rPr>
              <a:t>A building block’s boundary and specification should be loosely coupled to its implementation; it should be possible to realize a building block in several different ways without impacting the boundary or specification of the building block. </a:t>
            </a:r>
          </a:p>
          <a:p>
            <a:pPr marL="0" lvl="1" indent="0" defTabSz="989838">
              <a:buNone/>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5.2.2 Generic Characteristics</a:t>
            </a:r>
          </a:p>
          <a:p>
            <a:pPr algn="l"/>
            <a:r>
              <a:rPr lang="en-GB">
                <a:solidFill>
                  <a:srgbClr val="2F528F"/>
                </a:solidFill>
                <a:latin typeface="Calibri" panose="020F0502020204030204" pitchFamily="34" charset="0"/>
              </a:rPr>
              <a:t>Building blocks have generic characteristics as follows:</a:t>
            </a:r>
          </a:p>
          <a:p>
            <a:pPr algn="l"/>
            <a:r>
              <a:rPr lang="en-GB">
                <a:solidFill>
                  <a:srgbClr val="2F528F"/>
                </a:solidFill>
                <a:latin typeface="Calibri" panose="020F0502020204030204" pitchFamily="34" charset="0"/>
              </a:rPr>
              <a:t>■ A building block is a package of functionality defined to meet the business needs across an</a:t>
            </a:r>
          </a:p>
          <a:p>
            <a:pPr algn="l"/>
            <a:r>
              <a:rPr lang="en-GB">
                <a:solidFill>
                  <a:srgbClr val="2F528F"/>
                </a:solidFill>
                <a:latin typeface="Calibri" panose="020F0502020204030204" pitchFamily="34" charset="0"/>
              </a:rPr>
              <a:t>organization</a:t>
            </a:r>
          </a:p>
          <a:p>
            <a:pPr algn="l"/>
            <a:r>
              <a:rPr lang="en-GB">
                <a:solidFill>
                  <a:srgbClr val="2F528F"/>
                </a:solidFill>
                <a:latin typeface="Calibri" panose="020F0502020204030204" pitchFamily="34" charset="0"/>
              </a:rPr>
              <a:t>■ A building block normally has a type that corresponds to the metamodel (such as actor,</a:t>
            </a:r>
          </a:p>
          <a:p>
            <a:pPr algn="l"/>
            <a:r>
              <a:rPr lang="en-GB">
                <a:solidFill>
                  <a:srgbClr val="2F528F"/>
                </a:solidFill>
                <a:latin typeface="Calibri" panose="020F0502020204030204" pitchFamily="34" charset="0"/>
              </a:rPr>
              <a:t>business service, application, or data entity)</a:t>
            </a:r>
          </a:p>
          <a:p>
            <a:pPr algn="l"/>
            <a:r>
              <a:rPr lang="en-GB">
                <a:solidFill>
                  <a:srgbClr val="2F528F"/>
                </a:solidFill>
                <a:latin typeface="Calibri" panose="020F0502020204030204" pitchFamily="34" charset="0"/>
              </a:rPr>
              <a:t>■ A building block has a defined boundary and is generally recognizable as "a thing" by</a:t>
            </a:r>
          </a:p>
          <a:p>
            <a:pPr algn="l"/>
            <a:r>
              <a:rPr lang="en-GB">
                <a:solidFill>
                  <a:srgbClr val="2F528F"/>
                </a:solidFill>
                <a:latin typeface="Calibri" panose="020F0502020204030204" pitchFamily="34" charset="0"/>
              </a:rPr>
              <a:t>domain experts</a:t>
            </a:r>
          </a:p>
          <a:p>
            <a:pPr algn="l"/>
            <a:r>
              <a:rPr lang="en-GB">
                <a:solidFill>
                  <a:srgbClr val="2F528F"/>
                </a:solidFill>
                <a:latin typeface="Calibri" panose="020F0502020204030204" pitchFamily="34" charset="0"/>
              </a:rPr>
              <a:t>■ A building block may interoperate with other, inter-dependent building blocks.</a:t>
            </a:r>
          </a:p>
          <a:p>
            <a:pPr algn="l"/>
            <a:r>
              <a:rPr lang="en-GB">
                <a:solidFill>
                  <a:srgbClr val="2F528F"/>
                </a:solidFill>
                <a:latin typeface="Calibri" panose="020F0502020204030204" pitchFamily="34" charset="0"/>
              </a:rPr>
              <a:t>■ A good building block has the following characteristics:</a:t>
            </a:r>
          </a:p>
          <a:p>
            <a:pPr algn="l"/>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188</a:t>
            </a:fld>
            <a:endParaRPr lang="en-GB">
              <a:latin typeface="Calibri" panose="020F0502020204030204" pitchFamily="34" charset="0"/>
            </a:endParaRPr>
          </a:p>
        </p:txBody>
      </p:sp>
    </p:spTree>
    <p:extLst>
      <p:ext uri="{BB962C8B-B14F-4D97-AF65-F5344CB8AC3E}">
        <p14:creationId xmlns:p14="http://schemas.microsoft.com/office/powerpoint/2010/main" val="2057387008"/>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7.2a : Explain what building blocks are and their use in the ADM.
See: TOGAF® Standard – Architecture Content : Page 79 : §5.2.2</a:t>
            </a:r>
          </a:p>
          <a:p>
            <a:r>
              <a:rPr lang="en-GB">
                <a:solidFill>
                  <a:srgbClr val="2F528F"/>
                </a:solidFill>
                <a:latin typeface="Calibri" panose="020F0502020204030204" pitchFamily="34" charset="0"/>
              </a:rPr>
              <a:t>The way in which assets and capabilities are assembled into building blocks will vary widely between individual architectures. </a:t>
            </a:r>
          </a:p>
          <a:p>
            <a:r>
              <a:rPr lang="en-GB">
                <a:solidFill>
                  <a:srgbClr val="2F528F"/>
                </a:solidFill>
                <a:latin typeface="Calibri" panose="020F0502020204030204" pitchFamily="34" charset="0"/>
              </a:rPr>
              <a:t>Every organization must decide for itself what arrangement of building blocks works best for it. </a:t>
            </a:r>
          </a:p>
          <a:p>
            <a:r>
              <a:rPr lang="en-GB">
                <a:solidFill>
                  <a:srgbClr val="2F528F"/>
                </a:solidFill>
                <a:latin typeface="Calibri" panose="020F0502020204030204" pitchFamily="34" charset="0"/>
              </a:rPr>
              <a:t>A good choice* of building blocks can lead to improvements in:</a:t>
            </a:r>
          </a:p>
          <a:p>
            <a:pPr marL="309324" indent="-309324">
              <a:buFont typeface="Courier New" panose="02070309020205020404" pitchFamily="49" charset="0"/>
              <a:buChar char="o"/>
            </a:pPr>
            <a:r>
              <a:rPr lang="en-GB">
                <a:solidFill>
                  <a:srgbClr val="2F528F"/>
                </a:solidFill>
                <a:latin typeface="Calibri" panose="020F0502020204030204" pitchFamily="34" charset="0"/>
              </a:rPr>
              <a:t>Legacy system integration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Interoperability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Flexibility in the creation of new systems and applications.</a:t>
            </a:r>
          </a:p>
          <a:p>
            <a:r>
              <a:rPr lang="en-GB">
                <a:solidFill>
                  <a:srgbClr val="2F528F"/>
                </a:solidFill>
                <a:latin typeface="Calibri" panose="020F0502020204030204" pitchFamily="34" charset="0"/>
              </a:rPr>
              <a:t>Systems are built up from collections of building blocks.</a:t>
            </a:r>
          </a:p>
          <a:p>
            <a:r>
              <a:rPr lang="en-GB">
                <a:solidFill>
                  <a:srgbClr val="2F528F"/>
                </a:solidFill>
                <a:latin typeface="Calibri" panose="020F0502020204030204" pitchFamily="34" charset="0"/>
              </a:rPr>
              <a:t>Most building blocks have to interoperate with other building blocks. </a:t>
            </a:r>
          </a:p>
          <a:p>
            <a:r>
              <a:rPr lang="en-GB">
                <a:solidFill>
                  <a:srgbClr val="2F528F"/>
                </a:solidFill>
                <a:latin typeface="Calibri" panose="020F0502020204030204" pitchFamily="34" charset="0"/>
              </a:rPr>
              <a:t>Where that is true, it is important that the interfaces to a building block are published and stable.</a:t>
            </a:r>
          </a:p>
          <a:p>
            <a:r>
              <a:rPr lang="en-GB">
                <a:solidFill>
                  <a:srgbClr val="2F528F"/>
                </a:solidFill>
                <a:latin typeface="Calibri" panose="020F0502020204030204" pitchFamily="34" charset="0"/>
              </a:rPr>
              <a:t>Building blocks can be defined at various levels of detail, depending on what stage of architecture development has been reached.</a:t>
            </a:r>
          </a:p>
          <a:p>
            <a:r>
              <a:rPr lang="en-GB">
                <a:solidFill>
                  <a:srgbClr val="2F528F"/>
                </a:solidFill>
                <a:latin typeface="Calibri" panose="020F0502020204030204" pitchFamily="34" charset="0"/>
              </a:rPr>
              <a:t>For instance, at an early stage, a building block can simply consist of a name or an </a:t>
            </a:r>
            <a:r>
              <a:rPr lang="en-GB">
                <a:solidFill>
                  <a:srgbClr val="2F528F"/>
                </a:solidFill>
                <a:latin typeface="Calibri" panose="020F0502020204030204" pitchFamily="34" charset="0"/>
                <a:cs typeface="Calibri" panose="020F0502020204030204" pitchFamily="34" charset="0"/>
              </a:rPr>
              <a:t>outline description. </a:t>
            </a:r>
          </a:p>
          <a:p>
            <a:pPr algn="l"/>
            <a:r>
              <a:rPr lang="en-GB">
                <a:solidFill>
                  <a:srgbClr val="2F528F"/>
                </a:solidFill>
                <a:latin typeface="Calibri" panose="020F0502020204030204" pitchFamily="34" charset="0"/>
                <a:cs typeface="Calibri" panose="020F0502020204030204" pitchFamily="34" charset="0"/>
              </a:rPr>
              <a:t>Later on, a building block may be decomposed into multiple supporting building blocks, accompanied by a full specification.</a:t>
            </a:r>
          </a:p>
          <a:p>
            <a:pPr algn="l"/>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rPr>
              <a:t>5.2.2 Generic Characteristics</a:t>
            </a:r>
          </a:p>
          <a:p>
            <a:pPr algn="l"/>
            <a:r>
              <a:rPr lang="en-GB">
                <a:solidFill>
                  <a:srgbClr val="2F528F"/>
                </a:solidFill>
                <a:latin typeface="Calibri" panose="020F0502020204030204" pitchFamily="34" charset="0"/>
              </a:rPr>
              <a:t>Building blocks have generic characteristics as follows:</a:t>
            </a:r>
          </a:p>
          <a:p>
            <a:pPr algn="l"/>
            <a:r>
              <a:rPr lang="en-GB">
                <a:solidFill>
                  <a:srgbClr val="2F528F"/>
                </a:solidFill>
                <a:latin typeface="Calibri" panose="020F0502020204030204" pitchFamily="34" charset="0"/>
              </a:rPr>
              <a:t>■ A building block is a package of functionality defined to meet the business needs across an</a:t>
            </a:r>
          </a:p>
          <a:p>
            <a:pPr algn="l"/>
            <a:r>
              <a:rPr lang="en-GB">
                <a:solidFill>
                  <a:srgbClr val="2F528F"/>
                </a:solidFill>
                <a:latin typeface="Calibri" panose="020F0502020204030204" pitchFamily="34" charset="0"/>
              </a:rPr>
              <a:t>organization</a:t>
            </a:r>
          </a:p>
          <a:p>
            <a:pPr algn="l"/>
            <a:r>
              <a:rPr lang="en-GB">
                <a:solidFill>
                  <a:srgbClr val="2F528F"/>
                </a:solidFill>
                <a:latin typeface="Calibri" panose="020F0502020204030204" pitchFamily="34" charset="0"/>
              </a:rPr>
              <a:t>■ A building block normally has a type that corresponds to the metamodel (such as actor,</a:t>
            </a:r>
          </a:p>
          <a:p>
            <a:pPr algn="l"/>
            <a:r>
              <a:rPr lang="en-GB">
                <a:solidFill>
                  <a:srgbClr val="2F528F"/>
                </a:solidFill>
                <a:latin typeface="Calibri" panose="020F0502020204030204" pitchFamily="34" charset="0"/>
              </a:rPr>
              <a:t>business service, application, or data entity)</a:t>
            </a:r>
          </a:p>
          <a:p>
            <a:pPr algn="l"/>
            <a:r>
              <a:rPr lang="en-GB">
                <a:solidFill>
                  <a:srgbClr val="2F528F"/>
                </a:solidFill>
                <a:latin typeface="Calibri" panose="020F0502020204030204" pitchFamily="34" charset="0"/>
              </a:rPr>
              <a:t>■ A building block has a defined boundary and is generally recognizable as "a thing" by</a:t>
            </a:r>
          </a:p>
          <a:p>
            <a:pPr algn="l"/>
            <a:r>
              <a:rPr lang="en-GB">
                <a:solidFill>
                  <a:srgbClr val="2F528F"/>
                </a:solidFill>
                <a:latin typeface="Calibri" panose="020F0502020204030204" pitchFamily="34" charset="0"/>
              </a:rPr>
              <a:t>domain experts</a:t>
            </a:r>
          </a:p>
          <a:p>
            <a:pPr algn="l"/>
            <a:r>
              <a:rPr lang="en-GB">
                <a:solidFill>
                  <a:srgbClr val="2F528F"/>
                </a:solidFill>
                <a:latin typeface="Calibri" panose="020F0502020204030204" pitchFamily="34" charset="0"/>
              </a:rPr>
              <a:t>■ A building block may interoperate with other, inter-dependent building blocks.</a:t>
            </a:r>
          </a:p>
          <a:p>
            <a:pPr algn="l"/>
            <a:r>
              <a:rPr lang="en-GB">
                <a:solidFill>
                  <a:srgbClr val="2F528F"/>
                </a:solidFill>
                <a:latin typeface="Calibri" panose="020F0502020204030204" pitchFamily="34" charset="0"/>
              </a:rPr>
              <a:t>■ A good building block has the following characteristics:</a:t>
            </a:r>
          </a:p>
          <a:p>
            <a:pPr algn="l"/>
            <a:r>
              <a:rPr lang="en-GB">
                <a:solidFill>
                  <a:srgbClr val="2F528F"/>
                </a:solidFill>
                <a:latin typeface="Calibri" panose="020F0502020204030204" pitchFamily="34" charset="0"/>
              </a:rPr>
              <a:t>— It considers implementation and usage, and evolves to exploit technology and</a:t>
            </a:r>
          </a:p>
          <a:p>
            <a:pPr algn="l"/>
            <a:r>
              <a:rPr lang="en-GB">
                <a:solidFill>
                  <a:srgbClr val="2F528F"/>
                </a:solidFill>
                <a:latin typeface="Calibri" panose="020F0502020204030204" pitchFamily="34" charset="0"/>
              </a:rPr>
              <a:t>Standards</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189</a:t>
            </a:fld>
            <a:endParaRPr lang="en-GB">
              <a:latin typeface="Calibri" panose="020F0502020204030204" pitchFamily="34" charset="0"/>
            </a:endParaRPr>
          </a:p>
        </p:txBody>
      </p:sp>
    </p:spTree>
    <p:extLst>
      <p:ext uri="{BB962C8B-B14F-4D97-AF65-F5344CB8AC3E}">
        <p14:creationId xmlns:p14="http://schemas.microsoft.com/office/powerpoint/2010/main" val="1721168876"/>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7.2b : Explain what building blocks are and their use in the ADM.
See: TOGAF® Standard – Architecture Content : Page 80 : §5.3.2</a:t>
            </a:r>
          </a:p>
          <a:p>
            <a:r>
              <a:rPr lang="en-GB">
                <a:solidFill>
                  <a:srgbClr val="2F528F"/>
                </a:solidFill>
                <a:latin typeface="Calibri" panose="020F0502020204030204" pitchFamily="34" charset="0"/>
              </a:rPr>
              <a:t>Architecture Building Blocks (ABBs) relate to the Architecture and are composed of EA artifacts.</a:t>
            </a:r>
          </a:p>
          <a:p>
            <a:r>
              <a:rPr lang="en-GB">
                <a:solidFill>
                  <a:srgbClr val="2F528F"/>
                </a:solidFill>
                <a:latin typeface="Calibri" panose="020F0502020204030204" pitchFamily="34" charset="0"/>
              </a:rPr>
              <a:t>They are defined or selected as a result of the application of the ADM.</a:t>
            </a:r>
          </a:p>
          <a:p>
            <a:r>
              <a:rPr lang="en-GB">
                <a:solidFill>
                  <a:srgbClr val="2F528F"/>
                </a:solidFill>
                <a:latin typeface="Calibri" panose="020F0502020204030204" pitchFamily="34" charset="0"/>
              </a:rPr>
              <a:t>ABBs:</a:t>
            </a:r>
          </a:p>
          <a:p>
            <a:pPr marL="309324" indent="-309324">
              <a:buFont typeface="Courier New" panose="02070309020205020404" pitchFamily="49" charset="0"/>
              <a:buChar char="o"/>
            </a:pPr>
            <a:r>
              <a:rPr lang="en-GB">
                <a:solidFill>
                  <a:srgbClr val="2F528F"/>
                </a:solidFill>
                <a:latin typeface="Calibri" panose="020F0502020204030204" pitchFamily="34" charset="0"/>
              </a:rPr>
              <a:t>Capture architecture requirements</a:t>
            </a:r>
          </a:p>
          <a:p>
            <a:pPr marL="309324" indent="-309324">
              <a:buFont typeface="Courier New" panose="02070309020205020404" pitchFamily="49" charset="0"/>
              <a:buChar char="o"/>
            </a:pPr>
            <a:r>
              <a:rPr lang="en-GB">
                <a:solidFill>
                  <a:srgbClr val="2F528F"/>
                </a:solidFill>
                <a:latin typeface="Calibri" panose="020F0502020204030204" pitchFamily="34" charset="0"/>
              </a:rPr>
              <a:t>Business, Data, Application, and Technology</a:t>
            </a:r>
          </a:p>
          <a:p>
            <a:pPr marL="309324" indent="-309324">
              <a:buFont typeface="Courier New" panose="02070309020205020404" pitchFamily="49" charset="0"/>
              <a:buChar char="o"/>
            </a:pPr>
            <a:r>
              <a:rPr lang="en-GB">
                <a:solidFill>
                  <a:srgbClr val="2F528F"/>
                </a:solidFill>
                <a:latin typeface="Calibri" panose="020F0502020204030204" pitchFamily="34" charset="0"/>
              </a:rPr>
              <a:t>requirements</a:t>
            </a:r>
          </a:p>
          <a:p>
            <a:pPr marL="309324" indent="-309324">
              <a:buFont typeface="Courier New" panose="02070309020205020404" pitchFamily="49" charset="0"/>
              <a:buChar char="o"/>
            </a:pPr>
            <a:r>
              <a:rPr lang="en-GB">
                <a:solidFill>
                  <a:srgbClr val="2F528F"/>
                </a:solidFill>
                <a:latin typeface="Calibri" panose="020F0502020204030204" pitchFamily="34" charset="0"/>
              </a:rPr>
              <a:t>Direct and guide the development of SBBs</a:t>
            </a:r>
          </a:p>
          <a:p>
            <a:r>
              <a:rPr lang="en-GB">
                <a:solidFill>
                  <a:srgbClr val="2F528F"/>
                </a:solidFill>
                <a:latin typeface="Calibri" panose="020F0502020204030204" pitchFamily="34" charset="0"/>
              </a:rPr>
              <a:t>ABB specifications include at least the following:</a:t>
            </a:r>
          </a:p>
          <a:p>
            <a:pPr marL="309324" indent="-309324">
              <a:buFont typeface="Courier New" panose="02070309020205020404" pitchFamily="49" charset="0"/>
              <a:buChar char="o"/>
            </a:pPr>
            <a:r>
              <a:rPr lang="en-GB">
                <a:solidFill>
                  <a:srgbClr val="2F528F"/>
                </a:solidFill>
                <a:latin typeface="Calibri" panose="020F0502020204030204" pitchFamily="34" charset="0"/>
              </a:rPr>
              <a:t>Fundamental functionality/attributes: </a:t>
            </a:r>
          </a:p>
          <a:p>
            <a:pPr marL="804243" lvl="1" indent="-309324">
              <a:buFont typeface="Arial" panose="020B0604020202020204" pitchFamily="34" charset="0"/>
              <a:buChar char="•"/>
            </a:pPr>
            <a:r>
              <a:rPr lang="en-GB">
                <a:solidFill>
                  <a:srgbClr val="2F528F"/>
                </a:solidFill>
                <a:latin typeface="Calibri" panose="020F0502020204030204" pitchFamily="34" charset="0"/>
              </a:rPr>
              <a:t>semantic</a:t>
            </a:r>
          </a:p>
          <a:p>
            <a:pPr marL="804243" lvl="1" indent="-309324">
              <a:buFont typeface="Arial" panose="020B0604020202020204" pitchFamily="34" charset="0"/>
              <a:buChar char="•"/>
            </a:pPr>
            <a:r>
              <a:rPr lang="en-GB">
                <a:solidFill>
                  <a:srgbClr val="2F528F"/>
                </a:solidFill>
                <a:latin typeface="Calibri" panose="020F0502020204030204" pitchFamily="34" charset="0"/>
              </a:rPr>
              <a:t>unambiguous</a:t>
            </a:r>
          </a:p>
          <a:p>
            <a:pPr marL="804243" lvl="1" indent="-309324">
              <a:buFont typeface="Arial" panose="020B0604020202020204" pitchFamily="34" charset="0"/>
              <a:buChar char="•"/>
            </a:pPr>
            <a:r>
              <a:rPr lang="en-GB">
                <a:solidFill>
                  <a:srgbClr val="2F528F"/>
                </a:solidFill>
                <a:latin typeface="Calibri" panose="020F0502020204030204" pitchFamily="34" charset="0"/>
              </a:rPr>
              <a:t>security</a:t>
            </a:r>
          </a:p>
          <a:p>
            <a:pPr marL="804243" lvl="1" indent="-309324">
              <a:buFont typeface="Arial" panose="020B0604020202020204" pitchFamily="34" charset="0"/>
              <a:buChar char="•"/>
            </a:pPr>
            <a:r>
              <a:rPr lang="en-GB">
                <a:solidFill>
                  <a:srgbClr val="2F528F"/>
                </a:solidFill>
                <a:latin typeface="Calibri" panose="020F0502020204030204" pitchFamily="34" charset="0"/>
              </a:rPr>
              <a:t>capability</a:t>
            </a:r>
          </a:p>
          <a:p>
            <a:pPr marL="804243" lvl="1" indent="-309324">
              <a:buFont typeface="Arial" panose="020B0604020202020204" pitchFamily="34" charset="0"/>
              <a:buChar char="•"/>
            </a:pPr>
            <a:r>
              <a:rPr lang="en-GB">
                <a:solidFill>
                  <a:srgbClr val="2F528F"/>
                </a:solidFill>
                <a:latin typeface="Calibri" panose="020F0502020204030204" pitchFamily="34" charset="0"/>
              </a:rPr>
              <a:t>manageability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Interfaces:</a:t>
            </a:r>
          </a:p>
          <a:p>
            <a:pPr marL="804243" lvl="1" indent="-309324">
              <a:buFont typeface="Arial" panose="020B0604020202020204" pitchFamily="34" charset="0"/>
              <a:buChar char="•"/>
            </a:pPr>
            <a:r>
              <a:rPr lang="en-GB">
                <a:solidFill>
                  <a:srgbClr val="2F528F"/>
                </a:solidFill>
                <a:latin typeface="Calibri" panose="020F0502020204030204" pitchFamily="34" charset="0"/>
              </a:rPr>
              <a:t>chosen set</a:t>
            </a:r>
          </a:p>
          <a:p>
            <a:pPr marL="804243" lvl="1" indent="-309324">
              <a:buFont typeface="Arial" panose="020B0604020202020204" pitchFamily="34" charset="0"/>
              <a:buChar char="•"/>
            </a:pPr>
            <a:r>
              <a:rPr lang="en-GB">
                <a:solidFill>
                  <a:srgbClr val="2F528F"/>
                </a:solidFill>
                <a:latin typeface="Calibri" panose="020F0502020204030204" pitchFamily="34" charset="0"/>
              </a:rPr>
              <a:t>supplied</a:t>
            </a:r>
          </a:p>
          <a:p>
            <a:pPr marL="309324" indent="-309324">
              <a:buFont typeface="Courier New" panose="02070309020205020404" pitchFamily="49" charset="0"/>
              <a:buChar char="o"/>
            </a:pPr>
            <a:r>
              <a:rPr lang="en-GB">
                <a:solidFill>
                  <a:srgbClr val="2F528F"/>
                </a:solidFill>
                <a:latin typeface="Calibri" panose="020F0502020204030204" pitchFamily="34" charset="0"/>
              </a:rPr>
              <a:t>Interoperability and relationship with other building blocks</a:t>
            </a:r>
          </a:p>
          <a:p>
            <a:pPr marL="309324" indent="-309324">
              <a:buFont typeface="Courier New" panose="02070309020205020404" pitchFamily="49" charset="0"/>
              <a:buChar char="o"/>
            </a:pPr>
            <a:r>
              <a:rPr lang="en-GB">
                <a:solidFill>
                  <a:srgbClr val="2F528F"/>
                </a:solidFill>
                <a:latin typeface="Calibri" panose="020F0502020204030204" pitchFamily="34" charset="0"/>
              </a:rPr>
              <a:t>Dependent building blocks with required functionality and named user interfaces</a:t>
            </a:r>
          </a:p>
          <a:p>
            <a:pPr marL="309324" indent="-309324">
              <a:buFont typeface="Courier New" panose="02070309020205020404" pitchFamily="49" charset="0"/>
              <a:buChar char="o"/>
            </a:pPr>
            <a:r>
              <a:rPr lang="en-GB">
                <a:solidFill>
                  <a:srgbClr val="2F528F"/>
                </a:solidFill>
                <a:latin typeface="Calibri" panose="020F0502020204030204" pitchFamily="34" charset="0"/>
              </a:rPr>
              <a:t>Map to business/organizational entities and policies</a:t>
            </a:r>
          </a:p>
          <a:p>
            <a:pPr defTabSz="989838">
              <a:defRPr/>
            </a:pPr>
            <a:r>
              <a:rPr lang="en-GB">
                <a:solidFill>
                  <a:srgbClr val="2F528F"/>
                </a:solidFill>
                <a:latin typeface="Calibri" panose="020F0502020204030204" pitchFamily="34" charset="0"/>
              </a:rPr>
              <a:t> *Refer to www.omg.org/spec/RAS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5.2.3 Architecture Building Blocks</a:t>
            </a:r>
          </a:p>
          <a:p>
            <a:pPr algn="l"/>
            <a:r>
              <a:rPr lang="en-GB">
                <a:solidFill>
                  <a:srgbClr val="2F528F"/>
                </a:solidFill>
                <a:latin typeface="Calibri" panose="020F0502020204030204" pitchFamily="34" charset="0"/>
              </a:rPr>
              <a:t>Architecture Building Blocks (ABBs) relate to the Architecture Continuum (see Section 6.4.1),</a:t>
            </a:r>
          </a:p>
          <a:p>
            <a:pPr algn="l"/>
            <a:r>
              <a:rPr lang="en-GB">
                <a:solidFill>
                  <a:srgbClr val="2F528F"/>
                </a:solidFill>
                <a:latin typeface="Calibri" panose="020F0502020204030204" pitchFamily="34" charset="0"/>
              </a:rPr>
              <a:t>and are defined or selected as a result of the application of the ADM.</a:t>
            </a:r>
          </a:p>
          <a:p>
            <a:pPr algn="l"/>
            <a:r>
              <a:rPr lang="en-GB" i="1">
                <a:solidFill>
                  <a:srgbClr val="2F528F"/>
                </a:solidFill>
                <a:latin typeface="Calibri" panose="020F0502020204030204" pitchFamily="34" charset="0"/>
              </a:rPr>
              <a:t>5.2.3.1 Characteristics</a:t>
            </a:r>
          </a:p>
          <a:p>
            <a:pPr algn="l"/>
            <a:r>
              <a:rPr lang="en-GB">
                <a:solidFill>
                  <a:srgbClr val="2F528F"/>
                </a:solidFill>
                <a:latin typeface="Calibri" panose="020F0502020204030204" pitchFamily="34" charset="0"/>
              </a:rPr>
              <a:t>ABBs:</a:t>
            </a:r>
          </a:p>
          <a:p>
            <a:pPr algn="l"/>
            <a:r>
              <a:rPr lang="en-GB">
                <a:solidFill>
                  <a:srgbClr val="2F528F"/>
                </a:solidFill>
                <a:latin typeface="Calibri" panose="020F0502020204030204" pitchFamily="34" charset="0"/>
              </a:rPr>
              <a:t>■ Capture architecture requirements; e.g., Business, Data, Application, and Technology</a:t>
            </a:r>
          </a:p>
          <a:p>
            <a:pPr algn="l"/>
            <a:r>
              <a:rPr lang="en-GB">
                <a:solidFill>
                  <a:srgbClr val="2F528F"/>
                </a:solidFill>
                <a:latin typeface="Calibri" panose="020F0502020204030204" pitchFamily="34" charset="0"/>
              </a:rPr>
              <a:t>requirements</a:t>
            </a:r>
          </a:p>
          <a:p>
            <a:pPr algn="l"/>
            <a:r>
              <a:rPr lang="en-GB">
                <a:solidFill>
                  <a:srgbClr val="2F528F"/>
                </a:solidFill>
                <a:latin typeface="Calibri" panose="020F0502020204030204" pitchFamily="34" charset="0"/>
              </a:rPr>
              <a:t>■ Direct and guide the development of SBBs</a:t>
            </a:r>
          </a:p>
          <a:p>
            <a:pPr algn="l"/>
            <a:r>
              <a:rPr lang="en-GB" i="1">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190</a:t>
            </a:fld>
            <a:endParaRPr lang="en-GB">
              <a:latin typeface="Calibri" panose="020F0502020204030204" pitchFamily="34" charset="0"/>
            </a:endParaRPr>
          </a:p>
        </p:txBody>
      </p:sp>
    </p:spTree>
    <p:extLst>
      <p:ext uri="{BB962C8B-B14F-4D97-AF65-F5344CB8AC3E}">
        <p14:creationId xmlns:p14="http://schemas.microsoft.com/office/powerpoint/2010/main" val="282326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S-47 M-50
Level=1 : L.O.= 1.2a : Explain the purpose of Enterprise Architecture.
See : TOGAF® Standard – Introduction and Core Concepts : Page 2 : §1.1</a:t>
            </a:r>
            <a:br>
              <a:rPr lang="en-GB" sz="1100">
                <a:solidFill>
                  <a:srgbClr val="2F528F"/>
                </a:solidFill>
              </a:rPr>
            </a:br>
            <a:endParaRPr lang="en-GB" sz="1100">
              <a:solidFill>
                <a:srgbClr val="2F528F"/>
              </a:solidFill>
            </a:endParaRPr>
          </a:p>
          <a:p>
            <a:pPr marL="185595" indent="-185595" defTabSz="494919">
              <a:buFont typeface="Arial" panose="020B0604020202020204" pitchFamily="34" charset="0"/>
              <a:buChar char="•"/>
              <a:defRPr/>
            </a:pPr>
            <a:r>
              <a:rPr lang="en-GB" sz="1100">
                <a:solidFill>
                  <a:srgbClr val="2F528F"/>
                </a:solidFill>
                <a:ea typeface="+mn-ea"/>
                <a:cs typeface="Calibri" panose="020F0502020204030204" pitchFamily="34" charset="0"/>
              </a:rPr>
              <a:t>To optimize the utilisation of resources across the enterprise.</a:t>
            </a:r>
            <a:br>
              <a:rPr lang="en-GB" sz="1100">
                <a:solidFill>
                  <a:srgbClr val="2F528F"/>
                </a:solidFill>
                <a:ea typeface="+mn-ea"/>
                <a:cs typeface="Calibri" panose="020F0502020204030204" pitchFamily="34" charset="0"/>
              </a:rPr>
            </a:br>
            <a:r>
              <a:rPr lang="en-GB" sz="1100">
                <a:solidFill>
                  <a:srgbClr val="2F528F"/>
                </a:solidFill>
                <a:ea typeface="+mn-ea"/>
                <a:cs typeface="Calibri" panose="020F0502020204030204" pitchFamily="34" charset="0"/>
              </a:rPr>
              <a:t>Usually by consolidating the often fragmented legacy of processes (both manual and automated) into an appropriately integrated environment that is responsive to change and supportive of the delivery of the Business Strategy*.</a:t>
            </a:r>
          </a:p>
          <a:p>
            <a:pPr marL="185595" indent="-185595" defTabSz="494919">
              <a:buFont typeface="Arial" panose="020B0604020202020204" pitchFamily="34" charset="0"/>
              <a:buChar char="•"/>
              <a:defRPr/>
            </a:pPr>
            <a:r>
              <a:rPr lang="en-GB" sz="1100">
                <a:solidFill>
                  <a:srgbClr val="2F528F"/>
                </a:solidFill>
                <a:ea typeface="+mn-ea"/>
                <a:cs typeface="Calibri" panose="020F0502020204030204" pitchFamily="34" charset="0"/>
              </a:rPr>
              <a:t>The effective management and exploitation of information and digital transformation are key factors to business success and an indispensable means to achieving competitive advantage. </a:t>
            </a:r>
            <a:br>
              <a:rPr lang="en-GB" sz="1100">
                <a:solidFill>
                  <a:srgbClr val="2F528F"/>
                </a:solidFill>
                <a:ea typeface="+mn-ea"/>
                <a:cs typeface="Calibri" panose="020F0502020204030204" pitchFamily="34" charset="0"/>
              </a:rPr>
            </a:br>
            <a:r>
              <a:rPr lang="en-GB" sz="1100">
                <a:solidFill>
                  <a:srgbClr val="2F528F"/>
                </a:solidFill>
                <a:ea typeface="+mn-ea"/>
                <a:cs typeface="Calibri" panose="020F0502020204030204" pitchFamily="34" charset="0"/>
              </a:rPr>
              <a:t>An Enterprise Architecture addresses this need by providing a strategic context for the evolution and reach of digital capability in response to the constantly changing needs of the business environment.</a:t>
            </a:r>
          </a:p>
          <a:p>
            <a:pPr marL="185595" indent="-185595" defTabSz="494919">
              <a:buFont typeface="Arial" panose="020B0604020202020204" pitchFamily="34" charset="0"/>
              <a:buChar char="•"/>
              <a:defRPr/>
            </a:pPr>
            <a:r>
              <a:rPr lang="en-GB" sz="1100">
                <a:solidFill>
                  <a:srgbClr val="2F528F"/>
                </a:solidFill>
                <a:ea typeface="+mn-ea"/>
                <a:cs typeface="Calibri" panose="020F0502020204030204" pitchFamily="34" charset="0"/>
              </a:rPr>
              <a:t>A  </a:t>
            </a:r>
            <a:r>
              <a:rPr lang="en-GB" sz="1100" u="sng">
                <a:solidFill>
                  <a:srgbClr val="2F528F"/>
                </a:solidFill>
                <a:ea typeface="+mn-ea"/>
                <a:cs typeface="Calibri" panose="020F0502020204030204" pitchFamily="34" charset="0"/>
              </a:rPr>
              <a:t>good</a:t>
            </a:r>
            <a:r>
              <a:rPr lang="en-GB" sz="1100">
                <a:solidFill>
                  <a:srgbClr val="2F528F"/>
                </a:solidFill>
                <a:ea typeface="+mn-ea"/>
                <a:cs typeface="Calibri" panose="020F0502020204030204" pitchFamily="34" charset="0"/>
              </a:rPr>
              <a:t> Enterprise Architecture enables you to achieve the right balance between business transformation and continuous operational efficiency. </a:t>
            </a:r>
            <a:br>
              <a:rPr lang="en-GB" sz="1100">
                <a:solidFill>
                  <a:srgbClr val="2F528F"/>
                </a:solidFill>
                <a:ea typeface="+mn-ea"/>
                <a:cs typeface="Calibri" panose="020F0502020204030204" pitchFamily="34" charset="0"/>
              </a:rPr>
            </a:br>
            <a:r>
              <a:rPr lang="en-GB" sz="1100">
                <a:solidFill>
                  <a:srgbClr val="2F528F"/>
                </a:solidFill>
                <a:ea typeface="+mn-ea"/>
                <a:cs typeface="Calibri" panose="020F0502020204030204" pitchFamily="34" charset="0"/>
              </a:rPr>
              <a:t>It allows individual business units to innovate safely in their pursuit of evolving business goals and competitive advantage. </a:t>
            </a:r>
          </a:p>
          <a:p>
            <a:pPr marL="185595" indent="-185595" defTabSz="494919">
              <a:buFont typeface="Arial" panose="020B0604020202020204" pitchFamily="34" charset="0"/>
              <a:buChar char="•"/>
              <a:defRPr/>
            </a:pPr>
            <a:r>
              <a:rPr lang="en-GB" sz="1100">
                <a:solidFill>
                  <a:srgbClr val="2F528F"/>
                </a:solidFill>
                <a:ea typeface="+mn-ea"/>
                <a:cs typeface="Calibri" panose="020F0502020204030204" pitchFamily="34" charset="0"/>
              </a:rPr>
              <a:t>Enterprise Architecture supports the need of the organization, and this is addressed by an integrated strategy which permits the closest possible synergies across the enterprise and beyond.</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 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19</a:t>
            </a:fld>
            <a:endParaRPr lang="en-GB"/>
          </a:p>
        </p:txBody>
      </p:sp>
    </p:spTree>
    <p:extLst>
      <p:ext uri="{BB962C8B-B14F-4D97-AF65-F5344CB8AC3E}">
        <p14:creationId xmlns:p14="http://schemas.microsoft.com/office/powerpoint/2010/main" val="3014745136"/>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Q-31
Level=1 : L.O.= 7.2b : Explain what building blocks are and their use in the ADM.
See : TOGAF® Standard – Architecture Content : Page 80 : §5.3.2</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5.2.3 Architecture Building Blocks</a:t>
            </a:r>
          </a:p>
          <a:p>
            <a:pPr algn="l"/>
            <a:r>
              <a:rPr lang="en-GB">
                <a:solidFill>
                  <a:srgbClr val="2F528F"/>
                </a:solidFill>
                <a:latin typeface="Calibri" panose="020F0502020204030204" pitchFamily="34" charset="0"/>
              </a:rPr>
              <a:t>Architecture Building Blocks (ABBs) relate to the Architecture Continuum (see Section 6.4.1),</a:t>
            </a:r>
          </a:p>
          <a:p>
            <a:pPr algn="l"/>
            <a:r>
              <a:rPr lang="en-GB">
                <a:solidFill>
                  <a:srgbClr val="2F528F"/>
                </a:solidFill>
                <a:latin typeface="Calibri" panose="020F0502020204030204" pitchFamily="34" charset="0"/>
              </a:rPr>
              <a:t>and are defined or selected as a result of the application of the ADM.</a:t>
            </a:r>
          </a:p>
          <a:p>
            <a:pPr algn="l"/>
            <a:r>
              <a:rPr lang="en-GB" i="1">
                <a:solidFill>
                  <a:srgbClr val="2F528F"/>
                </a:solidFill>
                <a:latin typeface="Calibri" panose="020F0502020204030204" pitchFamily="34" charset="0"/>
              </a:rPr>
              <a:t>5.2.3.1 Characteristics</a:t>
            </a:r>
          </a:p>
          <a:p>
            <a:pPr algn="l"/>
            <a:r>
              <a:rPr lang="en-GB">
                <a:solidFill>
                  <a:srgbClr val="2F528F"/>
                </a:solidFill>
                <a:latin typeface="Calibri" panose="020F0502020204030204" pitchFamily="34" charset="0"/>
              </a:rPr>
              <a:t>ABBs:</a:t>
            </a:r>
          </a:p>
          <a:p>
            <a:pPr algn="l"/>
            <a:r>
              <a:rPr lang="en-GB">
                <a:solidFill>
                  <a:srgbClr val="2F528F"/>
                </a:solidFill>
                <a:latin typeface="Calibri" panose="020F0502020204030204" pitchFamily="34" charset="0"/>
              </a:rPr>
              <a:t>■ Capture architecture requirements; e.g., Business, Data, Application, and Technology</a:t>
            </a:r>
          </a:p>
          <a:p>
            <a:pPr algn="l"/>
            <a:r>
              <a:rPr lang="en-GB">
                <a:solidFill>
                  <a:srgbClr val="2F528F"/>
                </a:solidFill>
                <a:latin typeface="Calibri" panose="020F0502020204030204" pitchFamily="34" charset="0"/>
              </a:rPr>
              <a:t>requirements</a:t>
            </a:r>
          </a:p>
          <a:p>
            <a:pPr algn="l"/>
            <a:r>
              <a:rPr lang="en-GB">
                <a:solidFill>
                  <a:srgbClr val="2F528F"/>
                </a:solidFill>
                <a:latin typeface="Calibri" panose="020F0502020204030204" pitchFamily="34" charset="0"/>
              </a:rPr>
              <a:t>■ Direct and guide the development of SBBs</a:t>
            </a:r>
          </a:p>
          <a:p>
            <a:pPr algn="l"/>
            <a:r>
              <a:rPr lang="en-GB" i="1">
                <a:solidFill>
                  <a:srgbClr val="2F528F"/>
                </a:solidFill>
                <a:latin typeface="Calibri" panose="020F0502020204030204" pitchFamily="34" charset="0"/>
              </a:rPr>
              <a:t>5.2.3.2 Specification Content</a:t>
            </a:r>
          </a:p>
          <a:p>
            <a:pPr algn="l"/>
            <a:r>
              <a:rPr lang="en-GB">
                <a:solidFill>
                  <a:srgbClr val="2F528F"/>
                </a:solidFill>
                <a:latin typeface="Calibri" panose="020F0502020204030204" pitchFamily="34" charset="0"/>
              </a:rPr>
              <a:t>ABB specifications include the following as a minimum:</a:t>
            </a:r>
          </a:p>
          <a:p>
            <a:pPr algn="l"/>
            <a:r>
              <a:rPr lang="en-GB">
                <a:solidFill>
                  <a:srgbClr val="2F528F"/>
                </a:solidFill>
                <a:latin typeface="Calibri" panose="020F0502020204030204" pitchFamily="34" charset="0"/>
              </a:rPr>
              <a:t>■ Fundamental functionality and attributes: semantic, unambiguous, including security</a:t>
            </a:r>
          </a:p>
          <a:p>
            <a:pPr algn="l"/>
            <a:r>
              <a:rPr lang="en-GB">
                <a:solidFill>
                  <a:srgbClr val="2F528F"/>
                </a:solidFill>
                <a:latin typeface="Calibri" panose="020F0502020204030204" pitchFamily="34" charset="0"/>
              </a:rPr>
              <a:t>capability and manageability</a:t>
            </a:r>
          </a:p>
          <a:p>
            <a:pPr algn="l"/>
            <a:r>
              <a:rPr lang="en-GB">
                <a:solidFill>
                  <a:srgbClr val="2F528F"/>
                </a:solidFill>
                <a:latin typeface="Calibri" panose="020F0502020204030204" pitchFamily="34" charset="0"/>
              </a:rPr>
              <a:t>■ Interfaces: chosen set, supplied</a:t>
            </a:r>
          </a:p>
          <a:p>
            <a:pPr algn="l"/>
            <a:r>
              <a:rPr lang="en-GB">
                <a:solidFill>
                  <a:srgbClr val="2F528F"/>
                </a:solidFill>
                <a:latin typeface="Calibri" panose="020F0502020204030204" pitchFamily="34" charset="0"/>
              </a:rPr>
              <a:t>■ Interoperability and relationship with other building blocks</a:t>
            </a:r>
          </a:p>
          <a:p>
            <a:pPr algn="l"/>
            <a:r>
              <a:rPr lang="en-GB">
                <a:solidFill>
                  <a:srgbClr val="2F528F"/>
                </a:solidFill>
                <a:latin typeface="Calibri" panose="020F0502020204030204" pitchFamily="34" charset="0"/>
              </a:rPr>
              <a:t>■ Dependent building blocks with required functionality and named user interfaces</a:t>
            </a:r>
          </a:p>
          <a:p>
            <a:pPr algn="l"/>
            <a:r>
              <a:rPr lang="en-GB">
                <a:solidFill>
                  <a:srgbClr val="2F528F"/>
                </a:solidFill>
                <a:latin typeface="Calibri" panose="020F0502020204030204" pitchFamily="34" charset="0"/>
              </a:rPr>
              <a:t>■ Map to business/organizational entities and policies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191</a:t>
            </a:fld>
            <a:endParaRPr lang="en-GB">
              <a:latin typeface="Calibri" panose="020F0502020204030204" pitchFamily="34" charset="0"/>
            </a:endParaRPr>
          </a:p>
        </p:txBody>
      </p:sp>
    </p:spTree>
    <p:extLst>
      <p:ext uri="{BB962C8B-B14F-4D97-AF65-F5344CB8AC3E}">
        <p14:creationId xmlns:p14="http://schemas.microsoft.com/office/powerpoint/2010/main" val="4184951613"/>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192</a:t>
            </a:fld>
            <a:endParaRPr lang="en-GB">
              <a:latin typeface="Calibri" panose="020F0502020204030204" pitchFamily="34" charset="0"/>
            </a:endParaRPr>
          </a:p>
        </p:txBody>
      </p:sp>
    </p:spTree>
    <p:extLst>
      <p:ext uri="{BB962C8B-B14F-4D97-AF65-F5344CB8AC3E}">
        <p14:creationId xmlns:p14="http://schemas.microsoft.com/office/powerpoint/2010/main" val="1901706237"/>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cs typeface="Calibri" panose="020F0502020204030204" pitchFamily="34" charset="0"/>
              </a:rPr>
              <a:t>The Phases of the ADM imply that we perform sets of tasks to create the Documentation that defined our Target Architecture.</a:t>
            </a:r>
          </a:p>
          <a:p>
            <a:r>
              <a:rPr lang="en-GB" sz="1100">
                <a:solidFill>
                  <a:srgbClr val="2F528F"/>
                </a:solidFill>
                <a:latin typeface="Calibri" panose="020F0502020204030204" pitchFamily="34" charset="0"/>
                <a:cs typeface="Calibri" panose="020F0502020204030204" pitchFamily="34" charset="0"/>
              </a:rPr>
              <a:t>Tasks cannot be performed ‘out of the blue’, so there is a clear implication that some resources [</a:t>
            </a:r>
            <a:r>
              <a:rPr lang="en-GB" sz="1100" i="1">
                <a:solidFill>
                  <a:srgbClr val="2F528F"/>
                </a:solidFill>
                <a:latin typeface="Calibri" panose="020F0502020204030204" pitchFamily="34" charset="0"/>
                <a:cs typeface="Calibri" panose="020F0502020204030204" pitchFamily="34" charset="0"/>
              </a:rPr>
              <a:t>Input</a:t>
            </a:r>
            <a:r>
              <a:rPr lang="en-GB" sz="1100">
                <a:solidFill>
                  <a:srgbClr val="2F528F"/>
                </a:solidFill>
                <a:latin typeface="Calibri" panose="020F0502020204030204" pitchFamily="34" charset="0"/>
                <a:cs typeface="Calibri" panose="020F0502020204030204" pitchFamily="34" charset="0"/>
              </a:rPr>
              <a:t>] are injected into Phases, some action is performed and </a:t>
            </a:r>
            <a:r>
              <a:rPr lang="en-GB" sz="1100" i="1">
                <a:solidFill>
                  <a:srgbClr val="2F528F"/>
                </a:solidFill>
                <a:latin typeface="Calibri" panose="020F0502020204030204" pitchFamily="34" charset="0"/>
                <a:cs typeface="Calibri" panose="020F0502020204030204" pitchFamily="34" charset="0"/>
              </a:rPr>
              <a:t>Output</a:t>
            </a:r>
            <a:r>
              <a:rPr lang="en-GB" sz="1100">
                <a:solidFill>
                  <a:srgbClr val="2F528F"/>
                </a:solidFill>
                <a:latin typeface="Calibri" panose="020F0502020204030204" pitchFamily="34" charset="0"/>
                <a:cs typeface="Calibri" panose="020F0502020204030204" pitchFamily="34" charset="0"/>
              </a:rPr>
              <a:t> is produced.</a:t>
            </a:r>
          </a:p>
          <a:p>
            <a:r>
              <a:rPr lang="en-GB" sz="1100">
                <a:solidFill>
                  <a:srgbClr val="2F528F"/>
                </a:solidFill>
                <a:latin typeface="Calibri" panose="020F0502020204030204" pitchFamily="34" charset="0"/>
                <a:cs typeface="Calibri" panose="020F0502020204030204" pitchFamily="34" charset="0"/>
              </a:rPr>
              <a:t>The ADM formalizes this, on the basis that until the appropriate Inputs are available, the tasks of the Phase cannot be fully executed.</a:t>
            </a:r>
          </a:p>
          <a:p>
            <a:r>
              <a:rPr lang="en-GB" sz="1100">
                <a:solidFill>
                  <a:srgbClr val="2F528F"/>
                </a:solidFill>
                <a:latin typeface="Calibri" panose="020F0502020204030204" pitchFamily="34" charset="0"/>
                <a:cs typeface="Calibri" panose="020F0502020204030204" pitchFamily="34" charset="0"/>
              </a:rPr>
              <a:t>So there is a fairly formal, and generic, exposition of the Inputs and Outputs expected by each Phase.</a:t>
            </a:r>
          </a:p>
          <a:p>
            <a:pPr defTabSz="494919">
              <a:defRPr/>
            </a:pPr>
            <a:r>
              <a:rPr lang="en-GB" sz="1100">
                <a:solidFill>
                  <a:srgbClr val="2F528F"/>
                </a:solidFill>
                <a:latin typeface="Calibri" panose="020F0502020204030204" pitchFamily="34" charset="0"/>
                <a:ea typeface="+mn-ea"/>
                <a:cs typeface="Calibri" panose="020F0502020204030204" pitchFamily="34" charset="0"/>
              </a:rPr>
              <a:t>TOGAF refers to these using TOGAF nomenclature – the expectation is that you will adapt these to fit with ‘your TOGAF’.</a:t>
            </a:r>
          </a:p>
          <a:p>
            <a:pPr defTabSz="494919">
              <a:defRPr/>
            </a:pPr>
            <a:r>
              <a:rPr lang="en-GB" sz="1100">
                <a:solidFill>
                  <a:srgbClr val="2F528F"/>
                </a:solidFill>
                <a:latin typeface="Calibri" panose="020F0502020204030204" pitchFamily="34" charset="0"/>
                <a:ea typeface="+mn-ea"/>
                <a:cs typeface="Calibri" panose="020F0502020204030204" pitchFamily="34" charset="0"/>
              </a:rPr>
              <a:t>This module discusses the Key Docs/Information that is input/output during the cycle.</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193</a:t>
            </a:fld>
            <a:endParaRPr lang="en-GB">
              <a:latin typeface="Calibri" panose="020F0502020204030204" pitchFamily="34" charset="0"/>
            </a:endParaRPr>
          </a:p>
        </p:txBody>
      </p:sp>
    </p:spTree>
    <p:extLst>
      <p:ext uri="{BB962C8B-B14F-4D97-AF65-F5344CB8AC3E}">
        <p14:creationId xmlns:p14="http://schemas.microsoft.com/office/powerpoint/2010/main" val="3645955210"/>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7.1a : Define and explain the following key concepts: stakeholders concerns, architecture views, architecture viewpoints and their relationships.
See: TOGAF® Standard – Architecture Content : Page 31 : §3.1</a:t>
            </a:r>
          </a:p>
          <a:p>
            <a:r>
              <a:rPr lang="en-GB">
                <a:solidFill>
                  <a:srgbClr val="2F528F"/>
                </a:solidFill>
                <a:latin typeface="Calibri" panose="020F0502020204030204" pitchFamily="34" charset="0"/>
              </a:rPr>
              <a:t>Architectural ‘artifacts’ are created in order to describe a system, solution, or state of the enterprise.</a:t>
            </a:r>
          </a:p>
          <a:p>
            <a:r>
              <a:rPr lang="en-GB">
                <a:solidFill>
                  <a:srgbClr val="2F528F"/>
                </a:solidFill>
                <a:latin typeface="Calibri" panose="020F0502020204030204" pitchFamily="34" charset="0"/>
              </a:rPr>
              <a:t> Artifact can be defined as “</a:t>
            </a:r>
            <a:r>
              <a:rPr lang="en-GB" i="1">
                <a:solidFill>
                  <a:srgbClr val="2F528F"/>
                </a:solidFill>
                <a:latin typeface="Calibri" panose="020F0502020204030204" pitchFamily="34" charset="0"/>
              </a:rPr>
              <a:t>a thing made by human beings, especially with a view to subsequent use</a:t>
            </a:r>
            <a:r>
              <a:rPr lang="en-GB">
                <a:solidFill>
                  <a:srgbClr val="2F528F"/>
                </a:solidFill>
                <a:latin typeface="Calibri" panose="020F0502020204030204" pitchFamily="34" charset="0"/>
              </a:rPr>
              <a:t>.”</a:t>
            </a:r>
          </a:p>
          <a:p>
            <a:r>
              <a:rPr lang="en-GB">
                <a:solidFill>
                  <a:srgbClr val="2F528F"/>
                </a:solidFill>
                <a:latin typeface="Calibri" panose="020F0502020204030204" pitchFamily="34" charset="0"/>
              </a:rPr>
              <a:t>To understand the EA artifact space it is useful to have more formal definitions. TOGAF relates to the schema of:</a:t>
            </a:r>
          </a:p>
          <a:p>
            <a:pPr marL="309324" indent="-309324">
              <a:buFont typeface="Courier New" panose="02070309020205020404" pitchFamily="49" charset="0"/>
              <a:buChar char="o"/>
            </a:pPr>
            <a:r>
              <a:rPr lang="en-GB">
                <a:solidFill>
                  <a:srgbClr val="2F528F"/>
                </a:solidFill>
                <a:latin typeface="Calibri" panose="020F0502020204030204" pitchFamily="34" charset="0"/>
              </a:rPr>
              <a:t>ISO/IEC/IEEE 42010: 2011</a:t>
            </a:r>
          </a:p>
          <a:p>
            <a:pPr marL="309324" indent="-309324">
              <a:buFont typeface="Courier New" panose="02070309020205020404" pitchFamily="49" charset="0"/>
              <a:buChar char="o"/>
            </a:pPr>
            <a:r>
              <a:rPr lang="en-GB">
                <a:solidFill>
                  <a:srgbClr val="2F528F"/>
                </a:solidFill>
                <a:latin typeface="Calibri" panose="020F0502020204030204" pitchFamily="34" charset="0"/>
              </a:rPr>
              <a:t>ISO/IEC/IEEE 15288: 2015</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This formal view started off as an IEEE standard around Software Development and was adopted by ISO in 2000.</a:t>
            </a:r>
          </a:p>
          <a:p>
            <a:r>
              <a:rPr lang="en-GB">
                <a:solidFill>
                  <a:srgbClr val="2F528F"/>
                </a:solidFill>
                <a:latin typeface="Calibri" panose="020F0502020204030204" pitchFamily="34" charset="0"/>
              </a:rPr>
              <a:t>It relates to the different things one finds in an Architected system.</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3.1 Basic Concepts</a:t>
            </a:r>
          </a:p>
          <a:p>
            <a:pPr algn="l"/>
            <a:r>
              <a:rPr lang="en-GB">
                <a:solidFill>
                  <a:srgbClr val="2F528F"/>
                </a:solidFill>
                <a:latin typeface="Calibri" panose="020F0502020204030204" pitchFamily="34" charset="0"/>
              </a:rPr>
              <a:t>Architectural artifacts are created in order to describe a system, solution, or state of the enterprise. The concepts discussed in this section have been adapted from more formal</a:t>
            </a:r>
          </a:p>
          <a:p>
            <a:pPr algn="l"/>
            <a:r>
              <a:rPr lang="en-GB">
                <a:solidFill>
                  <a:srgbClr val="2F528F"/>
                </a:solidFill>
                <a:latin typeface="Calibri" panose="020F0502020204030204" pitchFamily="34" charset="0"/>
              </a:rPr>
              <a:t>definitions contained in ISO/IEC/IEEE 42010: 2011 and ISO/IEC/IEEE 15288: 2015. They are illustrated in Figure 3-1.</a:t>
            </a:r>
          </a:p>
          <a:p>
            <a:pPr algn="l"/>
            <a:r>
              <a:rPr lang="en-GB">
                <a:solidFill>
                  <a:srgbClr val="2F528F"/>
                </a:solidFill>
                <a:latin typeface="Calibri" panose="020F0502020204030204" pitchFamily="34" charset="0"/>
              </a:rPr>
              <a:t>The "environment" of a system is the context determining the setting and circumstances of all influences upon a system. The environment of a system includes developmental, technological,</a:t>
            </a:r>
          </a:p>
          <a:p>
            <a:pPr algn="l"/>
            <a:r>
              <a:rPr lang="en-GB">
                <a:solidFill>
                  <a:srgbClr val="2F528F"/>
                </a:solidFill>
                <a:latin typeface="Calibri" panose="020F0502020204030204" pitchFamily="34" charset="0"/>
              </a:rPr>
              <a:t>business, operational, organizational, political, economic, legal, regulatory, ecological, and social influences.</a:t>
            </a:r>
          </a:p>
          <a:p>
            <a:pPr algn="l"/>
            <a:r>
              <a:rPr lang="en-GB">
                <a:solidFill>
                  <a:srgbClr val="2F528F"/>
                </a:solidFill>
                <a:latin typeface="Calibri" panose="020F0502020204030204" pitchFamily="34" charset="0"/>
              </a:rPr>
              <a:t>A "system" is a combination of interacting elements organized to achieve one or more stated purposes.</a:t>
            </a:r>
          </a:p>
          <a:p>
            <a:pPr algn="l"/>
            <a:r>
              <a:rPr lang="en-GB">
                <a:solidFill>
                  <a:srgbClr val="2F528F"/>
                </a:solidFill>
                <a:latin typeface="Calibri" panose="020F0502020204030204" pitchFamily="34" charset="0"/>
              </a:rPr>
              <a:t>The "architecture" of a system is the fundamental concepts or properties of a system in its environment embodied in its elements, relationships, and in the principles of its design and</a:t>
            </a:r>
          </a:p>
          <a:p>
            <a:pPr algn="l"/>
            <a:r>
              <a:rPr lang="en-GB">
                <a:solidFill>
                  <a:srgbClr val="2F528F"/>
                </a:solidFill>
                <a:latin typeface="Calibri" panose="020F0502020204030204" pitchFamily="34" charset="0"/>
              </a:rPr>
              <a:t>evolution.</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194</a:t>
            </a:fld>
            <a:endParaRPr lang="en-GB">
              <a:latin typeface="Calibri" panose="020F0502020204030204" pitchFamily="34" charset="0"/>
            </a:endParaRPr>
          </a:p>
        </p:txBody>
      </p:sp>
    </p:spTree>
    <p:extLst>
      <p:ext uri="{BB962C8B-B14F-4D97-AF65-F5344CB8AC3E}">
        <p14:creationId xmlns:p14="http://schemas.microsoft.com/office/powerpoint/2010/main" val="392887293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7.1a : Define and explain the following key concepts: stakeholders concerns architecture views architecture viewpoints and their relationships.
See: TOGAF® Standard – Architecture Content : Page 31 : §3.1</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t>
            </a:r>
            <a:r>
              <a:rPr lang="en-GB" b="1">
                <a:solidFill>
                  <a:srgbClr val="2F528F"/>
                </a:solidFill>
                <a:latin typeface="Calibri" panose="020F0502020204030204" pitchFamily="34" charset="0"/>
              </a:rPr>
              <a:t>system</a:t>
            </a:r>
            <a:r>
              <a:rPr lang="en-GB">
                <a:solidFill>
                  <a:srgbClr val="2F528F"/>
                </a:solidFill>
                <a:latin typeface="Calibri" panose="020F0502020204030204" pitchFamily="34" charset="0"/>
              </a:rPr>
              <a:t>" The Standard takes no position on the question, </a:t>
            </a:r>
            <a:r>
              <a:rPr lang="en-GB" i="1">
                <a:solidFill>
                  <a:srgbClr val="2F528F"/>
                </a:solidFill>
                <a:latin typeface="Calibri" panose="020F0502020204030204" pitchFamily="34" charset="0"/>
              </a:rPr>
              <a:t>What is a system?</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In the Standard, the term </a:t>
            </a:r>
            <a:r>
              <a:rPr lang="en-GB" i="1">
                <a:solidFill>
                  <a:srgbClr val="2F528F"/>
                </a:solidFill>
                <a:latin typeface="Calibri" panose="020F0502020204030204" pitchFamily="34" charset="0"/>
              </a:rPr>
              <a:t>system</a:t>
            </a:r>
            <a:r>
              <a:rPr lang="en-GB">
                <a:solidFill>
                  <a:srgbClr val="2F528F"/>
                </a:solidFill>
                <a:latin typeface="Calibri" panose="020F0502020204030204" pitchFamily="34" charset="0"/>
              </a:rPr>
              <a:t> is used as a placeholder – e.g., it could refer to an enterprise, a system of systems, a product line, a service, a subsystem, or software. Systems can be man-made or natural. Nothing in the Standard depends upon a particular definition of system. Users of the Standard are free to employ whatever </a:t>
            </a:r>
            <a:r>
              <a:rPr lang="en-GB" i="1">
                <a:solidFill>
                  <a:srgbClr val="2F528F"/>
                </a:solidFill>
                <a:latin typeface="Calibri" panose="020F0502020204030204" pitchFamily="34" charset="0"/>
              </a:rPr>
              <a:t>system theory</a:t>
            </a:r>
            <a:r>
              <a:rPr lang="en-GB">
                <a:solidFill>
                  <a:srgbClr val="2F528F"/>
                </a:solidFill>
                <a:latin typeface="Calibri" panose="020F0502020204030204" pitchFamily="34" charset="0"/>
              </a:rPr>
              <a:t> they choose.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The premise of the Standard is, </a:t>
            </a:r>
            <a:r>
              <a:rPr lang="en-GB" i="1">
                <a:solidFill>
                  <a:srgbClr val="2F528F"/>
                </a:solidFill>
                <a:latin typeface="Calibri" panose="020F0502020204030204" pitchFamily="34" charset="0"/>
              </a:rPr>
              <a:t>For a system of interest to you, the Standard provides guidance for documenting an architecture for that system.</a:t>
            </a:r>
            <a:r>
              <a:rPr lang="en-GB">
                <a:solidFill>
                  <a:srgbClr val="2F528F"/>
                </a:solidFill>
                <a:latin typeface="Calibri" panose="020F0502020204030204" pitchFamily="34" charset="0"/>
              </a:rPr>
              <a:t> </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The "</a:t>
            </a:r>
            <a:r>
              <a:rPr lang="en-GB" b="1">
                <a:solidFill>
                  <a:srgbClr val="2F528F"/>
                </a:solidFill>
                <a:latin typeface="Calibri" panose="020F0502020204030204" pitchFamily="34" charset="0"/>
              </a:rPr>
              <a:t>environment</a:t>
            </a:r>
            <a:r>
              <a:rPr lang="en-GB">
                <a:solidFill>
                  <a:srgbClr val="2F528F"/>
                </a:solidFill>
                <a:latin typeface="Calibri" panose="020F0502020204030204" pitchFamily="34" charset="0"/>
              </a:rPr>
              <a:t>" of a system is the context determining the setting and circumstances of all influences upon a system. </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The "</a:t>
            </a:r>
            <a:r>
              <a:rPr lang="en-GB" b="1">
                <a:solidFill>
                  <a:srgbClr val="2F528F"/>
                </a:solidFill>
                <a:latin typeface="Calibri" panose="020F0502020204030204" pitchFamily="34" charset="0"/>
              </a:rPr>
              <a:t>architecture</a:t>
            </a:r>
            <a:r>
              <a:rPr lang="en-GB">
                <a:solidFill>
                  <a:srgbClr val="2F528F"/>
                </a:solidFill>
                <a:latin typeface="Calibri" panose="020F0502020204030204" pitchFamily="34" charset="0"/>
              </a:rPr>
              <a:t>" of a system is the fundamental concepts or properties of a system in its environment embodied in its elements, relationships, and in the principles of its design and evolution.</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An "</a:t>
            </a:r>
            <a:r>
              <a:rPr lang="en-GB" b="1">
                <a:solidFill>
                  <a:srgbClr val="2F528F"/>
                </a:solidFill>
                <a:latin typeface="Calibri" panose="020F0502020204030204" pitchFamily="34" charset="0"/>
              </a:rPr>
              <a:t>Architecture Description</a:t>
            </a:r>
            <a:r>
              <a:rPr lang="en-GB">
                <a:solidFill>
                  <a:srgbClr val="2F528F"/>
                </a:solidFill>
                <a:latin typeface="Calibri" panose="020F0502020204030204" pitchFamily="34" charset="0"/>
              </a:rPr>
              <a:t>" is a work product used to express an architecture; a collection of architecture views and models that together document the architecture.</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t>
            </a:r>
            <a:r>
              <a:rPr lang="en-GB" b="1">
                <a:solidFill>
                  <a:srgbClr val="2F528F"/>
                </a:solidFill>
                <a:latin typeface="Calibri" panose="020F0502020204030204" pitchFamily="34" charset="0"/>
              </a:rPr>
              <a:t>Stakeholders</a:t>
            </a:r>
            <a:r>
              <a:rPr lang="en-GB">
                <a:solidFill>
                  <a:srgbClr val="2F528F"/>
                </a:solidFill>
                <a:latin typeface="Calibri" panose="020F0502020204030204" pitchFamily="34" charset="0"/>
              </a:rPr>
              <a:t>" are individuals, teams, organizations, or classes thereof, having an interest in a system.</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t>
            </a:r>
            <a:r>
              <a:rPr lang="en-GB" b="1">
                <a:solidFill>
                  <a:srgbClr val="2F528F"/>
                </a:solidFill>
                <a:latin typeface="Calibri" panose="020F0502020204030204" pitchFamily="34" charset="0"/>
              </a:rPr>
              <a:t>Concerns</a:t>
            </a:r>
            <a:r>
              <a:rPr lang="en-GB">
                <a:solidFill>
                  <a:srgbClr val="2F528F"/>
                </a:solidFill>
                <a:latin typeface="Calibri" panose="020F0502020204030204" pitchFamily="34" charset="0"/>
              </a:rPr>
              <a:t>" are interests in a system relevant to one or more of its stakeholders. They may pertain to any aspect of the system’s function, development, or operation.</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An "</a:t>
            </a:r>
            <a:r>
              <a:rPr lang="en-GB" b="1">
                <a:solidFill>
                  <a:srgbClr val="2F528F"/>
                </a:solidFill>
                <a:latin typeface="Calibri" panose="020F0502020204030204" pitchFamily="34" charset="0"/>
              </a:rPr>
              <a:t>architecture view</a:t>
            </a:r>
            <a:r>
              <a:rPr lang="en-GB">
                <a:solidFill>
                  <a:srgbClr val="2F528F"/>
                </a:solidFill>
                <a:latin typeface="Calibri" panose="020F0502020204030204" pitchFamily="34" charset="0"/>
              </a:rPr>
              <a:t>" is a representation of a system from the perspective of a related set of concerns and consists of architecture models of the system.</a:t>
            </a:r>
          </a:p>
          <a:p>
            <a:pPr marL="309324" indent="-309324">
              <a:spcBef>
                <a:spcPts val="217"/>
              </a:spcBef>
              <a:buFont typeface="Courier New" panose="02070309020205020404" pitchFamily="49" charset="0"/>
              <a:buChar char="o"/>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3.1 Basic Concepts</a:t>
            </a:r>
          </a:p>
          <a:p>
            <a:pPr algn="l"/>
            <a:r>
              <a:rPr lang="en-GB">
                <a:solidFill>
                  <a:srgbClr val="2F528F"/>
                </a:solidFill>
                <a:latin typeface="Calibri" panose="020F0502020204030204" pitchFamily="34" charset="0"/>
              </a:rPr>
              <a:t>Architectural artifacts are created in order to describe a system, solution, or state of the enter prise. The concepts discussed in this section have been adapted from more formal</a:t>
            </a:r>
          </a:p>
          <a:p>
            <a:pPr algn="l"/>
            <a:r>
              <a:rPr lang="en-GB">
                <a:solidFill>
                  <a:srgbClr val="2F528F"/>
                </a:solidFill>
                <a:latin typeface="Calibri" panose="020F0502020204030204" pitchFamily="34" charset="0"/>
              </a:rPr>
              <a:t>definitions contained in ISO/IEC/IEEE 42010: 2011 and ISO/IEC/IEEE 15288: 2015. They are illustrated in Figure 3-1.</a:t>
            </a:r>
          </a:p>
          <a:p>
            <a:pPr algn="l"/>
            <a:r>
              <a:rPr lang="en-GB">
                <a:solidFill>
                  <a:srgbClr val="2F528F"/>
                </a:solidFill>
                <a:latin typeface="Calibri" panose="020F0502020204030204" pitchFamily="34" charset="0"/>
              </a:rPr>
              <a:t>The "environment" of a system is the context determining the setting and circumstances of all influences upon a system. The environment of a system includes developmental, </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195</a:t>
            </a:fld>
            <a:endParaRPr lang="en-GB">
              <a:latin typeface="Calibri" panose="020F0502020204030204" pitchFamily="34" charset="0"/>
            </a:endParaRPr>
          </a:p>
        </p:txBody>
      </p:sp>
    </p:spTree>
    <p:extLst>
      <p:ext uri="{BB962C8B-B14F-4D97-AF65-F5344CB8AC3E}">
        <p14:creationId xmlns:p14="http://schemas.microsoft.com/office/powerpoint/2010/main" val="39376290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Q-30 M-35
Level=1 : L.O.= 7.1a : Define and explain the following key concepts: stakeholders concerns architecture views architecture viewpoints and their relationships.
See: TOGAF® Standard – Architecture Content : Page 31 : §3.1</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An "</a:t>
            </a:r>
            <a:r>
              <a:rPr lang="en-GB" b="1">
                <a:solidFill>
                  <a:srgbClr val="2F528F"/>
                </a:solidFill>
                <a:latin typeface="Calibri" panose="020F0502020204030204" pitchFamily="34" charset="0"/>
              </a:rPr>
              <a:t>Architecture Model</a:t>
            </a:r>
            <a:r>
              <a:rPr lang="en-GB">
                <a:solidFill>
                  <a:srgbClr val="2F528F"/>
                </a:solidFill>
                <a:latin typeface="Calibri" panose="020F0502020204030204" pitchFamily="34" charset="0"/>
              </a:rPr>
              <a:t>" is a representation of a subject of interest - a smaller scale, simplified, and/or abstract representation of the subject matter.</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An "</a:t>
            </a:r>
            <a:r>
              <a:rPr lang="en-GB" b="1">
                <a:solidFill>
                  <a:srgbClr val="2F528F"/>
                </a:solidFill>
                <a:latin typeface="Calibri" panose="020F0502020204030204" pitchFamily="34" charset="0"/>
              </a:rPr>
              <a:t>architecture viewpoint</a:t>
            </a:r>
            <a:r>
              <a:rPr lang="en-GB">
                <a:solidFill>
                  <a:srgbClr val="2F528F"/>
                </a:solidFill>
                <a:latin typeface="Calibri" panose="020F0502020204030204" pitchFamily="34" charset="0"/>
              </a:rPr>
              <a:t>" is a specification of the conventions for a particular kind of architecture view. It can also be called the definition or schema for that kind of architecture view. </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 "</a:t>
            </a:r>
            <a:r>
              <a:rPr lang="en-GB" b="1">
                <a:solidFill>
                  <a:srgbClr val="2F528F"/>
                </a:solidFill>
                <a:latin typeface="Calibri" panose="020F0502020204030204" pitchFamily="34" charset="0"/>
              </a:rPr>
              <a:t>Model Kind</a:t>
            </a:r>
            <a:r>
              <a:rPr lang="en-GB">
                <a:solidFill>
                  <a:srgbClr val="2F528F"/>
                </a:solidFill>
                <a:latin typeface="Calibri" panose="020F0502020204030204" pitchFamily="34" charset="0"/>
              </a:rPr>
              <a:t>" establishes conventions for a type of </a:t>
            </a:r>
            <a:r>
              <a:rPr lang="en-GB" err="1">
                <a:solidFill>
                  <a:srgbClr val="2F528F"/>
                </a:solidFill>
                <a:latin typeface="Calibri" panose="020F0502020204030204" pitchFamily="34" charset="0"/>
              </a:rPr>
              <a:t>modeling</a:t>
            </a:r>
            <a:r>
              <a:rPr lang="en-GB">
                <a:solidFill>
                  <a:srgbClr val="2F528F"/>
                </a:solidFill>
                <a:latin typeface="Calibri" panose="020F0502020204030204" pitchFamily="34" charset="0"/>
              </a:rPr>
              <a:t>. [An architecture viewpoint references one or more model kinds; an architecture view incorporates one or more models.]</a:t>
            </a:r>
          </a:p>
          <a:p>
            <a:pPr marL="309324" indent="-309324">
              <a:spcBef>
                <a:spcPts val="217"/>
              </a:spcBef>
              <a:buFont typeface="Courier New" panose="02070309020205020404" pitchFamily="49" charset="0"/>
              <a:buChar char="o"/>
            </a:pPr>
            <a:r>
              <a:rPr lang="en-GB">
                <a:solidFill>
                  <a:srgbClr val="2F528F"/>
                </a:solidFill>
                <a:latin typeface="Calibri" panose="020F0502020204030204" pitchFamily="34" charset="0"/>
              </a:rPr>
              <a:t>A "</a:t>
            </a:r>
            <a:r>
              <a:rPr lang="en-GB" b="1">
                <a:solidFill>
                  <a:srgbClr val="2F528F"/>
                </a:solidFill>
                <a:latin typeface="Calibri" panose="020F0502020204030204" pitchFamily="34" charset="0"/>
              </a:rPr>
              <a:t>viewpoint library</a:t>
            </a:r>
            <a:r>
              <a:rPr lang="en-GB">
                <a:solidFill>
                  <a:srgbClr val="2F528F"/>
                </a:solidFill>
                <a:latin typeface="Calibri" panose="020F0502020204030204" pitchFamily="34" charset="0"/>
              </a:rPr>
              <a:t>" is a collection of the specifications of architecture viewpoints contained in the Reference Library portion of the Architecture Repository.</a:t>
            </a:r>
          </a:p>
          <a:p>
            <a:pPr marL="309324" indent="-309324">
              <a:spcBef>
                <a:spcPts val="217"/>
              </a:spcBef>
              <a:buFont typeface="Courier New" panose="02070309020205020404" pitchFamily="49" charset="0"/>
              <a:buChar char="o"/>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3.1 Basic Concepts</a:t>
            </a:r>
          </a:p>
          <a:p>
            <a:pPr algn="l"/>
            <a:r>
              <a:rPr lang="en-GB">
                <a:solidFill>
                  <a:srgbClr val="2F528F"/>
                </a:solidFill>
                <a:latin typeface="Calibri" panose="020F0502020204030204" pitchFamily="34" charset="0"/>
              </a:rPr>
              <a:t>Architectural artifacts are created in order to describe a system, solution, or state of the enterprise. The concepts discussed in this section have been adapted from more formal</a:t>
            </a:r>
          </a:p>
          <a:p>
            <a:pPr algn="l"/>
            <a:r>
              <a:rPr lang="en-GB">
                <a:solidFill>
                  <a:srgbClr val="2F528F"/>
                </a:solidFill>
                <a:latin typeface="Calibri" panose="020F0502020204030204" pitchFamily="34" charset="0"/>
              </a:rPr>
              <a:t>definitions contained in ISO/IEC/IEEE 42010: 2011 and ISO/IEC/IEEE 15288: 2015. They are illustrated in Figure 3-1.</a:t>
            </a:r>
          </a:p>
          <a:p>
            <a:pPr algn="l"/>
            <a:r>
              <a:rPr lang="en-GB">
                <a:solidFill>
                  <a:srgbClr val="2F528F"/>
                </a:solidFill>
                <a:latin typeface="Calibri" panose="020F0502020204030204" pitchFamily="34" charset="0"/>
              </a:rPr>
              <a:t>The "environment" of a system is the context determining the setting and circumstances of all influences upon a system. The environment of a system includes developmental, technological,</a:t>
            </a:r>
          </a:p>
          <a:p>
            <a:pPr algn="l"/>
            <a:r>
              <a:rPr lang="en-GB">
                <a:solidFill>
                  <a:srgbClr val="2F528F"/>
                </a:solidFill>
                <a:latin typeface="Calibri" panose="020F0502020204030204" pitchFamily="34" charset="0"/>
              </a:rPr>
              <a:t>business, operational, organizational, political, economic, legal, regulatory, ecological, and social influences.</a:t>
            </a:r>
          </a:p>
          <a:p>
            <a:pPr algn="l"/>
            <a:r>
              <a:rPr lang="en-GB">
                <a:solidFill>
                  <a:srgbClr val="2F528F"/>
                </a:solidFill>
                <a:latin typeface="Calibri" panose="020F0502020204030204" pitchFamily="34" charset="0"/>
              </a:rPr>
              <a:t>A "system" is a combination of interacting elements organized to achieve one or more stated purposes.</a:t>
            </a:r>
          </a:p>
          <a:p>
            <a:pPr algn="l"/>
            <a:r>
              <a:rPr lang="en-GB">
                <a:solidFill>
                  <a:srgbClr val="2F528F"/>
                </a:solidFill>
                <a:latin typeface="Calibri" panose="020F0502020204030204" pitchFamily="34" charset="0"/>
              </a:rPr>
              <a:t>The "architecture" of a system is the fundamental concepts or properties of a system in its environment embodied in its elements, relationships, and in the principles of its design and</a:t>
            </a:r>
          </a:p>
          <a:p>
            <a:pPr algn="l"/>
            <a:r>
              <a:rPr lang="en-GB">
                <a:solidFill>
                  <a:srgbClr val="2F528F"/>
                </a:solidFill>
                <a:latin typeface="Calibri" panose="020F0502020204030204" pitchFamily="34" charset="0"/>
              </a:rPr>
              <a:t>evolution.</a:t>
            </a:r>
          </a:p>
          <a:p>
            <a:pPr algn="l"/>
            <a:r>
              <a:rPr lang="en-GB">
                <a:solidFill>
                  <a:srgbClr val="2F528F"/>
                </a:solidFill>
                <a:latin typeface="Calibri" panose="020F0502020204030204" pitchFamily="34" charset="0"/>
              </a:rPr>
              <a:t>An "Architecture Description" is a work product used to express an architecture; a collection </a:t>
            </a:r>
          </a:p>
          <a:p>
            <a:pPr algn="l"/>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196</a:t>
            </a:fld>
            <a:endParaRPr lang="en-GB">
              <a:latin typeface="Calibri" panose="020F0502020204030204" pitchFamily="34" charset="0"/>
            </a:endParaRPr>
          </a:p>
        </p:txBody>
      </p:sp>
    </p:spTree>
    <p:extLst>
      <p:ext uri="{BB962C8B-B14F-4D97-AF65-F5344CB8AC3E}">
        <p14:creationId xmlns:p14="http://schemas.microsoft.com/office/powerpoint/2010/main" val="57854521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197</a:t>
            </a:fld>
            <a:endParaRPr lang="en-GB">
              <a:latin typeface="Calibri" panose="020F0502020204030204" pitchFamily="34" charset="0"/>
            </a:endParaRPr>
          </a:p>
        </p:txBody>
      </p:sp>
    </p:spTree>
    <p:extLst>
      <p:ext uri="{BB962C8B-B14F-4D97-AF65-F5344CB8AC3E}">
        <p14:creationId xmlns:p14="http://schemas.microsoft.com/office/powerpoint/2010/main" val="98327652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198</a:t>
            </a:fld>
            <a:endParaRPr lang="en-GB">
              <a:latin typeface="Calibri" panose="020F0502020204030204" pitchFamily="34" charset="0"/>
            </a:endParaRPr>
          </a:p>
        </p:txBody>
      </p:sp>
    </p:spTree>
    <p:extLst>
      <p:ext uri="{BB962C8B-B14F-4D97-AF65-F5344CB8AC3E}">
        <p14:creationId xmlns:p14="http://schemas.microsoft.com/office/powerpoint/2010/main" val="369428553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199</a:t>
            </a:fld>
            <a:endParaRPr lang="en-GB">
              <a:latin typeface="Calibri" panose="020F0502020204030204" pitchFamily="34" charset="0"/>
            </a:endParaRPr>
          </a:p>
        </p:txBody>
      </p:sp>
    </p:spTree>
    <p:extLst>
      <p:ext uri="{BB962C8B-B14F-4D97-AF65-F5344CB8AC3E}">
        <p14:creationId xmlns:p14="http://schemas.microsoft.com/office/powerpoint/2010/main" val="3826970945"/>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cs typeface="Calibri" panose="020F0502020204030204" pitchFamily="34" charset="0"/>
              </a:rPr>
              <a:t>The Phases of the ADM imply that we perform sets of tasks to create the Documentation that defined our Target Architecture.</a:t>
            </a:r>
          </a:p>
          <a:p>
            <a:r>
              <a:rPr lang="en-GB" sz="1100">
                <a:solidFill>
                  <a:srgbClr val="2F528F"/>
                </a:solidFill>
                <a:latin typeface="Calibri" panose="020F0502020204030204" pitchFamily="34" charset="0"/>
                <a:cs typeface="Calibri" panose="020F0502020204030204" pitchFamily="34" charset="0"/>
              </a:rPr>
              <a:t>Tasks cannot be performed ‘out of the blue’, so there is a clear implication that some resources [</a:t>
            </a:r>
            <a:r>
              <a:rPr lang="en-GB" sz="1100" i="1">
                <a:solidFill>
                  <a:srgbClr val="2F528F"/>
                </a:solidFill>
                <a:latin typeface="Calibri" panose="020F0502020204030204" pitchFamily="34" charset="0"/>
                <a:cs typeface="Calibri" panose="020F0502020204030204" pitchFamily="34" charset="0"/>
              </a:rPr>
              <a:t>Input</a:t>
            </a:r>
            <a:r>
              <a:rPr lang="en-GB" sz="1100">
                <a:solidFill>
                  <a:srgbClr val="2F528F"/>
                </a:solidFill>
                <a:latin typeface="Calibri" panose="020F0502020204030204" pitchFamily="34" charset="0"/>
                <a:cs typeface="Calibri" panose="020F0502020204030204" pitchFamily="34" charset="0"/>
              </a:rPr>
              <a:t>] are injected into Phases, some action is performed, and </a:t>
            </a:r>
            <a:r>
              <a:rPr lang="en-GB" sz="1100" i="1">
                <a:solidFill>
                  <a:srgbClr val="2F528F"/>
                </a:solidFill>
                <a:latin typeface="Calibri" panose="020F0502020204030204" pitchFamily="34" charset="0"/>
                <a:cs typeface="Calibri" panose="020F0502020204030204" pitchFamily="34" charset="0"/>
              </a:rPr>
              <a:t>Output</a:t>
            </a:r>
            <a:r>
              <a:rPr lang="en-GB" sz="1100">
                <a:solidFill>
                  <a:srgbClr val="2F528F"/>
                </a:solidFill>
                <a:latin typeface="Calibri" panose="020F0502020204030204" pitchFamily="34" charset="0"/>
                <a:cs typeface="Calibri" panose="020F0502020204030204" pitchFamily="34" charset="0"/>
              </a:rPr>
              <a:t> is produced.</a:t>
            </a:r>
          </a:p>
          <a:p>
            <a:r>
              <a:rPr lang="en-GB" sz="1100">
                <a:solidFill>
                  <a:srgbClr val="2F528F"/>
                </a:solidFill>
                <a:latin typeface="Calibri" panose="020F0502020204030204" pitchFamily="34" charset="0"/>
                <a:cs typeface="Calibri" panose="020F0502020204030204" pitchFamily="34" charset="0"/>
              </a:rPr>
              <a:t>The ADM formalizes this, on the basis that until the appropriate Inputs are available, the tasks of the Phase cannot be fully executed.</a:t>
            </a:r>
          </a:p>
          <a:p>
            <a:r>
              <a:rPr lang="en-GB" sz="1100">
                <a:solidFill>
                  <a:srgbClr val="2F528F"/>
                </a:solidFill>
                <a:latin typeface="Calibri" panose="020F0502020204030204" pitchFamily="34" charset="0"/>
                <a:cs typeface="Calibri" panose="020F0502020204030204" pitchFamily="34" charset="0"/>
              </a:rPr>
              <a:t>So there is a fairly formal, and generic, exposition of the Inputs and Outputs expected by each Phase.</a:t>
            </a:r>
          </a:p>
          <a:p>
            <a:pPr defTabSz="494919">
              <a:defRPr/>
            </a:pPr>
            <a:r>
              <a:rPr lang="en-GB" sz="1100">
                <a:solidFill>
                  <a:srgbClr val="2F528F"/>
                </a:solidFill>
                <a:latin typeface="Calibri" panose="020F0502020204030204" pitchFamily="34" charset="0"/>
                <a:ea typeface="+mn-ea"/>
                <a:cs typeface="Calibri" panose="020F0502020204030204" pitchFamily="34" charset="0"/>
              </a:rPr>
              <a:t>TOGAF refers to these using TOGAF nomenclature – the expectation is that you will adapt these to fit with ‘your TOGAF’.</a:t>
            </a:r>
          </a:p>
          <a:p>
            <a:pPr defTabSz="494919">
              <a:defRPr/>
            </a:pPr>
            <a:r>
              <a:rPr lang="en-GB" sz="1100">
                <a:solidFill>
                  <a:srgbClr val="2F528F"/>
                </a:solidFill>
                <a:latin typeface="Calibri" panose="020F0502020204030204" pitchFamily="34" charset="0"/>
                <a:ea typeface="+mn-ea"/>
                <a:cs typeface="Calibri" panose="020F0502020204030204" pitchFamily="34" charset="0"/>
              </a:rPr>
              <a:t>This module discusses the Key Docs/Information that is input/output during the cycle.</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200</a:t>
            </a:fld>
            <a:endParaRPr lang="en-GB">
              <a:latin typeface="Calibri" panose="020F0502020204030204" pitchFamily="34" charset="0"/>
            </a:endParaRPr>
          </a:p>
        </p:txBody>
      </p:sp>
    </p:spTree>
    <p:extLst>
      <p:ext uri="{BB962C8B-B14F-4D97-AF65-F5344CB8AC3E}">
        <p14:creationId xmlns:p14="http://schemas.microsoft.com/office/powerpoint/2010/main" val="2264766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a:t>
            </a:fld>
            <a:endParaRPr lang="en-GB"/>
          </a:p>
        </p:txBody>
      </p:sp>
    </p:spTree>
    <p:extLst>
      <p:ext uri="{BB962C8B-B14F-4D97-AF65-F5344CB8AC3E}">
        <p14:creationId xmlns:p14="http://schemas.microsoft.com/office/powerpoint/2010/main" val="2762203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M-52
Level=1 : L.O.= 1.2a : Explain the purpose of Enterprise Architecture.
See : TOGAF® Standard – Introduction and Core Concepts : Page 2 : §1.1</a:t>
            </a:r>
            <a:br>
              <a:rPr lang="en-GB" sz="1100">
                <a:solidFill>
                  <a:srgbClr val="2F528F"/>
                </a:solidFill>
              </a:rPr>
            </a:br>
            <a:endParaRPr lang="en-GB" sz="1100">
              <a:solidFill>
                <a:srgbClr val="2F528F"/>
              </a:solidFill>
            </a:endParaRPr>
          </a:p>
          <a:p>
            <a:pPr marL="309324" indent="-309324" defTabSz="494919">
              <a:buFont typeface="Courier New" panose="02070309020205020404" pitchFamily="49" charset="0"/>
              <a:buChar char="o"/>
              <a:defRPr/>
            </a:pPr>
            <a:r>
              <a:rPr lang="en-GB" sz="1100">
                <a:solidFill>
                  <a:srgbClr val="2F528F"/>
                </a:solidFill>
                <a:ea typeface="+mn-ea"/>
                <a:cs typeface="Calibri" panose="020F0502020204030204" pitchFamily="34" charset="0"/>
              </a:rPr>
              <a:t>Most global privacy legislation demands that processes around personal data are fully documented in a way that can be easily understood by untrained readers — such as the data subjects and judges and lawyers. The penalties for failing to have this can be very significant. </a:t>
            </a:r>
            <a:endParaRPr lang="en-GB" sz="1100">
              <a:solidFill>
                <a:srgbClr val="2F528F"/>
              </a:solidFill>
              <a:cs typeface="Calibri" panose="020F0502020204030204" pitchFamily="34" charset="0"/>
            </a:endParaRPr>
          </a:p>
          <a:p>
            <a:pPr marL="309324" indent="-309324" defTabSz="494919">
              <a:buFont typeface="Courier New" panose="02070309020205020404" pitchFamily="49" charset="0"/>
              <a:buChar char="o"/>
              <a:defRPr/>
            </a:pPr>
            <a:r>
              <a:rPr lang="en-GB" sz="1100">
                <a:solidFill>
                  <a:srgbClr val="2F528F"/>
                </a:solidFill>
                <a:ea typeface="+mn-ea"/>
                <a:cs typeface="Calibri" panose="020F0502020204030204" pitchFamily="34" charset="0"/>
              </a:rPr>
              <a:t>Clearly the creation of this basic documentation arises from the changed fundamental considerations and this is now crucial.</a:t>
            </a:r>
            <a:endParaRPr lang="en-GB" sz="1100">
              <a:solidFill>
                <a:srgbClr val="2F528F"/>
              </a:solidFill>
              <a:cs typeface="Calibri" panose="020F0502020204030204" pitchFamily="34" charset="0"/>
            </a:endParaRPr>
          </a:p>
          <a:p>
            <a:pPr defTabSz="494919">
              <a:defRPr/>
            </a:pPr>
            <a:r>
              <a:rPr lang="en-GB" sz="1100">
                <a:solidFill>
                  <a:srgbClr val="2F528F"/>
                </a:solidFill>
                <a:ea typeface="+mn-ea"/>
                <a:cs typeface="Calibri" panose="020F0502020204030204" pitchFamily="34" charset="0"/>
              </a:rPr>
              <a:t>Note: </a:t>
            </a:r>
          </a:p>
          <a:p>
            <a:pPr defTabSz="494919">
              <a:defRPr/>
            </a:pPr>
            <a:r>
              <a:rPr lang="en-GB" sz="1100">
                <a:solidFill>
                  <a:srgbClr val="2F528F"/>
                </a:solidFill>
                <a:ea typeface="+mn-ea"/>
                <a:cs typeface="Calibri" panose="020F0502020204030204" pitchFamily="34" charset="0"/>
              </a:rPr>
              <a:t>Most of the legislation mandates the creation of the Privacy Impact Assessment for every process – the only tenable basis for this is a properly articulated and documented Enterprise Architecture.</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and</a:t>
            </a:r>
          </a:p>
          <a:p>
            <a:pPr algn="l"/>
            <a:r>
              <a:rPr lang="en-GB" sz="1100">
                <a:solidFill>
                  <a:srgbClr val="2F528F"/>
                </a:solidFill>
              </a:rPr>
              <a:t>technology that make up the entire infrastructure and governance of the enterprise, or to one or</a:t>
            </a:r>
          </a:p>
          <a:p>
            <a:pPr algn="l"/>
            <a:r>
              <a:rPr lang="en-GB" sz="1100">
                <a:solidFill>
                  <a:srgbClr val="2F528F"/>
                </a:solidFill>
              </a:rPr>
              <a:t>more specific areas of interest within the enterprise. An enterprise may include partners,</a:t>
            </a:r>
          </a:p>
          <a:p>
            <a:pPr algn="l"/>
            <a:r>
              <a:rPr lang="en-GB" sz="1100">
                <a:solidFill>
                  <a:srgbClr val="2F528F"/>
                </a:solidFill>
              </a:rPr>
              <a:t>suppliers, and customers as well as internal business units. In all cases, the architecture crosses</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20</a:t>
            </a:fld>
            <a:endParaRPr lang="en-GB"/>
          </a:p>
        </p:txBody>
      </p:sp>
    </p:spTree>
    <p:extLst>
      <p:ext uri="{BB962C8B-B14F-4D97-AF65-F5344CB8AC3E}">
        <p14:creationId xmlns:p14="http://schemas.microsoft.com/office/powerpoint/2010/main" val="3831902557"/>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Here is an exciting summary – try to contain yourself.</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201</a:t>
            </a:fld>
            <a:endParaRPr lang="en-GB">
              <a:latin typeface="Calibri" panose="020F0502020204030204" pitchFamily="34" charset="0"/>
            </a:endParaRPr>
          </a:p>
        </p:txBody>
      </p:sp>
    </p:spTree>
    <p:extLst>
      <p:ext uri="{BB962C8B-B14F-4D97-AF65-F5344CB8AC3E}">
        <p14:creationId xmlns:p14="http://schemas.microsoft.com/office/powerpoint/2010/main" val="359248094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pPr defTabSz="989838">
              <a:defRPr/>
            </a:pPr>
            <a:r>
              <a:rPr lang="en-US" sz="1100">
                <a:solidFill>
                  <a:srgbClr val="2F528F"/>
                </a:solidFill>
                <a:latin typeface="Calibri" panose="020F0502020204030204" pitchFamily="34" charset="0"/>
              </a:rPr>
              <a:t>A typical baseline set of architecture deliverables – used to better define the activities required in the ADM and act as a starting point for tailoring </a:t>
            </a:r>
            <a:r>
              <a:rPr lang="en-GB" sz="1100">
                <a:solidFill>
                  <a:srgbClr val="2F528F"/>
                </a:solidFill>
                <a:latin typeface="Calibri" panose="020F0502020204030204" pitchFamily="34" charset="0"/>
              </a:rPr>
              <a:t>within a specific organization.</a:t>
            </a:r>
          </a:p>
          <a:p>
            <a:r>
              <a:rPr lang="en-GB" sz="1100">
                <a:solidFill>
                  <a:srgbClr val="2F528F"/>
                </a:solidFill>
                <a:latin typeface="Calibri" panose="020F0502020204030204" pitchFamily="34" charset="0"/>
              </a:rPr>
              <a:t>The </a:t>
            </a:r>
            <a:r>
              <a:rPr lang="en-US" sz="1100">
                <a:solidFill>
                  <a:srgbClr val="2F528F"/>
                </a:solidFill>
                <a:latin typeface="Calibri" panose="020F0502020204030204" pitchFamily="34" charset="0"/>
              </a:rPr>
              <a:t>TOGAF Content Framework identifies deliverables that are produced as outputs from executing the ADM cycle and potentially consumed as inputs at other points in the ADM. </a:t>
            </a:r>
            <a:br>
              <a:rPr lang="en-US" sz="1100">
                <a:solidFill>
                  <a:srgbClr val="2F528F"/>
                </a:solidFill>
                <a:latin typeface="Calibri" panose="020F0502020204030204" pitchFamily="34" charset="0"/>
              </a:rPr>
            </a:br>
            <a:r>
              <a:rPr lang="en-US" sz="1100">
                <a:solidFill>
                  <a:srgbClr val="2F528F"/>
                </a:solidFill>
                <a:latin typeface="Calibri" panose="020F0502020204030204" pitchFamily="34" charset="0"/>
              </a:rPr>
              <a:t>Other deliverables may be produced elsewhere and consumed by the ADM.</a:t>
            </a:r>
          </a:p>
          <a:p>
            <a:r>
              <a:rPr lang="en-US" sz="1100">
                <a:solidFill>
                  <a:srgbClr val="2F528F"/>
                </a:solidFill>
                <a:latin typeface="Calibri" panose="020F0502020204030204" pitchFamily="34" charset="0"/>
              </a:rPr>
              <a:t>This is not a complete or exhaustive table – but a guide. Individual organizations will produce their own interpretation in order to systematize the management of the EA  cycles.</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91D39094-9556-4505-9E5B-85C8728CFEAD}" type="slidenum">
              <a:rPr lang="en-GB" smtClean="0">
                <a:latin typeface="Calibri" panose="020F0502020204030204" pitchFamily="34" charset="0"/>
              </a:rPr>
              <a:pPr>
                <a:defRPr/>
              </a:pPr>
              <a:t>202</a:t>
            </a:fld>
            <a:endParaRPr lang="en-GB">
              <a:latin typeface="Calibri" panose="020F0502020204030204" pitchFamily="34" charset="0"/>
            </a:endParaRPr>
          </a:p>
        </p:txBody>
      </p:sp>
    </p:spTree>
    <p:extLst>
      <p:ext uri="{BB962C8B-B14F-4D97-AF65-F5344CB8AC3E}">
        <p14:creationId xmlns:p14="http://schemas.microsoft.com/office/powerpoint/2010/main" val="4263300664"/>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Q-28
Level=1 : L.O.= 7.3b : Briefly describe the TOGAF Standard deliverables created and consumed in different TOGAF ADM phases: Architecture Definition Doc
See: TOGAF® Standard – Architecture Content : Page 64 : §4.2</a:t>
            </a:r>
          </a:p>
          <a:p>
            <a:r>
              <a:rPr lang="en-GB" sz="1100">
                <a:solidFill>
                  <a:srgbClr val="2F528F"/>
                </a:solidFill>
                <a:latin typeface="Calibri" panose="020F0502020204030204" pitchFamily="34" charset="0"/>
              </a:rPr>
              <a:t>The following sections provide example descriptions of deliverables referenced in the ADM.</a:t>
            </a:r>
          </a:p>
          <a:p>
            <a:r>
              <a:rPr lang="en-GB" sz="1100">
                <a:solidFill>
                  <a:srgbClr val="2F528F"/>
                </a:solidFill>
                <a:latin typeface="Calibri" panose="020F0502020204030204" pitchFamily="34" charset="0"/>
              </a:rPr>
              <a:t>Not all the content described here needs to be contained in a particular deliverable.</a:t>
            </a:r>
          </a:p>
          <a:p>
            <a:r>
              <a:rPr lang="en-GB" sz="1100">
                <a:solidFill>
                  <a:srgbClr val="2F528F"/>
                </a:solidFill>
                <a:latin typeface="Calibri" panose="020F0502020204030204" pitchFamily="34" charset="0"/>
              </a:rPr>
              <a:t>It is recommended that external references be used where possible; </a:t>
            </a:r>
          </a:p>
          <a:p>
            <a:r>
              <a:rPr lang="en-GB" sz="1100">
                <a:solidFill>
                  <a:srgbClr val="2F528F"/>
                </a:solidFill>
                <a:latin typeface="Calibri" panose="020F0502020204030204" pitchFamily="34" charset="0"/>
              </a:rPr>
              <a:t>for example, the strategic plans of a business should not be copied into a Request for Architecture Work, but rather the title of the strategic plans should be referenced [a URL].</a:t>
            </a:r>
          </a:p>
          <a:p>
            <a:r>
              <a:rPr lang="en-GB" sz="1100">
                <a:solidFill>
                  <a:srgbClr val="2F528F"/>
                </a:solidFill>
                <a:latin typeface="Calibri" panose="020F0502020204030204" pitchFamily="34" charset="0"/>
              </a:rPr>
              <a:t>These are descriptions of generic expectation - each element should be considered carefully.</a:t>
            </a:r>
          </a:p>
          <a:p>
            <a:r>
              <a:rPr lang="en-GB" sz="1100">
                <a:solidFill>
                  <a:srgbClr val="2F528F"/>
                </a:solidFill>
                <a:latin typeface="Calibri" panose="020F0502020204030204" pitchFamily="34" charset="0"/>
              </a:rPr>
              <a:t>Ignoring any input or output item may cause problems downstream.</a:t>
            </a:r>
          </a:p>
          <a:p>
            <a:r>
              <a:rPr lang="en-GB" sz="1100">
                <a:solidFill>
                  <a:srgbClr val="2F528F"/>
                </a:solidFill>
                <a:latin typeface="Calibri" panose="020F0502020204030204" pitchFamily="34" charset="0"/>
              </a:rPr>
              <a:t>Note also that it is the existence of the formal description of the information that is the important thing – not the ‘Title’ of the Doc. That said, for cross-communication, especially between enterprises [e.g. outsourcing, cloud] it is helpful to be able, at least, to map to the TOGAF nomenclature.</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 Deliverable Descriptions</a:t>
            </a:r>
          </a:p>
          <a:p>
            <a:pPr algn="l"/>
            <a:r>
              <a:rPr lang="en-GB" sz="1100">
                <a:solidFill>
                  <a:srgbClr val="2F528F"/>
                </a:solidFill>
                <a:latin typeface="Calibri" panose="020F0502020204030204" pitchFamily="34" charset="0"/>
              </a:rPr>
              <a:t>The following sections provide example descriptions of deliverables referenced in the ADM.</a:t>
            </a:r>
          </a:p>
          <a:p>
            <a:pPr algn="l"/>
            <a:r>
              <a:rPr lang="en-GB" sz="1100">
                <a:solidFill>
                  <a:srgbClr val="2F528F"/>
                </a:solidFill>
                <a:latin typeface="Calibri" panose="020F0502020204030204" pitchFamily="34" charset="0"/>
              </a:rPr>
              <a:t>Note that not all the content described here need be contained in a particular deliverable.</a:t>
            </a:r>
          </a:p>
          <a:p>
            <a:pPr algn="l"/>
            <a:r>
              <a:rPr lang="en-GB" sz="1100">
                <a:solidFill>
                  <a:srgbClr val="2F528F"/>
                </a:solidFill>
                <a:latin typeface="Calibri" panose="020F0502020204030204" pitchFamily="34" charset="0"/>
              </a:rPr>
              <a:t>Rather, it is recommended that external references be used where possible; for example, the strategic plans of a business should not be copied into a Request for Architecture Work, but</a:t>
            </a:r>
          </a:p>
          <a:p>
            <a:pPr algn="l"/>
            <a:r>
              <a:rPr lang="en-GB" sz="1100">
                <a:solidFill>
                  <a:srgbClr val="2F528F"/>
                </a:solidFill>
                <a:latin typeface="Calibri" panose="020F0502020204030204" pitchFamily="34" charset="0"/>
              </a:rPr>
              <a:t>rather the title of the strategic plans should be referenced.</a:t>
            </a:r>
          </a:p>
          <a:p>
            <a:pPr algn="l"/>
            <a:r>
              <a:rPr lang="en-GB" sz="1100">
                <a:solidFill>
                  <a:srgbClr val="2F528F"/>
                </a:solidFill>
                <a:latin typeface="Calibri" panose="020F0502020204030204" pitchFamily="34" charset="0"/>
              </a:rPr>
              <a:t>Also, it is not suggested that these descriptions should be followed to the letter. However, each element should be considered carefully; ignoring any input or output item may cause problems</a:t>
            </a:r>
          </a:p>
          <a:p>
            <a:pPr algn="l"/>
            <a:r>
              <a:rPr lang="en-GB" sz="1100">
                <a:solidFill>
                  <a:srgbClr val="2F528F"/>
                </a:solidFill>
                <a:latin typeface="Calibri" panose="020F0502020204030204" pitchFamily="34" charset="0"/>
              </a:rPr>
              <a:t>downstream.</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203</a:t>
            </a:fld>
            <a:endParaRPr lang="en-GB">
              <a:latin typeface="Calibri" panose="020F0502020204030204" pitchFamily="34" charset="0"/>
            </a:endParaRPr>
          </a:p>
        </p:txBody>
      </p:sp>
    </p:spTree>
    <p:extLst>
      <p:ext uri="{BB962C8B-B14F-4D97-AF65-F5344CB8AC3E}">
        <p14:creationId xmlns:p14="http://schemas.microsoft.com/office/powerpoint/2010/main" val="229951336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7.3c : Briefly describe the TOGAF Standard deliverables created and consumed in different TOGAF ADM phases:
Architecture Contract
See: TOGAF® Standard – Architecture Content : Page 65 : §4.2.2</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4.2.2 Architecture Contract</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Architecture Contracts are the joint agreements between development partners and sponsors on</a:t>
            </a:r>
          </a:p>
          <a:p>
            <a:pPr algn="l"/>
            <a:r>
              <a:rPr lang="en-GB" sz="1100">
                <a:solidFill>
                  <a:srgbClr val="2F528F"/>
                </a:solidFill>
                <a:latin typeface="Calibri" panose="020F0502020204030204" pitchFamily="34" charset="0"/>
              </a:rPr>
              <a:t>the deliverables, quality, and fitness-for-purpose of an architecture. Successful implementation of</a:t>
            </a:r>
          </a:p>
          <a:p>
            <a:pPr algn="l"/>
            <a:r>
              <a:rPr lang="en-GB" sz="1100">
                <a:solidFill>
                  <a:srgbClr val="2F528F"/>
                </a:solidFill>
                <a:latin typeface="Calibri" panose="020F0502020204030204" pitchFamily="34" charset="0"/>
              </a:rPr>
              <a:t>these agreements will be delivered through effective Architecture Governance (see the TOGAF</a:t>
            </a:r>
          </a:p>
          <a:p>
            <a:pPr algn="l"/>
            <a:r>
              <a:rPr lang="en-GB" sz="1100">
                <a:solidFill>
                  <a:srgbClr val="2F528F"/>
                </a:solidFill>
                <a:latin typeface="Calibri" panose="020F0502020204030204" pitchFamily="34" charset="0"/>
              </a:rPr>
              <a:t>Standard — Enterprise Architecture Capability and Governance). By implementing a governed</a:t>
            </a:r>
          </a:p>
          <a:p>
            <a:pPr algn="l"/>
            <a:r>
              <a:rPr lang="en-GB" sz="1100">
                <a:solidFill>
                  <a:srgbClr val="2F528F"/>
                </a:solidFill>
                <a:latin typeface="Calibri" panose="020F0502020204030204" pitchFamily="34" charset="0"/>
              </a:rPr>
              <a:t>approach to the management of contracts, the following will be ensured:</a:t>
            </a:r>
          </a:p>
          <a:p>
            <a:pPr algn="l"/>
            <a:r>
              <a:rPr lang="en-GB" sz="1100">
                <a:solidFill>
                  <a:srgbClr val="2F528F"/>
                </a:solidFill>
                <a:latin typeface="Calibri" panose="020F0502020204030204" pitchFamily="34" charset="0"/>
              </a:rPr>
              <a:t>■ A system of continuous monitoring to check integrity, changes, decision-making, and audit</a:t>
            </a:r>
          </a:p>
          <a:p>
            <a:pPr algn="l"/>
            <a:r>
              <a:rPr lang="en-GB" sz="1100">
                <a:solidFill>
                  <a:srgbClr val="2F528F"/>
                </a:solidFill>
                <a:latin typeface="Calibri" panose="020F0502020204030204" pitchFamily="34" charset="0"/>
              </a:rPr>
              <a:t>of all architecture-related activities within the organization</a:t>
            </a:r>
          </a:p>
          <a:p>
            <a:pPr algn="l"/>
            <a:r>
              <a:rPr lang="en-GB" sz="1100">
                <a:solidFill>
                  <a:srgbClr val="2F528F"/>
                </a:solidFill>
                <a:latin typeface="Calibri" panose="020F0502020204030204" pitchFamily="34" charset="0"/>
              </a:rPr>
              <a:t>■ Adherence to the principles, standards, and requirements of the existing or developing</a:t>
            </a:r>
          </a:p>
          <a:p>
            <a:pPr algn="l"/>
            <a:r>
              <a:rPr lang="en-GB" sz="1100">
                <a:solidFill>
                  <a:srgbClr val="2F528F"/>
                </a:solidFill>
                <a:latin typeface="Calibri" panose="020F0502020204030204" pitchFamily="34" charset="0"/>
              </a:rPr>
              <a:t>architectures</a:t>
            </a:r>
          </a:p>
          <a:p>
            <a:pPr algn="l"/>
            <a:r>
              <a:rPr lang="en-GB" sz="1100">
                <a:solidFill>
                  <a:srgbClr val="2F528F"/>
                </a:solidFill>
                <a:latin typeface="Calibri" panose="020F0502020204030204" pitchFamily="34" charset="0"/>
              </a:rPr>
              <a:t>■ Identification of risks in all aspects of the development and implementation of the</a:t>
            </a:r>
          </a:p>
          <a:p>
            <a:pPr algn="l"/>
            <a:r>
              <a:rPr lang="en-GB" sz="1100">
                <a:solidFill>
                  <a:srgbClr val="2F528F"/>
                </a:solidFill>
                <a:latin typeface="Calibri" panose="020F0502020204030204" pitchFamily="34" charset="0"/>
              </a:rPr>
              <a:t>architecture(s) covering the internal development against accepted standards, policies,</a:t>
            </a:r>
          </a:p>
          <a:p>
            <a:pPr algn="l"/>
            <a:r>
              <a:rPr lang="en-GB" sz="1100">
                <a:solidFill>
                  <a:srgbClr val="2F528F"/>
                </a:solidFill>
                <a:latin typeface="Calibri" panose="020F0502020204030204" pitchFamily="34" charset="0"/>
              </a:rPr>
              <a:t>technologies, and products as well as the operational aspects of the architectures such</a:t>
            </a:r>
          </a:p>
          <a:p>
            <a:pPr algn="l"/>
            <a:r>
              <a:rPr lang="en-GB" sz="1100">
                <a:solidFill>
                  <a:srgbClr val="2F528F"/>
                </a:solidFill>
                <a:latin typeface="Calibri" panose="020F0502020204030204" pitchFamily="34" charset="0"/>
              </a:rPr>
              <a:t>that the organization can continue its business within a resilient environment</a:t>
            </a:r>
          </a:p>
          <a:p>
            <a:pPr algn="l"/>
            <a:r>
              <a:rPr lang="en-GB" sz="1100">
                <a:solidFill>
                  <a:srgbClr val="2F528F"/>
                </a:solidFill>
                <a:latin typeface="Calibri" panose="020F0502020204030204" pitchFamily="34" charset="0"/>
              </a:rPr>
              <a:t>■ A set of processes and practices that ensure accountability, responsibility, and discipline</a:t>
            </a:r>
          </a:p>
          <a:p>
            <a:pPr algn="l"/>
            <a:r>
              <a:rPr lang="en-GB" sz="1100">
                <a:solidFill>
                  <a:srgbClr val="2F528F"/>
                </a:solidFill>
                <a:latin typeface="Calibri" panose="020F0502020204030204" pitchFamily="34" charset="0"/>
              </a:rPr>
              <a:t>with regard to the development and usage of all architectural artifacts</a:t>
            </a:r>
          </a:p>
          <a:p>
            <a:pPr algn="l"/>
            <a:r>
              <a:rPr lang="en-GB" sz="1100">
                <a:solidFill>
                  <a:srgbClr val="2F528F"/>
                </a:solidFill>
                <a:latin typeface="Calibri" panose="020F0502020204030204" pitchFamily="34" charset="0"/>
              </a:rPr>
              <a:t>■ A formal understanding of the governance organization responsible for the contract, their</a:t>
            </a:r>
          </a:p>
          <a:p>
            <a:pPr algn="l"/>
            <a:r>
              <a:rPr lang="en-GB" sz="1100">
                <a:solidFill>
                  <a:srgbClr val="2F528F"/>
                </a:solidFill>
                <a:latin typeface="Calibri" panose="020F0502020204030204" pitchFamily="34" charset="0"/>
              </a:rPr>
              <a:t>level of authority, and scope of the architecture under the governance of this body</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Design and Development Contract are:</a:t>
            </a:r>
          </a:p>
          <a:p>
            <a:pPr algn="l"/>
            <a:r>
              <a:rPr lang="en-GB" sz="1100">
                <a:solidFill>
                  <a:srgbClr val="2F528F"/>
                </a:solidFill>
                <a:latin typeface="Calibri" panose="020F0502020204030204" pitchFamily="34" charset="0"/>
              </a:rPr>
              <a:t>■ Introduction and background</a:t>
            </a:r>
          </a:p>
          <a:p>
            <a:pPr algn="l"/>
            <a:r>
              <a:rPr lang="en-GB" sz="1100">
                <a:solidFill>
                  <a:srgbClr val="2F528F"/>
                </a:solidFill>
                <a:latin typeface="Calibri" panose="020F0502020204030204" pitchFamily="34" charset="0"/>
              </a:rPr>
              <a:t>■ The nature of the agreement</a:t>
            </a:r>
          </a:p>
          <a:p>
            <a:pPr algn="l"/>
            <a:r>
              <a:rPr lang="en-GB" sz="1100">
                <a:solidFill>
                  <a:srgbClr val="2F528F"/>
                </a:solidFill>
                <a:latin typeface="Calibri" panose="020F0502020204030204" pitchFamily="34" charset="0"/>
              </a:rPr>
              <a:t>■ Scope of the architecture</a:t>
            </a:r>
          </a:p>
          <a:p>
            <a:pPr algn="l"/>
            <a:r>
              <a:rPr lang="en-GB" sz="1100">
                <a:solidFill>
                  <a:srgbClr val="2F528F"/>
                </a:solidFill>
                <a:latin typeface="Calibri" panose="020F0502020204030204" pitchFamily="34" charset="0"/>
              </a:rPr>
              <a:t>■ Architecture and strategic principles and requirements</a:t>
            </a:r>
          </a:p>
          <a:p>
            <a:pPr algn="l"/>
            <a:r>
              <a:rPr lang="en-GB" sz="1100">
                <a:solidFill>
                  <a:srgbClr val="2F528F"/>
                </a:solidFill>
                <a:latin typeface="Calibri" panose="020F0502020204030204" pitchFamily="34" charset="0"/>
              </a:rPr>
              <a:t>■ Conformance requirements</a:t>
            </a:r>
          </a:p>
          <a:p>
            <a:pPr algn="l"/>
            <a:r>
              <a:rPr lang="en-GB" sz="1100">
                <a:solidFill>
                  <a:srgbClr val="2F528F"/>
                </a:solidFill>
                <a:latin typeface="Calibri" panose="020F0502020204030204" pitchFamily="34" charset="0"/>
              </a:rPr>
              <a:t>■ Architecture development and management process and roles</a:t>
            </a:r>
          </a:p>
          <a:p>
            <a:pPr algn="l"/>
            <a:r>
              <a:rPr lang="en-GB" sz="1100">
                <a:solidFill>
                  <a:srgbClr val="2F528F"/>
                </a:solidFill>
                <a:latin typeface="Calibri" panose="020F0502020204030204" pitchFamily="34" charset="0"/>
              </a:rPr>
              <a:t>■ Target Architecture measures</a:t>
            </a:r>
          </a:p>
          <a:p>
            <a:pPr algn="l"/>
            <a:r>
              <a:rPr lang="en-GB" sz="1100">
                <a:solidFill>
                  <a:srgbClr val="2F528F"/>
                </a:solidFill>
                <a:latin typeface="Calibri" panose="020F0502020204030204" pitchFamily="34" charset="0"/>
              </a:rPr>
              <a:t>■ Defined phases of deliverables</a:t>
            </a:r>
          </a:p>
          <a:p>
            <a:pPr algn="l"/>
            <a:r>
              <a:rPr lang="en-GB" sz="1100">
                <a:solidFill>
                  <a:srgbClr val="2F528F"/>
                </a:solidFill>
                <a:latin typeface="Calibri" panose="020F0502020204030204" pitchFamily="34" charset="0"/>
              </a:rPr>
              <a:t>■ Prioritized joint workplan</a:t>
            </a:r>
          </a:p>
          <a:p>
            <a:pPr algn="l"/>
            <a:r>
              <a:rPr lang="en-GB" sz="1100">
                <a:solidFill>
                  <a:srgbClr val="2F528F"/>
                </a:solidFill>
                <a:latin typeface="Calibri" panose="020F0502020204030204" pitchFamily="34" charset="0"/>
              </a:rPr>
              <a:t>■ Time window(s)</a:t>
            </a:r>
          </a:p>
          <a:p>
            <a:pPr algn="l"/>
            <a:r>
              <a:rPr lang="en-GB" sz="1100">
                <a:solidFill>
                  <a:srgbClr val="2F528F"/>
                </a:solidFill>
                <a:latin typeface="Calibri" panose="020F0502020204030204" pitchFamily="34" charset="0"/>
              </a:rPr>
              <a:t>■ Architecture delivery and business metrics</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204</a:t>
            </a:fld>
            <a:endParaRPr lang="en-GB">
              <a:latin typeface="Calibri" panose="020F0502020204030204" pitchFamily="34" charset="0"/>
            </a:endParaRPr>
          </a:p>
        </p:txBody>
      </p:sp>
    </p:spTree>
    <p:extLst>
      <p:ext uri="{BB962C8B-B14F-4D97-AF65-F5344CB8AC3E}">
        <p14:creationId xmlns:p14="http://schemas.microsoft.com/office/powerpoint/2010/main" val="299330084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7.3c : Briefly describe the TOGAF Standard deliverables created and consumed in different TOGAF ADM phases:
Architecture Contract
See: TOGAF® Standard – Architecture Content : Page 66 : §4.2.3</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4.2.3 Architecture Definition Doc</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Architecture Definition Doc is the deliverable container for the core architectural artifacts created during a project and for important related information. The Architecture</a:t>
            </a:r>
          </a:p>
          <a:p>
            <a:pPr algn="l"/>
            <a:r>
              <a:rPr lang="en-GB" sz="1100">
                <a:solidFill>
                  <a:srgbClr val="2F528F"/>
                </a:solidFill>
                <a:latin typeface="Calibri" panose="020F0502020204030204" pitchFamily="34" charset="0"/>
              </a:rPr>
              <a:t>Definition Doc spans all architecture domains (Business, Data, Application, and Technology) and also examines all relevant states of the architecture (Baseline, Transition, and</a:t>
            </a:r>
          </a:p>
          <a:p>
            <a:pPr algn="l"/>
            <a:r>
              <a:rPr lang="en-GB" sz="1100">
                <a:solidFill>
                  <a:srgbClr val="2F528F"/>
                </a:solidFill>
                <a:latin typeface="Calibri" panose="020F0502020204030204" pitchFamily="34" charset="0"/>
              </a:rPr>
              <a:t>Target).</a:t>
            </a:r>
          </a:p>
          <a:p>
            <a:pPr algn="l"/>
            <a:r>
              <a:rPr lang="en-GB" sz="1100">
                <a:solidFill>
                  <a:srgbClr val="2F528F"/>
                </a:solidFill>
                <a:latin typeface="Calibri" panose="020F0502020204030204" pitchFamily="34" charset="0"/>
              </a:rPr>
              <a:t>A Transition Architecture shows the enterprise at an architecturally significant state between the Baseline and Target Architectures. Transition Architectures are used to describe transitional</a:t>
            </a:r>
          </a:p>
          <a:p>
            <a:pPr algn="l"/>
            <a:r>
              <a:rPr lang="en-GB" sz="1100">
                <a:solidFill>
                  <a:srgbClr val="2F528F"/>
                </a:solidFill>
                <a:latin typeface="Calibri" panose="020F0502020204030204" pitchFamily="34" charset="0"/>
              </a:rPr>
              <a:t>Target Architectures necessary for effective realization of the Target Architecture.</a:t>
            </a:r>
          </a:p>
          <a:p>
            <a:pPr algn="l"/>
            <a:r>
              <a:rPr lang="en-GB" sz="1100">
                <a:solidFill>
                  <a:srgbClr val="2F528F"/>
                </a:solidFill>
                <a:latin typeface="Calibri" panose="020F0502020204030204" pitchFamily="34" charset="0"/>
              </a:rPr>
              <a:t>The Architecture Definition Doc is a companion to the Architecture Requirements Specification, with a complementary objective:</a:t>
            </a:r>
          </a:p>
          <a:p>
            <a:pPr algn="l"/>
            <a:r>
              <a:rPr lang="en-GB" sz="1100">
                <a:solidFill>
                  <a:srgbClr val="2F528F"/>
                </a:solidFill>
                <a:latin typeface="Calibri" panose="020F0502020204030204" pitchFamily="34" charset="0"/>
              </a:rPr>
              <a:t>■ The Architecture Definition Doc provides a qualitative view of the solution and aims to communicate the intent of the architects</a:t>
            </a:r>
          </a:p>
          <a:p>
            <a:pPr algn="l"/>
            <a:r>
              <a:rPr lang="en-GB" sz="1100">
                <a:solidFill>
                  <a:srgbClr val="2F528F"/>
                </a:solidFill>
                <a:latin typeface="Calibri" panose="020F0502020204030204" pitchFamily="34" charset="0"/>
              </a:rPr>
              <a:t>■ The Architecture Requirements Specification provides a quantitative view of the solution, stating measurable criteria that must be met during the implementation of the architecture</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Definition Doc are:</a:t>
            </a:r>
          </a:p>
          <a:p>
            <a:pPr algn="l"/>
            <a:r>
              <a:rPr lang="en-GB" sz="1100">
                <a:solidFill>
                  <a:srgbClr val="2F528F"/>
                </a:solidFill>
                <a:latin typeface="Calibri" panose="020F0502020204030204" pitchFamily="34" charset="0"/>
              </a:rPr>
              <a:t>■ Scope</a:t>
            </a:r>
          </a:p>
          <a:p>
            <a:pPr algn="l"/>
            <a:r>
              <a:rPr lang="en-GB" sz="1100">
                <a:solidFill>
                  <a:srgbClr val="2F528F"/>
                </a:solidFill>
                <a:latin typeface="Calibri" panose="020F0502020204030204" pitchFamily="34" charset="0"/>
              </a:rPr>
              <a:t>■ Goals, objectives, and constraints</a:t>
            </a:r>
          </a:p>
          <a:p>
            <a:pPr algn="l"/>
            <a:r>
              <a:rPr lang="en-GB" sz="1100">
                <a:solidFill>
                  <a:srgbClr val="2F528F"/>
                </a:solidFill>
                <a:latin typeface="Calibri" panose="020F0502020204030204" pitchFamily="34" charset="0"/>
              </a:rPr>
              <a:t>■ Architecture Principles</a:t>
            </a:r>
          </a:p>
          <a:p>
            <a:pPr algn="l"/>
            <a:r>
              <a:rPr lang="en-GB" sz="1100">
                <a:solidFill>
                  <a:srgbClr val="2F528F"/>
                </a:solidFill>
                <a:latin typeface="Calibri" panose="020F0502020204030204" pitchFamily="34" charset="0"/>
              </a:rPr>
              <a:t>■ Baseline Architecture</a:t>
            </a:r>
          </a:p>
          <a:p>
            <a:pPr algn="l"/>
            <a:r>
              <a:rPr lang="en-GB" sz="1100">
                <a:solidFill>
                  <a:srgbClr val="2F528F"/>
                </a:solidFill>
                <a:latin typeface="Calibri" panose="020F0502020204030204" pitchFamily="34" charset="0"/>
              </a:rPr>
              <a:t>■ Architecture models (for each state to be modelled):</a:t>
            </a:r>
          </a:p>
          <a:p>
            <a:pPr algn="l"/>
            <a:r>
              <a:rPr lang="en-GB" sz="1100">
                <a:solidFill>
                  <a:srgbClr val="2F528F"/>
                </a:solidFill>
                <a:latin typeface="Calibri" panose="020F0502020204030204" pitchFamily="34" charset="0"/>
              </a:rPr>
              <a:t>— Business Architecture models</a:t>
            </a:r>
          </a:p>
          <a:p>
            <a:pPr algn="l"/>
            <a:r>
              <a:rPr lang="en-GB" sz="1100">
                <a:solidFill>
                  <a:srgbClr val="2F528F"/>
                </a:solidFill>
                <a:latin typeface="Calibri" panose="020F0502020204030204" pitchFamily="34" charset="0"/>
              </a:rPr>
              <a:t>— Data Architecture models</a:t>
            </a:r>
          </a:p>
          <a:p>
            <a:pPr algn="l"/>
            <a:r>
              <a:rPr lang="en-GB" sz="1100">
                <a:solidFill>
                  <a:srgbClr val="2F528F"/>
                </a:solidFill>
                <a:latin typeface="Calibri" panose="020F0502020204030204" pitchFamily="34" charset="0"/>
              </a:rPr>
              <a:t>— Application Architecture models</a:t>
            </a:r>
          </a:p>
          <a:p>
            <a:pPr algn="l"/>
            <a:r>
              <a:rPr lang="en-GB" sz="1100">
                <a:solidFill>
                  <a:srgbClr val="2F528F"/>
                </a:solidFill>
                <a:latin typeface="Calibri" panose="020F0502020204030204" pitchFamily="34" charset="0"/>
              </a:rPr>
              <a:t>— Technology Architecture models</a:t>
            </a:r>
          </a:p>
          <a:p>
            <a:pPr algn="l"/>
            <a:r>
              <a:rPr lang="en-GB" sz="1100">
                <a:solidFill>
                  <a:srgbClr val="2F528F"/>
                </a:solidFill>
                <a:latin typeface="Calibri" panose="020F0502020204030204" pitchFamily="34" charset="0"/>
              </a:rPr>
              <a:t>■ Rationale and justification for architectural approach</a:t>
            </a:r>
          </a:p>
          <a:p>
            <a:pPr algn="l"/>
            <a:r>
              <a:rPr lang="en-GB" sz="1100">
                <a:solidFill>
                  <a:srgbClr val="2F528F"/>
                </a:solidFill>
                <a:latin typeface="Calibri" panose="020F0502020204030204" pitchFamily="34" charset="0"/>
              </a:rPr>
              <a:t>■ Mapping to Architecture Repository:</a:t>
            </a:r>
          </a:p>
          <a:p>
            <a:pPr algn="l"/>
            <a:r>
              <a:rPr lang="en-GB" sz="1100">
                <a:solidFill>
                  <a:srgbClr val="2F528F"/>
                </a:solidFill>
                <a:latin typeface="Calibri" panose="020F0502020204030204" pitchFamily="34" charset="0"/>
              </a:rPr>
              <a:t>— Mapping to Architecture Landscape</a:t>
            </a:r>
          </a:p>
          <a:p>
            <a:pPr algn="l"/>
            <a:r>
              <a:rPr lang="en-GB" sz="1100">
                <a:solidFill>
                  <a:srgbClr val="2F528F"/>
                </a:solidFill>
                <a:latin typeface="Calibri" panose="020F0502020204030204" pitchFamily="34" charset="0"/>
              </a:rPr>
              <a:t>— Mapping to reference models</a:t>
            </a:r>
          </a:p>
          <a:p>
            <a:pPr algn="l"/>
            <a:r>
              <a:rPr lang="en-GB" sz="1100">
                <a:solidFill>
                  <a:srgbClr val="2F528F"/>
                </a:solidFill>
                <a:latin typeface="Calibri" panose="020F0502020204030204" pitchFamily="34" charset="0"/>
              </a:rPr>
              <a:t>— Mapping to standards</a:t>
            </a:r>
          </a:p>
          <a:p>
            <a:pPr algn="l"/>
            <a:r>
              <a:rPr lang="en-GB" sz="1100">
                <a:solidFill>
                  <a:srgbClr val="2F528F"/>
                </a:solidFill>
                <a:latin typeface="Calibri" panose="020F0502020204030204" pitchFamily="34" charset="0"/>
              </a:rPr>
              <a:t>— Re-use assessment</a:t>
            </a:r>
          </a:p>
          <a:p>
            <a:pPr algn="l"/>
            <a:r>
              <a:rPr lang="en-GB" sz="1100">
                <a:solidFill>
                  <a:srgbClr val="2F528F"/>
                </a:solidFill>
                <a:latin typeface="Calibri" panose="020F0502020204030204" pitchFamily="34" charset="0"/>
              </a:rPr>
              <a:t>■ Gap analysis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205</a:t>
            </a:fld>
            <a:endParaRPr lang="en-GB">
              <a:latin typeface="Calibri" panose="020F0502020204030204" pitchFamily="34" charset="0"/>
            </a:endParaRPr>
          </a:p>
        </p:txBody>
      </p:sp>
    </p:spTree>
    <p:extLst>
      <p:ext uri="{BB962C8B-B14F-4D97-AF65-F5344CB8AC3E}">
        <p14:creationId xmlns:p14="http://schemas.microsoft.com/office/powerpoint/2010/main" val="3072418177"/>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M-35
Level=1 : L.O.= 7.3d : Briefly describe the TOGAF Standard deliverables created and consumed in different TOGAF ADM phases:
Architecture Requirements Specification
See: TOGAF® Standard – Architecture Content : Page 68 : §4.2.6</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4.2.6 Architecture Requirements Specification</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Architecture Requirements Specification provides a set of quantitative statements that</a:t>
            </a:r>
          </a:p>
          <a:p>
            <a:pPr algn="l"/>
            <a:r>
              <a:rPr lang="en-GB" sz="1100">
                <a:solidFill>
                  <a:srgbClr val="2F528F"/>
                </a:solidFill>
                <a:latin typeface="Calibri" panose="020F0502020204030204" pitchFamily="34" charset="0"/>
              </a:rPr>
              <a:t>outline what an implementation project must do in order to comply with the architecture. An</a:t>
            </a:r>
          </a:p>
          <a:p>
            <a:pPr algn="l"/>
            <a:r>
              <a:rPr lang="en-GB" sz="1100">
                <a:solidFill>
                  <a:srgbClr val="2F528F"/>
                </a:solidFill>
                <a:latin typeface="Calibri" panose="020F0502020204030204" pitchFamily="34" charset="0"/>
              </a:rPr>
              <a:t>Architecture Requirements Specification will typically form a major component of an</a:t>
            </a:r>
          </a:p>
          <a:p>
            <a:pPr algn="l"/>
            <a:r>
              <a:rPr lang="en-GB" sz="1100">
                <a:solidFill>
                  <a:srgbClr val="2F528F"/>
                </a:solidFill>
                <a:latin typeface="Calibri" panose="020F0502020204030204" pitchFamily="34" charset="0"/>
              </a:rPr>
              <a:t>implementation contract or a contract for more detailed Architecture Definition.</a:t>
            </a:r>
          </a:p>
          <a:p>
            <a:pPr algn="l"/>
            <a:r>
              <a:rPr lang="en-GB" sz="1100">
                <a:solidFill>
                  <a:srgbClr val="2F528F"/>
                </a:solidFill>
                <a:latin typeface="Calibri" panose="020F0502020204030204" pitchFamily="34" charset="0"/>
              </a:rPr>
              <a:t>As mentioned above, the Architecture Requirements Specification is a companion to the</a:t>
            </a:r>
          </a:p>
          <a:p>
            <a:pPr algn="l"/>
            <a:r>
              <a:rPr lang="en-GB" sz="1100">
                <a:solidFill>
                  <a:srgbClr val="2F528F"/>
                </a:solidFill>
                <a:latin typeface="Calibri" panose="020F0502020204030204" pitchFamily="34" charset="0"/>
              </a:rPr>
              <a:t>Architecture Definition Doc, with a complementary objective:</a:t>
            </a:r>
          </a:p>
          <a:p>
            <a:pPr algn="l"/>
            <a:r>
              <a:rPr lang="en-GB" sz="1100">
                <a:solidFill>
                  <a:srgbClr val="2F528F"/>
                </a:solidFill>
                <a:latin typeface="Calibri" panose="020F0502020204030204" pitchFamily="34" charset="0"/>
              </a:rPr>
              <a:t>■ The Architecture Definition Doc provides a qualitative view of the solution and aims</a:t>
            </a:r>
          </a:p>
          <a:p>
            <a:pPr algn="l"/>
            <a:r>
              <a:rPr lang="en-GB" sz="1100">
                <a:solidFill>
                  <a:srgbClr val="2F528F"/>
                </a:solidFill>
                <a:latin typeface="Calibri" panose="020F0502020204030204" pitchFamily="34" charset="0"/>
              </a:rPr>
              <a:t>to communicate the intent of the architect</a:t>
            </a:r>
          </a:p>
          <a:p>
            <a:pPr algn="l"/>
            <a:r>
              <a:rPr lang="en-GB" sz="1100">
                <a:solidFill>
                  <a:srgbClr val="2F528F"/>
                </a:solidFill>
                <a:latin typeface="Calibri" panose="020F0502020204030204" pitchFamily="34" charset="0"/>
              </a:rPr>
              <a:t>■ The Architecture Requirements Specification provides a quantitative view of the solution,</a:t>
            </a:r>
          </a:p>
          <a:p>
            <a:pPr algn="l"/>
            <a:r>
              <a:rPr lang="en-GB" sz="1100">
                <a:solidFill>
                  <a:srgbClr val="2F528F"/>
                </a:solidFill>
                <a:latin typeface="Calibri" panose="020F0502020204030204" pitchFamily="34" charset="0"/>
              </a:rPr>
              <a:t>stating measurable criteria that must be met during the implementation of the architecture</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Requirements Specification are:</a:t>
            </a:r>
          </a:p>
          <a:p>
            <a:pPr algn="l"/>
            <a:r>
              <a:rPr lang="en-GB" sz="1100">
                <a:solidFill>
                  <a:srgbClr val="2F528F"/>
                </a:solidFill>
                <a:latin typeface="Calibri" panose="020F0502020204030204" pitchFamily="34" charset="0"/>
              </a:rPr>
              <a:t>■ Success measures</a:t>
            </a:r>
          </a:p>
          <a:p>
            <a:pPr algn="l"/>
            <a:r>
              <a:rPr lang="en-GB" sz="1100">
                <a:solidFill>
                  <a:srgbClr val="2F528F"/>
                </a:solidFill>
                <a:latin typeface="Calibri" panose="020F0502020204030204" pitchFamily="34" charset="0"/>
              </a:rPr>
              <a:t>■ Architecture requirements</a:t>
            </a:r>
          </a:p>
          <a:p>
            <a:pPr algn="l"/>
            <a:r>
              <a:rPr lang="en-GB" sz="1100">
                <a:solidFill>
                  <a:srgbClr val="2F528F"/>
                </a:solidFill>
                <a:latin typeface="Calibri" panose="020F0502020204030204" pitchFamily="34" charset="0"/>
              </a:rPr>
              <a:t>■ Business service contracts</a:t>
            </a:r>
          </a:p>
          <a:p>
            <a:pPr algn="l"/>
            <a:r>
              <a:rPr lang="en-GB" sz="1100">
                <a:solidFill>
                  <a:srgbClr val="2F528F"/>
                </a:solidFill>
                <a:latin typeface="Calibri" panose="020F0502020204030204" pitchFamily="34" charset="0"/>
              </a:rPr>
              <a:t>■ Application service contracts</a:t>
            </a:r>
          </a:p>
          <a:p>
            <a:pPr algn="l"/>
            <a:r>
              <a:rPr lang="en-GB" sz="1100">
                <a:solidFill>
                  <a:srgbClr val="2F528F"/>
                </a:solidFill>
                <a:latin typeface="Calibri" panose="020F0502020204030204" pitchFamily="34" charset="0"/>
              </a:rPr>
              <a:t>■ Implementation guidelines</a:t>
            </a:r>
          </a:p>
          <a:p>
            <a:pPr algn="l"/>
            <a:r>
              <a:rPr lang="en-GB" sz="1100">
                <a:solidFill>
                  <a:srgbClr val="2F528F"/>
                </a:solidFill>
                <a:latin typeface="Calibri" panose="020F0502020204030204" pitchFamily="34" charset="0"/>
              </a:rPr>
              <a:t>■ Implementation specifications</a:t>
            </a:r>
          </a:p>
          <a:p>
            <a:pPr algn="l"/>
            <a:r>
              <a:rPr lang="en-GB" sz="1100">
                <a:solidFill>
                  <a:srgbClr val="2F528F"/>
                </a:solidFill>
                <a:latin typeface="Calibri" panose="020F0502020204030204" pitchFamily="34" charset="0"/>
              </a:rPr>
              <a:t>■ Implementation standards</a:t>
            </a:r>
          </a:p>
          <a:p>
            <a:pPr algn="l"/>
            <a:r>
              <a:rPr lang="en-GB" sz="1100">
                <a:solidFill>
                  <a:srgbClr val="2F528F"/>
                </a:solidFill>
                <a:latin typeface="Calibri" panose="020F0502020204030204" pitchFamily="34" charset="0"/>
              </a:rPr>
              <a:t>■ Interoperability requirements</a:t>
            </a:r>
          </a:p>
          <a:p>
            <a:pPr algn="l"/>
            <a:r>
              <a:rPr lang="en-GB" sz="1100">
                <a:solidFill>
                  <a:srgbClr val="2F528F"/>
                </a:solidFill>
                <a:latin typeface="Calibri" panose="020F0502020204030204" pitchFamily="34" charset="0"/>
              </a:rPr>
              <a:t>■ IT Service Management requirements</a:t>
            </a:r>
          </a:p>
          <a:p>
            <a:pPr algn="l"/>
            <a:r>
              <a:rPr lang="en-GB" sz="1100">
                <a:solidFill>
                  <a:srgbClr val="2F528F"/>
                </a:solidFill>
                <a:latin typeface="Calibri" panose="020F0502020204030204" pitchFamily="34" charset="0"/>
              </a:rPr>
              <a:t>■ Constraints</a:t>
            </a:r>
          </a:p>
          <a:p>
            <a:pPr algn="l"/>
            <a:r>
              <a:rPr lang="en-GB" sz="1100">
                <a:solidFill>
                  <a:srgbClr val="2F528F"/>
                </a:solidFill>
                <a:latin typeface="Calibri" panose="020F0502020204030204" pitchFamily="34" charset="0"/>
              </a:rPr>
              <a:t>■ Assumptions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206</a:t>
            </a:fld>
            <a:endParaRPr lang="en-GB">
              <a:latin typeface="Calibri" panose="020F0502020204030204" pitchFamily="34" charset="0"/>
            </a:endParaRPr>
          </a:p>
        </p:txBody>
      </p:sp>
    </p:spTree>
    <p:extLst>
      <p:ext uri="{BB962C8B-B14F-4D97-AF65-F5344CB8AC3E}">
        <p14:creationId xmlns:p14="http://schemas.microsoft.com/office/powerpoint/2010/main" val="121449887"/>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7.3c : Briefly describe the TOGAF Standard deliverables created and consumed in different TOGAF ADM phases:
Architecture Principles
See: TOGAF® Standard – Architecture Content : Page 67 : §4.2.4</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4.2.4 Architecture Principles</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Principles are general rules and guidelines, intended to be enduring and seldom amended, that</a:t>
            </a:r>
          </a:p>
          <a:p>
            <a:pPr algn="l"/>
            <a:r>
              <a:rPr lang="en-GB" sz="1100">
                <a:solidFill>
                  <a:srgbClr val="2F528F"/>
                </a:solidFill>
                <a:latin typeface="Calibri" panose="020F0502020204030204" pitchFamily="34" charset="0"/>
              </a:rPr>
              <a:t>inform and support the way in which an organization sets about fulfilling its mission.</a:t>
            </a:r>
          </a:p>
          <a:p>
            <a:pPr algn="l"/>
            <a:r>
              <a:rPr lang="en-GB" sz="1100">
                <a:solidFill>
                  <a:srgbClr val="2F528F"/>
                </a:solidFill>
                <a:latin typeface="Calibri" panose="020F0502020204030204" pitchFamily="34" charset="0"/>
              </a:rPr>
              <a:t>In their turn, principles may be just one element in a structured set of ideas that collectively</a:t>
            </a:r>
          </a:p>
          <a:p>
            <a:pPr algn="l"/>
            <a:r>
              <a:rPr lang="en-GB" sz="1100">
                <a:solidFill>
                  <a:srgbClr val="2F528F"/>
                </a:solidFill>
                <a:latin typeface="Calibri" panose="020F0502020204030204" pitchFamily="34" charset="0"/>
              </a:rPr>
              <a:t>define and guide the organization, from values through to actions and results.</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See the TOGAF Standard — ADM Techniques for guidelines and a detailed set of generic</a:t>
            </a:r>
          </a:p>
          <a:p>
            <a:pPr algn="l"/>
            <a:r>
              <a:rPr lang="en-GB" sz="1100">
                <a:solidFill>
                  <a:srgbClr val="2F528F"/>
                </a:solidFill>
                <a:latin typeface="Calibri" panose="020F0502020204030204" pitchFamily="34" charset="0"/>
              </a:rPr>
              <a:t>Architecture Principles, including:</a:t>
            </a:r>
          </a:p>
          <a:p>
            <a:pPr algn="l"/>
            <a:r>
              <a:rPr lang="en-GB" sz="1100">
                <a:solidFill>
                  <a:srgbClr val="2F528F"/>
                </a:solidFill>
                <a:latin typeface="Calibri" panose="020F0502020204030204" pitchFamily="34" charset="0"/>
              </a:rPr>
              <a:t>■ Business principles (see the TOGAF Standard — ADM Techniques)</a:t>
            </a:r>
          </a:p>
          <a:p>
            <a:pPr algn="l"/>
            <a:r>
              <a:rPr lang="en-GB" sz="1100">
                <a:solidFill>
                  <a:srgbClr val="2F528F"/>
                </a:solidFill>
                <a:latin typeface="Calibri" panose="020F0502020204030204" pitchFamily="34" charset="0"/>
              </a:rPr>
              <a:t>■ Data principles (see the TOGAF Standard — ADM Techniques)</a:t>
            </a:r>
          </a:p>
          <a:p>
            <a:pPr algn="l"/>
            <a:r>
              <a:rPr lang="en-GB" sz="1100">
                <a:solidFill>
                  <a:srgbClr val="2F528F"/>
                </a:solidFill>
                <a:latin typeface="Calibri" panose="020F0502020204030204" pitchFamily="34" charset="0"/>
              </a:rPr>
              <a:t>■ Application principles (see the TOGAF Standard — ADM Techniques)</a:t>
            </a:r>
          </a:p>
          <a:p>
            <a:pPr algn="l"/>
            <a:r>
              <a:rPr lang="en-GB" sz="1100">
                <a:solidFill>
                  <a:srgbClr val="2F528F"/>
                </a:solidFill>
                <a:latin typeface="Calibri" panose="020F0502020204030204" pitchFamily="34" charset="0"/>
              </a:rPr>
              <a:t>■ Technology principles (see the TOGAF Standard — ADM Techniques)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207</a:t>
            </a:fld>
            <a:endParaRPr lang="en-GB">
              <a:latin typeface="Calibri" panose="020F0502020204030204" pitchFamily="34" charset="0"/>
            </a:endParaRPr>
          </a:p>
        </p:txBody>
      </p:sp>
    </p:spTree>
    <p:extLst>
      <p:ext uri="{BB962C8B-B14F-4D97-AF65-F5344CB8AC3E}">
        <p14:creationId xmlns:p14="http://schemas.microsoft.com/office/powerpoint/2010/main" val="3544062854"/>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7.3e : Briefly describe the TOGAF Standard deliverables created and consumed in different TOGAF ADM phases:
Architecture Roadmap
See: TOGAF® Standard – Architecture Content : Page 69 : §4.2.7</a:t>
            </a:r>
          </a:p>
          <a:p>
            <a:r>
              <a:rPr lang="en-GB" sz="1100" b="1">
                <a:solidFill>
                  <a:srgbClr val="2F528F"/>
                </a:solidFill>
                <a:latin typeface="Calibri" panose="020F0502020204030204" pitchFamily="34" charset="0"/>
              </a:rPr>
              <a:t>Notes</a:t>
            </a:r>
          </a:p>
          <a:p>
            <a:r>
              <a:rPr lang="en-GB" sz="1100">
                <a:solidFill>
                  <a:srgbClr val="2F528F"/>
                </a:solidFill>
                <a:latin typeface="Calibri" panose="020F0502020204030204" pitchFamily="34" charset="0"/>
              </a:rPr>
              <a:t>PMBOK® defines business value as the entire value of the business; the total sum of all tangible and intangible elements. </a:t>
            </a:r>
          </a:p>
          <a:p>
            <a:r>
              <a:rPr lang="en-GB" sz="1100">
                <a:solidFill>
                  <a:srgbClr val="2F528F"/>
                </a:solidFill>
                <a:latin typeface="Calibri" panose="020F0502020204030204" pitchFamily="34" charset="0"/>
              </a:rPr>
              <a:t>So here we really mean ‘increase in business value’.</a:t>
            </a:r>
          </a:p>
          <a:p>
            <a:r>
              <a:rPr lang="en-GB" sz="1100">
                <a:solidFill>
                  <a:srgbClr val="2F528F"/>
                </a:solidFill>
                <a:latin typeface="Calibri" panose="020F0502020204030204" pitchFamily="34" charset="0"/>
              </a:rPr>
              <a:t>Although always measured in monetary units, these ‘values’ are often of intangible elements like brand-recognition, goodwill, public benefit, and trademarks – and the basis of the valuations depend on the type and style of the entities.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4.2.7 Architecture Roadmap</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Architecture Roadmap lists individual work packages that will realize the Target Architecture</a:t>
            </a:r>
          </a:p>
          <a:p>
            <a:pPr algn="l"/>
            <a:r>
              <a:rPr lang="en-GB" sz="1100">
                <a:solidFill>
                  <a:srgbClr val="2F528F"/>
                </a:solidFill>
                <a:latin typeface="Calibri" panose="020F0502020204030204" pitchFamily="34" charset="0"/>
              </a:rPr>
              <a:t>and lays them out on a timeline to show progression from the Baseline Architecture to the Target</a:t>
            </a:r>
          </a:p>
          <a:p>
            <a:pPr algn="l"/>
            <a:r>
              <a:rPr lang="en-GB" sz="1100">
                <a:solidFill>
                  <a:srgbClr val="2F528F"/>
                </a:solidFill>
                <a:latin typeface="Calibri" panose="020F0502020204030204" pitchFamily="34" charset="0"/>
              </a:rPr>
              <a:t>Architecture. The Architecture Roadmap highlights individual work packages’ business value at</a:t>
            </a:r>
          </a:p>
          <a:p>
            <a:pPr algn="l"/>
            <a:r>
              <a:rPr lang="en-GB" sz="1100">
                <a:solidFill>
                  <a:srgbClr val="2F528F"/>
                </a:solidFill>
                <a:latin typeface="Calibri" panose="020F0502020204030204" pitchFamily="34" charset="0"/>
              </a:rPr>
              <a:t>each stage. Transition Architectures necessary to effectively realize the Target Architecture are</a:t>
            </a:r>
          </a:p>
          <a:p>
            <a:pPr algn="l"/>
            <a:r>
              <a:rPr lang="en-GB" sz="1100">
                <a:solidFill>
                  <a:srgbClr val="2F528F"/>
                </a:solidFill>
                <a:latin typeface="Calibri" panose="020F0502020204030204" pitchFamily="34" charset="0"/>
              </a:rPr>
              <a:t>identified as intermediate steps. The Architecture Roadmap is incrementally developed</a:t>
            </a:r>
          </a:p>
          <a:p>
            <a:pPr algn="l"/>
            <a:r>
              <a:rPr lang="en-GB" sz="1100">
                <a:solidFill>
                  <a:srgbClr val="2F528F"/>
                </a:solidFill>
                <a:latin typeface="Calibri" panose="020F0502020204030204" pitchFamily="34" charset="0"/>
              </a:rPr>
              <a:t>throughout Phases E and F, and informed by readily identifiable roadmap components from</a:t>
            </a:r>
          </a:p>
          <a:p>
            <a:pPr algn="l"/>
            <a:r>
              <a:rPr lang="en-GB" sz="1100">
                <a:solidFill>
                  <a:srgbClr val="2F528F"/>
                </a:solidFill>
                <a:latin typeface="Calibri" panose="020F0502020204030204" pitchFamily="34" charset="0"/>
              </a:rPr>
              <a:t>Phase B, C, and D within the ADM.</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Roadmap are:</a:t>
            </a:r>
          </a:p>
          <a:p>
            <a:pPr algn="l"/>
            <a:r>
              <a:rPr lang="en-GB" sz="1100">
                <a:solidFill>
                  <a:srgbClr val="2F528F"/>
                </a:solidFill>
                <a:latin typeface="Calibri" panose="020F0502020204030204" pitchFamily="34" charset="0"/>
              </a:rPr>
              <a:t>■ Work package portfolio:</a:t>
            </a:r>
          </a:p>
          <a:p>
            <a:pPr algn="l"/>
            <a:r>
              <a:rPr lang="en-GB" sz="1100">
                <a:solidFill>
                  <a:srgbClr val="2F528F"/>
                </a:solidFill>
                <a:latin typeface="Calibri" panose="020F0502020204030204" pitchFamily="34" charset="0"/>
              </a:rPr>
              <a:t>— Work package description (name, description, objectives, deliverables)</a:t>
            </a:r>
          </a:p>
          <a:p>
            <a:pPr algn="l"/>
            <a:r>
              <a:rPr lang="en-GB" sz="1100">
                <a:solidFill>
                  <a:srgbClr val="2F528F"/>
                </a:solidFill>
                <a:latin typeface="Calibri" panose="020F0502020204030204" pitchFamily="34" charset="0"/>
              </a:rPr>
              <a:t>— Functional requirements</a:t>
            </a:r>
          </a:p>
          <a:p>
            <a:pPr algn="l"/>
            <a:r>
              <a:rPr lang="en-GB" sz="1100">
                <a:solidFill>
                  <a:srgbClr val="2F528F"/>
                </a:solidFill>
                <a:latin typeface="Calibri" panose="020F0502020204030204" pitchFamily="34" charset="0"/>
              </a:rPr>
              <a:t>— Dependencies</a:t>
            </a:r>
          </a:p>
          <a:p>
            <a:pPr algn="l"/>
            <a:r>
              <a:rPr lang="en-GB" sz="1100">
                <a:solidFill>
                  <a:srgbClr val="2F528F"/>
                </a:solidFill>
                <a:latin typeface="Calibri" panose="020F0502020204030204" pitchFamily="34" charset="0"/>
              </a:rPr>
              <a:t>— Relationship to opportunity</a:t>
            </a:r>
          </a:p>
          <a:p>
            <a:pPr algn="l"/>
            <a:r>
              <a:rPr lang="en-GB" sz="1100">
                <a:solidFill>
                  <a:srgbClr val="2F528F"/>
                </a:solidFill>
                <a:latin typeface="Calibri" panose="020F0502020204030204" pitchFamily="34" charset="0"/>
              </a:rPr>
              <a:t>— Relationship to Architecture Definition Doc and Architecture Requirements</a:t>
            </a:r>
          </a:p>
          <a:p>
            <a:pPr algn="l"/>
            <a:r>
              <a:rPr lang="en-GB" sz="1100">
                <a:solidFill>
                  <a:srgbClr val="2F528F"/>
                </a:solidFill>
                <a:latin typeface="Calibri" panose="020F0502020204030204" pitchFamily="34" charset="0"/>
              </a:rPr>
              <a:t>Specification</a:t>
            </a:r>
          </a:p>
          <a:p>
            <a:pPr algn="l"/>
            <a:r>
              <a:rPr lang="en-GB" sz="1100">
                <a:solidFill>
                  <a:srgbClr val="2F528F"/>
                </a:solidFill>
                <a:latin typeface="Calibri" panose="020F0502020204030204" pitchFamily="34" charset="0"/>
              </a:rPr>
              <a:t>— Business value</a:t>
            </a:r>
          </a:p>
          <a:p>
            <a:pPr algn="l"/>
            <a:r>
              <a:rPr lang="en-GB" sz="1100">
                <a:solidFill>
                  <a:srgbClr val="2F528F"/>
                </a:solidFill>
                <a:latin typeface="Calibri" panose="020F0502020204030204" pitchFamily="34" charset="0"/>
              </a:rPr>
              <a:t>■ Implementation Factor catalog, including:</a:t>
            </a:r>
          </a:p>
          <a:p>
            <a:pPr algn="l"/>
            <a:r>
              <a:rPr lang="en-GB" sz="1100">
                <a:solidFill>
                  <a:srgbClr val="2F528F"/>
                </a:solidFill>
                <a:latin typeface="Calibri" panose="020F0502020204030204" pitchFamily="34" charset="0"/>
              </a:rPr>
              <a:t>— Risks</a:t>
            </a:r>
          </a:p>
          <a:p>
            <a:pPr algn="l"/>
            <a:r>
              <a:rPr lang="en-GB" sz="1100">
                <a:solidFill>
                  <a:srgbClr val="2F528F"/>
                </a:solidFill>
                <a:latin typeface="Calibri" panose="020F0502020204030204" pitchFamily="34" charset="0"/>
              </a:rPr>
              <a:t>— Issues</a:t>
            </a:r>
          </a:p>
          <a:p>
            <a:pPr algn="l"/>
            <a:r>
              <a:rPr lang="en-GB" sz="1100">
                <a:solidFill>
                  <a:srgbClr val="2F528F"/>
                </a:solidFill>
                <a:latin typeface="Calibri" panose="020F0502020204030204" pitchFamily="34" charset="0"/>
              </a:rPr>
              <a:t>— Assumptions</a:t>
            </a:r>
          </a:p>
          <a:p>
            <a:pPr algn="l"/>
            <a:r>
              <a:rPr lang="en-GB" sz="1100">
                <a:solidFill>
                  <a:srgbClr val="2F528F"/>
                </a:solidFill>
                <a:latin typeface="Calibri" panose="020F0502020204030204" pitchFamily="34" charset="0"/>
              </a:rPr>
              <a:t>— Dependencies</a:t>
            </a:r>
          </a:p>
          <a:p>
            <a:pPr algn="l"/>
            <a:r>
              <a:rPr lang="en-GB" sz="1100">
                <a:solidFill>
                  <a:srgbClr val="2F528F"/>
                </a:solidFill>
                <a:latin typeface="Calibri" panose="020F0502020204030204" pitchFamily="34" charset="0"/>
              </a:rPr>
              <a:t>— Actions</a:t>
            </a:r>
          </a:p>
          <a:p>
            <a:pPr algn="l"/>
            <a:r>
              <a:rPr lang="en-GB" sz="1100">
                <a:solidFill>
                  <a:srgbClr val="2F528F"/>
                </a:solidFill>
                <a:latin typeface="Calibri" panose="020F0502020204030204" pitchFamily="34" charset="0"/>
              </a:rPr>
              <a:t>— Inputs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208</a:t>
            </a:fld>
            <a:endParaRPr lang="en-GB">
              <a:latin typeface="Calibri" panose="020F0502020204030204" pitchFamily="34" charset="0"/>
            </a:endParaRPr>
          </a:p>
        </p:txBody>
      </p:sp>
    </p:spTree>
    <p:extLst>
      <p:ext uri="{BB962C8B-B14F-4D97-AF65-F5344CB8AC3E}">
        <p14:creationId xmlns:p14="http://schemas.microsoft.com/office/powerpoint/2010/main" val="412927996"/>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Q-32
Level=1 : L.O.= 7.3e : Briefly describe the TOGAF Standard deliverables created and consumed in different TOGAF ADM phases:
Architecture Roadmap
See: TOGAF® Standard – Architecture Content : Page 69 : §4.2.7</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4.2.7 Architecture Roadmap</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Roadmap are:</a:t>
            </a:r>
          </a:p>
          <a:p>
            <a:pPr algn="l"/>
            <a:r>
              <a:rPr lang="en-GB" sz="1100">
                <a:solidFill>
                  <a:srgbClr val="2F528F"/>
                </a:solidFill>
                <a:latin typeface="Calibri" panose="020F0502020204030204" pitchFamily="34" charset="0"/>
              </a:rPr>
              <a:t>■ Work package portfolio:</a:t>
            </a:r>
          </a:p>
          <a:p>
            <a:pPr algn="l"/>
            <a:r>
              <a:rPr lang="en-GB" sz="1100">
                <a:solidFill>
                  <a:srgbClr val="2F528F"/>
                </a:solidFill>
                <a:latin typeface="Calibri" panose="020F0502020204030204" pitchFamily="34" charset="0"/>
              </a:rPr>
              <a:t>— Work package description (name, description, objectives, deliverables)</a:t>
            </a:r>
          </a:p>
          <a:p>
            <a:pPr algn="l"/>
            <a:r>
              <a:rPr lang="en-GB" sz="1100">
                <a:solidFill>
                  <a:srgbClr val="2F528F"/>
                </a:solidFill>
                <a:latin typeface="Calibri" panose="020F0502020204030204" pitchFamily="34" charset="0"/>
              </a:rPr>
              <a:t>— Functional requirements</a:t>
            </a:r>
          </a:p>
          <a:p>
            <a:pPr algn="l"/>
            <a:r>
              <a:rPr lang="en-GB" sz="1100">
                <a:solidFill>
                  <a:srgbClr val="2F528F"/>
                </a:solidFill>
                <a:latin typeface="Calibri" panose="020F0502020204030204" pitchFamily="34" charset="0"/>
              </a:rPr>
              <a:t>— Dependencies</a:t>
            </a:r>
          </a:p>
          <a:p>
            <a:pPr algn="l"/>
            <a:r>
              <a:rPr lang="en-GB" sz="1100">
                <a:solidFill>
                  <a:srgbClr val="2F528F"/>
                </a:solidFill>
                <a:latin typeface="Calibri" panose="020F0502020204030204" pitchFamily="34" charset="0"/>
              </a:rPr>
              <a:t>— Relationship to opportunity</a:t>
            </a:r>
          </a:p>
          <a:p>
            <a:pPr algn="l"/>
            <a:r>
              <a:rPr lang="en-GB" sz="1100">
                <a:solidFill>
                  <a:srgbClr val="2F528F"/>
                </a:solidFill>
                <a:latin typeface="Calibri" panose="020F0502020204030204" pitchFamily="34" charset="0"/>
              </a:rPr>
              <a:t>— Relationship to Architecture Definition Doc and Architecture Requirements</a:t>
            </a:r>
          </a:p>
          <a:p>
            <a:pPr algn="l"/>
            <a:r>
              <a:rPr lang="en-GB" sz="1100">
                <a:solidFill>
                  <a:srgbClr val="2F528F"/>
                </a:solidFill>
                <a:latin typeface="Calibri" panose="020F0502020204030204" pitchFamily="34" charset="0"/>
              </a:rPr>
              <a:t>Specification</a:t>
            </a:r>
          </a:p>
          <a:p>
            <a:pPr algn="l"/>
            <a:r>
              <a:rPr lang="en-GB" sz="1100">
                <a:solidFill>
                  <a:srgbClr val="2F528F"/>
                </a:solidFill>
                <a:latin typeface="Calibri" panose="020F0502020204030204" pitchFamily="34" charset="0"/>
              </a:rPr>
              <a:t>— Business value</a:t>
            </a:r>
          </a:p>
          <a:p>
            <a:pPr algn="l"/>
            <a:r>
              <a:rPr lang="en-GB" sz="1100">
                <a:solidFill>
                  <a:srgbClr val="2F528F"/>
                </a:solidFill>
                <a:latin typeface="Calibri" panose="020F0502020204030204" pitchFamily="34" charset="0"/>
              </a:rPr>
              <a:t>■ Implementation Factor catalog, including:</a:t>
            </a:r>
          </a:p>
          <a:p>
            <a:pPr algn="l"/>
            <a:r>
              <a:rPr lang="en-GB" sz="1100">
                <a:solidFill>
                  <a:srgbClr val="2F528F"/>
                </a:solidFill>
                <a:latin typeface="Calibri" panose="020F0502020204030204" pitchFamily="34" charset="0"/>
              </a:rPr>
              <a:t>— Risks</a:t>
            </a:r>
          </a:p>
          <a:p>
            <a:pPr algn="l"/>
            <a:r>
              <a:rPr lang="en-GB" sz="1100">
                <a:solidFill>
                  <a:srgbClr val="2F528F"/>
                </a:solidFill>
                <a:latin typeface="Calibri" panose="020F0502020204030204" pitchFamily="34" charset="0"/>
              </a:rPr>
              <a:t>— Issues</a:t>
            </a:r>
          </a:p>
          <a:p>
            <a:pPr algn="l"/>
            <a:r>
              <a:rPr lang="en-GB" sz="1100">
                <a:solidFill>
                  <a:srgbClr val="2F528F"/>
                </a:solidFill>
                <a:latin typeface="Calibri" panose="020F0502020204030204" pitchFamily="34" charset="0"/>
              </a:rPr>
              <a:t>— Assumptions</a:t>
            </a:r>
          </a:p>
          <a:p>
            <a:pPr algn="l"/>
            <a:r>
              <a:rPr lang="en-GB" sz="1100">
                <a:solidFill>
                  <a:srgbClr val="2F528F"/>
                </a:solidFill>
                <a:latin typeface="Calibri" panose="020F0502020204030204" pitchFamily="34" charset="0"/>
              </a:rPr>
              <a:t>— Dependencies</a:t>
            </a:r>
          </a:p>
          <a:p>
            <a:pPr algn="l"/>
            <a:r>
              <a:rPr lang="en-GB" sz="1100">
                <a:solidFill>
                  <a:srgbClr val="2F528F"/>
                </a:solidFill>
                <a:latin typeface="Calibri" panose="020F0502020204030204" pitchFamily="34" charset="0"/>
              </a:rPr>
              <a:t>— Actions</a:t>
            </a:r>
          </a:p>
          <a:p>
            <a:pPr algn="l"/>
            <a:r>
              <a:rPr lang="en-GB" sz="1100">
                <a:solidFill>
                  <a:srgbClr val="2F528F"/>
                </a:solidFill>
                <a:latin typeface="Calibri" panose="020F0502020204030204" pitchFamily="34" charset="0"/>
              </a:rPr>
              <a:t>— Inputs</a:t>
            </a:r>
          </a:p>
          <a:p>
            <a:pPr algn="l"/>
            <a:r>
              <a:rPr lang="en-GB" sz="1100">
                <a:solidFill>
                  <a:srgbClr val="2F528F"/>
                </a:solidFill>
                <a:latin typeface="Calibri" panose="020F0502020204030204" pitchFamily="34" charset="0"/>
              </a:rPr>
              <a:t>■ Consolidated Gaps, Solutions, and Dependencies matrix, including:</a:t>
            </a:r>
          </a:p>
          <a:p>
            <a:pPr algn="l"/>
            <a:r>
              <a:rPr lang="en-GB" sz="1100">
                <a:solidFill>
                  <a:srgbClr val="2F528F"/>
                </a:solidFill>
                <a:latin typeface="Calibri" panose="020F0502020204030204" pitchFamily="34" charset="0"/>
              </a:rPr>
              <a:t>— Architecture domain</a:t>
            </a:r>
          </a:p>
          <a:p>
            <a:pPr algn="l"/>
            <a:r>
              <a:rPr lang="en-GB" sz="1100">
                <a:solidFill>
                  <a:srgbClr val="2F528F"/>
                </a:solidFill>
                <a:latin typeface="Calibri" panose="020F0502020204030204" pitchFamily="34" charset="0"/>
              </a:rPr>
              <a:t>— Gap</a:t>
            </a:r>
          </a:p>
          <a:p>
            <a:pPr algn="l"/>
            <a:r>
              <a:rPr lang="en-GB" sz="1100">
                <a:solidFill>
                  <a:srgbClr val="2F528F"/>
                </a:solidFill>
                <a:latin typeface="Calibri" panose="020F0502020204030204" pitchFamily="34" charset="0"/>
              </a:rPr>
              <a:t>— Potential solutions</a:t>
            </a:r>
          </a:p>
          <a:p>
            <a:pPr algn="l"/>
            <a:r>
              <a:rPr lang="en-GB" sz="1100">
                <a:solidFill>
                  <a:srgbClr val="2F528F"/>
                </a:solidFill>
                <a:latin typeface="Calibri" panose="020F0502020204030204" pitchFamily="34" charset="0"/>
              </a:rPr>
              <a:t>— Dependencies</a:t>
            </a:r>
          </a:p>
          <a:p>
            <a:pPr algn="l"/>
            <a:r>
              <a:rPr lang="en-GB" sz="1100">
                <a:solidFill>
                  <a:srgbClr val="2F528F"/>
                </a:solidFill>
                <a:latin typeface="Calibri" panose="020F0502020204030204" pitchFamily="34" charset="0"/>
              </a:rPr>
              <a:t>■ Any Transition Architectures</a:t>
            </a:r>
          </a:p>
          <a:p>
            <a:pPr algn="l"/>
            <a:r>
              <a:rPr lang="en-GB" sz="1100">
                <a:solidFill>
                  <a:srgbClr val="2F528F"/>
                </a:solidFill>
                <a:latin typeface="Calibri" panose="020F0502020204030204" pitchFamily="34" charset="0"/>
              </a:rPr>
              <a:t>■ Implementation recommendations:</a:t>
            </a:r>
          </a:p>
          <a:p>
            <a:pPr algn="l"/>
            <a:r>
              <a:rPr lang="en-GB" sz="1100">
                <a:solidFill>
                  <a:srgbClr val="2F528F"/>
                </a:solidFill>
                <a:latin typeface="Calibri" panose="020F0502020204030204" pitchFamily="34" charset="0"/>
              </a:rPr>
              <a:t>—Criteria measures of effectiveness of projects</a:t>
            </a:r>
          </a:p>
          <a:p>
            <a:pPr algn="l"/>
            <a:r>
              <a:rPr lang="en-GB" sz="1100">
                <a:solidFill>
                  <a:srgbClr val="2F528F"/>
                </a:solidFill>
                <a:latin typeface="Calibri" panose="020F0502020204030204" pitchFamily="34" charset="0"/>
              </a:rPr>
              <a:t>— Risks and issues</a:t>
            </a:r>
          </a:p>
          <a:p>
            <a:pPr algn="l"/>
            <a:r>
              <a:rPr lang="en-GB" sz="1100">
                <a:solidFill>
                  <a:srgbClr val="2F528F"/>
                </a:solidFill>
                <a:latin typeface="Calibri" panose="020F0502020204030204" pitchFamily="34" charset="0"/>
              </a:rPr>
              <a:t>— Solution Building Blocks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209</a:t>
            </a:fld>
            <a:endParaRPr lang="en-GB">
              <a:latin typeface="Calibri" panose="020F0502020204030204" pitchFamily="34" charset="0"/>
            </a:endParaRPr>
          </a:p>
        </p:txBody>
      </p:sp>
    </p:spTree>
    <p:extLst>
      <p:ext uri="{BB962C8B-B14F-4D97-AF65-F5344CB8AC3E}">
        <p14:creationId xmlns:p14="http://schemas.microsoft.com/office/powerpoint/2010/main" val="3525464547"/>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M-39
Level=1 : L.O.= 7.3f : Briefly describe the TOGAF Standard deliverables created and consumed in different TOGAF ADM phases:
Architecture Vision
See: TOGAF® Standard – Architecture Content : Page 70 : §4.2.8</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4.2.8 Architecture Vision</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Architecture Vision is created early on in the ADM cycle. It provides a summary of the</a:t>
            </a:r>
          </a:p>
          <a:p>
            <a:pPr algn="l"/>
            <a:r>
              <a:rPr lang="en-GB" sz="1100">
                <a:solidFill>
                  <a:srgbClr val="2F528F"/>
                </a:solidFill>
                <a:latin typeface="Calibri" panose="020F0502020204030204" pitchFamily="34" charset="0"/>
              </a:rPr>
              <a:t>changes to the enterprise that will accrue from successful deployment of the Target Architecture.</a:t>
            </a:r>
          </a:p>
          <a:p>
            <a:pPr algn="l"/>
            <a:r>
              <a:rPr lang="en-GB" sz="1100">
                <a:solidFill>
                  <a:srgbClr val="2F528F"/>
                </a:solidFill>
                <a:latin typeface="Calibri" panose="020F0502020204030204" pitchFamily="34" charset="0"/>
              </a:rPr>
              <a:t>The purpose of the Architecture Vision is to provide key stakeholders with a formally agreed</a:t>
            </a:r>
          </a:p>
          <a:p>
            <a:pPr algn="l"/>
            <a:r>
              <a:rPr lang="en-GB" sz="1100">
                <a:solidFill>
                  <a:srgbClr val="2F528F"/>
                </a:solidFill>
                <a:latin typeface="Calibri" panose="020F0502020204030204" pitchFamily="34" charset="0"/>
              </a:rPr>
              <a:t>outcome. Early agreement on the outcome enables the architects to focus on the detail</a:t>
            </a:r>
          </a:p>
          <a:p>
            <a:pPr algn="l"/>
            <a:r>
              <a:rPr lang="en-GB" sz="1100">
                <a:solidFill>
                  <a:srgbClr val="2F528F"/>
                </a:solidFill>
                <a:latin typeface="Calibri" panose="020F0502020204030204" pitchFamily="34" charset="0"/>
              </a:rPr>
              <a:t>necessary to validate feasibility. Providing an Architecture Vision also supports stakeholder</a:t>
            </a:r>
          </a:p>
          <a:p>
            <a:pPr algn="l"/>
            <a:r>
              <a:rPr lang="en-GB" sz="1100">
                <a:solidFill>
                  <a:srgbClr val="2F528F"/>
                </a:solidFill>
                <a:latin typeface="Calibri" panose="020F0502020204030204" pitchFamily="34" charset="0"/>
              </a:rPr>
              <a:t>communication by providing a summary version of the full Architecture Definition.</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Architecture Vision are:</a:t>
            </a:r>
          </a:p>
          <a:p>
            <a:pPr algn="l"/>
            <a:r>
              <a:rPr lang="en-GB" sz="1100">
                <a:solidFill>
                  <a:srgbClr val="2F528F"/>
                </a:solidFill>
                <a:latin typeface="Calibri" panose="020F0502020204030204" pitchFamily="34" charset="0"/>
              </a:rPr>
              <a:t>■ Problem description:</a:t>
            </a:r>
          </a:p>
          <a:p>
            <a:pPr algn="l"/>
            <a:r>
              <a:rPr lang="en-GB" sz="1100">
                <a:solidFill>
                  <a:srgbClr val="2F528F"/>
                </a:solidFill>
                <a:latin typeface="Calibri" panose="020F0502020204030204" pitchFamily="34" charset="0"/>
              </a:rPr>
              <a:t>— Stakeholders and their concerns</a:t>
            </a:r>
          </a:p>
          <a:p>
            <a:pPr algn="l"/>
            <a:r>
              <a:rPr lang="en-GB" sz="1100">
                <a:solidFill>
                  <a:srgbClr val="2F528F"/>
                </a:solidFill>
                <a:latin typeface="Calibri" panose="020F0502020204030204" pitchFamily="34" charset="0"/>
              </a:rPr>
              <a:t>— List of issues/scenarios to be addressed</a:t>
            </a:r>
          </a:p>
          <a:p>
            <a:pPr algn="l"/>
            <a:r>
              <a:rPr lang="en-GB" sz="1100">
                <a:solidFill>
                  <a:srgbClr val="2F528F"/>
                </a:solidFill>
                <a:latin typeface="Calibri" panose="020F0502020204030204" pitchFamily="34" charset="0"/>
              </a:rPr>
              <a:t>■ Objective of the Statement of Architecture Work</a:t>
            </a:r>
          </a:p>
          <a:p>
            <a:pPr algn="l"/>
            <a:r>
              <a:rPr lang="en-GB" sz="1100">
                <a:solidFill>
                  <a:srgbClr val="2F528F"/>
                </a:solidFill>
                <a:latin typeface="Calibri" panose="020F0502020204030204" pitchFamily="34" charset="0"/>
              </a:rPr>
              <a:t>■ Summary views necessary for the Request for Architecture Work and the Draft Business,</a:t>
            </a:r>
          </a:p>
          <a:p>
            <a:pPr algn="l"/>
            <a:r>
              <a:rPr lang="en-GB" sz="1100">
                <a:solidFill>
                  <a:srgbClr val="2F528F"/>
                </a:solidFill>
                <a:latin typeface="Calibri" panose="020F0502020204030204" pitchFamily="34" charset="0"/>
              </a:rPr>
              <a:t>Data, Application, and Technology Architectures created; typically including:</a:t>
            </a:r>
          </a:p>
          <a:p>
            <a:pPr algn="l"/>
            <a:r>
              <a:rPr lang="en-GB" sz="1100">
                <a:solidFill>
                  <a:srgbClr val="2F528F"/>
                </a:solidFill>
                <a:latin typeface="Calibri" panose="020F0502020204030204" pitchFamily="34" charset="0"/>
              </a:rPr>
              <a:t>— Value Chain diagram</a:t>
            </a:r>
          </a:p>
          <a:p>
            <a:pPr algn="l"/>
            <a:r>
              <a:rPr lang="en-GB" sz="1100">
                <a:solidFill>
                  <a:srgbClr val="2F528F"/>
                </a:solidFill>
                <a:latin typeface="Calibri" panose="020F0502020204030204" pitchFamily="34" charset="0"/>
              </a:rPr>
              <a:t>— Solution Concept diagram</a:t>
            </a:r>
          </a:p>
          <a:p>
            <a:pPr algn="l"/>
            <a:r>
              <a:rPr lang="en-GB" sz="1100">
                <a:solidFill>
                  <a:srgbClr val="2F528F"/>
                </a:solidFill>
                <a:latin typeface="Calibri" panose="020F0502020204030204" pitchFamily="34" charset="0"/>
              </a:rPr>
              <a:t>■ Mapped requirements</a:t>
            </a:r>
          </a:p>
          <a:p>
            <a:pPr algn="l"/>
            <a:r>
              <a:rPr lang="en-GB" sz="1100">
                <a:solidFill>
                  <a:srgbClr val="2F528F"/>
                </a:solidFill>
                <a:latin typeface="Calibri" panose="020F0502020204030204" pitchFamily="34" charset="0"/>
              </a:rPr>
              <a:t>■ Reference to Draft Architecture Definition Doc</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210</a:t>
            </a:fld>
            <a:endParaRPr lang="en-GB">
              <a:latin typeface="Calibri" panose="020F0502020204030204" pitchFamily="34" charset="0"/>
            </a:endParaRPr>
          </a:p>
        </p:txBody>
      </p:sp>
    </p:spTree>
    <p:extLst>
      <p:ext uri="{BB962C8B-B14F-4D97-AF65-F5344CB8AC3E}">
        <p14:creationId xmlns:p14="http://schemas.microsoft.com/office/powerpoint/2010/main" val="3112578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M-52
Level=1 : L.O.= 1.2a : Explain the purpose of Enterprise Architecture.
See : TOGAF® Standard – Introduction and Core Concepts : Page 2 : §1.1</a:t>
            </a:r>
            <a:br>
              <a:rPr lang="en-GB" sz="1100">
                <a:solidFill>
                  <a:srgbClr val="2F528F"/>
                </a:solidFill>
              </a:rPr>
            </a:br>
            <a:endParaRPr lang="en-GB" sz="1100">
              <a:solidFill>
                <a:srgbClr val="2F528F"/>
              </a:solidFill>
            </a:endParaRPr>
          </a:p>
          <a:p>
            <a:pPr defTabSz="989838">
              <a:defRPr/>
            </a:pPr>
            <a:r>
              <a:rPr lang="en-GB" sz="1100">
                <a:solidFill>
                  <a:srgbClr val="2F528F"/>
                </a:solidFill>
              </a:rPr>
              <a:t>Elsewhere, these same ‘purpose thoughts’ are expressed from a slightly different viewpoint: </a:t>
            </a:r>
          </a:p>
          <a:p>
            <a:pPr marL="290422" indent="-290422">
              <a:spcBef>
                <a:spcPts val="433"/>
              </a:spcBef>
              <a:buFont typeface="Courier New" panose="02070309020205020404" pitchFamily="49" charset="0"/>
              <a:buChar char="o"/>
            </a:pPr>
            <a:r>
              <a:rPr lang="en-GB" sz="1100">
                <a:solidFill>
                  <a:srgbClr val="2F528F"/>
                </a:solidFill>
              </a:rPr>
              <a:t>Pretty much all enterprises seek to ‘improve’. </a:t>
            </a:r>
          </a:p>
          <a:p>
            <a:pPr marL="290422" indent="-290422">
              <a:spcBef>
                <a:spcPts val="217"/>
              </a:spcBef>
              <a:buFont typeface="Courier New" panose="02070309020205020404" pitchFamily="49" charset="0"/>
              <a:buChar char="o"/>
            </a:pPr>
            <a:r>
              <a:rPr lang="en-GB" sz="1100">
                <a:solidFill>
                  <a:srgbClr val="2F528F"/>
                </a:solidFill>
              </a:rPr>
              <a:t>Improvement can be:</a:t>
            </a:r>
          </a:p>
          <a:p>
            <a:pPr marL="580842" lvl="1" indent="-290422">
              <a:spcBef>
                <a:spcPts val="217"/>
              </a:spcBef>
              <a:buFont typeface="Wingdings" panose="05000000000000000000" pitchFamily="2" charset="2"/>
              <a:buChar char="§"/>
            </a:pPr>
            <a:r>
              <a:rPr lang="en-GB" sz="1100">
                <a:solidFill>
                  <a:srgbClr val="2F528F"/>
                </a:solidFill>
              </a:rPr>
              <a:t>shareholder value</a:t>
            </a:r>
          </a:p>
          <a:p>
            <a:pPr marL="580842" lvl="1" indent="-290422">
              <a:spcBef>
                <a:spcPts val="217"/>
              </a:spcBef>
              <a:buFont typeface="Wingdings" panose="05000000000000000000" pitchFamily="2" charset="2"/>
              <a:buChar char="§"/>
            </a:pPr>
            <a:r>
              <a:rPr lang="en-GB" sz="1100">
                <a:solidFill>
                  <a:srgbClr val="2F528F"/>
                </a:solidFill>
              </a:rPr>
              <a:t>agility for a private enterprise</a:t>
            </a:r>
          </a:p>
          <a:p>
            <a:pPr marL="580842" lvl="1" indent="-290422">
              <a:spcBef>
                <a:spcPts val="217"/>
              </a:spcBef>
              <a:buFont typeface="Wingdings" panose="05000000000000000000" pitchFamily="2" charset="2"/>
              <a:buChar char="§"/>
            </a:pPr>
            <a:r>
              <a:rPr lang="en-GB" sz="1100">
                <a:solidFill>
                  <a:srgbClr val="2F528F"/>
                </a:solidFill>
              </a:rPr>
              <a:t>mandate-based value proposition or efficiency for a public enterprise</a:t>
            </a:r>
          </a:p>
          <a:p>
            <a:pPr marL="580842" lvl="1" indent="-290422">
              <a:spcBef>
                <a:spcPts val="433"/>
              </a:spcBef>
              <a:buFont typeface="Wingdings" panose="05000000000000000000" pitchFamily="2" charset="2"/>
              <a:buChar char="§"/>
            </a:pPr>
            <a:r>
              <a:rPr lang="en-GB" sz="1100">
                <a:solidFill>
                  <a:srgbClr val="2F528F"/>
                </a:solidFill>
              </a:rPr>
              <a:t>simply an improvement of mission for a social enterprise</a:t>
            </a:r>
          </a:p>
          <a:p>
            <a:pPr marL="290422" indent="-290422">
              <a:spcBef>
                <a:spcPts val="433"/>
              </a:spcBef>
              <a:buFont typeface="Courier New" panose="02070309020205020404" pitchFamily="49" charset="0"/>
              <a:buChar char="o"/>
            </a:pPr>
            <a:r>
              <a:rPr lang="en-GB" sz="1100">
                <a:solidFill>
                  <a:srgbClr val="2F528F"/>
                </a:solidFill>
              </a:rPr>
              <a:t>Guidance on effective change will take place during the activity to realize the approved EA. </a:t>
            </a:r>
            <a:br>
              <a:rPr lang="en-GB" sz="1100">
                <a:solidFill>
                  <a:srgbClr val="2F528F"/>
                </a:solidFill>
              </a:rPr>
            </a:br>
            <a:r>
              <a:rPr lang="en-GB" sz="1100">
                <a:solidFill>
                  <a:srgbClr val="2F528F"/>
                </a:solidFill>
              </a:rPr>
              <a:t>During implementation, EA is used by the stakeholders to govern change. </a:t>
            </a:r>
          </a:p>
          <a:p>
            <a:pPr marL="290422" indent="-290422">
              <a:spcBef>
                <a:spcPts val="433"/>
              </a:spcBef>
              <a:buFont typeface="Courier New" panose="02070309020205020404" pitchFamily="49" charset="0"/>
              <a:buChar char="o"/>
            </a:pPr>
            <a:r>
              <a:rPr lang="en-GB" sz="1100">
                <a:solidFill>
                  <a:srgbClr val="2F528F"/>
                </a:solidFill>
              </a:rPr>
              <a:t>The scope of the improvement drives everything that is done. </a:t>
            </a:r>
          </a:p>
          <a:p>
            <a:pPr marL="290422" indent="-290422">
              <a:spcBef>
                <a:spcPts val="433"/>
              </a:spcBef>
              <a:buFont typeface="Courier New" panose="02070309020205020404" pitchFamily="49" charset="0"/>
              <a:buChar char="o"/>
            </a:pPr>
            <a:r>
              <a:rPr lang="en-GB" sz="1100">
                <a:solidFill>
                  <a:srgbClr val="2F528F"/>
                </a:solidFill>
              </a:rPr>
              <a:t>EA must describe the future state:</a:t>
            </a:r>
          </a:p>
          <a:p>
            <a:pPr marL="580842" lvl="1" indent="-290422">
              <a:spcBef>
                <a:spcPts val="217"/>
              </a:spcBef>
              <a:buFont typeface="Wingdings" panose="05000000000000000000" pitchFamily="2" charset="2"/>
              <a:buChar char="§"/>
            </a:pPr>
            <a:r>
              <a:rPr lang="en-GB" sz="1100">
                <a:solidFill>
                  <a:srgbClr val="2F528F"/>
                </a:solidFill>
              </a:rPr>
              <a:t>to enable the right people to understand what must be done </a:t>
            </a:r>
          </a:p>
          <a:p>
            <a:pPr marL="290422" indent="-290422">
              <a:spcBef>
                <a:spcPts val="433"/>
              </a:spcBef>
              <a:buFont typeface="Courier New" panose="02070309020205020404" pitchFamily="49" charset="0"/>
              <a:buChar char="o"/>
            </a:pPr>
            <a:r>
              <a:rPr lang="en-GB" sz="1100">
                <a:solidFill>
                  <a:srgbClr val="2F528F"/>
                </a:solidFill>
              </a:rPr>
              <a:t>And also describe the current state</a:t>
            </a:r>
          </a:p>
          <a:p>
            <a:pPr marL="290422" indent="-290422">
              <a:spcBef>
                <a:spcPts val="433"/>
              </a:spcBef>
              <a:buFont typeface="Courier New" panose="02070309020205020404" pitchFamily="49" charset="0"/>
              <a:buChar char="o"/>
            </a:pPr>
            <a:r>
              <a:rPr lang="en-GB" sz="1100">
                <a:solidFill>
                  <a:srgbClr val="2F528F"/>
                </a:solidFill>
              </a:rPr>
              <a:t>The </a:t>
            </a:r>
            <a:r>
              <a:rPr lang="en-GB" sz="1100" b="1">
                <a:solidFill>
                  <a:srgbClr val="2F528F"/>
                </a:solidFill>
              </a:rPr>
              <a:t>gap</a:t>
            </a:r>
            <a:r>
              <a:rPr lang="en-GB" sz="1100">
                <a:solidFill>
                  <a:srgbClr val="2F528F"/>
                </a:solidFill>
              </a:rPr>
              <a:t> between the current state and future state highlights what must change </a:t>
            </a:r>
          </a:p>
          <a:p>
            <a:pPr marL="290422" indent="-290422">
              <a:spcBef>
                <a:spcPts val="433"/>
              </a:spcBef>
              <a:buFont typeface="Courier New" panose="02070309020205020404" pitchFamily="49" charset="0"/>
              <a:buChar char="o"/>
            </a:pPr>
            <a:r>
              <a:rPr lang="en-GB" sz="1100">
                <a:solidFill>
                  <a:srgbClr val="2F528F"/>
                </a:solidFill>
              </a:rPr>
              <a:t>A list of gaps makes obvious what must change and the implications of that change</a:t>
            </a:r>
          </a:p>
          <a:p>
            <a:pPr>
              <a:spcBef>
                <a:spcPts val="433"/>
              </a:spcBef>
            </a:pPr>
            <a:endParaRPr lang="en-GB" sz="1100">
              <a:solidFill>
                <a:srgbClr val="2F528F"/>
              </a:solidFill>
            </a:endParaRPr>
          </a:p>
          <a:p>
            <a:pPr>
              <a:spcBef>
                <a:spcPts val="433"/>
              </a:spcBef>
            </a:pPr>
            <a:r>
              <a:rPr lang="en-GB" sz="1100">
                <a:solidFill>
                  <a:srgbClr val="2F528F"/>
                </a:solidFill>
              </a:rPr>
              <a:t>The above bullets highlight the conceptual scope of EA: </a:t>
            </a:r>
          </a:p>
          <a:p>
            <a:pPr marL="290422" indent="-290422">
              <a:spcBef>
                <a:spcPts val="433"/>
              </a:spcBef>
              <a:buFont typeface="Courier New" panose="02070309020205020404" pitchFamily="49" charset="0"/>
              <a:buChar char="o"/>
            </a:pPr>
            <a:r>
              <a:rPr lang="en-GB" sz="1100">
                <a:solidFill>
                  <a:srgbClr val="2F528F"/>
                </a:solidFill>
              </a:rPr>
              <a:t>This scope often leads to the assumption that EA is only used to answer the big questions</a:t>
            </a:r>
          </a:p>
          <a:p>
            <a:pPr marL="290422" indent="-290422">
              <a:spcBef>
                <a:spcPts val="433"/>
              </a:spcBef>
              <a:buFont typeface="Courier New" panose="02070309020205020404" pitchFamily="49" charset="0"/>
              <a:buChar char="o"/>
            </a:pPr>
            <a:r>
              <a:rPr lang="en-GB" sz="1100">
                <a:solidFill>
                  <a:srgbClr val="2F528F"/>
                </a:solidFill>
              </a:rPr>
              <a:t>The scope of the system varies - the detailed description of elements and properties vary</a:t>
            </a:r>
          </a:p>
          <a:p>
            <a:pPr marL="290422" indent="-290422">
              <a:spcBef>
                <a:spcPts val="433"/>
              </a:spcBef>
              <a:buFont typeface="Courier New" panose="02070309020205020404" pitchFamily="49" charset="0"/>
              <a:buChar char="o"/>
            </a:pPr>
            <a:r>
              <a:rPr lang="en-GB" sz="1100">
                <a:solidFill>
                  <a:srgbClr val="2F528F"/>
                </a:solidFill>
              </a:rPr>
              <a:t>All of the concepts remain the same</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 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 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21</a:t>
            </a:fld>
            <a:endParaRPr lang="en-GB"/>
          </a:p>
        </p:txBody>
      </p:sp>
    </p:spTree>
    <p:extLst>
      <p:ext uri="{BB962C8B-B14F-4D97-AF65-F5344CB8AC3E}">
        <p14:creationId xmlns:p14="http://schemas.microsoft.com/office/powerpoint/2010/main" val="3438990206"/>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7.3g : Briefly describe the TOGAF Standard deliverables created and consumed in different TOGAF ADM phases:
Business Principles, Business Goals, and Business Drivers 
See: TOGAF® Standard – Architecture Content : Page 70 : §4.2.9</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4.2.9 Business Principles, Business Goals, and Business Drivers</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Business principles, business goals, and business drivers provide context for Architecture work,</a:t>
            </a:r>
          </a:p>
          <a:p>
            <a:pPr algn="l"/>
            <a:r>
              <a:rPr lang="en-GB" sz="1100">
                <a:solidFill>
                  <a:srgbClr val="2F528F"/>
                </a:solidFill>
                <a:latin typeface="Calibri" panose="020F0502020204030204" pitchFamily="34" charset="0"/>
              </a:rPr>
              <a:t>by describing the needs and ways of working employed by the enterprise. Many factors that lie</a:t>
            </a:r>
          </a:p>
          <a:p>
            <a:pPr algn="l"/>
            <a:r>
              <a:rPr lang="en-GB" sz="1100">
                <a:solidFill>
                  <a:srgbClr val="2F528F"/>
                </a:solidFill>
                <a:latin typeface="Calibri" panose="020F0502020204030204" pitchFamily="34" charset="0"/>
              </a:rPr>
              <a:t>outside the consideration of Architecture discipline may nevertheless have significant</a:t>
            </a:r>
          </a:p>
          <a:p>
            <a:pPr algn="l"/>
            <a:r>
              <a:rPr lang="en-GB" sz="1100">
                <a:solidFill>
                  <a:srgbClr val="2F528F"/>
                </a:solidFill>
                <a:latin typeface="Calibri" panose="020F0502020204030204" pitchFamily="34" charset="0"/>
              </a:rPr>
              <a:t>implications for the way that Architecture is developed.</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The content and structure of business context for Architecture is likely to var y considerably from</a:t>
            </a:r>
          </a:p>
          <a:p>
            <a:pPr algn="l"/>
            <a:r>
              <a:rPr lang="en-GB" sz="1100">
                <a:solidFill>
                  <a:srgbClr val="2F528F"/>
                </a:solidFill>
                <a:latin typeface="Calibri" panose="020F0502020204030204" pitchFamily="34" charset="0"/>
              </a:rPr>
              <a:t>one organization to the next.</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211</a:t>
            </a:fld>
            <a:endParaRPr lang="en-GB">
              <a:latin typeface="Calibri" panose="020F0502020204030204" pitchFamily="34" charset="0"/>
            </a:endParaRPr>
          </a:p>
        </p:txBody>
      </p:sp>
    </p:spTree>
    <p:extLst>
      <p:ext uri="{BB962C8B-B14F-4D97-AF65-F5344CB8AC3E}">
        <p14:creationId xmlns:p14="http://schemas.microsoft.com/office/powerpoint/2010/main" val="284408518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7.3h : Briefly describe the TOGAF Standard deliverables created and consumed in different TOGAF ADM phases:
Capability Assessment
See: TOGAF® Standard – Architecture Content : Page 71 : §4.2.10</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4.2.10 Capability Assessment</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Before embarking upon a detailed Architecture Definition, it is valuable to understand the</a:t>
            </a:r>
          </a:p>
          <a:p>
            <a:pPr algn="l"/>
            <a:r>
              <a:rPr lang="en-GB" sz="1100">
                <a:solidFill>
                  <a:srgbClr val="2F528F"/>
                </a:solidFill>
                <a:latin typeface="Calibri" panose="020F0502020204030204" pitchFamily="34" charset="0"/>
              </a:rPr>
              <a:t>baseline and target capability level of the enterprise. This Capability Assessment can be</a:t>
            </a:r>
          </a:p>
          <a:p>
            <a:pPr algn="l"/>
            <a:r>
              <a:rPr lang="en-GB" sz="1100">
                <a:solidFill>
                  <a:srgbClr val="2F528F"/>
                </a:solidFill>
                <a:latin typeface="Calibri" panose="020F0502020204030204" pitchFamily="34" charset="0"/>
              </a:rPr>
              <a:t>examined on several levels:</a:t>
            </a:r>
          </a:p>
          <a:p>
            <a:pPr algn="l"/>
            <a:r>
              <a:rPr lang="en-GB" sz="1100">
                <a:solidFill>
                  <a:srgbClr val="2F528F"/>
                </a:solidFill>
                <a:latin typeface="Calibri" panose="020F0502020204030204" pitchFamily="34" charset="0"/>
              </a:rPr>
              <a:t>■ What is the capability level of the enterprise as a whole? Where does the enterprise wish</a:t>
            </a:r>
          </a:p>
          <a:p>
            <a:pPr algn="l"/>
            <a:r>
              <a:rPr lang="en-GB" sz="1100">
                <a:solidFill>
                  <a:srgbClr val="2F528F"/>
                </a:solidFill>
                <a:latin typeface="Calibri" panose="020F0502020204030204" pitchFamily="34" charset="0"/>
              </a:rPr>
              <a:t>to increase or optimize capability? What are the Architectural focus areas that will support</a:t>
            </a:r>
          </a:p>
          <a:p>
            <a:pPr algn="l"/>
            <a:r>
              <a:rPr lang="en-GB" sz="1100">
                <a:solidFill>
                  <a:srgbClr val="2F528F"/>
                </a:solidFill>
                <a:latin typeface="Calibri" panose="020F0502020204030204" pitchFamily="34" charset="0"/>
              </a:rPr>
              <a:t>the desired development of the enterprise?</a:t>
            </a:r>
          </a:p>
          <a:p>
            <a:pPr algn="l"/>
            <a:r>
              <a:rPr lang="en-GB" sz="1100">
                <a:solidFill>
                  <a:srgbClr val="2F528F"/>
                </a:solidFill>
                <a:latin typeface="Calibri" panose="020F0502020204030204" pitchFamily="34" charset="0"/>
              </a:rPr>
              <a:t>■ What is the capability or maturity level of the IT function within the enterprise? What are</a:t>
            </a:r>
          </a:p>
          <a:p>
            <a:pPr algn="l"/>
            <a:r>
              <a:rPr lang="en-GB" sz="1100">
                <a:solidFill>
                  <a:srgbClr val="2F528F"/>
                </a:solidFill>
                <a:latin typeface="Calibri" panose="020F0502020204030204" pitchFamily="34" charset="0"/>
              </a:rPr>
              <a:t>the likely implications of conducting the Architecture project in terms of design governance,</a:t>
            </a:r>
          </a:p>
          <a:p>
            <a:pPr algn="l"/>
            <a:r>
              <a:rPr lang="en-GB" sz="1100">
                <a:solidFill>
                  <a:srgbClr val="2F528F"/>
                </a:solidFill>
                <a:latin typeface="Calibri" panose="020F0502020204030204" pitchFamily="34" charset="0"/>
              </a:rPr>
              <a:t>operational governance, skills, and organization structure? What is an appropriate style,</a:t>
            </a:r>
          </a:p>
          <a:p>
            <a:pPr algn="l"/>
            <a:r>
              <a:rPr lang="en-GB" sz="1100">
                <a:solidFill>
                  <a:srgbClr val="2F528F"/>
                </a:solidFill>
                <a:latin typeface="Calibri" panose="020F0502020204030204" pitchFamily="34" charset="0"/>
              </a:rPr>
              <a:t>level of formality, and amount of detail for the Architecture project to fit with the culture and</a:t>
            </a:r>
          </a:p>
          <a:p>
            <a:pPr algn="l"/>
            <a:r>
              <a:rPr lang="en-GB" sz="1100">
                <a:solidFill>
                  <a:srgbClr val="2F528F"/>
                </a:solidFill>
                <a:latin typeface="Calibri" panose="020F0502020204030204" pitchFamily="34" charset="0"/>
              </a:rPr>
              <a:t>capability of the IT organization?</a:t>
            </a:r>
          </a:p>
          <a:p>
            <a:pPr algn="l"/>
            <a:r>
              <a:rPr lang="en-GB" sz="1100">
                <a:solidFill>
                  <a:srgbClr val="2F528F"/>
                </a:solidFill>
                <a:latin typeface="Calibri" panose="020F0502020204030204" pitchFamily="34" charset="0"/>
              </a:rPr>
              <a:t>■ What is the capability and maturity of the Architecture function within the enterprise? What</a:t>
            </a:r>
          </a:p>
          <a:p>
            <a:pPr algn="l"/>
            <a:r>
              <a:rPr lang="en-GB" sz="1100">
                <a:solidFill>
                  <a:srgbClr val="2F528F"/>
                </a:solidFill>
                <a:latin typeface="Calibri" panose="020F0502020204030204" pitchFamily="34" charset="0"/>
              </a:rPr>
              <a:t>Architectural assets are currently in existence? Are they maintained and accurate? What</a:t>
            </a:r>
          </a:p>
          <a:p>
            <a:pPr algn="l"/>
            <a:r>
              <a:rPr lang="en-GB" sz="1100">
                <a:solidFill>
                  <a:srgbClr val="2F528F"/>
                </a:solidFill>
                <a:latin typeface="Calibri" panose="020F0502020204030204" pitchFamily="34" charset="0"/>
              </a:rPr>
              <a:t>standards and reference models need to be considered? Are there likely to be</a:t>
            </a:r>
          </a:p>
          <a:p>
            <a:pPr algn="l"/>
            <a:r>
              <a:rPr lang="en-GB" sz="1100">
                <a:solidFill>
                  <a:srgbClr val="2F528F"/>
                </a:solidFill>
                <a:latin typeface="Calibri" panose="020F0502020204030204" pitchFamily="34" charset="0"/>
              </a:rPr>
              <a:t>opportunities to create re-usable assets during the Architecture project?</a:t>
            </a:r>
          </a:p>
          <a:p>
            <a:pPr algn="l"/>
            <a:r>
              <a:rPr lang="en-GB" sz="1100">
                <a:solidFill>
                  <a:srgbClr val="2F528F"/>
                </a:solidFill>
                <a:latin typeface="Calibri" panose="020F0502020204030204" pitchFamily="34" charset="0"/>
              </a:rPr>
              <a:t>■ Where capability gaps exist, to what extent is the business ready to transform in order to</a:t>
            </a:r>
          </a:p>
          <a:p>
            <a:pPr algn="l"/>
            <a:r>
              <a:rPr lang="en-GB" sz="1100">
                <a:solidFill>
                  <a:srgbClr val="2F528F"/>
                </a:solidFill>
                <a:latin typeface="Calibri" panose="020F0502020204030204" pitchFamily="34" charset="0"/>
              </a:rPr>
              <a:t>reach the target capability? What are the risks to transformation, cultural barriers, and</a:t>
            </a:r>
          </a:p>
          <a:p>
            <a:pPr algn="l"/>
            <a:r>
              <a:rPr lang="en-GB" sz="1100">
                <a:solidFill>
                  <a:srgbClr val="2F528F"/>
                </a:solidFill>
                <a:latin typeface="Calibri" panose="020F0502020204030204" pitchFamily="34" charset="0"/>
              </a:rPr>
              <a:t>other considerations to be addressed beyond the basic capability gap?</a:t>
            </a: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212</a:t>
            </a:fld>
            <a:endParaRPr lang="en-GB">
              <a:latin typeface="Calibri" panose="020F0502020204030204" pitchFamily="34" charset="0"/>
            </a:endParaRPr>
          </a:p>
        </p:txBody>
      </p:sp>
    </p:spTree>
    <p:extLst>
      <p:ext uri="{BB962C8B-B14F-4D97-AF65-F5344CB8AC3E}">
        <p14:creationId xmlns:p14="http://schemas.microsoft.com/office/powerpoint/2010/main" val="2329713852"/>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Q-28 M-40
Level=1 : L.O.= 7.3h : Briefly describe the TOGAF Standard deliverables created and consumed in different TOGAF ADM phases:
Capability Assessment
See: TOGAF® Standard – Architecture Content : Page 71 : §4.2.10</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4.2.10 Capability Assessment</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Capability Assessment are:</a:t>
            </a:r>
          </a:p>
          <a:p>
            <a:pPr algn="l"/>
            <a:r>
              <a:rPr lang="en-GB" sz="1100">
                <a:solidFill>
                  <a:srgbClr val="2F528F"/>
                </a:solidFill>
                <a:latin typeface="Calibri" panose="020F0502020204030204" pitchFamily="34" charset="0"/>
              </a:rPr>
              <a:t>■ Business Capability Assessment, including:</a:t>
            </a:r>
          </a:p>
          <a:p>
            <a:pPr algn="l"/>
            <a:r>
              <a:rPr lang="en-GB" sz="1100">
                <a:solidFill>
                  <a:srgbClr val="2F528F"/>
                </a:solidFill>
                <a:latin typeface="Calibri" panose="020F0502020204030204" pitchFamily="34" charset="0"/>
              </a:rPr>
              <a:t>— Capabilities of the business</a:t>
            </a:r>
          </a:p>
          <a:p>
            <a:pPr algn="l"/>
            <a:r>
              <a:rPr lang="en-GB" sz="1100">
                <a:solidFill>
                  <a:srgbClr val="2F528F"/>
                </a:solidFill>
                <a:latin typeface="Calibri" panose="020F0502020204030204" pitchFamily="34" charset="0"/>
              </a:rPr>
              <a:t>— Baseline state assessment of the performance level of each capability</a:t>
            </a:r>
          </a:p>
          <a:p>
            <a:pPr algn="l"/>
            <a:r>
              <a:rPr lang="en-GB" sz="1100">
                <a:solidFill>
                  <a:srgbClr val="2F528F"/>
                </a:solidFill>
                <a:latin typeface="Calibri" panose="020F0502020204030204" pitchFamily="34" charset="0"/>
              </a:rPr>
              <a:t>— Future state aspiration for the performance level of each capability</a:t>
            </a:r>
          </a:p>
          <a:p>
            <a:pPr algn="l"/>
            <a:r>
              <a:rPr lang="en-GB" sz="1100">
                <a:solidFill>
                  <a:srgbClr val="2F528F"/>
                </a:solidFill>
                <a:latin typeface="Calibri" panose="020F0502020204030204" pitchFamily="34" charset="0"/>
              </a:rPr>
              <a:t>— Baseline state assessment of how each capability is realized</a:t>
            </a:r>
          </a:p>
          <a:p>
            <a:pPr algn="l"/>
            <a:r>
              <a:rPr lang="en-GB" sz="1100">
                <a:solidFill>
                  <a:srgbClr val="2F528F"/>
                </a:solidFill>
                <a:latin typeface="Calibri" panose="020F0502020204030204" pitchFamily="34" charset="0"/>
              </a:rPr>
              <a:t>— Future state aspiration for how each capability should be realized</a:t>
            </a:r>
          </a:p>
          <a:p>
            <a:pPr algn="l"/>
            <a:r>
              <a:rPr lang="en-GB" sz="1100">
                <a:solidFill>
                  <a:srgbClr val="2F528F"/>
                </a:solidFill>
                <a:latin typeface="Calibri" panose="020F0502020204030204" pitchFamily="34" charset="0"/>
              </a:rPr>
              <a:t>— Assessment of likely impacts to the business organization resulting from the</a:t>
            </a:r>
          </a:p>
          <a:p>
            <a:pPr algn="l"/>
            <a:r>
              <a:rPr lang="en-GB" sz="1100">
                <a:solidFill>
                  <a:srgbClr val="2F528F"/>
                </a:solidFill>
                <a:latin typeface="Calibri" panose="020F0502020204030204" pitchFamily="34" charset="0"/>
              </a:rPr>
              <a:t>successful deployment of the Target Architecture</a:t>
            </a:r>
          </a:p>
          <a:p>
            <a:pPr algn="l"/>
            <a:r>
              <a:rPr lang="en-GB" sz="1100">
                <a:solidFill>
                  <a:srgbClr val="2F528F"/>
                </a:solidFill>
                <a:latin typeface="Calibri" panose="020F0502020204030204" pitchFamily="34" charset="0"/>
              </a:rPr>
              <a:t>■ IT Capability Assessment, including:</a:t>
            </a:r>
          </a:p>
          <a:p>
            <a:pPr algn="l"/>
            <a:r>
              <a:rPr lang="en-GB" sz="1100">
                <a:solidFill>
                  <a:srgbClr val="2F528F"/>
                </a:solidFill>
                <a:latin typeface="Calibri" panose="020F0502020204030204" pitchFamily="34" charset="0"/>
              </a:rPr>
              <a:t>— Baseline and target maturity level of change process</a:t>
            </a:r>
          </a:p>
          <a:p>
            <a:pPr algn="l"/>
            <a:r>
              <a:rPr lang="en-GB" sz="1100">
                <a:solidFill>
                  <a:srgbClr val="2F528F"/>
                </a:solidFill>
                <a:latin typeface="Calibri" panose="020F0502020204030204" pitchFamily="34" charset="0"/>
              </a:rPr>
              <a:t>— Baseline and target maturity level of operational processes</a:t>
            </a:r>
          </a:p>
          <a:p>
            <a:pPr algn="l"/>
            <a:r>
              <a:rPr lang="en-GB" sz="1100">
                <a:solidFill>
                  <a:srgbClr val="2F528F"/>
                </a:solidFill>
                <a:latin typeface="Calibri" panose="020F0502020204030204" pitchFamily="34" charset="0"/>
              </a:rPr>
              <a:t>— Baseline capability and capacity assessment</a:t>
            </a:r>
          </a:p>
          <a:p>
            <a:pPr algn="l"/>
            <a:r>
              <a:rPr lang="en-GB" sz="1100">
                <a:solidFill>
                  <a:srgbClr val="2F528F"/>
                </a:solidFill>
                <a:latin typeface="Calibri" panose="020F0502020204030204" pitchFamily="34" charset="0"/>
              </a:rPr>
              <a:t>— Assessment of the likely impacts to the IT organization resulting from the successful</a:t>
            </a:r>
          </a:p>
          <a:p>
            <a:pPr algn="l"/>
            <a:r>
              <a:rPr lang="en-GB" sz="1100">
                <a:solidFill>
                  <a:srgbClr val="2F528F"/>
                </a:solidFill>
                <a:latin typeface="Calibri" panose="020F0502020204030204" pitchFamily="34" charset="0"/>
              </a:rPr>
              <a:t>deployment of the Target Architecture</a:t>
            </a:r>
          </a:p>
          <a:p>
            <a:pPr algn="l"/>
            <a:r>
              <a:rPr lang="en-GB" sz="1100">
                <a:solidFill>
                  <a:srgbClr val="2F528F"/>
                </a:solidFill>
                <a:latin typeface="Calibri" panose="020F0502020204030204" pitchFamily="34" charset="0"/>
              </a:rPr>
              <a:t>■ Architecture maturity assessment, including:</a:t>
            </a:r>
          </a:p>
          <a:p>
            <a:pPr algn="l"/>
            <a:r>
              <a:rPr lang="en-GB" sz="1100">
                <a:solidFill>
                  <a:srgbClr val="2F528F"/>
                </a:solidFill>
                <a:latin typeface="Calibri" panose="020F0502020204030204" pitchFamily="34" charset="0"/>
              </a:rPr>
              <a:t>— Architecture Governance processes, organization, roles, and responsibilities</a:t>
            </a:r>
          </a:p>
          <a:p>
            <a:pPr algn="l"/>
            <a:r>
              <a:rPr lang="en-GB" sz="1100">
                <a:solidFill>
                  <a:srgbClr val="2F528F"/>
                </a:solidFill>
                <a:latin typeface="Calibri" panose="020F0502020204030204" pitchFamily="34" charset="0"/>
              </a:rPr>
              <a:t>— Architecture skills assessment</a:t>
            </a:r>
          </a:p>
          <a:p>
            <a:pPr algn="l"/>
            <a:r>
              <a:rPr lang="en-GB" sz="1100">
                <a:solidFill>
                  <a:srgbClr val="2F528F"/>
                </a:solidFill>
                <a:latin typeface="Calibri" panose="020F0502020204030204" pitchFamily="34" charset="0"/>
              </a:rPr>
              <a:t>— Breadth, depth, and quality of landscape definition with the Architecture Repository</a:t>
            </a:r>
          </a:p>
          <a:p>
            <a:pPr algn="l"/>
            <a:r>
              <a:rPr lang="en-GB" sz="1100">
                <a:solidFill>
                  <a:srgbClr val="2F528F"/>
                </a:solidFill>
                <a:latin typeface="Calibri" panose="020F0502020204030204" pitchFamily="34" charset="0"/>
              </a:rPr>
              <a:t>— Breadth, depth, and quality of standards definition with the Architecture Repository</a:t>
            </a:r>
          </a:p>
          <a:p>
            <a:pPr algn="l"/>
            <a:r>
              <a:rPr lang="en-GB" sz="1100">
                <a:solidFill>
                  <a:srgbClr val="2F528F"/>
                </a:solidFill>
                <a:latin typeface="Calibri" panose="020F0502020204030204" pitchFamily="34" charset="0"/>
              </a:rPr>
              <a:t>— Breadth, depth, and quality of reference model definition with the Architecture</a:t>
            </a:r>
          </a:p>
          <a:p>
            <a:pPr algn="l"/>
            <a:r>
              <a:rPr lang="en-GB" sz="1100">
                <a:solidFill>
                  <a:srgbClr val="2F528F"/>
                </a:solidFill>
                <a:latin typeface="Calibri" panose="020F0502020204030204" pitchFamily="34" charset="0"/>
              </a:rPr>
              <a:t>Repository</a:t>
            </a:r>
          </a:p>
          <a:p>
            <a:pPr algn="l"/>
            <a:r>
              <a:rPr lang="en-GB" sz="1100">
                <a:solidFill>
                  <a:srgbClr val="2F528F"/>
                </a:solidFill>
                <a:latin typeface="Calibri" panose="020F0502020204030204" pitchFamily="34" charset="0"/>
              </a:rPr>
              <a:t>— Assessment of re-use potential</a:t>
            </a:r>
          </a:p>
          <a:p>
            <a:pPr algn="l"/>
            <a:r>
              <a:rPr lang="en-GB" sz="1100">
                <a:solidFill>
                  <a:srgbClr val="2F528F"/>
                </a:solidFill>
                <a:latin typeface="Calibri" panose="020F0502020204030204" pitchFamily="34" charset="0"/>
              </a:rPr>
              <a:t>■ Business Transformation Readiness Assessment, including:</a:t>
            </a:r>
          </a:p>
          <a:p>
            <a:pPr algn="l"/>
            <a:r>
              <a:rPr lang="en-GB" sz="1100">
                <a:solidFill>
                  <a:srgbClr val="2F528F"/>
                </a:solidFill>
                <a:latin typeface="Calibri" panose="020F0502020204030204" pitchFamily="34" charset="0"/>
              </a:rPr>
              <a:t>— Readiness factors</a:t>
            </a:r>
          </a:p>
          <a:p>
            <a:pPr algn="l"/>
            <a:r>
              <a:rPr lang="en-GB" sz="1100">
                <a:solidFill>
                  <a:srgbClr val="2F528F"/>
                </a:solidFill>
                <a:latin typeface="Calibri" panose="020F0502020204030204" pitchFamily="34" charset="0"/>
              </a:rPr>
              <a:t>— Vision for each readiness factor</a:t>
            </a:r>
          </a:p>
          <a:p>
            <a:pPr algn="l"/>
            <a:r>
              <a:rPr lang="en-GB" sz="1100">
                <a:solidFill>
                  <a:srgbClr val="2F528F"/>
                </a:solidFill>
                <a:latin typeface="Calibri" panose="020F0502020204030204" pitchFamily="34" charset="0"/>
              </a:rPr>
              <a:t>— Current and target readiness ratings</a:t>
            </a:r>
          </a:p>
          <a:p>
            <a:pPr algn="l"/>
            <a:r>
              <a:rPr lang="en-GB" sz="1100">
                <a:solidFill>
                  <a:srgbClr val="2F528F"/>
                </a:solidFill>
                <a:latin typeface="Calibri" panose="020F0502020204030204" pitchFamily="34" charset="0"/>
              </a:rPr>
              <a:t>— Readiness risks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213</a:t>
            </a:fld>
            <a:endParaRPr lang="en-GB">
              <a:latin typeface="Calibri" panose="020F0502020204030204" pitchFamily="34" charset="0"/>
            </a:endParaRPr>
          </a:p>
        </p:txBody>
      </p:sp>
    </p:spTree>
    <p:extLst>
      <p:ext uri="{BB962C8B-B14F-4D97-AF65-F5344CB8AC3E}">
        <p14:creationId xmlns:p14="http://schemas.microsoft.com/office/powerpoint/2010/main" val="344163955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M-41
Level=1 : L.O.= 7.3i : Briefly describe the TOGAF Standard deliverables created and consumed in different TOGAF ADM phases:
Change Request
See: TOGAF® Standard – Architecture Content : Page 72 : §4.2.11</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4.2.11 Change Request</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During implementation of an architecture, as more facts become known, it is possible that the original Architecture Definition and requirements are not suitable, or are not sufficient to complete</a:t>
            </a:r>
          </a:p>
          <a:p>
            <a:pPr algn="l"/>
            <a:r>
              <a:rPr lang="en-GB" sz="1100">
                <a:solidFill>
                  <a:srgbClr val="2F528F"/>
                </a:solidFill>
                <a:latin typeface="Calibri" panose="020F0502020204030204" pitchFamily="34" charset="0"/>
              </a:rPr>
              <a:t>the implementation of a solution. In these circumstances, it is necessary for implementation projects to either deviate from the suggested Architectural approach or to request scope</a:t>
            </a:r>
          </a:p>
          <a:p>
            <a:pPr algn="l"/>
            <a:r>
              <a:rPr lang="en-GB" sz="1100">
                <a:solidFill>
                  <a:srgbClr val="2F528F"/>
                </a:solidFill>
                <a:latin typeface="Calibri" panose="020F0502020204030204" pitchFamily="34" charset="0"/>
              </a:rPr>
              <a:t>extensions. Additionally, external factors — such as market factors, changes in business strategy, and new technology opportunities — may open up opportunities to extend and refine</a:t>
            </a:r>
          </a:p>
          <a:p>
            <a:pPr algn="l"/>
            <a:r>
              <a:rPr lang="en-GB" sz="1100">
                <a:solidFill>
                  <a:srgbClr val="2F528F"/>
                </a:solidFill>
                <a:latin typeface="Calibri" panose="020F0502020204030204" pitchFamily="34" charset="0"/>
              </a:rPr>
              <a:t>the architecture.</a:t>
            </a:r>
          </a:p>
          <a:p>
            <a:pPr algn="l"/>
            <a:r>
              <a:rPr lang="en-GB" sz="1100">
                <a:solidFill>
                  <a:srgbClr val="2F528F"/>
                </a:solidFill>
                <a:latin typeface="Calibri" panose="020F0502020204030204" pitchFamily="34" charset="0"/>
              </a:rPr>
              <a:t>In these circumstances, a Change Request may be submitted in order to kick-start a further cycle of architecture work.</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Change Request are:</a:t>
            </a:r>
          </a:p>
          <a:p>
            <a:pPr algn="l"/>
            <a:r>
              <a:rPr lang="en-GB" sz="1100">
                <a:solidFill>
                  <a:srgbClr val="2F528F"/>
                </a:solidFill>
                <a:latin typeface="Calibri" panose="020F0502020204030204" pitchFamily="34" charset="0"/>
              </a:rPr>
              <a:t>■ Description of the proposed change</a:t>
            </a:r>
          </a:p>
          <a:p>
            <a:pPr algn="l"/>
            <a:r>
              <a:rPr lang="en-GB" sz="1100">
                <a:solidFill>
                  <a:srgbClr val="2F528F"/>
                </a:solidFill>
                <a:latin typeface="Calibri" panose="020F0502020204030204" pitchFamily="34" charset="0"/>
              </a:rPr>
              <a:t>■ Rationale for the proposed change</a:t>
            </a:r>
          </a:p>
          <a:p>
            <a:pPr algn="l"/>
            <a:r>
              <a:rPr lang="en-GB" sz="1100">
                <a:solidFill>
                  <a:srgbClr val="2F528F"/>
                </a:solidFill>
                <a:latin typeface="Calibri" panose="020F0502020204030204" pitchFamily="34" charset="0"/>
              </a:rPr>
              <a:t>■ Impact assessment of the proposed change, including:</a:t>
            </a:r>
          </a:p>
          <a:p>
            <a:pPr algn="l"/>
            <a:r>
              <a:rPr lang="en-GB" sz="1100">
                <a:solidFill>
                  <a:srgbClr val="2F528F"/>
                </a:solidFill>
                <a:latin typeface="Calibri" panose="020F0502020204030204" pitchFamily="34" charset="0"/>
              </a:rPr>
              <a:t>— Reference to specific requirements</a:t>
            </a:r>
          </a:p>
          <a:p>
            <a:pPr algn="l"/>
            <a:r>
              <a:rPr lang="en-GB" sz="1100">
                <a:solidFill>
                  <a:srgbClr val="2F528F"/>
                </a:solidFill>
                <a:latin typeface="Calibri" panose="020F0502020204030204" pitchFamily="34" charset="0"/>
              </a:rPr>
              <a:t>— Stakeholder priority of the requirements to date</a:t>
            </a:r>
          </a:p>
          <a:p>
            <a:pPr algn="l"/>
            <a:r>
              <a:rPr lang="en-GB" sz="1100">
                <a:solidFill>
                  <a:srgbClr val="2F528F"/>
                </a:solidFill>
                <a:latin typeface="Calibri" panose="020F0502020204030204" pitchFamily="34" charset="0"/>
              </a:rPr>
              <a:t>— Phases to be revisited</a:t>
            </a:r>
          </a:p>
          <a:p>
            <a:pPr algn="l"/>
            <a:r>
              <a:rPr lang="en-GB" sz="1100">
                <a:solidFill>
                  <a:srgbClr val="2F528F"/>
                </a:solidFill>
                <a:latin typeface="Calibri" panose="020F0502020204030204" pitchFamily="34" charset="0"/>
              </a:rPr>
              <a:t>— Phase to lead on requirements prioritization</a:t>
            </a:r>
          </a:p>
          <a:p>
            <a:pPr algn="l"/>
            <a:r>
              <a:rPr lang="en-GB" sz="1100">
                <a:solidFill>
                  <a:srgbClr val="2F528F"/>
                </a:solidFill>
                <a:latin typeface="Calibri" panose="020F0502020204030204" pitchFamily="34" charset="0"/>
              </a:rPr>
              <a:t>— Results of phase investigations and revised priorities</a:t>
            </a:r>
          </a:p>
          <a:p>
            <a:pPr algn="l"/>
            <a:r>
              <a:rPr lang="en-GB" sz="1100">
                <a:solidFill>
                  <a:srgbClr val="2F528F"/>
                </a:solidFill>
                <a:latin typeface="Calibri" panose="020F0502020204030204" pitchFamily="34" charset="0"/>
              </a:rPr>
              <a:t>— Recommendations on management of requirements</a:t>
            </a:r>
          </a:p>
          <a:p>
            <a:pPr algn="l"/>
            <a:r>
              <a:rPr lang="en-GB" sz="1100">
                <a:solidFill>
                  <a:srgbClr val="2F528F"/>
                </a:solidFill>
                <a:latin typeface="Calibri" panose="020F0502020204030204" pitchFamily="34" charset="0"/>
              </a:rPr>
              <a:t>■ Repository reference number</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214</a:t>
            </a:fld>
            <a:endParaRPr lang="en-GB">
              <a:latin typeface="Calibri" panose="020F0502020204030204" pitchFamily="34" charset="0"/>
            </a:endParaRPr>
          </a:p>
        </p:txBody>
      </p:sp>
    </p:spTree>
    <p:extLst>
      <p:ext uri="{BB962C8B-B14F-4D97-AF65-F5344CB8AC3E}">
        <p14:creationId xmlns:p14="http://schemas.microsoft.com/office/powerpoint/2010/main" val="2498781286"/>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M-42
Level=1 : L.O.= 7.3j : Briefly describe the TOGAF Standard deliverables created and consumed in different TOGAF ADM phases:
Communications Plan
See : TOGAF® Standard – Architecture Content : Page 73 : §4.2.12</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4.2.12 Communications Plan</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Enterprise Architectures contain large volumes of complex and inter-dependent information.</a:t>
            </a:r>
          </a:p>
          <a:p>
            <a:pPr algn="l"/>
            <a:r>
              <a:rPr lang="en-GB" sz="1100">
                <a:solidFill>
                  <a:srgbClr val="2F528F"/>
                </a:solidFill>
                <a:latin typeface="Calibri" panose="020F0502020204030204" pitchFamily="34" charset="0"/>
              </a:rPr>
              <a:t>Effective communication of targeted information to the right stakeholders at the right time is a CSF for Enterprise Architecture. Development of a Communications Plan for architecture allows</a:t>
            </a:r>
          </a:p>
          <a:p>
            <a:pPr algn="l"/>
            <a:r>
              <a:rPr lang="en-GB" sz="1100">
                <a:solidFill>
                  <a:srgbClr val="2F528F"/>
                </a:solidFill>
                <a:latin typeface="Calibri" panose="020F0502020204030204" pitchFamily="34" charset="0"/>
              </a:rPr>
              <a:t>for this communication to be carried out within a planned and managed process.</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Communications Plan are:</a:t>
            </a:r>
          </a:p>
          <a:p>
            <a:pPr algn="l"/>
            <a:r>
              <a:rPr lang="en-GB" sz="1100">
                <a:solidFill>
                  <a:srgbClr val="2F528F"/>
                </a:solidFill>
                <a:latin typeface="Calibri" panose="020F0502020204030204" pitchFamily="34" charset="0"/>
              </a:rPr>
              <a:t>■ Identification of stakeholders and grouping by communication requirements</a:t>
            </a:r>
          </a:p>
          <a:p>
            <a:pPr algn="l"/>
            <a:r>
              <a:rPr lang="en-GB" sz="1100">
                <a:solidFill>
                  <a:srgbClr val="2F528F"/>
                </a:solidFill>
                <a:latin typeface="Calibri" panose="020F0502020204030204" pitchFamily="34" charset="0"/>
              </a:rPr>
              <a:t>■ Identification of communication needs, key messages in relation to the Architecture Vision, communication risks, and CSFs</a:t>
            </a:r>
          </a:p>
          <a:p>
            <a:pPr algn="l"/>
            <a:r>
              <a:rPr lang="en-GB" sz="1100">
                <a:solidFill>
                  <a:srgbClr val="2F528F"/>
                </a:solidFill>
                <a:latin typeface="Calibri" panose="020F0502020204030204" pitchFamily="34" charset="0"/>
              </a:rPr>
              <a:t>■ Identification of mechanisms that will be used to communicate with stakeholders and allow access to architecture information, such as meetings, newsletters, repositories, etc.</a:t>
            </a:r>
          </a:p>
          <a:p>
            <a:pPr algn="l"/>
            <a:r>
              <a:rPr lang="en-GB" sz="1100">
                <a:solidFill>
                  <a:srgbClr val="2F528F"/>
                </a:solidFill>
                <a:latin typeface="Calibri" panose="020F0502020204030204" pitchFamily="34" charset="0"/>
              </a:rPr>
              <a:t>■ Identification of a communications timetable, showing which communications will occur with which stakeholder groups at what time and in what location</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215</a:t>
            </a:fld>
            <a:endParaRPr lang="en-GB">
              <a:latin typeface="Calibri" panose="020F0502020204030204" pitchFamily="34" charset="0"/>
            </a:endParaRPr>
          </a:p>
        </p:txBody>
      </p:sp>
    </p:spTree>
    <p:extLst>
      <p:ext uri="{BB962C8B-B14F-4D97-AF65-F5344CB8AC3E}">
        <p14:creationId xmlns:p14="http://schemas.microsoft.com/office/powerpoint/2010/main" val="50921121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M-43
Level=1 : L.O.= 7.3k : Briefly describe the TOGAF Standard deliverables created and consumed in different TOGAF ADM phases:
Compliance Assessment
See : TOGAF® Standard – Architecture Content : Page 73 : §4.2.13</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4.2.13 Compliance Assessment</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Once an architecture has been defined, it is necessary to govern that architecture through implementation to ensure that the original Architecture Vision is appropriately realized and that</a:t>
            </a:r>
          </a:p>
          <a:p>
            <a:pPr algn="l"/>
            <a:r>
              <a:rPr lang="en-GB" sz="1100">
                <a:solidFill>
                  <a:srgbClr val="2F528F"/>
                </a:solidFill>
                <a:latin typeface="Calibri" panose="020F0502020204030204" pitchFamily="34" charset="0"/>
              </a:rPr>
              <a:t>any implementation learnings are fed back into the architecture process. Periodic compliance reviews of implementation projects provide a mechanism to review project progress and ensure</a:t>
            </a:r>
          </a:p>
          <a:p>
            <a:pPr algn="l"/>
            <a:r>
              <a:rPr lang="en-GB" sz="1100">
                <a:solidFill>
                  <a:srgbClr val="2F528F"/>
                </a:solidFill>
                <a:latin typeface="Calibri" panose="020F0502020204030204" pitchFamily="34" charset="0"/>
              </a:rPr>
              <a:t>that the design and implementation is proceeding in line with the strategic and architectural objectives.</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Compliance Assessment are:</a:t>
            </a:r>
          </a:p>
          <a:p>
            <a:pPr algn="l"/>
            <a:r>
              <a:rPr lang="en-GB" sz="1100">
                <a:solidFill>
                  <a:srgbClr val="2F528F"/>
                </a:solidFill>
                <a:latin typeface="Calibri" panose="020F0502020204030204" pitchFamily="34" charset="0"/>
              </a:rPr>
              <a:t>■ Overview of project progress and status</a:t>
            </a:r>
          </a:p>
          <a:p>
            <a:pPr algn="l"/>
            <a:r>
              <a:rPr lang="en-GB" sz="1100">
                <a:solidFill>
                  <a:srgbClr val="2F528F"/>
                </a:solidFill>
                <a:latin typeface="Calibri" panose="020F0502020204030204" pitchFamily="34" charset="0"/>
              </a:rPr>
              <a:t>■ Overview of project architecture/design</a:t>
            </a:r>
          </a:p>
          <a:p>
            <a:pPr algn="l"/>
            <a:r>
              <a:rPr lang="en-GB" sz="1100">
                <a:solidFill>
                  <a:srgbClr val="2F528F"/>
                </a:solidFill>
                <a:latin typeface="Calibri" panose="020F0502020204030204" pitchFamily="34" charset="0"/>
              </a:rPr>
              <a:t>■ Completed architecture checklists:</a:t>
            </a:r>
          </a:p>
          <a:p>
            <a:pPr algn="l"/>
            <a:r>
              <a:rPr lang="en-GB" sz="1100">
                <a:solidFill>
                  <a:srgbClr val="2F528F"/>
                </a:solidFill>
                <a:latin typeface="Calibri" panose="020F0502020204030204" pitchFamily="34" charset="0"/>
              </a:rPr>
              <a:t>— Hardware and operating system checklist</a:t>
            </a:r>
          </a:p>
          <a:p>
            <a:pPr algn="l"/>
            <a:r>
              <a:rPr lang="en-GB" sz="1100">
                <a:solidFill>
                  <a:srgbClr val="2F528F"/>
                </a:solidFill>
                <a:latin typeface="Calibri" panose="020F0502020204030204" pitchFamily="34" charset="0"/>
              </a:rPr>
              <a:t>— Software services and middleware checklist</a:t>
            </a:r>
          </a:p>
          <a:p>
            <a:pPr algn="l"/>
            <a:r>
              <a:rPr lang="en-GB" sz="1100">
                <a:solidFill>
                  <a:srgbClr val="2F528F"/>
                </a:solidFill>
                <a:latin typeface="Calibri" panose="020F0502020204030204" pitchFamily="34" charset="0"/>
              </a:rPr>
              <a:t>— Applications checklists</a:t>
            </a:r>
          </a:p>
          <a:p>
            <a:pPr algn="l"/>
            <a:r>
              <a:rPr lang="en-GB" sz="1100">
                <a:solidFill>
                  <a:srgbClr val="2F528F"/>
                </a:solidFill>
                <a:latin typeface="Calibri" panose="020F0502020204030204" pitchFamily="34" charset="0"/>
              </a:rPr>
              <a:t>— Information management checklists</a:t>
            </a:r>
          </a:p>
          <a:p>
            <a:pPr algn="l"/>
            <a:r>
              <a:rPr lang="en-GB" sz="1100">
                <a:solidFill>
                  <a:srgbClr val="2F528F"/>
                </a:solidFill>
                <a:latin typeface="Calibri" panose="020F0502020204030204" pitchFamily="34" charset="0"/>
              </a:rPr>
              <a:t>— Security checklists</a:t>
            </a:r>
          </a:p>
          <a:p>
            <a:pPr algn="l"/>
            <a:r>
              <a:rPr lang="en-GB" sz="1100">
                <a:solidFill>
                  <a:srgbClr val="2F528F"/>
                </a:solidFill>
                <a:latin typeface="Calibri" panose="020F0502020204030204" pitchFamily="34" charset="0"/>
              </a:rPr>
              <a:t>— System management checklists</a:t>
            </a:r>
          </a:p>
          <a:p>
            <a:pPr algn="l"/>
            <a:r>
              <a:rPr lang="en-GB" sz="1100">
                <a:solidFill>
                  <a:srgbClr val="2F528F"/>
                </a:solidFill>
                <a:latin typeface="Calibri" panose="020F0502020204030204" pitchFamily="34" charset="0"/>
              </a:rPr>
              <a:t>— System engineering checklists</a:t>
            </a:r>
          </a:p>
          <a:p>
            <a:pPr algn="l"/>
            <a:r>
              <a:rPr lang="en-GB" sz="1100">
                <a:solidFill>
                  <a:srgbClr val="2F528F"/>
                </a:solidFill>
                <a:latin typeface="Calibri" panose="020F0502020204030204" pitchFamily="34" charset="0"/>
              </a:rPr>
              <a:t>— Methods and tools checklists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216</a:t>
            </a:fld>
            <a:endParaRPr lang="en-GB">
              <a:latin typeface="Calibri" panose="020F0502020204030204" pitchFamily="34" charset="0"/>
            </a:endParaRPr>
          </a:p>
        </p:txBody>
      </p:sp>
    </p:spTree>
    <p:extLst>
      <p:ext uri="{BB962C8B-B14F-4D97-AF65-F5344CB8AC3E}">
        <p14:creationId xmlns:p14="http://schemas.microsoft.com/office/powerpoint/2010/main" val="3136448208"/>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M-44
Level=1 : L.O.= 7.3l : Briefly describe the TOGAF Standard deliverables created and consumed in different TOGAF ADM phases: Implementation and Migration Plan
See : TOGAF® Standard – Architecture Content : Page 74 : §4.2.14</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4.2.14 Implementation and Migration Plan</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Implementation and Migration Plan provides a schedule of the projects that will realize the Target Architecture. The Implementation and Migration Plan includes executable projects</a:t>
            </a:r>
          </a:p>
          <a:p>
            <a:pPr algn="l"/>
            <a:r>
              <a:rPr lang="en-GB" sz="1100">
                <a:solidFill>
                  <a:srgbClr val="2F528F"/>
                </a:solidFill>
                <a:latin typeface="Calibri" panose="020F0502020204030204" pitchFamily="34" charset="0"/>
              </a:rPr>
              <a:t>grouped into managed portfolios and programs. The Implementation and Migration Strategy identifying the approach to change is a key element of the Implementation and Migration Plan.</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Implementation and Migration Plan are:</a:t>
            </a:r>
          </a:p>
          <a:p>
            <a:pPr algn="l"/>
            <a:r>
              <a:rPr lang="en-GB" sz="1100">
                <a:solidFill>
                  <a:srgbClr val="2F528F"/>
                </a:solidFill>
                <a:latin typeface="Calibri" panose="020F0502020204030204" pitchFamily="34" charset="0"/>
              </a:rPr>
              <a:t>■ Implementation and Migration Strategy:</a:t>
            </a:r>
          </a:p>
          <a:p>
            <a:pPr algn="l"/>
            <a:r>
              <a:rPr lang="en-GB" sz="1100">
                <a:solidFill>
                  <a:srgbClr val="2F528F"/>
                </a:solidFill>
                <a:latin typeface="Calibri" panose="020F0502020204030204" pitchFamily="34" charset="0"/>
              </a:rPr>
              <a:t>— Strategic implementation direction</a:t>
            </a:r>
          </a:p>
          <a:p>
            <a:pPr algn="l"/>
            <a:r>
              <a:rPr lang="en-GB" sz="1100">
                <a:solidFill>
                  <a:srgbClr val="2F528F"/>
                </a:solidFill>
                <a:latin typeface="Calibri" panose="020F0502020204030204" pitchFamily="34" charset="0"/>
              </a:rPr>
              <a:t>— Implementation sequencing approach</a:t>
            </a:r>
          </a:p>
          <a:p>
            <a:pPr algn="l"/>
            <a:r>
              <a:rPr lang="en-GB" sz="1100">
                <a:solidFill>
                  <a:srgbClr val="2F528F"/>
                </a:solidFill>
                <a:latin typeface="Calibri" panose="020F0502020204030204" pitchFamily="34" charset="0"/>
              </a:rPr>
              <a:t>■ Project and portfolio breakdown of implementation:</a:t>
            </a:r>
          </a:p>
          <a:p>
            <a:pPr algn="l"/>
            <a:r>
              <a:rPr lang="en-GB" sz="1100">
                <a:solidFill>
                  <a:srgbClr val="2F528F"/>
                </a:solidFill>
                <a:latin typeface="Calibri" panose="020F0502020204030204" pitchFamily="34" charset="0"/>
              </a:rPr>
              <a:t>— Allocation of work packages to project and portfolio</a:t>
            </a:r>
          </a:p>
          <a:p>
            <a:pPr algn="l"/>
            <a:r>
              <a:rPr lang="en-GB" sz="1100">
                <a:solidFill>
                  <a:srgbClr val="2F528F"/>
                </a:solidFill>
                <a:latin typeface="Calibri" panose="020F0502020204030204" pitchFamily="34" charset="0"/>
              </a:rPr>
              <a:t>— Capabilities delivered by projects</a:t>
            </a:r>
          </a:p>
          <a:p>
            <a:pPr algn="l"/>
            <a:r>
              <a:rPr lang="en-GB" sz="1100">
                <a:solidFill>
                  <a:srgbClr val="2F528F"/>
                </a:solidFill>
                <a:latin typeface="Calibri" panose="020F0502020204030204" pitchFamily="34" charset="0"/>
              </a:rPr>
              <a:t>— Milestones and timing</a:t>
            </a:r>
          </a:p>
          <a:p>
            <a:pPr algn="l"/>
            <a:r>
              <a:rPr lang="en-GB" sz="1100">
                <a:solidFill>
                  <a:srgbClr val="2F528F"/>
                </a:solidFill>
                <a:latin typeface="Calibri" panose="020F0502020204030204" pitchFamily="34" charset="0"/>
              </a:rPr>
              <a:t>— Work breakdown structure</a:t>
            </a:r>
          </a:p>
          <a:p>
            <a:pPr algn="l"/>
            <a:r>
              <a:rPr lang="en-GB" sz="1100">
                <a:solidFill>
                  <a:srgbClr val="2F528F"/>
                </a:solidFill>
                <a:latin typeface="Calibri" panose="020F0502020204030204" pitchFamily="34" charset="0"/>
              </a:rPr>
              <a:t>— May include impact on existing portfolio, program, and projects</a:t>
            </a:r>
          </a:p>
          <a:p>
            <a:pPr algn="l"/>
            <a:r>
              <a:rPr lang="en-GB" sz="1100">
                <a:solidFill>
                  <a:srgbClr val="2F528F"/>
                </a:solidFill>
                <a:latin typeface="Calibri" panose="020F0502020204030204" pitchFamily="34" charset="0"/>
              </a:rPr>
              <a:t>It may contain:</a:t>
            </a:r>
          </a:p>
          <a:p>
            <a:pPr algn="l"/>
            <a:r>
              <a:rPr lang="en-GB" sz="1100">
                <a:solidFill>
                  <a:srgbClr val="2F528F"/>
                </a:solidFill>
                <a:latin typeface="Calibri" panose="020F0502020204030204" pitchFamily="34" charset="0"/>
              </a:rPr>
              <a:t>■ Project charters:</a:t>
            </a:r>
          </a:p>
          <a:p>
            <a:pPr algn="l"/>
            <a:r>
              <a:rPr lang="en-GB" sz="1100">
                <a:solidFill>
                  <a:srgbClr val="2F528F"/>
                </a:solidFill>
                <a:latin typeface="Calibri" panose="020F0502020204030204" pitchFamily="34" charset="0"/>
              </a:rPr>
              <a:t>— Included work packages</a:t>
            </a:r>
          </a:p>
          <a:p>
            <a:pPr algn="l"/>
            <a:r>
              <a:rPr lang="en-GB" sz="1100">
                <a:solidFill>
                  <a:srgbClr val="2F528F"/>
                </a:solidFill>
                <a:latin typeface="Calibri" panose="020F0502020204030204" pitchFamily="34" charset="0"/>
              </a:rPr>
              <a:t>— Business value</a:t>
            </a:r>
          </a:p>
          <a:p>
            <a:pPr algn="l"/>
            <a:r>
              <a:rPr lang="en-GB" sz="1100">
                <a:solidFill>
                  <a:srgbClr val="2F528F"/>
                </a:solidFill>
                <a:latin typeface="Calibri" panose="020F0502020204030204" pitchFamily="34" charset="0"/>
              </a:rPr>
              <a:t>— Risk, issues, assumptions, dependencies</a:t>
            </a:r>
          </a:p>
          <a:p>
            <a:pPr algn="l"/>
            <a:r>
              <a:rPr lang="en-GB" sz="1100">
                <a:solidFill>
                  <a:srgbClr val="2F528F"/>
                </a:solidFill>
                <a:latin typeface="Calibri" panose="020F0502020204030204" pitchFamily="34" charset="0"/>
              </a:rPr>
              <a:t>— Resource requirements and costs</a:t>
            </a:r>
          </a:p>
          <a:p>
            <a:pPr algn="l"/>
            <a:r>
              <a:rPr lang="en-GB" sz="1100">
                <a:solidFill>
                  <a:srgbClr val="2F528F"/>
                </a:solidFill>
                <a:latin typeface="Calibri" panose="020F0502020204030204" pitchFamily="34" charset="0"/>
              </a:rPr>
              <a:t>— Benefits of migration, determined (including mapping to business requirements)</a:t>
            </a:r>
          </a:p>
          <a:p>
            <a:pPr algn="l"/>
            <a:r>
              <a:rPr lang="en-GB" sz="1100">
                <a:solidFill>
                  <a:srgbClr val="2F528F"/>
                </a:solidFill>
                <a:latin typeface="Calibri" panose="020F0502020204030204" pitchFamily="34" charset="0"/>
              </a:rPr>
              <a:t>— Estimated costs of migration options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217</a:t>
            </a:fld>
            <a:endParaRPr lang="en-GB">
              <a:latin typeface="Calibri" panose="020F0502020204030204" pitchFamily="34" charset="0"/>
            </a:endParaRPr>
          </a:p>
        </p:txBody>
      </p:sp>
    </p:spTree>
    <p:extLst>
      <p:ext uri="{BB962C8B-B14F-4D97-AF65-F5344CB8AC3E}">
        <p14:creationId xmlns:p14="http://schemas.microsoft.com/office/powerpoint/2010/main" val="210945452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Q-33
Level=1 : L.O.= 7.3m : Briefly describe the TOGAF Standard deliverables created and consumed in different TOGAF ADM phases: Implementation Governance Model
See : TOGAF® Standard – Architecture Content : Page 75 : §4.2.15</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4.2.14 Implementation and Migration Plan</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Implementation and Migration Plan provides a schedule of the projects that will realize the Target Architecture. The Implementation and Migration Plan includes executable projects</a:t>
            </a:r>
          </a:p>
          <a:p>
            <a:pPr algn="l"/>
            <a:r>
              <a:rPr lang="en-GB" sz="1100">
                <a:solidFill>
                  <a:srgbClr val="2F528F"/>
                </a:solidFill>
                <a:latin typeface="Calibri" panose="020F0502020204030204" pitchFamily="34" charset="0"/>
              </a:rPr>
              <a:t>grouped into managed portfolios and programs. The Implementation and Migration Strategy identifying the approach to change is a key element of the Implementation and Migration Plan.</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an Implementation and Migration Plan are:</a:t>
            </a:r>
          </a:p>
          <a:p>
            <a:pPr algn="l"/>
            <a:r>
              <a:rPr lang="en-GB" sz="1100">
                <a:solidFill>
                  <a:srgbClr val="2F528F"/>
                </a:solidFill>
                <a:latin typeface="Calibri" panose="020F0502020204030204" pitchFamily="34" charset="0"/>
              </a:rPr>
              <a:t>■ Implementation and Migration Strategy:</a:t>
            </a:r>
          </a:p>
          <a:p>
            <a:pPr algn="l"/>
            <a:r>
              <a:rPr lang="en-GB" sz="1100">
                <a:solidFill>
                  <a:srgbClr val="2F528F"/>
                </a:solidFill>
                <a:latin typeface="Calibri" panose="020F0502020204030204" pitchFamily="34" charset="0"/>
              </a:rPr>
              <a:t>— Strategic implementation direction</a:t>
            </a:r>
          </a:p>
          <a:p>
            <a:pPr algn="l"/>
            <a:r>
              <a:rPr lang="en-GB" sz="1100">
                <a:solidFill>
                  <a:srgbClr val="2F528F"/>
                </a:solidFill>
                <a:latin typeface="Calibri" panose="020F0502020204030204" pitchFamily="34" charset="0"/>
              </a:rPr>
              <a:t>— Implementation sequencing approach</a:t>
            </a:r>
          </a:p>
          <a:p>
            <a:pPr algn="l"/>
            <a:r>
              <a:rPr lang="en-GB" sz="1100">
                <a:solidFill>
                  <a:srgbClr val="2F528F"/>
                </a:solidFill>
                <a:latin typeface="Calibri" panose="020F0502020204030204" pitchFamily="34" charset="0"/>
              </a:rPr>
              <a:t>■ Project and portfolio breakdown of implementation:</a:t>
            </a:r>
          </a:p>
          <a:p>
            <a:pPr algn="l"/>
            <a:r>
              <a:rPr lang="en-GB" sz="1100">
                <a:solidFill>
                  <a:srgbClr val="2F528F"/>
                </a:solidFill>
                <a:latin typeface="Calibri" panose="020F0502020204030204" pitchFamily="34" charset="0"/>
              </a:rPr>
              <a:t>— Allocation of work packages to project and portfolio</a:t>
            </a:r>
          </a:p>
          <a:p>
            <a:pPr algn="l"/>
            <a:r>
              <a:rPr lang="en-GB" sz="1100">
                <a:solidFill>
                  <a:srgbClr val="2F528F"/>
                </a:solidFill>
                <a:latin typeface="Calibri" panose="020F0502020204030204" pitchFamily="34" charset="0"/>
              </a:rPr>
              <a:t>— Capabilities delivered by projects</a:t>
            </a:r>
          </a:p>
          <a:p>
            <a:pPr algn="l"/>
            <a:r>
              <a:rPr lang="en-GB" sz="1100">
                <a:solidFill>
                  <a:srgbClr val="2F528F"/>
                </a:solidFill>
                <a:latin typeface="Calibri" panose="020F0502020204030204" pitchFamily="34" charset="0"/>
              </a:rPr>
              <a:t>— Milestones and timing</a:t>
            </a:r>
          </a:p>
          <a:p>
            <a:pPr algn="l"/>
            <a:r>
              <a:rPr lang="en-GB" sz="1100">
                <a:solidFill>
                  <a:srgbClr val="2F528F"/>
                </a:solidFill>
                <a:latin typeface="Calibri" panose="020F0502020204030204" pitchFamily="34" charset="0"/>
              </a:rPr>
              <a:t>— Work breakdown structure</a:t>
            </a:r>
          </a:p>
          <a:p>
            <a:pPr algn="l"/>
            <a:r>
              <a:rPr lang="en-GB" sz="1100">
                <a:solidFill>
                  <a:srgbClr val="2F528F"/>
                </a:solidFill>
                <a:latin typeface="Calibri" panose="020F0502020204030204" pitchFamily="34" charset="0"/>
              </a:rPr>
              <a:t>— May include impact on existing portfolio, program, and projects</a:t>
            </a:r>
          </a:p>
          <a:p>
            <a:pPr algn="l"/>
            <a:r>
              <a:rPr lang="en-GB" sz="1100">
                <a:solidFill>
                  <a:srgbClr val="2F528F"/>
                </a:solidFill>
                <a:latin typeface="Calibri" panose="020F0502020204030204" pitchFamily="34" charset="0"/>
              </a:rPr>
              <a:t>It may contain:</a:t>
            </a:r>
          </a:p>
          <a:p>
            <a:pPr algn="l"/>
            <a:r>
              <a:rPr lang="en-GB" sz="1100">
                <a:solidFill>
                  <a:srgbClr val="2F528F"/>
                </a:solidFill>
                <a:latin typeface="Calibri" panose="020F0502020204030204" pitchFamily="34" charset="0"/>
              </a:rPr>
              <a:t>■ Project charters:</a:t>
            </a:r>
          </a:p>
          <a:p>
            <a:pPr algn="l"/>
            <a:r>
              <a:rPr lang="en-GB" sz="1100">
                <a:solidFill>
                  <a:srgbClr val="2F528F"/>
                </a:solidFill>
                <a:latin typeface="Calibri" panose="020F0502020204030204" pitchFamily="34" charset="0"/>
              </a:rPr>
              <a:t>— Included work packages</a:t>
            </a:r>
          </a:p>
          <a:p>
            <a:pPr algn="l"/>
            <a:r>
              <a:rPr lang="en-GB" sz="1100">
                <a:solidFill>
                  <a:srgbClr val="2F528F"/>
                </a:solidFill>
                <a:latin typeface="Calibri" panose="020F0502020204030204" pitchFamily="34" charset="0"/>
              </a:rPr>
              <a:t>— Business value</a:t>
            </a:r>
          </a:p>
          <a:p>
            <a:pPr algn="l"/>
            <a:r>
              <a:rPr lang="en-GB" sz="1100">
                <a:solidFill>
                  <a:srgbClr val="2F528F"/>
                </a:solidFill>
                <a:latin typeface="Calibri" panose="020F0502020204030204" pitchFamily="34" charset="0"/>
              </a:rPr>
              <a:t>— Risk, issues, assumptions, dependencies</a:t>
            </a:r>
          </a:p>
          <a:p>
            <a:pPr algn="l"/>
            <a:r>
              <a:rPr lang="en-GB" sz="1100">
                <a:solidFill>
                  <a:srgbClr val="2F528F"/>
                </a:solidFill>
                <a:latin typeface="Calibri" panose="020F0502020204030204" pitchFamily="34" charset="0"/>
              </a:rPr>
              <a:t>— Resource requirements and costs</a:t>
            </a:r>
          </a:p>
          <a:p>
            <a:pPr algn="l"/>
            <a:r>
              <a:rPr lang="en-GB" sz="1100">
                <a:solidFill>
                  <a:srgbClr val="2F528F"/>
                </a:solidFill>
                <a:latin typeface="Calibri" panose="020F0502020204030204" pitchFamily="34" charset="0"/>
              </a:rPr>
              <a:t>— Benefits of migration, determined (including mapping to business requirements)</a:t>
            </a:r>
          </a:p>
          <a:p>
            <a:pPr algn="l"/>
            <a:r>
              <a:rPr lang="en-GB" sz="1100">
                <a:solidFill>
                  <a:srgbClr val="2F528F"/>
                </a:solidFill>
                <a:latin typeface="Calibri" panose="020F0502020204030204" pitchFamily="34" charset="0"/>
              </a:rPr>
              <a:t>— Estimated costs of migration options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218</a:t>
            </a:fld>
            <a:endParaRPr lang="en-GB">
              <a:latin typeface="Calibri" panose="020F0502020204030204" pitchFamily="34" charset="0"/>
            </a:endParaRPr>
          </a:p>
        </p:txBody>
      </p:sp>
    </p:spTree>
    <p:extLst>
      <p:ext uri="{BB962C8B-B14F-4D97-AF65-F5344CB8AC3E}">
        <p14:creationId xmlns:p14="http://schemas.microsoft.com/office/powerpoint/2010/main" val="1846504674"/>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7.3n : Briefly describe the TOGAF Standard deliverables created and consumed in different TOGAF ADM phases: Request for Architecture Work
See : TOGAF® Standard – Architecture Content : Page 76 : §4.2.17</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4.2.17 Request for Architecture Work</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This is a Doc that is sent from the sponsoring organization to the architecture organization to trigger the start of an architecture development cycle. Requests for Architecture Work can be</a:t>
            </a:r>
          </a:p>
          <a:p>
            <a:pPr algn="l"/>
            <a:r>
              <a:rPr lang="en-GB" sz="1100">
                <a:solidFill>
                  <a:srgbClr val="2F528F"/>
                </a:solidFill>
                <a:latin typeface="Calibri" panose="020F0502020204030204" pitchFamily="34" charset="0"/>
              </a:rPr>
              <a:t>created as an output of the Preliminary Phase, a result of approved Architecture Change Requests, or terms of reference for architecture work originating from migration planning.</a:t>
            </a:r>
          </a:p>
          <a:p>
            <a:pPr algn="l"/>
            <a:r>
              <a:rPr lang="en-GB" sz="1100">
                <a:solidFill>
                  <a:srgbClr val="2F528F"/>
                </a:solidFill>
                <a:latin typeface="Calibri" panose="020F0502020204030204" pitchFamily="34" charset="0"/>
              </a:rPr>
              <a:t>In general, all the information in this Doc should be at a high level.</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Requests for Architecture Work typically include:</a:t>
            </a:r>
          </a:p>
          <a:p>
            <a:pPr algn="l"/>
            <a:r>
              <a:rPr lang="en-GB" sz="1100">
                <a:solidFill>
                  <a:srgbClr val="2F528F"/>
                </a:solidFill>
                <a:latin typeface="Calibri" panose="020F0502020204030204" pitchFamily="34" charset="0"/>
              </a:rPr>
              <a:t>■ Organization sponsors</a:t>
            </a:r>
          </a:p>
          <a:p>
            <a:pPr algn="l"/>
            <a:r>
              <a:rPr lang="en-GB" sz="1100">
                <a:solidFill>
                  <a:srgbClr val="2F528F"/>
                </a:solidFill>
                <a:latin typeface="Calibri" panose="020F0502020204030204" pitchFamily="34" charset="0"/>
              </a:rPr>
              <a:t>■ Organization’s mission statement</a:t>
            </a:r>
          </a:p>
          <a:p>
            <a:pPr algn="l"/>
            <a:r>
              <a:rPr lang="en-GB" sz="1100">
                <a:solidFill>
                  <a:srgbClr val="2F528F"/>
                </a:solidFill>
                <a:latin typeface="Calibri" panose="020F0502020204030204" pitchFamily="34" charset="0"/>
              </a:rPr>
              <a:t>■ Business goals (and changes)</a:t>
            </a:r>
          </a:p>
          <a:p>
            <a:pPr algn="l"/>
            <a:r>
              <a:rPr lang="en-GB" sz="1100">
                <a:solidFill>
                  <a:srgbClr val="2F528F"/>
                </a:solidFill>
                <a:latin typeface="Calibri" panose="020F0502020204030204" pitchFamily="34" charset="0"/>
              </a:rPr>
              <a:t>■ Strategic plans of the business</a:t>
            </a:r>
          </a:p>
          <a:p>
            <a:pPr algn="l"/>
            <a:r>
              <a:rPr lang="en-GB" sz="1100">
                <a:solidFill>
                  <a:srgbClr val="2F528F"/>
                </a:solidFill>
                <a:latin typeface="Calibri" panose="020F0502020204030204" pitchFamily="34" charset="0"/>
              </a:rPr>
              <a:t>■ Time limits</a:t>
            </a:r>
          </a:p>
          <a:p>
            <a:pPr algn="l"/>
            <a:r>
              <a:rPr lang="en-GB" sz="1100">
                <a:solidFill>
                  <a:srgbClr val="2F528F"/>
                </a:solidFill>
                <a:latin typeface="Calibri" panose="020F0502020204030204" pitchFamily="34" charset="0"/>
              </a:rPr>
              <a:t>■ Changes in the business environment</a:t>
            </a:r>
          </a:p>
          <a:p>
            <a:pPr algn="l"/>
            <a:r>
              <a:rPr lang="en-GB" sz="1100">
                <a:solidFill>
                  <a:srgbClr val="2F528F"/>
                </a:solidFill>
                <a:latin typeface="Calibri" panose="020F0502020204030204" pitchFamily="34" charset="0"/>
              </a:rPr>
              <a:t>■ Organizational constraints</a:t>
            </a:r>
          </a:p>
          <a:p>
            <a:pPr algn="l"/>
            <a:r>
              <a:rPr lang="en-GB" sz="1100">
                <a:solidFill>
                  <a:srgbClr val="2F528F"/>
                </a:solidFill>
                <a:latin typeface="Calibri" panose="020F0502020204030204" pitchFamily="34" charset="0"/>
              </a:rPr>
              <a:t>■ Budget information, financial constraints</a:t>
            </a:r>
          </a:p>
          <a:p>
            <a:pPr algn="l"/>
            <a:r>
              <a:rPr lang="en-GB" sz="1100">
                <a:solidFill>
                  <a:srgbClr val="2F528F"/>
                </a:solidFill>
                <a:latin typeface="Calibri" panose="020F0502020204030204" pitchFamily="34" charset="0"/>
              </a:rPr>
              <a:t>■ External constraints, business constraints</a:t>
            </a:r>
          </a:p>
          <a:p>
            <a:pPr algn="l"/>
            <a:r>
              <a:rPr lang="en-GB" sz="1100">
                <a:solidFill>
                  <a:srgbClr val="2F528F"/>
                </a:solidFill>
                <a:latin typeface="Calibri" panose="020F0502020204030204" pitchFamily="34" charset="0"/>
              </a:rPr>
              <a:t>■ Current business system description</a:t>
            </a:r>
          </a:p>
          <a:p>
            <a:pPr algn="l"/>
            <a:r>
              <a:rPr lang="en-GB" sz="1100">
                <a:solidFill>
                  <a:srgbClr val="2F528F"/>
                </a:solidFill>
                <a:latin typeface="Calibri" panose="020F0502020204030204" pitchFamily="34" charset="0"/>
              </a:rPr>
              <a:t>■ Current architecture/IT system description</a:t>
            </a:r>
          </a:p>
          <a:p>
            <a:pPr algn="l"/>
            <a:r>
              <a:rPr lang="en-GB" sz="1100">
                <a:solidFill>
                  <a:srgbClr val="2F528F"/>
                </a:solidFill>
                <a:latin typeface="Calibri" panose="020F0502020204030204" pitchFamily="34" charset="0"/>
              </a:rPr>
              <a:t>■ Description of developing organization</a:t>
            </a:r>
          </a:p>
          <a:p>
            <a:pPr algn="l"/>
            <a:r>
              <a:rPr lang="en-GB" sz="1100">
                <a:solidFill>
                  <a:srgbClr val="2F528F"/>
                </a:solidFill>
                <a:latin typeface="Calibri" panose="020F0502020204030204" pitchFamily="34" charset="0"/>
              </a:rPr>
              <a:t>■ Description of resources available to developing organization</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219</a:t>
            </a:fld>
            <a:endParaRPr lang="en-GB">
              <a:latin typeface="Calibri" panose="020F0502020204030204" pitchFamily="34" charset="0"/>
            </a:endParaRPr>
          </a:p>
        </p:txBody>
      </p:sp>
    </p:spTree>
    <p:extLst>
      <p:ext uri="{BB962C8B-B14F-4D97-AF65-F5344CB8AC3E}">
        <p14:creationId xmlns:p14="http://schemas.microsoft.com/office/powerpoint/2010/main" val="3365037636"/>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7.3o : Briefly describe the TOGAF Standard deliverables created and consumed in different TOGAF ADM phases: Requirements Impact Assessment
See: TOGAF® Standard – Architecture Content : Page 76 : §4.2.18</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4.2.18 Requirements Impact Assessment</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Throughout the ADM, new information is collected relating to an architecture. As this information is gathered, new facts may come to light that invalidate existing aspects of the architecture. A</a:t>
            </a:r>
          </a:p>
          <a:p>
            <a:pPr algn="l"/>
            <a:r>
              <a:rPr lang="en-GB" sz="1100">
                <a:solidFill>
                  <a:srgbClr val="2F528F"/>
                </a:solidFill>
                <a:latin typeface="Calibri" panose="020F0502020204030204" pitchFamily="34" charset="0"/>
              </a:rPr>
              <a:t>Requirements Impact Assessment assesses the current architecture requirements and specification to identify changes that should be made and the implications of those changes.</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Requirements Impact Assessment are:</a:t>
            </a:r>
          </a:p>
          <a:p>
            <a:pPr algn="l"/>
            <a:r>
              <a:rPr lang="en-GB" sz="1100">
                <a:solidFill>
                  <a:srgbClr val="2F528F"/>
                </a:solidFill>
                <a:latin typeface="Calibri" panose="020F0502020204030204" pitchFamily="34" charset="0"/>
              </a:rPr>
              <a:t>■ Reference to specific requirements</a:t>
            </a:r>
          </a:p>
          <a:p>
            <a:pPr algn="l"/>
            <a:r>
              <a:rPr lang="en-GB" sz="1100">
                <a:solidFill>
                  <a:srgbClr val="2F528F"/>
                </a:solidFill>
                <a:latin typeface="Calibri" panose="020F0502020204030204" pitchFamily="34" charset="0"/>
              </a:rPr>
              <a:t>■ Stakeholder priority of the requirements to date</a:t>
            </a:r>
          </a:p>
          <a:p>
            <a:pPr algn="l"/>
            <a:r>
              <a:rPr lang="en-GB" sz="1100">
                <a:solidFill>
                  <a:srgbClr val="2F528F"/>
                </a:solidFill>
                <a:latin typeface="Calibri" panose="020F0502020204030204" pitchFamily="34" charset="0"/>
              </a:rPr>
              <a:t>■ Phases to be revisited</a:t>
            </a:r>
          </a:p>
          <a:p>
            <a:pPr algn="l"/>
            <a:r>
              <a:rPr lang="en-GB" sz="1100">
                <a:solidFill>
                  <a:srgbClr val="2F528F"/>
                </a:solidFill>
                <a:latin typeface="Calibri" panose="020F0502020204030204" pitchFamily="34" charset="0"/>
              </a:rPr>
              <a:t>■ Phase to lead on requirements prioritization</a:t>
            </a:r>
          </a:p>
          <a:p>
            <a:pPr algn="l"/>
            <a:r>
              <a:rPr lang="en-GB" sz="1100">
                <a:solidFill>
                  <a:srgbClr val="2F528F"/>
                </a:solidFill>
                <a:latin typeface="Calibri" panose="020F0502020204030204" pitchFamily="34" charset="0"/>
              </a:rPr>
              <a:t>■ Results of phase investigations and revised priorities</a:t>
            </a:r>
          </a:p>
          <a:p>
            <a:pPr algn="l"/>
            <a:r>
              <a:rPr lang="en-GB" sz="1100">
                <a:solidFill>
                  <a:srgbClr val="2F528F"/>
                </a:solidFill>
                <a:latin typeface="Calibri" panose="020F0502020204030204" pitchFamily="34" charset="0"/>
              </a:rPr>
              <a:t>■ Recommendations on management of requirements</a:t>
            </a:r>
          </a:p>
          <a:p>
            <a:pPr algn="l"/>
            <a:r>
              <a:rPr lang="en-GB" sz="1100">
                <a:solidFill>
                  <a:srgbClr val="2F528F"/>
                </a:solidFill>
                <a:latin typeface="Calibri" panose="020F0502020204030204" pitchFamily="34" charset="0"/>
              </a:rPr>
              <a:t>■ Repository reference number</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220</a:t>
            </a:fld>
            <a:endParaRPr lang="en-GB">
              <a:latin typeface="Calibri" panose="020F0502020204030204" pitchFamily="34" charset="0"/>
            </a:endParaRPr>
          </a:p>
        </p:txBody>
      </p:sp>
    </p:spTree>
    <p:extLst>
      <p:ext uri="{BB962C8B-B14F-4D97-AF65-F5344CB8AC3E}">
        <p14:creationId xmlns:p14="http://schemas.microsoft.com/office/powerpoint/2010/main" val="3053282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1.2a : Explain the purpose of Enterprise Architecture.
See: TOGAF® Standard – Introduction and Core Concepts : Page 2 : §1.1</a:t>
            </a:r>
            <a:br>
              <a:rPr lang="en-GB" sz="1100">
                <a:solidFill>
                  <a:srgbClr val="2F528F"/>
                </a:solidFill>
              </a:rPr>
            </a:br>
            <a:endParaRPr lang="en-GB" sz="1100">
              <a:solidFill>
                <a:srgbClr val="2F528F"/>
              </a:solidFill>
            </a:endParaRPr>
          </a:p>
          <a:p>
            <a:pPr>
              <a:lnSpc>
                <a:spcPct val="110000"/>
              </a:lnSpc>
            </a:pPr>
            <a:r>
              <a:rPr lang="en-AU" sz="1100">
                <a:solidFill>
                  <a:srgbClr val="2F528F"/>
                </a:solidFill>
              </a:rPr>
              <a:t>The Open Group’s explanation for why Enterprise Architecture is needed:</a:t>
            </a:r>
          </a:p>
          <a:p>
            <a:pPr marL="780185" lvl="1" indent="-510386">
              <a:lnSpc>
                <a:spcPct val="110000"/>
              </a:lnSpc>
            </a:pPr>
            <a:r>
              <a:rPr lang="en-AU" sz="1100">
                <a:solidFill>
                  <a:srgbClr val="2F528F"/>
                </a:solidFill>
              </a:rPr>
              <a:t>Effective management and exploitation of information through IT is key to business success</a:t>
            </a:r>
          </a:p>
          <a:p>
            <a:pPr marL="780185" lvl="1" indent="-510386">
              <a:lnSpc>
                <a:spcPct val="110000"/>
              </a:lnSpc>
            </a:pPr>
            <a:r>
              <a:rPr lang="en-AU" sz="1100">
                <a:solidFill>
                  <a:srgbClr val="2F528F"/>
                </a:solidFill>
              </a:rPr>
              <a:t>Good information management = competitive advantage</a:t>
            </a:r>
          </a:p>
          <a:p>
            <a:pPr marL="780185" lvl="1" indent="-510386">
              <a:lnSpc>
                <a:spcPct val="110000"/>
              </a:lnSpc>
            </a:pPr>
            <a:r>
              <a:rPr lang="en-AU" sz="1100">
                <a:solidFill>
                  <a:srgbClr val="2F528F"/>
                </a:solidFill>
              </a:rPr>
              <a:t>Current IT systems do not really meet the needs of business</a:t>
            </a:r>
          </a:p>
          <a:p>
            <a:pPr marL="1579273" lvl="3" indent="-309324">
              <a:lnSpc>
                <a:spcPct val="110000"/>
              </a:lnSpc>
              <a:buFont typeface="Wingdings" panose="05000000000000000000" pitchFamily="2" charset="2"/>
              <a:buChar char="§"/>
            </a:pPr>
            <a:r>
              <a:rPr lang="en-AU" sz="1100">
                <a:solidFill>
                  <a:srgbClr val="2F528F"/>
                </a:solidFill>
              </a:rPr>
              <a:t>Fragmented, duplicated</a:t>
            </a:r>
          </a:p>
          <a:p>
            <a:pPr marL="1579273" lvl="3" indent="-309324">
              <a:lnSpc>
                <a:spcPct val="110000"/>
              </a:lnSpc>
              <a:buFont typeface="Wingdings" panose="05000000000000000000" pitchFamily="2" charset="2"/>
              <a:buChar char="§"/>
            </a:pPr>
            <a:r>
              <a:rPr lang="en-AU" sz="1100">
                <a:solidFill>
                  <a:srgbClr val="2F528F"/>
                </a:solidFill>
              </a:rPr>
              <a:t>Poorly understood</a:t>
            </a:r>
          </a:p>
          <a:p>
            <a:pPr marL="1579273" lvl="3" indent="-309324">
              <a:lnSpc>
                <a:spcPct val="110000"/>
              </a:lnSpc>
              <a:buFont typeface="Wingdings" panose="05000000000000000000" pitchFamily="2" charset="2"/>
              <a:buChar char="§"/>
            </a:pPr>
            <a:r>
              <a:rPr lang="en-AU" sz="1100">
                <a:solidFill>
                  <a:srgbClr val="2F528F"/>
                </a:solidFill>
              </a:rPr>
              <a:t>Not responsive to change</a:t>
            </a:r>
          </a:p>
          <a:p>
            <a:pPr marL="780185" lvl="1" indent="-510386">
              <a:lnSpc>
                <a:spcPct val="110000"/>
              </a:lnSpc>
            </a:pPr>
            <a:r>
              <a:rPr lang="en-AU" sz="1100">
                <a:solidFill>
                  <a:srgbClr val="2F528F"/>
                </a:solidFill>
              </a:rPr>
              <a:t>Investment in Information Technology</a:t>
            </a:r>
          </a:p>
          <a:p>
            <a:pPr marL="1579273" lvl="3" indent="-309324">
              <a:lnSpc>
                <a:spcPct val="110000"/>
              </a:lnSpc>
              <a:buFont typeface="Wingdings" panose="05000000000000000000" pitchFamily="2" charset="2"/>
              <a:buChar char="§"/>
            </a:pPr>
            <a:r>
              <a:rPr lang="en-AU" sz="1100">
                <a:solidFill>
                  <a:srgbClr val="2F528F"/>
                </a:solidFill>
              </a:rPr>
              <a:t>Focussed on system maintenance</a:t>
            </a:r>
          </a:p>
          <a:p>
            <a:pPr marL="1579273" lvl="3" indent="-309324">
              <a:lnSpc>
                <a:spcPct val="110000"/>
              </a:lnSpc>
              <a:buFont typeface="Wingdings" panose="05000000000000000000" pitchFamily="2" charset="2"/>
              <a:buChar char="§"/>
            </a:pPr>
            <a:r>
              <a:rPr lang="en-AU" sz="1100">
                <a:solidFill>
                  <a:srgbClr val="2F528F"/>
                </a:solidFill>
              </a:rPr>
              <a:t>Tactical developments rather than a strategic plan</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and</a:t>
            </a:r>
          </a:p>
          <a:p>
            <a:pPr algn="l"/>
            <a:r>
              <a:rPr lang="en-GB" sz="1100">
                <a:solidFill>
                  <a:srgbClr val="2F528F"/>
                </a:solidFill>
              </a:rPr>
              <a:t>technology that make up the entire infrastructure and governance of the enterprise, or to one or</a:t>
            </a:r>
          </a:p>
          <a:p>
            <a:pPr algn="l"/>
            <a:r>
              <a:rPr lang="en-GB" sz="1100">
                <a:solidFill>
                  <a:srgbClr val="2F528F"/>
                </a:solidFill>
              </a:rPr>
              <a:t>more specific areas of interest within the enterprise. An enterprise may include partners,</a:t>
            </a:r>
          </a:p>
          <a:p>
            <a:pPr algn="l"/>
            <a:r>
              <a:rPr lang="en-GB" sz="1100">
                <a:solidFill>
                  <a:srgbClr val="2F528F"/>
                </a:solidFill>
              </a:rPr>
              <a:t>suppliers, and customers as well as internal business units. In all cases, the architecture crosses</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22</a:t>
            </a:fld>
            <a:endParaRPr lang="en-GB"/>
          </a:p>
        </p:txBody>
      </p:sp>
    </p:spTree>
    <p:extLst>
      <p:ext uri="{BB962C8B-B14F-4D97-AF65-F5344CB8AC3E}">
        <p14:creationId xmlns:p14="http://schemas.microsoft.com/office/powerpoint/2010/main" val="4061892045"/>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7.3p : Briefly describe the TOGAF Standard deliverables created and consumed in different TOGAF ADM phases: Statement of Architecture Work
See: TOGAF® Standard – Architecture Content : Page 77 : §4.2.20</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4.2.20 Statement of Architecture Work</a:t>
            </a:r>
          </a:p>
          <a:p>
            <a:pPr algn="l"/>
            <a:r>
              <a:rPr lang="en-GB" sz="1100" b="1">
                <a:solidFill>
                  <a:srgbClr val="2F528F"/>
                </a:solidFill>
                <a:latin typeface="Calibri" panose="020F0502020204030204" pitchFamily="34" charset="0"/>
              </a:rPr>
              <a:t>Purpose</a:t>
            </a:r>
          </a:p>
          <a:p>
            <a:pPr algn="l"/>
            <a:r>
              <a:rPr lang="en-GB" sz="1100">
                <a:solidFill>
                  <a:srgbClr val="2F528F"/>
                </a:solidFill>
                <a:latin typeface="Calibri" panose="020F0502020204030204" pitchFamily="34" charset="0"/>
              </a:rPr>
              <a:t>The Statement of Architecture Work defines the scope and approach that will be used to complete an Architecture Development Cycle. The Statement of Architecture Work is typically the</a:t>
            </a:r>
          </a:p>
          <a:p>
            <a:pPr algn="l"/>
            <a:r>
              <a:rPr lang="en-GB" sz="1100">
                <a:solidFill>
                  <a:srgbClr val="2F528F"/>
                </a:solidFill>
                <a:latin typeface="Calibri" panose="020F0502020204030204" pitchFamily="34" charset="0"/>
              </a:rPr>
              <a:t>Doc against which successful execution of the architecture project will be measured and may form the basis for a contractual agreement between the supplier and consumer of</a:t>
            </a:r>
          </a:p>
          <a:p>
            <a:pPr algn="l"/>
            <a:r>
              <a:rPr lang="en-GB" sz="1100">
                <a:solidFill>
                  <a:srgbClr val="2F528F"/>
                </a:solidFill>
                <a:latin typeface="Calibri" panose="020F0502020204030204" pitchFamily="34" charset="0"/>
              </a:rPr>
              <a:t>architecture services.</a:t>
            </a:r>
          </a:p>
          <a:p>
            <a:pPr algn="l"/>
            <a:r>
              <a:rPr lang="en-GB" sz="1100" b="1">
                <a:solidFill>
                  <a:srgbClr val="2F528F"/>
                </a:solidFill>
                <a:latin typeface="Calibri" panose="020F0502020204030204" pitchFamily="34" charset="0"/>
              </a:rPr>
              <a:t>Content</a:t>
            </a:r>
          </a:p>
          <a:p>
            <a:pPr algn="l"/>
            <a:r>
              <a:rPr lang="en-GB" sz="1100">
                <a:solidFill>
                  <a:srgbClr val="2F528F"/>
                </a:solidFill>
                <a:latin typeface="Calibri" panose="020F0502020204030204" pitchFamily="34" charset="0"/>
              </a:rPr>
              <a:t>Typical contents of a Statement of Architecture Work are:</a:t>
            </a:r>
          </a:p>
          <a:p>
            <a:pPr algn="l"/>
            <a:r>
              <a:rPr lang="en-GB" sz="1100">
                <a:solidFill>
                  <a:srgbClr val="2F528F"/>
                </a:solidFill>
                <a:latin typeface="Calibri" panose="020F0502020204030204" pitchFamily="34" charset="0"/>
              </a:rPr>
              <a:t>■ Title</a:t>
            </a:r>
          </a:p>
          <a:p>
            <a:pPr algn="l"/>
            <a:r>
              <a:rPr lang="en-GB" sz="1100">
                <a:solidFill>
                  <a:srgbClr val="2F528F"/>
                </a:solidFill>
                <a:latin typeface="Calibri" panose="020F0502020204030204" pitchFamily="34" charset="0"/>
              </a:rPr>
              <a:t>■ Architecture project request and background</a:t>
            </a:r>
          </a:p>
          <a:p>
            <a:pPr algn="l"/>
            <a:r>
              <a:rPr lang="en-GB" sz="1100">
                <a:solidFill>
                  <a:srgbClr val="2F528F"/>
                </a:solidFill>
                <a:latin typeface="Calibri" panose="020F0502020204030204" pitchFamily="34" charset="0"/>
              </a:rPr>
              <a:t>■ Architecture project description and scope</a:t>
            </a:r>
          </a:p>
          <a:p>
            <a:pPr algn="l"/>
            <a:r>
              <a:rPr lang="en-GB" sz="1100">
                <a:solidFill>
                  <a:srgbClr val="2F528F"/>
                </a:solidFill>
                <a:latin typeface="Calibri" panose="020F0502020204030204" pitchFamily="34" charset="0"/>
              </a:rPr>
              <a:t>■ Overview of Architecture Vision</a:t>
            </a:r>
          </a:p>
          <a:p>
            <a:pPr algn="l"/>
            <a:r>
              <a:rPr lang="en-GB" sz="1100">
                <a:solidFill>
                  <a:srgbClr val="2F528F"/>
                </a:solidFill>
                <a:latin typeface="Calibri" panose="020F0502020204030204" pitchFamily="34" charset="0"/>
              </a:rPr>
              <a:t>■ Specific change of scope procedures</a:t>
            </a:r>
          </a:p>
          <a:p>
            <a:pPr algn="l"/>
            <a:r>
              <a:rPr lang="en-GB" sz="1100">
                <a:solidFill>
                  <a:srgbClr val="2F528F"/>
                </a:solidFill>
                <a:latin typeface="Calibri" panose="020F0502020204030204" pitchFamily="34" charset="0"/>
              </a:rPr>
              <a:t>■ Roles, responsibilities, and deliverables</a:t>
            </a:r>
          </a:p>
          <a:p>
            <a:pPr algn="l"/>
            <a:r>
              <a:rPr lang="en-GB" sz="1100">
                <a:solidFill>
                  <a:srgbClr val="2F528F"/>
                </a:solidFill>
                <a:latin typeface="Calibri" panose="020F0502020204030204" pitchFamily="34" charset="0"/>
              </a:rPr>
              <a:t>■ Acceptance criteria and procedures</a:t>
            </a:r>
          </a:p>
          <a:p>
            <a:pPr algn="l"/>
            <a:r>
              <a:rPr lang="en-GB" sz="1100">
                <a:solidFill>
                  <a:srgbClr val="2F528F"/>
                </a:solidFill>
                <a:latin typeface="Calibri" panose="020F0502020204030204" pitchFamily="34" charset="0"/>
              </a:rPr>
              <a:t>■ Architecture project plan and schedule</a:t>
            </a:r>
          </a:p>
          <a:p>
            <a:pPr algn="l"/>
            <a:r>
              <a:rPr lang="en-GB" sz="1100">
                <a:solidFill>
                  <a:srgbClr val="2F528F"/>
                </a:solidFill>
                <a:latin typeface="Calibri" panose="020F0502020204030204" pitchFamily="34" charset="0"/>
              </a:rPr>
              <a:t>■ Approvals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221</a:t>
            </a:fld>
            <a:endParaRPr lang="en-GB">
              <a:latin typeface="Calibri" panose="020F0502020204030204" pitchFamily="34" charset="0"/>
            </a:endParaRPr>
          </a:p>
        </p:txBody>
      </p:sp>
    </p:spTree>
    <p:extLst>
      <p:ext uri="{BB962C8B-B14F-4D97-AF65-F5344CB8AC3E}">
        <p14:creationId xmlns:p14="http://schemas.microsoft.com/office/powerpoint/2010/main" val="88041613"/>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222</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223</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1.2c : Explain the purpose of Enterprise Architecture.
See : TOGAF® Series Guide: Enabling Enterprise Agility : Page 9 : §1.2</a:t>
            </a:r>
            <a:br>
              <a:rPr lang="en-GB" sz="1100">
                <a:solidFill>
                  <a:srgbClr val="2F528F"/>
                </a:solidFill>
              </a:rPr>
            </a:br>
            <a:endParaRPr lang="en-GB" sz="1100">
              <a:solidFill>
                <a:srgbClr val="2F528F"/>
              </a:solidFill>
            </a:endParaRPr>
          </a:p>
          <a:p>
            <a:pPr>
              <a:spcBef>
                <a:spcPts val="217"/>
              </a:spcBef>
            </a:pPr>
            <a:r>
              <a:rPr lang="en-GB" sz="1100">
                <a:solidFill>
                  <a:srgbClr val="2F528F"/>
                </a:solidFill>
              </a:rPr>
              <a:t>The TOGAF Standard recognizes the need to recursively break down the Enterprise Architecture to more granular levels. </a:t>
            </a:r>
            <a:br>
              <a:rPr lang="en-GB" sz="1100">
                <a:solidFill>
                  <a:srgbClr val="2F528F"/>
                </a:solidFill>
              </a:rPr>
            </a:br>
            <a:r>
              <a:rPr lang="en-GB" sz="1100">
                <a:solidFill>
                  <a:srgbClr val="2F528F"/>
                </a:solidFill>
              </a:rPr>
              <a:t>These smaller pieces can then be more easily specified and implemented following an Agile approach, enabling a cross-cutting view across the TOGAF domains:</a:t>
            </a:r>
          </a:p>
          <a:p>
            <a:pPr marL="309324" indent="-309324">
              <a:spcBef>
                <a:spcPts val="217"/>
              </a:spcBef>
              <a:buFont typeface="Courier New" panose="02070309020205020404" pitchFamily="49" charset="0"/>
              <a:buChar char="o"/>
            </a:pPr>
            <a:r>
              <a:rPr lang="en-GB" sz="1100">
                <a:solidFill>
                  <a:srgbClr val="2F528F"/>
                </a:solidFill>
              </a:rPr>
              <a:t>A description of the elements within an organization, what they are meant to achieve, how they are arranged, how they perform in practice, and how they respond to change</a:t>
            </a:r>
          </a:p>
          <a:p>
            <a:pPr marL="309324" indent="-309324">
              <a:spcBef>
                <a:spcPts val="217"/>
              </a:spcBef>
              <a:buFont typeface="Courier New" panose="02070309020205020404" pitchFamily="49" charset="0"/>
              <a:buChar char="o"/>
            </a:pPr>
            <a:r>
              <a:rPr lang="en-GB" sz="1100">
                <a:solidFill>
                  <a:srgbClr val="2F528F"/>
                </a:solidFill>
              </a:rPr>
              <a:t>A framework (structure, approach, and process) for managing change to those elements and their arrangement; to continuously adapt to organizational change in line with strategy (goals and objectives) and circumstances (specific requirements)</a:t>
            </a:r>
          </a:p>
          <a:p>
            <a:pPr marL="309324" indent="-309324">
              <a:spcBef>
                <a:spcPts val="217"/>
              </a:spcBef>
              <a:buFont typeface="Courier New" panose="02070309020205020404" pitchFamily="49" charset="0"/>
              <a:buChar char="o"/>
            </a:pPr>
            <a:r>
              <a:rPr lang="en-GB" sz="1100">
                <a:solidFill>
                  <a:srgbClr val="2F528F"/>
                </a:solidFill>
              </a:rPr>
              <a:t>The practice of acting to manage and evolve the Enterprise Architecture at all levels of control, change, and pace</a:t>
            </a:r>
          </a:p>
          <a:p>
            <a:pPr>
              <a:spcBef>
                <a:spcPts val="217"/>
              </a:spcBef>
            </a:pPr>
            <a:endParaRPr lang="en-GB" sz="1100">
              <a:solidFill>
                <a:srgbClr val="2F528F"/>
              </a:solidFill>
            </a:endParaRPr>
          </a:p>
          <a:p>
            <a:pPr>
              <a:spcBef>
                <a:spcPts val="217"/>
              </a:spcBef>
            </a:pPr>
            <a:r>
              <a:rPr lang="en-GB" sz="1100">
                <a:solidFill>
                  <a:srgbClr val="2F528F"/>
                </a:solidFill>
              </a:rPr>
              <a:t>This provides a structured framework helping to assure the context and the value-add of Agile implementation.</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23</a:t>
            </a:fld>
            <a:endParaRPr lang="en-GB"/>
          </a:p>
        </p:txBody>
      </p:sp>
    </p:spTree>
    <p:extLst>
      <p:ext uri="{BB962C8B-B14F-4D97-AF65-F5344CB8AC3E}">
        <p14:creationId xmlns:p14="http://schemas.microsoft.com/office/powerpoint/2010/main" val="1190510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1.3a : List the key benefits of having an Enterprise Architecture.
See : TOGAF® Standard – Introduction and Core Concepts : Page 2 : §1.1</a:t>
            </a:r>
            <a:br>
              <a:rPr lang="en-GB" sz="1100">
                <a:solidFill>
                  <a:srgbClr val="2F528F"/>
                </a:solidFill>
              </a:rPr>
            </a:br>
            <a:endParaRPr lang="en-GB" sz="1100">
              <a:solidFill>
                <a:srgbClr val="2F528F"/>
              </a:solidFill>
            </a:endParaRPr>
          </a:p>
          <a:p>
            <a:r>
              <a:rPr lang="en-GB" sz="1100">
                <a:solidFill>
                  <a:srgbClr val="2F528F"/>
                </a:solidFill>
              </a:rPr>
              <a:t>There are many benefits to having a properly organized understanding of a business:</a:t>
            </a:r>
          </a:p>
          <a:p>
            <a:pPr marL="579125" indent="-386656">
              <a:buFont typeface="Courier New" panose="02070309020205020404" pitchFamily="49" charset="0"/>
              <a:buChar char="o"/>
            </a:pPr>
            <a:r>
              <a:rPr lang="en-GB" sz="1100">
                <a:solidFill>
                  <a:srgbClr val="2F528F"/>
                </a:solidFill>
              </a:rPr>
              <a:t>Helps an organization achieve its business strategy</a:t>
            </a:r>
          </a:p>
          <a:p>
            <a:pPr marL="579125" indent="-386656">
              <a:buFont typeface="Courier New" panose="02070309020205020404" pitchFamily="49" charset="0"/>
              <a:buChar char="o"/>
            </a:pPr>
            <a:r>
              <a:rPr lang="en-GB" sz="1100">
                <a:solidFill>
                  <a:srgbClr val="2F528F"/>
                </a:solidFill>
              </a:rPr>
              <a:t>Faster time to market for new innovations and capabilities</a:t>
            </a:r>
          </a:p>
          <a:p>
            <a:pPr marL="579125" indent="-386656">
              <a:buFont typeface="Courier New" panose="02070309020205020404" pitchFamily="49" charset="0"/>
              <a:buChar char="o"/>
            </a:pPr>
            <a:r>
              <a:rPr lang="en-GB" sz="1100">
                <a:solidFill>
                  <a:srgbClr val="2F528F"/>
                </a:solidFill>
              </a:rPr>
              <a:t>More consistent business processes and information across business units</a:t>
            </a:r>
          </a:p>
          <a:p>
            <a:pPr marL="579125" indent="-386656">
              <a:buFont typeface="Courier New" panose="02070309020205020404" pitchFamily="49" charset="0"/>
              <a:buChar char="o"/>
            </a:pPr>
            <a:r>
              <a:rPr lang="en-GB" sz="1100">
                <a:solidFill>
                  <a:srgbClr val="2F528F"/>
                </a:solidFill>
              </a:rPr>
              <a:t>More reliability and security</a:t>
            </a:r>
          </a:p>
          <a:p>
            <a:pPr marL="579125" indent="-386656">
              <a:buFont typeface="Courier New" panose="02070309020205020404" pitchFamily="49" charset="0"/>
              <a:buChar char="o"/>
            </a:pPr>
            <a:r>
              <a:rPr lang="en-GB" sz="1100">
                <a:solidFill>
                  <a:srgbClr val="2F528F"/>
                </a:solidFill>
              </a:rPr>
              <a:t>Better understanding of risk</a:t>
            </a:r>
          </a:p>
          <a:p>
            <a:pPr marL="579125" indent="-386656">
              <a:buFont typeface="Courier New" panose="02070309020205020404" pitchFamily="49" charset="0"/>
              <a:buChar char="o"/>
            </a:pPr>
            <a:r>
              <a:rPr lang="en-US" sz="1100">
                <a:solidFill>
                  <a:srgbClr val="2F528F"/>
                </a:solidFill>
              </a:rPr>
              <a:t>More effective and efficient business operations</a:t>
            </a:r>
          </a:p>
          <a:p>
            <a:pPr marL="579125" indent="-386656">
              <a:buFont typeface="Courier New" panose="02070309020205020404" pitchFamily="49" charset="0"/>
              <a:buChar char="o"/>
            </a:pPr>
            <a:r>
              <a:rPr lang="en-US" sz="1100">
                <a:solidFill>
                  <a:srgbClr val="2F528F"/>
                </a:solidFill>
              </a:rPr>
              <a:t>More effective and efficient </a:t>
            </a:r>
            <a:r>
              <a:rPr lang="en-GB" sz="1100">
                <a:solidFill>
                  <a:srgbClr val="2F528F"/>
                </a:solidFill>
              </a:rPr>
              <a:t>IT operations</a:t>
            </a:r>
            <a:endParaRPr lang="en-US" sz="1100">
              <a:solidFill>
                <a:srgbClr val="2F528F"/>
              </a:solidFill>
            </a:endParaRPr>
          </a:p>
          <a:p>
            <a:pPr marL="579125" indent="-386656">
              <a:buFont typeface="Courier New" panose="02070309020205020404" pitchFamily="49" charset="0"/>
              <a:buChar char="o"/>
            </a:pPr>
            <a:r>
              <a:rPr lang="en-GB" sz="1100">
                <a:solidFill>
                  <a:srgbClr val="2F528F"/>
                </a:solidFill>
              </a:rPr>
              <a:t>Better return on existing investment</a:t>
            </a:r>
          </a:p>
          <a:p>
            <a:pPr marL="579125" indent="-386656">
              <a:buFont typeface="Courier New" panose="02070309020205020404" pitchFamily="49" charset="0"/>
              <a:buChar char="o"/>
            </a:pPr>
            <a:r>
              <a:rPr lang="en-GB" sz="1100">
                <a:solidFill>
                  <a:srgbClr val="2F528F"/>
                </a:solidFill>
              </a:rPr>
              <a:t>Reduced risk for future investment</a:t>
            </a:r>
            <a:endParaRPr lang="en-US" sz="1100">
              <a:solidFill>
                <a:srgbClr val="2F528F"/>
              </a:solidFill>
            </a:endParaRPr>
          </a:p>
          <a:p>
            <a:pPr marL="579125" indent="-386656">
              <a:buFont typeface="Courier New" panose="02070309020205020404" pitchFamily="49" charset="0"/>
              <a:buChar char="o"/>
            </a:pPr>
            <a:r>
              <a:rPr lang="en-GB" sz="1100">
                <a:solidFill>
                  <a:srgbClr val="2F528F"/>
                </a:solidFill>
              </a:rPr>
              <a:t>Faster, simpler, and cheaper procurement</a:t>
            </a:r>
            <a:endParaRPr lang="en-US" sz="1100">
              <a:solidFill>
                <a:srgbClr val="2F528F"/>
              </a:solidFill>
            </a:endParaRP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 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and</a:t>
            </a:r>
          </a:p>
          <a:p>
            <a:pPr algn="l"/>
            <a:r>
              <a:rPr lang="en-GB" sz="1100">
                <a:solidFill>
                  <a:srgbClr val="2F528F"/>
                </a:solidFill>
              </a:rPr>
              <a:t>technology that make up the entire infrastructure and governance of the enterprise, or to one or</a:t>
            </a:r>
          </a:p>
          <a:p>
            <a:pPr algn="l"/>
            <a:r>
              <a:rPr lang="en-GB" sz="1100">
                <a:solidFill>
                  <a:srgbClr val="2F528F"/>
                </a:solidFill>
              </a:rPr>
              <a:t>more specific areas of interest within the enterprise. An enterprise may include partners,</a:t>
            </a:r>
          </a:p>
          <a:p>
            <a:pPr algn="l"/>
            <a:r>
              <a:rPr lang="en-GB" sz="1100">
                <a:solidFill>
                  <a:srgbClr val="2F528F"/>
                </a:solidFill>
              </a:rPr>
              <a:t>suppliers, and customers as well as internal business units. In all cases, the architecture crosses</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24</a:t>
            </a:fld>
            <a:endParaRPr lang="en-GB"/>
          </a:p>
        </p:txBody>
      </p:sp>
    </p:spTree>
    <p:extLst>
      <p:ext uri="{BB962C8B-B14F-4D97-AF65-F5344CB8AC3E}">
        <p14:creationId xmlns:p14="http://schemas.microsoft.com/office/powerpoint/2010/main" val="502066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1.3b : List the key benefits of having an Enterprise Architecture.
See : TOGAF® Series Guide: The TOGAF Leader’s Guide to Establishing and Evolving an EA Capability : Page 12 : §3.6</a:t>
            </a:r>
            <a:br>
              <a:rPr lang="en-GB" sz="1100">
                <a:solidFill>
                  <a:srgbClr val="2F528F"/>
                </a:solidFill>
              </a:rPr>
            </a:br>
            <a:endParaRPr lang="en-GB" sz="1100">
              <a:solidFill>
                <a:srgbClr val="2F528F"/>
              </a:solidFill>
            </a:endParaRPr>
          </a:p>
          <a:p>
            <a:r>
              <a:rPr lang="en-GB" sz="1100">
                <a:solidFill>
                  <a:srgbClr val="2F528F"/>
                </a:solidFill>
              </a:rPr>
              <a:t>There is no single correct scope, level of detail, or purpose for an Enterprise Architecture.</a:t>
            </a:r>
          </a:p>
          <a:p>
            <a:r>
              <a:rPr lang="en-GB" sz="1100">
                <a:solidFill>
                  <a:srgbClr val="2F528F"/>
                </a:solidFill>
              </a:rPr>
              <a:t>Different enterprises will expect their EA to guide change at different levels within the enterprise.</a:t>
            </a:r>
          </a:p>
          <a:p>
            <a:r>
              <a:rPr lang="en-GB" sz="1100">
                <a:solidFill>
                  <a:srgbClr val="2F528F"/>
                </a:solidFill>
              </a:rPr>
              <a:t>There are two main challenges:</a:t>
            </a:r>
          </a:p>
          <a:p>
            <a:pPr marL="371189" indent="-371189">
              <a:buFont typeface="+mj-lt"/>
              <a:buAutoNum type="arabicPeriod"/>
            </a:pPr>
            <a:r>
              <a:rPr lang="en-GB" sz="1100">
                <a:solidFill>
                  <a:srgbClr val="2F528F"/>
                </a:solidFill>
              </a:rPr>
              <a:t>recognizing the range, scope, and scale of EA </a:t>
            </a:r>
          </a:p>
          <a:p>
            <a:pPr marL="371189" indent="-371189">
              <a:buFont typeface="+mj-lt"/>
              <a:buAutoNum type="arabicPeriod"/>
            </a:pPr>
            <a:r>
              <a:rPr lang="en-GB" sz="1100">
                <a:solidFill>
                  <a:srgbClr val="2F528F"/>
                </a:solidFill>
              </a:rPr>
              <a:t>the ability to develop, use, and sustain the required EA</a:t>
            </a:r>
          </a:p>
          <a:p>
            <a:r>
              <a:rPr lang="en-GB" sz="1100">
                <a:solidFill>
                  <a:srgbClr val="2F528F"/>
                </a:solidFill>
              </a:rPr>
              <a:t>The skill/role of an architect is to navigate these dimensions of architecture.</a:t>
            </a:r>
          </a:p>
          <a:p>
            <a:r>
              <a:rPr lang="en-GB" sz="1100">
                <a:solidFill>
                  <a:srgbClr val="2F528F"/>
                </a:solidFill>
              </a:rPr>
              <a:t>The purpose of EA is to optimize the enterprise’s realization of a business strategy –</a:t>
            </a:r>
          </a:p>
          <a:p>
            <a:pPr marL="309324" indent="-309324">
              <a:buFont typeface="Courier New" panose="02070309020205020404" pitchFamily="49" charset="0"/>
              <a:buChar char="o"/>
            </a:pPr>
            <a:r>
              <a:rPr lang="en-GB" sz="1100">
                <a:solidFill>
                  <a:srgbClr val="2F528F"/>
                </a:solidFill>
              </a:rPr>
              <a:t>all optimization requires all components to work together</a:t>
            </a:r>
          </a:p>
          <a:p>
            <a:pPr marL="309324" indent="-309324">
              <a:buFont typeface="Courier New" panose="02070309020205020404" pitchFamily="49" charset="0"/>
              <a:buChar char="o"/>
            </a:pPr>
            <a:r>
              <a:rPr lang="en-GB" sz="1100">
                <a:solidFill>
                  <a:srgbClr val="2F528F"/>
                </a:solidFill>
              </a:rPr>
              <a:t>optimization is to the enterprise’s strategy or mission</a:t>
            </a:r>
          </a:p>
          <a:p>
            <a:pPr marL="309324" indent="-309324">
              <a:buFont typeface="Courier New" panose="02070309020205020404" pitchFamily="49" charset="0"/>
              <a:buChar char="o"/>
            </a:pPr>
            <a:r>
              <a:rPr lang="en-GB" sz="1100">
                <a:solidFill>
                  <a:srgbClr val="2F528F"/>
                </a:solidFill>
              </a:rPr>
              <a:t>helps facilitate effective management and exploitation opportunities</a:t>
            </a:r>
          </a:p>
          <a:p>
            <a:pPr marL="309324" indent="-309324">
              <a:buFont typeface="Courier New" panose="02070309020205020404" pitchFamily="49" charset="0"/>
              <a:buChar char="o"/>
            </a:pPr>
            <a:r>
              <a:rPr lang="en-GB" sz="1100">
                <a:solidFill>
                  <a:srgbClr val="2F528F"/>
                </a:solidFill>
              </a:rPr>
              <a:t>provides a strategic context for the evolution of the enterprise</a:t>
            </a:r>
          </a:p>
          <a:p>
            <a:pPr marL="309324" indent="-309324">
              <a:buFont typeface="Courier New" panose="02070309020205020404" pitchFamily="49" charset="0"/>
              <a:buChar char="o"/>
            </a:pPr>
            <a:r>
              <a:rPr lang="en-GB" sz="1100">
                <a:solidFill>
                  <a:srgbClr val="2F528F"/>
                </a:solidFill>
              </a:rPr>
              <a:t>responds to the constantly changing needs of the business environment</a:t>
            </a:r>
          </a:p>
          <a:p>
            <a:pPr marL="309324" indent="-309324">
              <a:buFont typeface="Courier New" panose="02070309020205020404" pitchFamily="49" charset="0"/>
              <a:buChar char="o"/>
            </a:pPr>
            <a:r>
              <a:rPr lang="en-GB" sz="1100">
                <a:solidFill>
                  <a:srgbClr val="2F528F"/>
                </a:solidFill>
              </a:rPr>
              <a:t>enables the whole enterprise to achieve balance across conflicting demands </a:t>
            </a:r>
          </a:p>
          <a:p>
            <a:pPr marL="309324" indent="-309324">
              <a:buFont typeface="Courier New" panose="02070309020205020404" pitchFamily="49" charset="0"/>
              <a:buChar char="o"/>
            </a:pPr>
            <a:r>
              <a:rPr lang="en-GB" sz="1100">
                <a:solidFill>
                  <a:srgbClr val="2F528F"/>
                </a:solidFill>
              </a:rPr>
              <a:t>forces all the concerns and requirements to be considered</a:t>
            </a:r>
          </a:p>
          <a:p>
            <a:pPr marL="309324" indent="-309324">
              <a:buFont typeface="Courier New" panose="02070309020205020404" pitchFamily="49" charset="0"/>
              <a:buChar char="o"/>
            </a:pPr>
            <a:r>
              <a:rPr lang="en-GB" sz="1100">
                <a:solidFill>
                  <a:srgbClr val="2F528F"/>
                </a:solidFill>
              </a:rPr>
              <a:t>supports any appropriate trade-off</a:t>
            </a:r>
          </a:p>
          <a:p>
            <a:endParaRPr lang="en-GB" sz="1100">
              <a:solidFill>
                <a:srgbClr val="2F528F"/>
              </a:solidFill>
            </a:endParaRPr>
          </a:p>
          <a:p>
            <a:r>
              <a:rPr lang="en-GB" sz="1100" b="1">
                <a:solidFill>
                  <a:srgbClr val="2F528F"/>
                </a:solidFill>
              </a:rPr>
              <a:t>3.6 Characteristics of EA </a:t>
            </a:r>
            <a:endParaRPr lang="en-GB" sz="1100">
              <a:solidFill>
                <a:srgbClr val="2F528F"/>
              </a:solidFill>
            </a:endParaRPr>
          </a:p>
          <a:p>
            <a:r>
              <a:rPr lang="en-GB" sz="1100">
                <a:solidFill>
                  <a:srgbClr val="2F528F"/>
                </a:solidFill>
              </a:rPr>
              <a:t>The World-Class Enterprise Architecture White Paper highlights the fact that there is no single correct scope, level of detail, or purpose for an EA. Different enterprises will expect their EA to guide change at different levels within the enterprise. </a:t>
            </a:r>
          </a:p>
          <a:p>
            <a:r>
              <a:rPr lang="en-GB" sz="1100">
                <a:solidFill>
                  <a:srgbClr val="2F528F"/>
                </a:solidFill>
              </a:rPr>
              <a:t>Herein lies a pair of substantive challenges. First, recognizing that the range, scope, and scale of an EA are as broad as the scope and scale of enterprises and their change programs. Second, the ability to develop, use, and sustain the required EA will be equally as broad. Later in this Guide, various approaches to scope (strategy, portfolio, or project), the effort, and an approach to enhance the positive impact of EA are discussed. </a:t>
            </a:r>
          </a:p>
          <a:p>
            <a:r>
              <a:rPr lang="en-GB" sz="1100">
                <a:solidFill>
                  <a:srgbClr val="2F528F"/>
                </a:solidFill>
              </a:rPr>
              <a:t>The purpose of EA is to optimize the enterprise to realize a specific business strategy or mission. All optimization must be responsive to change. Optimizing an enterprise to best realize the business strategy or mission requires all components to work together. Achieving competitive advantage is possible when all components are optimized to the enterprise strategy or mission. </a:t>
            </a:r>
          </a:p>
          <a:p>
            <a:r>
              <a:rPr lang="en-GB" sz="1100">
                <a:solidFill>
                  <a:srgbClr val="2F528F"/>
                </a:solidFill>
              </a:rPr>
              <a:t>An EA that highlights the relationship between the components of an enterprise helps facilitate effective management and exploitation opportunities. EA provides a strategic context for the evolution of the enterprise in response to the constantly changing needs of the business environment. </a:t>
            </a:r>
          </a:p>
          <a:p>
            <a:r>
              <a:rPr lang="en-GB" sz="1100">
                <a:solidFill>
                  <a:srgbClr val="2F528F"/>
                </a:solidFill>
              </a:rPr>
              <a:t>Furthermore, a good EA enables the sponsors and the enterprise as a whole to achieve the ... CONTINUES ... SEE REFERENCE SPECIFIED</a:t>
            </a: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25</a:t>
            </a:fld>
            <a:endParaRPr lang="en-GB"/>
          </a:p>
        </p:txBody>
      </p:sp>
    </p:spTree>
    <p:extLst>
      <p:ext uri="{BB962C8B-B14F-4D97-AF65-F5344CB8AC3E}">
        <p14:creationId xmlns:p14="http://schemas.microsoft.com/office/powerpoint/2010/main" val="4126126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Q-44</a:t>
            </a:r>
          </a:p>
          <a:p>
            <a:r>
              <a:rPr lang="en-GB" sz="1100">
                <a:solidFill>
                  <a:srgbClr val="2F528F"/>
                </a:solidFill>
              </a:rPr>
              <a:t>Level=1 : L.O.= 1.4a : Explain why the TOGAF Standard is suitable for use as a framework for Enterprise Architecture.</a:t>
            </a:r>
            <a:br>
              <a:rPr lang="en-GB" sz="1100">
                <a:solidFill>
                  <a:srgbClr val="2F528F"/>
                </a:solidFill>
              </a:rPr>
            </a:br>
            <a:r>
              <a:rPr lang="en-GB" sz="1100">
                <a:solidFill>
                  <a:srgbClr val="2F528F"/>
                </a:solidFill>
              </a:rPr>
              <a:t>See : TOGAF® Standard – Introduction and Core Concepts : Page 2 : §1.1</a:t>
            </a:r>
            <a:br>
              <a:rPr lang="en-GB" sz="1100">
                <a:solidFill>
                  <a:srgbClr val="2F528F"/>
                </a:solidFill>
              </a:rPr>
            </a:br>
            <a:endParaRPr lang="en-GB" sz="1100">
              <a:solidFill>
                <a:srgbClr val="2F528F"/>
              </a:solidFill>
            </a:endParaRPr>
          </a:p>
          <a:p>
            <a:r>
              <a:rPr lang="en-GB" sz="1100">
                <a:solidFill>
                  <a:srgbClr val="2F528F"/>
                </a:solidFill>
              </a:rPr>
              <a:t>Using the TOGAF Standard results in Enterprise Architecture that is:</a:t>
            </a:r>
          </a:p>
          <a:p>
            <a:pPr marL="309324" indent="-309324">
              <a:buFont typeface="Courier New" panose="02070309020205020404" pitchFamily="49" charset="0"/>
              <a:buChar char="o"/>
            </a:pPr>
            <a:r>
              <a:rPr lang="en-GB" sz="1100">
                <a:solidFill>
                  <a:srgbClr val="2F528F"/>
                </a:solidFill>
              </a:rPr>
              <a:t>consistent</a:t>
            </a:r>
          </a:p>
          <a:p>
            <a:pPr marL="309324" indent="-309324">
              <a:buFont typeface="Courier New" panose="02070309020205020404" pitchFamily="49" charset="0"/>
              <a:buChar char="o"/>
            </a:pPr>
            <a:r>
              <a:rPr lang="en-GB" sz="1100">
                <a:solidFill>
                  <a:srgbClr val="2F528F"/>
                </a:solidFill>
              </a:rPr>
              <a:t>reflects the needs of stakeholders</a:t>
            </a:r>
          </a:p>
          <a:p>
            <a:pPr marL="309324" indent="-309324">
              <a:buFont typeface="Courier New" panose="02070309020205020404" pitchFamily="49" charset="0"/>
              <a:buChar char="o"/>
            </a:pPr>
            <a:r>
              <a:rPr lang="en-GB" sz="1100">
                <a:solidFill>
                  <a:srgbClr val="2F528F"/>
                </a:solidFill>
              </a:rPr>
              <a:t>employs best practice</a:t>
            </a:r>
          </a:p>
          <a:p>
            <a:pPr marL="804243" lvl="1" indent="-309324">
              <a:buFont typeface="Arial" panose="020B0604020202020204" pitchFamily="34" charset="0"/>
              <a:buChar char="•"/>
            </a:pPr>
            <a:r>
              <a:rPr lang="en-GB" sz="1100">
                <a:solidFill>
                  <a:srgbClr val="2F528F"/>
                </a:solidFill>
              </a:rPr>
              <a:t>gives due consideration to</a:t>
            </a:r>
          </a:p>
          <a:p>
            <a:pPr marL="494919" lvl="1" indent="0">
              <a:buNone/>
            </a:pPr>
            <a:r>
              <a:rPr lang="en-GB" sz="1100">
                <a:solidFill>
                  <a:srgbClr val="2F528F"/>
                </a:solidFill>
              </a:rPr>
              <a:t>        current requirements </a:t>
            </a:r>
          </a:p>
          <a:p>
            <a:pPr marL="804243" lvl="1" indent="-309324">
              <a:buFont typeface="Arial" panose="020B0604020202020204" pitchFamily="34" charset="0"/>
              <a:buChar char="•"/>
            </a:pPr>
            <a:r>
              <a:rPr lang="en-GB" sz="1100">
                <a:solidFill>
                  <a:srgbClr val="2F528F"/>
                </a:solidFill>
              </a:rPr>
              <a:t>addresses perceived future needs </a:t>
            </a:r>
          </a:p>
          <a:p>
            <a:pPr marL="804243" lvl="1" indent="-309324">
              <a:buFont typeface="Arial" panose="020B0604020202020204" pitchFamily="34" charset="0"/>
              <a:buChar char="•"/>
            </a:pPr>
            <a:r>
              <a:rPr lang="en-GB" sz="1100">
                <a:solidFill>
                  <a:srgbClr val="2F528F"/>
                </a:solidFill>
              </a:rPr>
              <a:t>is standardized</a:t>
            </a:r>
          </a:p>
          <a:p>
            <a:pPr marL="804243" lvl="1" indent="-309324">
              <a:buFont typeface="Arial" panose="020B0604020202020204" pitchFamily="34" charset="0"/>
              <a:buChar char="•"/>
            </a:pPr>
            <a:r>
              <a:rPr lang="en-GB" sz="1100">
                <a:solidFill>
                  <a:srgbClr val="2F528F"/>
                </a:solidFill>
              </a:rPr>
              <a:t>builds workable and economic solutions</a:t>
            </a:r>
          </a:p>
          <a:p>
            <a:pPr marL="804243" lvl="1" indent="-309324">
              <a:buFont typeface="Arial" panose="020B0604020202020204" pitchFamily="34" charset="0"/>
              <a:buChar char="•"/>
            </a:pPr>
            <a:r>
              <a:rPr lang="en-GB" sz="1100">
                <a:solidFill>
                  <a:srgbClr val="2F528F"/>
                </a:solidFill>
              </a:rPr>
              <a:t>addresses business and technology trends</a:t>
            </a:r>
          </a:p>
          <a:p>
            <a:r>
              <a:rPr lang="en-GB" sz="1100">
                <a:solidFill>
                  <a:srgbClr val="2F528F"/>
                </a:solidFill>
              </a:rPr>
              <a:t>Guidance provided by the standard is intended to be adapted to address different needs. </a:t>
            </a:r>
          </a:p>
          <a:p>
            <a:r>
              <a:rPr lang="en-GB" sz="1100">
                <a:solidFill>
                  <a:srgbClr val="2F528F"/>
                </a:solidFill>
              </a:rPr>
              <a:t>Thus it can be used to create a sustainable Enterprise Architecture for a broad range of use-cases, including</a:t>
            </a:r>
          </a:p>
          <a:p>
            <a:pPr marL="309324" indent="-309324">
              <a:buFont typeface="Courier New" panose="02070309020205020404" pitchFamily="49" charset="0"/>
              <a:buChar char="o"/>
            </a:pPr>
            <a:r>
              <a:rPr lang="en-GB" sz="1100">
                <a:solidFill>
                  <a:srgbClr val="2F528F"/>
                </a:solidFill>
              </a:rPr>
              <a:t>agile enterprises</a:t>
            </a:r>
          </a:p>
          <a:p>
            <a:pPr marL="309324" indent="-309324">
              <a:buFont typeface="Courier New" panose="02070309020205020404" pitchFamily="49" charset="0"/>
              <a:buChar char="o"/>
            </a:pPr>
            <a:r>
              <a:rPr lang="en-GB" sz="1100">
                <a:solidFill>
                  <a:srgbClr val="2F528F"/>
                </a:solidFill>
              </a:rPr>
              <a:t>digital transformation</a:t>
            </a:r>
          </a:p>
          <a:p>
            <a:endParaRPr lang="en-GB" sz="1100">
              <a:solidFill>
                <a:srgbClr val="2F528F"/>
              </a:solidFill>
            </a:endParaRPr>
          </a:p>
          <a:p>
            <a:pPr algn="l"/>
            <a:r>
              <a:rPr lang="en-GB" sz="1100" b="1">
                <a:solidFill>
                  <a:srgbClr val="2F528F"/>
                </a:solidFill>
              </a:rPr>
              <a:t>1.1 Executive Overview</a:t>
            </a:r>
          </a:p>
          <a:p>
            <a:pPr algn="l"/>
            <a:r>
              <a:rPr lang="en-GB" sz="1100">
                <a:solidFill>
                  <a:srgbClr val="2F528F"/>
                </a:solidFill>
              </a:rPr>
              <a:t>This section provides an executive overview of Enter prise Architecture, the basic concepts of</a:t>
            </a:r>
          </a:p>
          <a:p>
            <a:pPr algn="l"/>
            <a:r>
              <a:rPr lang="en-GB" sz="1100">
                <a:solidFill>
                  <a:srgbClr val="2F528F"/>
                </a:solidFill>
              </a:rPr>
              <a:t>what it is (not just another name for IT Architecture), and why it is needed. It provides a</a:t>
            </a:r>
          </a:p>
          <a:p>
            <a:pPr algn="l"/>
            <a:r>
              <a:rPr lang="en-GB" sz="1100">
                <a:solidFill>
                  <a:srgbClr val="2F528F"/>
                </a:solidFill>
              </a:rPr>
              <a:t>summary of the benefits of establishing an Enterprise Architecture and adopting the TOGAF</a:t>
            </a:r>
          </a:p>
          <a:p>
            <a:pPr algn="l"/>
            <a:r>
              <a:rPr lang="en-GB" sz="1100">
                <a:solidFill>
                  <a:srgbClr val="2F528F"/>
                </a:solidFill>
              </a:rPr>
              <a:t>approach to achieve that.</a:t>
            </a:r>
          </a:p>
          <a:p>
            <a:pPr algn="l"/>
            <a:r>
              <a:rPr lang="en-GB" sz="1100" b="1">
                <a:solidFill>
                  <a:srgbClr val="2F528F"/>
                </a:solidFill>
              </a:rPr>
              <a:t>What is an enterprise?</a:t>
            </a:r>
          </a:p>
          <a:p>
            <a:pPr algn="l"/>
            <a:r>
              <a:rPr lang="en-GB" sz="1100">
                <a:solidFill>
                  <a:srgbClr val="2F528F"/>
                </a:solidFill>
              </a:rPr>
              <a:t>The TOGAF Standard considers an "enterprise" to be any collection of organizations that have</a:t>
            </a:r>
          </a:p>
          <a:p>
            <a:pPr algn="l"/>
            <a:r>
              <a:rPr lang="en-GB" sz="1100">
                <a:solidFill>
                  <a:srgbClr val="2F528F"/>
                </a:solidFill>
              </a:rPr>
              <a:t>common goals.</a:t>
            </a:r>
          </a:p>
          <a:p>
            <a:pPr algn="l"/>
            <a:r>
              <a:rPr lang="en-GB" sz="1100">
                <a:solidFill>
                  <a:srgbClr val="2F528F"/>
                </a:solidFill>
              </a:rPr>
              <a:t>For example, an enterprise could be:</a:t>
            </a:r>
          </a:p>
          <a:p>
            <a:pPr algn="l"/>
            <a:r>
              <a:rPr lang="en-GB" sz="1100">
                <a:solidFill>
                  <a:srgbClr val="2F528F"/>
                </a:solidFill>
              </a:rPr>
              <a:t>■ A whole corporation or a division of a corporation</a:t>
            </a:r>
          </a:p>
          <a:p>
            <a:pPr algn="l"/>
            <a:r>
              <a:rPr lang="en-GB" sz="1100">
                <a:solidFill>
                  <a:srgbClr val="2F528F"/>
                </a:solidFill>
              </a:rPr>
              <a:t>■ A government agency or a single government department</a:t>
            </a:r>
          </a:p>
          <a:p>
            <a:pPr algn="l"/>
            <a:r>
              <a:rPr lang="en-GB" sz="1100">
                <a:solidFill>
                  <a:srgbClr val="2F528F"/>
                </a:solidFill>
              </a:rPr>
              <a:t>■ A chain of geographically distant organizations linked together by common ownership</a:t>
            </a:r>
          </a:p>
          <a:p>
            <a:pPr algn="l"/>
            <a:r>
              <a:rPr lang="en-GB" sz="1100">
                <a:solidFill>
                  <a:srgbClr val="2F528F"/>
                </a:solidFill>
              </a:rPr>
              <a:t>■ Groups of countries, governments, or governmental organizations (such as militaries)</a:t>
            </a:r>
          </a:p>
          <a:p>
            <a:pPr algn="l"/>
            <a:r>
              <a:rPr lang="en-GB" sz="1100">
                <a:solidFill>
                  <a:srgbClr val="2F528F"/>
                </a:solidFill>
              </a:rPr>
              <a:t>working together to create common or shareable deliverables or infrastructures</a:t>
            </a:r>
          </a:p>
          <a:p>
            <a:pPr algn="l"/>
            <a:r>
              <a:rPr lang="en-GB" sz="1100">
                <a:solidFill>
                  <a:srgbClr val="2F528F"/>
                </a:solidFill>
              </a:rPr>
              <a:t>■ Partnerships and alliances of businesses working together, such as a consortium or supply</a:t>
            </a:r>
          </a:p>
          <a:p>
            <a:pPr algn="l"/>
            <a:r>
              <a:rPr lang="en-GB" sz="1100">
                <a:solidFill>
                  <a:srgbClr val="2F528F"/>
                </a:solidFill>
              </a:rPr>
              <a:t>chain</a:t>
            </a:r>
          </a:p>
          <a:p>
            <a:pPr algn="l"/>
            <a:r>
              <a:rPr lang="en-GB" sz="1100">
                <a:solidFill>
                  <a:srgbClr val="2F528F"/>
                </a:solidFill>
              </a:rPr>
              <a:t>The term "Enterprise" in the context of "Enterprise Architecture" can be applied to either an</a:t>
            </a:r>
          </a:p>
          <a:p>
            <a:pPr algn="l"/>
            <a:r>
              <a:rPr lang="en-GB" sz="1100">
                <a:solidFill>
                  <a:srgbClr val="2F528F"/>
                </a:solidFill>
              </a:rPr>
              <a:t>entire enterprise, encompassing all of its business activities and capabilities, information, </a:t>
            </a:r>
          </a:p>
          <a:p>
            <a:pPr algn="l"/>
            <a:r>
              <a:rPr lang="en-GB" sz="1100">
                <a:solidFill>
                  <a:srgbClr val="2F528F"/>
                </a:solidFill>
              </a:rPr>
              <a:t>... CONTINUES ... SEE REFERENCE SPECIFIED</a:t>
            </a: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26</a:t>
            </a:fld>
            <a:endParaRPr lang="en-GB"/>
          </a:p>
        </p:txBody>
      </p:sp>
    </p:spTree>
    <p:extLst>
      <p:ext uri="{BB962C8B-B14F-4D97-AF65-F5344CB8AC3E}">
        <p14:creationId xmlns:p14="http://schemas.microsoft.com/office/powerpoint/2010/main" val="2392799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1.4b : Explain why the TOGAF Standard is suitable for use as a framework for Enterprise Architecture.
See : TOGAF® Series Guide: Enabling Enterprise Agility : Page 9 : §1.2</a:t>
            </a:r>
            <a:br>
              <a:rPr lang="en-GB" sz="1100">
                <a:solidFill>
                  <a:srgbClr val="2F528F"/>
                </a:solidFill>
              </a:rPr>
            </a:br>
            <a:endParaRPr lang="en-GB" sz="1100">
              <a:solidFill>
                <a:srgbClr val="2F528F"/>
              </a:solidFill>
            </a:endParaRPr>
          </a:p>
          <a:p>
            <a:r>
              <a:rPr lang="en-GB" sz="1100">
                <a:solidFill>
                  <a:srgbClr val="2F528F"/>
                </a:solidFill>
              </a:rPr>
              <a:t>A commonly used term includes:</a:t>
            </a:r>
          </a:p>
          <a:p>
            <a:pPr marL="309324" indent="-309324">
              <a:buFont typeface="Courier New" panose="02070309020205020404" pitchFamily="49" charset="0"/>
              <a:buChar char="o"/>
            </a:pPr>
            <a:r>
              <a:rPr lang="en-GB" sz="1100">
                <a:solidFill>
                  <a:srgbClr val="2F528F"/>
                </a:solidFill>
              </a:rPr>
              <a:t>Responsiveness to change</a:t>
            </a:r>
          </a:p>
          <a:p>
            <a:pPr marL="309324" indent="-309324">
              <a:buFont typeface="Courier New" panose="02070309020205020404" pitchFamily="49" charset="0"/>
              <a:buChar char="o"/>
            </a:pPr>
            <a:r>
              <a:rPr lang="en-GB" sz="1100">
                <a:solidFill>
                  <a:srgbClr val="2F528F"/>
                </a:solidFill>
              </a:rPr>
              <a:t>Value-driven</a:t>
            </a:r>
          </a:p>
          <a:p>
            <a:pPr marL="309324" indent="-309324">
              <a:buFont typeface="Courier New" panose="02070309020205020404" pitchFamily="49" charset="0"/>
              <a:buChar char="o"/>
            </a:pPr>
            <a:r>
              <a:rPr lang="en-GB" sz="1100">
                <a:solidFill>
                  <a:srgbClr val="2F528F"/>
                </a:solidFill>
              </a:rPr>
              <a:t>Practical experimentation</a:t>
            </a:r>
          </a:p>
          <a:p>
            <a:pPr marL="309324" indent="-309324">
              <a:buFont typeface="Courier New" panose="02070309020205020404" pitchFamily="49" charset="0"/>
              <a:buChar char="o"/>
            </a:pPr>
            <a:r>
              <a:rPr lang="en-GB" sz="1100">
                <a:solidFill>
                  <a:srgbClr val="2F528F"/>
                </a:solidFill>
              </a:rPr>
              <a:t>Empowered, autonomous teams</a:t>
            </a:r>
          </a:p>
          <a:p>
            <a:pPr marL="309324" indent="-309324">
              <a:buFont typeface="Courier New" panose="02070309020205020404" pitchFamily="49" charset="0"/>
              <a:buChar char="o"/>
            </a:pPr>
            <a:r>
              <a:rPr lang="en-GB" sz="1100">
                <a:solidFill>
                  <a:srgbClr val="2F528F"/>
                </a:solidFill>
              </a:rPr>
              <a:t>Customer communication and collaboration</a:t>
            </a:r>
          </a:p>
          <a:p>
            <a:pPr marL="309324" indent="-309324">
              <a:buFont typeface="Courier New" panose="02070309020205020404" pitchFamily="49" charset="0"/>
              <a:buChar char="o"/>
            </a:pPr>
            <a:r>
              <a:rPr lang="en-GB" sz="1100">
                <a:solidFill>
                  <a:srgbClr val="2F528F"/>
                </a:solidFill>
              </a:rPr>
              <a:t>Continuous improvement</a:t>
            </a:r>
          </a:p>
          <a:p>
            <a:pPr marL="309324" indent="-309324">
              <a:buFont typeface="Courier New" panose="02070309020205020404" pitchFamily="49" charset="0"/>
              <a:buChar char="o"/>
            </a:pPr>
            <a:r>
              <a:rPr lang="en-GB" sz="1100">
                <a:solidFill>
                  <a:srgbClr val="2F528F"/>
                </a:solidFill>
              </a:rPr>
              <a:t>Respect for people</a:t>
            </a:r>
          </a:p>
          <a:p>
            <a:r>
              <a:rPr lang="en-GB" sz="1100">
                <a:solidFill>
                  <a:srgbClr val="2F528F"/>
                </a:solidFill>
              </a:rPr>
              <a:t>Important because it enables an enterprise to better react to change by being more:</a:t>
            </a:r>
          </a:p>
          <a:p>
            <a:pPr marL="309324" indent="-309324">
              <a:buFont typeface="Courier New" panose="02070309020205020404" pitchFamily="49" charset="0"/>
              <a:buChar char="o"/>
            </a:pPr>
            <a:r>
              <a:rPr lang="en-GB" sz="1100">
                <a:solidFill>
                  <a:srgbClr val="2F528F"/>
                </a:solidFill>
              </a:rPr>
              <a:t>Customer and product-centric </a:t>
            </a:r>
          </a:p>
          <a:p>
            <a:pPr marL="309324" indent="-309324">
              <a:buFont typeface="Courier New" panose="02070309020205020404" pitchFamily="49" charset="0"/>
              <a:buChar char="o"/>
            </a:pPr>
            <a:r>
              <a:rPr lang="en-GB" sz="1100">
                <a:solidFill>
                  <a:srgbClr val="2F528F"/>
                </a:solidFill>
              </a:rPr>
              <a:t>Efficient</a:t>
            </a:r>
          </a:p>
          <a:p>
            <a:pPr marL="309324" indent="-309324">
              <a:buFont typeface="Courier New" panose="02070309020205020404" pitchFamily="49" charset="0"/>
              <a:buChar char="o"/>
            </a:pPr>
            <a:r>
              <a:rPr lang="en-GB" sz="1100">
                <a:solidFill>
                  <a:srgbClr val="2F528F"/>
                </a:solidFill>
              </a:rPr>
              <a:t>Able to ensure regulatory compliance</a:t>
            </a:r>
          </a:p>
          <a:p>
            <a:r>
              <a:rPr lang="en-GB" sz="1100">
                <a:solidFill>
                  <a:srgbClr val="2F528F"/>
                </a:solidFill>
              </a:rPr>
              <a:t>Agile principles and techniques can be applied to adapt the TOGAF framework.</a:t>
            </a:r>
          </a:p>
          <a:p>
            <a:r>
              <a:rPr lang="en-GB" sz="1100">
                <a:solidFill>
                  <a:srgbClr val="2F528F"/>
                </a:solidFill>
              </a:rPr>
              <a:t>Enterprise agility is a broader context than Agile.</a:t>
            </a:r>
          </a:p>
          <a:p>
            <a:r>
              <a:rPr lang="en-GB" sz="1100">
                <a:solidFill>
                  <a:srgbClr val="2F528F"/>
                </a:solidFill>
              </a:rPr>
              <a:t>Additional techniques are employed in adapting the TOGAF framework to an Agile enterprise. </a:t>
            </a:r>
          </a:p>
          <a:p>
            <a:endParaRPr lang="en-GB" sz="1100">
              <a:solidFill>
                <a:srgbClr val="2F528F"/>
              </a:solidFill>
            </a:endParaRPr>
          </a:p>
          <a:p>
            <a:pPr algn="l"/>
            <a:r>
              <a:rPr lang="en-GB" sz="1100" b="1">
                <a:solidFill>
                  <a:srgbClr val="2F528F"/>
                </a:solidFill>
              </a:rPr>
              <a:t>1.2. What is the Role of Enterprise Architecture?</a:t>
            </a:r>
          </a:p>
          <a:p>
            <a:pPr algn="l"/>
            <a:r>
              <a:rPr lang="en-GB" sz="1100">
                <a:solidFill>
                  <a:srgbClr val="2F528F"/>
                </a:solidFill>
              </a:rPr>
              <a:t>Enterprise Architecture provides a framework for change, linked to both strategic direction and</a:t>
            </a:r>
          </a:p>
          <a:p>
            <a:pPr algn="l"/>
            <a:r>
              <a:rPr lang="en-GB" sz="1100">
                <a:solidFill>
                  <a:srgbClr val="2F528F"/>
                </a:solidFill>
              </a:rPr>
              <a:t>business value. It provides a sufficient view of the organization to manage complexity, support</a:t>
            </a:r>
          </a:p>
          <a:p>
            <a:pPr algn="l"/>
            <a:r>
              <a:rPr lang="en-GB" sz="1100">
                <a:solidFill>
                  <a:srgbClr val="2F528F"/>
                </a:solidFill>
              </a:rPr>
              <a:t>continuous change, and manage the risk of unanticipated consequences.</a:t>
            </a:r>
          </a:p>
          <a:p>
            <a:pPr algn="l"/>
            <a:r>
              <a:rPr lang="en-GB" sz="1100">
                <a:solidFill>
                  <a:srgbClr val="2F528F"/>
                </a:solidFill>
              </a:rPr>
              <a:t>Enterprise Architecture is:</a:t>
            </a:r>
          </a:p>
          <a:p>
            <a:pPr algn="l"/>
            <a:r>
              <a:rPr lang="en-GB" sz="1100">
                <a:solidFill>
                  <a:srgbClr val="2F528F"/>
                </a:solidFill>
              </a:rPr>
              <a:t>Chapter 1. Introduction 1.1. What is Meant by Agility and Why is it Important?</a:t>
            </a:r>
          </a:p>
          <a:p>
            <a:pPr algn="l"/>
            <a:r>
              <a:rPr lang="en-GB" sz="1100">
                <a:solidFill>
                  <a:srgbClr val="2F528F"/>
                </a:solidFill>
              </a:rPr>
              <a:t>The TOGAF Framework – Enabling Enterprise Agility </a:t>
            </a:r>
          </a:p>
          <a:p>
            <a:pPr algn="l"/>
            <a:r>
              <a:rPr lang="en-GB" sz="1100">
                <a:solidFill>
                  <a:srgbClr val="2F528F"/>
                </a:solidFill>
              </a:rPr>
              <a:t>The Open Group Confidential</a:t>
            </a:r>
          </a:p>
          <a:p>
            <a:pPr algn="l"/>
            <a:r>
              <a:rPr lang="en-GB" sz="1100">
                <a:solidFill>
                  <a:srgbClr val="2F528F"/>
                </a:solidFill>
              </a:rPr>
              <a:t>Architecture Forum Members Only</a:t>
            </a:r>
          </a:p>
          <a:p>
            <a:pPr algn="l"/>
            <a:r>
              <a:rPr lang="en-GB" sz="1100" i="1">
                <a:solidFill>
                  <a:srgbClr val="2F528F"/>
                </a:solidFill>
              </a:rPr>
              <a:t>Members Only</a:t>
            </a:r>
          </a:p>
          <a:p>
            <a:pPr algn="l"/>
            <a:r>
              <a:rPr lang="en-GB" sz="1100">
                <a:solidFill>
                  <a:srgbClr val="2F528F"/>
                </a:solidFill>
              </a:rPr>
              <a:t>• A description of the elements within an organization, what they are meant to achieve, how they are</a:t>
            </a:r>
          </a:p>
          <a:p>
            <a:pPr algn="l"/>
            <a:r>
              <a:rPr lang="en-GB" sz="1100">
                <a:solidFill>
                  <a:srgbClr val="2F528F"/>
                </a:solidFill>
              </a:rPr>
              <a:t>arranged, how they perform in practice, and how they respond to change</a:t>
            </a:r>
          </a:p>
          <a:p>
            <a:pPr algn="l"/>
            <a:r>
              <a:rPr lang="en-GB" sz="1100">
                <a:solidFill>
                  <a:srgbClr val="2F528F"/>
                </a:solidFill>
              </a:rPr>
              <a:t>• A framework (structure, approach, and process) for managing change to those elements and their</a:t>
            </a:r>
          </a:p>
          <a:p>
            <a:pPr algn="l"/>
            <a:r>
              <a:rPr lang="en-GB" sz="1100">
                <a:solidFill>
                  <a:srgbClr val="2F528F"/>
                </a:solidFill>
              </a:rPr>
              <a:t>arrangement; to continuously adapt to organizational change in line with strategy (goals and</a:t>
            </a:r>
          </a:p>
          <a:p>
            <a:pPr algn="l"/>
            <a:r>
              <a:rPr lang="en-GB" sz="1100">
                <a:solidFill>
                  <a:srgbClr val="2F528F"/>
                </a:solidFill>
              </a:rPr>
              <a:t>objectives) and circumstances (specific requirements)</a:t>
            </a:r>
          </a:p>
          <a:p>
            <a:pPr algn="l"/>
            <a:r>
              <a:rPr lang="en-GB" sz="1100">
                <a:solidFill>
                  <a:srgbClr val="2F528F"/>
                </a:solidFill>
              </a:rPr>
              <a:t>• The practice of acting to manage and evolve the Enterprise Architecture at all levels of </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27</a:t>
            </a:fld>
            <a:endParaRPr lang="en-GB"/>
          </a:p>
        </p:txBody>
      </p:sp>
    </p:spTree>
    <p:extLst>
      <p:ext uri="{BB962C8B-B14F-4D97-AF65-F5344CB8AC3E}">
        <p14:creationId xmlns:p14="http://schemas.microsoft.com/office/powerpoint/2010/main" val="1822994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1.4c : Explain why the TOGAF Standard is suitable for use as a framework for Enterprise Architecture.
See : TOGAF® Series Guide: Enabling Enterprise Agility : Page 10 : §1.3</a:t>
            </a:r>
            <a:br>
              <a:rPr lang="en-GB" sz="1100">
                <a:solidFill>
                  <a:srgbClr val="2F528F"/>
                </a:solidFill>
              </a:rPr>
            </a:br>
            <a:endParaRPr lang="en-GB" sz="1100">
              <a:solidFill>
                <a:srgbClr val="2F528F"/>
              </a:solidFill>
            </a:endParaRPr>
          </a:p>
          <a:p>
            <a:r>
              <a:rPr lang="en-GB" sz="1100">
                <a:solidFill>
                  <a:srgbClr val="2F528F"/>
                </a:solidFill>
              </a:rPr>
              <a:t>TOGAF® Standard, 10th Edition, 2022 gives context by:</a:t>
            </a:r>
          </a:p>
          <a:p>
            <a:pPr marL="309324" indent="-309324">
              <a:buFont typeface="Courier New" panose="02070309020205020404" pitchFamily="49" charset="0"/>
              <a:buChar char="o"/>
            </a:pPr>
            <a:r>
              <a:rPr lang="en-GB" sz="1100">
                <a:solidFill>
                  <a:srgbClr val="2F528F"/>
                </a:solidFill>
              </a:rPr>
              <a:t>Describing the elements within an organization:</a:t>
            </a:r>
          </a:p>
          <a:p>
            <a:pPr marL="309324" indent="-309324">
              <a:buFont typeface="Courier New" panose="02070309020205020404" pitchFamily="49" charset="0"/>
              <a:buChar char="o"/>
            </a:pPr>
            <a:r>
              <a:rPr lang="en-GB" sz="1100">
                <a:solidFill>
                  <a:srgbClr val="2F528F"/>
                </a:solidFill>
              </a:rPr>
              <a:t>what they should achieve</a:t>
            </a:r>
          </a:p>
          <a:p>
            <a:pPr marL="309324" indent="-309324">
              <a:buFont typeface="Courier New" panose="02070309020205020404" pitchFamily="49" charset="0"/>
              <a:buChar char="o"/>
            </a:pPr>
            <a:r>
              <a:rPr lang="en-GB" sz="1100">
                <a:solidFill>
                  <a:srgbClr val="2F528F"/>
                </a:solidFill>
              </a:rPr>
              <a:t>their arrangement</a:t>
            </a:r>
          </a:p>
          <a:p>
            <a:pPr marL="309324" indent="-309324">
              <a:buFont typeface="Courier New" panose="02070309020205020404" pitchFamily="49" charset="0"/>
              <a:buChar char="o"/>
            </a:pPr>
            <a:r>
              <a:rPr lang="en-GB" sz="1100">
                <a:solidFill>
                  <a:srgbClr val="2F528F"/>
                </a:solidFill>
              </a:rPr>
              <a:t>how they perform in practice, and response to change</a:t>
            </a:r>
          </a:p>
          <a:p>
            <a:pPr marL="309324" indent="-309324">
              <a:buFont typeface="Courier New" panose="02070309020205020404" pitchFamily="49" charset="0"/>
              <a:buChar char="o"/>
            </a:pPr>
            <a:r>
              <a:rPr lang="en-GB" sz="1100">
                <a:solidFill>
                  <a:srgbClr val="2F528F"/>
                </a:solidFill>
              </a:rPr>
              <a:t>Being a framework for: </a:t>
            </a:r>
          </a:p>
          <a:p>
            <a:pPr marL="309324" indent="-309324">
              <a:buFont typeface="Courier New" panose="02070309020205020404" pitchFamily="49" charset="0"/>
              <a:buChar char="o"/>
            </a:pPr>
            <a:r>
              <a:rPr lang="en-GB" sz="1100">
                <a:solidFill>
                  <a:srgbClr val="2F528F"/>
                </a:solidFill>
              </a:rPr>
              <a:t>managing change to those elements and their arrangement</a:t>
            </a:r>
          </a:p>
          <a:p>
            <a:pPr marL="309324" indent="-309324">
              <a:buFont typeface="Courier New" panose="02070309020205020404" pitchFamily="49" charset="0"/>
              <a:buChar char="o"/>
            </a:pPr>
            <a:r>
              <a:rPr lang="en-GB" sz="1100">
                <a:solidFill>
                  <a:srgbClr val="2F528F"/>
                </a:solidFill>
              </a:rPr>
              <a:t>supporting adaptation to change that is aligned to strategy  and circumstances</a:t>
            </a:r>
          </a:p>
          <a:p>
            <a:r>
              <a:rPr lang="en-GB" sz="1100">
                <a:solidFill>
                  <a:srgbClr val="2F528F"/>
                </a:solidFill>
              </a:rPr>
              <a:t>Iterative development, such as practices like sprints with shorter iterations, is a useful tool to obtain early stakeholder feedback and results.</a:t>
            </a:r>
            <a:br>
              <a:rPr lang="en-GB" sz="1100">
                <a:solidFill>
                  <a:srgbClr val="2F528F"/>
                </a:solidFill>
              </a:rPr>
            </a:br>
            <a:r>
              <a:rPr lang="en-GB" sz="1100">
                <a:solidFill>
                  <a:srgbClr val="2F528F"/>
                </a:solidFill>
              </a:rPr>
              <a:t>It enables the Enterprise Architects to deliver value earlier and iteratively, whether in a planned or emergent manner.</a:t>
            </a:r>
          </a:p>
          <a:p>
            <a:r>
              <a:rPr lang="en-GB" sz="1100">
                <a:solidFill>
                  <a:srgbClr val="2F528F"/>
                </a:solidFill>
              </a:rPr>
              <a:t>Dividing work into sprints does not only mean dividing work into small pieces, but also learning by doing in short cycles and adapting the work accordingly.</a:t>
            </a:r>
          </a:p>
          <a:p>
            <a:endParaRPr lang="en-GB" sz="1100">
              <a:solidFill>
                <a:srgbClr val="2F528F"/>
              </a:solidFill>
            </a:endParaRPr>
          </a:p>
          <a:p>
            <a:pPr algn="l"/>
            <a:r>
              <a:rPr lang="en-GB" sz="1100" b="1">
                <a:solidFill>
                  <a:srgbClr val="2F528F"/>
                </a:solidFill>
              </a:rPr>
              <a:t>1.3. The Demand for Agility is Not New!</a:t>
            </a:r>
          </a:p>
          <a:p>
            <a:pPr algn="l"/>
            <a:r>
              <a:rPr lang="en-GB" sz="1100">
                <a:solidFill>
                  <a:srgbClr val="2F528F"/>
                </a:solidFill>
              </a:rPr>
              <a:t>The US Clinger-Cohen Act of 1996 was a major driver for the adoption of Enterprise Architecture</a:t>
            </a:r>
          </a:p>
          <a:p>
            <a:pPr algn="l"/>
            <a:r>
              <a:rPr lang="en-GB" sz="1100">
                <a:solidFill>
                  <a:srgbClr val="2F528F"/>
                </a:solidFill>
              </a:rPr>
              <a:t>because it required any investment in new IT systems (in the US public sector) to demonstrate a fit with</a:t>
            </a:r>
          </a:p>
          <a:p>
            <a:pPr algn="l"/>
            <a:r>
              <a:rPr lang="en-GB" sz="1100">
                <a:solidFill>
                  <a:srgbClr val="2F528F"/>
                </a:solidFill>
              </a:rPr>
              <a:t>existing systems. Almost immediately, it was recognized that it is not practical to develop a full</a:t>
            </a:r>
          </a:p>
          <a:p>
            <a:pPr algn="l"/>
            <a:r>
              <a:rPr lang="en-GB" sz="1100">
                <a:solidFill>
                  <a:srgbClr val="2F528F"/>
                </a:solidFill>
              </a:rPr>
              <a:t>Enterprise Architecture from the “top down”; it is necessary to structure work into smaller units to</a:t>
            </a:r>
          </a:p>
          <a:p>
            <a:pPr algn="l"/>
            <a:r>
              <a:rPr lang="en-GB" sz="1100">
                <a:solidFill>
                  <a:srgbClr val="2F528F"/>
                </a:solidFill>
              </a:rPr>
              <a:t>respond to the specific needs of the enterprise in a timely manner, and to have some form of</a:t>
            </a:r>
          </a:p>
          <a:p>
            <a:pPr algn="l"/>
            <a:r>
              <a:rPr lang="en-GB" sz="1100">
                <a:solidFill>
                  <a:srgbClr val="2F528F"/>
                </a:solidFill>
              </a:rPr>
              <a:t>“integration architecture” to ensure the pieces fit together and are aligned with the strategic direction</a:t>
            </a:r>
          </a:p>
          <a:p>
            <a:pPr algn="l"/>
            <a:r>
              <a:rPr lang="en-GB" sz="1100">
                <a:solidFill>
                  <a:srgbClr val="2F528F"/>
                </a:solidFill>
              </a:rPr>
              <a:t>of the enterprise.</a:t>
            </a:r>
          </a:p>
          <a:p>
            <a:pPr algn="l"/>
            <a:r>
              <a:rPr lang="en-GB" sz="1100">
                <a:solidFill>
                  <a:srgbClr val="2F528F"/>
                </a:solidFill>
              </a:rPr>
              <a:t>The TOGAF framework has embraced the call to respond to the needs of the enterprise in a timely</a:t>
            </a:r>
          </a:p>
          <a:p>
            <a:pPr algn="l"/>
            <a:r>
              <a:rPr lang="en-GB" sz="1100">
                <a:solidFill>
                  <a:srgbClr val="2F528F"/>
                </a:solidFill>
              </a:rPr>
              <a:t>manner, through the concepts of “partitions” and “levels”. Partitions define how the work is broken</a:t>
            </a:r>
          </a:p>
          <a:p>
            <a:pPr algn="l"/>
            <a:r>
              <a:rPr lang="en-GB" sz="1100">
                <a:solidFill>
                  <a:srgbClr val="2F528F"/>
                </a:solidFill>
              </a:rPr>
              <a:t>down into multiple architecture initiatives. Levels define how the overall architecture can be</a:t>
            </a:r>
          </a:p>
          <a:p>
            <a:pPr algn="l"/>
            <a:r>
              <a:rPr lang="en-GB" sz="1100">
                <a:solidFill>
                  <a:srgbClr val="2F528F"/>
                </a:solidFill>
              </a:rPr>
              <a:t>developed at different levels of granularity and detail.</a:t>
            </a:r>
          </a:p>
          <a:p>
            <a:pPr algn="l"/>
            <a:r>
              <a:rPr lang="en-GB" sz="1100">
                <a:solidFill>
                  <a:srgbClr val="2F528F"/>
                </a:solidFill>
              </a:rPr>
              <a:t>Each architecture initiative needs to be scoped to address the specific needs of the enterprise to be</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28</a:t>
            </a:fld>
            <a:endParaRPr lang="en-GB"/>
          </a:p>
        </p:txBody>
      </p:sp>
    </p:spTree>
    <p:extLst>
      <p:ext uri="{BB962C8B-B14F-4D97-AF65-F5344CB8AC3E}">
        <p14:creationId xmlns:p14="http://schemas.microsoft.com/office/powerpoint/2010/main" val="1362171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1.5a : List the four architecture domains that are commonly accepted as subsets of an overall Enterprise Architecture and which the TOGAF Standard supports. 
See : TOGAF® Standard – Introduction and Core Concepts : Page 15 : §3.3</a:t>
            </a:r>
            <a:br>
              <a:rPr lang="en-GB" sz="1100">
                <a:solidFill>
                  <a:srgbClr val="2F528F"/>
                </a:solidFill>
              </a:rPr>
            </a:br>
            <a:endParaRPr lang="en-GB" sz="1100">
              <a:solidFill>
                <a:srgbClr val="2F528F"/>
              </a:solidFill>
            </a:endParaRPr>
          </a:p>
          <a:p>
            <a:pPr lvl="1"/>
            <a:r>
              <a:rPr lang="en-US" sz="1100">
                <a:solidFill>
                  <a:srgbClr val="2F528F"/>
                </a:solidFill>
              </a:rPr>
              <a:t>The TOGAF standard covers the development of four architecture domains. </a:t>
            </a:r>
            <a:br>
              <a:rPr lang="en-US" sz="1100">
                <a:solidFill>
                  <a:srgbClr val="2F528F"/>
                </a:solidFill>
              </a:rPr>
            </a:br>
            <a:r>
              <a:rPr lang="en-US" sz="1100">
                <a:solidFill>
                  <a:srgbClr val="2F528F"/>
                </a:solidFill>
              </a:rPr>
              <a:t>These are commonly accepted as subsets of an overall Enterprise Architecture. They are as follows:</a:t>
            </a:r>
          </a:p>
          <a:p>
            <a:pPr lvl="1"/>
            <a:r>
              <a:rPr lang="en-US" sz="1100">
                <a:solidFill>
                  <a:srgbClr val="2F528F"/>
                </a:solidFill>
              </a:rPr>
              <a:t>Business (Process) Architecture</a:t>
            </a:r>
          </a:p>
          <a:p>
            <a:pPr lvl="2"/>
            <a:r>
              <a:rPr lang="en-US" sz="1100">
                <a:solidFill>
                  <a:srgbClr val="2F528F"/>
                </a:solidFill>
              </a:rPr>
              <a:t>Defines the business strategy, governance, organization and key business processes</a:t>
            </a:r>
          </a:p>
          <a:p>
            <a:pPr lvl="1"/>
            <a:r>
              <a:rPr lang="en-US" sz="1100">
                <a:solidFill>
                  <a:srgbClr val="2F528F"/>
                </a:solidFill>
              </a:rPr>
              <a:t>Data Architecture</a:t>
            </a:r>
          </a:p>
          <a:p>
            <a:pPr lvl="2"/>
            <a:r>
              <a:rPr lang="en-US" sz="1100">
                <a:solidFill>
                  <a:srgbClr val="2F528F"/>
                </a:solidFill>
              </a:rPr>
              <a:t>Describes the structure of an organization</a:t>
            </a:r>
            <a:r>
              <a:rPr lang="ja-JP" altLang="en-US" sz="1100">
                <a:solidFill>
                  <a:srgbClr val="2F528F"/>
                </a:solidFill>
              </a:rPr>
              <a:t>’</a:t>
            </a:r>
            <a:r>
              <a:rPr lang="en-US" sz="1100">
                <a:solidFill>
                  <a:srgbClr val="2F528F"/>
                </a:solidFill>
              </a:rPr>
              <a:t>s logical and physical data assets and data management resources</a:t>
            </a:r>
          </a:p>
          <a:p>
            <a:pPr lvl="1"/>
            <a:r>
              <a:rPr lang="en-US" sz="1100">
                <a:solidFill>
                  <a:srgbClr val="2F528F"/>
                </a:solidFill>
              </a:rPr>
              <a:t>Application Architecture</a:t>
            </a:r>
          </a:p>
          <a:p>
            <a:pPr lvl="2"/>
            <a:r>
              <a:rPr lang="en-US" sz="1100">
                <a:solidFill>
                  <a:srgbClr val="2F528F"/>
                </a:solidFill>
              </a:rPr>
              <a:t>A blueprint for the individual application systems to be deployed, their interactions and relationship to core business processes</a:t>
            </a:r>
          </a:p>
          <a:p>
            <a:pPr lvl="1"/>
            <a:r>
              <a:rPr lang="en-US" sz="1100">
                <a:solidFill>
                  <a:srgbClr val="2F528F"/>
                </a:solidFill>
              </a:rPr>
              <a:t>Technology Architecture</a:t>
            </a:r>
          </a:p>
          <a:p>
            <a:pPr lvl="2"/>
            <a:r>
              <a:rPr lang="en-US" sz="1100">
                <a:solidFill>
                  <a:srgbClr val="2F528F"/>
                </a:solidFill>
              </a:rPr>
              <a:t>Describes the software infrastructure intended to support deployment of core mission-critical applications</a:t>
            </a:r>
          </a:p>
          <a:p>
            <a:pPr lvl="2"/>
            <a:endParaRPr lang="en-US" sz="1100">
              <a:solidFill>
                <a:srgbClr val="2F528F"/>
              </a:solidFill>
            </a:endParaRPr>
          </a:p>
          <a:p>
            <a:pPr algn="l"/>
            <a:r>
              <a:rPr lang="en-GB" sz="1100" b="1">
                <a:solidFill>
                  <a:srgbClr val="2F528F"/>
                </a:solidFill>
              </a:rPr>
              <a:t>3.3 What Kind of Architecture Does the TOGAF Standard Deal With?</a:t>
            </a:r>
          </a:p>
          <a:p>
            <a:pPr algn="l"/>
            <a:r>
              <a:rPr lang="en-GB" sz="1100">
                <a:solidFill>
                  <a:srgbClr val="2F528F"/>
                </a:solidFill>
              </a:rPr>
              <a:t>TOGAF® Standard — Introduction and Core Concepts 15</a:t>
            </a:r>
          </a:p>
          <a:p>
            <a:pPr algn="l"/>
            <a:r>
              <a:rPr lang="en-GB" sz="1100" i="1">
                <a:solidFill>
                  <a:srgbClr val="2F528F"/>
                </a:solidFill>
              </a:rPr>
              <a:t>What Kind of Architecture Does the TOGAF Standard Deal With? Core Concepts</a:t>
            </a:r>
          </a:p>
          <a:p>
            <a:pPr algn="l"/>
            <a:endParaRPr lang="en-GB" sz="1100" b="1">
              <a:solidFill>
                <a:srgbClr val="2F528F"/>
              </a:solidFill>
            </a:endParaRPr>
          </a:p>
          <a:p>
            <a:pPr algn="l"/>
            <a:r>
              <a:rPr lang="en-GB" sz="1100">
                <a:solidFill>
                  <a:srgbClr val="2F528F"/>
                </a:solidFill>
              </a:rPr>
              <a:t>There are four architecture domains that are commonly accepted as subsets of an overall</a:t>
            </a:r>
          </a:p>
          <a:p>
            <a:pPr algn="l"/>
            <a:r>
              <a:rPr lang="en-GB" sz="1100">
                <a:solidFill>
                  <a:srgbClr val="2F528F"/>
                </a:solidFill>
              </a:rPr>
              <a:t>Enterprise Architecture, all of which the TOGAF Standard is designed to support:</a:t>
            </a:r>
          </a:p>
          <a:p>
            <a:pPr algn="l"/>
            <a:r>
              <a:rPr lang="en-GB" sz="1100">
                <a:solidFill>
                  <a:srgbClr val="2F528F"/>
                </a:solidFill>
              </a:rPr>
              <a:t>■ The </a:t>
            </a:r>
            <a:r>
              <a:rPr lang="en-GB" sz="1100" b="1">
                <a:solidFill>
                  <a:srgbClr val="2F528F"/>
                </a:solidFill>
              </a:rPr>
              <a:t>Business Architecture </a:t>
            </a:r>
            <a:r>
              <a:rPr lang="en-GB" sz="1100">
                <a:solidFill>
                  <a:srgbClr val="2F528F"/>
                </a:solidFill>
              </a:rPr>
              <a:t>defines the business strategy, governance, organization, and</a:t>
            </a:r>
          </a:p>
          <a:p>
            <a:pPr algn="l"/>
            <a:r>
              <a:rPr lang="en-GB" sz="1100">
                <a:solidFill>
                  <a:srgbClr val="2F528F"/>
                </a:solidFill>
              </a:rPr>
              <a:t>key business processes</a:t>
            </a:r>
          </a:p>
          <a:p>
            <a:pPr algn="l"/>
            <a:r>
              <a:rPr lang="en-GB" sz="1100">
                <a:solidFill>
                  <a:srgbClr val="2F528F"/>
                </a:solidFill>
              </a:rPr>
              <a:t>■ The </a:t>
            </a:r>
            <a:r>
              <a:rPr lang="en-GB" sz="1100" b="1">
                <a:solidFill>
                  <a:srgbClr val="2F528F"/>
                </a:solidFill>
              </a:rPr>
              <a:t>Data Architecture </a:t>
            </a:r>
            <a:r>
              <a:rPr lang="en-GB" sz="1100">
                <a:solidFill>
                  <a:srgbClr val="2F528F"/>
                </a:solidFill>
              </a:rPr>
              <a:t>describes the structure of an organization’s logical and physical</a:t>
            </a:r>
          </a:p>
          <a:p>
            <a:pPr algn="l"/>
            <a:r>
              <a:rPr lang="en-GB" sz="1100">
                <a:solidFill>
                  <a:srgbClr val="2F528F"/>
                </a:solidFill>
              </a:rPr>
              <a:t>data assets and data management resources</a:t>
            </a:r>
          </a:p>
          <a:p>
            <a:pPr algn="l"/>
            <a:r>
              <a:rPr lang="en-GB" sz="1100">
                <a:solidFill>
                  <a:srgbClr val="2F528F"/>
                </a:solidFill>
              </a:rPr>
              <a:t>■ The </a:t>
            </a:r>
            <a:r>
              <a:rPr lang="en-GB" sz="1100" b="1">
                <a:solidFill>
                  <a:srgbClr val="2F528F"/>
                </a:solidFill>
              </a:rPr>
              <a:t>Application Architecture </a:t>
            </a:r>
            <a:r>
              <a:rPr lang="en-GB" sz="1100">
                <a:solidFill>
                  <a:srgbClr val="2F528F"/>
                </a:solidFill>
              </a:rPr>
              <a:t>provides a blueprint for the individual applications to be</a:t>
            </a:r>
          </a:p>
          <a:p>
            <a:pPr algn="l"/>
            <a:r>
              <a:rPr lang="en-GB" sz="1100">
                <a:solidFill>
                  <a:srgbClr val="2F528F"/>
                </a:solidFill>
              </a:rPr>
              <a:t>deployed, their interactions, and their relationships to the core business processes of the</a:t>
            </a:r>
          </a:p>
          <a:p>
            <a:pPr algn="l"/>
            <a:r>
              <a:rPr lang="en-GB" sz="1100">
                <a:solidFill>
                  <a:srgbClr val="2F528F"/>
                </a:solidFill>
              </a:rPr>
              <a:t>organization</a:t>
            </a:r>
          </a:p>
          <a:p>
            <a:pPr algn="l"/>
            <a:r>
              <a:rPr lang="en-GB" sz="1100">
                <a:solidFill>
                  <a:srgbClr val="2F528F"/>
                </a:solidFill>
              </a:rPr>
              <a:t>■ The </a:t>
            </a:r>
            <a:r>
              <a:rPr lang="en-GB" sz="1100" b="1">
                <a:solidFill>
                  <a:srgbClr val="2F528F"/>
                </a:solidFill>
              </a:rPr>
              <a:t>Technology Architecture </a:t>
            </a:r>
            <a:r>
              <a:rPr lang="en-GB" sz="1100">
                <a:solidFill>
                  <a:srgbClr val="2F528F"/>
                </a:solidFill>
              </a:rPr>
              <a:t>describes the digital architecture and the logical software</a:t>
            </a:r>
          </a:p>
          <a:p>
            <a:pPr algn="l"/>
            <a:r>
              <a:rPr lang="en-GB" sz="1100">
                <a:solidFill>
                  <a:srgbClr val="2F528F"/>
                </a:solidFill>
              </a:rPr>
              <a:t>and hardware infrastructure capabilities and standards that are required to support the</a:t>
            </a:r>
          </a:p>
          <a:p>
            <a:pPr algn="l"/>
            <a:r>
              <a:rPr lang="en-GB" sz="1100">
                <a:solidFill>
                  <a:srgbClr val="2F528F"/>
                </a:solidFill>
              </a:rPr>
              <a:t>deployment of business, data, and applications services. This includes digital services,</a:t>
            </a:r>
          </a:p>
          <a:p>
            <a:pPr algn="l"/>
            <a:r>
              <a:rPr lang="en-GB" sz="1100">
                <a:solidFill>
                  <a:srgbClr val="2F528F"/>
                </a:solidFill>
              </a:rPr>
              <a:t>Internet of Things (IoT), social media infrastructure, cloud services, IT infrastructure,</a:t>
            </a:r>
          </a:p>
          <a:p>
            <a:pPr algn="l"/>
            <a:r>
              <a:rPr lang="en-GB" sz="1100">
                <a:solidFill>
                  <a:srgbClr val="2F528F"/>
                </a:solidFill>
              </a:rPr>
              <a:t>middleware, networks, communications, processing, standards, etc.</a:t>
            </a:r>
          </a:p>
          <a:p>
            <a:pPr algn="l"/>
            <a:r>
              <a:rPr lang="en-GB" sz="1100">
                <a:solidFill>
                  <a:srgbClr val="2F528F"/>
                </a:solidFill>
              </a:rPr>
              <a:t>There are many other domains that could be defined by combining appropriate views of the</a:t>
            </a:r>
          </a:p>
          <a:p>
            <a:pPr algn="l"/>
            <a:r>
              <a:rPr lang="en-GB" sz="1100">
                <a:solidFill>
                  <a:srgbClr val="2F528F"/>
                </a:solidFill>
              </a:rPr>
              <a:t>Business, Data, Application, and Technology domains. For example:</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a:p>
            <a:pPr algn="l"/>
            <a:endParaRPr lang="en-US"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29</a:t>
            </a:fld>
            <a:endParaRPr lang="en-GB"/>
          </a:p>
        </p:txBody>
      </p:sp>
    </p:spTree>
    <p:extLst>
      <p:ext uri="{BB962C8B-B14F-4D97-AF65-F5344CB8AC3E}">
        <p14:creationId xmlns:p14="http://schemas.microsoft.com/office/powerpoint/2010/main" val="3835638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3</a:t>
            </a:fld>
            <a:endParaRPr lang="en-GB"/>
          </a:p>
        </p:txBody>
      </p:sp>
    </p:spTree>
    <p:extLst>
      <p:ext uri="{BB962C8B-B14F-4D97-AF65-F5344CB8AC3E}">
        <p14:creationId xmlns:p14="http://schemas.microsoft.com/office/powerpoint/2010/main" val="11601099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1.5a : List the four architecture domains that are commonly accepted as subsets of an overall Enterprise Architecture and which the TOGAF Standard supports.</a:t>
            </a:r>
          </a:p>
          <a:p>
            <a:r>
              <a:rPr lang="en-GB" sz="1100">
                <a:solidFill>
                  <a:srgbClr val="2F528F"/>
                </a:solidFill>
              </a:rPr>
              <a:t>See : TOGAF® Standard – Introduction and Core Concepts : Page 15 : §3.3</a:t>
            </a:r>
            <a:br>
              <a:rPr lang="en-GB" sz="1100">
                <a:solidFill>
                  <a:srgbClr val="2F528F"/>
                </a:solidFill>
              </a:rPr>
            </a:br>
            <a:endParaRPr lang="en-GB" sz="1100">
              <a:solidFill>
                <a:srgbClr val="2F528F"/>
              </a:solidFill>
            </a:endParaRPr>
          </a:p>
          <a:p>
            <a:r>
              <a:rPr lang="en-GB" sz="1100">
                <a:solidFill>
                  <a:srgbClr val="2F528F"/>
                </a:solidFill>
              </a:rPr>
              <a:t>There are many other domains that could be defined by combining appropriate/cross-cutting views of these domains. </a:t>
            </a:r>
          </a:p>
          <a:p>
            <a:r>
              <a:rPr lang="en-GB" sz="1100">
                <a:solidFill>
                  <a:srgbClr val="2F528F"/>
                </a:solidFill>
              </a:rPr>
              <a:t>For example:</a:t>
            </a:r>
          </a:p>
          <a:p>
            <a:pPr marL="309324" indent="-309324">
              <a:buFont typeface="Courier New" panose="02070309020205020404" pitchFamily="49" charset="0"/>
              <a:buChar char="o"/>
            </a:pPr>
            <a:r>
              <a:rPr lang="en-GB" sz="1100">
                <a:solidFill>
                  <a:srgbClr val="2F528F"/>
                </a:solidFill>
              </a:rPr>
              <a:t>Information Architecture</a:t>
            </a:r>
          </a:p>
          <a:p>
            <a:pPr marL="309324" indent="-309324">
              <a:buFont typeface="Courier New" panose="02070309020205020404" pitchFamily="49" charset="0"/>
              <a:buChar char="o"/>
            </a:pPr>
            <a:r>
              <a:rPr lang="en-GB" sz="1100">
                <a:solidFill>
                  <a:srgbClr val="2F528F"/>
                </a:solidFill>
              </a:rPr>
              <a:t>Risk and Security Architectures</a:t>
            </a:r>
          </a:p>
          <a:p>
            <a:pPr marL="309324" indent="-309324">
              <a:buFont typeface="Courier New" panose="02070309020205020404" pitchFamily="49" charset="0"/>
              <a:buChar char="o"/>
            </a:pPr>
            <a:r>
              <a:rPr lang="en-GB" sz="1100">
                <a:solidFill>
                  <a:srgbClr val="2F528F"/>
                </a:solidFill>
              </a:rPr>
              <a:t>Digital Architecture</a:t>
            </a:r>
          </a:p>
          <a:p>
            <a:pPr marL="309324" indent="-309324">
              <a:buFont typeface="Courier New" panose="02070309020205020404" pitchFamily="49" charset="0"/>
              <a:buChar char="o"/>
            </a:pPr>
            <a:r>
              <a:rPr lang="en-GB" sz="1100">
                <a:solidFill>
                  <a:srgbClr val="2F528F"/>
                </a:solidFill>
              </a:rPr>
              <a:t>Privacy Architecture</a:t>
            </a:r>
          </a:p>
          <a:p>
            <a:r>
              <a:rPr lang="en-GB" sz="1100">
                <a:solidFill>
                  <a:srgbClr val="2F528F"/>
                </a:solidFill>
              </a:rPr>
              <a:t>The TOGAF framework both enables and expects the creation of these multi-dimensional views to consider the wider scope of the enterprise and capabilities.</a:t>
            </a:r>
          </a:p>
          <a:p>
            <a:pPr algn="l"/>
            <a:endParaRPr lang="en-GB" sz="1100" b="1">
              <a:solidFill>
                <a:srgbClr val="2F528F"/>
              </a:solidFill>
            </a:endParaRPr>
          </a:p>
          <a:p>
            <a:pPr algn="l"/>
            <a:r>
              <a:rPr lang="en-GB" sz="1100" b="1">
                <a:solidFill>
                  <a:srgbClr val="2F528F"/>
                </a:solidFill>
              </a:rPr>
              <a:t>3.3 What Kind of Architecture Does the TOGAF Standard Deal With?</a:t>
            </a:r>
          </a:p>
          <a:p>
            <a:pPr algn="l"/>
            <a:r>
              <a:rPr lang="en-GB" sz="1100">
                <a:solidFill>
                  <a:srgbClr val="2F528F"/>
                </a:solidFill>
              </a:rPr>
              <a:t>TOGAF® Standard — Introduction and Core Concepts 15</a:t>
            </a:r>
          </a:p>
          <a:p>
            <a:pPr algn="l"/>
            <a:r>
              <a:rPr lang="en-GB" sz="1100" i="1">
                <a:solidFill>
                  <a:srgbClr val="2F528F"/>
                </a:solidFill>
              </a:rPr>
              <a:t>What Kind of Architecture Does the TOGAF Standard Deal With? Core Concepts</a:t>
            </a:r>
          </a:p>
          <a:p>
            <a:pPr algn="l"/>
            <a:endParaRPr lang="en-GB" sz="1100" b="1">
              <a:solidFill>
                <a:srgbClr val="2F528F"/>
              </a:solidFill>
            </a:endParaRPr>
          </a:p>
          <a:p>
            <a:pPr algn="l"/>
            <a:r>
              <a:rPr lang="en-GB" sz="1100">
                <a:solidFill>
                  <a:srgbClr val="2F528F"/>
                </a:solidFill>
              </a:rPr>
              <a:t>There are four architecture domains that are commonly accepted as subsets of an overall</a:t>
            </a:r>
          </a:p>
          <a:p>
            <a:pPr algn="l"/>
            <a:r>
              <a:rPr lang="en-GB" sz="1100">
                <a:solidFill>
                  <a:srgbClr val="2F528F"/>
                </a:solidFill>
              </a:rPr>
              <a:t>Enterprise Architecture, all of which the TOGAF Standard is designed to support:</a:t>
            </a:r>
          </a:p>
          <a:p>
            <a:pPr algn="l"/>
            <a:r>
              <a:rPr lang="en-GB" sz="1100">
                <a:solidFill>
                  <a:srgbClr val="2F528F"/>
                </a:solidFill>
              </a:rPr>
              <a:t>■ The </a:t>
            </a:r>
            <a:r>
              <a:rPr lang="en-GB" sz="1100" b="1">
                <a:solidFill>
                  <a:srgbClr val="2F528F"/>
                </a:solidFill>
              </a:rPr>
              <a:t>Business Architecture </a:t>
            </a:r>
            <a:r>
              <a:rPr lang="en-GB" sz="1100">
                <a:solidFill>
                  <a:srgbClr val="2F528F"/>
                </a:solidFill>
              </a:rPr>
              <a:t>defines the business strategy, governance, organization, and</a:t>
            </a:r>
          </a:p>
          <a:p>
            <a:pPr algn="l"/>
            <a:r>
              <a:rPr lang="en-GB" sz="1100">
                <a:solidFill>
                  <a:srgbClr val="2F528F"/>
                </a:solidFill>
              </a:rPr>
              <a:t>key business processes</a:t>
            </a:r>
          </a:p>
          <a:p>
            <a:pPr algn="l"/>
            <a:r>
              <a:rPr lang="en-GB" sz="1100">
                <a:solidFill>
                  <a:srgbClr val="2F528F"/>
                </a:solidFill>
              </a:rPr>
              <a:t>■ The </a:t>
            </a:r>
            <a:r>
              <a:rPr lang="en-GB" sz="1100" b="1">
                <a:solidFill>
                  <a:srgbClr val="2F528F"/>
                </a:solidFill>
              </a:rPr>
              <a:t>Data Architecture </a:t>
            </a:r>
            <a:r>
              <a:rPr lang="en-GB" sz="1100">
                <a:solidFill>
                  <a:srgbClr val="2F528F"/>
                </a:solidFill>
              </a:rPr>
              <a:t>describes the structure of an organization’s logical and physical</a:t>
            </a:r>
          </a:p>
          <a:p>
            <a:pPr algn="l"/>
            <a:r>
              <a:rPr lang="en-GB" sz="1100">
                <a:solidFill>
                  <a:srgbClr val="2F528F"/>
                </a:solidFill>
              </a:rPr>
              <a:t>data assets and data management resources</a:t>
            </a:r>
          </a:p>
          <a:p>
            <a:pPr algn="l"/>
            <a:r>
              <a:rPr lang="en-GB" sz="1100">
                <a:solidFill>
                  <a:srgbClr val="2F528F"/>
                </a:solidFill>
              </a:rPr>
              <a:t>■ The </a:t>
            </a:r>
            <a:r>
              <a:rPr lang="en-GB" sz="1100" b="1">
                <a:solidFill>
                  <a:srgbClr val="2F528F"/>
                </a:solidFill>
              </a:rPr>
              <a:t>Application Architecture </a:t>
            </a:r>
            <a:r>
              <a:rPr lang="en-GB" sz="1100">
                <a:solidFill>
                  <a:srgbClr val="2F528F"/>
                </a:solidFill>
              </a:rPr>
              <a:t>provides a blueprint for the individual applications to be</a:t>
            </a:r>
          </a:p>
          <a:p>
            <a:pPr algn="l"/>
            <a:r>
              <a:rPr lang="en-GB" sz="1100">
                <a:solidFill>
                  <a:srgbClr val="2F528F"/>
                </a:solidFill>
              </a:rPr>
              <a:t>deployed, their interactions, and their relationships to the core business processes of the</a:t>
            </a:r>
          </a:p>
          <a:p>
            <a:pPr algn="l"/>
            <a:r>
              <a:rPr lang="en-GB" sz="1100">
                <a:solidFill>
                  <a:srgbClr val="2F528F"/>
                </a:solidFill>
              </a:rPr>
              <a:t>organization</a:t>
            </a:r>
          </a:p>
          <a:p>
            <a:pPr algn="l"/>
            <a:r>
              <a:rPr lang="en-GB" sz="1100">
                <a:solidFill>
                  <a:srgbClr val="2F528F"/>
                </a:solidFill>
              </a:rPr>
              <a:t>■ The </a:t>
            </a:r>
            <a:r>
              <a:rPr lang="en-GB" sz="1100" b="1">
                <a:solidFill>
                  <a:srgbClr val="2F528F"/>
                </a:solidFill>
              </a:rPr>
              <a:t>Technology Architecture </a:t>
            </a:r>
            <a:r>
              <a:rPr lang="en-GB" sz="1100">
                <a:solidFill>
                  <a:srgbClr val="2F528F"/>
                </a:solidFill>
              </a:rPr>
              <a:t>describes the digital architecture and the logical software</a:t>
            </a:r>
          </a:p>
          <a:p>
            <a:pPr algn="l"/>
            <a:r>
              <a:rPr lang="en-GB" sz="1100">
                <a:solidFill>
                  <a:srgbClr val="2F528F"/>
                </a:solidFill>
              </a:rPr>
              <a:t>and hardware infrastructure capabilities and standards that are required to support the</a:t>
            </a:r>
          </a:p>
          <a:p>
            <a:pPr algn="l"/>
            <a:r>
              <a:rPr lang="en-GB" sz="1100">
                <a:solidFill>
                  <a:srgbClr val="2F528F"/>
                </a:solidFill>
              </a:rPr>
              <a:t>deployment of business, data, and applications services. This includes digital services,</a:t>
            </a:r>
          </a:p>
          <a:p>
            <a:pPr algn="l"/>
            <a:r>
              <a:rPr lang="en-GB" sz="1100">
                <a:solidFill>
                  <a:srgbClr val="2F528F"/>
                </a:solidFill>
              </a:rPr>
              <a:t>Internet of Things (IoT), social media infrastructure, cloud services, IT infrastructure,</a:t>
            </a:r>
          </a:p>
          <a:p>
            <a:pPr algn="l"/>
            <a:r>
              <a:rPr lang="en-GB" sz="1100">
                <a:solidFill>
                  <a:srgbClr val="2F528F"/>
                </a:solidFill>
              </a:rPr>
              <a:t>middleware, networks, communications, processing, standards, etc.</a:t>
            </a:r>
          </a:p>
          <a:p>
            <a:pPr algn="l"/>
            <a:r>
              <a:rPr lang="en-GB" sz="1100">
                <a:solidFill>
                  <a:srgbClr val="2F528F"/>
                </a:solidFill>
              </a:rPr>
              <a:t>There are many other domains that could be defined by combining appropriate views of the</a:t>
            </a:r>
          </a:p>
          <a:p>
            <a:pPr algn="l"/>
            <a:r>
              <a:rPr lang="en-GB" sz="1100">
                <a:solidFill>
                  <a:srgbClr val="2F528F"/>
                </a:solidFill>
              </a:rPr>
              <a:t>Business, Data, Application, and Technology domains. For example:</a:t>
            </a:r>
          </a:p>
          <a:p>
            <a:pPr algn="l"/>
            <a:r>
              <a:rPr lang="en-GB" sz="1100">
                <a:solidFill>
                  <a:srgbClr val="2F528F"/>
                </a:solidFill>
              </a:rPr>
              <a:t>■ Information Architecture</a:t>
            </a:r>
          </a:p>
          <a:p>
            <a:pPr algn="l"/>
            <a:r>
              <a:rPr lang="en-GB" sz="1100">
                <a:solidFill>
                  <a:srgbClr val="2F528F"/>
                </a:solidFill>
              </a:rPr>
              <a:t>■ Risk and Security Architectures</a:t>
            </a:r>
          </a:p>
          <a:p>
            <a:pPr algn="l"/>
            <a:r>
              <a:rPr lang="en-GB" sz="1100">
                <a:solidFill>
                  <a:srgbClr val="2F528F"/>
                </a:solidFill>
              </a:rPr>
              <a:t>■ Digital Architecture</a:t>
            </a:r>
          </a:p>
          <a:p>
            <a:pPr algn="l"/>
            <a:r>
              <a:rPr lang="en-GB" sz="1100">
                <a:solidFill>
                  <a:srgbClr val="2F528F"/>
                </a:solidFill>
              </a:rPr>
              <a:t>The TOGAF framework enables the creation of these multi-dimensional views and categorizes</a:t>
            </a:r>
          </a:p>
          <a:p>
            <a:pPr algn="l"/>
            <a:r>
              <a:rPr lang="en-GB" sz="1100">
                <a:solidFill>
                  <a:srgbClr val="2F528F"/>
                </a:solidFill>
              </a:rPr>
              <a:t>them to create specific domains that enable an enterprise to consider the wider scope of its </a:t>
            </a:r>
          </a:p>
          <a:p>
            <a:pPr algn="l"/>
            <a:r>
              <a:rPr lang="en-GB" sz="1100">
                <a:solidFill>
                  <a:srgbClr val="2F528F"/>
                </a:solidFill>
              </a:rPr>
              <a:t>capabilities.</a:t>
            </a:r>
            <a:endParaRPr lang="en-US"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30</a:t>
            </a:fld>
            <a:endParaRPr lang="en-GB"/>
          </a:p>
        </p:txBody>
      </p:sp>
    </p:spTree>
    <p:extLst>
      <p:ext uri="{BB962C8B-B14F-4D97-AF65-F5344CB8AC3E}">
        <p14:creationId xmlns:p14="http://schemas.microsoft.com/office/powerpoint/2010/main" val="1815281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Q-45</a:t>
            </a:r>
          </a:p>
          <a:p>
            <a:r>
              <a:rPr lang="en-GB" sz="1100">
                <a:solidFill>
                  <a:srgbClr val="2F528F"/>
                </a:solidFill>
              </a:rPr>
              <a:t>Level=1 : L.O.= 1.6a : Briefly describe how architecture abstraction can be used in Enterprise Architecture.</a:t>
            </a:r>
            <a:br>
              <a:rPr lang="en-GB" sz="1100">
                <a:solidFill>
                  <a:srgbClr val="2F528F"/>
                </a:solidFill>
              </a:rPr>
            </a:br>
            <a:r>
              <a:rPr lang="en-GB" sz="1100">
                <a:solidFill>
                  <a:srgbClr val="2F528F"/>
                </a:solidFill>
              </a:rPr>
              <a:t>See : TOGAF® Standard – Introduction and Core Concepts : Page 23 : §3.7</a:t>
            </a:r>
            <a:br>
              <a:rPr lang="en-GB" sz="1100">
                <a:solidFill>
                  <a:srgbClr val="2F528F"/>
                </a:solidFill>
              </a:rPr>
            </a:br>
            <a:endParaRPr lang="en-GB" sz="1100">
              <a:solidFill>
                <a:srgbClr val="2F528F"/>
              </a:solidFill>
            </a:endParaRPr>
          </a:p>
          <a:p>
            <a:r>
              <a:rPr lang="en-GB" sz="1100">
                <a:solidFill>
                  <a:srgbClr val="2F528F"/>
                </a:solidFill>
              </a:rPr>
              <a:t>Note that “why, what, and how” have no connection to their use in the Zachman® Enterprise Architecture Framework.</a:t>
            </a:r>
          </a:p>
          <a:p>
            <a:endParaRPr lang="en-GB" sz="1100">
              <a:solidFill>
                <a:srgbClr val="2F528F"/>
              </a:solidFill>
            </a:endParaRPr>
          </a:p>
          <a:p>
            <a:r>
              <a:rPr lang="en-GB" sz="1100">
                <a:solidFill>
                  <a:srgbClr val="2F528F"/>
                </a:solidFill>
              </a:rPr>
              <a:t>Figure represents the top level ISO 7-layer model</a:t>
            </a:r>
          </a:p>
          <a:p>
            <a:r>
              <a:rPr lang="en-GB" sz="1100">
                <a:solidFill>
                  <a:srgbClr val="2F528F"/>
                </a:solidFill>
              </a:rPr>
              <a:t>A technique for dividing a problem area into smaller problem areas that are easier to model.</a:t>
            </a:r>
          </a:p>
          <a:p>
            <a:r>
              <a:rPr lang="en-GB" sz="1100">
                <a:solidFill>
                  <a:srgbClr val="2F528F"/>
                </a:solidFill>
              </a:rPr>
              <a:t>Abstraction levels moving from high-level models to more detailed models.</a:t>
            </a:r>
          </a:p>
          <a:p>
            <a:r>
              <a:rPr lang="en-GB" sz="1100">
                <a:solidFill>
                  <a:srgbClr val="2F528F"/>
                </a:solidFill>
              </a:rPr>
              <a:t>Four distinct abstraction levels across the  domains:</a:t>
            </a:r>
          </a:p>
          <a:p>
            <a:pPr marL="309324" indent="-309324">
              <a:buFont typeface="Courier New" panose="02070309020205020404" pitchFamily="49" charset="0"/>
              <a:buChar char="o"/>
            </a:pPr>
            <a:r>
              <a:rPr lang="en-GB" sz="1100">
                <a:solidFill>
                  <a:srgbClr val="2F528F"/>
                </a:solidFill>
              </a:rPr>
              <a:t>Why - Contextual Abstraction Level</a:t>
            </a:r>
            <a:br>
              <a:rPr lang="en-GB" sz="1100">
                <a:solidFill>
                  <a:srgbClr val="2F528F"/>
                </a:solidFill>
              </a:rPr>
            </a:br>
            <a:r>
              <a:rPr lang="en-GB" sz="1100">
                <a:solidFill>
                  <a:srgbClr val="2F528F"/>
                </a:solidFill>
              </a:rPr>
              <a:t>focuses on understanding the operational environment, the context in which architecture work is planned and executed, why we undertake architecture work, scope of work, and motivation - goals, drivers, and objectives.</a:t>
            </a:r>
          </a:p>
          <a:p>
            <a:pPr marL="309324" indent="-309324">
              <a:buFont typeface="Courier New" panose="02070309020205020404" pitchFamily="49" charset="0"/>
              <a:buChar char="o"/>
            </a:pPr>
            <a:r>
              <a:rPr lang="en-GB" sz="1100">
                <a:solidFill>
                  <a:srgbClr val="2F528F"/>
                </a:solidFill>
              </a:rPr>
              <a:t>What - Conceptual Abstraction Level [Service/</a:t>
            </a:r>
            <a:r>
              <a:rPr lang="en-GB" sz="1100" err="1">
                <a:solidFill>
                  <a:srgbClr val="2F528F"/>
                </a:solidFill>
              </a:rPr>
              <a:t>Behavior</a:t>
            </a:r>
            <a:r>
              <a:rPr lang="en-GB" sz="1100">
                <a:solidFill>
                  <a:srgbClr val="2F528F"/>
                </a:solidFill>
              </a:rPr>
              <a:t>]</a:t>
            </a:r>
            <a:br>
              <a:rPr lang="en-GB" sz="1100">
                <a:solidFill>
                  <a:srgbClr val="2F528F"/>
                </a:solidFill>
              </a:rPr>
            </a:br>
            <a:r>
              <a:rPr lang="en-GB" sz="1100" err="1">
                <a:solidFill>
                  <a:srgbClr val="2F528F"/>
                </a:solidFill>
              </a:rPr>
              <a:t>centered</a:t>
            </a:r>
            <a:r>
              <a:rPr lang="en-GB" sz="1100">
                <a:solidFill>
                  <a:srgbClr val="2F528F"/>
                </a:solidFill>
              </a:rPr>
              <a:t> on decomposing requirements to understand the problem and what is needed to address the problem, without unduly focusing on how the architecture will be realized. </a:t>
            </a:r>
          </a:p>
          <a:p>
            <a:pPr marL="309324" indent="-309324">
              <a:buFont typeface="Courier New" panose="02070309020205020404" pitchFamily="49" charset="0"/>
              <a:buChar char="o"/>
            </a:pPr>
            <a:r>
              <a:rPr lang="en-GB" sz="1100">
                <a:solidFill>
                  <a:srgbClr val="2F528F"/>
                </a:solidFill>
              </a:rPr>
              <a:t>How - Logical Abstraction Level</a:t>
            </a:r>
            <a:br>
              <a:rPr lang="en-GB" sz="1100">
                <a:solidFill>
                  <a:srgbClr val="2F528F"/>
                </a:solidFill>
              </a:rPr>
            </a:br>
            <a:r>
              <a:rPr lang="en-GB" sz="1100">
                <a:solidFill>
                  <a:srgbClr val="2F528F"/>
                </a:solidFill>
              </a:rPr>
              <a:t>focused on identifying the kinds of business, data, application, and technology components needed to achieve the services identified in the conceptual level</a:t>
            </a:r>
          </a:p>
          <a:p>
            <a:pPr marL="309324" indent="-309324">
              <a:buFont typeface="Courier New" panose="02070309020205020404" pitchFamily="49" charset="0"/>
              <a:buChar char="o"/>
            </a:pPr>
            <a:r>
              <a:rPr lang="en-GB" sz="1100">
                <a:solidFill>
                  <a:srgbClr val="2F528F"/>
                </a:solidFill>
              </a:rPr>
              <a:t>With What - Physical Abstraction Level</a:t>
            </a:r>
            <a:br>
              <a:rPr lang="en-GB" sz="1100">
                <a:solidFill>
                  <a:srgbClr val="2F528F"/>
                </a:solidFill>
              </a:rPr>
            </a:br>
            <a:r>
              <a:rPr lang="en-GB" sz="1100">
                <a:solidFill>
                  <a:srgbClr val="2F528F"/>
                </a:solidFill>
              </a:rPr>
              <a:t>manages the allocation and implementation of physical components to meet the identified logical components</a:t>
            </a:r>
          </a:p>
          <a:p>
            <a:pPr algn="l"/>
            <a:endParaRPr lang="en-GB" sz="1100" b="1">
              <a:solidFill>
                <a:srgbClr val="2F528F"/>
              </a:solidFill>
            </a:endParaRPr>
          </a:p>
          <a:p>
            <a:pPr algn="l"/>
            <a:r>
              <a:rPr lang="en-GB" sz="1100" b="1">
                <a:solidFill>
                  <a:srgbClr val="2F528F"/>
                </a:solidFill>
              </a:rPr>
              <a:t>3.7 Architecture Abstraction</a:t>
            </a:r>
          </a:p>
          <a:p>
            <a:pPr algn="l"/>
            <a:r>
              <a:rPr lang="en-GB" sz="1100">
                <a:solidFill>
                  <a:srgbClr val="2F528F"/>
                </a:solidFill>
              </a:rPr>
              <a:t>An architectural technique for dividing a problem area into smaller problem areas that are easier</a:t>
            </a:r>
          </a:p>
          <a:p>
            <a:pPr algn="l"/>
            <a:r>
              <a:rPr lang="en-GB" sz="1100">
                <a:solidFill>
                  <a:srgbClr val="2F528F"/>
                </a:solidFill>
              </a:rPr>
              <a:t>to model and therefore easier to solve.</a:t>
            </a:r>
          </a:p>
          <a:p>
            <a:pPr algn="l"/>
            <a:r>
              <a:rPr lang="en-GB" sz="1100">
                <a:solidFill>
                  <a:srgbClr val="2F528F"/>
                </a:solidFill>
              </a:rPr>
              <a:t>Abstraction levels are layered in nature, moving from high-level models to more detailed models.</a:t>
            </a:r>
          </a:p>
          <a:p>
            <a:pPr algn="l"/>
            <a:r>
              <a:rPr lang="en-GB" sz="1100">
                <a:solidFill>
                  <a:srgbClr val="2F528F"/>
                </a:solidFill>
              </a:rPr>
              <a:t>Architecture effort can be divided into four distinct abstraction levels that cross the Business,</a:t>
            </a:r>
          </a:p>
          <a:p>
            <a:pPr algn="l"/>
            <a:r>
              <a:rPr lang="en-GB" sz="1100">
                <a:solidFill>
                  <a:srgbClr val="2F528F"/>
                </a:solidFill>
              </a:rPr>
              <a:t>Data, Application, and Technology domains to answer fundamental questions about an</a:t>
            </a:r>
          </a:p>
          <a:p>
            <a:pPr algn="l"/>
            <a:r>
              <a:rPr lang="en-GB" sz="1100">
                <a:solidFill>
                  <a:srgbClr val="2F528F"/>
                </a:solidFill>
              </a:rPr>
              <a:t>architecture:</a:t>
            </a:r>
          </a:p>
          <a:p>
            <a:pPr algn="l"/>
            <a:r>
              <a:rPr lang="en-GB" sz="1100">
                <a:solidFill>
                  <a:srgbClr val="2F528F"/>
                </a:solidFill>
              </a:rPr>
              <a:t>■ Why — why is the architecture needed?</a:t>
            </a:r>
          </a:p>
          <a:p>
            <a:pPr algn="l"/>
            <a:r>
              <a:rPr lang="en-GB" sz="1100">
                <a:solidFill>
                  <a:srgbClr val="2F528F"/>
                </a:solidFill>
              </a:rPr>
              <a:t>■ What — what functionality and other requirements need to be met by the architecture?</a:t>
            </a:r>
          </a:p>
          <a:p>
            <a:pPr algn="l"/>
            <a:r>
              <a:rPr lang="en-GB" sz="1100">
                <a:solidFill>
                  <a:srgbClr val="2F528F"/>
                </a:solidFill>
              </a:rPr>
              <a:t>■ How — how do we structure the functionality?</a:t>
            </a:r>
          </a:p>
          <a:p>
            <a:pPr algn="l"/>
            <a:r>
              <a:rPr lang="en-GB" sz="1100">
                <a:solidFill>
                  <a:srgbClr val="2F528F"/>
                </a:solidFill>
              </a:rPr>
              <a:t>■ With what — with what assets shall we implement this structure?</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31</a:t>
            </a:fld>
            <a:endParaRPr lang="en-GB"/>
          </a:p>
        </p:txBody>
      </p:sp>
    </p:spTree>
    <p:extLst>
      <p:ext uri="{BB962C8B-B14F-4D97-AF65-F5344CB8AC3E}">
        <p14:creationId xmlns:p14="http://schemas.microsoft.com/office/powerpoint/2010/main" val="3837715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M-58</a:t>
            </a:r>
          </a:p>
          <a:p>
            <a:pPr defTabSz="989838">
              <a:defRPr/>
            </a:pPr>
            <a:r>
              <a:rPr lang="en-GB" sz="1100">
                <a:solidFill>
                  <a:srgbClr val="2F528F"/>
                </a:solidFill>
              </a:rPr>
              <a:t>Level=1 : L.O.= 1.7a : Briefly describe the Enterprise Continuum.
See : TOGAF® Standard – Introduction and Core Concepts : Page 26 : §3.10</a:t>
            </a:r>
          </a:p>
          <a:p>
            <a:endParaRPr lang="en-GB" sz="1100">
              <a:solidFill>
                <a:srgbClr val="2F528F"/>
              </a:solidFill>
            </a:endParaRPr>
          </a:p>
          <a:p>
            <a:pPr algn="l"/>
            <a:r>
              <a:rPr lang="en-GB" sz="1100" b="1">
                <a:solidFill>
                  <a:srgbClr val="2F528F"/>
                </a:solidFill>
              </a:rPr>
              <a:t>3.10 Enterprise Continuum</a:t>
            </a:r>
          </a:p>
          <a:p>
            <a:pPr algn="l"/>
            <a:r>
              <a:rPr lang="en-GB" sz="1100">
                <a:solidFill>
                  <a:srgbClr val="2F528F"/>
                </a:solidFill>
              </a:rPr>
              <a:t>The TOGAF Standard includes the concept of the Enterprise Continuum, which sets the broader</a:t>
            </a:r>
          </a:p>
          <a:p>
            <a:pPr algn="l"/>
            <a:r>
              <a:rPr lang="en-GB" sz="1100">
                <a:solidFill>
                  <a:srgbClr val="2F528F"/>
                </a:solidFill>
              </a:rPr>
              <a:t>context for an architect and explains how generic solutions can be leveraged and specialized in</a:t>
            </a:r>
          </a:p>
          <a:p>
            <a:pPr algn="l"/>
            <a:r>
              <a:rPr lang="en-GB" sz="1100">
                <a:solidFill>
                  <a:srgbClr val="2F528F"/>
                </a:solidFill>
              </a:rPr>
              <a:t>order to support the requirements of an individual organization.</a:t>
            </a:r>
          </a:p>
          <a:p>
            <a:pPr algn="l"/>
            <a:r>
              <a:rPr lang="en-GB" sz="1100">
                <a:solidFill>
                  <a:srgbClr val="2F528F"/>
                </a:solidFill>
              </a:rPr>
              <a:t>The Enterprise Continuum is a categorization for assets held in the Enterprise Repositories that</a:t>
            </a:r>
          </a:p>
          <a:p>
            <a:pPr algn="l"/>
            <a:r>
              <a:rPr lang="en-GB" sz="1100">
                <a:solidFill>
                  <a:srgbClr val="2F528F"/>
                </a:solidFill>
              </a:rPr>
              <a:t>provides methods for classifying assets, including architecture and solution artifacts as they</a:t>
            </a:r>
          </a:p>
          <a:p>
            <a:pPr algn="l"/>
            <a:r>
              <a:rPr lang="en-GB" sz="1100">
                <a:solidFill>
                  <a:srgbClr val="2F528F"/>
                </a:solidFill>
              </a:rPr>
              <a:t>evolve from generic Foundation Architectures to Organization-Specific Architectures. </a:t>
            </a:r>
          </a:p>
          <a:p>
            <a:pPr algn="l"/>
            <a:endParaRPr lang="en-GB" sz="1100">
              <a:solidFill>
                <a:srgbClr val="2F528F"/>
              </a:solidFill>
            </a:endParaRPr>
          </a:p>
          <a:p>
            <a:pPr algn="l"/>
            <a:r>
              <a:rPr lang="en-GB" sz="1100" i="1">
                <a:solidFill>
                  <a:srgbClr val="2F528F"/>
                </a:solidFill>
              </a:rPr>
              <a:t>Core Concepts Enterprise Continuum</a:t>
            </a:r>
          </a:p>
          <a:p>
            <a:pPr algn="l"/>
            <a:r>
              <a:rPr lang="en-GB" sz="1100">
                <a:solidFill>
                  <a:srgbClr val="2F528F"/>
                </a:solidFill>
              </a:rPr>
              <a:t>Enterprise Continuum comprises two complementary concepts: the Architecture Continuum and</a:t>
            </a:r>
          </a:p>
          <a:p>
            <a:pPr algn="l"/>
            <a:r>
              <a:rPr lang="en-GB" sz="1100">
                <a:solidFill>
                  <a:srgbClr val="2F528F"/>
                </a:solidFill>
              </a:rPr>
              <a:t>the Solutions Continuum.</a:t>
            </a:r>
          </a:p>
          <a:p>
            <a:pPr algn="l"/>
            <a:r>
              <a:rPr lang="en-GB" sz="1100">
                <a:solidFill>
                  <a:srgbClr val="2F528F"/>
                </a:solidFill>
              </a:rPr>
              <a:t>The Enterprise Continuum is described in detail in the TOGAF Standard — Architecture</a:t>
            </a:r>
          </a:p>
          <a:p>
            <a:pPr algn="l"/>
            <a:r>
              <a:rPr lang="en-GB" sz="1100">
                <a:solidFill>
                  <a:srgbClr val="2F528F"/>
                </a:solidFill>
              </a:rPr>
              <a:t>Content.</a:t>
            </a: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32</a:t>
            </a:fld>
            <a:endParaRPr lang="en-GB"/>
          </a:p>
        </p:txBody>
      </p:sp>
    </p:spTree>
    <p:extLst>
      <p:ext uri="{BB962C8B-B14F-4D97-AF65-F5344CB8AC3E}">
        <p14:creationId xmlns:p14="http://schemas.microsoft.com/office/powerpoint/2010/main" val="4907856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M-58</a:t>
            </a:r>
          </a:p>
          <a:p>
            <a:pPr defTabSz="989838">
              <a:defRPr/>
            </a:pPr>
            <a:r>
              <a:rPr lang="en-GB" sz="1100">
                <a:solidFill>
                  <a:srgbClr val="2F528F"/>
                </a:solidFill>
              </a:rPr>
              <a:t>Level=1 : L.O.= 1.7a : Briefly describe the Enterprise Continuum.
See : TOGAF® Standard – Introduction and Core Concepts : Page 26 : §3.10</a:t>
            </a:r>
          </a:p>
          <a:p>
            <a:endParaRPr lang="en-GB" sz="1100">
              <a:solidFill>
                <a:srgbClr val="2F528F"/>
              </a:solidFill>
            </a:endParaRPr>
          </a:p>
          <a:p>
            <a:pPr algn="l"/>
            <a:r>
              <a:rPr lang="en-GB" sz="1100" b="1">
                <a:solidFill>
                  <a:srgbClr val="2F528F"/>
                </a:solidFill>
              </a:rPr>
              <a:t>3.10 Enterprise Continuum</a:t>
            </a:r>
          </a:p>
          <a:p>
            <a:pPr algn="l"/>
            <a:r>
              <a:rPr lang="en-GB" sz="1100">
                <a:solidFill>
                  <a:srgbClr val="2F528F"/>
                </a:solidFill>
              </a:rPr>
              <a:t>The TOGAF Standard includes the concept of the Enterprise Continuum, which sets the broader</a:t>
            </a:r>
          </a:p>
          <a:p>
            <a:pPr algn="l"/>
            <a:r>
              <a:rPr lang="en-GB" sz="1100">
                <a:solidFill>
                  <a:srgbClr val="2F528F"/>
                </a:solidFill>
              </a:rPr>
              <a:t>context for an architect and explains how generic solutions can be leveraged and specialized in</a:t>
            </a:r>
          </a:p>
          <a:p>
            <a:pPr algn="l"/>
            <a:r>
              <a:rPr lang="en-GB" sz="1100">
                <a:solidFill>
                  <a:srgbClr val="2F528F"/>
                </a:solidFill>
              </a:rPr>
              <a:t>order to support the requirements of an individual organization.</a:t>
            </a:r>
          </a:p>
          <a:p>
            <a:pPr algn="l"/>
            <a:r>
              <a:rPr lang="en-GB" sz="1100">
                <a:solidFill>
                  <a:srgbClr val="2F528F"/>
                </a:solidFill>
              </a:rPr>
              <a:t>The Enterprise Continuum is a categorization for assets held in the Enterprise Repositories that</a:t>
            </a:r>
          </a:p>
          <a:p>
            <a:pPr algn="l"/>
            <a:r>
              <a:rPr lang="en-GB" sz="1100">
                <a:solidFill>
                  <a:srgbClr val="2F528F"/>
                </a:solidFill>
              </a:rPr>
              <a:t>provides methods for classifying assets, including architecture and solution artifacts as they</a:t>
            </a:r>
          </a:p>
          <a:p>
            <a:pPr algn="l"/>
            <a:r>
              <a:rPr lang="en-GB" sz="1100">
                <a:solidFill>
                  <a:srgbClr val="2F528F"/>
                </a:solidFill>
              </a:rPr>
              <a:t>evolve from generic Foundation Architectures to Organization-Specific Architectures. </a:t>
            </a:r>
          </a:p>
          <a:p>
            <a:pPr algn="l"/>
            <a:endParaRPr lang="en-GB" sz="1100">
              <a:solidFill>
                <a:srgbClr val="2F528F"/>
              </a:solidFill>
            </a:endParaRPr>
          </a:p>
          <a:p>
            <a:pPr algn="l"/>
            <a:r>
              <a:rPr lang="en-GB" sz="1100" i="1">
                <a:solidFill>
                  <a:srgbClr val="2F528F"/>
                </a:solidFill>
              </a:rPr>
              <a:t>Core Concepts Enterprise Continuum</a:t>
            </a:r>
          </a:p>
          <a:p>
            <a:pPr algn="l"/>
            <a:r>
              <a:rPr lang="en-GB" sz="1100">
                <a:solidFill>
                  <a:srgbClr val="2F528F"/>
                </a:solidFill>
              </a:rPr>
              <a:t>Enterprise Continuum comprises two complementary concepts: the Architecture Continuum and</a:t>
            </a:r>
          </a:p>
          <a:p>
            <a:pPr algn="l"/>
            <a:r>
              <a:rPr lang="en-GB" sz="1100">
                <a:solidFill>
                  <a:srgbClr val="2F528F"/>
                </a:solidFill>
              </a:rPr>
              <a:t>the Solutions Continuum.</a:t>
            </a:r>
          </a:p>
          <a:p>
            <a:pPr algn="l"/>
            <a:r>
              <a:rPr lang="en-GB" sz="1100">
                <a:solidFill>
                  <a:srgbClr val="2F528F"/>
                </a:solidFill>
              </a:rPr>
              <a:t>The Enterprise Continuum is described in detail in the TOGAF Standard — Architecture</a:t>
            </a:r>
          </a:p>
          <a:p>
            <a:pPr algn="l"/>
            <a:r>
              <a:rPr lang="en-GB" sz="1100">
                <a:solidFill>
                  <a:srgbClr val="2F528F"/>
                </a:solidFill>
              </a:rPr>
              <a:t>Content.</a:t>
            </a: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33</a:t>
            </a:fld>
            <a:endParaRPr lang="en-GB"/>
          </a:p>
        </p:txBody>
      </p:sp>
    </p:spTree>
    <p:extLst>
      <p:ext uri="{BB962C8B-B14F-4D97-AF65-F5344CB8AC3E}">
        <p14:creationId xmlns:p14="http://schemas.microsoft.com/office/powerpoint/2010/main" val="1427228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sz="1100">
                <a:solidFill>
                  <a:srgbClr val="2F528F"/>
                </a:solidFill>
              </a:rPr>
              <a:t>Level=1 : L.O.= 1.7b : Briefly describe the Enterprise Continuum.
See : TOGAF® Standard – Architecture Content : Page 85 : §6.2</a:t>
            </a:r>
          </a:p>
          <a:p>
            <a:r>
              <a:rPr lang="en-GB" sz="1100">
                <a:solidFill>
                  <a:srgbClr val="2F528F"/>
                </a:solidFill>
              </a:rPr>
              <a:t>
</a:t>
            </a:r>
            <a:r>
              <a:rPr lang="en-GB" sz="1100" b="1">
                <a:solidFill>
                  <a:srgbClr val="2F528F"/>
                </a:solidFill>
              </a:rPr>
              <a:t>6.2 Enterprise Continuum and Architecture Re-Use</a:t>
            </a:r>
          </a:p>
          <a:p>
            <a:r>
              <a:rPr lang="en-GB" sz="1100" b="0">
                <a:solidFill>
                  <a:srgbClr val="2F528F"/>
                </a:solidFill>
              </a:rPr>
              <a:t>The simplest way of thinking of the Enterprise Continuum is as a view of the repository of all the</a:t>
            </a:r>
          </a:p>
          <a:p>
            <a:r>
              <a:rPr lang="en-GB" sz="1100" b="0">
                <a:solidFill>
                  <a:srgbClr val="2F528F"/>
                </a:solidFill>
              </a:rPr>
              <a:t>architecture assets. It can contain Architecture Descriptions, models, building </a:t>
            </a:r>
            <a:r>
              <a:rPr lang="en-GB" sz="1100" b="0" err="1">
                <a:solidFill>
                  <a:srgbClr val="2F528F"/>
                </a:solidFill>
              </a:rPr>
              <a:t>blocks,patterns</a:t>
            </a:r>
            <a:r>
              <a:rPr lang="en-GB" sz="1100" b="0">
                <a:solidFill>
                  <a:srgbClr val="2F528F"/>
                </a:solidFill>
              </a:rPr>
              <a:t>,</a:t>
            </a:r>
          </a:p>
          <a:p>
            <a:r>
              <a:rPr lang="en-GB" sz="1100" b="0">
                <a:solidFill>
                  <a:srgbClr val="2F528F"/>
                </a:solidFill>
              </a:rPr>
              <a:t>architecture viewpoints, and other artifacts — that exist both within the enterprise and in the IT</a:t>
            </a:r>
          </a:p>
          <a:p>
            <a:r>
              <a:rPr lang="en-GB" sz="1100" b="0">
                <a:solidFill>
                  <a:srgbClr val="2F528F"/>
                </a:solidFill>
              </a:rPr>
              <a:t>industry at </a:t>
            </a:r>
            <a:r>
              <a:rPr lang="en-GB" sz="1100" b="0" err="1">
                <a:solidFill>
                  <a:srgbClr val="2F528F"/>
                </a:solidFill>
              </a:rPr>
              <a:t>large,which</a:t>
            </a:r>
            <a:r>
              <a:rPr lang="en-GB" sz="1100" b="0">
                <a:solidFill>
                  <a:srgbClr val="2F528F"/>
                </a:solidFill>
              </a:rPr>
              <a:t> the enterprise considers to have available for the development of</a:t>
            </a:r>
          </a:p>
          <a:p>
            <a:r>
              <a:rPr lang="en-GB" sz="1100" b="0">
                <a:solidFill>
                  <a:srgbClr val="2F528F"/>
                </a:solidFill>
              </a:rPr>
              <a:t>architectures for the enterprise.</a:t>
            </a:r>
          </a:p>
          <a:p>
            <a:r>
              <a:rPr lang="en-GB" sz="1100" b="0">
                <a:solidFill>
                  <a:srgbClr val="2F528F"/>
                </a:solidFill>
              </a:rPr>
              <a:t>Examples of internal architecture and solution artifacts are the deliverables of previous</a:t>
            </a:r>
          </a:p>
          <a:p>
            <a:r>
              <a:rPr lang="en-GB" sz="1100" b="0">
                <a:solidFill>
                  <a:srgbClr val="2F528F"/>
                </a:solidFill>
              </a:rPr>
              <a:t>architecture work, which are available for re-use. Examples of external architecture and solution</a:t>
            </a:r>
          </a:p>
          <a:p>
            <a:r>
              <a:rPr lang="en-GB" sz="1100" b="0">
                <a:solidFill>
                  <a:srgbClr val="2F528F"/>
                </a:solidFill>
              </a:rPr>
              <a:t>artifacts are the wide variety of industry reference models and architecture patterns that exist,</a:t>
            </a:r>
          </a:p>
          <a:p>
            <a:r>
              <a:rPr lang="en-GB" sz="1100" b="0">
                <a:solidFill>
                  <a:srgbClr val="2F528F"/>
                </a:solidFill>
              </a:rPr>
              <a:t>and are continually emerging, including those that are highly generic (such as the TOGAF TRM);</a:t>
            </a:r>
          </a:p>
          <a:p>
            <a:r>
              <a:rPr lang="en-GB" sz="1100" b="0">
                <a:solidFill>
                  <a:srgbClr val="2F528F"/>
                </a:solidFill>
              </a:rPr>
              <a:t>those speciﬁc to certain aspects of IT (such as a web services </a:t>
            </a:r>
            <a:r>
              <a:rPr lang="en-GB" sz="1100" b="0" err="1">
                <a:solidFill>
                  <a:srgbClr val="2F528F"/>
                </a:solidFill>
              </a:rPr>
              <a:t>architecture,or</a:t>
            </a:r>
            <a:r>
              <a:rPr lang="en-GB" sz="1100" b="0">
                <a:solidFill>
                  <a:srgbClr val="2F528F"/>
                </a:solidFill>
              </a:rPr>
              <a:t> a generic</a:t>
            </a:r>
          </a:p>
          <a:p>
            <a:r>
              <a:rPr lang="en-GB" sz="1100" b="0">
                <a:solidFill>
                  <a:srgbClr val="2F528F"/>
                </a:solidFill>
              </a:rPr>
              <a:t>manageability architecture); those speciﬁc to certain types of </a:t>
            </a:r>
            <a:r>
              <a:rPr lang="en-GB" sz="1100" b="0" err="1">
                <a:solidFill>
                  <a:srgbClr val="2F528F"/>
                </a:solidFill>
              </a:rPr>
              <a:t>infor</a:t>
            </a:r>
            <a:r>
              <a:rPr lang="en-GB" sz="1100" b="0">
                <a:solidFill>
                  <a:srgbClr val="2F528F"/>
                </a:solidFill>
              </a:rPr>
              <a:t> </a:t>
            </a:r>
            <a:r>
              <a:rPr lang="en-GB" sz="1100" b="0" err="1">
                <a:solidFill>
                  <a:srgbClr val="2F528F"/>
                </a:solidFill>
              </a:rPr>
              <a:t>mation</a:t>
            </a:r>
            <a:r>
              <a:rPr lang="en-GB" sz="1100" b="0">
                <a:solidFill>
                  <a:srgbClr val="2F528F"/>
                </a:solidFill>
              </a:rPr>
              <a:t> processing, such as </a:t>
            </a:r>
            <a:r>
              <a:rPr lang="en-GB" sz="1100" b="0" err="1">
                <a:solidFill>
                  <a:srgbClr val="2F528F"/>
                </a:solidFill>
              </a:rPr>
              <a:t>eCommerce,supply</a:t>
            </a:r>
            <a:r>
              <a:rPr lang="en-GB" sz="1100" b="0">
                <a:solidFill>
                  <a:srgbClr val="2F528F"/>
                </a:solidFill>
              </a:rPr>
              <a:t> chain management, etc.; and those speciﬁc to certain vertical industries, such as the models generated by vertical consortia like the TM Forum (in the</a:t>
            </a:r>
          </a:p>
          <a:p>
            <a:r>
              <a:rPr lang="en-GB" sz="1100" b="0">
                <a:solidFill>
                  <a:srgbClr val="2F528F"/>
                </a:solidFill>
              </a:rPr>
              <a:t>Telecommunications sector), ARTS (Retail), </a:t>
            </a:r>
            <a:r>
              <a:rPr lang="en-GB" sz="1100" b="0" err="1">
                <a:solidFill>
                  <a:srgbClr val="2F528F"/>
                </a:solidFill>
              </a:rPr>
              <a:t>Energistics</a:t>
            </a:r>
            <a:r>
              <a:rPr lang="en-GB" sz="1100" b="0">
                <a:solidFill>
                  <a:srgbClr val="2F528F"/>
                </a:solidFill>
              </a:rPr>
              <a:t>®(</a:t>
            </a:r>
            <a:r>
              <a:rPr lang="en-GB" sz="1100" b="0" err="1">
                <a:solidFill>
                  <a:srgbClr val="2F528F"/>
                </a:solidFill>
              </a:rPr>
              <a:t>Petrotechnical</a:t>
            </a:r>
            <a:r>
              <a:rPr lang="en-GB" sz="1100" b="0">
                <a:solidFill>
                  <a:srgbClr val="2F528F"/>
                </a:solidFill>
              </a:rPr>
              <a:t>), etc.</a:t>
            </a: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34</a:t>
            </a:fld>
            <a:endParaRPr lang="en-GB"/>
          </a:p>
        </p:txBody>
      </p:sp>
    </p:spTree>
    <p:extLst>
      <p:ext uri="{BB962C8B-B14F-4D97-AF65-F5344CB8AC3E}">
        <p14:creationId xmlns:p14="http://schemas.microsoft.com/office/powerpoint/2010/main" val="848899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1.8b : Briefly explain the Architecture Repository.
See : TOGAF® Series Guide: A Practitioners’ Approach to Developing Enterprise Architecture Following the TOGAF® ADM : Page 28 : §5.1</a:t>
            </a:r>
            <a:br>
              <a:rPr lang="en-GB" sz="1100">
                <a:solidFill>
                  <a:srgbClr val="2F528F"/>
                </a:solidFill>
              </a:rPr>
            </a:br>
            <a:endParaRPr lang="en-GB" sz="1100">
              <a:solidFill>
                <a:srgbClr val="2F528F"/>
              </a:solidFill>
            </a:endParaRPr>
          </a:p>
          <a:p>
            <a:r>
              <a:rPr lang="en-GB" sz="1100">
                <a:solidFill>
                  <a:srgbClr val="2F528F"/>
                </a:solidFill>
              </a:rPr>
              <a:t>The Practitioner is directly concerned with the:</a:t>
            </a:r>
          </a:p>
          <a:p>
            <a:pPr marL="585998" indent="-309324" defTabSz="585998">
              <a:buFont typeface="Courier New" panose="02070309020205020404" pitchFamily="49" charset="0"/>
              <a:buChar char="o"/>
            </a:pPr>
            <a:r>
              <a:rPr lang="en-GB" sz="1100">
                <a:solidFill>
                  <a:srgbClr val="2F528F"/>
                </a:solidFill>
              </a:rPr>
              <a:t>EA Landscape</a:t>
            </a:r>
          </a:p>
          <a:p>
            <a:pPr marL="585998" indent="-309324" defTabSz="585998">
              <a:buFont typeface="Courier New" panose="02070309020205020404" pitchFamily="49" charset="0"/>
              <a:buChar char="o"/>
            </a:pPr>
            <a:r>
              <a:rPr lang="en-GB" sz="1100">
                <a:solidFill>
                  <a:srgbClr val="2F528F"/>
                </a:solidFill>
              </a:rPr>
              <a:t>Reference Library</a:t>
            </a:r>
          </a:p>
          <a:p>
            <a:pPr marL="585998" indent="-309324" defTabSz="585998">
              <a:buFont typeface="Courier New" panose="02070309020205020404" pitchFamily="49" charset="0"/>
              <a:buChar char="o"/>
            </a:pPr>
            <a:r>
              <a:rPr lang="en-GB" sz="1100">
                <a:solidFill>
                  <a:srgbClr val="2F528F"/>
                </a:solidFill>
              </a:rPr>
              <a:t>Standards Information Base</a:t>
            </a:r>
          </a:p>
          <a:p>
            <a:pPr marL="585998" indent="-309324" defTabSz="585998">
              <a:buFont typeface="Courier New" panose="02070309020205020404" pitchFamily="49" charset="0"/>
              <a:buChar char="o"/>
            </a:pPr>
            <a:r>
              <a:rPr lang="en-GB" sz="1100">
                <a:solidFill>
                  <a:srgbClr val="2F528F"/>
                </a:solidFill>
              </a:rPr>
              <a:t>Requirements Repository</a:t>
            </a:r>
          </a:p>
          <a:p>
            <a:pPr marL="585998" indent="-309324" defTabSz="585998">
              <a:buFont typeface="Courier New" panose="02070309020205020404" pitchFamily="49" charset="0"/>
              <a:buChar char="o"/>
            </a:pPr>
            <a:r>
              <a:rPr lang="en-GB" sz="1100">
                <a:solidFill>
                  <a:srgbClr val="2F528F"/>
                </a:solidFill>
              </a:rPr>
              <a:t>Compliance Assessments in the Governance Log.</a:t>
            </a:r>
          </a:p>
          <a:p>
            <a:r>
              <a:rPr lang="en-GB" sz="1100">
                <a:solidFill>
                  <a:srgbClr val="2F528F"/>
                </a:solidFill>
              </a:rPr>
              <a:t>Typically, these are implemented by a modelling and analytic tool, and a file repository.</a:t>
            </a:r>
          </a:p>
          <a:p>
            <a:r>
              <a:rPr lang="en-GB" sz="1100">
                <a:solidFill>
                  <a:srgbClr val="2F528F"/>
                </a:solidFill>
              </a:rPr>
              <a:t>A significant factor, that results in a well-run sustainable EA Repository, is the ruthless minimization of information gathered and maintained. </a:t>
            </a:r>
            <a:br>
              <a:rPr lang="en-GB" sz="1100">
                <a:solidFill>
                  <a:srgbClr val="2F528F"/>
                </a:solidFill>
              </a:rPr>
            </a:br>
            <a:r>
              <a:rPr lang="en-GB" sz="1100">
                <a:solidFill>
                  <a:srgbClr val="2F528F"/>
                </a:solidFill>
              </a:rPr>
              <a:t>Information that is not required for the current Architecture Project, or that supports minimal traceability, should not be captured. </a:t>
            </a:r>
            <a:br>
              <a:rPr lang="en-GB" sz="1100">
                <a:solidFill>
                  <a:srgbClr val="2F528F"/>
                </a:solidFill>
              </a:rPr>
            </a:br>
            <a:r>
              <a:rPr lang="en-GB" sz="1100">
                <a:solidFill>
                  <a:srgbClr val="2F528F"/>
                </a:solidFill>
              </a:rPr>
              <a:t>Good practitioners will not confuse ruthless minimization of work with skipping necessary work: all stakeholders’ concerns must be addressed.</a:t>
            </a:r>
          </a:p>
          <a:p>
            <a:pPr algn="l"/>
            <a:r>
              <a:rPr lang="en-GB" sz="1100">
                <a:solidFill>
                  <a:srgbClr val="2F528F"/>
                </a:solidFill>
              </a:rPr>
              <a:t>Leading p</a:t>
            </a:r>
            <a:r>
              <a:rPr lang="en-US" sz="1100" err="1">
                <a:solidFill>
                  <a:srgbClr val="2F528F"/>
                </a:solidFill>
              </a:rPr>
              <a:t>ractitioners</a:t>
            </a:r>
            <a:r>
              <a:rPr lang="en-US" sz="1100">
                <a:solidFill>
                  <a:srgbClr val="2F528F"/>
                </a:solidFill>
              </a:rPr>
              <a:t> will understand that stakeholder management is necessary and attention to non-key stakeholders is rarely on the critical path.​</a:t>
            </a:r>
            <a:br>
              <a:rPr lang="en-US" sz="1100">
                <a:solidFill>
                  <a:srgbClr val="2F528F"/>
                </a:solidFill>
              </a:rPr>
            </a:br>
            <a:r>
              <a:rPr lang="en-US" sz="1100">
                <a:solidFill>
                  <a:srgbClr val="2F528F"/>
                </a:solidFill>
              </a:rPr>
              <a:t>The test of sufficiency is a function of fitness for purpose.​</a:t>
            </a:r>
            <a:endParaRPr lang="en-GB" sz="1100">
              <a:solidFill>
                <a:srgbClr val="2F528F"/>
              </a:solidFill>
            </a:endParaRPr>
          </a:p>
          <a:p>
            <a:pPr algn="l"/>
            <a:endParaRPr lang="en-GB" sz="1100">
              <a:solidFill>
                <a:srgbClr val="2F528F"/>
              </a:solidFill>
            </a:endParaRPr>
          </a:p>
          <a:p>
            <a:r>
              <a:rPr lang="en-GB" sz="1100" b="1">
                <a:solidFill>
                  <a:srgbClr val="2F528F"/>
                </a:solidFill>
              </a:rPr>
              <a:t>5.1 What to Expect in a Well-Run Architecture Repository &amp; EA Landscape </a:t>
            </a:r>
            <a:endParaRPr lang="en-GB" sz="1100">
              <a:solidFill>
                <a:srgbClr val="2F528F"/>
              </a:solidFill>
            </a:endParaRPr>
          </a:p>
          <a:p>
            <a:r>
              <a:rPr lang="en-GB" sz="1100">
                <a:solidFill>
                  <a:srgbClr val="2F528F"/>
                </a:solidFill>
              </a:rPr>
              <a:t>Note: In order to provide concrete examples of working in a repository, this Guide presents a few screenshots using a modelling tool. These represent one way that the challenges of managing an EA Landscape can be met. As outlined in Section 1.3, this Guide does not mean to suggest that the referenced tool, techniques, and literature are definitive. These examples are intended to illustrate the TOGAF concepts. Other tools and techniques are available. </a:t>
            </a:r>
          </a:p>
          <a:p>
            <a:r>
              <a:rPr lang="en-GB" sz="1100">
                <a:solidFill>
                  <a:srgbClr val="2F528F"/>
                </a:solidFill>
              </a:rPr>
              <a:t>The TOGAF Standard identifies a broad set of materials that will be contained within the Architecture Repository. As a Practitioner, you will be directly concerned with the EA Landscape, Reference Library, Standards Information Base, Requirements Repository, and the Compliance Assessments in the Governance Log. Typically, these are implemented by a modelling and analytic tool, and a file repository. A Practitioners’ Approach to Developing Enterprise Architecture Following the TOGAF® ADM 29 </a:t>
            </a:r>
          </a:p>
          <a:p>
            <a:endParaRPr lang="en-GB" sz="1100">
              <a:solidFill>
                <a:srgbClr val="2F528F"/>
              </a:solidFill>
            </a:endParaRPr>
          </a:p>
          <a:p>
            <a:r>
              <a:rPr lang="en-GB" sz="1100" b="1">
                <a:solidFill>
                  <a:srgbClr val="2F528F"/>
                </a:solidFill>
              </a:rPr>
              <a:t>Figure 6: TOGAF Architecture Repository </a:t>
            </a:r>
            <a:endParaRPr lang="en-GB" sz="1100">
              <a:solidFill>
                <a:srgbClr val="2F528F"/>
              </a:solidFill>
            </a:endParaRPr>
          </a:p>
          <a:p>
            <a:r>
              <a:rPr lang="en-GB" sz="1100">
                <a:solidFill>
                  <a:srgbClr val="2F528F"/>
                </a:solidFill>
              </a:rPr>
              <a:t>A high-functioning EA team cannot deliver without using modelling and analytic software. Some practitioners sketch diagrams casually as initial steps in understanding a system or explaining one. Maintenance of a collection of sketches is not practical. It does not matter whether they use a marker and 11” x 17” paper or spend hours connecting objects in drawing software, these sketches are not modelling and do not provide a meaningful contribution to ... CONTINUES ... </a:t>
            </a:r>
          </a:p>
          <a:p>
            <a:r>
              <a:rPr lang="en-GB" sz="1100">
                <a:solidFill>
                  <a:srgbClr val="2F528F"/>
                </a:solidFill>
              </a:rPr>
              <a:t>... CONTINUES ... SEE REFERENCE SPECIFIED</a:t>
            </a:r>
          </a:p>
          <a:p>
            <a:endParaRPr lang="en-GB" sz="1100">
              <a:solidFill>
                <a:srgbClr val="2F528F"/>
              </a:solidFill>
            </a:endParaRPr>
          </a:p>
          <a:p>
            <a:endParaRPr lang="en-GB" sz="1100">
              <a:solidFill>
                <a:srgbClr val="2F528F"/>
              </a:solidFill>
            </a:endParaRPr>
          </a:p>
          <a:p>
            <a:endParaRPr lang="en-GB" sz="1100">
              <a:solidFill>
                <a:srgbClr val="2F528F"/>
              </a:solidFill>
            </a:endParaRPr>
          </a:p>
          <a:p>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35</a:t>
            </a:fld>
            <a:endParaRPr lang="en-GB"/>
          </a:p>
        </p:txBody>
      </p:sp>
    </p:spTree>
    <p:extLst>
      <p:ext uri="{BB962C8B-B14F-4D97-AF65-F5344CB8AC3E}">
        <p14:creationId xmlns:p14="http://schemas.microsoft.com/office/powerpoint/2010/main" val="3756017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M-57
Level=1 : L.O.= 1.8a : Briefly explain the Architecture Repository.
See : TOGAF® Standard – Introduction and Core Concepts : Page 27 : §3.11</a:t>
            </a:r>
          </a:p>
          <a:p>
            <a:endParaRPr lang="en-GB" sz="1100">
              <a:solidFill>
                <a:srgbClr val="2F528F"/>
              </a:solidFill>
            </a:endParaRPr>
          </a:p>
          <a:p>
            <a:pPr algn="l"/>
            <a:r>
              <a:rPr lang="en-GB" sz="1100" b="1">
                <a:solidFill>
                  <a:srgbClr val="2F528F"/>
                </a:solidFill>
              </a:rPr>
              <a:t>3.11 Architecture Repository</a:t>
            </a:r>
          </a:p>
          <a:p>
            <a:pPr algn="l"/>
            <a:r>
              <a:rPr lang="en-GB" sz="1100">
                <a:solidFill>
                  <a:srgbClr val="2F528F"/>
                </a:solidFill>
              </a:rPr>
              <a:t>Supporting the Enterprise Continuum is the concept of an Architecture Repository which can be</a:t>
            </a:r>
          </a:p>
          <a:p>
            <a:pPr algn="l"/>
            <a:r>
              <a:rPr lang="en-GB" sz="1100">
                <a:solidFill>
                  <a:srgbClr val="2F528F"/>
                </a:solidFill>
              </a:rPr>
              <a:t>used to store different classes of architectural output at different levels of abstraction, created by</a:t>
            </a:r>
          </a:p>
          <a:p>
            <a:pPr algn="l"/>
            <a:r>
              <a:rPr lang="en-GB" sz="1100">
                <a:solidFill>
                  <a:srgbClr val="2F528F"/>
                </a:solidFill>
              </a:rPr>
              <a:t>the ADM. In this way, the TOGAF Standard facilitates understanding and co-operation between</a:t>
            </a:r>
          </a:p>
          <a:p>
            <a:pPr algn="l"/>
            <a:r>
              <a:rPr lang="en-GB" sz="1100">
                <a:solidFill>
                  <a:srgbClr val="2F528F"/>
                </a:solidFill>
              </a:rPr>
              <a:t>stakeholders and practitioners at different levels.</a:t>
            </a:r>
          </a:p>
          <a:p>
            <a:pPr algn="l"/>
            <a:r>
              <a:rPr lang="en-GB" sz="1100">
                <a:solidFill>
                  <a:srgbClr val="2F528F"/>
                </a:solidFill>
              </a:rPr>
              <a:t>By means of the Enterprise Continuum and Architecture Repository, architects are encouraged</a:t>
            </a:r>
          </a:p>
          <a:p>
            <a:pPr algn="l"/>
            <a:r>
              <a:rPr lang="en-GB" sz="1100">
                <a:solidFill>
                  <a:srgbClr val="2F528F"/>
                </a:solidFill>
              </a:rPr>
              <a:t>to leverage all other relevant architectural resources and assets in developing an Organization-</a:t>
            </a:r>
          </a:p>
          <a:p>
            <a:pPr algn="l"/>
            <a:r>
              <a:rPr lang="en-GB" sz="1100">
                <a:solidFill>
                  <a:srgbClr val="2F528F"/>
                </a:solidFill>
              </a:rPr>
              <a:t>Specific Architecture. In this context, the TOGAF ADM can be regarded as describing a process</a:t>
            </a:r>
          </a:p>
          <a:p>
            <a:pPr algn="l"/>
            <a:r>
              <a:rPr lang="en-GB" sz="1100">
                <a:solidFill>
                  <a:srgbClr val="2F528F"/>
                </a:solidFill>
              </a:rPr>
              <a:t>lifecycle that operates at multiple levels within the organization, operating within a holistic</a:t>
            </a:r>
          </a:p>
          <a:p>
            <a:pPr algn="l"/>
            <a:r>
              <a:rPr lang="en-GB" sz="1100">
                <a:solidFill>
                  <a:srgbClr val="2F528F"/>
                </a:solidFill>
              </a:rPr>
              <a:t>governance framework and producing aligned outputs that reside in an Architecture Repository.</a:t>
            </a:r>
          </a:p>
          <a:p>
            <a:pPr algn="l"/>
            <a:r>
              <a:rPr lang="en-GB" sz="1100">
                <a:solidFill>
                  <a:srgbClr val="2F528F"/>
                </a:solidFill>
              </a:rPr>
              <a:t>The Enterprise Continuum provides a valuable context for understanding architectural models: it</a:t>
            </a:r>
          </a:p>
          <a:p>
            <a:pPr algn="l"/>
            <a:r>
              <a:rPr lang="en-GB" sz="1100">
                <a:solidFill>
                  <a:srgbClr val="2F528F"/>
                </a:solidFill>
              </a:rPr>
              <a:t>shows building blocks and their relationships to each other, and the constraints and</a:t>
            </a:r>
          </a:p>
          <a:p>
            <a:pPr algn="l"/>
            <a:r>
              <a:rPr lang="en-GB" sz="1100">
                <a:solidFill>
                  <a:srgbClr val="2F528F"/>
                </a:solidFill>
              </a:rPr>
              <a:t>requirements on a cycle of architecture development.</a:t>
            </a:r>
          </a:p>
          <a:p>
            <a:pPr algn="l"/>
            <a:r>
              <a:rPr lang="en-GB" sz="1100">
                <a:solidFill>
                  <a:srgbClr val="2F528F"/>
                </a:solidFill>
              </a:rPr>
              <a:t>TOGAF® Standard — Introduction and Core Concepts 27</a:t>
            </a:r>
          </a:p>
          <a:p>
            <a:pPr algn="l"/>
            <a:r>
              <a:rPr lang="en-GB" sz="1100" i="1">
                <a:solidFill>
                  <a:srgbClr val="2F528F"/>
                </a:solidFill>
              </a:rPr>
              <a:t>Architecture Repository Core Concepts</a:t>
            </a:r>
          </a:p>
          <a:p>
            <a:pPr algn="l"/>
            <a:r>
              <a:rPr lang="en-GB" sz="1100">
                <a:solidFill>
                  <a:srgbClr val="2F528F"/>
                </a:solidFill>
              </a:rPr>
              <a:t>The structure of the TOGAF Architecture Repository is shown in Figure 3-5.</a:t>
            </a:r>
          </a:p>
          <a:p>
            <a:pPr algn="l"/>
            <a:r>
              <a:rPr lang="en-GB" sz="1100" b="1">
                <a:solidFill>
                  <a:srgbClr val="2F528F"/>
                </a:solidFill>
              </a:rPr>
              <a:t>Architecture Repository</a:t>
            </a:r>
          </a:p>
          <a:p>
            <a:pPr algn="l"/>
            <a:r>
              <a:rPr lang="en-GB" sz="1100">
                <a:solidFill>
                  <a:srgbClr val="2F528F"/>
                </a:solidFill>
              </a:rPr>
              <a:t>Artifacts in the landscape are structured according to the metamodel Best practice</a:t>
            </a:r>
          </a:p>
          <a:p>
            <a:pPr algn="l"/>
            <a:r>
              <a:rPr lang="en-GB" sz="1100">
                <a:solidFill>
                  <a:srgbClr val="2F528F"/>
                </a:solidFill>
              </a:rPr>
              <a:t>creates reference architecture adopted by the enterprise.</a:t>
            </a:r>
          </a:p>
          <a:p>
            <a:pPr algn="l"/>
            <a:r>
              <a:rPr lang="en-GB" sz="1100">
                <a:solidFill>
                  <a:srgbClr val="2F528F"/>
                </a:solidFill>
              </a:rPr>
              <a:t>... CONTINUES ... SEE REFERENCE SPECIFIED</a:t>
            </a: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36</a:t>
            </a:fld>
            <a:endParaRPr lang="en-GB"/>
          </a:p>
        </p:txBody>
      </p:sp>
    </p:spTree>
    <p:extLst>
      <p:ext uri="{BB962C8B-B14F-4D97-AF65-F5344CB8AC3E}">
        <p14:creationId xmlns:p14="http://schemas.microsoft.com/office/powerpoint/2010/main" val="2764453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1.9b : Briefly explain the TOGAF Content Framework and Enterprise Metamodel.
See : TOGAF® Series Guide: The TOGAF Leader’s Guide to Establishing and Evolving an EA Capability : Page 54 : §8.3</a:t>
            </a:r>
          </a:p>
          <a:p>
            <a:r>
              <a:rPr lang="en-GB" sz="1100">
                <a:solidFill>
                  <a:srgbClr val="2F528F"/>
                </a:solidFill>
                <a:latin typeface="Calibri" panose="020F0502020204030204" pitchFamily="34" charset="0"/>
              </a:rPr>
              <a:t>So, we left off when we’d had a look at the Content Metamodel</a:t>
            </a:r>
          </a:p>
          <a:p>
            <a:r>
              <a:rPr lang="en-GB" sz="1100">
                <a:solidFill>
                  <a:srgbClr val="2F528F"/>
                </a:solidFill>
                <a:latin typeface="Calibri" panose="020F0502020204030204" pitchFamily="34" charset="0"/>
                <a:cs typeface="Calibri" panose="020F0502020204030204" pitchFamily="34" charset="0"/>
              </a:rPr>
              <a:t>The Content Metamodel is used to structure architectural information in an orderly way: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Which processes are orchestrated by the differentiating capability?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Which processes require an application change?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functionality does an application support?</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is the impact  on information security of using a cloud infrastructure for the application?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 TOGAF Content Metamodel provides a list of common </a:t>
            </a:r>
          </a:p>
          <a:p>
            <a:pPr marL="804243" lvl="1" indent="-309324">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components </a:t>
            </a:r>
          </a:p>
          <a:p>
            <a:pPr marL="804243" lvl="1" indent="-309324">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relationships </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8.3 What Constitutes the Content Metamodel?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Regarding information management, the purpose defines what information the EA Capability must have at hand. In practical terms, information needs are derived from the viewpoint library and the information that supports the viewpoints. Consider what information is required to answer these two questions: </a:t>
            </a:r>
          </a:p>
          <a:p>
            <a:r>
              <a:rPr lang="en-GB" sz="1100">
                <a:solidFill>
                  <a:srgbClr val="2F528F"/>
                </a:solidFill>
                <a:latin typeface="Calibri" panose="020F0502020204030204" pitchFamily="34" charset="0"/>
              </a:rPr>
              <a:t> How can the enterprise maximize the differentiation by aligning delivery of the portfolio? </a:t>
            </a:r>
          </a:p>
          <a:p>
            <a:r>
              <a:rPr lang="en-GB" sz="1100">
                <a:solidFill>
                  <a:srgbClr val="2F528F"/>
                </a:solidFill>
                <a:latin typeface="Calibri" panose="020F0502020204030204" pitchFamily="34" charset="0"/>
              </a:rPr>
              <a:t> What should be done in response to one of the technology suppliers changing its product?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Content Metamodel is used to structure architectural information in an orderly way so that it can be processed to meet stakeholder needs. The majority of architecture stakeholders do not actually need to know what the architecture Content Metamodel is and are only concerned with specific issues, such as: “How can the enterprise maximize differentiation by aligning delivery of the portfolio?”. </a:t>
            </a:r>
          </a:p>
          <a:p>
            <a:r>
              <a:rPr lang="en-GB" sz="1100">
                <a:solidFill>
                  <a:srgbClr val="2F528F"/>
                </a:solidFill>
                <a:latin typeface="Calibri" panose="020F0502020204030204" pitchFamily="34" charset="0"/>
              </a:rPr>
              <a:t>The difficulty comes when, to answer this question, the EA Capability may need to know: </a:t>
            </a:r>
          </a:p>
          <a:p>
            <a:r>
              <a:rPr lang="en-GB" sz="1100">
                <a:solidFill>
                  <a:srgbClr val="2F528F"/>
                </a:solidFill>
                <a:latin typeface="Calibri" panose="020F0502020204030204" pitchFamily="34" charset="0"/>
              </a:rPr>
              <a:t> Which processes are orchestrated by the differentiating capability? </a:t>
            </a:r>
          </a:p>
          <a:p>
            <a:r>
              <a:rPr lang="en-GB" sz="1100">
                <a:solidFill>
                  <a:srgbClr val="2F528F"/>
                </a:solidFill>
                <a:latin typeface="Calibri" panose="020F0502020204030204" pitchFamily="34" charset="0"/>
              </a:rPr>
              <a:t> Which processes require an application change? </a:t>
            </a:r>
          </a:p>
          <a:p>
            <a:r>
              <a:rPr lang="en-GB" sz="1100">
                <a:solidFill>
                  <a:srgbClr val="2F528F"/>
                </a:solidFill>
                <a:latin typeface="Calibri" panose="020F0502020204030204" pitchFamily="34" charset="0"/>
              </a:rPr>
              <a:t> What functionality does an application support? </a:t>
            </a:r>
          </a:p>
          <a:p>
            <a:r>
              <a:rPr lang="en-GB" sz="1100">
                <a:solidFill>
                  <a:srgbClr val="2F528F"/>
                </a:solidFill>
                <a:latin typeface="Calibri" panose="020F0502020204030204" pitchFamily="34" charset="0"/>
              </a:rPr>
              <a:t> What is the impact of using a cloud infrastructure for the application on information security?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are two approaches to defining the Content Metamodel. The most successful practice ensures that the central questions the EA Capability is established to address concern the focus. In this case, look at the questions the EA Capability is established to answer, and identify the concerns and the viewpoints that address these concerns. </a:t>
            </a:r>
            <a:r>
              <a:rPr lang="en-GB" sz="1100" i="1">
                <a:solidFill>
                  <a:srgbClr val="2F528F"/>
                </a:solidFill>
                <a:latin typeface="Calibri" panose="020F0502020204030204" pitchFamily="34" charset="0"/>
              </a:rPr>
              <a:t>The resulting viewpoint library defines the Content Metamodel. </a:t>
            </a:r>
            <a:r>
              <a:rPr lang="en-GB" sz="1100">
                <a:solidFill>
                  <a:srgbClr val="2F528F"/>
                </a:solidFill>
                <a:latin typeface="Calibri" panose="020F0502020204030204" pitchFamily="34" charset="0"/>
              </a:rPr>
              <a:t>Anything more is noise and results in ...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37</a:t>
            </a:fld>
            <a:endParaRPr lang="en-GB">
              <a:latin typeface="Calibri" panose="020F0502020204030204" pitchFamily="34" charset="0"/>
            </a:endParaRPr>
          </a:p>
        </p:txBody>
      </p:sp>
    </p:spTree>
    <p:extLst>
      <p:ext uri="{BB962C8B-B14F-4D97-AF65-F5344CB8AC3E}">
        <p14:creationId xmlns:p14="http://schemas.microsoft.com/office/powerpoint/2010/main" val="8136743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1.9a : Briefly explain the TOGAF Content Framework and Enterprise Metamodel.
See : TOGAF® Standard – Introduction and Core Concepts : Page 29 : §3.12</a:t>
            </a:r>
          </a:p>
          <a:p>
            <a:endParaRPr lang="en-GB" sz="1100">
              <a:solidFill>
                <a:srgbClr val="2F528F"/>
              </a:solidFill>
            </a:endParaRPr>
          </a:p>
          <a:p>
            <a:pPr algn="l"/>
            <a:r>
              <a:rPr lang="en-GB" sz="1100" b="1">
                <a:solidFill>
                  <a:srgbClr val="2F528F"/>
                </a:solidFill>
              </a:rPr>
              <a:t>3.12 TOGAF Content Framework and Enterprise Metamodel</a:t>
            </a:r>
          </a:p>
          <a:p>
            <a:pPr algn="l"/>
            <a:r>
              <a:rPr lang="en-GB" sz="1100" b="1">
                <a:solidFill>
                  <a:srgbClr val="2F528F"/>
                </a:solidFill>
              </a:rPr>
              <a:t>3.12.1 Overview</a:t>
            </a:r>
          </a:p>
          <a:p>
            <a:pPr algn="l"/>
            <a:r>
              <a:rPr lang="en-GB" sz="1100">
                <a:solidFill>
                  <a:srgbClr val="2F528F"/>
                </a:solidFill>
              </a:rPr>
              <a:t>The TOGAF ADM provides lifecycle management to create and manage architectures within an</a:t>
            </a:r>
          </a:p>
          <a:p>
            <a:pPr algn="l"/>
            <a:r>
              <a:rPr lang="en-GB" sz="1100">
                <a:solidFill>
                  <a:srgbClr val="2F528F"/>
                </a:solidFill>
              </a:rPr>
              <a:t>enterprise. At each phase within the ADM, a discussion of inputs, outputs, and steps describes a</a:t>
            </a:r>
          </a:p>
          <a:p>
            <a:pPr algn="l"/>
            <a:r>
              <a:rPr lang="en-GB" sz="1100">
                <a:solidFill>
                  <a:srgbClr val="2F528F"/>
                </a:solidFill>
              </a:rPr>
              <a:t>number of architectural work products.</a:t>
            </a:r>
          </a:p>
          <a:p>
            <a:pPr algn="l"/>
            <a:r>
              <a:rPr lang="en-GB" sz="1100">
                <a:solidFill>
                  <a:srgbClr val="2F528F"/>
                </a:solidFill>
              </a:rPr>
              <a:t>An essential task when establishing the enterprise-specific Enterprise Architecture Capability in</a:t>
            </a:r>
          </a:p>
          <a:p>
            <a:pPr algn="l"/>
            <a:r>
              <a:rPr lang="en-GB" sz="1100">
                <a:solidFill>
                  <a:srgbClr val="2F528F"/>
                </a:solidFill>
              </a:rPr>
              <a:t>the Preliminary Phase of the ADM is to define:</a:t>
            </a:r>
          </a:p>
          <a:p>
            <a:pPr algn="l"/>
            <a:r>
              <a:rPr lang="en-GB" sz="1100">
                <a:solidFill>
                  <a:srgbClr val="2F528F"/>
                </a:solidFill>
              </a:rPr>
              <a:t>■ A categorization framework to be used to structure the Architecture Descriptions, the work</a:t>
            </a:r>
          </a:p>
          <a:p>
            <a:pPr algn="l"/>
            <a:r>
              <a:rPr lang="en-GB" sz="1100">
                <a:solidFill>
                  <a:srgbClr val="2F528F"/>
                </a:solidFill>
              </a:rPr>
              <a:t>products used to express an architecture, and the collection of models that describe the</a:t>
            </a:r>
          </a:p>
          <a:p>
            <a:pPr algn="l"/>
            <a:r>
              <a:rPr lang="en-GB" sz="1100">
                <a:solidFill>
                  <a:srgbClr val="2F528F"/>
                </a:solidFill>
              </a:rPr>
              <a:t>architecture; this is referred to as the </a:t>
            </a:r>
            <a:r>
              <a:rPr lang="en-GB" sz="1100" b="1">
                <a:solidFill>
                  <a:srgbClr val="2F528F"/>
                </a:solidFill>
              </a:rPr>
              <a:t>Content Framework</a:t>
            </a:r>
          </a:p>
          <a:p>
            <a:pPr algn="l"/>
            <a:r>
              <a:rPr lang="en-GB" sz="1100">
                <a:solidFill>
                  <a:srgbClr val="2F528F"/>
                </a:solidFill>
              </a:rPr>
              <a:t>■ An understanding of the types of entities within the enterprise and the relationships</a:t>
            </a:r>
          </a:p>
          <a:p>
            <a:pPr algn="l"/>
            <a:r>
              <a:rPr lang="en-GB" sz="1100">
                <a:solidFill>
                  <a:srgbClr val="2F528F"/>
                </a:solidFill>
              </a:rPr>
              <a:t>between them that need to be captured, stored, and </a:t>
            </a:r>
            <a:r>
              <a:rPr lang="en-GB" sz="1100" err="1">
                <a:solidFill>
                  <a:srgbClr val="2F528F"/>
                </a:solidFill>
              </a:rPr>
              <a:t>analyzed</a:t>
            </a:r>
            <a:r>
              <a:rPr lang="en-GB" sz="1100">
                <a:solidFill>
                  <a:srgbClr val="2F528F"/>
                </a:solidFill>
              </a:rPr>
              <a:t> in order to create the</a:t>
            </a:r>
          </a:p>
          <a:p>
            <a:pPr algn="l"/>
            <a:r>
              <a:rPr lang="en-GB" sz="1100">
                <a:solidFill>
                  <a:srgbClr val="2F528F"/>
                </a:solidFill>
              </a:rPr>
              <a:t>Architecture Description; this </a:t>
            </a:r>
            <a:r>
              <a:rPr lang="en-GB" sz="1100" b="1">
                <a:solidFill>
                  <a:srgbClr val="2F528F"/>
                </a:solidFill>
              </a:rPr>
              <a:t>Enterprise Metamodel </a:t>
            </a:r>
            <a:r>
              <a:rPr lang="en-GB" sz="1100">
                <a:solidFill>
                  <a:srgbClr val="2F528F"/>
                </a:solidFill>
              </a:rPr>
              <a:t>depicts this information in the form of</a:t>
            </a:r>
          </a:p>
          <a:p>
            <a:pPr algn="l"/>
            <a:r>
              <a:rPr lang="en-GB" sz="1100">
                <a:solidFill>
                  <a:srgbClr val="2F528F"/>
                </a:solidFill>
              </a:rPr>
              <a:t>a formal model</a:t>
            </a:r>
          </a:p>
          <a:p>
            <a:pPr algn="l"/>
            <a:r>
              <a:rPr lang="en-GB" sz="1100">
                <a:solidFill>
                  <a:srgbClr val="2F528F"/>
                </a:solidFill>
              </a:rPr>
              <a:t>■ The specific artifacts to be developed (see Section 3.6)</a:t>
            </a:r>
          </a:p>
          <a:p>
            <a:pPr algn="l"/>
            <a:r>
              <a:rPr lang="en-GB" sz="1100">
                <a:solidFill>
                  <a:srgbClr val="2F528F"/>
                </a:solidFill>
              </a:rPr>
              <a:t>The Content Framework chosen is likely to be influenced by:</a:t>
            </a:r>
          </a:p>
          <a:p>
            <a:pPr algn="l"/>
            <a:r>
              <a:rPr lang="en-GB" sz="1100">
                <a:solidFill>
                  <a:srgbClr val="2F528F"/>
                </a:solidFill>
              </a:rPr>
              <a:t>■ The Architecture Framework selected as the basis for the Enterprise Architecture</a:t>
            </a:r>
          </a:p>
          <a:p>
            <a:pPr algn="l"/>
            <a:r>
              <a:rPr lang="en-GB" sz="1100">
                <a:solidFill>
                  <a:srgbClr val="2F528F"/>
                </a:solidFill>
              </a:rPr>
              <a:t>Capability</a:t>
            </a:r>
          </a:p>
          <a:p>
            <a:pPr algn="l"/>
            <a:r>
              <a:rPr lang="en-GB" sz="1100">
                <a:solidFill>
                  <a:srgbClr val="2F528F"/>
                </a:solidFill>
              </a:rPr>
              <a:t>■ The chosen software tool used to support the Enterprise Architecture Capability</a:t>
            </a:r>
          </a:p>
          <a:p>
            <a:pPr algn="l"/>
            <a:r>
              <a:rPr lang="en-GB" sz="1100" b="1">
                <a:solidFill>
                  <a:srgbClr val="2F528F"/>
                </a:solidFill>
              </a:rPr>
              <a:t>3.12.2 Content Framework</a:t>
            </a:r>
          </a:p>
          <a:p>
            <a:pPr algn="l"/>
            <a:r>
              <a:rPr lang="en-GB" sz="1100">
                <a:solidFill>
                  <a:srgbClr val="2F528F"/>
                </a:solidFill>
              </a:rPr>
              <a:t>The Content Framework defines a categorization framework to be used to describe the building</a:t>
            </a:r>
          </a:p>
          <a:p>
            <a:pPr algn="l"/>
            <a:r>
              <a:rPr lang="en-GB" sz="1100">
                <a:solidFill>
                  <a:srgbClr val="2F528F"/>
                </a:solidFill>
              </a:rPr>
              <a:t>blocks and artifacts reflecting decisions taken in creating the overall architecture deliverables.</a:t>
            </a:r>
          </a:p>
          <a:p>
            <a:pPr algn="l"/>
            <a:r>
              <a:rPr lang="en-GB" sz="1100">
                <a:solidFill>
                  <a:srgbClr val="2F528F"/>
                </a:solidFill>
              </a:rPr>
              <a:t>The Architecture Repository, which is explained in Section 3.11, is structured to store the</a:t>
            </a:r>
          </a:p>
          <a:p>
            <a:pPr algn="l"/>
            <a:r>
              <a:rPr lang="en-GB" sz="1100">
                <a:solidFill>
                  <a:srgbClr val="2F528F"/>
                </a:solidFill>
              </a:rPr>
              <a:t>artifacts and work products identified in the Content Framework. The Content Framework is one</a:t>
            </a:r>
          </a:p>
          <a:p>
            <a:pPr algn="l"/>
            <a:r>
              <a:rPr lang="en-GB" sz="1100">
                <a:solidFill>
                  <a:srgbClr val="2F528F"/>
                </a:solidFill>
              </a:rPr>
              <a:t>element of the Enterprise-Specific Architecture Framework.</a:t>
            </a:r>
          </a:p>
          <a:p>
            <a:pPr algn="l"/>
            <a:r>
              <a:rPr lang="en-GB" sz="1100">
                <a:solidFill>
                  <a:srgbClr val="2F528F"/>
                </a:solidFill>
              </a:rPr>
              <a:t>There are many alternative Content Frameworks (e.g., the TOGAF Content Framework, the</a:t>
            </a:r>
          </a:p>
          <a:p>
            <a:pPr algn="l"/>
            <a:r>
              <a:rPr lang="en-GB" sz="1100">
                <a:solidFill>
                  <a:srgbClr val="2F528F"/>
                </a:solidFill>
              </a:rPr>
              <a:t>Zachman Framework, </a:t>
            </a:r>
            <a:r>
              <a:rPr lang="en-GB" sz="1100" err="1">
                <a:solidFill>
                  <a:srgbClr val="2F528F"/>
                </a:solidFill>
              </a:rPr>
              <a:t>DoDAF</a:t>
            </a:r>
            <a:r>
              <a:rPr lang="en-GB" sz="1100">
                <a:solidFill>
                  <a:srgbClr val="2F528F"/>
                </a:solidFill>
              </a:rPr>
              <a:t>, NAF, etc.). Selecting a Content Framework is essential even</a:t>
            </a:r>
          </a:p>
          <a:p>
            <a:pPr algn="l"/>
            <a:r>
              <a:rPr lang="en-GB" sz="1100">
                <a:solidFill>
                  <a:srgbClr val="2F528F"/>
                </a:solidFill>
              </a:rPr>
              <a:t>though the choice of Content Framework is less important. The final Content Framework is</a:t>
            </a:r>
          </a:p>
          <a:p>
            <a:pPr algn="l"/>
            <a:r>
              <a:rPr lang="en-GB" sz="1100">
                <a:solidFill>
                  <a:srgbClr val="2F528F"/>
                </a:solidFill>
              </a:rPr>
              <a:t>... CONTINUES ... SEE REFERENCE SPECIFIED</a:t>
            </a:r>
          </a:p>
          <a:p>
            <a:pPr algn="l"/>
            <a:endParaRPr lang="en-GB" sz="1100">
              <a:solidFill>
                <a:srgbClr val="2F528F"/>
              </a:solidFill>
            </a:endParaRPr>
          </a:p>
          <a:p>
            <a:pPr algn="l"/>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38</a:t>
            </a:fld>
            <a:endParaRPr lang="en-GB"/>
          </a:p>
        </p:txBody>
      </p:sp>
    </p:spTree>
    <p:extLst>
      <p:ext uri="{BB962C8B-B14F-4D97-AF65-F5344CB8AC3E}">
        <p14:creationId xmlns:p14="http://schemas.microsoft.com/office/powerpoint/2010/main" val="4543174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Level=1 : L.O.= 1.9b : Briefly explain the TOGAF Content Framework and Enterprise Metamodel.
See : TOGAF® Series Guide: The TOGAF Leader’s Guide to Establishing and Evolving an EA Capability : Page 54 : §8.3</a:t>
            </a:r>
          </a:p>
          <a:p>
            <a:endParaRPr lang="en-GB" sz="1100">
              <a:solidFill>
                <a:srgbClr val="2F528F"/>
              </a:solidFill>
            </a:endParaRPr>
          </a:p>
          <a:p>
            <a:r>
              <a:rPr lang="en-GB" sz="1100" b="1">
                <a:solidFill>
                  <a:srgbClr val="2F528F"/>
                </a:solidFill>
              </a:rPr>
              <a:t>8.3 What Constitutes the Content Metamodel? </a:t>
            </a:r>
            <a:endParaRPr lang="en-GB" sz="1100">
              <a:solidFill>
                <a:srgbClr val="2F528F"/>
              </a:solidFill>
            </a:endParaRPr>
          </a:p>
          <a:p>
            <a:r>
              <a:rPr lang="en-GB" sz="1100">
                <a:solidFill>
                  <a:srgbClr val="2F528F"/>
                </a:solidFill>
              </a:rPr>
              <a:t>Regarding information management, the purpose defines what information the EA Capability must have at hand. In practical terms, information needs are derived from the viewpoint library and the information that supports the viewpoints. Consider what information is required to answer these two questions: </a:t>
            </a:r>
          </a:p>
          <a:p>
            <a:r>
              <a:rPr lang="en-GB" sz="1100">
                <a:solidFill>
                  <a:srgbClr val="2F528F"/>
                </a:solidFill>
              </a:rPr>
              <a:t> How can the enterprise maximize the differentiation by aligning delivery of the portfolio? </a:t>
            </a:r>
          </a:p>
          <a:p>
            <a:r>
              <a:rPr lang="en-GB" sz="1100">
                <a:solidFill>
                  <a:srgbClr val="2F528F"/>
                </a:solidFill>
              </a:rPr>
              <a:t> What should be done in response to one of the technology suppliers changing its product? </a:t>
            </a:r>
          </a:p>
          <a:p>
            <a:endParaRPr lang="en-GB" sz="1100">
              <a:solidFill>
                <a:srgbClr val="2F528F"/>
              </a:solidFill>
            </a:endParaRPr>
          </a:p>
          <a:p>
            <a:r>
              <a:rPr lang="en-GB" sz="1100">
                <a:solidFill>
                  <a:srgbClr val="2F528F"/>
                </a:solidFill>
              </a:rPr>
              <a:t>The Content Metamodel is used to structure architectural information in an orderly way so that it can be processed to meet stakeholder needs. The majority of architecture stakeholders do not actually need to know what the architecture Content Metamodel is and are only concerned with specific issues, such as: “How can the enterprise maximize differentiation by aligning delivery of the portfolio?”. </a:t>
            </a:r>
          </a:p>
          <a:p>
            <a:r>
              <a:rPr lang="en-GB" sz="1100">
                <a:solidFill>
                  <a:srgbClr val="2F528F"/>
                </a:solidFill>
              </a:rPr>
              <a:t>The difficulty comes when the EA Capability may need to answer: </a:t>
            </a:r>
          </a:p>
          <a:p>
            <a:r>
              <a:rPr lang="en-GB" sz="1100">
                <a:solidFill>
                  <a:srgbClr val="2F528F"/>
                </a:solidFill>
              </a:rPr>
              <a:t> Which processes are orchestrated by the differentiating capability? </a:t>
            </a:r>
          </a:p>
          <a:p>
            <a:r>
              <a:rPr lang="en-GB" sz="1100">
                <a:solidFill>
                  <a:srgbClr val="2F528F"/>
                </a:solidFill>
              </a:rPr>
              <a:t> Which processes require an application change? </a:t>
            </a:r>
          </a:p>
          <a:p>
            <a:r>
              <a:rPr lang="en-GB" sz="1100">
                <a:solidFill>
                  <a:srgbClr val="2F528F"/>
                </a:solidFill>
              </a:rPr>
              <a:t> What functionality does an application support? </a:t>
            </a:r>
          </a:p>
          <a:p>
            <a:r>
              <a:rPr lang="en-GB" sz="1100">
                <a:solidFill>
                  <a:srgbClr val="2F528F"/>
                </a:solidFill>
              </a:rPr>
              <a:t> What is the impact on information security of using a cloud infrastructure for the application? </a:t>
            </a:r>
          </a:p>
          <a:p>
            <a:endParaRPr lang="en-GB" sz="1100">
              <a:solidFill>
                <a:srgbClr val="2F528F"/>
              </a:solidFill>
            </a:endParaRPr>
          </a:p>
          <a:p>
            <a:r>
              <a:rPr lang="en-GB" sz="1100">
                <a:solidFill>
                  <a:srgbClr val="2F528F"/>
                </a:solidFill>
              </a:rPr>
              <a:t>There are two approaches to defining the Content Metamodel. The most successful practice ensures that the central questions the EA Capability is established to address concern the focus. In this case, look at the questions the EA Capability is established to answer, and identify the concerns and the viewpoints that address these concerns. </a:t>
            </a:r>
            <a:r>
              <a:rPr lang="en-GB" sz="1100" i="1">
                <a:solidFill>
                  <a:srgbClr val="2F528F"/>
                </a:solidFill>
              </a:rPr>
              <a:t>The resulting viewpoint library defines the Content Metamodel. </a:t>
            </a:r>
            <a:r>
              <a:rPr lang="en-GB" sz="1100">
                <a:solidFill>
                  <a:srgbClr val="2F528F"/>
                </a:solidFill>
              </a:rPr>
              <a:t>Anything more is noise and results in unnecessary work in future. The TOGAF® Leader’s Guide to Establishing and Evolving an EA Capability 55 </a:t>
            </a:r>
          </a:p>
          <a:p>
            <a:endParaRPr lang="en-GB" sz="1100">
              <a:solidFill>
                <a:srgbClr val="2F528F"/>
              </a:solidFill>
            </a:endParaRPr>
          </a:p>
          <a:p>
            <a:r>
              <a:rPr lang="en-GB" sz="1100">
                <a:solidFill>
                  <a:srgbClr val="2F528F"/>
                </a:solidFill>
              </a:rPr>
              <a:t>Following this approach leads to smaller information demands and crisply focuses the EA Capability on expected value. Any expansion in the range of critical questions the EA Capability is expected to answer will expand the information requirements. The majority of Enterprise Architects and analysts who have gone ahead to capture more information than is actually required have consistently failed. </a:t>
            </a:r>
          </a:p>
          <a:p>
            <a:r>
              <a:rPr lang="en-GB" sz="1100">
                <a:solidFill>
                  <a:srgbClr val="2F528F"/>
                </a:solidFill>
              </a:rPr>
              <a:t>An alternative practice is to use an established Content Metamodel. This approach enables the EA Capability to address a broader set of questions. However, this approach typically of </a:t>
            </a:r>
            <a:br>
              <a:rPr lang="en-GB" sz="1100">
                <a:solidFill>
                  <a:srgbClr val="2F528F"/>
                </a:solidFill>
              </a:rPr>
            </a:br>
            <a:r>
              <a:rPr lang="en-GB" sz="1100">
                <a:solidFill>
                  <a:srgbClr val="2F528F"/>
                </a:solidFill>
              </a:rPr>
              <a:t>... CONTINUES ... SEE REFERENCE SPECIFIED</a:t>
            </a:r>
          </a:p>
          <a:p>
            <a:endParaRPr lang="en-GB" sz="1100">
              <a:solidFill>
                <a:srgbClr val="2F528F"/>
              </a:solidFill>
            </a:endParaRPr>
          </a:p>
        </p:txBody>
      </p:sp>
      <p:sp>
        <p:nvSpPr>
          <p:cNvPr id="4" name="Slide Number Placeholder 3"/>
          <p:cNvSpPr>
            <a:spLocks noGrp="1"/>
          </p:cNvSpPr>
          <p:nvPr>
            <p:ph type="sldNum" sz="quarter" idx="5"/>
          </p:nvPr>
        </p:nvSpPr>
        <p:spPr/>
        <p:txBody>
          <a:bodyPr/>
          <a:lstStyle/>
          <a:p>
            <a:pPr defTabSz="494919">
              <a:defRPr/>
            </a:pPr>
            <a:fld id="{65F05024-CC06-4DA1-800A-C7C0CAC623E7}" type="slidenum">
              <a:rPr lang="en-GB"/>
              <a:pPr defTabSz="494919">
                <a:defRPr/>
              </a:pPr>
              <a:t>39</a:t>
            </a:fld>
            <a:endParaRPr lang="en-GB"/>
          </a:p>
        </p:txBody>
      </p:sp>
    </p:spTree>
    <p:extLst>
      <p:ext uri="{BB962C8B-B14F-4D97-AF65-F5344CB8AC3E}">
        <p14:creationId xmlns:p14="http://schemas.microsoft.com/office/powerpoint/2010/main" val="2828657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The roots of ‘formal’ EA can be traced to thinking by two IBM employees, Sal Catalano and Dewey Walker. This was published in 1969 editions of  Computer Decisions Magazine  under the titles “Where Do We Go from Here with MIS?”, and “Next in MIS: ‘Data Managed’ System Design”.</a:t>
            </a:r>
          </a:p>
          <a:p>
            <a:r>
              <a:rPr lang="en-GB" sz="1100">
                <a:solidFill>
                  <a:srgbClr val="2F528F"/>
                </a:solidFill>
              </a:rPr>
              <a:t>Dewey further developed his thinking to the need for two phases - Customization and Definition. Customization was a two week survey to see if there were any Asset Management issues - if an enterprise was leaking assets then probably management did not have access to enterprise-wide, coherent data to support enterprise-wide decision making.</a:t>
            </a:r>
          </a:p>
          <a:p>
            <a:pPr defTabSz="989838">
              <a:defRPr/>
            </a:pPr>
            <a:r>
              <a:rPr lang="en-GB" sz="1100">
                <a:solidFill>
                  <a:srgbClr val="2F528F"/>
                </a:solidFill>
              </a:rPr>
              <a:t>However, based on this seminal thinking, and as a response to the increase of business technology, John Zachman published an article in IBM Systems Journal Volume 25, Number 3, beginning on page 276,in 1987 which became the root of EA thinking.</a:t>
            </a:r>
          </a:p>
          <a:p>
            <a:r>
              <a:rPr lang="en-GB" sz="1100">
                <a:solidFill>
                  <a:srgbClr val="2F528F"/>
                </a:solidFill>
              </a:rPr>
              <a:t>Companies understood they would need both a plan and a long-term strategy to support the rapid growth of technology - that remains true today.</a:t>
            </a:r>
          </a:p>
          <a:p>
            <a:r>
              <a:rPr lang="en-GB" sz="1100">
                <a:solidFill>
                  <a:srgbClr val="2F528F"/>
                </a:solidFill>
              </a:rPr>
              <a:t>Modern EA extends this thinking to the entire business, thus ensuring business is aligned with digital transformation strategies and technological growth. </a:t>
            </a:r>
          </a:p>
          <a:p>
            <a:r>
              <a:rPr lang="en-GB" sz="1100">
                <a:solidFill>
                  <a:srgbClr val="2F528F"/>
                </a:solidFill>
              </a:rPr>
              <a:t>EA attains substantial traction in large businesses addressing digital transformation - it focuses on bringing legacy processes and applications together to form an integrated environment.</a:t>
            </a:r>
          </a:p>
          <a:p>
            <a:pPr defTabSz="989838">
              <a:defRPr/>
            </a:pPr>
            <a:endParaRPr lang="en-GB" sz="1100">
              <a:solidFill>
                <a:srgbClr val="2F528F"/>
              </a:solidFill>
            </a:endParaRPr>
          </a:p>
          <a:p>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34688124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3.1a : Briefly describe the ADM and its phases.
See : TOGAF® Standard – Introduction and Core Concepts : Page 16 : §3.4</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 tested and repeatable process for developing architectures includes:</a:t>
            </a:r>
          </a:p>
          <a:p>
            <a:pPr marL="484608" indent="-309324">
              <a:buFont typeface="Arial" panose="020B0604020202020204" pitchFamily="34" charset="0"/>
              <a:buChar char="•"/>
            </a:pPr>
            <a:r>
              <a:rPr lang="en-GB" sz="1100">
                <a:solidFill>
                  <a:srgbClr val="2F528F"/>
                </a:solidFill>
                <a:latin typeface="Calibri" panose="020F0502020204030204" pitchFamily="34" charset="0"/>
              </a:rPr>
              <a:t>establishing an architecture framework</a:t>
            </a:r>
          </a:p>
          <a:p>
            <a:pPr marL="484608" indent="-309324">
              <a:buFont typeface="Arial" panose="020B0604020202020204" pitchFamily="34" charset="0"/>
              <a:buChar char="•"/>
            </a:pPr>
            <a:r>
              <a:rPr lang="en-GB" sz="1100">
                <a:solidFill>
                  <a:srgbClr val="2F528F"/>
                </a:solidFill>
                <a:latin typeface="Calibri" panose="020F0502020204030204" pitchFamily="34" charset="0"/>
              </a:rPr>
              <a:t>developing architecture content transitioning</a:t>
            </a:r>
          </a:p>
          <a:p>
            <a:pPr marL="484608" indent="-309324">
              <a:buFont typeface="Arial" panose="020B0604020202020204" pitchFamily="34" charset="0"/>
              <a:buChar char="•"/>
            </a:pPr>
            <a:r>
              <a:rPr lang="en-GB" sz="1100">
                <a:solidFill>
                  <a:srgbClr val="2F528F"/>
                </a:solidFill>
                <a:latin typeface="Calibri" panose="020F0502020204030204" pitchFamily="34" charset="0"/>
              </a:rPr>
              <a:t>governing the realization of architectures</a:t>
            </a:r>
          </a:p>
          <a:p>
            <a:pPr marL="309324" indent="-309324" defTabSz="484608">
              <a:buFont typeface="Courier New" panose="02070309020205020404" pitchFamily="49" charset="0"/>
              <a:buChar char="o"/>
              <a:tabLst>
                <a:tab pos="388374" algn="l"/>
              </a:tabLst>
            </a:pPr>
            <a:r>
              <a:rPr lang="en-GB" sz="1100">
                <a:solidFill>
                  <a:srgbClr val="2F528F"/>
                </a:solidFill>
                <a:latin typeface="Calibri" panose="020F0502020204030204" pitchFamily="34" charset="0"/>
              </a:rPr>
              <a:t>Carried out within an iterative cycle of continuous:</a:t>
            </a:r>
          </a:p>
          <a:p>
            <a:pPr marL="484608" indent="-309324">
              <a:buFont typeface="Arial" panose="020B0604020202020204" pitchFamily="34" charset="0"/>
              <a:buChar char="•"/>
              <a:tabLst>
                <a:tab pos="388374" algn="l"/>
              </a:tabLst>
            </a:pPr>
            <a:r>
              <a:rPr lang="en-GB" sz="1100">
                <a:solidFill>
                  <a:srgbClr val="2F528F"/>
                </a:solidFill>
                <a:latin typeface="Calibri" panose="020F0502020204030204" pitchFamily="34" charset="0"/>
              </a:rPr>
              <a:t> architecture deﬁnition</a:t>
            </a:r>
          </a:p>
          <a:p>
            <a:pPr marL="484608" indent="-309324">
              <a:buFont typeface="Arial" panose="020B0604020202020204" pitchFamily="34" charset="0"/>
              <a:buChar char="•"/>
            </a:pPr>
            <a:r>
              <a:rPr lang="en-GB" sz="1100">
                <a:solidFill>
                  <a:srgbClr val="2F528F"/>
                </a:solidFill>
                <a:latin typeface="Calibri" panose="020F0502020204030204" pitchFamily="34" charset="0"/>
              </a:rPr>
              <a:t>realization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Allows organizations to transform their enterprises:</a:t>
            </a:r>
          </a:p>
          <a:p>
            <a:pPr marL="484608" indent="-309324">
              <a:buFont typeface="Arial" panose="020B0604020202020204" pitchFamily="34" charset="0"/>
              <a:buChar char="•"/>
            </a:pPr>
            <a:r>
              <a:rPr lang="en-GB" sz="1100">
                <a:solidFill>
                  <a:srgbClr val="2F528F"/>
                </a:solidFill>
                <a:latin typeface="Calibri" panose="020F0502020204030204" pitchFamily="34" charset="0"/>
              </a:rPr>
              <a:t>in a controlled manner</a:t>
            </a:r>
          </a:p>
          <a:p>
            <a:pPr marL="484608" indent="-309324">
              <a:buFont typeface="Arial" panose="020B0604020202020204" pitchFamily="34" charset="0"/>
              <a:buChar char="•"/>
            </a:pPr>
            <a:r>
              <a:rPr lang="en-GB" sz="1100">
                <a:solidFill>
                  <a:srgbClr val="2F528F"/>
                </a:solidFill>
                <a:latin typeface="Calibri" panose="020F0502020204030204" pitchFamily="34" charset="0"/>
              </a:rPr>
              <a:t>in response to business goals and opportunities</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3.4 Architecture Development Method</a:t>
            </a:r>
          </a:p>
          <a:p>
            <a:pPr algn="l"/>
            <a:r>
              <a:rPr lang="en-GB" sz="1100">
                <a:solidFill>
                  <a:srgbClr val="2F528F"/>
                </a:solidFill>
                <a:latin typeface="Calibri" panose="020F0502020204030204" pitchFamily="34" charset="0"/>
              </a:rPr>
              <a:t>The TOGAF Architecture Development Method (ADM) provides a tested and repeatable process</a:t>
            </a:r>
          </a:p>
          <a:p>
            <a:pPr algn="l"/>
            <a:r>
              <a:rPr lang="en-GB" sz="1100">
                <a:solidFill>
                  <a:srgbClr val="2F528F"/>
                </a:solidFill>
                <a:latin typeface="Calibri" panose="020F0502020204030204" pitchFamily="34" charset="0"/>
              </a:rPr>
              <a:t>for developing architectures. The ADM includes establishing an architecture framework,</a:t>
            </a:r>
          </a:p>
          <a:p>
            <a:pPr algn="l"/>
            <a:r>
              <a:rPr lang="en-GB" sz="1100">
                <a:solidFill>
                  <a:srgbClr val="2F528F"/>
                </a:solidFill>
                <a:latin typeface="Calibri" panose="020F0502020204030204" pitchFamily="34" charset="0"/>
              </a:rPr>
              <a:t>developing architecture content, transitioning, and governing the realization of architectures.</a:t>
            </a:r>
          </a:p>
          <a:p>
            <a:pPr algn="l"/>
            <a:r>
              <a:rPr lang="en-GB" sz="1100">
                <a:solidFill>
                  <a:srgbClr val="2F528F"/>
                </a:solidFill>
                <a:latin typeface="Calibri" panose="020F0502020204030204" pitchFamily="34" charset="0"/>
              </a:rPr>
              <a:t>All of these activities are carried out within an iterative cycle of continuous architecture definition</a:t>
            </a:r>
          </a:p>
          <a:p>
            <a:pPr algn="l"/>
            <a:r>
              <a:rPr lang="en-GB" sz="1100">
                <a:solidFill>
                  <a:srgbClr val="2F528F"/>
                </a:solidFill>
                <a:latin typeface="Calibri" panose="020F0502020204030204" pitchFamily="34" charset="0"/>
              </a:rPr>
              <a:t>and realization that allows organizations to transform their enterprises in a controlled manner in</a:t>
            </a:r>
          </a:p>
          <a:p>
            <a:pPr algn="l"/>
            <a:r>
              <a:rPr lang="en-GB" sz="1100">
                <a:solidFill>
                  <a:srgbClr val="2F528F"/>
                </a:solidFill>
                <a:latin typeface="Calibri" panose="020F0502020204030204" pitchFamily="34" charset="0"/>
              </a:rPr>
              <a:t>response to business goals and opportunities. This is illustrated in the Figure.</a:t>
            </a:r>
          </a:p>
          <a:p>
            <a:pPr algn="l"/>
            <a:r>
              <a:rPr lang="en-GB" sz="1100">
                <a:solidFill>
                  <a:srgbClr val="2F528F"/>
                </a:solidFill>
                <a:latin typeface="Calibri" panose="020F0502020204030204" pitchFamily="34" charset="0"/>
              </a:rPr>
              <a:t>Phases within the ADM are as follows:</a:t>
            </a:r>
          </a:p>
          <a:p>
            <a:pPr algn="l"/>
            <a:r>
              <a:rPr lang="en-GB" sz="1100">
                <a:solidFill>
                  <a:srgbClr val="2F528F"/>
                </a:solidFill>
                <a:latin typeface="Calibri" panose="020F0502020204030204" pitchFamily="34" charset="0"/>
              </a:rPr>
              <a:t>■ The </a:t>
            </a:r>
            <a:r>
              <a:rPr lang="en-GB" sz="1100" b="1">
                <a:solidFill>
                  <a:srgbClr val="2F528F"/>
                </a:solidFill>
                <a:latin typeface="Calibri" panose="020F0502020204030204" pitchFamily="34" charset="0"/>
              </a:rPr>
              <a:t>Preliminary Phase </a:t>
            </a:r>
            <a:r>
              <a:rPr lang="en-GB" sz="1100">
                <a:solidFill>
                  <a:srgbClr val="2F528F"/>
                </a:solidFill>
                <a:latin typeface="Calibri" panose="020F0502020204030204" pitchFamily="34" charset="0"/>
              </a:rPr>
              <a:t>describes the preparation and initiation activities required to</a:t>
            </a:r>
          </a:p>
          <a:p>
            <a:pPr algn="l"/>
            <a:r>
              <a:rPr lang="en-GB" sz="1100">
                <a:solidFill>
                  <a:srgbClr val="2F528F"/>
                </a:solidFill>
                <a:latin typeface="Calibri" panose="020F0502020204030204" pitchFamily="34" charset="0"/>
              </a:rPr>
              <a:t>create an Architecture Capability including customization of the TOGAF framework and</a:t>
            </a:r>
          </a:p>
          <a:p>
            <a:pPr algn="l"/>
            <a:r>
              <a:rPr lang="en-GB" sz="1100">
                <a:solidFill>
                  <a:srgbClr val="2F528F"/>
                </a:solidFill>
                <a:latin typeface="Calibri" panose="020F0502020204030204" pitchFamily="34" charset="0"/>
              </a:rPr>
              <a:t>definition of Architecture Principles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A: Architecture Vision </a:t>
            </a:r>
            <a:r>
              <a:rPr lang="en-GB" sz="1100">
                <a:solidFill>
                  <a:srgbClr val="2F528F"/>
                </a:solidFill>
                <a:latin typeface="Calibri" panose="020F0502020204030204" pitchFamily="34" charset="0"/>
              </a:rPr>
              <a:t>describes the initial phase of an architecture development</a:t>
            </a:r>
          </a:p>
          <a:p>
            <a:pPr algn="l"/>
            <a:r>
              <a:rPr lang="en-GB" sz="1100">
                <a:solidFill>
                  <a:srgbClr val="2F528F"/>
                </a:solidFill>
                <a:latin typeface="Calibri" panose="020F0502020204030204" pitchFamily="34" charset="0"/>
              </a:rPr>
              <a:t>Cycle.</a:t>
            </a:r>
          </a:p>
          <a:p>
            <a:pPr algn="l"/>
            <a:r>
              <a:rPr lang="en-GB" sz="1100">
                <a:solidFill>
                  <a:srgbClr val="2F528F"/>
                </a:solidFill>
                <a:latin typeface="Calibri" panose="020F0502020204030204" pitchFamily="34" charset="0"/>
              </a:rPr>
              <a:t>It includes information about defining the scope of the architecture development initiative,</a:t>
            </a:r>
          </a:p>
          <a:p>
            <a:pPr algn="l"/>
            <a:r>
              <a:rPr lang="en-GB" sz="1100">
                <a:solidFill>
                  <a:srgbClr val="2F528F"/>
                </a:solidFill>
                <a:latin typeface="Calibri" panose="020F0502020204030204" pitchFamily="34" charset="0"/>
              </a:rPr>
              <a:t>identifying the stakeholders, creating the Architecture Vision, and obtaining approval to</a:t>
            </a:r>
          </a:p>
          <a:p>
            <a:pPr algn="l"/>
            <a:r>
              <a:rPr lang="en-GB" sz="1100">
                <a:solidFill>
                  <a:srgbClr val="2F528F"/>
                </a:solidFill>
                <a:latin typeface="Calibri" panose="020F0502020204030204" pitchFamily="34" charset="0"/>
              </a:rPr>
              <a:t>proceed with the architecture development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B: Business Architecture </a:t>
            </a:r>
            <a:r>
              <a:rPr lang="en-GB" sz="1100">
                <a:solidFill>
                  <a:srgbClr val="2F528F"/>
                </a:solidFill>
                <a:latin typeface="Calibri" panose="020F0502020204030204" pitchFamily="34" charset="0"/>
              </a:rPr>
              <a:t>describes the development of a Business Architecture</a:t>
            </a:r>
          </a:p>
          <a:p>
            <a:pPr algn="l"/>
            <a:r>
              <a:rPr lang="en-GB" sz="1100">
                <a:solidFill>
                  <a:srgbClr val="2F528F"/>
                </a:solidFill>
                <a:latin typeface="Calibri" panose="020F0502020204030204" pitchFamily="34" charset="0"/>
              </a:rPr>
              <a:t>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C: Information Systems Architectures </a:t>
            </a:r>
            <a:r>
              <a:rPr lang="en-GB" sz="1100">
                <a:solidFill>
                  <a:srgbClr val="2F528F"/>
                </a:solidFill>
                <a:latin typeface="Calibri" panose="020F0502020204030204" pitchFamily="34" charset="0"/>
              </a:rPr>
              <a:t>describes the development of Information</a:t>
            </a:r>
          </a:p>
          <a:p>
            <a:pPr algn="l"/>
            <a:r>
              <a:rPr lang="en-GB" sz="1100">
                <a:solidFill>
                  <a:srgbClr val="2F528F"/>
                </a:solidFill>
                <a:latin typeface="Calibri" panose="020F0502020204030204" pitchFamily="34" charset="0"/>
              </a:rPr>
              <a:t>Systems Architectures 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D: Technology Architecture </a:t>
            </a:r>
            <a:r>
              <a:rPr lang="en-GB" sz="1100">
                <a:solidFill>
                  <a:srgbClr val="2F528F"/>
                </a:solidFill>
                <a:latin typeface="Calibri" panose="020F0502020204030204" pitchFamily="34" charset="0"/>
              </a:rPr>
              <a:t>describes the development of the Technology</a:t>
            </a:r>
          </a:p>
          <a:p>
            <a:pPr algn="l"/>
            <a:r>
              <a:rPr lang="en-GB" sz="1100">
                <a:solidFill>
                  <a:srgbClr val="2F528F"/>
                </a:solidFill>
                <a:latin typeface="Calibri" panose="020F0502020204030204" pitchFamily="34" charset="0"/>
              </a:rPr>
              <a:t>Architecture 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E: Opportunities &amp; Solutions </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40</a:t>
            </a:fld>
            <a:endParaRPr lang="en-GB">
              <a:latin typeface="Calibri" panose="020F0502020204030204" pitchFamily="34" charset="0"/>
            </a:endParaRPr>
          </a:p>
        </p:txBody>
      </p:sp>
    </p:spTree>
    <p:extLst>
      <p:ext uri="{BB962C8B-B14F-4D97-AF65-F5344CB8AC3E}">
        <p14:creationId xmlns:p14="http://schemas.microsoft.com/office/powerpoint/2010/main" val="1695936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41</a:t>
            </a:fld>
            <a:endParaRPr lang="en-GB"/>
          </a:p>
        </p:txBody>
      </p:sp>
    </p:spTree>
    <p:extLst>
      <p:ext uri="{BB962C8B-B14F-4D97-AF65-F5344CB8AC3E}">
        <p14:creationId xmlns:p14="http://schemas.microsoft.com/office/powerpoint/2010/main" val="29369671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42</a:t>
            </a:fld>
            <a:endParaRPr lang="en-GB"/>
          </a:p>
        </p:txBody>
      </p:sp>
    </p:spTree>
    <p:extLst>
      <p:ext uri="{BB962C8B-B14F-4D97-AF65-F5344CB8AC3E}">
        <p14:creationId xmlns:p14="http://schemas.microsoft.com/office/powerpoint/2010/main" val="14562959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43</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44</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5.1a : Describe where guidance on how to apply the TOGAF Standard is provided.
See: TOGAF® Standard – Introduction and Core Concepts : Page 10 : §2.2</a:t>
            </a:r>
          </a:p>
          <a:p>
            <a:r>
              <a:rPr lang="en-GB" sz="1100">
                <a:solidFill>
                  <a:srgbClr val="2F528F"/>
                </a:solidFill>
                <a:latin typeface="Calibri" panose="020F0502020204030204" pitchFamily="34" charset="0"/>
              </a:rPr>
              <a:t>The TOGAF Standard is an open, industry consensus framework for Enterprise Architecture.</a:t>
            </a:r>
          </a:p>
          <a:p>
            <a:r>
              <a:rPr lang="en-GB" sz="1100">
                <a:solidFill>
                  <a:srgbClr val="2F528F"/>
                </a:solidFill>
                <a:latin typeface="Calibri" panose="020F0502020204030204" pitchFamily="34" charset="0"/>
              </a:rPr>
              <a:t>It is a foundational framework: it is applicable to the development of any kind of architecture in any context. </a:t>
            </a:r>
          </a:p>
          <a:p>
            <a:r>
              <a:rPr lang="en-GB" sz="1100">
                <a:solidFill>
                  <a:srgbClr val="2F528F"/>
                </a:solidFill>
                <a:latin typeface="Calibri" panose="020F0502020204030204" pitchFamily="34" charset="0"/>
              </a:rPr>
              <a:t>This foundational framework is supplemented by The Open Group TOGAF Library, an extensive and growing portfolio of guidance material, providing practical guidance in the application of the TOGAF framework in specific contexts.</a:t>
            </a:r>
          </a:p>
          <a:p>
            <a:r>
              <a:rPr lang="en-GB" sz="1100">
                <a:solidFill>
                  <a:srgbClr val="2F528F"/>
                </a:solidFill>
                <a:latin typeface="Calibri" panose="020F0502020204030204" pitchFamily="34" charset="0"/>
              </a:rPr>
              <a:t>The structure of the TOGAF Standard reflects the structure and content of an Architecture Capability within an enterprise.</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45</a:t>
            </a:fld>
            <a:endParaRPr lang="en-GB">
              <a:latin typeface="Calibri" panose="020F0502020204030204" pitchFamily="34" charset="0"/>
            </a:endParaRPr>
          </a:p>
        </p:txBody>
      </p:sp>
    </p:spTree>
    <p:extLst>
      <p:ext uri="{BB962C8B-B14F-4D97-AF65-F5344CB8AC3E}">
        <p14:creationId xmlns:p14="http://schemas.microsoft.com/office/powerpoint/2010/main" val="3249543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1.10 : Briefly explain what an Architecture Capability is.
See : TOGAF® Standard – Introduction and Core Concepts : Page 33 : §3.13</a:t>
            </a:r>
          </a:p>
          <a:p>
            <a:pPr defTabSz="989838">
              <a:defRPr/>
            </a:pPr>
            <a:r>
              <a:rPr lang="en-GB" sz="1100" b="1">
                <a:solidFill>
                  <a:srgbClr val="2F528F"/>
                </a:solidFill>
                <a:latin typeface="Calibri" panose="020F0502020204030204" pitchFamily="34" charset="0"/>
                <a:cs typeface="Calibri" panose="020F0502020204030204" pitchFamily="34" charset="0"/>
              </a:rPr>
              <a:t>capability</a:t>
            </a:r>
            <a:r>
              <a:rPr lang="en-GB" sz="1100">
                <a:solidFill>
                  <a:srgbClr val="2F528F"/>
                </a:solidFill>
                <a:latin typeface="Calibri" panose="020F0502020204030204" pitchFamily="34" charset="0"/>
                <a:cs typeface="Calibri" panose="020F0502020204030204" pitchFamily="34" charset="0"/>
              </a:rPr>
              <a:t> = ability to perform or achieve certain actions/outcomes</a:t>
            </a:r>
          </a:p>
          <a:p>
            <a:r>
              <a:rPr lang="en-GB" sz="1100">
                <a:solidFill>
                  <a:srgbClr val="2F528F"/>
                </a:solidFill>
                <a:latin typeface="Calibri" panose="020F0502020204030204" pitchFamily="34" charset="0"/>
                <a:cs typeface="Calibri" panose="020F0502020204030204" pitchFamily="34" charset="0"/>
              </a:rPr>
              <a:t>It is necessary to put in place an appropriate business capability for architecture, through organization structures, roles, responsibilities, skills, and processes.</a:t>
            </a:r>
          </a:p>
          <a:p>
            <a:pPr marL="309324" indent="-309324">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What do we need</a:t>
            </a:r>
          </a:p>
          <a:p>
            <a:pPr marL="309324" indent="-309324">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How do we handle it</a:t>
            </a:r>
          </a:p>
          <a:p>
            <a:pPr marL="309324" indent="-309324">
              <a:buFont typeface="Arial" panose="020B0604020202020204" pitchFamily="34" charset="0"/>
              <a:buChar char="•"/>
            </a:pPr>
            <a:r>
              <a:rPr lang="en-GB" sz="1100">
                <a:solidFill>
                  <a:srgbClr val="2F528F"/>
                </a:solidFill>
                <a:latin typeface="Calibri" panose="020F0502020204030204" pitchFamily="34" charset="0"/>
                <a:cs typeface="Calibri" panose="020F0502020204030204" pitchFamily="34" charset="0"/>
              </a:rPr>
              <a:t>What are the compromises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3.13 Establishing and Maintaining an Enterprise Architecture Capability</a:t>
            </a:r>
          </a:p>
          <a:p>
            <a:pPr algn="l"/>
            <a:r>
              <a:rPr lang="en-GB" sz="1100">
                <a:solidFill>
                  <a:srgbClr val="2F528F"/>
                </a:solidFill>
                <a:latin typeface="Calibri" panose="020F0502020204030204" pitchFamily="34" charset="0"/>
              </a:rPr>
              <a:t>In order to carry out architectural activity effectively within an enterprise, it is necessary to put in</a:t>
            </a:r>
          </a:p>
          <a:p>
            <a:pPr algn="l"/>
            <a:r>
              <a:rPr lang="en-GB" sz="1100">
                <a:solidFill>
                  <a:srgbClr val="2F528F"/>
                </a:solidFill>
                <a:latin typeface="Calibri" panose="020F0502020204030204" pitchFamily="34" charset="0"/>
              </a:rPr>
              <a:t>place an appropriate business capability for architecture, through organization structures, roles,</a:t>
            </a:r>
          </a:p>
          <a:p>
            <a:pPr algn="l"/>
            <a:r>
              <a:rPr lang="en-GB" sz="1100">
                <a:solidFill>
                  <a:srgbClr val="2F528F"/>
                </a:solidFill>
                <a:latin typeface="Calibri" panose="020F0502020204030204" pitchFamily="34" charset="0"/>
              </a:rPr>
              <a:t>responsibilities, skills, and processes.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46</a:t>
            </a:fld>
            <a:endParaRPr lang="en-GB">
              <a:latin typeface="Calibri" panose="020F0502020204030204" pitchFamily="34" charset="0"/>
            </a:endParaRPr>
          </a:p>
        </p:txBody>
      </p:sp>
    </p:spTree>
    <p:extLst>
      <p:ext uri="{BB962C8B-B14F-4D97-AF65-F5344CB8AC3E}">
        <p14:creationId xmlns:p14="http://schemas.microsoft.com/office/powerpoint/2010/main" val="34909881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Q-41</a:t>
            </a:r>
          </a:p>
          <a:p>
            <a:pPr defTabSz="989838">
              <a:defRPr/>
            </a:pPr>
            <a:r>
              <a:rPr lang="en-GB" sz="1100">
                <a:solidFill>
                  <a:srgbClr val="2F528F"/>
                </a:solidFill>
                <a:latin typeface="Calibri" panose="020F0502020204030204" pitchFamily="34" charset="0"/>
              </a:rPr>
              <a:t>Level=1 : L.O.= 1.10 : Briefly explain what an Architecture Capability is.
See : TOGAF® Standard – Introduction and Core Concepts : Page 33 : §3.13</a:t>
            </a:r>
          </a:p>
          <a:p>
            <a:r>
              <a:rPr lang="en-GB" sz="1100">
                <a:solidFill>
                  <a:srgbClr val="2F528F"/>
                </a:solidFill>
                <a:latin typeface="Calibri" panose="020F0502020204030204" pitchFamily="34" charset="0"/>
                <a:cs typeface="Calibri" panose="020F0502020204030204" pitchFamily="34" charset="0"/>
              </a:rPr>
              <a:t>An Enterprise Architecture practice must be treated as a business -  </a:t>
            </a:r>
          </a:p>
          <a:p>
            <a:r>
              <a:rPr lang="en-GB" sz="1100">
                <a:solidFill>
                  <a:srgbClr val="2F528F"/>
                </a:solidFill>
                <a:latin typeface="Calibri" panose="020F0502020204030204" pitchFamily="34" charset="0"/>
                <a:cs typeface="Calibri" panose="020F0502020204030204" pitchFamily="34" charset="0"/>
              </a:rPr>
              <a:t>and should establish capabilities in the areas such as:</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Financial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Performance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Service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Risk and Opportunity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Resource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Communications and Stakeholder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Quality Management</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Supplier Management </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Configuration Management </a:t>
            </a:r>
          </a:p>
          <a:p>
            <a:pPr marL="584279" indent="-41071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Environment Management</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3.13 Establishing and Maintaining an Enterprise Architecture Capability</a:t>
            </a:r>
          </a:p>
          <a:p>
            <a:r>
              <a:rPr lang="en-GB" sz="1100">
                <a:solidFill>
                  <a:srgbClr val="2F528F"/>
                </a:solidFill>
                <a:latin typeface="Calibri" panose="020F0502020204030204" pitchFamily="34" charset="0"/>
              </a:rPr>
              <a:t>In order to carry out architectural activity effectively within an enterprise, it is necessary to put in</a:t>
            </a:r>
          </a:p>
          <a:p>
            <a:r>
              <a:rPr lang="en-GB" sz="1100">
                <a:solidFill>
                  <a:srgbClr val="2F528F"/>
                </a:solidFill>
                <a:latin typeface="Calibri" panose="020F0502020204030204" pitchFamily="34" charset="0"/>
              </a:rPr>
              <a:t>place an appropriate business capability for architecture, through organization structures, roles, responsibilities, skills, and processes.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47</a:t>
            </a:fld>
            <a:endParaRPr lang="en-GB">
              <a:latin typeface="Calibri" panose="020F0502020204030204" pitchFamily="34" charset="0"/>
            </a:endParaRPr>
          </a:p>
        </p:txBody>
      </p:sp>
    </p:spTree>
    <p:extLst>
      <p:ext uri="{BB962C8B-B14F-4D97-AF65-F5344CB8AC3E}">
        <p14:creationId xmlns:p14="http://schemas.microsoft.com/office/powerpoint/2010/main" val="5500661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1.10a : Briefly explain what an Architecture Capability is.
See : TOGAF® Standard – Introduction and Core Concepts : Page 34 : §3.14</a:t>
            </a:r>
          </a:p>
          <a:p>
            <a:r>
              <a:rPr lang="en-GB" sz="1100" b="1">
                <a:solidFill>
                  <a:srgbClr val="2F528F"/>
                </a:solidFill>
                <a:latin typeface="Calibri" panose="020F0502020204030204" pitchFamily="34" charset="0"/>
                <a:cs typeface="Calibri" panose="020F0502020204030204" pitchFamily="34" charset="0"/>
              </a:rPr>
              <a:t>All </a:t>
            </a:r>
            <a:r>
              <a:rPr lang="en-GB" sz="1100">
                <a:solidFill>
                  <a:srgbClr val="2F528F"/>
                </a:solidFill>
                <a:latin typeface="Calibri" panose="020F0502020204030204" pitchFamily="34" charset="0"/>
                <a:cs typeface="Calibri" panose="020F0502020204030204" pitchFamily="34" charset="0"/>
              </a:rPr>
              <a:t>architecturally significant activity is controlled and aligned within a single framework.</a:t>
            </a:r>
          </a:p>
          <a:p>
            <a:r>
              <a:rPr lang="en-GB" sz="1100">
                <a:solidFill>
                  <a:srgbClr val="2F528F"/>
                </a:solidFill>
                <a:latin typeface="Calibri" panose="020F0502020204030204" pitchFamily="34" charset="0"/>
                <a:cs typeface="Calibri" panose="020F0502020204030204" pitchFamily="34" charset="0"/>
              </a:rPr>
              <a:t>TOGAF is aligned with current best practice around Governance, realizing the following benefits:</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Increased transparency of accountability/informed delegation of authority</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Proactive risk and opportunity management</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Protection of the existing asset base</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Proactive control, monitoring, and management mechanisms</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Process, concept, and component re-use across all business units</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Value creation through monitoring, measuring, evaluation, and feedback</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Increased visibility supporting internal processes and external parties’ requirements</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Greater shareholder value</a:t>
            </a:r>
          </a:p>
          <a:p>
            <a:pPr marL="482890" indent="-286985">
              <a:spcBef>
                <a:spcPts val="217"/>
              </a:spcBef>
              <a:spcAft>
                <a:spcPts val="217"/>
              </a:spcAft>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Integrates with existing processes and methodologies</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3.14 Establishing the Architecture Capability as an Operational Entity</a:t>
            </a:r>
          </a:p>
          <a:p>
            <a:pPr algn="l"/>
            <a:r>
              <a:rPr lang="en-GB" sz="1100">
                <a:solidFill>
                  <a:srgbClr val="2F528F"/>
                </a:solidFill>
                <a:latin typeface="Calibri" panose="020F0502020204030204" pitchFamily="34" charset="0"/>
              </a:rPr>
              <a:t>Barring those Architecture Capabilities that are set up to purely support change delivery programs, it is</a:t>
            </a:r>
          </a:p>
          <a:p>
            <a:pPr algn="l"/>
            <a:r>
              <a:rPr lang="en-GB" sz="1100">
                <a:solidFill>
                  <a:srgbClr val="2F528F"/>
                </a:solidFill>
                <a:latin typeface="Calibri" panose="020F0502020204030204" pitchFamily="34" charset="0"/>
              </a:rPr>
              <a:t>increasingly recognized that a successful Enterprise Architecture practice must sit on a firm</a:t>
            </a:r>
          </a:p>
          <a:p>
            <a:pPr algn="l"/>
            <a:r>
              <a:rPr lang="en-GB" sz="1100">
                <a:solidFill>
                  <a:srgbClr val="2F528F"/>
                </a:solidFill>
                <a:latin typeface="Calibri" panose="020F0502020204030204" pitchFamily="34" charset="0"/>
              </a:rPr>
              <a:t>operational footing. In effect, an Enterprise Architecture practice must be run like any other</a:t>
            </a:r>
          </a:p>
          <a:p>
            <a:pPr algn="l"/>
            <a:r>
              <a:rPr lang="en-GB" sz="1100">
                <a:solidFill>
                  <a:srgbClr val="2F528F"/>
                </a:solidFill>
                <a:latin typeface="Calibri" panose="020F0502020204030204" pitchFamily="34" charset="0"/>
              </a:rPr>
              <a:t>operational unit within a business; i.e., it should be treated like a business. To this end, and over</a:t>
            </a:r>
          </a:p>
          <a:p>
            <a:pPr algn="l"/>
            <a:r>
              <a:rPr lang="en-GB" sz="1100">
                <a:solidFill>
                  <a:srgbClr val="2F528F"/>
                </a:solidFill>
                <a:latin typeface="Calibri" panose="020F0502020204030204" pitchFamily="34" charset="0"/>
              </a:rPr>
              <a:t>and above the core processes defined within the ADM, an Enterprise Architecture practice</a:t>
            </a:r>
          </a:p>
          <a:p>
            <a:pPr algn="l"/>
            <a:r>
              <a:rPr lang="en-GB" sz="1100">
                <a:solidFill>
                  <a:srgbClr val="2F528F"/>
                </a:solidFill>
                <a:latin typeface="Calibri" panose="020F0502020204030204" pitchFamily="34" charset="0"/>
              </a:rPr>
              <a:t>should establish capabilities in the following areas:</a:t>
            </a:r>
          </a:p>
          <a:p>
            <a:pPr algn="l"/>
            <a:r>
              <a:rPr lang="en-GB" sz="1100">
                <a:solidFill>
                  <a:srgbClr val="2F528F"/>
                </a:solidFill>
                <a:latin typeface="Calibri" panose="020F0502020204030204" pitchFamily="34" charset="0"/>
              </a:rPr>
              <a:t>■ Financial Management</a:t>
            </a:r>
          </a:p>
          <a:p>
            <a:pPr algn="l"/>
            <a:r>
              <a:rPr lang="en-GB" sz="1100">
                <a:solidFill>
                  <a:srgbClr val="2F528F"/>
                </a:solidFill>
                <a:latin typeface="Calibri" panose="020F0502020204030204" pitchFamily="34" charset="0"/>
              </a:rPr>
              <a:t>■ Performance Management</a:t>
            </a:r>
          </a:p>
          <a:p>
            <a:pPr algn="l"/>
            <a:r>
              <a:rPr lang="en-GB" sz="1100">
                <a:solidFill>
                  <a:srgbClr val="2F528F"/>
                </a:solidFill>
                <a:latin typeface="Calibri" panose="020F0502020204030204" pitchFamily="34" charset="0"/>
              </a:rPr>
              <a:t>■ Service Management</a:t>
            </a:r>
          </a:p>
          <a:p>
            <a:pPr algn="l"/>
            <a:r>
              <a:rPr lang="en-GB" sz="1100">
                <a:solidFill>
                  <a:srgbClr val="2F528F"/>
                </a:solidFill>
                <a:latin typeface="Calibri" panose="020F0502020204030204" pitchFamily="34" charset="0"/>
              </a:rPr>
              <a:t>■ Risk and Opportunity Management (see Section B.34)</a:t>
            </a:r>
          </a:p>
          <a:p>
            <a:pPr algn="l"/>
            <a:r>
              <a:rPr lang="en-GB" sz="1100">
                <a:solidFill>
                  <a:srgbClr val="2F528F"/>
                </a:solidFill>
                <a:latin typeface="Calibri" panose="020F0502020204030204" pitchFamily="34" charset="0"/>
              </a:rPr>
              <a:t>■ Resource Management</a:t>
            </a:r>
          </a:p>
          <a:p>
            <a:pPr algn="l"/>
            <a:r>
              <a:rPr lang="en-GB" sz="1100">
                <a:solidFill>
                  <a:srgbClr val="2F528F"/>
                </a:solidFill>
                <a:latin typeface="Calibri" panose="020F0502020204030204" pitchFamily="34" charset="0"/>
              </a:rPr>
              <a:t>■ Communications and Stakeholder Management (see Section 4.36)</a:t>
            </a:r>
          </a:p>
          <a:p>
            <a:pPr algn="l"/>
            <a:r>
              <a:rPr lang="en-GB" sz="1100">
                <a:solidFill>
                  <a:srgbClr val="2F528F"/>
                </a:solidFill>
                <a:latin typeface="Calibri" panose="020F0502020204030204" pitchFamily="34" charset="0"/>
              </a:rPr>
              <a:t>34 The Open Group Standard (2021)</a:t>
            </a:r>
          </a:p>
          <a:p>
            <a:pPr algn="l"/>
            <a:r>
              <a:rPr lang="en-GB" sz="1100" i="1">
                <a:solidFill>
                  <a:srgbClr val="2F528F"/>
                </a:solidFill>
                <a:latin typeface="Calibri" panose="020F0502020204030204" pitchFamily="34" charset="0"/>
              </a:rPr>
              <a:t>Core Concepts Establishing the Architecture Capability as an Operational Entity</a:t>
            </a:r>
          </a:p>
          <a:p>
            <a:pPr algn="l"/>
            <a:r>
              <a:rPr lang="en-GB" sz="1100">
                <a:solidFill>
                  <a:srgbClr val="2F528F"/>
                </a:solidFill>
                <a:latin typeface="Calibri" panose="020F0502020204030204" pitchFamily="34" charset="0"/>
              </a:rPr>
              <a:t>■ Quality Management</a:t>
            </a:r>
          </a:p>
          <a:p>
            <a:pPr algn="l"/>
            <a:r>
              <a:rPr lang="en-GB" sz="1100">
                <a:solidFill>
                  <a:srgbClr val="2F528F"/>
                </a:solidFill>
                <a:latin typeface="Calibri" panose="020F0502020204030204" pitchFamily="34" charset="0"/>
              </a:rPr>
              <a:t>■ Supplier Management (see Section B.40)</a:t>
            </a:r>
          </a:p>
          <a:p>
            <a:pPr algn="l"/>
            <a:r>
              <a:rPr lang="en-GB" sz="1100">
                <a:solidFill>
                  <a:srgbClr val="2F528F"/>
                </a:solidFill>
                <a:latin typeface="Calibri" panose="020F0502020204030204" pitchFamily="34" charset="0"/>
              </a:rPr>
              <a:t>■ Configuration Management (see Section B.7)</a:t>
            </a:r>
          </a:p>
          <a:p>
            <a:pPr algn="l"/>
            <a:r>
              <a:rPr lang="en-GB" sz="1100">
                <a:solidFill>
                  <a:srgbClr val="2F528F"/>
                </a:solidFill>
                <a:latin typeface="Calibri" panose="020F0502020204030204" pitchFamily="34" charset="0"/>
              </a:rPr>
              <a:t>■ Environment Management</a:t>
            </a:r>
          </a:p>
          <a:p>
            <a:pPr algn="l"/>
            <a:r>
              <a:rPr lang="en-GB" sz="1100">
                <a:solidFill>
                  <a:srgbClr val="2F528F"/>
                </a:solidFill>
                <a:latin typeface="Calibri" panose="020F0502020204030204" pitchFamily="34" charset="0"/>
              </a:rPr>
              <a:t>Central to the notion of operating an ongoing architecture is the execution of well-defined and</a:t>
            </a:r>
          </a:p>
          <a:p>
            <a:pPr algn="l"/>
            <a:r>
              <a:rPr lang="en-GB" sz="1100">
                <a:solidFill>
                  <a:srgbClr val="2F528F"/>
                </a:solidFill>
                <a:latin typeface="Calibri" panose="020F0502020204030204" pitchFamily="34" charset="0"/>
              </a:rPr>
              <a:t>effective governance, whereby all architecturally significant activity is controlled and aligned</a:t>
            </a:r>
          </a:p>
          <a:p>
            <a:pPr algn="l"/>
            <a:r>
              <a:rPr lang="en-GB" sz="1100">
                <a:solidFill>
                  <a:srgbClr val="2F528F"/>
                </a:solidFill>
                <a:latin typeface="Calibri" panose="020F0502020204030204" pitchFamily="34" charset="0"/>
              </a:rPr>
              <a:t>within a single framework.</a:t>
            </a:r>
          </a:p>
          <a:p>
            <a:pPr algn="l"/>
            <a:r>
              <a:rPr lang="en-GB" sz="1100">
                <a:solidFill>
                  <a:srgbClr val="2F528F"/>
                </a:solidFill>
                <a:latin typeface="Calibri" panose="020F0502020204030204" pitchFamily="34" charset="0"/>
              </a:rPr>
              <a:t>... CONTINUES ... SEE REFERENCE SPECIFIED</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48</a:t>
            </a:fld>
            <a:endParaRPr lang="en-GB">
              <a:latin typeface="Calibri" panose="020F0502020204030204" pitchFamily="34" charset="0"/>
            </a:endParaRPr>
          </a:p>
        </p:txBody>
      </p:sp>
    </p:spTree>
    <p:extLst>
      <p:ext uri="{BB962C8B-B14F-4D97-AF65-F5344CB8AC3E}">
        <p14:creationId xmlns:p14="http://schemas.microsoft.com/office/powerpoint/2010/main" val="40285655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sz="1100">
                <a:solidFill>
                  <a:srgbClr val="2F528F"/>
                </a:solidFill>
                <a:latin typeface="Calibri" panose="020F0502020204030204" pitchFamily="34" charset="0"/>
              </a:rPr>
              <a:t>Level=1 : L.O.= 1.10c : Briefly explain what an Architecture Capability is.
See : TOGAF® Series Guide: The TOGAF Leader’s Guide to Establishing and Evolving an EA Capability : Page 30 : §5.1</a:t>
            </a:r>
          </a:p>
          <a:p>
            <a:pPr defTabSz="989838">
              <a:defRPr/>
            </a:pPr>
            <a:r>
              <a:rPr lang="en-GB" sz="1100">
                <a:solidFill>
                  <a:srgbClr val="2F528F"/>
                </a:solidFill>
                <a:latin typeface="Calibri" panose="020F0502020204030204" pitchFamily="34" charset="0"/>
              </a:rPr>
              <a:t>At the extremes, the role is classified as an enabler of enterprise transformation or responsible for the selection of technical IT standards. This wide variance is responsible for most failures of an EA Capability. A mixed bag of expectations will result in improper scoping for work products and planning the evolution and development of the EA Capability.</a:t>
            </a:r>
          </a:p>
          <a:p>
            <a:r>
              <a:rPr lang="en-GB" sz="1100" b="1">
                <a:solidFill>
                  <a:srgbClr val="2F528F"/>
                </a:solidFill>
                <a:latin typeface="Calibri" panose="020F0502020204030204" pitchFamily="34" charset="0"/>
              </a:rPr>
              <a:t>Architecture Capability as a Role</a:t>
            </a:r>
          </a:p>
          <a:p>
            <a:r>
              <a:rPr lang="en-GB" sz="1100">
                <a:solidFill>
                  <a:srgbClr val="2F528F"/>
                </a:solidFill>
                <a:latin typeface="Calibri" panose="020F0502020204030204" pitchFamily="34" charset="0"/>
              </a:rPr>
              <a:t>The literature on the role of an Enterprise Architect will leave no understanding of:</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What is expected?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Where the EA Capability team will be engaged?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How to validate that the EA Capability is doing the right thing?</a:t>
            </a:r>
          </a:p>
          <a:p>
            <a:r>
              <a:rPr lang="en-GB" sz="1100">
                <a:solidFill>
                  <a:srgbClr val="2F528F"/>
                </a:solidFill>
                <a:latin typeface="Calibri" panose="020F0502020204030204" pitchFamily="34" charset="0"/>
              </a:rPr>
              <a:t>EA is primarily an Enabler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describe the future state of an enterprise.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guide the change to reach the future state.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enable key people to understand what must be in their enterprise to meet the enterprise’s goals, objective, mission, and vision in the context within which the enterprise operates.</a:t>
            </a:r>
          </a:p>
          <a:p>
            <a:r>
              <a:rPr lang="en-GB" sz="1100">
                <a:solidFill>
                  <a:srgbClr val="2F528F"/>
                </a:solidFill>
                <a:latin typeface="Calibri" panose="020F0502020204030204" pitchFamily="34" charset="0"/>
              </a:rPr>
              <a:t>EA defines the Gap between the enterprise’s current state and future state </a:t>
            </a:r>
          </a:p>
          <a:p>
            <a:r>
              <a:rPr lang="en-GB" sz="1100">
                <a:solidFill>
                  <a:srgbClr val="2F528F"/>
                </a:solidFill>
                <a:latin typeface="Calibri" panose="020F0502020204030204" pitchFamily="34" charset="0"/>
              </a:rPr>
              <a:t>                =  what must change within the enterprise</a:t>
            </a:r>
          </a:p>
          <a:p>
            <a:pPr defTabSz="989838">
              <a:defRP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5.1 What is Expected?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Where will the EA Capability team be engaged? How to validate that the EA Capability is doing the right thing? </a:t>
            </a:r>
          </a:p>
          <a:p>
            <a:r>
              <a:rPr lang="en-GB" sz="1100">
                <a:solidFill>
                  <a:srgbClr val="2F528F"/>
                </a:solidFill>
                <a:latin typeface="Calibri" panose="020F0502020204030204" pitchFamily="34" charset="0"/>
              </a:rPr>
              <a:t>A quick perusal of the literature on the role of an Enterprise Architect or EA Capability will leave no understanding of the role. At the extremes, the role is classified as an enabler of enterprise transformation or responsible for the selection of technical IT standards. This wide variance is responsible for most failures of an EA Capability. A mixed bag of expectations will result in improper scoping for work products and planning the evolution and development of the EA Capability. </a:t>
            </a:r>
          </a:p>
          <a:p>
            <a:r>
              <a:rPr lang="en-GB" sz="1100">
                <a:solidFill>
                  <a:srgbClr val="2F528F"/>
                </a:solidFill>
                <a:latin typeface="Calibri" panose="020F0502020204030204" pitchFamily="34" charset="0"/>
              </a:rPr>
              <a:t>In its simplest terms, EA is used to describe the future state of an enterprise to guide the change in order to reach the future state. The description of the future state enables key people to understand what must be in their enterprise to meet the enterprise’s goals, objective, mission, and vision in the context within which the enterprise operates. </a:t>
            </a:r>
          </a:p>
          <a:p>
            <a:r>
              <a:rPr lang="en-GB" sz="1100">
                <a:solidFill>
                  <a:srgbClr val="2F528F"/>
                </a:solidFill>
                <a:latin typeface="Calibri" panose="020F0502020204030204" pitchFamily="34" charset="0"/>
              </a:rPr>
              <a:t>The gap between the enterprise’s current state and future state highlights what must change within the enterprise. This gap is a function of the enterprise context and the scope of changes the enterprise sees. </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49</a:t>
            </a:fld>
            <a:endParaRPr lang="en-GB">
              <a:latin typeface="Calibri" panose="020F0502020204030204" pitchFamily="34" charset="0"/>
            </a:endParaRPr>
          </a:p>
        </p:txBody>
      </p:sp>
    </p:spTree>
    <p:extLst>
      <p:ext uri="{BB962C8B-B14F-4D97-AF65-F5344CB8AC3E}">
        <p14:creationId xmlns:p14="http://schemas.microsoft.com/office/powerpoint/2010/main" val="397265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Boundaryless Information Flow™</a:t>
            </a:r>
          </a:p>
          <a:p>
            <a:r>
              <a:rPr lang="en-GB" sz="1100">
                <a:solidFill>
                  <a:srgbClr val="2F528F"/>
                </a:solidFill>
              </a:rPr>
              <a:t>From a notion articulated by John Francis Welch Jr. (November 19, 1935 – March 1, 2020), Chairman and CEO of General Electric, 1981-2001</a:t>
            </a:r>
          </a:p>
          <a:p>
            <a:pPr defTabSz="989838">
              <a:defRPr/>
            </a:pPr>
            <a:r>
              <a:rPr lang="en-GB" sz="1100">
                <a:solidFill>
                  <a:srgbClr val="2F528F"/>
                </a:solidFill>
              </a:rPr>
              <a:t>Jack Welch instilled an organization </a:t>
            </a:r>
            <a:r>
              <a:rPr lang="en-GB" sz="1100" err="1">
                <a:solidFill>
                  <a:srgbClr val="2F528F"/>
                </a:solidFill>
              </a:rPr>
              <a:t>behavior</a:t>
            </a:r>
            <a:r>
              <a:rPr lang="en-GB" sz="1100">
                <a:solidFill>
                  <a:srgbClr val="2F528F"/>
                </a:solidFill>
              </a:rPr>
              <a:t> which he called "boundaryless”, defined as one which removed the barriers between traditional functions, and supported finding great ideas, anywhere within the organization, or from outside the organization, and sharing them with everyone within the company.</a:t>
            </a:r>
          </a:p>
          <a:p>
            <a:pPr defTabSz="989838">
              <a:defRPr/>
            </a:pPr>
            <a:r>
              <a:rPr lang="en-GB" sz="1100">
                <a:solidFill>
                  <a:srgbClr val="2F528F"/>
                </a:solidFill>
              </a:rPr>
              <a:t>A 2015 article in Harvard Business argues that "Jack Welch's approach to breaking down silos still works", citing examples of engineering companies who have discovered for themselves that "fragmented, geographically dispersed" patterns of organization make it "very difficult ... to coordinate efforts across functions, keep everyone focused on the cost and delivery goals and get people to reach consensus”.</a:t>
            </a:r>
          </a:p>
          <a:p>
            <a:pPr defTabSz="989838">
              <a:defRPr/>
            </a:pPr>
            <a:endParaRPr lang="en-GB" sz="1100">
              <a:solidFill>
                <a:srgbClr val="2F528F"/>
              </a:solidFill>
            </a:endParaRPr>
          </a:p>
          <a:p>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5</a:t>
            </a:fld>
            <a:endParaRPr lang="en-GB"/>
          </a:p>
        </p:txBody>
      </p:sp>
    </p:spTree>
    <p:extLst>
      <p:ext uri="{BB962C8B-B14F-4D97-AF65-F5344CB8AC3E}">
        <p14:creationId xmlns:p14="http://schemas.microsoft.com/office/powerpoint/2010/main" val="32646384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51</a:t>
            </a:fld>
            <a:endParaRPr lang="en-GB">
              <a:latin typeface="Calibri" panose="020F0502020204030204" pitchFamily="34" charset="0"/>
            </a:endParaRPr>
          </a:p>
        </p:txBody>
      </p:sp>
    </p:spTree>
    <p:extLst>
      <p:ext uri="{BB962C8B-B14F-4D97-AF65-F5344CB8AC3E}">
        <p14:creationId xmlns:p14="http://schemas.microsoft.com/office/powerpoint/2010/main" val="33893275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1.10b : Briefly explain what an Architecture Capability is.
See : TOGAF® Series Guide: The TOGAF Leader’s Guide to Establishing and Evolving an EA Capability : Page 9 : §3.3</a:t>
            </a:r>
          </a:p>
          <a:p>
            <a:pPr>
              <a:spcBef>
                <a:spcPts val="217"/>
              </a:spcBef>
              <a:spcAft>
                <a:spcPts val="217"/>
              </a:spcAft>
            </a:pPr>
            <a:r>
              <a:rPr lang="en-GB" sz="1100">
                <a:solidFill>
                  <a:srgbClr val="2F528F"/>
                </a:solidFill>
                <a:latin typeface="Calibri" panose="020F0502020204030204" pitchFamily="34" charset="0"/>
              </a:rPr>
              <a:t>Typically, there are four broad purposes of an EA Capability:</a:t>
            </a:r>
          </a:p>
          <a:p>
            <a:pPr>
              <a:spcBef>
                <a:spcPts val="217"/>
              </a:spcBef>
              <a:spcAft>
                <a:spcPts val="217"/>
              </a:spcAft>
            </a:pPr>
            <a:r>
              <a:rPr lang="en-GB" sz="1100">
                <a:solidFill>
                  <a:srgbClr val="2F528F"/>
                </a:solidFill>
                <a:latin typeface="Calibri" panose="020F0502020204030204" pitchFamily="34" charset="0"/>
              </a:rPr>
              <a:t>1. </a:t>
            </a:r>
            <a:r>
              <a:rPr lang="en-GB" sz="1100" b="1">
                <a:solidFill>
                  <a:srgbClr val="2F528F"/>
                </a:solidFill>
                <a:latin typeface="Calibri" panose="020F0502020204030204" pitchFamily="34" charset="0"/>
              </a:rPr>
              <a:t>EA to support Strategy</a:t>
            </a:r>
            <a:r>
              <a:rPr lang="en-GB" sz="1100">
                <a:solidFill>
                  <a:srgbClr val="2F528F"/>
                </a:solidFill>
                <a:latin typeface="Calibri" panose="020F0502020204030204" pitchFamily="34" charset="0"/>
              </a:rPr>
              <a:t>: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deliver EA to provide a target architecture, and develop roadmaps of change over a three to ten-year period.</a:t>
            </a:r>
          </a:p>
          <a:p>
            <a:pPr defTabSz="989838">
              <a:defRPr/>
            </a:pPr>
            <a:r>
              <a:rPr lang="en-GB" sz="1100">
                <a:solidFill>
                  <a:srgbClr val="2F528F"/>
                </a:solidFill>
                <a:latin typeface="Calibri" panose="020F0502020204030204" pitchFamily="34" charset="0"/>
              </a:rPr>
              <a:t>2.  </a:t>
            </a:r>
            <a:r>
              <a:rPr lang="en-GB" sz="1100" b="1">
                <a:solidFill>
                  <a:srgbClr val="2F528F"/>
                </a:solidFill>
                <a:latin typeface="Calibri" panose="020F0502020204030204" pitchFamily="34" charset="0"/>
              </a:rPr>
              <a:t>EA to support Portfolio</a:t>
            </a:r>
            <a:r>
              <a:rPr lang="en-GB" sz="1100">
                <a:solidFill>
                  <a:srgbClr val="2F528F"/>
                </a:solidFill>
                <a:latin typeface="Calibri" panose="020F0502020204030204" pitchFamily="34" charset="0"/>
              </a:rPr>
              <a:t>: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deliver EA to support cross-functional, multi-phase, and multi-project change initiatives spanning a single portfolio. </a:t>
            </a:r>
          </a:p>
          <a:p>
            <a:pPr defTabSz="989838">
              <a:defRPr/>
            </a:pPr>
            <a:r>
              <a:rPr lang="en-GB" sz="1100">
                <a:solidFill>
                  <a:srgbClr val="2F528F"/>
                </a:solidFill>
                <a:latin typeface="Calibri" panose="020F0502020204030204" pitchFamily="34" charset="0"/>
              </a:rPr>
              <a:t>3.  </a:t>
            </a:r>
            <a:r>
              <a:rPr lang="en-GB" sz="1100" b="1">
                <a:solidFill>
                  <a:srgbClr val="2F528F"/>
                </a:solidFill>
                <a:latin typeface="Calibri" panose="020F0502020204030204" pitchFamily="34" charset="0"/>
              </a:rPr>
              <a:t>EA to support Project</a:t>
            </a:r>
            <a:r>
              <a:rPr lang="en-GB" sz="1100">
                <a:solidFill>
                  <a:srgbClr val="2F528F"/>
                </a:solidFill>
                <a:latin typeface="Calibri" panose="020F0502020204030204" pitchFamily="34" charset="0"/>
              </a:rPr>
              <a: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deliver EA to support the enterprise’s project delivery method. </a:t>
            </a:r>
          </a:p>
          <a:p>
            <a:pPr marL="247460" indent="-247460">
              <a:buAutoNum type="arabicPeriod" startAt="4"/>
            </a:pPr>
            <a:r>
              <a:rPr lang="en-GB" sz="1100" b="1">
                <a:solidFill>
                  <a:srgbClr val="2F528F"/>
                </a:solidFill>
                <a:latin typeface="Calibri" panose="020F0502020204030204" pitchFamily="34" charset="0"/>
              </a:rPr>
              <a:t>EA to support Solution Delivery</a:t>
            </a:r>
            <a:r>
              <a:rPr lang="en-GB" sz="1100">
                <a:solidFill>
                  <a:srgbClr val="2F528F"/>
                </a:solidFill>
                <a:latin typeface="Calibri" panose="020F0502020204030204" pitchFamily="34" charset="0"/>
              </a:rPr>
              <a:t>: </a:t>
            </a:r>
          </a:p>
          <a:p>
            <a:r>
              <a:rPr lang="en-GB" sz="1100">
                <a:solidFill>
                  <a:srgbClr val="2F528F"/>
                </a:solidFill>
                <a:latin typeface="Calibri" panose="020F0502020204030204" pitchFamily="34" charset="0"/>
              </a:rPr>
              <a:t>deliver EA that is used to support the solution deployment</a:t>
            </a:r>
          </a:p>
          <a:p>
            <a:pPr marL="247460" indent="-247460">
              <a:buAutoNum type="arabicPeriod" startAt="4"/>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3.3 What is an EA Capability and EA?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In short, an EA Capability is the ability to develop, use, and sustain the architecture of a particular enterprise, and use the architecture to govern change. </a:t>
            </a:r>
          </a:p>
          <a:p>
            <a:r>
              <a:rPr lang="en-GB" sz="1100">
                <a:solidFill>
                  <a:srgbClr val="2F528F"/>
                </a:solidFill>
                <a:latin typeface="Calibri" panose="020F0502020204030204" pitchFamily="34" charset="0"/>
              </a:rPr>
              <a:t>This Guide discusses establishing and evolving an EA Capability; it explicitly does not discuss an EA department or any other organizational element. The term C</a:t>
            </a:r>
            <a:r>
              <a:rPr lang="en-GB" sz="1100" i="1">
                <a:solidFill>
                  <a:srgbClr val="2F528F"/>
                </a:solidFill>
                <a:latin typeface="Calibri" panose="020F0502020204030204" pitchFamily="34" charset="0"/>
              </a:rPr>
              <a:t>apability </a:t>
            </a:r>
            <a:r>
              <a:rPr lang="en-GB" sz="1100">
                <a:solidFill>
                  <a:srgbClr val="2F528F"/>
                </a:solidFill>
                <a:latin typeface="Calibri" panose="020F0502020204030204" pitchFamily="34" charset="0"/>
              </a:rPr>
              <a:t>is often defined tortuously, most commonly when it is used as part of a formal analysis technique when definition must be precise and constrained. This Guide uses EA Capability as a management concept that facilitates planning improvements in the ability to do something that leads to enhanced outcomes enabled by the Capability. </a:t>
            </a:r>
          </a:p>
          <a:p>
            <a:r>
              <a:rPr lang="en-GB" sz="1100">
                <a:solidFill>
                  <a:srgbClr val="2F528F"/>
                </a:solidFill>
                <a:latin typeface="Calibri" panose="020F0502020204030204" pitchFamily="34" charset="0"/>
              </a:rPr>
              <a:t>In its simplest terms, EA is used to describe the future state of an enterprise to guide the change to reach the future state. The description of the future state enables key people to understand what must be in their enterprise to meet the enterprise’s goals, objective, mission, and vision in 10 TOGAF® Series Guide (2018)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context within which the enterprise operates. The gap between the enterprise’s current state and future state guides what must change within the enterprise. </a:t>
            </a:r>
          </a:p>
          <a:p>
            <a:r>
              <a:rPr lang="en-GB" sz="1100">
                <a:solidFill>
                  <a:srgbClr val="2F528F"/>
                </a:solidFill>
                <a:latin typeface="Calibri" panose="020F0502020204030204" pitchFamily="34" charset="0"/>
              </a:rPr>
              <a:t>General Business Capabilities Purpose Capabilities Architecture to Support Strategy Architecture to Support Portfolio Architecture to Support Projects Architecture to Support Solution Delivery Foundational Capabilities </a:t>
            </a:r>
          </a:p>
          <a:p>
            <a:r>
              <a:rPr lang="en-GB" sz="1100" b="1">
                <a:solidFill>
                  <a:srgbClr val="2F528F"/>
                </a:solidFill>
                <a:latin typeface="Calibri" panose="020F0502020204030204" pitchFamily="34" charset="0"/>
              </a:rPr>
              <a:t>Figure 2: EA Capability Model6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Using the capability model in the World-Class Enterprise Architecture White Paper7 as a base, we assume that an EA Capability is established specifically to support one or more purposes. Typically, there are four broad purposes of an EA Capability: </a:t>
            </a:r>
          </a:p>
          <a:p>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EA to support Strategy</a:t>
            </a:r>
            <a:r>
              <a:rPr lang="en-GB" sz="1100">
                <a:solidFill>
                  <a:srgbClr val="2F528F"/>
                </a:solidFill>
                <a:latin typeface="Calibri" panose="020F0502020204030204" pitchFamily="34" charset="0"/>
              </a:rPr>
              <a:t>: deliver EA to provide a target architecture, and develop roadmaps </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52</a:t>
            </a:fld>
            <a:endParaRPr lang="en-GB">
              <a:latin typeface="Calibri" panose="020F0502020204030204" pitchFamily="34" charset="0"/>
            </a:endParaRPr>
          </a:p>
        </p:txBody>
      </p:sp>
    </p:spTree>
    <p:extLst>
      <p:ext uri="{BB962C8B-B14F-4D97-AF65-F5344CB8AC3E}">
        <p14:creationId xmlns:p14="http://schemas.microsoft.com/office/powerpoint/2010/main" val="30533184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M-50
Level=1 : L.O.= 1.11a : Briefly explain risk management.
See : TOGAF® Standard – ADM Techniques : Page 67 : §9</a:t>
            </a:r>
          </a:p>
          <a:p>
            <a:pPr defTabSz="989838">
              <a:defRPr/>
            </a:pPr>
            <a:r>
              <a:rPr lang="en-GB" sz="1100">
                <a:solidFill>
                  <a:srgbClr val="2F528F"/>
                </a:solidFill>
                <a:latin typeface="Calibri" panose="020F0502020204030204" pitchFamily="34" charset="0"/>
              </a:rPr>
              <a:t>It is important to identify, classify, and mitigate these risks before starting</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so that they can be tracked throughout the transformation effort.</a:t>
            </a:r>
          </a:p>
          <a:p>
            <a:r>
              <a:rPr lang="en-GB" sz="1100">
                <a:solidFill>
                  <a:srgbClr val="2F528F"/>
                </a:solidFill>
                <a:latin typeface="Calibri" panose="020F0502020204030204" pitchFamily="34" charset="0"/>
              </a:rPr>
              <a:t>Generally, two levels of risk should be considered:</a:t>
            </a:r>
          </a:p>
          <a:p>
            <a:pPr marL="2429915" indent="-2429915"/>
            <a:r>
              <a:rPr lang="en-GB" sz="1100" b="1">
                <a:solidFill>
                  <a:srgbClr val="2F528F"/>
                </a:solidFill>
                <a:latin typeface="Calibri" panose="020F0502020204030204" pitchFamily="34" charset="0"/>
              </a:rPr>
              <a:t>Initial Level of Risk</a:t>
            </a:r>
            <a:r>
              <a:rPr lang="en-GB" sz="1100">
                <a:solidFill>
                  <a:srgbClr val="2F528F"/>
                </a:solidFill>
                <a:latin typeface="Calibri" panose="020F0502020204030204" pitchFamily="34" charset="0"/>
              </a:rPr>
              <a:t>: 	Risk categorization prior to determining and implementing mitigating actions.</a:t>
            </a:r>
          </a:p>
          <a:p>
            <a:pPr marL="2429915" indent="-2429915"/>
            <a:r>
              <a:rPr lang="en-GB" sz="1100" b="1">
                <a:solidFill>
                  <a:srgbClr val="2F528F"/>
                </a:solidFill>
                <a:latin typeface="Calibri" panose="020F0502020204030204" pitchFamily="34" charset="0"/>
              </a:rPr>
              <a:t>Residual Level of Risk</a:t>
            </a:r>
            <a:r>
              <a:rPr lang="en-GB" sz="1100">
                <a:solidFill>
                  <a:srgbClr val="2F528F"/>
                </a:solidFill>
                <a:latin typeface="Calibri" panose="020F0502020204030204" pitchFamily="34" charset="0"/>
              </a:rPr>
              <a:t>: 	Risk categorization after implementation of mitigating actions</a:t>
            </a:r>
          </a:p>
          <a:p>
            <a:pPr marL="2429915" indent="-2429915"/>
            <a:r>
              <a:rPr lang="en-GB" sz="1100">
                <a:solidFill>
                  <a:srgbClr val="2F528F"/>
                </a:solidFill>
                <a:latin typeface="Calibri" panose="020F0502020204030204" pitchFamily="34" charset="0"/>
              </a:rPr>
              <a:t>The process for risk management is: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Risk identification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Risk classification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Initial risk assessment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Risk mitigation and residual risk assessment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Risk monitoring</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9.2 Risk Classification</a:t>
            </a:r>
          </a:p>
          <a:p>
            <a:r>
              <a:rPr lang="en-GB" sz="1100">
                <a:solidFill>
                  <a:srgbClr val="2F528F"/>
                </a:solidFill>
                <a:latin typeface="Calibri" panose="020F0502020204030204" pitchFamily="34" charset="0"/>
              </a:rPr>
              <a:t>Risk is pervasive in any Enterprise Architecture activity and is present in all phases within the</a:t>
            </a:r>
          </a:p>
          <a:p>
            <a:r>
              <a:rPr lang="en-GB" sz="1100">
                <a:solidFill>
                  <a:srgbClr val="2F528F"/>
                </a:solidFill>
                <a:latin typeface="Calibri" panose="020F0502020204030204" pitchFamily="34" charset="0"/>
              </a:rPr>
              <a:t>ADM. From a management perspective, it is useful to classify the risks so that the mitigation of</a:t>
            </a:r>
          </a:p>
          <a:p>
            <a:r>
              <a:rPr lang="en-GB" sz="1100">
                <a:solidFill>
                  <a:srgbClr val="2F528F"/>
                </a:solidFill>
                <a:latin typeface="Calibri" panose="020F0502020204030204" pitchFamily="34" charset="0"/>
              </a:rPr>
              <a:t>the risks can be executed as expeditiously as possible.</a:t>
            </a:r>
          </a:p>
          <a:p>
            <a:r>
              <a:rPr lang="en-GB" sz="1100">
                <a:solidFill>
                  <a:srgbClr val="2F528F"/>
                </a:solidFill>
                <a:latin typeface="Calibri" panose="020F0502020204030204" pitchFamily="34" charset="0"/>
              </a:rPr>
              <a:t>One common way for risks to be classified is with respect to their likely impact on the organization (as</a:t>
            </a:r>
          </a:p>
          <a:p>
            <a:r>
              <a:rPr lang="en-GB" sz="1100">
                <a:solidFill>
                  <a:srgbClr val="2F528F"/>
                </a:solidFill>
                <a:latin typeface="Calibri" panose="020F0502020204030204" pitchFamily="34" charset="0"/>
              </a:rPr>
              <a:t>discussed in Section 9.4), whereby risks with certain impacts have to be addressed by certain</a:t>
            </a:r>
          </a:p>
          <a:p>
            <a:r>
              <a:rPr lang="en-GB" sz="1100">
                <a:solidFill>
                  <a:srgbClr val="2F528F"/>
                </a:solidFill>
                <a:latin typeface="Calibri" panose="020F0502020204030204" pitchFamily="34" charset="0"/>
              </a:rPr>
              <a:t>levels of governance.</a:t>
            </a:r>
          </a:p>
          <a:p>
            <a:r>
              <a:rPr lang="en-GB" sz="1100">
                <a:solidFill>
                  <a:srgbClr val="2F528F"/>
                </a:solidFill>
                <a:latin typeface="Calibri" panose="020F0502020204030204" pitchFamily="34" charset="0"/>
              </a:rPr>
              <a:t>Risks are normally classified as time (schedule), cost (budget), and scope but they could also</a:t>
            </a:r>
          </a:p>
          <a:p>
            <a:r>
              <a:rPr lang="en-GB" sz="1100">
                <a:solidFill>
                  <a:srgbClr val="2F528F"/>
                </a:solidFill>
                <a:latin typeface="Calibri" panose="020F0502020204030204" pitchFamily="34" charset="0"/>
              </a:rPr>
              <a:t>include client transformation relationship risks, contractual risks, technological risks, scope and</a:t>
            </a:r>
          </a:p>
          <a:p>
            <a:r>
              <a:rPr lang="en-GB" sz="1100">
                <a:solidFill>
                  <a:srgbClr val="2F528F"/>
                </a:solidFill>
                <a:latin typeface="Calibri" panose="020F0502020204030204" pitchFamily="34" charset="0"/>
              </a:rPr>
              <a:t>complexity risks, environmental (corporate) risks, personnel risks, and client acceptance risks.</a:t>
            </a:r>
          </a:p>
          <a:p>
            <a:r>
              <a:rPr lang="en-GB" sz="1100">
                <a:solidFill>
                  <a:srgbClr val="2F528F"/>
                </a:solidFill>
                <a:latin typeface="Calibri" panose="020F0502020204030204" pitchFamily="34" charset="0"/>
              </a:rPr>
              <a:t>Another way of delegating risk management is to further classify risks by architecture domains.</a:t>
            </a:r>
          </a:p>
          <a:p>
            <a:r>
              <a:rPr lang="en-GB" sz="1100">
                <a:solidFill>
                  <a:srgbClr val="2F528F"/>
                </a:solidFill>
                <a:latin typeface="Calibri" panose="020F0502020204030204" pitchFamily="34" charset="0"/>
              </a:rPr>
              <a:t>Classifying risks as business, information, applications, and technology is useful but there may</a:t>
            </a:r>
          </a:p>
          <a:p>
            <a:r>
              <a:rPr lang="en-GB" sz="1100">
                <a:solidFill>
                  <a:srgbClr val="2F528F"/>
                </a:solidFill>
                <a:latin typeface="Calibri" panose="020F0502020204030204" pitchFamily="34" charset="0"/>
              </a:rPr>
              <a:t>be organizationally-specific ways of expressing risk that the corporate Enterprise Architecture</a:t>
            </a:r>
          </a:p>
          <a:p>
            <a:r>
              <a:rPr lang="en-GB" sz="1100">
                <a:solidFill>
                  <a:srgbClr val="2F528F"/>
                </a:solidFill>
                <a:latin typeface="Calibri" panose="020F0502020204030204" pitchFamily="34" charset="0"/>
              </a:rPr>
              <a:t>directorate should adopt or extend rather than modify.</a:t>
            </a:r>
          </a:p>
          <a:p>
            <a:r>
              <a:rPr lang="en-GB" sz="1100">
                <a:solidFill>
                  <a:srgbClr val="2F528F"/>
                </a:solidFill>
                <a:latin typeface="Calibri" panose="020F0502020204030204" pitchFamily="34" charset="0"/>
              </a:rPr>
              <a:t>Ultimately, Enterprise Architecture risks are corporate risks and should be classified and, as</a:t>
            </a:r>
          </a:p>
          <a:p>
            <a:r>
              <a:rPr lang="en-GB" sz="1100">
                <a:solidFill>
                  <a:srgbClr val="2F528F"/>
                </a:solidFill>
                <a:latin typeface="Calibri" panose="020F0502020204030204" pitchFamily="34" charset="0"/>
              </a:rPr>
              <a:t>Appropriate, managed in the same or extended way.</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53</a:t>
            </a:fld>
            <a:endParaRPr lang="en-GB">
              <a:latin typeface="Calibri" panose="020F0502020204030204" pitchFamily="34" charset="0"/>
            </a:endParaRPr>
          </a:p>
        </p:txBody>
      </p:sp>
    </p:spTree>
    <p:extLst>
      <p:ext uri="{BB962C8B-B14F-4D97-AF65-F5344CB8AC3E}">
        <p14:creationId xmlns:p14="http://schemas.microsoft.com/office/powerpoint/2010/main" val="28766646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1.11a : Briefly explain risk management.
See : TOGAF® Standard – ADM Techniques : Page 67 : §9</a:t>
            </a:r>
          </a:p>
          <a:p>
            <a:r>
              <a:rPr lang="en-GB" sz="1100">
                <a:solidFill>
                  <a:srgbClr val="2F528F"/>
                </a:solidFill>
                <a:latin typeface="Calibri" panose="020F0502020204030204" pitchFamily="34" charset="0"/>
              </a:rPr>
              <a:t>Risks are identified in Phase A</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part of the initial Business Transformation Readiness Assessment</a:t>
            </a:r>
          </a:p>
          <a:p>
            <a:r>
              <a:rPr lang="en-GB" sz="1100">
                <a:solidFill>
                  <a:srgbClr val="2F528F"/>
                </a:solidFill>
                <a:latin typeface="Calibri" panose="020F0502020204030204" pitchFamily="34" charset="0"/>
              </a:rPr>
              <a:t>The risk identification and mitigation assessment worksheets are maintained as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governance artifacts.</a:t>
            </a:r>
          </a:p>
          <a:p>
            <a:r>
              <a:rPr lang="en-GB" sz="1100">
                <a:solidFill>
                  <a:srgbClr val="2F528F"/>
                </a:solidFill>
                <a:latin typeface="Calibri" panose="020F0502020204030204" pitchFamily="34" charset="0"/>
              </a:rPr>
              <a:t>Implementation governance can identify critical risks that are not being mitigated.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Insurance industry calculation: </a:t>
            </a:r>
            <a:r>
              <a:rPr lang="en-GB" sz="1100">
                <a:solidFill>
                  <a:srgbClr val="2F528F"/>
                </a:solidFill>
                <a:latin typeface="Calibri" panose="020F0502020204030204" pitchFamily="34" charset="0"/>
              </a:rPr>
              <a:t>Human Life Value (HLV) the monetary value of a human life, measured by determining the net present value of benefits that others (the decedent's spouse, dependents, partners, employers) might reasonably expect to receive from the future efforts of the individual whose life is being valued. The amount of HLV is used to calculate the benefit amount needed to replace lost future earnings of a wage earner to set the amount of life insurance or the amount of a liability award or settlement. Also known as the economic value of an individual life. </a:t>
            </a:r>
          </a:p>
          <a:p>
            <a:r>
              <a:rPr lang="en-GB" sz="1100" b="1">
                <a:solidFill>
                  <a:srgbClr val="2F528F"/>
                </a:solidFill>
                <a:latin typeface="Calibri" panose="020F0502020204030204" pitchFamily="34" charset="0"/>
              </a:rPr>
              <a:t>$50,000</a:t>
            </a:r>
            <a:r>
              <a:rPr lang="en-GB" sz="1100">
                <a:solidFill>
                  <a:srgbClr val="2F528F"/>
                </a:solidFill>
                <a:latin typeface="Calibri" panose="020F0502020204030204" pitchFamily="34" charset="0"/>
              </a:rPr>
              <a:t>. is the international standard most private and government-run health insurance plans worldwide use to determine whether to cover a new medical procedure.</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9.4 Initial Risk Assessment</a:t>
            </a:r>
          </a:p>
          <a:p>
            <a:pPr algn="l"/>
            <a:r>
              <a:rPr lang="en-GB" sz="1100">
                <a:solidFill>
                  <a:srgbClr val="2F528F"/>
                </a:solidFill>
                <a:latin typeface="Calibri" panose="020F0502020204030204" pitchFamily="34" charset="0"/>
              </a:rPr>
              <a:t>The next step is to classify risks with respect to their effect and frequency in accordance with scales</a:t>
            </a:r>
          </a:p>
          <a:p>
            <a:pPr algn="l"/>
            <a:r>
              <a:rPr lang="en-GB" sz="1100">
                <a:solidFill>
                  <a:srgbClr val="2F528F"/>
                </a:solidFill>
                <a:latin typeface="Calibri" panose="020F0502020204030204" pitchFamily="34" charset="0"/>
              </a:rPr>
              <a:t>used within the organization. Combine effect and frequency to come up with a preliminary risk</a:t>
            </a:r>
          </a:p>
          <a:p>
            <a:pPr algn="l"/>
            <a:r>
              <a:rPr lang="en-GB" sz="1100">
                <a:solidFill>
                  <a:srgbClr val="2F528F"/>
                </a:solidFill>
                <a:latin typeface="Calibri" panose="020F0502020204030204" pitchFamily="34" charset="0"/>
              </a:rPr>
              <a:t>assessment.</a:t>
            </a:r>
          </a:p>
          <a:p>
            <a:pPr algn="l"/>
            <a:r>
              <a:rPr lang="en-GB" sz="1100">
                <a:solidFill>
                  <a:srgbClr val="2F528F"/>
                </a:solidFill>
                <a:latin typeface="Calibri" panose="020F0502020204030204" pitchFamily="34" charset="0"/>
              </a:rPr>
              <a:t>There are no hard and fast rules with respect to measuring effect and frequency. The following</a:t>
            </a:r>
          </a:p>
          <a:p>
            <a:pPr algn="l"/>
            <a:r>
              <a:rPr lang="en-GB" sz="1100">
                <a:solidFill>
                  <a:srgbClr val="2F528F"/>
                </a:solidFill>
                <a:latin typeface="Calibri" panose="020F0502020204030204" pitchFamily="34" charset="0"/>
              </a:rPr>
              <a:t>guidelines are based upon existing risk management best practices.</a:t>
            </a:r>
          </a:p>
          <a:p>
            <a:pPr algn="l"/>
            <a:r>
              <a:rPr lang="en-GB" sz="1100">
                <a:solidFill>
                  <a:srgbClr val="2F528F"/>
                </a:solidFill>
                <a:latin typeface="Calibri" panose="020F0502020204030204" pitchFamily="34" charset="0"/>
              </a:rPr>
              <a:t>68 The Open Group Standard (2021)</a:t>
            </a:r>
          </a:p>
          <a:p>
            <a:pPr algn="l"/>
            <a:r>
              <a:rPr lang="en-GB" sz="1100" i="1">
                <a:solidFill>
                  <a:srgbClr val="2F528F"/>
                </a:solidFill>
                <a:latin typeface="Calibri" panose="020F0502020204030204" pitchFamily="34" charset="0"/>
              </a:rPr>
              <a:t>Risk Management Initial Risk Assessment</a:t>
            </a:r>
          </a:p>
          <a:p>
            <a:pPr algn="l"/>
            <a:r>
              <a:rPr lang="en-GB" sz="1100">
                <a:solidFill>
                  <a:srgbClr val="2F528F"/>
                </a:solidFill>
                <a:latin typeface="Calibri" panose="020F0502020204030204" pitchFamily="34" charset="0"/>
              </a:rPr>
              <a:t>Effect could be assessed using the following example criteria:</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Catastrophic </a:t>
            </a:r>
            <a:r>
              <a:rPr lang="en-GB" sz="1100">
                <a:solidFill>
                  <a:srgbClr val="2F528F"/>
                </a:solidFill>
                <a:latin typeface="Calibri" panose="020F0502020204030204" pitchFamily="34" charset="0"/>
              </a:rPr>
              <a:t>infers critical financial loss that could result in bankruptcy of the organization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Critical </a:t>
            </a:r>
            <a:r>
              <a:rPr lang="en-GB" sz="1100">
                <a:solidFill>
                  <a:srgbClr val="2F528F"/>
                </a:solidFill>
                <a:latin typeface="Calibri" panose="020F0502020204030204" pitchFamily="34" charset="0"/>
              </a:rPr>
              <a:t>infers serious financial loss in more than one line of business leading to a loss in</a:t>
            </a:r>
          </a:p>
          <a:p>
            <a:pPr algn="l"/>
            <a:r>
              <a:rPr lang="en-GB" sz="1100">
                <a:solidFill>
                  <a:srgbClr val="2F528F"/>
                </a:solidFill>
                <a:latin typeface="Calibri" panose="020F0502020204030204" pitchFamily="34" charset="0"/>
              </a:rPr>
              <a:t>productivity and no return on 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Marginal </a:t>
            </a:r>
            <a:r>
              <a:rPr lang="en-GB" sz="1100">
                <a:solidFill>
                  <a:srgbClr val="2F528F"/>
                </a:solidFill>
                <a:latin typeface="Calibri" panose="020F0502020204030204" pitchFamily="34" charset="0"/>
              </a:rPr>
              <a:t>infers a minor financial loss in a line of business and a reduced return on</a:t>
            </a:r>
          </a:p>
          <a:p>
            <a:pPr algn="l"/>
            <a:r>
              <a:rPr lang="en-GB" sz="1100">
                <a:solidFill>
                  <a:srgbClr val="2F528F"/>
                </a:solidFill>
                <a:latin typeface="Calibri" panose="020F0502020204030204" pitchFamily="34" charset="0"/>
              </a:rPr>
              <a:t>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Negligible </a:t>
            </a:r>
            <a:r>
              <a:rPr lang="en-GB" sz="1100">
                <a:solidFill>
                  <a:srgbClr val="2F528F"/>
                </a:solidFill>
                <a:latin typeface="Calibri" panose="020F0502020204030204" pitchFamily="34" charset="0"/>
              </a:rPr>
              <a:t>infers a minimal impact on a line of business’ ability to deliver services and/or</a:t>
            </a:r>
          </a:p>
          <a:p>
            <a:pPr algn="l"/>
            <a:r>
              <a:rPr lang="en-GB" sz="1100">
                <a:solidFill>
                  <a:srgbClr val="2F528F"/>
                </a:solidFill>
                <a:latin typeface="Calibri" panose="020F0502020204030204" pitchFamily="34" charset="0"/>
              </a:rPr>
              <a:t>products</a:t>
            </a:r>
          </a:p>
          <a:p>
            <a:pPr algn="l"/>
            <a:r>
              <a:rPr lang="en-GB" sz="1100">
                <a:solidFill>
                  <a:srgbClr val="2F528F"/>
                </a:solidFill>
                <a:latin typeface="Calibri" panose="020F0502020204030204" pitchFamily="34" charset="0"/>
              </a:rPr>
              <a:t>Frequency could be indicated as follows: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Frequent</a:t>
            </a:r>
            <a:r>
              <a:rPr lang="en-GB" sz="1100">
                <a:solidFill>
                  <a:srgbClr val="2F528F"/>
                </a:solidFill>
                <a:latin typeface="Calibri" panose="020F0502020204030204" pitchFamily="34" charset="0"/>
              </a:rPr>
              <a:t>: likely to occur very often and/or continuously</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54</a:t>
            </a:fld>
            <a:endParaRPr lang="en-GB">
              <a:latin typeface="Calibri" panose="020F0502020204030204" pitchFamily="34" charset="0"/>
            </a:endParaRPr>
          </a:p>
        </p:txBody>
      </p:sp>
    </p:spTree>
    <p:extLst>
      <p:ext uri="{BB962C8B-B14F-4D97-AF65-F5344CB8AC3E}">
        <p14:creationId xmlns:p14="http://schemas.microsoft.com/office/powerpoint/2010/main" val="14085325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1.11a : Briefly explain risk management.
See : TOGAF® Standard – ADM Techniques : Page 67 : §9</a:t>
            </a:r>
          </a:p>
          <a:p>
            <a:r>
              <a:rPr lang="en-GB" sz="1100">
                <a:solidFill>
                  <a:srgbClr val="2F528F"/>
                </a:solidFill>
                <a:latin typeface="Calibri" panose="020F0502020204030204" pitchFamily="34" charset="0"/>
              </a:rPr>
              <a:t>Frequency:</a:t>
            </a:r>
          </a:p>
          <a:p>
            <a:pPr marL="309324" indent="-309324">
              <a:buFont typeface="Courier New" panose="02070309020205020404" pitchFamily="49" charset="0"/>
              <a:buChar char="o"/>
              <a:tabLst>
                <a:tab pos="1649730" algn="l"/>
              </a:tabLst>
            </a:pPr>
            <a:r>
              <a:rPr lang="en-GB" sz="1100" b="1">
                <a:solidFill>
                  <a:srgbClr val="2F528F"/>
                </a:solidFill>
                <a:latin typeface="Calibri" panose="020F0502020204030204" pitchFamily="34" charset="0"/>
              </a:rPr>
              <a:t>Frequent:</a:t>
            </a:r>
            <a:r>
              <a:rPr lang="en-GB" sz="1100">
                <a:solidFill>
                  <a:srgbClr val="2F528F"/>
                </a:solidFill>
                <a:latin typeface="Calibri" panose="020F0502020204030204" pitchFamily="34" charset="0"/>
              </a:rPr>
              <a:t>	Likely to occur very often and/or continuously.</a:t>
            </a:r>
          </a:p>
          <a:p>
            <a:pPr marL="309324" indent="-309324">
              <a:buFont typeface="Courier New" panose="02070309020205020404" pitchFamily="49" charset="0"/>
              <a:buChar char="o"/>
              <a:tabLst>
                <a:tab pos="1649730" algn="l"/>
              </a:tabLst>
            </a:pPr>
            <a:r>
              <a:rPr lang="en-GB" sz="1100" b="1">
                <a:solidFill>
                  <a:srgbClr val="2F528F"/>
                </a:solidFill>
                <a:latin typeface="Calibri" panose="020F0502020204030204" pitchFamily="34" charset="0"/>
              </a:rPr>
              <a:t>Likely: </a:t>
            </a:r>
            <a:r>
              <a:rPr lang="en-GB" sz="1100">
                <a:solidFill>
                  <a:srgbClr val="2F528F"/>
                </a:solidFill>
                <a:latin typeface="Calibri" panose="020F0502020204030204" pitchFamily="34" charset="0"/>
              </a:rPr>
              <a:t>	Occurs several times over the course of a transformation  cycle.  </a:t>
            </a:r>
          </a:p>
          <a:p>
            <a:pPr marL="309324" indent="-309324">
              <a:buFont typeface="Courier New" panose="02070309020205020404" pitchFamily="49" charset="0"/>
              <a:buChar char="o"/>
              <a:tabLst>
                <a:tab pos="1649730" algn="l"/>
              </a:tabLst>
            </a:pPr>
            <a:r>
              <a:rPr lang="en-GB" sz="1100" b="1">
                <a:solidFill>
                  <a:srgbClr val="2F528F"/>
                </a:solidFill>
                <a:latin typeface="Calibri" panose="020F0502020204030204" pitchFamily="34" charset="0"/>
              </a:rPr>
              <a:t>Occasional: </a:t>
            </a:r>
            <a:r>
              <a:rPr lang="en-GB" sz="1100">
                <a:solidFill>
                  <a:srgbClr val="2F528F"/>
                </a:solidFill>
                <a:latin typeface="Calibri" panose="020F0502020204030204" pitchFamily="34" charset="0"/>
              </a:rPr>
              <a:t>	Occurs sporadically.  </a:t>
            </a:r>
          </a:p>
          <a:p>
            <a:pPr marL="309324" indent="-309324">
              <a:buFont typeface="Courier New" panose="02070309020205020404" pitchFamily="49" charset="0"/>
              <a:buChar char="o"/>
              <a:tabLst>
                <a:tab pos="1649730" algn="l"/>
              </a:tabLst>
            </a:pPr>
            <a:r>
              <a:rPr lang="en-GB" sz="1100" b="1">
                <a:solidFill>
                  <a:srgbClr val="2F528F"/>
                </a:solidFill>
                <a:latin typeface="Calibri" panose="020F0502020204030204" pitchFamily="34" charset="0"/>
              </a:rPr>
              <a:t>Seldom: </a:t>
            </a:r>
            <a:r>
              <a:rPr lang="en-GB" sz="1100">
                <a:solidFill>
                  <a:srgbClr val="2F528F"/>
                </a:solidFill>
                <a:latin typeface="Calibri" panose="020F0502020204030204" pitchFamily="34" charset="0"/>
              </a:rPr>
              <a:t>	Remotely possible and would probably occur not more than once in the course of a transformation cycle.</a:t>
            </a:r>
          </a:p>
          <a:p>
            <a:pPr marL="309324" indent="-309324">
              <a:buFont typeface="Courier New" panose="02070309020205020404" pitchFamily="49" charset="0"/>
              <a:buChar char="o"/>
              <a:tabLst>
                <a:tab pos="1649730" algn="l"/>
              </a:tabLst>
            </a:pPr>
            <a:r>
              <a:rPr lang="en-GB" sz="1100" b="1">
                <a:solidFill>
                  <a:srgbClr val="2F528F"/>
                </a:solidFill>
                <a:latin typeface="Calibri" panose="020F0502020204030204" pitchFamily="34" charset="0"/>
              </a:rPr>
              <a:t>Unlikely: </a:t>
            </a:r>
            <a:r>
              <a:rPr lang="en-GB" sz="1100">
                <a:solidFill>
                  <a:srgbClr val="2F528F"/>
                </a:solidFill>
                <a:latin typeface="Calibri" panose="020F0502020204030204" pitchFamily="34" charset="0"/>
              </a:rPr>
              <a:t>	Will probably not occur during the course of a  transformation cycle.</a:t>
            </a:r>
          </a:p>
          <a:p>
            <a:r>
              <a:rPr lang="en-GB" sz="1100">
                <a:solidFill>
                  <a:srgbClr val="2F528F"/>
                </a:solidFill>
                <a:latin typeface="Calibri" panose="020F0502020204030204" pitchFamily="34" charset="0"/>
              </a:rPr>
              <a:t>The Effect and Frequency are then combined:</a:t>
            </a:r>
          </a:p>
          <a:p>
            <a:pPr marL="309324" indent="-309324">
              <a:buFont typeface="Courier New" panose="02070309020205020404" pitchFamily="49" charset="0"/>
              <a:buChar char="o"/>
              <a:tabLst>
                <a:tab pos="2527868" algn="l"/>
              </a:tabLst>
            </a:pPr>
            <a:r>
              <a:rPr lang="en-GB" sz="1100" b="1">
                <a:solidFill>
                  <a:srgbClr val="2F528F"/>
                </a:solidFill>
                <a:latin typeface="Calibri" panose="020F0502020204030204" pitchFamily="34" charset="0"/>
              </a:rPr>
              <a:t>Extremely High Risk </a:t>
            </a:r>
            <a:r>
              <a:rPr lang="en-GB" sz="1100">
                <a:solidFill>
                  <a:srgbClr val="2F528F"/>
                </a:solidFill>
                <a:latin typeface="Calibri" panose="020F0502020204030204" pitchFamily="34" charset="0"/>
              </a:rPr>
              <a:t>(E):	The transformation will most likely fail with severe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consequences.</a:t>
            </a:r>
          </a:p>
          <a:p>
            <a:pPr marL="309324" indent="-309324">
              <a:buFont typeface="Courier New" panose="02070309020205020404" pitchFamily="49" charset="0"/>
              <a:buChar char="o"/>
              <a:tabLst>
                <a:tab pos="2527868" algn="l"/>
              </a:tabLst>
            </a:pPr>
            <a:r>
              <a:rPr lang="en-GB" sz="1100" b="1">
                <a:solidFill>
                  <a:srgbClr val="2F528F"/>
                </a:solidFill>
                <a:latin typeface="Calibri" panose="020F0502020204030204" pitchFamily="34" charset="0"/>
              </a:rPr>
              <a:t>High Risk </a:t>
            </a:r>
            <a:r>
              <a:rPr lang="en-GB" sz="1100">
                <a:solidFill>
                  <a:srgbClr val="2F528F"/>
                </a:solidFill>
                <a:latin typeface="Calibri" panose="020F0502020204030204" pitchFamily="34" charset="0"/>
              </a:rPr>
              <a:t>(H): 	Significant failure of parts of the transformation</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resulting in certain goals not being achieved.</a:t>
            </a:r>
          </a:p>
          <a:p>
            <a:pPr marL="309324" indent="-309324">
              <a:buFont typeface="Courier New" panose="02070309020205020404" pitchFamily="49" charset="0"/>
              <a:buChar char="o"/>
              <a:tabLst>
                <a:tab pos="2527868" algn="l"/>
              </a:tabLst>
            </a:pPr>
            <a:r>
              <a:rPr lang="en-GB" sz="1100" b="1">
                <a:solidFill>
                  <a:srgbClr val="2F528F"/>
                </a:solidFill>
                <a:latin typeface="Calibri" panose="020F0502020204030204" pitchFamily="34" charset="0"/>
              </a:rPr>
              <a:t>Moderate Risk </a:t>
            </a:r>
            <a:r>
              <a:rPr lang="en-GB" sz="1100">
                <a:solidFill>
                  <a:srgbClr val="2F528F"/>
                </a:solidFill>
                <a:latin typeface="Calibri" panose="020F0502020204030204" pitchFamily="34" charset="0"/>
              </a:rPr>
              <a:t>(M): 	Noticeable failure of parts of the transformation</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threatening the success of some goals.</a:t>
            </a:r>
          </a:p>
          <a:p>
            <a:pPr marL="309324" indent="-309324">
              <a:buFont typeface="Courier New" panose="02070309020205020404" pitchFamily="49" charset="0"/>
              <a:buChar char="o"/>
              <a:tabLst>
                <a:tab pos="2527868" algn="l"/>
              </a:tabLst>
            </a:pPr>
            <a:r>
              <a:rPr lang="en-GB" sz="1100" b="1">
                <a:solidFill>
                  <a:srgbClr val="2F528F"/>
                </a:solidFill>
                <a:latin typeface="Calibri" panose="020F0502020204030204" pitchFamily="34" charset="0"/>
              </a:rPr>
              <a:t>Low Risk </a:t>
            </a:r>
            <a:r>
              <a:rPr lang="en-GB" sz="1100">
                <a:solidFill>
                  <a:srgbClr val="2F528F"/>
                </a:solidFill>
                <a:latin typeface="Calibri" panose="020F0502020204030204" pitchFamily="34" charset="0"/>
              </a:rPr>
              <a:t>(L): 	Some goals will not be wholly successful</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9.4 Initial Risk Assessment</a:t>
            </a:r>
          </a:p>
          <a:p>
            <a:pPr algn="l"/>
            <a:r>
              <a:rPr lang="en-GB" sz="1100">
                <a:solidFill>
                  <a:srgbClr val="2F528F"/>
                </a:solidFill>
                <a:latin typeface="Calibri" panose="020F0502020204030204" pitchFamily="34" charset="0"/>
              </a:rPr>
              <a:t>The next step is to classify risks with respect to effect and frequency in accordance with scales</a:t>
            </a:r>
          </a:p>
          <a:p>
            <a:pPr algn="l"/>
            <a:r>
              <a:rPr lang="en-GB" sz="1100">
                <a:solidFill>
                  <a:srgbClr val="2F528F"/>
                </a:solidFill>
                <a:latin typeface="Calibri" panose="020F0502020204030204" pitchFamily="34" charset="0"/>
              </a:rPr>
              <a:t>used within the organization. Combine effect and frequency to come up with a preliminary risk</a:t>
            </a:r>
          </a:p>
          <a:p>
            <a:pPr algn="l"/>
            <a:r>
              <a:rPr lang="en-GB" sz="1100">
                <a:solidFill>
                  <a:srgbClr val="2F528F"/>
                </a:solidFill>
                <a:latin typeface="Calibri" panose="020F0502020204030204" pitchFamily="34" charset="0"/>
              </a:rPr>
              <a:t>assessment.</a:t>
            </a:r>
          </a:p>
          <a:p>
            <a:pPr algn="l"/>
            <a:r>
              <a:rPr lang="en-GB" sz="1100">
                <a:solidFill>
                  <a:srgbClr val="2F528F"/>
                </a:solidFill>
                <a:latin typeface="Calibri" panose="020F0502020204030204" pitchFamily="34" charset="0"/>
              </a:rPr>
              <a:t>There are no hard and fast rules with respect to measuring effect and frequency. The following</a:t>
            </a:r>
          </a:p>
          <a:p>
            <a:pPr algn="l"/>
            <a:r>
              <a:rPr lang="en-GB" sz="1100">
                <a:solidFill>
                  <a:srgbClr val="2F528F"/>
                </a:solidFill>
                <a:latin typeface="Calibri" panose="020F0502020204030204" pitchFamily="34" charset="0"/>
              </a:rPr>
              <a:t>guidelines are based upon existing risk management best practices.</a:t>
            </a:r>
          </a:p>
          <a:p>
            <a:pPr algn="l"/>
            <a:r>
              <a:rPr lang="en-GB" sz="1100">
                <a:solidFill>
                  <a:srgbClr val="2F528F"/>
                </a:solidFill>
                <a:latin typeface="Calibri" panose="020F0502020204030204" pitchFamily="34" charset="0"/>
              </a:rPr>
              <a:t>68 The Open Group Standard (2021)</a:t>
            </a:r>
          </a:p>
          <a:p>
            <a:pPr algn="l"/>
            <a:r>
              <a:rPr lang="en-GB" sz="1100" i="1">
                <a:solidFill>
                  <a:srgbClr val="2F528F"/>
                </a:solidFill>
                <a:latin typeface="Calibri" panose="020F0502020204030204" pitchFamily="34" charset="0"/>
              </a:rPr>
              <a:t>Risk Management Initial Risk Assessment</a:t>
            </a:r>
          </a:p>
          <a:p>
            <a:pPr algn="l"/>
            <a:r>
              <a:rPr lang="en-GB" sz="1100">
                <a:solidFill>
                  <a:srgbClr val="2F528F"/>
                </a:solidFill>
                <a:latin typeface="Calibri" panose="020F0502020204030204" pitchFamily="34" charset="0"/>
              </a:rPr>
              <a:t>Effect could be assessed using the following example criteria:</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Catastrophic </a:t>
            </a:r>
            <a:r>
              <a:rPr lang="en-GB" sz="1100">
                <a:solidFill>
                  <a:srgbClr val="2F528F"/>
                </a:solidFill>
                <a:latin typeface="Calibri" panose="020F0502020204030204" pitchFamily="34" charset="0"/>
              </a:rPr>
              <a:t>infers critical financial loss that could result in bankruptcy of the organization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Critical </a:t>
            </a:r>
            <a:r>
              <a:rPr lang="en-GB" sz="1100">
                <a:solidFill>
                  <a:srgbClr val="2F528F"/>
                </a:solidFill>
                <a:latin typeface="Calibri" panose="020F0502020204030204" pitchFamily="34" charset="0"/>
              </a:rPr>
              <a:t>infers serious financial loss in more than one line of business leading to a loss in</a:t>
            </a:r>
          </a:p>
          <a:p>
            <a:pPr algn="l"/>
            <a:r>
              <a:rPr lang="en-GB" sz="1100">
                <a:solidFill>
                  <a:srgbClr val="2F528F"/>
                </a:solidFill>
                <a:latin typeface="Calibri" panose="020F0502020204030204" pitchFamily="34" charset="0"/>
              </a:rPr>
              <a:t>productivity and no return on 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Marginal </a:t>
            </a:r>
            <a:r>
              <a:rPr lang="en-GB" sz="1100">
                <a:solidFill>
                  <a:srgbClr val="2F528F"/>
                </a:solidFill>
                <a:latin typeface="Calibri" panose="020F0502020204030204" pitchFamily="34" charset="0"/>
              </a:rPr>
              <a:t>infers a minor financial loss in a line of business and a reduced return on</a:t>
            </a:r>
          </a:p>
          <a:p>
            <a:pPr algn="l"/>
            <a:r>
              <a:rPr lang="en-GB" sz="1100">
                <a:solidFill>
                  <a:srgbClr val="2F528F"/>
                </a:solidFill>
                <a:latin typeface="Calibri" panose="020F0502020204030204" pitchFamily="34" charset="0"/>
              </a:rPr>
              <a:t>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Negligible </a:t>
            </a:r>
            <a:r>
              <a:rPr lang="en-GB" sz="1100">
                <a:solidFill>
                  <a:srgbClr val="2F528F"/>
                </a:solidFill>
                <a:latin typeface="Calibri" panose="020F0502020204030204" pitchFamily="34" charset="0"/>
              </a:rPr>
              <a:t>infers a minimal impact on a line of business’ ability to deliver services and/or</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55</a:t>
            </a:fld>
            <a:endParaRPr lang="en-GB">
              <a:latin typeface="Calibri" panose="020F0502020204030204" pitchFamily="34" charset="0"/>
            </a:endParaRPr>
          </a:p>
        </p:txBody>
      </p:sp>
    </p:spTree>
    <p:extLst>
      <p:ext uri="{BB962C8B-B14F-4D97-AF65-F5344CB8AC3E}">
        <p14:creationId xmlns:p14="http://schemas.microsoft.com/office/powerpoint/2010/main" val="2826392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1.11a : Briefly explain risk management.
See : TOGAF® Standard – ADM Techniques : Page 67 : §9</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In practice, EHML is too limiting and a greater ‘scale’ is needed/used.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Negligible, Seldom and Unlikely risks are usually ignored.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This is unfortunate – the obvious Risks are handled leaving exposure to Rare Risks.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9.4 Initial Risk Assessment</a:t>
            </a:r>
          </a:p>
          <a:p>
            <a:pPr algn="l"/>
            <a:r>
              <a:rPr lang="en-GB" sz="1100">
                <a:solidFill>
                  <a:srgbClr val="2F528F"/>
                </a:solidFill>
                <a:latin typeface="Calibri" panose="020F0502020204030204" pitchFamily="34" charset="0"/>
              </a:rPr>
              <a:t>The next step is to classify risks with respect to effect and frequency in accordance with scales</a:t>
            </a:r>
          </a:p>
          <a:p>
            <a:pPr algn="l"/>
            <a:r>
              <a:rPr lang="en-GB" sz="1100">
                <a:solidFill>
                  <a:srgbClr val="2F528F"/>
                </a:solidFill>
                <a:latin typeface="Calibri" panose="020F0502020204030204" pitchFamily="34" charset="0"/>
              </a:rPr>
              <a:t>used within the organization. Combine effect and frequency to come up with a preliminary risk</a:t>
            </a:r>
          </a:p>
          <a:p>
            <a:pPr algn="l"/>
            <a:r>
              <a:rPr lang="en-GB" sz="1100">
                <a:solidFill>
                  <a:srgbClr val="2F528F"/>
                </a:solidFill>
                <a:latin typeface="Calibri" panose="020F0502020204030204" pitchFamily="34" charset="0"/>
              </a:rPr>
              <a:t>assessment.</a:t>
            </a:r>
          </a:p>
          <a:p>
            <a:pPr algn="l"/>
            <a:r>
              <a:rPr lang="en-GB" sz="1100">
                <a:solidFill>
                  <a:srgbClr val="2F528F"/>
                </a:solidFill>
                <a:latin typeface="Calibri" panose="020F0502020204030204" pitchFamily="34" charset="0"/>
              </a:rPr>
              <a:t>There are no hard and fast rules with respect to measuring effect and frequency. The following</a:t>
            </a:r>
          </a:p>
          <a:p>
            <a:pPr algn="l"/>
            <a:r>
              <a:rPr lang="en-GB" sz="1100">
                <a:solidFill>
                  <a:srgbClr val="2F528F"/>
                </a:solidFill>
                <a:latin typeface="Calibri" panose="020F0502020204030204" pitchFamily="34" charset="0"/>
              </a:rPr>
              <a:t>guidelines are based upon existing risk management best practices.</a:t>
            </a:r>
          </a:p>
          <a:p>
            <a:pPr algn="l"/>
            <a:r>
              <a:rPr lang="en-GB" sz="1100">
                <a:solidFill>
                  <a:srgbClr val="2F528F"/>
                </a:solidFill>
                <a:latin typeface="Calibri" panose="020F0502020204030204" pitchFamily="34" charset="0"/>
              </a:rPr>
              <a:t>68 The Open Group Standard (2021)</a:t>
            </a:r>
          </a:p>
          <a:p>
            <a:pPr algn="l"/>
            <a:r>
              <a:rPr lang="en-GB" sz="1100" i="1">
                <a:solidFill>
                  <a:srgbClr val="2F528F"/>
                </a:solidFill>
                <a:latin typeface="Calibri" panose="020F0502020204030204" pitchFamily="34" charset="0"/>
              </a:rPr>
              <a:t>Risk Management Initial Risk Assessment</a:t>
            </a:r>
          </a:p>
          <a:p>
            <a:pPr algn="l"/>
            <a:r>
              <a:rPr lang="en-GB" sz="1100">
                <a:solidFill>
                  <a:srgbClr val="2F528F"/>
                </a:solidFill>
                <a:latin typeface="Calibri" panose="020F0502020204030204" pitchFamily="34" charset="0"/>
              </a:rPr>
              <a:t>Effect could be assessed using the following example criteria:</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Catastrophic </a:t>
            </a:r>
            <a:r>
              <a:rPr lang="en-GB" sz="1100">
                <a:solidFill>
                  <a:srgbClr val="2F528F"/>
                </a:solidFill>
                <a:latin typeface="Calibri" panose="020F0502020204030204" pitchFamily="34" charset="0"/>
              </a:rPr>
              <a:t>infers critical financial loss that could result in bankruptcy of the organization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Critical </a:t>
            </a:r>
            <a:r>
              <a:rPr lang="en-GB" sz="1100">
                <a:solidFill>
                  <a:srgbClr val="2F528F"/>
                </a:solidFill>
                <a:latin typeface="Calibri" panose="020F0502020204030204" pitchFamily="34" charset="0"/>
              </a:rPr>
              <a:t>infers serious financial loss in more than one line of business leading to a loss in</a:t>
            </a:r>
          </a:p>
          <a:p>
            <a:pPr algn="l"/>
            <a:r>
              <a:rPr lang="en-GB" sz="1100">
                <a:solidFill>
                  <a:srgbClr val="2F528F"/>
                </a:solidFill>
                <a:latin typeface="Calibri" panose="020F0502020204030204" pitchFamily="34" charset="0"/>
              </a:rPr>
              <a:t>productivity and no return on 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Marginal </a:t>
            </a:r>
            <a:r>
              <a:rPr lang="en-GB" sz="1100">
                <a:solidFill>
                  <a:srgbClr val="2F528F"/>
                </a:solidFill>
                <a:latin typeface="Calibri" panose="020F0502020204030204" pitchFamily="34" charset="0"/>
              </a:rPr>
              <a:t>infers a minor financial loss in a line of business and a reduced return on</a:t>
            </a:r>
          </a:p>
          <a:p>
            <a:pPr algn="l"/>
            <a:r>
              <a:rPr lang="en-GB" sz="1100">
                <a:solidFill>
                  <a:srgbClr val="2F528F"/>
                </a:solidFill>
                <a:latin typeface="Calibri" panose="020F0502020204030204" pitchFamily="34" charset="0"/>
              </a:rPr>
              <a:t>investment on the IT investment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Negligible </a:t>
            </a:r>
            <a:r>
              <a:rPr lang="en-GB" sz="1100">
                <a:solidFill>
                  <a:srgbClr val="2F528F"/>
                </a:solidFill>
                <a:latin typeface="Calibri" panose="020F0502020204030204" pitchFamily="34" charset="0"/>
              </a:rPr>
              <a:t>infers a minimal impact on a line of business’ ability to deliver services and/or</a:t>
            </a:r>
          </a:p>
          <a:p>
            <a:pPr algn="l"/>
            <a:r>
              <a:rPr lang="en-GB" sz="1100">
                <a:solidFill>
                  <a:srgbClr val="2F528F"/>
                </a:solidFill>
                <a:latin typeface="Calibri" panose="020F0502020204030204" pitchFamily="34" charset="0"/>
              </a:rPr>
              <a:t>products</a:t>
            </a:r>
          </a:p>
          <a:p>
            <a:pPr algn="l"/>
            <a:r>
              <a:rPr lang="en-GB" sz="1100">
                <a:solidFill>
                  <a:srgbClr val="2F528F"/>
                </a:solidFill>
                <a:latin typeface="Calibri" panose="020F0502020204030204" pitchFamily="34" charset="0"/>
              </a:rPr>
              <a:t>Frequency could be indicated as follows: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Frequent</a:t>
            </a:r>
            <a:r>
              <a:rPr lang="en-GB" sz="1100">
                <a:solidFill>
                  <a:srgbClr val="2F528F"/>
                </a:solidFill>
                <a:latin typeface="Calibri" panose="020F0502020204030204" pitchFamily="34" charset="0"/>
              </a:rPr>
              <a:t>: likely to occur very often and/or continuously</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Likely</a:t>
            </a:r>
            <a:r>
              <a:rPr lang="en-GB" sz="1100">
                <a:solidFill>
                  <a:srgbClr val="2F528F"/>
                </a:solidFill>
                <a:latin typeface="Calibri" panose="020F0502020204030204" pitchFamily="34" charset="0"/>
              </a:rPr>
              <a:t>: occurs several times over the course of a transformation cycle</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Occasional</a:t>
            </a:r>
            <a:r>
              <a:rPr lang="en-GB" sz="1100">
                <a:solidFill>
                  <a:srgbClr val="2F528F"/>
                </a:solidFill>
                <a:latin typeface="Calibri" panose="020F0502020204030204" pitchFamily="34" charset="0"/>
              </a:rPr>
              <a:t>: occurs sporadically</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Seldom</a:t>
            </a:r>
            <a:r>
              <a:rPr lang="en-GB" sz="1100">
                <a:solidFill>
                  <a:srgbClr val="2F528F"/>
                </a:solidFill>
                <a:latin typeface="Calibri" panose="020F0502020204030204" pitchFamily="34" charset="0"/>
              </a:rPr>
              <a:t>: remotely possible and would probably occur not more than once in the course of</a:t>
            </a:r>
          </a:p>
          <a:p>
            <a:pPr algn="l"/>
            <a:r>
              <a:rPr lang="en-GB" sz="1100">
                <a:solidFill>
                  <a:srgbClr val="2F528F"/>
                </a:solidFill>
                <a:latin typeface="Calibri" panose="020F0502020204030204" pitchFamily="34" charset="0"/>
              </a:rPr>
              <a:t>a transformation cycle</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Unlikely</a:t>
            </a:r>
            <a:r>
              <a:rPr lang="en-GB" sz="1100">
                <a:solidFill>
                  <a:srgbClr val="2F528F"/>
                </a:solidFill>
                <a:latin typeface="Calibri" panose="020F0502020204030204" pitchFamily="34" charset="0"/>
              </a:rPr>
              <a:t>: will probably not occur during the course of a transformation cycle</a:t>
            </a:r>
          </a:p>
          <a:p>
            <a:pPr algn="l"/>
            <a:r>
              <a:rPr lang="en-GB" sz="1100">
                <a:solidFill>
                  <a:srgbClr val="2F528F"/>
                </a:solidFill>
                <a:latin typeface="Calibri" panose="020F0502020204030204" pitchFamily="34" charset="0"/>
              </a:rPr>
              <a:t>Combining the two factors to infer impact would be conducted using a heuristically-based but</a:t>
            </a:r>
          </a:p>
          <a:p>
            <a:pPr algn="l"/>
            <a:r>
              <a:rPr lang="en-GB" sz="1100">
                <a:solidFill>
                  <a:srgbClr val="2F528F"/>
                </a:solidFill>
                <a:latin typeface="Calibri" panose="020F0502020204030204" pitchFamily="34" charset="0"/>
              </a:rPr>
              <a:t>consistent classification scheme for the risks. A potential scheme to assess corporate impact</a:t>
            </a:r>
          </a:p>
          <a:p>
            <a:pPr algn="l"/>
            <a:r>
              <a:rPr lang="en-GB" sz="1100">
                <a:solidFill>
                  <a:srgbClr val="2F528F"/>
                </a:solidFill>
                <a:latin typeface="Calibri" panose="020F0502020204030204" pitchFamily="34" charset="0"/>
              </a:rPr>
              <a:t>could be as follows: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Extremely High Risk (E)</a:t>
            </a:r>
            <a:r>
              <a:rPr lang="en-GB" sz="1100">
                <a:solidFill>
                  <a:srgbClr val="2F528F"/>
                </a:solidFill>
                <a:latin typeface="Calibri" panose="020F0502020204030204" pitchFamily="34" charset="0"/>
              </a:rPr>
              <a:t>: the transformation effort will most likely fail with severe</a:t>
            </a:r>
          </a:p>
          <a:p>
            <a:pPr algn="l"/>
            <a:r>
              <a:rPr lang="en-GB" sz="1100">
                <a:solidFill>
                  <a:srgbClr val="2F528F"/>
                </a:solidFill>
                <a:latin typeface="Calibri" panose="020F0502020204030204" pitchFamily="34" charset="0"/>
              </a:rPr>
              <a:t>consequences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High Risk (H)</a:t>
            </a:r>
            <a:r>
              <a:rPr lang="en-GB" sz="1100">
                <a:solidFill>
                  <a:srgbClr val="2F528F"/>
                </a:solidFill>
                <a:latin typeface="Calibri" panose="020F0502020204030204" pitchFamily="34" charset="0"/>
              </a:rPr>
              <a:t>: significant failure of parts of the transformation effort resulting in certain</a:t>
            </a:r>
          </a:p>
          <a:p>
            <a:pPr algn="l"/>
            <a:r>
              <a:rPr lang="en-GB" sz="1100">
                <a:solidFill>
                  <a:srgbClr val="2F528F"/>
                </a:solidFill>
                <a:latin typeface="Calibri" panose="020F0502020204030204" pitchFamily="34" charset="0"/>
              </a:rPr>
              <a:t>goals not being achieved</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56</a:t>
            </a:fld>
            <a:endParaRPr lang="en-GB">
              <a:latin typeface="Calibri" panose="020F0502020204030204" pitchFamily="34" charset="0"/>
            </a:endParaRPr>
          </a:p>
        </p:txBody>
      </p:sp>
    </p:spTree>
    <p:extLst>
      <p:ext uri="{BB962C8B-B14F-4D97-AF65-F5344CB8AC3E}">
        <p14:creationId xmlns:p14="http://schemas.microsoft.com/office/powerpoint/2010/main" val="38002645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Q-39 M-51</a:t>
            </a:r>
          </a:p>
          <a:p>
            <a:pPr defTabSz="989838">
              <a:defRPr/>
            </a:pPr>
            <a:r>
              <a:rPr lang="en-GB" sz="1100">
                <a:solidFill>
                  <a:srgbClr val="2F528F"/>
                </a:solidFill>
                <a:latin typeface="Calibri" panose="020F0502020204030204" pitchFamily="34" charset="0"/>
              </a:rPr>
              <a:t>Level=1 : L.O.= 1.11a : Briefly explain risk management.
See : TOGAF® Standard – ADM Techniques : Page 67 : §9</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Risk can rarely be 100% mitigated.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Traditionally the ‘Residual Risk’ has been handled by taking out insurance.</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9.6 Conduct Residual Risk Assessment</a:t>
            </a:r>
          </a:p>
          <a:p>
            <a:r>
              <a:rPr lang="en-GB" sz="1100">
                <a:solidFill>
                  <a:srgbClr val="2F528F"/>
                </a:solidFill>
                <a:latin typeface="Calibri" panose="020F0502020204030204" pitchFamily="34" charset="0"/>
              </a:rPr>
              <a:t>Once the mitigation effort has been identified for each one of the risks, re-assess the effect and</a:t>
            </a:r>
          </a:p>
          <a:p>
            <a:r>
              <a:rPr lang="en-GB" sz="1100">
                <a:solidFill>
                  <a:srgbClr val="2F528F"/>
                </a:solidFill>
                <a:latin typeface="Calibri" panose="020F0502020204030204" pitchFamily="34" charset="0"/>
              </a:rPr>
              <a:t>frequency and then recalculate the impacts and see whether the mitigation effort has really</a:t>
            </a:r>
          </a:p>
          <a:p>
            <a:r>
              <a:rPr lang="en-GB" sz="1100">
                <a:solidFill>
                  <a:srgbClr val="2F528F"/>
                </a:solidFill>
                <a:latin typeface="Calibri" panose="020F0502020204030204" pitchFamily="34" charset="0"/>
              </a:rPr>
              <a:t>made an acceptable difference. The mitigation efforts will often be resource-intensive and any</a:t>
            </a:r>
          </a:p>
          <a:p>
            <a:r>
              <a:rPr lang="en-GB" sz="1100">
                <a:solidFill>
                  <a:srgbClr val="2F528F"/>
                </a:solidFill>
                <a:latin typeface="Calibri" panose="020F0502020204030204" pitchFamily="34" charset="0"/>
              </a:rPr>
              <a:t>major outlay for little or no residual risk should be challenged.</a:t>
            </a:r>
          </a:p>
          <a:p>
            <a:r>
              <a:rPr lang="en-GB" sz="1100">
                <a:solidFill>
                  <a:srgbClr val="2F528F"/>
                </a:solidFill>
                <a:latin typeface="Calibri" panose="020F0502020204030204" pitchFamily="34" charset="0"/>
              </a:rPr>
              <a:t>Once the initial risk is mitigated, then the risk that remains is called the "residual risk". The key</a:t>
            </a:r>
          </a:p>
          <a:p>
            <a:r>
              <a:rPr lang="en-GB" sz="1100">
                <a:solidFill>
                  <a:srgbClr val="2F528F"/>
                </a:solidFill>
                <a:latin typeface="Calibri" panose="020F0502020204030204" pitchFamily="34" charset="0"/>
              </a:rPr>
              <a:t>consideration is that the mitigating effort actually reduces the corporate impact and does not just</a:t>
            </a:r>
          </a:p>
          <a:p>
            <a:r>
              <a:rPr lang="en-GB" sz="1100">
                <a:solidFill>
                  <a:srgbClr val="2F528F"/>
                </a:solidFill>
                <a:latin typeface="Calibri" panose="020F0502020204030204" pitchFamily="34" charset="0"/>
              </a:rPr>
              <a:t>move the risk to another similarly high quadrant. For example, changing the risk from</a:t>
            </a:r>
          </a:p>
          <a:p>
            <a:r>
              <a:rPr lang="en-GB" sz="1100">
                <a:solidFill>
                  <a:srgbClr val="2F528F"/>
                </a:solidFill>
                <a:latin typeface="Calibri" panose="020F0502020204030204" pitchFamily="34" charset="0"/>
              </a:rPr>
              <a:t>frequent/catastrophic to frequent/critical still delivers an extremely high risk. If this occurs, then the mitigation effort has to be re-considered.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57</a:t>
            </a:fld>
            <a:endParaRPr lang="en-GB">
              <a:latin typeface="Calibri" panose="020F0502020204030204" pitchFamily="34" charset="0"/>
            </a:endParaRPr>
          </a:p>
        </p:txBody>
      </p:sp>
    </p:spTree>
    <p:extLst>
      <p:ext uri="{BB962C8B-B14F-4D97-AF65-F5344CB8AC3E}">
        <p14:creationId xmlns:p14="http://schemas.microsoft.com/office/powerpoint/2010/main" val="33701473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1.11b : Briefly explain risk management.
See : TOGAF® Series Guide: Integrating Risk and Security within a TOGAF® Enterprise Architecture : Page 9 : §3.1.1</a:t>
            </a:r>
          </a:p>
          <a:p>
            <a:pPr defTabSz="989838">
              <a:defRPr/>
            </a:pPr>
            <a:r>
              <a:rPr lang="en-GB" sz="1100">
                <a:solidFill>
                  <a:srgbClr val="2F528F"/>
                </a:solidFill>
                <a:latin typeface="Calibri" panose="020F0502020204030204" pitchFamily="34" charset="0"/>
              </a:rPr>
              <a:t>TOGAF works well with the SABSA view of security analysis - that everything must be derived from an analysis of the business requirements for security and within the context of ISO 31000 generally.</a:t>
            </a:r>
          </a:p>
          <a:p>
            <a:pPr defTabSz="989838">
              <a:defRPr/>
            </a:pPr>
            <a:r>
              <a:rPr lang="en-GB" sz="1100">
                <a:solidFill>
                  <a:srgbClr val="2F528F"/>
                </a:solidFill>
                <a:latin typeface="Calibri" panose="020F0502020204030204" pitchFamily="34" charset="0"/>
              </a:rPr>
              <a:t>Operational risk is concerned with the threats and opportunities arising in business operations.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SABSA is an architectural and operational framework for reaching out to opportunities - enabling positive outcomes to attain defined business targets, and managing negative outcomes of loss events, to within an enterprise’s tolerance towards risk – namely their risk appetite.</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3.1.1 Definition of Risk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Risk is the “</a:t>
            </a:r>
            <a:r>
              <a:rPr lang="en-GB" sz="1100" i="1">
                <a:solidFill>
                  <a:srgbClr val="2F528F"/>
                </a:solidFill>
                <a:latin typeface="Calibri" panose="020F0502020204030204" pitchFamily="34" charset="0"/>
              </a:rPr>
              <a:t>effect of uncertainty on objectives</a:t>
            </a:r>
            <a:r>
              <a:rPr lang="en-GB" sz="1100">
                <a:solidFill>
                  <a:srgbClr val="2F528F"/>
                </a:solidFill>
                <a:latin typeface="Calibri" panose="020F0502020204030204" pitchFamily="34" charset="0"/>
              </a:rPr>
              <a:t>” (ISO 31000:2009 [6]). </a:t>
            </a:r>
          </a:p>
          <a:p>
            <a:r>
              <a:rPr lang="en-GB" sz="1100">
                <a:solidFill>
                  <a:srgbClr val="2F528F"/>
                </a:solidFill>
                <a:latin typeface="Calibri" panose="020F0502020204030204" pitchFamily="34" charset="0"/>
              </a:rPr>
              <a:t>The effect of uncertainty is any deviation from what is expected – positive and negative. </a:t>
            </a:r>
          </a:p>
          <a:p>
            <a:r>
              <a:rPr lang="en-GB" sz="1100">
                <a:solidFill>
                  <a:srgbClr val="2F528F"/>
                </a:solidFill>
                <a:latin typeface="Calibri" panose="020F0502020204030204" pitchFamily="34" charset="0"/>
              </a:rPr>
              <a:t>Understanding the term “risk” is central to understanding the broader concepts of ERM, and the role of effective Enterprise Architecture and Enterprise Security Architecture. In this Guide we define risk in line with ISO 31000:2009. Risk is the effect that uncertainty has on the achievement of business objectives. The uncertainty is concerned with predicting future outcomes, given the limited amount of information available when making a business decision. This information can never be perfect, although our expectation is that given better quality information we can make better quality decisions. Every decision is based on assessing the balance between potential opportunities and threats, the likelihood of beneficial outcomes </a:t>
            </a:r>
            <a:r>
              <a:rPr lang="en-GB" sz="1100" i="1">
                <a:solidFill>
                  <a:srgbClr val="2F528F"/>
                </a:solidFill>
                <a:latin typeface="Calibri" panose="020F0502020204030204" pitchFamily="34" charset="0"/>
              </a:rPr>
              <a:t>versus </a:t>
            </a:r>
            <a:r>
              <a:rPr lang="en-GB" sz="1100">
                <a:solidFill>
                  <a:srgbClr val="2F528F"/>
                </a:solidFill>
                <a:latin typeface="Calibri" panose="020F0502020204030204" pitchFamily="34" charset="0"/>
              </a:rPr>
              <a:t>damaging outcomes, the magnitude of these potential positive or negative events, and the likelihood associated with each identified outcome. Identifying and assessing these factors is known as “risk assessment” or “risk analysis”. “Risk management” is the art and science of applying these concepts in the decision-making process. Risk can be seen at the strategic long-term level (overall direction of the business), the medium term tactical level (transformation projects and programs), and at the operational level (regular day-to-day operational decisions, processes, and practices). The objective of risk management is to optimize business outcomes to maximize business value and minimize business losses. Risk can be seen at any level in the business stack (see Figure 2), but is always driven top-down from assessment of business value and its optimization.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 The SABSA Institute </a:t>
            </a:r>
          </a:p>
          <a:p>
            <a:r>
              <a:rPr lang="en-GB" sz="1100" b="1">
                <a:solidFill>
                  <a:srgbClr val="2F528F"/>
                </a:solidFill>
                <a:latin typeface="Calibri" panose="020F0502020204030204" pitchFamily="34" charset="0"/>
              </a:rPr>
              <a:t>Figure 2: Business Risk </a:t>
            </a:r>
            <a:r>
              <a:rPr lang="en-GB" sz="1100" b="1" i="1">
                <a:solidFill>
                  <a:srgbClr val="2F528F"/>
                </a:solidFill>
                <a:latin typeface="Calibri" panose="020F0502020204030204" pitchFamily="34" charset="0"/>
              </a:rPr>
              <a:t>versus </a:t>
            </a:r>
            <a:r>
              <a:rPr lang="en-GB" sz="1100" b="1">
                <a:solidFill>
                  <a:srgbClr val="2F528F"/>
                </a:solidFill>
                <a:latin typeface="Calibri" panose="020F0502020204030204" pitchFamily="34" charset="0"/>
              </a:rPr>
              <a:t>Cyber Risk Areas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Uncertainty typically involves a deficiency of information and leads to inadequate or exists ...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58</a:t>
            </a:fld>
            <a:endParaRPr lang="en-GB">
              <a:latin typeface="Calibri" panose="020F0502020204030204" pitchFamily="34" charset="0"/>
            </a:endParaRPr>
          </a:p>
        </p:txBody>
      </p:sp>
    </p:spTree>
    <p:extLst>
      <p:ext uri="{BB962C8B-B14F-4D97-AF65-F5344CB8AC3E}">
        <p14:creationId xmlns:p14="http://schemas.microsoft.com/office/powerpoint/2010/main" val="2349950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1.12a : Briefly explain Gap Analysis.
See : TOGAF® Standard – ADM Techniques : Page 45 : §5</a:t>
            </a:r>
          </a:p>
          <a:p>
            <a:pPr defTabSz="989838">
              <a:defRPr/>
            </a:pPr>
            <a:r>
              <a:rPr lang="en-GB" sz="1100">
                <a:solidFill>
                  <a:srgbClr val="2F528F"/>
                </a:solidFill>
                <a:latin typeface="Calibri" panose="020F0502020204030204" pitchFamily="34" charset="0"/>
              </a:rPr>
              <a:t>The process of Gap Analysis, in TOGAF, results in a formal statement of the difference between the Baseline (current state) and the Target (future state).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Potential sources of Gaps include, for example: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 Business domain gaps:</a:t>
            </a:r>
          </a:p>
          <a:p>
            <a:pPr marL="677077" indent="-309324">
              <a:buFont typeface="Arial" panose="020B0604020202020204" pitchFamily="34" charset="0"/>
              <a:buChar char="•"/>
            </a:pPr>
            <a:r>
              <a:rPr lang="en-GB" sz="1100">
                <a:solidFill>
                  <a:srgbClr val="2F528F"/>
                </a:solidFill>
                <a:latin typeface="Calibri" panose="020F0502020204030204" pitchFamily="34" charset="0"/>
              </a:rPr>
              <a:t>People gaps </a:t>
            </a:r>
          </a:p>
          <a:p>
            <a:pPr marL="677077" indent="-309324">
              <a:buFont typeface="Arial" panose="020B0604020202020204" pitchFamily="34" charset="0"/>
              <a:buChar char="•"/>
            </a:pPr>
            <a:r>
              <a:rPr lang="en-GB" sz="1100">
                <a:solidFill>
                  <a:srgbClr val="2F528F"/>
                </a:solidFill>
                <a:latin typeface="Calibri" panose="020F0502020204030204" pitchFamily="34" charset="0"/>
              </a:rPr>
              <a:t>Process gaps </a:t>
            </a:r>
          </a:p>
          <a:p>
            <a:pPr marL="677077" indent="-309324">
              <a:buFont typeface="Arial" panose="020B0604020202020204" pitchFamily="34" charset="0"/>
              <a:buChar char="•"/>
            </a:pPr>
            <a:r>
              <a:rPr lang="en-GB" sz="1100">
                <a:solidFill>
                  <a:srgbClr val="2F528F"/>
                </a:solidFill>
                <a:latin typeface="Calibri" panose="020F0502020204030204" pitchFamily="34" charset="0"/>
              </a:rPr>
              <a:t>Tools gaps </a:t>
            </a:r>
          </a:p>
          <a:p>
            <a:pPr marL="677077" indent="-309324">
              <a:buFont typeface="Arial" panose="020B0604020202020204" pitchFamily="34" charset="0"/>
              <a:buChar char="•"/>
            </a:pPr>
            <a:r>
              <a:rPr lang="en-GB" sz="1100">
                <a:solidFill>
                  <a:srgbClr val="2F528F"/>
                </a:solidFill>
                <a:latin typeface="Calibri" panose="020F0502020204030204" pitchFamily="34" charset="0"/>
              </a:rPr>
              <a:t>Information gaps</a:t>
            </a:r>
          </a:p>
          <a:p>
            <a:pPr marL="677077" indent="-309324">
              <a:buFont typeface="Arial" panose="020B0604020202020204" pitchFamily="34" charset="0"/>
              <a:buChar char="•"/>
            </a:pPr>
            <a:r>
              <a:rPr lang="en-GB" sz="1100">
                <a:solidFill>
                  <a:srgbClr val="2F528F"/>
                </a:solidFill>
                <a:latin typeface="Calibri" panose="020F0502020204030204" pitchFamily="34" charset="0"/>
              </a:rPr>
              <a:t>Measurement gaps</a:t>
            </a:r>
          </a:p>
          <a:p>
            <a:pPr marL="677077" indent="-309324">
              <a:buFont typeface="Arial" panose="020B0604020202020204" pitchFamily="34" charset="0"/>
              <a:buChar char="•"/>
            </a:pPr>
            <a:r>
              <a:rPr lang="en-GB" sz="1100">
                <a:solidFill>
                  <a:srgbClr val="2F528F"/>
                </a:solidFill>
                <a:latin typeface="Calibri" panose="020F0502020204030204" pitchFamily="34" charset="0"/>
              </a:rPr>
              <a:t>Financial gaps</a:t>
            </a:r>
          </a:p>
          <a:p>
            <a:pPr marL="677077" indent="-309324">
              <a:buFont typeface="Arial" panose="020B0604020202020204" pitchFamily="34" charset="0"/>
              <a:buChar char="•"/>
            </a:pPr>
            <a:r>
              <a:rPr lang="en-GB" sz="1100">
                <a:solidFill>
                  <a:srgbClr val="2F528F"/>
                </a:solidFill>
                <a:latin typeface="Calibri" panose="020F0502020204030204" pitchFamily="34" charset="0"/>
              </a:rPr>
              <a:t>Facilities gaps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 Applications impacted, eliminated, or created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 Data domain gaps:</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not of sufficient currency</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not located where it is needed</a:t>
            </a:r>
          </a:p>
          <a:p>
            <a:pPr marL="677077" indent="-309324">
              <a:buFont typeface="Arial" panose="020B0604020202020204" pitchFamily="34" charset="0"/>
              <a:buChar char="•"/>
            </a:pPr>
            <a:r>
              <a:rPr lang="en-GB" sz="1100">
                <a:solidFill>
                  <a:srgbClr val="2F528F"/>
                </a:solidFill>
                <a:latin typeface="Calibri" panose="020F0502020204030204" pitchFamily="34" charset="0"/>
              </a:rPr>
              <a:t>Not the data that is needed</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not available when needed</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not created</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not consumed</a:t>
            </a:r>
          </a:p>
          <a:p>
            <a:pPr marL="677077" indent="-309324">
              <a:buFont typeface="Arial" panose="020B0604020202020204" pitchFamily="34" charset="0"/>
              <a:buChar char="•"/>
            </a:pPr>
            <a:r>
              <a:rPr lang="en-GB" sz="1100">
                <a:solidFill>
                  <a:srgbClr val="2F528F"/>
                </a:solidFill>
                <a:latin typeface="Calibri" panose="020F0502020204030204" pitchFamily="34" charset="0"/>
              </a:rPr>
              <a:t>Data relationship gaps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Technologies impacted, eliminated, or created</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5.1 Introduction</a:t>
            </a:r>
          </a:p>
          <a:p>
            <a:pPr algn="l"/>
            <a:r>
              <a:rPr lang="en-GB" sz="1100">
                <a:solidFill>
                  <a:srgbClr val="2F528F"/>
                </a:solidFill>
                <a:latin typeface="Calibri" panose="020F0502020204030204" pitchFamily="34" charset="0"/>
              </a:rPr>
              <a:t>A key step in validating an architecture is to consider what may have been forgotten. The</a:t>
            </a:r>
          </a:p>
          <a:p>
            <a:pPr algn="l"/>
            <a:r>
              <a:rPr lang="en-GB" sz="1100">
                <a:solidFill>
                  <a:srgbClr val="2F528F"/>
                </a:solidFill>
                <a:latin typeface="Calibri" panose="020F0502020204030204" pitchFamily="34" charset="0"/>
              </a:rPr>
              <a:t>architecture must support all of the essential information processing needs of the organization.</a:t>
            </a:r>
          </a:p>
          <a:p>
            <a:pPr algn="l"/>
            <a:r>
              <a:rPr lang="en-GB" sz="1100">
                <a:solidFill>
                  <a:srgbClr val="2F528F"/>
                </a:solidFill>
                <a:latin typeface="Calibri" panose="020F0502020204030204" pitchFamily="34" charset="0"/>
              </a:rPr>
              <a:t>The most critical source of gaps that should be considered is stakeholder concerns that have not</a:t>
            </a:r>
          </a:p>
          <a:p>
            <a:pPr algn="l"/>
            <a:r>
              <a:rPr lang="en-GB" sz="1100">
                <a:solidFill>
                  <a:srgbClr val="2F528F"/>
                </a:solidFill>
                <a:latin typeface="Calibri" panose="020F0502020204030204" pitchFamily="34" charset="0"/>
              </a:rPr>
              <a:t>been addressed in prior architectural work.</a:t>
            </a:r>
          </a:p>
          <a:p>
            <a:pPr algn="l"/>
            <a:r>
              <a:rPr lang="en-GB" sz="1100">
                <a:solidFill>
                  <a:srgbClr val="2F528F"/>
                </a:solidFill>
                <a:latin typeface="Calibri" panose="020F0502020204030204" pitchFamily="34" charset="0"/>
              </a:rPr>
              <a:t>Potential sources of gaps include:</a:t>
            </a:r>
          </a:p>
          <a:p>
            <a:pPr algn="l"/>
            <a:r>
              <a:rPr lang="en-GB" sz="1100">
                <a:solidFill>
                  <a:srgbClr val="2F528F"/>
                </a:solidFill>
                <a:latin typeface="Calibri" panose="020F0502020204030204" pitchFamily="34" charset="0"/>
              </a:rPr>
              <a:t>■ Business domain gaps:</a:t>
            </a:r>
          </a:p>
          <a:p>
            <a:pPr algn="l"/>
            <a:r>
              <a:rPr lang="en-GB" sz="1100">
                <a:solidFill>
                  <a:srgbClr val="2F528F"/>
                </a:solidFill>
                <a:latin typeface="Calibri" panose="020F0502020204030204" pitchFamily="34" charset="0"/>
              </a:rPr>
              <a:t>— People gaps (e.g., cross-training requirements)</a:t>
            </a:r>
          </a:p>
          <a:p>
            <a:pPr algn="l"/>
            <a:r>
              <a:rPr lang="en-GB" sz="1100">
                <a:solidFill>
                  <a:srgbClr val="2F528F"/>
                </a:solidFill>
                <a:latin typeface="Calibri" panose="020F0502020204030204" pitchFamily="34" charset="0"/>
              </a:rPr>
              <a:t>— Process gaps (e.g., process inefficiencies)</a:t>
            </a:r>
          </a:p>
          <a:p>
            <a:pPr algn="l"/>
            <a:r>
              <a:rPr lang="en-GB" sz="1100">
                <a:solidFill>
                  <a:srgbClr val="2F528F"/>
                </a:solidFill>
                <a:latin typeface="Calibri" panose="020F0502020204030204" pitchFamily="34" charset="0"/>
              </a:rPr>
              <a:t>— Tools gaps (e.g., duplicate or missing tool functionality)</a:t>
            </a:r>
          </a:p>
          <a:p>
            <a:pPr algn="l"/>
            <a:r>
              <a:rPr lang="en-GB" sz="1100">
                <a:solidFill>
                  <a:srgbClr val="2F528F"/>
                </a:solidFill>
                <a:latin typeface="Calibri" panose="020F0502020204030204" pitchFamily="34" charset="0"/>
              </a:rPr>
              <a:t>— Information gaps</a:t>
            </a:r>
          </a:p>
          <a:p>
            <a:pPr algn="l"/>
            <a:r>
              <a:rPr lang="en-GB" sz="1100">
                <a:solidFill>
                  <a:srgbClr val="2F528F"/>
                </a:solidFill>
                <a:latin typeface="Calibri" panose="020F0502020204030204" pitchFamily="34" charset="0"/>
              </a:rPr>
              <a:t>— Measurement gaps</a:t>
            </a:r>
          </a:p>
          <a:p>
            <a:pPr algn="l"/>
            <a:r>
              <a:rPr lang="en-GB" sz="1100">
                <a:solidFill>
                  <a:srgbClr val="2F528F"/>
                </a:solidFill>
                <a:latin typeface="Calibri" panose="020F0502020204030204" pitchFamily="34" charset="0"/>
              </a:rPr>
              <a:t>— Financial gaps</a:t>
            </a:r>
          </a:p>
          <a:p>
            <a:pPr algn="l"/>
            <a:r>
              <a:rPr lang="en-GB" sz="1100">
                <a:solidFill>
                  <a:srgbClr val="2F528F"/>
                </a:solidFill>
                <a:latin typeface="Calibri" panose="020F0502020204030204" pitchFamily="34" charset="0"/>
              </a:rPr>
              <a:t>... CONTINUES ... SEE REFERENCE SPECIFIED</a:t>
            </a:r>
          </a:p>
          <a:p>
            <a:pPr algn="l"/>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59</a:t>
            </a:fld>
            <a:endParaRPr lang="en-GB">
              <a:latin typeface="Calibri" panose="020F0502020204030204" pitchFamily="34" charset="0"/>
            </a:endParaRPr>
          </a:p>
        </p:txBody>
      </p:sp>
    </p:spTree>
    <p:extLst>
      <p:ext uri="{BB962C8B-B14F-4D97-AF65-F5344CB8AC3E}">
        <p14:creationId xmlns:p14="http://schemas.microsoft.com/office/powerpoint/2010/main" val="20496437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1.12a : Briefly explain gap analysis.
See : TOGAF® Standard – ADM Techniques : Page 45 : §5</a:t>
            </a:r>
          </a:p>
          <a:p>
            <a:pPr defTabSz="989838">
              <a:defRPr/>
            </a:pPr>
            <a:r>
              <a:rPr lang="en-US" sz="1100">
                <a:solidFill>
                  <a:srgbClr val="2F528F"/>
                </a:solidFill>
                <a:latin typeface="Calibri" panose="020F0502020204030204" pitchFamily="34" charset="0"/>
              </a:rPr>
              <a:t>Example analysis for Architecture Building Blocks . . . </a:t>
            </a:r>
            <a:br>
              <a:rPr lang="en-US" sz="1100">
                <a:solidFill>
                  <a:srgbClr val="2F528F"/>
                </a:solidFill>
                <a:latin typeface="Calibri" panose="020F0502020204030204" pitchFamily="34" charset="0"/>
              </a:rPr>
            </a:br>
            <a:r>
              <a:rPr lang="en-US" sz="1100">
                <a:solidFill>
                  <a:srgbClr val="2F528F"/>
                </a:solidFill>
                <a:latin typeface="Calibri" panose="020F0502020204030204" pitchFamily="34" charset="0"/>
              </a:rPr>
              <a:t>services from the Network Services category of the Technical Reference Model (TRM) showing a number of Services from the Baseline Architecture missing from the Target.</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5.2 Suggested Steps</a:t>
            </a:r>
          </a:p>
          <a:p>
            <a:pPr algn="l"/>
            <a:r>
              <a:rPr lang="en-GB" sz="1100">
                <a:solidFill>
                  <a:srgbClr val="2F528F"/>
                </a:solidFill>
                <a:latin typeface="Calibri" panose="020F0502020204030204" pitchFamily="34" charset="0"/>
              </a:rPr>
              <a:t>The suggested steps are as follows:</a:t>
            </a:r>
          </a:p>
          <a:p>
            <a:pPr algn="l"/>
            <a:r>
              <a:rPr lang="en-GB" sz="1100">
                <a:solidFill>
                  <a:srgbClr val="2F528F"/>
                </a:solidFill>
                <a:latin typeface="Calibri" panose="020F0502020204030204" pitchFamily="34" charset="0"/>
              </a:rPr>
              <a:t>■ Draw up a matrix with all the ABBs of the Baseline Architecture on the vertical axis, and all</a:t>
            </a:r>
          </a:p>
          <a:p>
            <a:pPr algn="l"/>
            <a:r>
              <a:rPr lang="en-GB" sz="1100">
                <a:solidFill>
                  <a:srgbClr val="2F528F"/>
                </a:solidFill>
                <a:latin typeface="Calibri" panose="020F0502020204030204" pitchFamily="34" charset="0"/>
              </a:rPr>
              <a:t>the ABBs of the Target Architecture on the horizontal axis</a:t>
            </a:r>
          </a:p>
          <a:p>
            <a:pPr algn="l"/>
            <a:r>
              <a:rPr lang="en-GB" sz="1100">
                <a:solidFill>
                  <a:srgbClr val="2F528F"/>
                </a:solidFill>
                <a:latin typeface="Calibri" panose="020F0502020204030204" pitchFamily="34" charset="0"/>
              </a:rPr>
              <a:t>■ Add to the Baseline Architecture axis a final row labelled "New", and to the Target</a:t>
            </a:r>
          </a:p>
          <a:p>
            <a:pPr algn="l"/>
            <a:r>
              <a:rPr lang="en-GB" sz="1100">
                <a:solidFill>
                  <a:srgbClr val="2F528F"/>
                </a:solidFill>
                <a:latin typeface="Calibri" panose="020F0502020204030204" pitchFamily="34" charset="0"/>
              </a:rPr>
              <a:t>Architecture axis a final column labelled "Eliminated"</a:t>
            </a:r>
          </a:p>
          <a:p>
            <a:pPr algn="l"/>
            <a:r>
              <a:rPr lang="en-GB" sz="1100">
                <a:solidFill>
                  <a:srgbClr val="2F528F"/>
                </a:solidFill>
                <a:latin typeface="Calibri" panose="020F0502020204030204" pitchFamily="34" charset="0"/>
              </a:rPr>
              <a:t>■ Where an ABB is available in both the Baseline and Target Architectures, record this with</a:t>
            </a:r>
          </a:p>
          <a:p>
            <a:pPr algn="l"/>
            <a:r>
              <a:rPr lang="en-GB" sz="1100">
                <a:solidFill>
                  <a:srgbClr val="2F528F"/>
                </a:solidFill>
                <a:latin typeface="Calibri" panose="020F0502020204030204" pitchFamily="34" charset="0"/>
              </a:rPr>
              <a:t>"Included" at the intersecting cell</a:t>
            </a:r>
          </a:p>
          <a:p>
            <a:pPr algn="l"/>
            <a:r>
              <a:rPr lang="en-GB" sz="1100">
                <a:solidFill>
                  <a:srgbClr val="2F528F"/>
                </a:solidFill>
                <a:latin typeface="Calibri" panose="020F0502020204030204" pitchFamily="34" charset="0"/>
              </a:rPr>
              <a:t>■ Where an ABB from the Baseline Architecture is missing in the Target Architecture, each</a:t>
            </a:r>
          </a:p>
          <a:p>
            <a:pPr algn="l"/>
            <a:r>
              <a:rPr lang="en-GB" sz="1100">
                <a:solidFill>
                  <a:srgbClr val="2F528F"/>
                </a:solidFill>
                <a:latin typeface="Calibri" panose="020F0502020204030204" pitchFamily="34" charset="0"/>
              </a:rPr>
              <a:t>must be reviewed</a:t>
            </a:r>
          </a:p>
          <a:p>
            <a:pPr algn="l"/>
            <a:r>
              <a:rPr lang="en-GB" sz="1100">
                <a:solidFill>
                  <a:srgbClr val="2F528F"/>
                </a:solidFill>
                <a:latin typeface="Calibri" panose="020F0502020204030204" pitchFamily="34" charset="0"/>
              </a:rPr>
              <a:t>If it was correctly eliminated, mark it as such in the appropriate "Eliminated" cell. If it was</a:t>
            </a:r>
          </a:p>
          <a:p>
            <a:pPr algn="l"/>
            <a:r>
              <a:rPr lang="en-GB" sz="1100">
                <a:solidFill>
                  <a:srgbClr val="2F528F"/>
                </a:solidFill>
                <a:latin typeface="Calibri" panose="020F0502020204030204" pitchFamily="34" charset="0"/>
              </a:rPr>
              <a:t>not, then an accidental omission in the Target Architecture has been uncovered that must be</a:t>
            </a:r>
          </a:p>
          <a:p>
            <a:pPr algn="l"/>
            <a:r>
              <a:rPr lang="en-GB" sz="1100">
                <a:solidFill>
                  <a:srgbClr val="2F528F"/>
                </a:solidFill>
                <a:latin typeface="Calibri" panose="020F0502020204030204" pitchFamily="34" charset="0"/>
              </a:rPr>
              <a:t>addressed by reinstating the ABB in the next iteration of the architecture design — mark it</a:t>
            </a:r>
          </a:p>
          <a:p>
            <a:pPr algn="l"/>
            <a:r>
              <a:rPr lang="en-GB" sz="1100">
                <a:solidFill>
                  <a:srgbClr val="2F528F"/>
                </a:solidFill>
                <a:latin typeface="Calibri" panose="020F0502020204030204" pitchFamily="34" charset="0"/>
              </a:rPr>
              <a:t>as such in the appropriate "Eliminated" cell.</a:t>
            </a:r>
          </a:p>
          <a:p>
            <a:pPr algn="l"/>
            <a:r>
              <a:rPr lang="en-GB" sz="1100">
                <a:solidFill>
                  <a:srgbClr val="2F528F"/>
                </a:solidFill>
                <a:latin typeface="Calibri" panose="020F0502020204030204" pitchFamily="34" charset="0"/>
              </a:rPr>
              <a:t>■ Where an ABB from the Target Architecture cannot be found in the Baseline Architecture,</a:t>
            </a:r>
          </a:p>
          <a:p>
            <a:pPr algn="l"/>
            <a:r>
              <a:rPr lang="en-GB" sz="1100">
                <a:solidFill>
                  <a:srgbClr val="2F528F"/>
                </a:solidFill>
                <a:latin typeface="Calibri" panose="020F0502020204030204" pitchFamily="34" charset="0"/>
              </a:rPr>
              <a:t>mark it at the intersection with the "New" row as a gap that needs to filled, either by</a:t>
            </a:r>
          </a:p>
          <a:p>
            <a:pPr algn="l"/>
            <a:r>
              <a:rPr lang="en-GB" sz="1100">
                <a:solidFill>
                  <a:srgbClr val="2F528F"/>
                </a:solidFill>
                <a:latin typeface="Calibri" panose="020F0502020204030204" pitchFamily="34" charset="0"/>
              </a:rPr>
              <a:t>developing or procuring the building block</a:t>
            </a:r>
          </a:p>
          <a:p>
            <a:pPr algn="l"/>
            <a:r>
              <a:rPr lang="en-GB" sz="1100">
                <a:solidFill>
                  <a:srgbClr val="2F528F"/>
                </a:solidFill>
                <a:latin typeface="Calibri" panose="020F0502020204030204" pitchFamily="34" charset="0"/>
              </a:rPr>
              <a:t>When the exercise is complete, anything under "Eliminated" or "New" is a gap, which should</a:t>
            </a:r>
          </a:p>
          <a:p>
            <a:pPr algn="l"/>
            <a:r>
              <a:rPr lang="en-GB" sz="1100">
                <a:solidFill>
                  <a:srgbClr val="2F528F"/>
                </a:solidFill>
                <a:latin typeface="Calibri" panose="020F0502020204030204" pitchFamily="34" charset="0"/>
              </a:rPr>
              <a:t>either be explained as correctly eliminated, or marked as to be addressed by reinstating or</a:t>
            </a:r>
          </a:p>
          <a:p>
            <a:pPr algn="l"/>
            <a:r>
              <a:rPr lang="en-GB" sz="1100">
                <a:solidFill>
                  <a:srgbClr val="2F528F"/>
                </a:solidFill>
                <a:latin typeface="Calibri" panose="020F0502020204030204" pitchFamily="34" charset="0"/>
              </a:rPr>
              <a:t>developing/procuring the building block.</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60</a:t>
            </a:fld>
            <a:endParaRPr lang="en-GB">
              <a:latin typeface="Calibri" panose="020F0502020204030204" pitchFamily="34" charset="0"/>
            </a:endParaRPr>
          </a:p>
        </p:txBody>
      </p:sp>
    </p:spTree>
    <p:extLst>
      <p:ext uri="{BB962C8B-B14F-4D97-AF65-F5344CB8AC3E}">
        <p14:creationId xmlns:p14="http://schemas.microsoft.com/office/powerpoint/2010/main" val="121708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latin typeface="+mn-lt"/>
              </a:rPr>
              <a:t>Þ  M-48
See e.g.</a:t>
            </a:r>
          </a:p>
          <a:p>
            <a:r>
              <a:rPr lang="en-GB" sz="1100">
                <a:solidFill>
                  <a:srgbClr val="2F528F"/>
                </a:solidFill>
                <a:latin typeface="+mn-lt"/>
              </a:rPr>
              <a:t>https://www.researchgate.net/publication/44939495_Complexity_Levels_of_Representing_Dynamics_in_EA_Planning/link/0046352f5041ba2022000000/download</a:t>
            </a:r>
          </a:p>
          <a:p>
            <a:r>
              <a:rPr lang="en-GB" sz="1100">
                <a:solidFill>
                  <a:srgbClr val="2F528F"/>
                </a:solidFill>
                <a:latin typeface="+mn-lt"/>
              </a:rPr>
              <a:t>https://ieeexplore.ieee.org/document/8536112</a:t>
            </a:r>
          </a:p>
          <a:p>
            <a:r>
              <a:rPr lang="en-GB" sz="1100">
                <a:solidFill>
                  <a:srgbClr val="2F528F"/>
                </a:solidFill>
                <a:latin typeface="+mn-lt"/>
              </a:rPr>
              <a:t>A Systemic Perspective to Managing Complexity with Enterprise Architecture : </a:t>
            </a:r>
            <a:r>
              <a:rPr lang="en-GB" sz="1100" err="1">
                <a:solidFill>
                  <a:srgbClr val="2F528F"/>
                </a:solidFill>
                <a:latin typeface="+mn-lt"/>
              </a:rPr>
              <a:t>Pallab</a:t>
            </a:r>
            <a:r>
              <a:rPr lang="en-GB" sz="1100">
                <a:solidFill>
                  <a:srgbClr val="2F528F"/>
                </a:solidFill>
                <a:latin typeface="+mn-lt"/>
              </a:rPr>
              <a:t> </a:t>
            </a:r>
            <a:r>
              <a:rPr lang="en-GB" sz="1100" err="1">
                <a:solidFill>
                  <a:srgbClr val="2F528F"/>
                </a:solidFill>
                <a:latin typeface="+mn-lt"/>
              </a:rPr>
              <a:t>Saha</a:t>
            </a:r>
            <a:r>
              <a:rPr lang="en-GB" sz="1100">
                <a:solidFill>
                  <a:srgbClr val="2F528F"/>
                </a:solidFill>
                <a:latin typeface="+mn-lt"/>
              </a:rPr>
              <a:t> : ISBN13: 9781466645189</a:t>
            </a:r>
          </a:p>
          <a:p>
            <a:r>
              <a:rPr lang="en-GB" sz="1100">
                <a:solidFill>
                  <a:srgbClr val="2F528F"/>
                </a:solidFill>
                <a:latin typeface="+mn-lt"/>
              </a:rPr>
              <a:t>https://www.google.com/url?sa=t&amp;rct=j&amp;q=&amp;esrc=s&amp;source=web&amp;cd=&amp;ved=2ahUKEwiw09yJ8qf2AhWfSfEDHbF-DMgQFnoFCJoBEAE&amp;url=https%3A%2F%2Fwww.scitepress.org%2FPapers%2F2021%2F104757%2F104757.pdf&amp;usg=AOvVaw2DGD48rh7Nd_BPLAvOL1cH</a:t>
            </a:r>
          </a:p>
          <a:p>
            <a:endParaRPr lang="en-GB" sz="1100">
              <a:solidFill>
                <a:srgbClr val="2F528F"/>
              </a:solidFill>
              <a:latin typeface="+mn-lt"/>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6</a:t>
            </a:fld>
            <a:endParaRPr lang="en-GB"/>
          </a:p>
        </p:txBody>
      </p:sp>
    </p:spTree>
    <p:extLst>
      <p:ext uri="{BB962C8B-B14F-4D97-AF65-F5344CB8AC3E}">
        <p14:creationId xmlns:p14="http://schemas.microsoft.com/office/powerpoint/2010/main" val="31050106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1.12a : Briefly explain gap analysis.
See : TOGAF® Standard – ADM Techniques : Page 45 : §5</a:t>
            </a:r>
          </a:p>
          <a:p>
            <a:r>
              <a:rPr lang="en-GB" sz="1100">
                <a:solidFill>
                  <a:srgbClr val="2F528F"/>
                </a:solidFill>
                <a:latin typeface="Calibri" panose="020F0502020204030204" pitchFamily="34" charset="0"/>
              </a:rPr>
              <a:t>Consolidate all Gap rows/columns on one sheet</a:t>
            </a:r>
          </a:p>
          <a:p>
            <a:r>
              <a:rPr lang="en-GB" sz="1100">
                <a:solidFill>
                  <a:srgbClr val="2F528F"/>
                </a:solidFill>
                <a:latin typeface="Calibri" panose="020F0502020204030204" pitchFamily="34" charset="0"/>
              </a:rPr>
              <a:t>Sort Columns by precursor/priority =  Consolidated Gaps ordered by work-order</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5.2 Suggested Steps</a:t>
            </a:r>
          </a:p>
          <a:p>
            <a:pPr algn="l"/>
            <a:r>
              <a:rPr lang="en-GB" sz="1100">
                <a:solidFill>
                  <a:srgbClr val="2F528F"/>
                </a:solidFill>
                <a:latin typeface="Calibri" panose="020F0502020204030204" pitchFamily="34" charset="0"/>
              </a:rPr>
              <a:t>The suggested steps are as follows:</a:t>
            </a:r>
          </a:p>
          <a:p>
            <a:pPr algn="l"/>
            <a:r>
              <a:rPr lang="en-GB" sz="1100">
                <a:solidFill>
                  <a:srgbClr val="2F528F"/>
                </a:solidFill>
                <a:latin typeface="Calibri" panose="020F0502020204030204" pitchFamily="34" charset="0"/>
              </a:rPr>
              <a:t>■ Draw up a matrix with all the ABBs of the Baseline Architecture on the vertical axis, and all</a:t>
            </a:r>
          </a:p>
          <a:p>
            <a:pPr algn="l"/>
            <a:r>
              <a:rPr lang="en-GB" sz="1100">
                <a:solidFill>
                  <a:srgbClr val="2F528F"/>
                </a:solidFill>
                <a:latin typeface="Calibri" panose="020F0502020204030204" pitchFamily="34" charset="0"/>
              </a:rPr>
              <a:t>the ABBs of the Target Architecture on the horizontal axis</a:t>
            </a:r>
          </a:p>
          <a:p>
            <a:pPr algn="l"/>
            <a:r>
              <a:rPr lang="en-GB" sz="1100">
                <a:solidFill>
                  <a:srgbClr val="2F528F"/>
                </a:solidFill>
                <a:latin typeface="Calibri" panose="020F0502020204030204" pitchFamily="34" charset="0"/>
              </a:rPr>
              <a:t>■ Add to the Baseline Architecture axis a final row labelled "New", and to the Target</a:t>
            </a:r>
          </a:p>
          <a:p>
            <a:pPr algn="l"/>
            <a:r>
              <a:rPr lang="en-GB" sz="1100">
                <a:solidFill>
                  <a:srgbClr val="2F528F"/>
                </a:solidFill>
                <a:latin typeface="Calibri" panose="020F0502020204030204" pitchFamily="34" charset="0"/>
              </a:rPr>
              <a:t>Architecture axis a final column labelled "Eliminated"</a:t>
            </a:r>
          </a:p>
          <a:p>
            <a:pPr algn="l"/>
            <a:r>
              <a:rPr lang="en-GB" sz="1100">
                <a:solidFill>
                  <a:srgbClr val="2F528F"/>
                </a:solidFill>
                <a:latin typeface="Calibri" panose="020F0502020204030204" pitchFamily="34" charset="0"/>
              </a:rPr>
              <a:t>■ Where an ABB is available in both the Baseline and Target Architectures, record this with</a:t>
            </a:r>
          </a:p>
          <a:p>
            <a:pPr algn="l"/>
            <a:r>
              <a:rPr lang="en-GB" sz="1100">
                <a:solidFill>
                  <a:srgbClr val="2F528F"/>
                </a:solidFill>
                <a:latin typeface="Calibri" panose="020F0502020204030204" pitchFamily="34" charset="0"/>
              </a:rPr>
              <a:t>"Included" at the intersecting cell</a:t>
            </a:r>
          </a:p>
          <a:p>
            <a:pPr algn="l"/>
            <a:r>
              <a:rPr lang="en-GB" sz="1100">
                <a:solidFill>
                  <a:srgbClr val="2F528F"/>
                </a:solidFill>
                <a:latin typeface="Calibri" panose="020F0502020204030204" pitchFamily="34" charset="0"/>
              </a:rPr>
              <a:t>■ Where an ABB from the Baseline Architecture is missing in the Target Architecture, each</a:t>
            </a:r>
          </a:p>
          <a:p>
            <a:pPr algn="l"/>
            <a:r>
              <a:rPr lang="en-GB" sz="1100">
                <a:solidFill>
                  <a:srgbClr val="2F528F"/>
                </a:solidFill>
                <a:latin typeface="Calibri" panose="020F0502020204030204" pitchFamily="34" charset="0"/>
              </a:rPr>
              <a:t>must be reviewed</a:t>
            </a:r>
          </a:p>
          <a:p>
            <a:pPr algn="l"/>
            <a:r>
              <a:rPr lang="en-GB" sz="1100">
                <a:solidFill>
                  <a:srgbClr val="2F528F"/>
                </a:solidFill>
                <a:latin typeface="Calibri" panose="020F0502020204030204" pitchFamily="34" charset="0"/>
              </a:rPr>
              <a:t>If it was correctly eliminated, mark it as such in the appropriate "Eliminated" cell. If it was</a:t>
            </a:r>
          </a:p>
          <a:p>
            <a:pPr algn="l"/>
            <a:r>
              <a:rPr lang="en-GB" sz="1100">
                <a:solidFill>
                  <a:srgbClr val="2F528F"/>
                </a:solidFill>
                <a:latin typeface="Calibri" panose="020F0502020204030204" pitchFamily="34" charset="0"/>
              </a:rPr>
              <a:t>not, then an accidental omission in the Target Architecture has been uncovered that must be</a:t>
            </a:r>
          </a:p>
          <a:p>
            <a:pPr algn="l"/>
            <a:r>
              <a:rPr lang="en-GB" sz="1100">
                <a:solidFill>
                  <a:srgbClr val="2F528F"/>
                </a:solidFill>
                <a:latin typeface="Calibri" panose="020F0502020204030204" pitchFamily="34" charset="0"/>
              </a:rPr>
              <a:t>addressed by reinstating the ABB in the next iteration of the architecture design — mark it</a:t>
            </a:r>
          </a:p>
          <a:p>
            <a:pPr algn="l"/>
            <a:r>
              <a:rPr lang="en-GB" sz="1100">
                <a:solidFill>
                  <a:srgbClr val="2F528F"/>
                </a:solidFill>
                <a:latin typeface="Calibri" panose="020F0502020204030204" pitchFamily="34" charset="0"/>
              </a:rPr>
              <a:t>as such in the appropriate "Eliminated" cell.</a:t>
            </a:r>
          </a:p>
          <a:p>
            <a:pPr algn="l"/>
            <a:r>
              <a:rPr lang="en-GB" sz="1100">
                <a:solidFill>
                  <a:srgbClr val="2F528F"/>
                </a:solidFill>
                <a:latin typeface="Calibri" panose="020F0502020204030204" pitchFamily="34" charset="0"/>
              </a:rPr>
              <a:t>■ Where an ABB from the Target Architecture cannot be found in the Baseline Architecture,</a:t>
            </a:r>
          </a:p>
          <a:p>
            <a:pPr algn="l"/>
            <a:r>
              <a:rPr lang="en-GB" sz="1100">
                <a:solidFill>
                  <a:srgbClr val="2F528F"/>
                </a:solidFill>
                <a:latin typeface="Calibri" panose="020F0502020204030204" pitchFamily="34" charset="0"/>
              </a:rPr>
              <a:t>mark it at the intersection with the "New" row as a gap that needs to filled, either by</a:t>
            </a:r>
          </a:p>
          <a:p>
            <a:pPr algn="l"/>
            <a:r>
              <a:rPr lang="en-GB" sz="1100">
                <a:solidFill>
                  <a:srgbClr val="2F528F"/>
                </a:solidFill>
                <a:latin typeface="Calibri" panose="020F0502020204030204" pitchFamily="34" charset="0"/>
              </a:rPr>
              <a:t>developing or procuring the building block</a:t>
            </a:r>
          </a:p>
          <a:p>
            <a:pPr algn="l"/>
            <a:r>
              <a:rPr lang="en-GB" sz="1100">
                <a:solidFill>
                  <a:srgbClr val="2F528F"/>
                </a:solidFill>
                <a:latin typeface="Calibri" panose="020F0502020204030204" pitchFamily="34" charset="0"/>
              </a:rPr>
              <a:t>When the exercise is complete, anything under "Eliminated" or "New" is a gap, which should either be explained as correctly eliminated, or marked as to be addressed by reinstating or developing/procuring the building block.</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61</a:t>
            </a:fld>
            <a:endParaRPr lang="en-GB">
              <a:latin typeface="Calibri" panose="020F0502020204030204" pitchFamily="34" charset="0"/>
            </a:endParaRPr>
          </a:p>
        </p:txBody>
      </p:sp>
    </p:spTree>
    <p:extLst>
      <p:ext uri="{BB962C8B-B14F-4D97-AF65-F5344CB8AC3E}">
        <p14:creationId xmlns:p14="http://schemas.microsoft.com/office/powerpoint/2010/main" val="26688342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Q-43
Level=1 : L.O.= 1.12b : Briefly explain gap analysis.
See : TOGAF® Series Guide: A Practitioners’ Approach to Developing Enterprise Architecture Following the TOGAF® ADM : Page 114 : §15.2.3</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It is good practice to continuously assess in-flight change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Consider using summary reporting with a high visual impact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Binary test preferred:</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compliance and non-compliance (Red/Green)</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otherwise 1-to-3 scale (Red/Yellow/Green) should be sufficient. </a:t>
            </a:r>
          </a:p>
          <a:p>
            <a:r>
              <a:rPr lang="en-GB" sz="1100">
                <a:solidFill>
                  <a:srgbClr val="2F528F"/>
                </a:solidFill>
                <a:latin typeface="Calibri" panose="020F0502020204030204" pitchFamily="34" charset="0"/>
              </a:rPr>
              <a:t>Example: reporting against constraints, expected value, and known gaps.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15.2.3 Long-Term Compliance Reporting </a:t>
            </a:r>
          </a:p>
          <a:p>
            <a:r>
              <a:rPr lang="en-GB" sz="1100">
                <a:solidFill>
                  <a:srgbClr val="2F528F"/>
                </a:solidFill>
                <a:latin typeface="Calibri" panose="020F0502020204030204" pitchFamily="34" charset="0"/>
              </a:rPr>
              <a:t>The chapters discussing walk-throughs for Architecture to Support Strategy, Portfolio, and Project all included assessments of in-flight change and considered using summary reporting with a high visual impact. Below is an example of reporting against constraints, expected value, and known gaps. In all cases, the assessment will return either not applicable, conformance, or non-conformance. Good practitioners will look for binary tests: compliance and con-compliance (Red/Green) where possible. Where binary testing is not possible, a 1-to-3 scale (Red/Yellow/Green) should provide sufficient range to provide a summary report.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62</a:t>
            </a:fld>
            <a:endParaRPr lang="en-GB">
              <a:latin typeface="Calibri" panose="020F0502020204030204" pitchFamily="34" charset="0"/>
            </a:endParaRPr>
          </a:p>
        </p:txBody>
      </p:sp>
    </p:spTree>
    <p:extLst>
      <p:ext uri="{BB962C8B-B14F-4D97-AF65-F5344CB8AC3E}">
        <p14:creationId xmlns:p14="http://schemas.microsoft.com/office/powerpoint/2010/main" val="42827322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2.1a : Define the following concepts: Application Architecture
See : TOGAF® Standard – Introduction and Core Concepts : Page 41 : §4.3</a:t>
            </a:r>
          </a:p>
          <a:p>
            <a:r>
              <a:rPr lang="en-GB" sz="1100">
                <a:solidFill>
                  <a:srgbClr val="2F528F"/>
                </a:solidFill>
                <a:latin typeface="Calibri" panose="020F0502020204030204" pitchFamily="34" charset="0"/>
              </a:rPr>
              <a:t>These texts are reproduced from the TOGAF® Standard, 10th Edition, 2022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Application Architecture </a:t>
            </a:r>
          </a:p>
          <a:p>
            <a:r>
              <a:rPr lang="en-GB" sz="1100">
                <a:solidFill>
                  <a:srgbClr val="2F528F"/>
                </a:solidFill>
                <a:latin typeface="Calibri" panose="020F0502020204030204" pitchFamily="34" charset="0"/>
              </a:rPr>
              <a:t>A description of the structure and interaction of the applications that provide key business capabilities and manage the data assets.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Architecture Landscape</a:t>
            </a:r>
          </a:p>
          <a:p>
            <a:r>
              <a:rPr lang="en-GB" sz="1100">
                <a:solidFill>
                  <a:srgbClr val="2F528F"/>
                </a:solidFill>
                <a:latin typeface="Calibri" panose="020F0502020204030204" pitchFamily="34" charset="0"/>
              </a:rPr>
              <a:t>The architectural representation of assets in use, or planned, by the enterprise at particular points in time.</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Architecture Model</a:t>
            </a:r>
          </a:p>
          <a:p>
            <a:r>
              <a:rPr lang="en-GB" sz="1100">
                <a:solidFill>
                  <a:srgbClr val="2F528F"/>
                </a:solidFill>
                <a:latin typeface="Calibri" panose="020F0502020204030204" pitchFamily="34" charset="0"/>
              </a:rPr>
              <a:t>A representation of a subject of interest.</a:t>
            </a:r>
          </a:p>
          <a:p>
            <a:r>
              <a:rPr lang="en-GB" sz="1100">
                <a:solidFill>
                  <a:srgbClr val="2F528F"/>
                </a:solidFill>
                <a:latin typeface="Calibri" panose="020F0502020204030204" pitchFamily="34" charset="0"/>
              </a:rPr>
              <a:t>	Note: An architecture model provides a smaller scale, simplified,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and/or abstract representation of the subject matter.</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Artifact</a:t>
            </a:r>
          </a:p>
          <a:p>
            <a:r>
              <a:rPr lang="en-GB" sz="1100">
                <a:solidFill>
                  <a:srgbClr val="2F528F"/>
                </a:solidFill>
                <a:latin typeface="Calibri" panose="020F0502020204030204" pitchFamily="34" charset="0"/>
              </a:rPr>
              <a:t>An architectural work product that describes an aspect of the architecture.</a:t>
            </a:r>
          </a:p>
          <a:p>
            <a:endParaRPr lang="en-GB" sz="1100">
              <a:solidFill>
                <a:srgbClr val="2F528F"/>
              </a:solidFill>
              <a:latin typeface="Calibri" panose="020F0502020204030204" pitchFamily="34" charset="0"/>
            </a:endParaRPr>
          </a:p>
          <a:p>
            <a:pPr defTabSz="989838">
              <a:defRPr/>
            </a:pPr>
            <a:r>
              <a:rPr lang="en-GB" sz="1100">
                <a:solidFill>
                  <a:srgbClr val="2F528F"/>
                </a:solidFill>
                <a:latin typeface="Calibri" panose="020F0502020204030204" pitchFamily="34" charset="0"/>
              </a:rPr>
              <a:t>For terms, not defined in </a:t>
            </a:r>
            <a:r>
              <a:rPr lang="en-GB" sz="1100" i="1">
                <a:solidFill>
                  <a:srgbClr val="2F528F"/>
                </a:solidFill>
                <a:latin typeface="Calibri" panose="020F0502020204030204" pitchFamily="34" charset="0"/>
              </a:rPr>
              <a:t>Introduction and Core Concepts </a:t>
            </a:r>
            <a:r>
              <a:rPr lang="en-GB" sz="1100">
                <a:solidFill>
                  <a:srgbClr val="2F528F"/>
                </a:solidFill>
                <a:latin typeface="Calibri" panose="020F0502020204030204" pitchFamily="34" charset="0"/>
              </a:rPr>
              <a:t>see Merriam-Webster® Collegiate Dictionary </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63</a:t>
            </a:fld>
            <a:endParaRPr lang="en-GB">
              <a:latin typeface="Calibri" panose="020F0502020204030204" pitchFamily="34" charset="0"/>
            </a:endParaRPr>
          </a:p>
        </p:txBody>
      </p:sp>
    </p:spTree>
    <p:extLst>
      <p:ext uri="{BB962C8B-B14F-4D97-AF65-F5344CB8AC3E}">
        <p14:creationId xmlns:p14="http://schemas.microsoft.com/office/powerpoint/2010/main" val="34923883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2.1b : Define the following concepts: Architecture Landscape
See : TOGAF® Standard – Introduction and Core Concepts : Page 43 : §4.15</a:t>
            </a:r>
          </a:p>
          <a:p>
            <a:r>
              <a:rPr lang="en-GB" sz="1100">
                <a:solidFill>
                  <a:srgbClr val="2F528F"/>
                </a:solidFill>
                <a:latin typeface="Calibri" panose="020F0502020204030204" pitchFamily="34" charset="0"/>
              </a:rPr>
              <a:t>These texts are reproduced from the TOGAF® Standard, 10th Edition, 2022</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Business Architecture</a:t>
            </a:r>
          </a:p>
          <a:p>
            <a:r>
              <a:rPr lang="en-GB" sz="1100">
                <a:solidFill>
                  <a:srgbClr val="2F528F"/>
                </a:solidFill>
                <a:latin typeface="Calibri" panose="020F0502020204030204" pitchFamily="34" charset="0"/>
              </a:rPr>
              <a:t>A representation of holistic, multi-dimensional business views of: capabilities, end-to-end value delivery, information, and organizational structure; and the relationships among these business views and strategies, products, policies, processes, initiatives, and stakeholders.</a:t>
            </a:r>
          </a:p>
          <a:p>
            <a:r>
              <a:rPr lang="en-GB" sz="1100">
                <a:solidFill>
                  <a:srgbClr val="2F528F"/>
                </a:solidFill>
                <a:latin typeface="Calibri" panose="020F0502020204030204" pitchFamily="34" charset="0"/>
              </a:rPr>
              <a:t>	Note: Business Architecture relates business elements to business goals and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elements of other domains.</a:t>
            </a:r>
          </a:p>
          <a:p>
            <a:r>
              <a:rPr lang="en-GB" sz="1100" b="1">
                <a:solidFill>
                  <a:srgbClr val="2F528F"/>
                </a:solidFill>
                <a:latin typeface="Calibri" panose="020F0502020204030204" pitchFamily="34" charset="0"/>
              </a:rPr>
              <a:t>Capability</a:t>
            </a:r>
          </a:p>
          <a:p>
            <a:r>
              <a:rPr lang="en-GB" sz="1100">
                <a:solidFill>
                  <a:srgbClr val="2F528F"/>
                </a:solidFill>
                <a:latin typeface="Calibri" panose="020F0502020204030204" pitchFamily="34" charset="0"/>
              </a:rPr>
              <a:t>An ability that an organization, person, or system possesses.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Note: This a general-purpose definition.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See Section 4.28 for how this concept is refined for usage in Business Architecture.</a:t>
            </a:r>
          </a:p>
          <a:p>
            <a:r>
              <a:rPr lang="en-GB" sz="1100" b="1">
                <a:solidFill>
                  <a:srgbClr val="2F528F"/>
                </a:solidFill>
                <a:latin typeface="Calibri" panose="020F0502020204030204" pitchFamily="34" charset="0"/>
              </a:rPr>
              <a:t>Business Model</a:t>
            </a:r>
          </a:p>
          <a:p>
            <a:r>
              <a:rPr lang="en-GB" sz="1100">
                <a:solidFill>
                  <a:srgbClr val="2F528F"/>
                </a:solidFill>
                <a:latin typeface="Calibri" panose="020F0502020204030204" pitchFamily="34" charset="0"/>
              </a:rPr>
              <a:t>A model describing the rationale for how an enterprise creates, delivers, and captures value.</a:t>
            </a:r>
          </a:p>
          <a:p>
            <a:r>
              <a:rPr lang="en-GB" sz="1100" b="1">
                <a:solidFill>
                  <a:srgbClr val="2F528F"/>
                </a:solidFill>
                <a:latin typeface="Calibri" panose="020F0502020204030204" pitchFamily="34" charset="0"/>
              </a:rPr>
              <a:t>Capability</a:t>
            </a:r>
          </a:p>
          <a:p>
            <a:r>
              <a:rPr lang="en-GB" sz="1100">
                <a:solidFill>
                  <a:srgbClr val="2F528F"/>
                </a:solidFill>
                <a:latin typeface="Calibri" panose="020F0502020204030204" pitchFamily="34" charset="0"/>
              </a:rPr>
              <a:t>An ability that an organization, person, or system possesses.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Note: This a general-purpose definition.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See Section 4.28 for how this concept is refined for usage in Business Architecture.</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64</a:t>
            </a:fld>
            <a:endParaRPr lang="en-GB">
              <a:latin typeface="Calibri" panose="020F0502020204030204" pitchFamily="34" charset="0"/>
            </a:endParaRPr>
          </a:p>
        </p:txBody>
      </p:sp>
    </p:spTree>
    <p:extLst>
      <p:ext uri="{BB962C8B-B14F-4D97-AF65-F5344CB8AC3E}">
        <p14:creationId xmlns:p14="http://schemas.microsoft.com/office/powerpoint/2010/main" val="25877547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2.1c : Define the following concepts: Architecture Model
See : TOGAF® Standard – Introduction and Core Concepts : Page 44 : §4.17</a:t>
            </a:r>
          </a:p>
          <a:p>
            <a:r>
              <a:rPr lang="en-GB" sz="1100">
                <a:solidFill>
                  <a:srgbClr val="2F528F"/>
                </a:solidFill>
                <a:latin typeface="Calibri" panose="020F0502020204030204" pitchFamily="34" charset="0"/>
              </a:rPr>
              <a:t>These texts are reproduced from the TOGAF® Standard, 10th Edition, 2022</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Capability Architecture</a:t>
            </a:r>
          </a:p>
          <a:p>
            <a:r>
              <a:rPr lang="en-GB" sz="1100">
                <a:solidFill>
                  <a:srgbClr val="2F528F"/>
                </a:solidFill>
                <a:latin typeface="Calibri" panose="020F0502020204030204" pitchFamily="34" charset="0"/>
              </a:rPr>
              <a:t>An architecture that describes the abilities that an enterprise possesses.</a:t>
            </a:r>
          </a:p>
          <a:p>
            <a:br>
              <a:rPr lang="en-GB" sz="1100" b="1">
                <a:solidFill>
                  <a:srgbClr val="2F528F"/>
                </a:solidFill>
                <a:latin typeface="Calibri" panose="020F0502020204030204" pitchFamily="34" charset="0"/>
              </a:rPr>
            </a:br>
            <a:r>
              <a:rPr lang="en-GB" sz="1100" b="1">
                <a:solidFill>
                  <a:srgbClr val="2F528F"/>
                </a:solidFill>
                <a:latin typeface="Calibri" panose="020F0502020204030204" pitchFamily="34" charset="0"/>
              </a:rPr>
              <a:t>Data Architecture</a:t>
            </a:r>
          </a:p>
          <a:p>
            <a:r>
              <a:rPr lang="en-GB" sz="1100">
                <a:solidFill>
                  <a:srgbClr val="2F528F"/>
                </a:solidFill>
                <a:latin typeface="Calibri" panose="020F0502020204030204" pitchFamily="34" charset="0"/>
              </a:rPr>
              <a:t>A description of the structure of the enterprise’s major types and sources of data, logical data assets, physical data assets, and data management resources.</a:t>
            </a:r>
          </a:p>
          <a:p>
            <a:pPr marL="677077" indent="-677077"/>
            <a:r>
              <a:rPr lang="en-GB" sz="1100">
                <a:solidFill>
                  <a:srgbClr val="2F528F"/>
                </a:solidFill>
                <a:latin typeface="Calibri" panose="020F0502020204030204" pitchFamily="34" charset="0"/>
              </a:rPr>
              <a:t> 	Note: Data Architecture is described in the TOGAF Standard — Architecture Development Method.</a:t>
            </a:r>
          </a:p>
          <a:p>
            <a:pPr marL="677077" indent="-677077"/>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Deliverable</a:t>
            </a:r>
          </a:p>
          <a:p>
            <a:r>
              <a:rPr lang="en-GB" sz="1100">
                <a:solidFill>
                  <a:srgbClr val="2F528F"/>
                </a:solidFill>
                <a:latin typeface="Calibri" panose="020F0502020204030204" pitchFamily="34" charset="0"/>
              </a:rPr>
              <a:t>An architectural work product that is contractually specified and in turn formally reviewed, agreed, and signed off by the stakeholders.</a:t>
            </a:r>
          </a:p>
          <a:p>
            <a:r>
              <a:rPr lang="en-GB" sz="1100">
                <a:solidFill>
                  <a:srgbClr val="2F528F"/>
                </a:solidFill>
                <a:latin typeface="Calibri" panose="020F0502020204030204" pitchFamily="34" charset="0"/>
              </a:rPr>
              <a:t> 	Note: Deliverables represent the output of projects and those deliverables that are</a:t>
            </a:r>
          </a:p>
          <a:p>
            <a:r>
              <a:rPr lang="en-GB" sz="1100">
                <a:solidFill>
                  <a:srgbClr val="2F528F"/>
                </a:solidFill>
                <a:latin typeface="Calibri" panose="020F0502020204030204" pitchFamily="34" charset="0"/>
              </a:rPr>
              <a:t> 	in documentation form will typically be archived on completion of a project, or</a:t>
            </a:r>
          </a:p>
          <a:p>
            <a:r>
              <a:rPr lang="en-GB" sz="1100">
                <a:solidFill>
                  <a:srgbClr val="2F528F"/>
                </a:solidFill>
                <a:latin typeface="Calibri" panose="020F0502020204030204" pitchFamily="34" charset="0"/>
              </a:rPr>
              <a:t> 	transitioned into an Architecture Repository as a reference model, standard, or</a:t>
            </a:r>
          </a:p>
          <a:p>
            <a:r>
              <a:rPr lang="en-GB" sz="1100">
                <a:solidFill>
                  <a:srgbClr val="2F528F"/>
                </a:solidFill>
                <a:latin typeface="Calibri" panose="020F0502020204030204" pitchFamily="34" charset="0"/>
              </a:rPr>
              <a:t> 	snapshot of the Architecture Landscape at a point in time.</a:t>
            </a:r>
          </a:p>
          <a:p>
            <a:pPr marL="677077" indent="-677077"/>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65</a:t>
            </a:fld>
            <a:endParaRPr lang="en-GB">
              <a:latin typeface="Calibri" panose="020F0502020204030204" pitchFamily="34" charset="0"/>
            </a:endParaRPr>
          </a:p>
        </p:txBody>
      </p:sp>
    </p:spTree>
    <p:extLst>
      <p:ext uri="{BB962C8B-B14F-4D97-AF65-F5344CB8AC3E}">
        <p14:creationId xmlns:p14="http://schemas.microsoft.com/office/powerpoint/2010/main" val="18324129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2.1d : Define the following concepts: Artifact
See : TOGAF® Standard – Introduction and Core Concepts : Page 45 : §4.23</a:t>
            </a:r>
          </a:p>
          <a:p>
            <a:r>
              <a:rPr lang="en-GB" sz="1100">
                <a:solidFill>
                  <a:srgbClr val="2F528F"/>
                </a:solidFill>
                <a:latin typeface="Calibri" panose="020F0502020204030204" pitchFamily="34" charset="0"/>
              </a:rPr>
              <a:t>These texts are reproduced from the TOGAF® Standard, 10th Edition, 2022</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Gap</a:t>
            </a:r>
          </a:p>
          <a:p>
            <a:r>
              <a:rPr lang="en-GB" sz="1100">
                <a:solidFill>
                  <a:srgbClr val="2F528F"/>
                </a:solidFill>
                <a:latin typeface="Calibri" panose="020F0502020204030204" pitchFamily="34" charset="0"/>
              </a:rPr>
              <a:t>A statement of difference between two states. Used in the context of gap analysis, where the difference between the Baseline and Target Architecture is identified.</a:t>
            </a:r>
          </a:p>
          <a:p>
            <a:r>
              <a:rPr lang="en-GB" sz="1100">
                <a:solidFill>
                  <a:srgbClr val="2F528F"/>
                </a:solidFill>
                <a:latin typeface="Calibri" panose="020F0502020204030204" pitchFamily="34" charset="0"/>
              </a:rPr>
              <a:t>Note: Gap analysis is described in the TOGAF Standard — ADM Techniques.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Metamodel</a:t>
            </a:r>
          </a:p>
          <a:p>
            <a:r>
              <a:rPr lang="en-GB" sz="1100">
                <a:solidFill>
                  <a:srgbClr val="2F528F"/>
                </a:solidFill>
                <a:latin typeface="Calibri" panose="020F0502020204030204" pitchFamily="34" charset="0"/>
              </a:rPr>
              <a:t>A model that describes the entities used in building an Architecture Description, their characteristics, and the key relationships between those entities.</a:t>
            </a:r>
          </a:p>
          <a:p>
            <a:endParaRPr lang="en-GB" sz="1100">
              <a:solidFill>
                <a:srgbClr val="2F528F"/>
              </a:solidFill>
              <a:latin typeface="Calibri" panose="020F0502020204030204" pitchFamily="34" charset="0"/>
            </a:endParaRPr>
          </a:p>
          <a:p>
            <a:r>
              <a:rPr lang="en-GB" sz="1100" b="1" err="1">
                <a:solidFill>
                  <a:srgbClr val="2F528F"/>
                </a:solidFill>
                <a:latin typeface="Calibri" panose="020F0502020204030204" pitchFamily="34" charset="0"/>
              </a:rPr>
              <a:t>Modeling</a:t>
            </a:r>
            <a:endParaRPr lang="en-GB" sz="1100" b="1">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technique through construction of models which enables a subject to be represented in a form that enables reasoning, insight, and clarity concerning the essence of the subject matter.</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66</a:t>
            </a:fld>
            <a:endParaRPr lang="en-GB">
              <a:latin typeface="Calibri" panose="020F0502020204030204" pitchFamily="34" charset="0"/>
            </a:endParaRPr>
          </a:p>
        </p:txBody>
      </p:sp>
    </p:spTree>
    <p:extLst>
      <p:ext uri="{BB962C8B-B14F-4D97-AF65-F5344CB8AC3E}">
        <p14:creationId xmlns:p14="http://schemas.microsoft.com/office/powerpoint/2010/main" val="12435730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2.1e : Define the following concepts: Business Architecture
See : TOGAF® Standard – Introduction and Core Concepts : Page 46 : §4.27</a:t>
            </a:r>
          </a:p>
          <a:p>
            <a:r>
              <a:rPr lang="en-GB" sz="1100">
                <a:solidFill>
                  <a:srgbClr val="2F528F"/>
                </a:solidFill>
                <a:latin typeface="Calibri" panose="020F0502020204030204" pitchFamily="34" charset="0"/>
              </a:rPr>
              <a:t>These texts are reproduced from the TOGAF® Standard, 10th Edition, 2022</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67</a:t>
            </a:fld>
            <a:endParaRPr lang="en-GB">
              <a:latin typeface="Calibri" panose="020F0502020204030204" pitchFamily="34" charset="0"/>
            </a:endParaRPr>
          </a:p>
        </p:txBody>
      </p:sp>
    </p:spTree>
    <p:extLst>
      <p:ext uri="{BB962C8B-B14F-4D97-AF65-F5344CB8AC3E}">
        <p14:creationId xmlns:p14="http://schemas.microsoft.com/office/powerpoint/2010/main" val="11312061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2.1f : Define the following concepts: Business Model
See : TOGAF® Standard – Introduction and Core Concepts : Page 46 : §4.31</a:t>
            </a:r>
          </a:p>
          <a:p>
            <a:r>
              <a:rPr lang="en-GB" sz="1100">
                <a:solidFill>
                  <a:srgbClr val="2F528F"/>
                </a:solidFill>
                <a:latin typeface="Calibri" panose="020F0502020204030204" pitchFamily="34" charset="0"/>
              </a:rPr>
              <a:t>These texts are reproduced from the TOGAF® Standard, 10th Edition, 2022</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Stakeholder</a:t>
            </a:r>
          </a:p>
          <a:p>
            <a:r>
              <a:rPr lang="en-GB" sz="1100">
                <a:solidFill>
                  <a:srgbClr val="2F528F"/>
                </a:solidFill>
                <a:latin typeface="Calibri" panose="020F0502020204030204" pitchFamily="34" charset="0"/>
              </a:rPr>
              <a:t>An individual, team, organization, or class thereof, having an interest in a system.</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Strategic Architecture</a:t>
            </a:r>
          </a:p>
          <a:p>
            <a:r>
              <a:rPr lang="en-GB" sz="1100">
                <a:solidFill>
                  <a:srgbClr val="2F528F"/>
                </a:solidFill>
                <a:latin typeface="Calibri" panose="020F0502020204030204" pitchFamily="34" charset="0"/>
              </a:rPr>
              <a:t>A summary formal description of the enterprise, providing an organizing framework for operational and change activity, and an executive-level, long-term view for direction setting.</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Technology Architecture</a:t>
            </a:r>
          </a:p>
          <a:p>
            <a:r>
              <a:rPr lang="en-GB" sz="1100">
                <a:solidFill>
                  <a:srgbClr val="2F528F"/>
                </a:solidFill>
                <a:latin typeface="Calibri" panose="020F0502020204030204" pitchFamily="34" charset="0"/>
              </a:rPr>
              <a:t>A description of the structure and interaction of the technology services and technology components.</a:t>
            </a:r>
          </a:p>
          <a:p>
            <a:r>
              <a:rPr lang="en-GB" sz="1100">
                <a:solidFill>
                  <a:srgbClr val="2F528F"/>
                </a:solidFill>
                <a:latin typeface="Calibri" panose="020F0502020204030204" pitchFamily="34" charset="0"/>
              </a:rPr>
              <a:t>Note: Technology Architecture is described in the TOGAF Standard — Architecture Development Method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68</a:t>
            </a:fld>
            <a:endParaRPr lang="en-GB">
              <a:latin typeface="Calibri" panose="020F0502020204030204" pitchFamily="34" charset="0"/>
            </a:endParaRPr>
          </a:p>
        </p:txBody>
      </p:sp>
    </p:spTree>
    <p:extLst>
      <p:ext uri="{BB962C8B-B14F-4D97-AF65-F5344CB8AC3E}">
        <p14:creationId xmlns:p14="http://schemas.microsoft.com/office/powerpoint/2010/main" val="3107684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Q-45</a:t>
            </a:r>
          </a:p>
          <a:p>
            <a:r>
              <a:rPr lang="en-GB" sz="1100">
                <a:solidFill>
                  <a:srgbClr val="2F528F"/>
                </a:solidFill>
                <a:latin typeface="Calibri" panose="020F0502020204030204" pitchFamily="34" charset="0"/>
              </a:rPr>
              <a:t>Level=1 : L.O.= 2.1f : Define the following concepts: Business Model
See : TOGAF® Standard – Introduction and Core Concepts : Page 46 : §4.33</a:t>
            </a:r>
          </a:p>
          <a:p>
            <a:r>
              <a:rPr lang="en-GB" sz="1100">
                <a:solidFill>
                  <a:srgbClr val="2F528F"/>
                </a:solidFill>
                <a:latin typeface="Calibri" panose="020F0502020204030204" pitchFamily="34" charset="0"/>
              </a:rPr>
              <a:t>These texts are reproduced from the TOGAF® Standard, 10th Edition, 2022</a:t>
            </a:r>
          </a:p>
          <a:p>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Transition Architecture</a:t>
            </a:r>
          </a:p>
          <a:p>
            <a:r>
              <a:rPr lang="en-GB" sz="1100">
                <a:solidFill>
                  <a:srgbClr val="2F528F"/>
                </a:solidFill>
                <a:latin typeface="Calibri" panose="020F0502020204030204" pitchFamily="34" charset="0"/>
              </a:rPr>
              <a:t>A formal description of one state of the architecture at an architecturally significant point in time.</a:t>
            </a:r>
          </a:p>
          <a:p>
            <a:pPr marL="677077" indent="-677077"/>
            <a:r>
              <a:rPr lang="en-GB" sz="1100">
                <a:solidFill>
                  <a:srgbClr val="2F528F"/>
                </a:solidFill>
                <a:latin typeface="Calibri" panose="020F0502020204030204" pitchFamily="34" charset="0"/>
              </a:rPr>
              <a:t>Note: One or more Transition Architectures may be used to describe the progression in time from the Baseline to the Target Architecture.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Transition Architecture is described in the TOGAF Standard — Architecture Content: Architecture Definition Document.</a:t>
            </a:r>
          </a:p>
          <a:p>
            <a:pPr marL="677077" indent="-677077"/>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Work Package</a:t>
            </a:r>
          </a:p>
          <a:p>
            <a:r>
              <a:rPr lang="en-GB" sz="1100">
                <a:solidFill>
                  <a:srgbClr val="2F528F"/>
                </a:solidFill>
                <a:latin typeface="Calibri" panose="020F0502020204030204" pitchFamily="34" charset="0"/>
              </a:rPr>
              <a:t>A set of actions identified to achieve one or more objectives for the business. A work package can be a part of a project, a complete project, or a program.</a:t>
            </a:r>
          </a:p>
          <a:p>
            <a:pPr marL="677077" indent="-677077"/>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69</a:t>
            </a:fld>
            <a:endParaRPr lang="en-GB">
              <a:latin typeface="Calibri" panose="020F0502020204030204" pitchFamily="34" charset="0"/>
            </a:endParaRPr>
          </a:p>
        </p:txBody>
      </p:sp>
    </p:spTree>
    <p:extLst>
      <p:ext uri="{BB962C8B-B14F-4D97-AF65-F5344CB8AC3E}">
        <p14:creationId xmlns:p14="http://schemas.microsoft.com/office/powerpoint/2010/main" val="17818089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3.1a : Briefly describe the ADM and its phases.
See : TOGAF® Standard – Introduction and Core Concepts : Page 16 : §3.4</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 tested and repeatable process for developing architectures includes:</a:t>
            </a:r>
          </a:p>
          <a:p>
            <a:pPr marL="484608" indent="-309324">
              <a:buFont typeface="Arial" panose="020B0604020202020204" pitchFamily="34" charset="0"/>
              <a:buChar char="•"/>
            </a:pPr>
            <a:r>
              <a:rPr lang="en-GB" sz="1100">
                <a:solidFill>
                  <a:srgbClr val="2F528F"/>
                </a:solidFill>
                <a:latin typeface="Calibri" panose="020F0502020204030204" pitchFamily="34" charset="0"/>
              </a:rPr>
              <a:t>establishing an architecture framework</a:t>
            </a:r>
          </a:p>
          <a:p>
            <a:pPr marL="484608" indent="-309324">
              <a:buFont typeface="Arial" panose="020B0604020202020204" pitchFamily="34" charset="0"/>
              <a:buChar char="•"/>
            </a:pPr>
            <a:r>
              <a:rPr lang="en-GB" sz="1100">
                <a:solidFill>
                  <a:srgbClr val="2F528F"/>
                </a:solidFill>
                <a:latin typeface="Calibri" panose="020F0502020204030204" pitchFamily="34" charset="0"/>
              </a:rPr>
              <a:t>developing architecture content transitioning</a:t>
            </a:r>
          </a:p>
          <a:p>
            <a:pPr marL="484608" indent="-309324">
              <a:buFont typeface="Arial" panose="020B0604020202020204" pitchFamily="34" charset="0"/>
              <a:buChar char="•"/>
            </a:pPr>
            <a:r>
              <a:rPr lang="en-GB" sz="1100">
                <a:solidFill>
                  <a:srgbClr val="2F528F"/>
                </a:solidFill>
                <a:latin typeface="Calibri" panose="020F0502020204030204" pitchFamily="34" charset="0"/>
              </a:rPr>
              <a:t>governing the realization of architectures</a:t>
            </a:r>
          </a:p>
          <a:p>
            <a:pPr marL="309324" indent="-309324" defTabSz="484608">
              <a:buFont typeface="Courier New" panose="02070309020205020404" pitchFamily="49" charset="0"/>
              <a:buChar char="o"/>
              <a:tabLst>
                <a:tab pos="388374" algn="l"/>
              </a:tabLst>
            </a:pPr>
            <a:r>
              <a:rPr lang="en-GB" sz="1100">
                <a:solidFill>
                  <a:srgbClr val="2F528F"/>
                </a:solidFill>
                <a:latin typeface="Calibri" panose="020F0502020204030204" pitchFamily="34" charset="0"/>
              </a:rPr>
              <a:t>Carried out within an iterative cycle of continuous:</a:t>
            </a:r>
          </a:p>
          <a:p>
            <a:pPr marL="484608" indent="-309324">
              <a:buFont typeface="Arial" panose="020B0604020202020204" pitchFamily="34" charset="0"/>
              <a:buChar char="•"/>
              <a:tabLst>
                <a:tab pos="388374" algn="l"/>
              </a:tabLst>
            </a:pPr>
            <a:r>
              <a:rPr lang="en-GB" sz="1100">
                <a:solidFill>
                  <a:srgbClr val="2F528F"/>
                </a:solidFill>
                <a:latin typeface="Calibri" panose="020F0502020204030204" pitchFamily="34" charset="0"/>
              </a:rPr>
              <a:t> architecture deﬁnition</a:t>
            </a:r>
          </a:p>
          <a:p>
            <a:pPr marL="484608" indent="-309324">
              <a:buFont typeface="Arial" panose="020B0604020202020204" pitchFamily="34" charset="0"/>
              <a:buChar char="•"/>
            </a:pPr>
            <a:r>
              <a:rPr lang="en-GB" sz="1100">
                <a:solidFill>
                  <a:srgbClr val="2F528F"/>
                </a:solidFill>
                <a:latin typeface="Calibri" panose="020F0502020204030204" pitchFamily="34" charset="0"/>
              </a:rPr>
              <a:t>realization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Allows organizations to transform their enterprises:</a:t>
            </a:r>
          </a:p>
          <a:p>
            <a:pPr marL="484608" indent="-309324">
              <a:buFont typeface="Arial" panose="020B0604020202020204" pitchFamily="34" charset="0"/>
              <a:buChar char="•"/>
            </a:pPr>
            <a:r>
              <a:rPr lang="en-GB" sz="1100">
                <a:solidFill>
                  <a:srgbClr val="2F528F"/>
                </a:solidFill>
                <a:latin typeface="Calibri" panose="020F0502020204030204" pitchFamily="34" charset="0"/>
              </a:rPr>
              <a:t>in a controlled manner</a:t>
            </a:r>
          </a:p>
          <a:p>
            <a:pPr marL="484608" indent="-309324">
              <a:buFont typeface="Arial" panose="020B0604020202020204" pitchFamily="34" charset="0"/>
              <a:buChar char="•"/>
            </a:pPr>
            <a:r>
              <a:rPr lang="en-GB" sz="1100">
                <a:solidFill>
                  <a:srgbClr val="2F528F"/>
                </a:solidFill>
                <a:latin typeface="Calibri" panose="020F0502020204030204" pitchFamily="34" charset="0"/>
              </a:rPr>
              <a:t>in response to business goals and opportunities</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3.4 Architecture Development Method</a:t>
            </a:r>
          </a:p>
          <a:p>
            <a:pPr algn="l"/>
            <a:r>
              <a:rPr lang="en-GB" sz="1100">
                <a:solidFill>
                  <a:srgbClr val="2F528F"/>
                </a:solidFill>
                <a:latin typeface="Calibri" panose="020F0502020204030204" pitchFamily="34" charset="0"/>
              </a:rPr>
              <a:t>The TOGAF Architecture Development Method (ADM) provides a tested and repeatable process</a:t>
            </a:r>
          </a:p>
          <a:p>
            <a:pPr algn="l"/>
            <a:r>
              <a:rPr lang="en-GB" sz="1100">
                <a:solidFill>
                  <a:srgbClr val="2F528F"/>
                </a:solidFill>
                <a:latin typeface="Calibri" panose="020F0502020204030204" pitchFamily="34" charset="0"/>
              </a:rPr>
              <a:t>for developing architectures. The ADM includes establishing an architecture framework,</a:t>
            </a:r>
          </a:p>
          <a:p>
            <a:pPr algn="l"/>
            <a:r>
              <a:rPr lang="en-GB" sz="1100">
                <a:solidFill>
                  <a:srgbClr val="2F528F"/>
                </a:solidFill>
                <a:latin typeface="Calibri" panose="020F0502020204030204" pitchFamily="34" charset="0"/>
              </a:rPr>
              <a:t>developing architecture content, transitioning, and governing the realization of architectures.</a:t>
            </a:r>
          </a:p>
          <a:p>
            <a:pPr algn="l"/>
            <a:r>
              <a:rPr lang="en-GB" sz="1100">
                <a:solidFill>
                  <a:srgbClr val="2F528F"/>
                </a:solidFill>
                <a:latin typeface="Calibri" panose="020F0502020204030204" pitchFamily="34" charset="0"/>
              </a:rPr>
              <a:t>All of these activities are carried out within an iterative cycle of continuous architecture definition</a:t>
            </a:r>
          </a:p>
          <a:p>
            <a:pPr algn="l"/>
            <a:r>
              <a:rPr lang="en-GB" sz="1100">
                <a:solidFill>
                  <a:srgbClr val="2F528F"/>
                </a:solidFill>
                <a:latin typeface="Calibri" panose="020F0502020204030204" pitchFamily="34" charset="0"/>
              </a:rPr>
              <a:t>and realization that allows organizations to transform their enterprises in a controlled manner in</a:t>
            </a:r>
          </a:p>
          <a:p>
            <a:pPr algn="l"/>
            <a:r>
              <a:rPr lang="en-GB" sz="1100">
                <a:solidFill>
                  <a:srgbClr val="2F528F"/>
                </a:solidFill>
                <a:latin typeface="Calibri" panose="020F0502020204030204" pitchFamily="34" charset="0"/>
              </a:rPr>
              <a:t>response to business goals and opportunities. This is illustrated in the Figure.</a:t>
            </a:r>
          </a:p>
          <a:p>
            <a:pPr algn="l"/>
            <a:r>
              <a:rPr lang="en-GB" sz="1100">
                <a:solidFill>
                  <a:srgbClr val="2F528F"/>
                </a:solidFill>
                <a:latin typeface="Calibri" panose="020F0502020204030204" pitchFamily="34" charset="0"/>
              </a:rPr>
              <a:t>Phases within the ADM are as follows:</a:t>
            </a:r>
          </a:p>
          <a:p>
            <a:pPr algn="l"/>
            <a:r>
              <a:rPr lang="en-GB" sz="1100">
                <a:solidFill>
                  <a:srgbClr val="2F528F"/>
                </a:solidFill>
                <a:latin typeface="Calibri" panose="020F0502020204030204" pitchFamily="34" charset="0"/>
              </a:rPr>
              <a:t>■ The </a:t>
            </a:r>
            <a:r>
              <a:rPr lang="en-GB" sz="1100" b="1">
                <a:solidFill>
                  <a:srgbClr val="2F528F"/>
                </a:solidFill>
                <a:latin typeface="Calibri" panose="020F0502020204030204" pitchFamily="34" charset="0"/>
              </a:rPr>
              <a:t>Preliminary Phase </a:t>
            </a:r>
            <a:r>
              <a:rPr lang="en-GB" sz="1100">
                <a:solidFill>
                  <a:srgbClr val="2F528F"/>
                </a:solidFill>
                <a:latin typeface="Calibri" panose="020F0502020204030204" pitchFamily="34" charset="0"/>
              </a:rPr>
              <a:t>describes the preparation and initiation activities required to</a:t>
            </a:r>
          </a:p>
          <a:p>
            <a:pPr algn="l"/>
            <a:r>
              <a:rPr lang="en-GB" sz="1100">
                <a:solidFill>
                  <a:srgbClr val="2F528F"/>
                </a:solidFill>
                <a:latin typeface="Calibri" panose="020F0502020204030204" pitchFamily="34" charset="0"/>
              </a:rPr>
              <a:t>create an Architecture Capability including customization of the TOGAF framework and</a:t>
            </a:r>
          </a:p>
          <a:p>
            <a:pPr algn="l"/>
            <a:r>
              <a:rPr lang="en-GB" sz="1100">
                <a:solidFill>
                  <a:srgbClr val="2F528F"/>
                </a:solidFill>
                <a:latin typeface="Calibri" panose="020F0502020204030204" pitchFamily="34" charset="0"/>
              </a:rPr>
              <a:t>definition of Architecture Principles</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A: Architecture Vision </a:t>
            </a:r>
            <a:r>
              <a:rPr lang="en-GB" sz="1100">
                <a:solidFill>
                  <a:srgbClr val="2F528F"/>
                </a:solidFill>
                <a:latin typeface="Calibri" panose="020F0502020204030204" pitchFamily="34" charset="0"/>
              </a:rPr>
              <a:t>describes the initial phase of an architecture development</a:t>
            </a:r>
          </a:p>
          <a:p>
            <a:pPr algn="l"/>
            <a:r>
              <a:rPr lang="en-GB" sz="1100">
                <a:solidFill>
                  <a:srgbClr val="2F528F"/>
                </a:solidFill>
                <a:latin typeface="Calibri" panose="020F0502020204030204" pitchFamily="34" charset="0"/>
              </a:rPr>
              <a:t>Cycle.</a:t>
            </a:r>
          </a:p>
          <a:p>
            <a:pPr algn="l"/>
            <a:r>
              <a:rPr lang="en-GB" sz="1100">
                <a:solidFill>
                  <a:srgbClr val="2F528F"/>
                </a:solidFill>
                <a:latin typeface="Calibri" panose="020F0502020204030204" pitchFamily="34" charset="0"/>
              </a:rPr>
              <a:t>It includes information about defining the scope of the architecture development initiative,</a:t>
            </a:r>
          </a:p>
          <a:p>
            <a:pPr algn="l"/>
            <a:r>
              <a:rPr lang="en-GB" sz="1100">
                <a:solidFill>
                  <a:srgbClr val="2F528F"/>
                </a:solidFill>
                <a:latin typeface="Calibri" panose="020F0502020204030204" pitchFamily="34" charset="0"/>
              </a:rPr>
              <a:t>identifying the stakeholders, creating the Architecture Vision, and obtaining approval to</a:t>
            </a:r>
          </a:p>
          <a:p>
            <a:pPr algn="l"/>
            <a:r>
              <a:rPr lang="en-GB" sz="1100">
                <a:solidFill>
                  <a:srgbClr val="2F528F"/>
                </a:solidFill>
                <a:latin typeface="Calibri" panose="020F0502020204030204" pitchFamily="34" charset="0"/>
              </a:rPr>
              <a:t>proceed with the architecture development</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B: Business Architecture </a:t>
            </a:r>
            <a:r>
              <a:rPr lang="en-GB" sz="1100">
                <a:solidFill>
                  <a:srgbClr val="2F528F"/>
                </a:solidFill>
                <a:latin typeface="Calibri" panose="020F0502020204030204" pitchFamily="34" charset="0"/>
              </a:rPr>
              <a:t>describes the development of a Business Architecture</a:t>
            </a:r>
          </a:p>
          <a:p>
            <a:pPr algn="l"/>
            <a:r>
              <a:rPr lang="en-GB" sz="1100">
                <a:solidFill>
                  <a:srgbClr val="2F528F"/>
                </a:solidFill>
                <a:latin typeface="Calibri" panose="020F0502020204030204" pitchFamily="34" charset="0"/>
              </a:rPr>
              <a:t>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C: Information Systems Architectures </a:t>
            </a:r>
            <a:r>
              <a:rPr lang="en-GB" sz="1100">
                <a:solidFill>
                  <a:srgbClr val="2F528F"/>
                </a:solidFill>
                <a:latin typeface="Calibri" panose="020F0502020204030204" pitchFamily="34" charset="0"/>
              </a:rPr>
              <a:t>describes the development of Information</a:t>
            </a:r>
          </a:p>
          <a:p>
            <a:pPr algn="l"/>
            <a:r>
              <a:rPr lang="en-GB" sz="1100">
                <a:solidFill>
                  <a:srgbClr val="2F528F"/>
                </a:solidFill>
                <a:latin typeface="Calibri" panose="020F0502020204030204" pitchFamily="34" charset="0"/>
              </a:rPr>
              <a:t>Systems Architectures 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D: Technology Architecture </a:t>
            </a:r>
            <a:r>
              <a:rPr lang="en-GB" sz="1100">
                <a:solidFill>
                  <a:srgbClr val="2F528F"/>
                </a:solidFill>
                <a:latin typeface="Calibri" panose="020F0502020204030204" pitchFamily="34" charset="0"/>
              </a:rPr>
              <a:t>describes the development of the Technology</a:t>
            </a:r>
          </a:p>
          <a:p>
            <a:pPr algn="l"/>
            <a:r>
              <a:rPr lang="en-GB" sz="1100">
                <a:solidFill>
                  <a:srgbClr val="2F528F"/>
                </a:solidFill>
                <a:latin typeface="Calibri" panose="020F0502020204030204" pitchFamily="34" charset="0"/>
              </a:rPr>
              <a:t>Architecture to support the agreed Architecture Vision</a:t>
            </a:r>
          </a:p>
          <a:p>
            <a:pPr algn="l"/>
            <a:r>
              <a:rPr lang="en-GB" sz="1100">
                <a:solidFill>
                  <a:srgbClr val="2F528F"/>
                </a:solidFill>
                <a:latin typeface="Calibri" panose="020F0502020204030204" pitchFamily="34" charset="0"/>
              </a:rPr>
              <a:t>■ </a:t>
            </a:r>
            <a:r>
              <a:rPr lang="en-GB" sz="1100" b="1">
                <a:solidFill>
                  <a:srgbClr val="2F528F"/>
                </a:solidFill>
                <a:latin typeface="Calibri" panose="020F0502020204030204" pitchFamily="34" charset="0"/>
              </a:rPr>
              <a:t>Phase E: Opportunities &amp; Solutions </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70</a:t>
            </a:fld>
            <a:endParaRPr lang="en-GB">
              <a:latin typeface="Calibri" panose="020F0502020204030204" pitchFamily="34" charset="0"/>
            </a:endParaRPr>
          </a:p>
        </p:txBody>
      </p:sp>
    </p:spTree>
    <p:extLst>
      <p:ext uri="{BB962C8B-B14F-4D97-AF65-F5344CB8AC3E}">
        <p14:creationId xmlns:p14="http://schemas.microsoft.com/office/powerpoint/2010/main" val="1695936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sz="1100">
                <a:solidFill>
                  <a:srgbClr val="2F528F"/>
                </a:solidFill>
              </a:rPr>
              <a:t>You can give a man a fish . . .</a:t>
            </a:r>
          </a:p>
        </p:txBody>
      </p:sp>
      <p:sp>
        <p:nvSpPr>
          <p:cNvPr id="4" name="Slide Number Placeholder 3"/>
          <p:cNvSpPr>
            <a:spLocks noGrp="1"/>
          </p:cNvSpPr>
          <p:nvPr>
            <p:ph type="sldNum" sz="quarter" idx="5"/>
          </p:nvPr>
        </p:nvSpPr>
        <p:spPr/>
        <p:txBody>
          <a:bodyPr/>
          <a:lstStyle/>
          <a:p>
            <a:fld id="{6D2C295E-30DB-40D6-B6E4-B413D1B1B9C1}" type="slidenum">
              <a:rPr lang="en-GB" smtClean="0"/>
              <a:pPr/>
              <a:t>7</a:t>
            </a:fld>
            <a:endParaRPr lang="en-GB"/>
          </a:p>
        </p:txBody>
      </p:sp>
    </p:spTree>
    <p:extLst>
      <p:ext uri="{BB962C8B-B14F-4D97-AF65-F5344CB8AC3E}">
        <p14:creationId xmlns:p14="http://schemas.microsoft.com/office/powerpoint/2010/main" val="39326005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3.1a : Briefly describe the ADM and its phases.
See : TOGAF® Standard – Introduction and Core Concepts : Page 16 : §3.4</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3.4 Architecture Development Method</a:t>
            </a:r>
          </a:p>
          <a:p>
            <a:pPr algn="l"/>
            <a:r>
              <a:rPr lang="en-GB" sz="1100">
                <a:solidFill>
                  <a:srgbClr val="2F528F"/>
                </a:solidFill>
                <a:latin typeface="Calibri" panose="020F0502020204030204" pitchFamily="34" charset="0"/>
              </a:rPr>
              <a:t>The TOGAF Architecture Development Method (ADM) provides a tested and repeatable process</a:t>
            </a:r>
          </a:p>
          <a:p>
            <a:pPr algn="l"/>
            <a:r>
              <a:rPr lang="en-GB" sz="1100">
                <a:solidFill>
                  <a:srgbClr val="2F528F"/>
                </a:solidFill>
                <a:latin typeface="Calibri" panose="020F0502020204030204" pitchFamily="34" charset="0"/>
              </a:rPr>
              <a:t>for developing architectures. The ADM includes establishing an architecture framework,</a:t>
            </a:r>
          </a:p>
          <a:p>
            <a:pPr algn="l"/>
            <a:r>
              <a:rPr lang="en-GB" sz="1100">
                <a:solidFill>
                  <a:srgbClr val="2F528F"/>
                </a:solidFill>
                <a:latin typeface="Calibri" panose="020F0502020204030204" pitchFamily="34" charset="0"/>
              </a:rPr>
              <a:t>developing architecture content, transitioning, and governing the realization of architectures.</a:t>
            </a:r>
          </a:p>
          <a:p>
            <a:pPr algn="l"/>
            <a:r>
              <a:rPr lang="en-GB" sz="1100">
                <a:solidFill>
                  <a:srgbClr val="2F528F"/>
                </a:solidFill>
                <a:latin typeface="Calibri" panose="020F0502020204030204" pitchFamily="34" charset="0"/>
              </a:rPr>
              <a:t>All of these activities are carried out within an iterative cycle of continuous architecture definition</a:t>
            </a:r>
          </a:p>
          <a:p>
            <a:pPr algn="l"/>
            <a:r>
              <a:rPr lang="en-GB" sz="1100">
                <a:solidFill>
                  <a:srgbClr val="2F528F"/>
                </a:solidFill>
                <a:latin typeface="Calibri" panose="020F0502020204030204" pitchFamily="34" charset="0"/>
              </a:rPr>
              <a:t>and realization that allows organizations to transform their enterprises in a controlled manner in</a:t>
            </a:r>
          </a:p>
          <a:p>
            <a:pPr algn="l"/>
            <a:r>
              <a:rPr lang="en-GB" sz="1100">
                <a:solidFill>
                  <a:srgbClr val="2F528F"/>
                </a:solidFill>
                <a:latin typeface="Calibri" panose="020F0502020204030204" pitchFamily="34" charset="0"/>
              </a:rPr>
              <a:t>response to business goals and opportunities. This is illustrated in Figure 3-1.</a:t>
            </a:r>
          </a:p>
          <a:p>
            <a:pPr algn="l"/>
            <a:r>
              <a:rPr lang="en-GB" sz="1100">
                <a:solidFill>
                  <a:srgbClr val="2F528F"/>
                </a:solidFill>
                <a:latin typeface="Calibri" panose="020F0502020204030204" pitchFamily="34" charset="0"/>
              </a:rPr>
              <a:t>16 The Open Group Standard (2021)</a:t>
            </a:r>
          </a:p>
          <a:p>
            <a:pPr algn="l"/>
            <a:r>
              <a:rPr lang="en-GB" sz="1100" i="1">
                <a:solidFill>
                  <a:srgbClr val="2F528F"/>
                </a:solidFill>
                <a:latin typeface="Calibri" panose="020F0502020204030204" pitchFamily="34" charset="0"/>
              </a:rPr>
              <a:t>Core Concepts Architecture Development Method</a:t>
            </a:r>
          </a:p>
          <a:p>
            <a:pPr algn="l"/>
            <a:r>
              <a:rPr lang="en-GB" sz="1100" b="1">
                <a:solidFill>
                  <a:srgbClr val="2F528F"/>
                </a:solidFill>
                <a:latin typeface="Calibri" panose="020F0502020204030204" pitchFamily="34" charset="0"/>
              </a:rPr>
              <a:t>Requirements</a:t>
            </a:r>
          </a:p>
          <a:p>
            <a:pPr algn="l"/>
            <a:r>
              <a:rPr lang="en-GB" sz="1100" b="1">
                <a:solidFill>
                  <a:srgbClr val="2F528F"/>
                </a:solidFill>
                <a:latin typeface="Calibri" panose="020F0502020204030204" pitchFamily="34" charset="0"/>
              </a:rPr>
              <a:t>Management</a:t>
            </a:r>
          </a:p>
          <a:p>
            <a:pPr algn="l"/>
            <a:r>
              <a:rPr lang="en-GB" sz="1100" b="1">
                <a:solidFill>
                  <a:srgbClr val="2F528F"/>
                </a:solidFill>
                <a:latin typeface="Calibri" panose="020F0502020204030204" pitchFamily="34" charset="0"/>
              </a:rPr>
              <a:t>Preliminary</a:t>
            </a:r>
          </a:p>
          <a:p>
            <a:pPr algn="l"/>
            <a:r>
              <a:rPr lang="en-GB" sz="1100">
                <a:solidFill>
                  <a:srgbClr val="2F528F"/>
                </a:solidFill>
                <a:latin typeface="Calibri" panose="020F0502020204030204" pitchFamily="34" charset="0"/>
              </a:rPr>
              <a:t>© The Open Group</a:t>
            </a:r>
          </a:p>
          <a:p>
            <a:pPr algn="l"/>
            <a:r>
              <a:rPr lang="en-GB" sz="1100" b="1">
                <a:solidFill>
                  <a:srgbClr val="2F528F"/>
                </a:solidFill>
                <a:latin typeface="Calibri" panose="020F0502020204030204" pitchFamily="34" charset="0"/>
              </a:rPr>
              <a:t>G.</a:t>
            </a:r>
          </a:p>
          <a:p>
            <a:pPr algn="l"/>
            <a:r>
              <a:rPr lang="en-GB" sz="1100">
                <a:solidFill>
                  <a:srgbClr val="2F528F"/>
                </a:solidFill>
                <a:latin typeface="Calibri" panose="020F0502020204030204" pitchFamily="34" charset="0"/>
              </a:rPr>
              <a:t>Implementation</a:t>
            </a:r>
          </a:p>
          <a:p>
            <a:pPr algn="l"/>
            <a:r>
              <a:rPr lang="en-GB" sz="1100">
                <a:solidFill>
                  <a:srgbClr val="2F528F"/>
                </a:solidFill>
                <a:latin typeface="Calibri" panose="020F0502020204030204" pitchFamily="34" charset="0"/>
              </a:rPr>
              <a:t>Governance</a:t>
            </a:r>
          </a:p>
          <a:p>
            <a:pPr algn="l"/>
            <a:r>
              <a:rPr lang="en-GB" sz="1100" b="1">
                <a:solidFill>
                  <a:srgbClr val="2F528F"/>
                </a:solidFill>
                <a:latin typeface="Calibri" panose="020F0502020204030204" pitchFamily="34" charset="0"/>
              </a:rPr>
              <a:t>E.</a:t>
            </a:r>
          </a:p>
          <a:p>
            <a:pPr algn="l"/>
            <a:r>
              <a:rPr lang="en-GB" sz="1100">
                <a:solidFill>
                  <a:srgbClr val="2F528F"/>
                </a:solidFill>
                <a:latin typeface="Calibri" panose="020F0502020204030204" pitchFamily="34" charset="0"/>
              </a:rPr>
              <a:t>Opportunities</a:t>
            </a:r>
          </a:p>
          <a:p>
            <a:pPr algn="l"/>
            <a:r>
              <a:rPr lang="en-GB" sz="1100">
                <a:solidFill>
                  <a:srgbClr val="2F528F"/>
                </a:solidFill>
                <a:latin typeface="Calibri" panose="020F0502020204030204" pitchFamily="34" charset="0"/>
              </a:rPr>
              <a:t>and</a:t>
            </a:r>
          </a:p>
          <a:p>
            <a:pPr algn="l"/>
            <a:r>
              <a:rPr lang="en-GB" sz="1100">
                <a:solidFill>
                  <a:srgbClr val="2F528F"/>
                </a:solidFill>
                <a:latin typeface="Calibri" panose="020F0502020204030204" pitchFamily="34" charset="0"/>
              </a:rPr>
              <a:t>Solutions</a:t>
            </a:r>
          </a:p>
          <a:p>
            <a:pPr algn="l"/>
            <a:r>
              <a:rPr lang="en-GB" sz="1100" b="1">
                <a:solidFill>
                  <a:srgbClr val="2F528F"/>
                </a:solidFill>
                <a:latin typeface="Calibri" panose="020F0502020204030204" pitchFamily="34" charset="0"/>
              </a:rPr>
              <a:t>D.</a:t>
            </a:r>
          </a:p>
          <a:p>
            <a:pPr algn="l"/>
            <a:r>
              <a:rPr lang="en-GB" sz="1100">
                <a:solidFill>
                  <a:srgbClr val="2F528F"/>
                </a:solidFill>
                <a:latin typeface="Calibri" panose="020F0502020204030204" pitchFamily="34" charset="0"/>
              </a:rPr>
              <a:t>Technology</a:t>
            </a:r>
          </a:p>
          <a:p>
            <a:pPr algn="l"/>
            <a:r>
              <a:rPr lang="en-GB" sz="1100">
                <a:solidFill>
                  <a:srgbClr val="2F528F"/>
                </a:solidFill>
                <a:latin typeface="Calibri" panose="020F0502020204030204" pitchFamily="34" charset="0"/>
              </a:rPr>
              <a:t>Architecture</a:t>
            </a:r>
          </a:p>
          <a:p>
            <a:pPr algn="l"/>
            <a:r>
              <a:rPr lang="en-GB" sz="1100" b="1">
                <a:solidFill>
                  <a:srgbClr val="2F528F"/>
                </a:solidFill>
                <a:latin typeface="Calibri" panose="020F0502020204030204" pitchFamily="34" charset="0"/>
              </a:rPr>
              <a:t>B.</a:t>
            </a:r>
          </a:p>
          <a:p>
            <a:pPr algn="l"/>
            <a:r>
              <a:rPr lang="en-GB" sz="1100">
                <a:solidFill>
                  <a:srgbClr val="2F528F"/>
                </a:solidFill>
                <a:latin typeface="Calibri" panose="020F0502020204030204" pitchFamily="34" charset="0"/>
              </a:rPr>
              <a:t>Business</a:t>
            </a:r>
          </a:p>
          <a:p>
            <a:pPr algn="l"/>
            <a:r>
              <a:rPr lang="en-GB" sz="1100">
                <a:solidFill>
                  <a:srgbClr val="2F528F"/>
                </a:solidFill>
                <a:latin typeface="Calibri" panose="020F0502020204030204" pitchFamily="34" charset="0"/>
              </a:rPr>
              <a:t>Architecture</a:t>
            </a:r>
          </a:p>
          <a:p>
            <a:pPr algn="l"/>
            <a:r>
              <a:rPr lang="en-GB" sz="1100" b="1">
                <a:solidFill>
                  <a:srgbClr val="2F528F"/>
                </a:solidFill>
                <a:latin typeface="Calibri" panose="020F0502020204030204" pitchFamily="34" charset="0"/>
              </a:rPr>
              <a:t>F.</a:t>
            </a:r>
          </a:p>
          <a:p>
            <a:pPr algn="l"/>
            <a:r>
              <a:rPr lang="en-GB" sz="1100">
                <a:solidFill>
                  <a:srgbClr val="2F528F"/>
                </a:solidFill>
                <a:latin typeface="Calibri" panose="020F0502020204030204" pitchFamily="34" charset="0"/>
              </a:rPr>
              <a:t>Migration</a:t>
            </a:r>
          </a:p>
          <a:p>
            <a:pPr algn="l"/>
            <a:r>
              <a:rPr lang="en-GB" sz="1100">
                <a:solidFill>
                  <a:srgbClr val="2F528F"/>
                </a:solidFill>
                <a:latin typeface="Calibri" panose="020F0502020204030204" pitchFamily="34" charset="0"/>
              </a:rPr>
              <a:t>Planning</a:t>
            </a:r>
          </a:p>
          <a:p>
            <a:pPr algn="l"/>
            <a:r>
              <a:rPr lang="en-GB" sz="1100" b="1">
                <a:solidFill>
                  <a:srgbClr val="2F528F"/>
                </a:solidFill>
                <a:latin typeface="Calibri" panose="020F0502020204030204" pitchFamily="34" charset="0"/>
              </a:rPr>
              <a:t>A.</a:t>
            </a:r>
          </a:p>
          <a:p>
            <a:pPr algn="l"/>
            <a:r>
              <a:rPr lang="en-GB" sz="1100">
                <a:solidFill>
                  <a:srgbClr val="2F528F"/>
                </a:solidFill>
                <a:latin typeface="Calibri" panose="020F0502020204030204" pitchFamily="34" charset="0"/>
              </a:rPr>
              <a:t>Architecture</a:t>
            </a:r>
          </a:p>
          <a:p>
            <a:pPr algn="l"/>
            <a:r>
              <a:rPr lang="en-GB" sz="1100">
                <a:solidFill>
                  <a:srgbClr val="2F528F"/>
                </a:solidFill>
                <a:latin typeface="Calibri" panose="020F0502020204030204" pitchFamily="34" charset="0"/>
              </a:rPr>
              <a:t>Vision</a:t>
            </a:r>
          </a:p>
          <a:p>
            <a:pPr algn="l"/>
            <a:r>
              <a:rPr lang="en-GB" sz="1100" b="1">
                <a:solidFill>
                  <a:srgbClr val="2F528F"/>
                </a:solidFill>
                <a:latin typeface="Calibri" panose="020F0502020204030204" pitchFamily="34" charset="0"/>
              </a:rPr>
              <a:t>H.</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71</a:t>
            </a:fld>
            <a:endParaRPr lang="en-GB">
              <a:latin typeface="Calibri" panose="020F0502020204030204" pitchFamily="34" charset="0"/>
            </a:endParaRPr>
          </a:p>
        </p:txBody>
      </p:sp>
    </p:spTree>
    <p:extLst>
      <p:ext uri="{BB962C8B-B14F-4D97-AF65-F5344CB8AC3E}">
        <p14:creationId xmlns:p14="http://schemas.microsoft.com/office/powerpoint/2010/main" val="40888809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3.1a : Briefly describe the ADM and its phases.
See : TOGAF® Standard – Introduction and Core Concepts : Page 16 : §3.4</a:t>
            </a:r>
          </a:p>
          <a:p>
            <a:r>
              <a:rPr lang="en-GB" sz="1100">
                <a:solidFill>
                  <a:srgbClr val="2F528F"/>
                </a:solidFill>
                <a:latin typeface="Calibri" panose="020F0502020204030204" pitchFamily="34" charset="0"/>
              </a:rPr>
              <a:t>The TOGAF framework recommends that the ADM be adapted to meet the needs of the enterprise and to support different architecture styles.</a:t>
            </a:r>
          </a:p>
          <a:p>
            <a:r>
              <a:rPr lang="en-GB" sz="1100">
                <a:solidFill>
                  <a:srgbClr val="2F528F"/>
                </a:solidFill>
                <a:latin typeface="Calibri" panose="020F0502020204030204" pitchFamily="34" charset="0"/>
              </a:rPr>
              <a:t>In particular, the ADM does </a:t>
            </a:r>
            <a:r>
              <a:rPr lang="en-GB" sz="1100" b="1" u="heavy">
                <a:solidFill>
                  <a:srgbClr val="2F528F"/>
                </a:solidFill>
                <a:latin typeface="Calibri" panose="020F0502020204030204" pitchFamily="34" charset="0"/>
              </a:rPr>
              <a:t>NOT</a:t>
            </a:r>
            <a:r>
              <a:rPr lang="en-GB" sz="1100">
                <a:solidFill>
                  <a:srgbClr val="2F528F"/>
                </a:solidFill>
                <a:latin typeface="Calibri" panose="020F0502020204030204" pitchFamily="34" charset="0"/>
              </a:rPr>
              <a:t>: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Mandate that the phases must be performed in any speciﬁc sequence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Mandate a "waterfall" method</a:t>
            </a:r>
          </a:p>
          <a:p>
            <a:pPr defTabSz="989838">
              <a:defRPr/>
            </a:pPr>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colors</a:t>
            </a:r>
            <a:r>
              <a:rPr lang="en-GB" sz="1100">
                <a:solidFill>
                  <a:srgbClr val="2F528F"/>
                </a:solidFill>
                <a:latin typeface="Calibri" panose="020F0502020204030204" pitchFamily="34" charset="0"/>
              </a:rPr>
              <a:t> used hereinafter underscore the relationship with the Content Metamodel.</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If  Archimate® is used then it may be sensible to be clear about the mapping, though </a:t>
            </a:r>
            <a:r>
              <a:rPr lang="en-GB" sz="1100" u="sng">
                <a:solidFill>
                  <a:srgbClr val="2F528F"/>
                </a:solidFill>
                <a:latin typeface="Calibri" panose="020F0502020204030204" pitchFamily="34" charset="0"/>
              </a:rPr>
              <a:t>there are no formal semantics assigned to </a:t>
            </a:r>
            <a:r>
              <a:rPr lang="en-GB" sz="1100" u="sng" err="1">
                <a:solidFill>
                  <a:srgbClr val="2F528F"/>
                </a:solidFill>
                <a:latin typeface="Calibri" panose="020F0502020204030204" pitchFamily="34" charset="0"/>
              </a:rPr>
              <a:t>colors</a:t>
            </a:r>
            <a:r>
              <a:rPr lang="en-GB" sz="1100">
                <a:solidFill>
                  <a:srgbClr val="2F528F"/>
                </a:solidFill>
                <a:latin typeface="Calibri" panose="020F0502020204030204" pitchFamily="34" charset="0"/>
              </a:rPr>
              <a:t> by Archimate®.</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3.4 Architecture Development Method</a:t>
            </a:r>
          </a:p>
          <a:p>
            <a:pPr algn="l"/>
            <a:r>
              <a:rPr lang="en-GB" sz="1100">
                <a:solidFill>
                  <a:srgbClr val="2F528F"/>
                </a:solidFill>
                <a:latin typeface="Calibri" panose="020F0502020204030204" pitchFamily="34" charset="0"/>
              </a:rPr>
              <a:t>The TOGAF Architecture Development Method (ADM) provides a tested and repeatable process</a:t>
            </a:r>
          </a:p>
          <a:p>
            <a:pPr algn="l"/>
            <a:r>
              <a:rPr lang="en-GB" sz="1100">
                <a:solidFill>
                  <a:srgbClr val="2F528F"/>
                </a:solidFill>
                <a:latin typeface="Calibri" panose="020F0502020204030204" pitchFamily="34" charset="0"/>
              </a:rPr>
              <a:t>for developing architectures. The ADM includes establishing an architecture framework,</a:t>
            </a:r>
          </a:p>
          <a:p>
            <a:pPr algn="l"/>
            <a:r>
              <a:rPr lang="en-GB" sz="1100">
                <a:solidFill>
                  <a:srgbClr val="2F528F"/>
                </a:solidFill>
                <a:latin typeface="Calibri" panose="020F0502020204030204" pitchFamily="34" charset="0"/>
              </a:rPr>
              <a:t>developing architecture content, transitioning, and governing the realization of architectures.</a:t>
            </a:r>
          </a:p>
          <a:p>
            <a:pPr algn="l"/>
            <a:r>
              <a:rPr lang="en-GB" sz="1100">
                <a:solidFill>
                  <a:srgbClr val="2F528F"/>
                </a:solidFill>
                <a:latin typeface="Calibri" panose="020F0502020204030204" pitchFamily="34" charset="0"/>
              </a:rPr>
              <a:t>All of these activities are carried out within an iterative cycle of continuous architecture definition</a:t>
            </a:r>
          </a:p>
          <a:p>
            <a:pPr algn="l"/>
            <a:r>
              <a:rPr lang="en-GB" sz="1100">
                <a:solidFill>
                  <a:srgbClr val="2F528F"/>
                </a:solidFill>
                <a:latin typeface="Calibri" panose="020F0502020204030204" pitchFamily="34" charset="0"/>
              </a:rPr>
              <a:t>and realization that allows organizations to transform their enterprises in a controlled manner in</a:t>
            </a:r>
          </a:p>
          <a:p>
            <a:pPr algn="l"/>
            <a:r>
              <a:rPr lang="en-GB" sz="1100">
                <a:solidFill>
                  <a:srgbClr val="2F528F"/>
                </a:solidFill>
                <a:latin typeface="Calibri" panose="020F0502020204030204" pitchFamily="34" charset="0"/>
              </a:rPr>
              <a:t>response to business goals and opportunities. This is illustrated in Figure 3-1.</a:t>
            </a:r>
          </a:p>
          <a:p>
            <a:pPr algn="l"/>
            <a:r>
              <a:rPr lang="en-GB" sz="1100">
                <a:solidFill>
                  <a:srgbClr val="2F528F"/>
                </a:solidFill>
                <a:latin typeface="Calibri" panose="020F0502020204030204" pitchFamily="34" charset="0"/>
              </a:rPr>
              <a:t>16 The Open Group Standard (2021)</a:t>
            </a:r>
          </a:p>
          <a:p>
            <a:pPr algn="l"/>
            <a:r>
              <a:rPr lang="en-GB" sz="1100" i="1">
                <a:solidFill>
                  <a:srgbClr val="2F528F"/>
                </a:solidFill>
                <a:latin typeface="Calibri" panose="020F0502020204030204" pitchFamily="34" charset="0"/>
              </a:rPr>
              <a:t>Core Concepts Architecture Development Method</a:t>
            </a:r>
          </a:p>
          <a:p>
            <a:pPr algn="l"/>
            <a:r>
              <a:rPr lang="en-GB" sz="1100" b="1">
                <a:solidFill>
                  <a:srgbClr val="2F528F"/>
                </a:solidFill>
                <a:latin typeface="Calibri" panose="020F0502020204030204" pitchFamily="34" charset="0"/>
              </a:rPr>
              <a:t>Requirements</a:t>
            </a:r>
          </a:p>
          <a:p>
            <a:pPr algn="l"/>
            <a:r>
              <a:rPr lang="en-GB" sz="1100" b="1">
                <a:solidFill>
                  <a:srgbClr val="2F528F"/>
                </a:solidFill>
                <a:latin typeface="Calibri" panose="020F0502020204030204" pitchFamily="34" charset="0"/>
              </a:rPr>
              <a:t>Management</a:t>
            </a:r>
          </a:p>
          <a:p>
            <a:pPr algn="l"/>
            <a:r>
              <a:rPr lang="en-GB" sz="1100" b="1">
                <a:solidFill>
                  <a:srgbClr val="2F528F"/>
                </a:solidFill>
                <a:latin typeface="Calibri" panose="020F0502020204030204" pitchFamily="34" charset="0"/>
              </a:rPr>
              <a:t>Preliminary</a:t>
            </a:r>
          </a:p>
          <a:p>
            <a:pPr algn="l"/>
            <a:r>
              <a:rPr lang="en-GB" sz="1100">
                <a:solidFill>
                  <a:srgbClr val="2F528F"/>
                </a:solidFill>
                <a:latin typeface="Calibri" panose="020F0502020204030204" pitchFamily="34" charset="0"/>
              </a:rPr>
              <a:t>© The Open Group</a:t>
            </a:r>
          </a:p>
          <a:p>
            <a:pPr algn="l"/>
            <a:r>
              <a:rPr lang="en-GB" sz="1100" b="1">
                <a:solidFill>
                  <a:srgbClr val="2F528F"/>
                </a:solidFill>
                <a:latin typeface="Calibri" panose="020F0502020204030204" pitchFamily="34" charset="0"/>
              </a:rPr>
              <a:t>G.</a:t>
            </a:r>
          </a:p>
          <a:p>
            <a:pPr algn="l"/>
            <a:r>
              <a:rPr lang="en-GB" sz="1100">
                <a:solidFill>
                  <a:srgbClr val="2F528F"/>
                </a:solidFill>
                <a:latin typeface="Calibri" panose="020F0502020204030204" pitchFamily="34" charset="0"/>
              </a:rPr>
              <a:t>Implementation</a:t>
            </a:r>
          </a:p>
          <a:p>
            <a:pPr algn="l"/>
            <a:r>
              <a:rPr lang="en-GB" sz="1100">
                <a:solidFill>
                  <a:srgbClr val="2F528F"/>
                </a:solidFill>
                <a:latin typeface="Calibri" panose="020F0502020204030204" pitchFamily="34" charset="0"/>
              </a:rPr>
              <a:t>Governance</a:t>
            </a:r>
          </a:p>
          <a:p>
            <a:pPr algn="l"/>
            <a:r>
              <a:rPr lang="en-GB" sz="1100" b="1">
                <a:solidFill>
                  <a:srgbClr val="2F528F"/>
                </a:solidFill>
                <a:latin typeface="Calibri" panose="020F0502020204030204" pitchFamily="34" charset="0"/>
              </a:rPr>
              <a:t>E.</a:t>
            </a:r>
          </a:p>
          <a:p>
            <a:pPr algn="l"/>
            <a:r>
              <a:rPr lang="en-GB" sz="1100">
                <a:solidFill>
                  <a:srgbClr val="2F528F"/>
                </a:solidFill>
                <a:latin typeface="Calibri" panose="020F0502020204030204" pitchFamily="34" charset="0"/>
              </a:rPr>
              <a:t>Opportunities</a:t>
            </a:r>
          </a:p>
          <a:p>
            <a:pPr algn="l"/>
            <a:r>
              <a:rPr lang="en-GB" sz="1100">
                <a:solidFill>
                  <a:srgbClr val="2F528F"/>
                </a:solidFill>
                <a:latin typeface="Calibri" panose="020F0502020204030204" pitchFamily="34" charset="0"/>
              </a:rPr>
              <a:t>and</a:t>
            </a:r>
          </a:p>
          <a:p>
            <a:pPr algn="l"/>
            <a:r>
              <a:rPr lang="en-GB" sz="1100">
                <a:solidFill>
                  <a:srgbClr val="2F528F"/>
                </a:solidFill>
                <a:latin typeface="Calibri" panose="020F0502020204030204" pitchFamily="34" charset="0"/>
              </a:rPr>
              <a:t>Solutions</a:t>
            </a:r>
          </a:p>
          <a:p>
            <a:pPr algn="l"/>
            <a:r>
              <a:rPr lang="en-GB" sz="1100" b="1">
                <a:solidFill>
                  <a:srgbClr val="2F528F"/>
                </a:solidFill>
                <a:latin typeface="Calibri" panose="020F0502020204030204" pitchFamily="34" charset="0"/>
              </a:rPr>
              <a:t>D.</a:t>
            </a:r>
          </a:p>
          <a:p>
            <a:pPr algn="l"/>
            <a:r>
              <a:rPr lang="en-GB" sz="1100">
                <a:solidFill>
                  <a:srgbClr val="2F528F"/>
                </a:solidFill>
                <a:latin typeface="Calibri" panose="020F0502020204030204" pitchFamily="34" charset="0"/>
              </a:rPr>
              <a:t>Technology</a:t>
            </a:r>
          </a:p>
          <a:p>
            <a:pPr algn="l"/>
            <a:r>
              <a:rPr lang="en-GB" sz="1100">
                <a:solidFill>
                  <a:srgbClr val="2F528F"/>
                </a:solidFill>
                <a:latin typeface="Calibri" panose="020F0502020204030204" pitchFamily="34" charset="0"/>
              </a:rPr>
              <a:t>Architecture</a:t>
            </a:r>
          </a:p>
          <a:p>
            <a:pPr algn="l"/>
            <a:r>
              <a:rPr lang="en-GB" sz="1100" b="1">
                <a:solidFill>
                  <a:srgbClr val="2F528F"/>
                </a:solidFill>
                <a:latin typeface="Calibri" panose="020F0502020204030204" pitchFamily="34" charset="0"/>
              </a:rPr>
              <a:t>B.</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72</a:t>
            </a:fld>
            <a:endParaRPr lang="en-GB">
              <a:latin typeface="Calibri" panose="020F0502020204030204" pitchFamily="34" charset="0"/>
            </a:endParaRPr>
          </a:p>
        </p:txBody>
      </p:sp>
    </p:spTree>
    <p:extLst>
      <p:ext uri="{BB962C8B-B14F-4D97-AF65-F5344CB8AC3E}">
        <p14:creationId xmlns:p14="http://schemas.microsoft.com/office/powerpoint/2010/main" val="124468848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3.1a : Briefly describe the ADM and its phases.
See : TOGAF® Standard – Introduction and Core Concepts : Page 16 : §3.4</a:t>
            </a:r>
          </a:p>
          <a:p>
            <a:r>
              <a:rPr lang="en-GB" sz="1100">
                <a:solidFill>
                  <a:srgbClr val="2F528F"/>
                </a:solidFill>
                <a:latin typeface="Calibri" panose="020F0502020204030204" pitchFamily="34" charset="0"/>
              </a:rPr>
              <a:t>The ADM graphic should be viewed as a reference model deﬁning what has to be done in order to deliver solutions in an architected way…</a:t>
            </a:r>
          </a:p>
          <a:p>
            <a:r>
              <a:rPr lang="en-GB" sz="1100">
                <a:solidFill>
                  <a:srgbClr val="2F528F"/>
                </a:solidFill>
                <a:latin typeface="Calibri" panose="020F0502020204030204" pitchFamily="34" charset="0"/>
              </a:rPr>
              <a:t>It should </a:t>
            </a:r>
            <a:r>
              <a:rPr lang="en-GB" sz="1100" b="1">
                <a:solidFill>
                  <a:srgbClr val="2F528F"/>
                </a:solidFill>
                <a:latin typeface="Calibri" panose="020F0502020204030204" pitchFamily="34" charset="0"/>
              </a:rPr>
              <a:t>not</a:t>
            </a:r>
            <a:r>
              <a:rPr lang="en-GB" sz="1100">
                <a:solidFill>
                  <a:srgbClr val="2F528F"/>
                </a:solidFill>
                <a:latin typeface="Calibri" panose="020F0502020204030204" pitchFamily="34" charset="0"/>
              </a:rPr>
              <a:t> be viewed as a process model.</a:t>
            </a:r>
          </a:p>
          <a:p>
            <a:r>
              <a:rPr lang="en-GB" sz="1100">
                <a:solidFill>
                  <a:srgbClr val="2F528F"/>
                </a:solidFill>
                <a:latin typeface="Calibri" panose="020F0502020204030204" pitchFamily="34" charset="0"/>
              </a:rPr>
              <a:t>It is helpful to identify interacting components across the enterprise and the relationships between them.</a:t>
            </a:r>
          </a:p>
          <a:p>
            <a:r>
              <a:rPr lang="en-GB" sz="1100">
                <a:solidFill>
                  <a:srgbClr val="2F528F"/>
                </a:solidFill>
                <a:latin typeface="Calibri" panose="020F0502020204030204" pitchFamily="34" charset="0"/>
              </a:rPr>
              <a:t>Essentially the ADM is a generic ‘tick list’, a starting point for the development of support within a specific enterprise.</a:t>
            </a:r>
          </a:p>
          <a:p>
            <a:r>
              <a:rPr lang="en-GB" sz="1100">
                <a:solidFill>
                  <a:srgbClr val="2F528F"/>
                </a:solidFill>
                <a:latin typeface="Calibri" panose="020F0502020204030204" pitchFamily="34" charset="0"/>
              </a:rPr>
              <a:t>It is the product of 100s of 1000s of hours of work by some very successful practitioners – they have written down the things that work. </a:t>
            </a:r>
          </a:p>
          <a:p>
            <a:r>
              <a:rPr lang="en-GB" sz="1100">
                <a:solidFill>
                  <a:srgbClr val="2F528F"/>
                </a:solidFill>
                <a:latin typeface="Calibri" panose="020F0502020204030204" pitchFamily="34" charset="0"/>
              </a:rPr>
              <a:t>The TOGAF Standard describes how the ADM can be used iteratively to develop a comprehensive Enterprise Architecture landscape. </a:t>
            </a:r>
          </a:p>
          <a:p>
            <a:pPr algn="l"/>
            <a:endParaRPr lang="en-GB" sz="1100" b="1">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3.4 Architecture Development Method</a:t>
            </a:r>
          </a:p>
          <a:p>
            <a:pPr algn="l"/>
            <a:r>
              <a:rPr lang="en-GB" sz="1100">
                <a:solidFill>
                  <a:srgbClr val="2F528F"/>
                </a:solidFill>
                <a:latin typeface="Calibri" panose="020F0502020204030204" pitchFamily="34" charset="0"/>
              </a:rPr>
              <a:t>The TOGAF Architecture Development Method (ADM) provides a tested and repeatable process</a:t>
            </a:r>
          </a:p>
          <a:p>
            <a:pPr algn="l"/>
            <a:r>
              <a:rPr lang="en-GB" sz="1100">
                <a:solidFill>
                  <a:srgbClr val="2F528F"/>
                </a:solidFill>
                <a:latin typeface="Calibri" panose="020F0502020204030204" pitchFamily="34" charset="0"/>
              </a:rPr>
              <a:t>for developing architectures. The ADM includes establishing an architecture framework,</a:t>
            </a:r>
          </a:p>
          <a:p>
            <a:pPr algn="l"/>
            <a:r>
              <a:rPr lang="en-GB" sz="1100">
                <a:solidFill>
                  <a:srgbClr val="2F528F"/>
                </a:solidFill>
                <a:latin typeface="Calibri" panose="020F0502020204030204" pitchFamily="34" charset="0"/>
              </a:rPr>
              <a:t>developing architecture content, transitioning, and governing the realization of architectures.</a:t>
            </a:r>
          </a:p>
          <a:p>
            <a:pPr algn="l"/>
            <a:r>
              <a:rPr lang="en-GB" sz="1100">
                <a:solidFill>
                  <a:srgbClr val="2F528F"/>
                </a:solidFill>
                <a:latin typeface="Calibri" panose="020F0502020204030204" pitchFamily="34" charset="0"/>
              </a:rPr>
              <a:t>All of these activities are carried out within an iterative cycle of continuous architecture definition</a:t>
            </a:r>
          </a:p>
          <a:p>
            <a:pPr algn="l"/>
            <a:r>
              <a:rPr lang="en-GB" sz="1100">
                <a:solidFill>
                  <a:srgbClr val="2F528F"/>
                </a:solidFill>
                <a:latin typeface="Calibri" panose="020F0502020204030204" pitchFamily="34" charset="0"/>
              </a:rPr>
              <a:t>and realization that allows organizations to transform their enterprises in a controlled manner in</a:t>
            </a:r>
          </a:p>
          <a:p>
            <a:pPr algn="l"/>
            <a:r>
              <a:rPr lang="en-GB" sz="1100">
                <a:solidFill>
                  <a:srgbClr val="2F528F"/>
                </a:solidFill>
                <a:latin typeface="Calibri" panose="020F0502020204030204" pitchFamily="34" charset="0"/>
              </a:rPr>
              <a:t>response to business goals and opportunities. This is illustrated in Figure 3-1.</a:t>
            </a:r>
          </a:p>
          <a:p>
            <a:pPr algn="l"/>
            <a:r>
              <a:rPr lang="en-GB" sz="1100">
                <a:solidFill>
                  <a:srgbClr val="2F528F"/>
                </a:solidFill>
                <a:latin typeface="Calibri" panose="020F0502020204030204" pitchFamily="34" charset="0"/>
              </a:rPr>
              <a:t>16 The Open Group Standard (2021)</a:t>
            </a:r>
          </a:p>
          <a:p>
            <a:pPr algn="l"/>
            <a:r>
              <a:rPr lang="en-GB" sz="1100" i="1">
                <a:solidFill>
                  <a:srgbClr val="2F528F"/>
                </a:solidFill>
                <a:latin typeface="Calibri" panose="020F0502020204030204" pitchFamily="34" charset="0"/>
              </a:rPr>
              <a:t>Core Concepts Architecture Development Method</a:t>
            </a:r>
          </a:p>
          <a:p>
            <a:pPr algn="l"/>
            <a:r>
              <a:rPr lang="en-GB" sz="1100" b="1">
                <a:solidFill>
                  <a:srgbClr val="2F528F"/>
                </a:solidFill>
                <a:latin typeface="Calibri" panose="020F0502020204030204" pitchFamily="34" charset="0"/>
              </a:rPr>
              <a:t>Requirements</a:t>
            </a:r>
          </a:p>
          <a:p>
            <a:pPr algn="l"/>
            <a:r>
              <a:rPr lang="en-GB" sz="1100" b="1">
                <a:solidFill>
                  <a:srgbClr val="2F528F"/>
                </a:solidFill>
                <a:latin typeface="Calibri" panose="020F0502020204030204" pitchFamily="34" charset="0"/>
              </a:rPr>
              <a:t>Management</a:t>
            </a:r>
          </a:p>
          <a:p>
            <a:pPr algn="l"/>
            <a:r>
              <a:rPr lang="en-GB" sz="1100" b="1">
                <a:solidFill>
                  <a:srgbClr val="2F528F"/>
                </a:solidFill>
                <a:latin typeface="Calibri" panose="020F0502020204030204" pitchFamily="34" charset="0"/>
              </a:rPr>
              <a:t>Preliminary</a:t>
            </a:r>
          </a:p>
          <a:p>
            <a:pPr algn="l"/>
            <a:r>
              <a:rPr lang="en-GB" sz="1100">
                <a:solidFill>
                  <a:srgbClr val="2F528F"/>
                </a:solidFill>
                <a:latin typeface="Calibri" panose="020F0502020204030204" pitchFamily="34" charset="0"/>
              </a:rPr>
              <a:t>© The Open Group</a:t>
            </a:r>
          </a:p>
          <a:p>
            <a:pPr algn="l"/>
            <a:r>
              <a:rPr lang="en-GB" sz="1100" b="1">
                <a:solidFill>
                  <a:srgbClr val="2F528F"/>
                </a:solidFill>
                <a:latin typeface="Calibri" panose="020F0502020204030204" pitchFamily="34" charset="0"/>
              </a:rPr>
              <a:t>G.</a:t>
            </a:r>
          </a:p>
          <a:p>
            <a:pPr algn="l"/>
            <a:r>
              <a:rPr lang="en-GB" sz="1100">
                <a:solidFill>
                  <a:srgbClr val="2F528F"/>
                </a:solidFill>
                <a:latin typeface="Calibri" panose="020F0502020204030204" pitchFamily="34" charset="0"/>
              </a:rPr>
              <a:t>Implementation</a:t>
            </a:r>
          </a:p>
          <a:p>
            <a:pPr algn="l"/>
            <a:r>
              <a:rPr lang="en-GB" sz="1100">
                <a:solidFill>
                  <a:srgbClr val="2F528F"/>
                </a:solidFill>
                <a:latin typeface="Calibri" panose="020F0502020204030204" pitchFamily="34" charset="0"/>
              </a:rPr>
              <a:t>Governance</a:t>
            </a:r>
          </a:p>
          <a:p>
            <a:pPr algn="l"/>
            <a:r>
              <a:rPr lang="en-GB" sz="1100" b="1">
                <a:solidFill>
                  <a:srgbClr val="2F528F"/>
                </a:solidFill>
                <a:latin typeface="Calibri" panose="020F0502020204030204" pitchFamily="34" charset="0"/>
              </a:rPr>
              <a:t>E.</a:t>
            </a:r>
          </a:p>
          <a:p>
            <a:pPr algn="l"/>
            <a:r>
              <a:rPr lang="en-GB" sz="1100">
                <a:solidFill>
                  <a:srgbClr val="2F528F"/>
                </a:solidFill>
                <a:latin typeface="Calibri" panose="020F0502020204030204" pitchFamily="34" charset="0"/>
              </a:rPr>
              <a:t>Opportunities</a:t>
            </a:r>
          </a:p>
          <a:p>
            <a:pPr algn="l"/>
            <a:r>
              <a:rPr lang="en-GB" sz="1100">
                <a:solidFill>
                  <a:srgbClr val="2F528F"/>
                </a:solidFill>
                <a:latin typeface="Calibri" panose="020F0502020204030204" pitchFamily="34" charset="0"/>
              </a:rPr>
              <a:t>and</a:t>
            </a:r>
          </a:p>
          <a:p>
            <a:pPr algn="l"/>
            <a:r>
              <a:rPr lang="en-GB" sz="1100">
                <a:solidFill>
                  <a:srgbClr val="2F528F"/>
                </a:solidFill>
                <a:latin typeface="Calibri" panose="020F0502020204030204" pitchFamily="34" charset="0"/>
              </a:rPr>
              <a:t>Solutions</a:t>
            </a:r>
          </a:p>
          <a:p>
            <a:pPr algn="l"/>
            <a:r>
              <a:rPr lang="en-GB" sz="1100" b="1">
                <a:solidFill>
                  <a:srgbClr val="2F528F"/>
                </a:solidFill>
                <a:latin typeface="Calibri" panose="020F0502020204030204" pitchFamily="34" charset="0"/>
              </a:rPr>
              <a:t>D.</a:t>
            </a:r>
          </a:p>
          <a:p>
            <a:pPr algn="l"/>
            <a:r>
              <a:rPr lang="en-GB" sz="1100">
                <a:solidFill>
                  <a:srgbClr val="2F528F"/>
                </a:solidFill>
                <a:latin typeface="Calibri" panose="020F0502020204030204" pitchFamily="34" charset="0"/>
              </a:rPr>
              <a:t>Technology</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73</a:t>
            </a:fld>
            <a:endParaRPr lang="en-GB">
              <a:latin typeface="Calibri" panose="020F0502020204030204" pitchFamily="34" charset="0"/>
            </a:endParaRPr>
          </a:p>
        </p:txBody>
      </p:sp>
    </p:spTree>
    <p:extLst>
      <p:ext uri="{BB962C8B-B14F-4D97-AF65-F5344CB8AC3E}">
        <p14:creationId xmlns:p14="http://schemas.microsoft.com/office/powerpoint/2010/main" val="31089781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3.1b : Briefly describe the ADM and its phases.
See : TOGAF® Standard – Architecture Development Method : Page 3 : §1.2.2</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ADM is iterative, overall, between phases, and within phases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For each iteration of the ADM, a fresh decision must be taken as to:</a:t>
            </a:r>
          </a:p>
          <a:p>
            <a:pPr marL="678796" indent="-309324">
              <a:buFont typeface="Wingdings" panose="05000000000000000000" pitchFamily="2" charset="2"/>
              <a:buChar char="§"/>
            </a:pPr>
            <a:r>
              <a:rPr lang="en-GB" sz="1100">
                <a:solidFill>
                  <a:srgbClr val="2F528F"/>
                </a:solidFill>
                <a:latin typeface="Calibri" panose="020F0502020204030204" pitchFamily="34" charset="0"/>
              </a:rPr>
              <a:t>The breadth of coverage of the enterprise to be defined</a:t>
            </a:r>
          </a:p>
          <a:p>
            <a:pPr marL="678796" indent="-309324">
              <a:buFont typeface="Wingdings" panose="05000000000000000000" pitchFamily="2" charset="2"/>
              <a:buChar char="§"/>
            </a:pPr>
            <a:r>
              <a:rPr lang="en-GB" sz="1100">
                <a:solidFill>
                  <a:srgbClr val="2F528F"/>
                </a:solidFill>
                <a:latin typeface="Calibri" panose="020F0502020204030204" pitchFamily="34" charset="0"/>
              </a:rPr>
              <a:t>The level of detail to be defined</a:t>
            </a:r>
          </a:p>
          <a:p>
            <a:pPr marL="678796" indent="-309324">
              <a:buFont typeface="Wingdings" panose="05000000000000000000" pitchFamily="2" charset="2"/>
              <a:buChar char="§"/>
            </a:pPr>
            <a:r>
              <a:rPr lang="en-GB" sz="1100">
                <a:solidFill>
                  <a:srgbClr val="2F528F"/>
                </a:solidFill>
                <a:latin typeface="Calibri" panose="020F0502020204030204" pitchFamily="34" charset="0"/>
              </a:rPr>
              <a:t>The extent of the time period aimed at, including the number and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extent of any intermediate time periods</a:t>
            </a:r>
          </a:p>
          <a:p>
            <a:pPr marL="678796" indent="-309324">
              <a:buFont typeface="Wingdings" panose="05000000000000000000" pitchFamily="2" charset="2"/>
              <a:buChar char="§"/>
            </a:pPr>
            <a:r>
              <a:rPr lang="en-GB" sz="1100">
                <a:solidFill>
                  <a:srgbClr val="2F528F"/>
                </a:solidFill>
                <a:latin typeface="Calibri" panose="020F0502020204030204" pitchFamily="34" charset="0"/>
              </a:rPr>
              <a:t>The architectural assets to be leveraged, including:</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Assets created in previous iterations of the ADM cycle</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Assets available elsewhere in the industry</a:t>
            </a:r>
          </a:p>
          <a:p>
            <a:pPr marL="309324" lvl="1" indent="-309324"/>
            <a:r>
              <a:rPr lang="en-GB" sz="1100">
                <a:solidFill>
                  <a:srgbClr val="2F528F"/>
                </a:solidFill>
                <a:latin typeface="Calibri" panose="020F0502020204030204" pitchFamily="34" charset="0"/>
              </a:rPr>
              <a:t>These decisions should be based on a practical assessment of resource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and competence availability, and the value that can realistically be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expected to accrue to the enterprise from the chosen scope of the work.</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As a generic method, the ADM is intended to be used by enterprises in a</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wide variety of different geographies and applied in different vertical sectors/industry types.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As such, it may be tailored to specific needs. For example, it may be used in conjunction with the set of deliverables of another framework (for example, those that many US Federal agencies have developed, specific to their particular departmental needs.)</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1.2.2 Basic Structure</a:t>
            </a:r>
          </a:p>
          <a:p>
            <a:pPr algn="l"/>
            <a:r>
              <a:rPr lang="en-GB" sz="1100">
                <a:solidFill>
                  <a:srgbClr val="2F528F"/>
                </a:solidFill>
                <a:latin typeface="Calibri" panose="020F0502020204030204" pitchFamily="34" charset="0"/>
              </a:rPr>
              <a:t>The basic structure of the ADM is shown in Figure 1-1.</a:t>
            </a:r>
          </a:p>
          <a:p>
            <a:pPr algn="l"/>
            <a:r>
              <a:rPr lang="en-GB" sz="1100">
                <a:solidFill>
                  <a:srgbClr val="2F528F"/>
                </a:solidFill>
                <a:latin typeface="Calibri" panose="020F0502020204030204" pitchFamily="34" charset="0"/>
              </a:rPr>
              <a:t>Throughout the ADM cycle, there needs to be frequent validation of results against the original</a:t>
            </a:r>
          </a:p>
          <a:p>
            <a:pPr algn="l"/>
            <a:r>
              <a:rPr lang="en-GB" sz="1100">
                <a:solidFill>
                  <a:srgbClr val="2F528F"/>
                </a:solidFill>
                <a:latin typeface="Calibri" panose="020F0502020204030204" pitchFamily="34" charset="0"/>
              </a:rPr>
              <a:t>expectations, both those for the whole ADM cycle, and those for the particular phase of the</a:t>
            </a:r>
          </a:p>
          <a:p>
            <a:pPr algn="l"/>
            <a:r>
              <a:rPr lang="en-GB" sz="1100">
                <a:solidFill>
                  <a:srgbClr val="2F528F"/>
                </a:solidFill>
                <a:latin typeface="Calibri" panose="020F0502020204030204" pitchFamily="34" charset="0"/>
              </a:rPr>
              <a:t>process.</a:t>
            </a:r>
          </a:p>
          <a:p>
            <a:pPr algn="l"/>
            <a:r>
              <a:rPr lang="en-GB" sz="1100">
                <a:solidFill>
                  <a:srgbClr val="2F528F"/>
                </a:solidFill>
                <a:latin typeface="Calibri" panose="020F0502020204030204" pitchFamily="34" charset="0"/>
              </a:rPr>
              <a:t>TOGAF® Standard — Architecture Development Method 3</a:t>
            </a:r>
          </a:p>
          <a:p>
            <a:pPr algn="l"/>
            <a:r>
              <a:rPr lang="en-GB" sz="1100" i="1">
                <a:solidFill>
                  <a:srgbClr val="2F528F"/>
                </a:solidFill>
                <a:latin typeface="Calibri" panose="020F0502020204030204" pitchFamily="34" charset="0"/>
              </a:rPr>
              <a:t>Architecture Development Cycle Introduction</a:t>
            </a:r>
          </a:p>
          <a:p>
            <a:pPr algn="l"/>
            <a:r>
              <a:rPr lang="en-GB" sz="1100" b="1">
                <a:solidFill>
                  <a:srgbClr val="2F528F"/>
                </a:solidFill>
                <a:latin typeface="Calibri" panose="020F0502020204030204" pitchFamily="34" charset="0"/>
              </a:rPr>
              <a:t>Requirements</a:t>
            </a:r>
          </a:p>
          <a:p>
            <a:pPr algn="l"/>
            <a:r>
              <a:rPr lang="en-GB" sz="1100" b="1">
                <a:solidFill>
                  <a:srgbClr val="2F528F"/>
                </a:solidFill>
                <a:latin typeface="Calibri" panose="020F0502020204030204" pitchFamily="34" charset="0"/>
              </a:rPr>
              <a:t>Management</a:t>
            </a:r>
          </a:p>
          <a:p>
            <a:pPr algn="l"/>
            <a:r>
              <a:rPr lang="en-GB" sz="1100" b="1">
                <a:solidFill>
                  <a:srgbClr val="2F528F"/>
                </a:solidFill>
                <a:latin typeface="Calibri" panose="020F0502020204030204" pitchFamily="34" charset="0"/>
              </a:rPr>
              <a:t>Preliminary</a:t>
            </a:r>
          </a:p>
          <a:p>
            <a:pPr algn="l"/>
            <a:r>
              <a:rPr lang="en-GB" sz="1100">
                <a:solidFill>
                  <a:srgbClr val="2F528F"/>
                </a:solidFill>
                <a:latin typeface="Calibri" panose="020F0502020204030204" pitchFamily="34" charset="0"/>
              </a:rPr>
              <a:t>© The Open Group</a:t>
            </a:r>
          </a:p>
          <a:p>
            <a:pPr algn="l"/>
            <a:r>
              <a:rPr lang="en-GB" sz="1100" b="1">
                <a:solidFill>
                  <a:srgbClr val="2F528F"/>
                </a:solidFill>
                <a:latin typeface="Calibri" panose="020F0502020204030204" pitchFamily="34" charset="0"/>
              </a:rPr>
              <a:t>G.</a:t>
            </a:r>
          </a:p>
          <a:p>
            <a:pPr algn="l"/>
            <a:r>
              <a:rPr lang="en-GB" sz="1100">
                <a:solidFill>
                  <a:srgbClr val="2F528F"/>
                </a:solidFill>
                <a:latin typeface="Calibri" panose="020F0502020204030204" pitchFamily="34" charset="0"/>
              </a:rPr>
              <a:t>Implementation</a:t>
            </a:r>
          </a:p>
          <a:p>
            <a:pPr algn="l"/>
            <a:r>
              <a:rPr lang="en-GB" sz="1100">
                <a:solidFill>
                  <a:srgbClr val="2F528F"/>
                </a:solidFill>
                <a:latin typeface="Calibri" panose="020F0502020204030204" pitchFamily="34" charset="0"/>
              </a:rPr>
              <a:t>Governance</a:t>
            </a:r>
          </a:p>
          <a:p>
            <a:pPr algn="l"/>
            <a:r>
              <a:rPr lang="en-GB" sz="1100" b="1">
                <a:solidFill>
                  <a:srgbClr val="2F528F"/>
                </a:solidFill>
                <a:latin typeface="Calibri" panose="020F0502020204030204" pitchFamily="34" charset="0"/>
              </a:rPr>
              <a:t>E.</a:t>
            </a:r>
          </a:p>
          <a:p>
            <a:pPr algn="l"/>
            <a:r>
              <a:rPr lang="en-GB" sz="1100">
                <a:solidFill>
                  <a:srgbClr val="2F528F"/>
                </a:solidFill>
                <a:latin typeface="Calibri" panose="020F0502020204030204" pitchFamily="34" charset="0"/>
              </a:rPr>
              <a:t>Opportunities</a:t>
            </a:r>
          </a:p>
          <a:p>
            <a:pPr algn="l"/>
            <a:r>
              <a:rPr lang="en-GB" sz="1100">
                <a:solidFill>
                  <a:srgbClr val="2F528F"/>
                </a:solidFill>
                <a:latin typeface="Calibri" panose="020F0502020204030204" pitchFamily="34" charset="0"/>
              </a:rPr>
              <a:t>and</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74</a:t>
            </a:fld>
            <a:endParaRPr lang="en-GB">
              <a:latin typeface="Calibri" panose="020F0502020204030204" pitchFamily="34" charset="0"/>
            </a:endParaRPr>
          </a:p>
        </p:txBody>
      </p:sp>
    </p:spTree>
    <p:extLst>
      <p:ext uri="{BB962C8B-B14F-4D97-AF65-F5344CB8AC3E}">
        <p14:creationId xmlns:p14="http://schemas.microsoft.com/office/powerpoint/2010/main" val="418803317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sz="1100">
                <a:solidFill>
                  <a:srgbClr val="2F528F"/>
                </a:solidFill>
                <a:latin typeface="Calibri" panose="020F0502020204030204" pitchFamily="34" charset="0"/>
              </a:rPr>
              <a:t>Þ  Q-47
Level=1 : L.O.= 3.1b : Briefly describe the ADM and its phases.
See : TOGAF® Standard – Architecture Development Method : Page 3 : §1.2.2</a:t>
            </a:r>
          </a:p>
          <a:p>
            <a:r>
              <a:rPr lang="en-GB" sz="1100">
                <a:solidFill>
                  <a:srgbClr val="2F528F"/>
                </a:solidFill>
                <a:latin typeface="Calibri" panose="020F0502020204030204" pitchFamily="34" charset="0"/>
              </a:rPr>
              <a:t>The difference between “draft” and “approved” deliverables.</a:t>
            </a:r>
          </a:p>
          <a:p>
            <a:r>
              <a:rPr lang="en-GB" sz="1100">
                <a:solidFill>
                  <a:srgbClr val="2F528F"/>
                </a:solidFill>
                <a:latin typeface="Calibri" panose="020F0502020204030204" pitchFamily="34" charset="0"/>
              </a:rPr>
              <a:t>Output is generated throughout the process</a:t>
            </a:r>
          </a:p>
          <a:p>
            <a:r>
              <a:rPr lang="en-GB" sz="1100">
                <a:solidFill>
                  <a:srgbClr val="2F528F"/>
                </a:solidFill>
                <a:latin typeface="Calibri" panose="020F0502020204030204" pitchFamily="34" charset="0"/>
              </a:rPr>
              <a:t>That from an early phase may be modified in a later phase.</a:t>
            </a:r>
          </a:p>
          <a:p>
            <a:r>
              <a:rPr lang="en-GB" sz="1100">
                <a:solidFill>
                  <a:srgbClr val="2F528F"/>
                </a:solidFill>
                <a:latin typeface="Calibri" panose="020F0502020204030204" pitchFamily="34" charset="0"/>
              </a:rPr>
              <a:t>In the ADM, the status of outputs at each stage is defined.</a:t>
            </a:r>
          </a:p>
          <a:p>
            <a:r>
              <a:rPr lang="en-GB" sz="1100">
                <a:solidFill>
                  <a:srgbClr val="2F528F"/>
                </a:solidFill>
                <a:latin typeface="Calibri" panose="020F0502020204030204" pitchFamily="34" charset="0"/>
              </a:rPr>
              <a:t>The lifecycle of outputs must be managed through a version numbering policy, to work with the architecture tools.</a:t>
            </a:r>
          </a:p>
          <a:p>
            <a:r>
              <a:rPr lang="en-GB" sz="1100">
                <a:solidFill>
                  <a:srgbClr val="2F528F"/>
                </a:solidFill>
                <a:latin typeface="Calibri" panose="020F0502020204030204" pitchFamily="34" charset="0"/>
              </a:rPr>
              <a:t>Documents under development and with no formal review /approval are designated "draft". </a:t>
            </a:r>
          </a:p>
          <a:p>
            <a:r>
              <a:rPr lang="en-GB" sz="1100">
                <a:solidFill>
                  <a:srgbClr val="2F528F"/>
                </a:solidFill>
                <a:latin typeface="Calibri" panose="020F0502020204030204" pitchFamily="34" charset="0"/>
              </a:rPr>
              <a:t>Reviewed and approved documents are "approved“.</a:t>
            </a:r>
          </a:p>
          <a:p>
            <a:r>
              <a:rPr lang="en-GB" sz="1100">
                <a:solidFill>
                  <a:srgbClr val="2F528F"/>
                </a:solidFill>
                <a:latin typeface="Calibri" panose="020F0502020204030204" pitchFamily="34" charset="0"/>
              </a:rPr>
              <a:t>Approved does not necessarily mean finalized.</a:t>
            </a:r>
          </a:p>
          <a:p>
            <a:r>
              <a:rPr lang="en-GB" sz="1100">
                <a:solidFill>
                  <a:srgbClr val="2F528F"/>
                </a:solidFill>
                <a:latin typeface="Calibri" panose="020F0502020204030204" pitchFamily="34" charset="0"/>
              </a:rPr>
              <a:t>Documents may only be changed through an appropriate change control and governance process. </a:t>
            </a:r>
          </a:p>
          <a:p>
            <a:r>
              <a:rPr lang="en-GB" sz="1100">
                <a:solidFill>
                  <a:srgbClr val="2F528F"/>
                </a:solidFill>
                <a:latin typeface="Calibri" panose="020F0502020204030204" pitchFamily="34" charset="0"/>
              </a:rPr>
              <a:t>This is used in particular within the ADM to illustrate the evolution of Baseline and Target Architecture Definitions.</a:t>
            </a:r>
          </a:p>
          <a:p>
            <a:endParaRPr lang="en-GB" sz="1100" b="1">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1.2.2 Basic Structure</a:t>
            </a:r>
          </a:p>
          <a:p>
            <a:r>
              <a:rPr lang="en-GB" sz="1100">
                <a:solidFill>
                  <a:srgbClr val="2F528F"/>
                </a:solidFill>
                <a:latin typeface="Calibri" panose="020F0502020204030204" pitchFamily="34" charset="0"/>
              </a:rPr>
              <a:t>The basic structure of the ADM is shown in Figure 1-1.</a:t>
            </a:r>
          </a:p>
          <a:p>
            <a:r>
              <a:rPr lang="en-GB" sz="1100">
                <a:solidFill>
                  <a:srgbClr val="2F528F"/>
                </a:solidFill>
                <a:latin typeface="Calibri" panose="020F0502020204030204" pitchFamily="34" charset="0"/>
              </a:rPr>
              <a:t>Throughout the ADM cycle, there needs to be frequent validation of results against the original</a:t>
            </a:r>
          </a:p>
          <a:p>
            <a:r>
              <a:rPr lang="en-GB" sz="1100">
                <a:solidFill>
                  <a:srgbClr val="2F528F"/>
                </a:solidFill>
                <a:latin typeface="Calibri" panose="020F0502020204030204" pitchFamily="34" charset="0"/>
              </a:rPr>
              <a:t>expectations, both those for the whole ADM cycle, and those for the particular phase of the</a:t>
            </a:r>
          </a:p>
          <a:p>
            <a:r>
              <a:rPr lang="en-GB" sz="1100">
                <a:solidFill>
                  <a:srgbClr val="2F528F"/>
                </a:solidFill>
                <a:latin typeface="Calibri" panose="020F0502020204030204" pitchFamily="34" charset="0"/>
              </a:rPr>
              <a:t>process. </a:t>
            </a:r>
          </a:p>
          <a:p>
            <a:r>
              <a:rPr lang="en-GB" sz="1100">
                <a:solidFill>
                  <a:srgbClr val="2F528F"/>
                </a:solidFill>
                <a:latin typeface="Calibri" panose="020F0502020204030204" pitchFamily="34" charset="0"/>
              </a:rPr>
              <a:t>Requirements</a:t>
            </a:r>
          </a:p>
          <a:p>
            <a:r>
              <a:rPr lang="en-GB" sz="1100">
                <a:solidFill>
                  <a:srgbClr val="2F528F"/>
                </a:solidFill>
                <a:latin typeface="Calibri" panose="020F0502020204030204" pitchFamily="34" charset="0"/>
              </a:rPr>
              <a:t>Management</a:t>
            </a:r>
          </a:p>
          <a:p>
            <a:r>
              <a:rPr lang="en-GB" sz="1100">
                <a:solidFill>
                  <a:srgbClr val="2F528F"/>
                </a:solidFill>
                <a:latin typeface="Calibri" panose="020F0502020204030204" pitchFamily="34" charset="0"/>
              </a:rPr>
              <a:t>Preliminary</a:t>
            </a:r>
          </a:p>
          <a:p>
            <a:r>
              <a:rPr lang="en-GB" sz="1100">
                <a:solidFill>
                  <a:srgbClr val="2F528F"/>
                </a:solidFill>
                <a:latin typeface="Calibri" panose="020F0502020204030204" pitchFamily="34" charset="0"/>
              </a:rPr>
              <a:t>© The Open Group</a:t>
            </a:r>
          </a:p>
          <a:p>
            <a:r>
              <a:rPr lang="en-GB" sz="1100">
                <a:solidFill>
                  <a:srgbClr val="2F528F"/>
                </a:solidFill>
                <a:latin typeface="Calibri" panose="020F0502020204030204" pitchFamily="34" charset="0"/>
              </a:rPr>
              <a:t>G.</a:t>
            </a:r>
          </a:p>
          <a:p>
            <a:r>
              <a:rPr lang="en-GB" sz="1100">
                <a:solidFill>
                  <a:srgbClr val="2F528F"/>
                </a:solidFill>
                <a:latin typeface="Calibri" panose="020F0502020204030204" pitchFamily="34" charset="0"/>
              </a:rPr>
              <a:t>Implementation</a:t>
            </a:r>
          </a:p>
          <a:p>
            <a:r>
              <a:rPr lang="en-GB" sz="1100">
                <a:solidFill>
                  <a:srgbClr val="2F528F"/>
                </a:solidFill>
                <a:latin typeface="Calibri" panose="020F0502020204030204" pitchFamily="34" charset="0"/>
              </a:rPr>
              <a:t>Governance</a:t>
            </a:r>
          </a:p>
          <a:p>
            <a:r>
              <a:rPr lang="en-GB" sz="1100">
                <a:solidFill>
                  <a:srgbClr val="2F528F"/>
                </a:solidFill>
                <a:latin typeface="Calibri" panose="020F0502020204030204" pitchFamily="34" charset="0"/>
              </a:rPr>
              <a:t>E.</a:t>
            </a:r>
          </a:p>
          <a:p>
            <a:r>
              <a:rPr lang="en-GB" sz="1100">
                <a:solidFill>
                  <a:srgbClr val="2F528F"/>
                </a:solidFill>
                <a:latin typeface="Calibri" panose="020F0502020204030204" pitchFamily="34" charset="0"/>
              </a:rPr>
              <a:t>Opportunities</a:t>
            </a:r>
          </a:p>
          <a:p>
            <a:r>
              <a:rPr lang="en-GB" sz="1100">
                <a:solidFill>
                  <a:srgbClr val="2F528F"/>
                </a:solidFill>
                <a:latin typeface="Calibri" panose="020F0502020204030204" pitchFamily="34" charset="0"/>
              </a:rPr>
              <a:t>and</a:t>
            </a:r>
          </a:p>
          <a:p>
            <a:r>
              <a:rPr lang="en-GB" sz="1100">
                <a:solidFill>
                  <a:srgbClr val="2F528F"/>
                </a:solidFill>
                <a:latin typeface="Calibri" panose="020F0502020204030204" pitchFamily="34" charset="0"/>
              </a:rPr>
              <a:t>Solutions</a:t>
            </a:r>
          </a:p>
          <a:p>
            <a:r>
              <a:rPr lang="en-GB" sz="1100">
                <a:solidFill>
                  <a:srgbClr val="2F528F"/>
                </a:solidFill>
                <a:latin typeface="Calibri" panose="020F0502020204030204" pitchFamily="34" charset="0"/>
              </a:rPr>
              <a:t>D.</a:t>
            </a:r>
          </a:p>
          <a:p>
            <a:r>
              <a:rPr lang="en-GB" sz="1100">
                <a:solidFill>
                  <a:srgbClr val="2F528F"/>
                </a:solidFill>
                <a:latin typeface="Calibri" panose="020F0502020204030204" pitchFamily="34" charset="0"/>
              </a:rPr>
              <a:t>Technology</a:t>
            </a:r>
          </a:p>
          <a:p>
            <a:r>
              <a:rPr lang="en-GB" sz="1100">
                <a:solidFill>
                  <a:srgbClr val="2F528F"/>
                </a:solidFill>
                <a:latin typeface="Calibri" panose="020F0502020204030204" pitchFamily="34" charset="0"/>
              </a:rPr>
              <a:t>Architecture</a:t>
            </a:r>
          </a:p>
          <a:p>
            <a:r>
              <a:rPr lang="en-GB" sz="1100">
                <a:solidFill>
                  <a:srgbClr val="2F528F"/>
                </a:solidFill>
                <a:latin typeface="Calibri" panose="020F0502020204030204" pitchFamily="34" charset="0"/>
              </a:rPr>
              <a:t>B.</a:t>
            </a:r>
          </a:p>
          <a:p>
            <a:r>
              <a:rPr lang="en-GB" sz="1100">
                <a:solidFill>
                  <a:srgbClr val="2F528F"/>
                </a:solidFill>
                <a:latin typeface="Calibri" panose="020F0502020204030204" pitchFamily="34" charset="0"/>
              </a:rPr>
              <a:t>Business</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75</a:t>
            </a:fld>
            <a:endParaRPr lang="en-GB">
              <a:latin typeface="Calibri" panose="020F0502020204030204" pitchFamily="34" charset="0"/>
            </a:endParaRPr>
          </a:p>
        </p:txBody>
      </p:sp>
    </p:spTree>
    <p:extLst>
      <p:ext uri="{BB962C8B-B14F-4D97-AF65-F5344CB8AC3E}">
        <p14:creationId xmlns:p14="http://schemas.microsoft.com/office/powerpoint/2010/main" val="28740272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3.3a : Explain the iterative approach of the ADM.
See : TOGAF® Standard – Architecture Development Method : Page 5 : §1.3</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ADM is iterative</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over the whole process</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between phases</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within phases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Each iteration of the ADM requires fresh decisions about:</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breadth of coverage</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level of detail</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time period aimed at</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architectural assets to be leveraged</a:t>
            </a:r>
          </a:p>
          <a:p>
            <a:pPr marL="185595" lvl="1" indent="-185595"/>
            <a:r>
              <a:rPr lang="en-GB" sz="1100">
                <a:solidFill>
                  <a:srgbClr val="2F528F"/>
                </a:solidFill>
                <a:latin typeface="Calibri" panose="020F0502020204030204" pitchFamily="34" charset="0"/>
              </a:rPr>
              <a:t>These decisions should be based on a practical assessment of:</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resource</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competence</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availability</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value</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As a generic method, the ADM is intended to be used by enterprises in:</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different geographical areas</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different vertical sectors</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different industry types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It will be tailored to specific needs. </a:t>
            </a:r>
          </a:p>
          <a:p>
            <a:endParaRPr lang="en-GB" sz="1100">
              <a:solidFill>
                <a:srgbClr val="2F528F"/>
              </a:solidFill>
              <a:latin typeface="Calibri" panose="020F0502020204030204" pitchFamily="34" charset="0"/>
            </a:endParaRPr>
          </a:p>
          <a:p>
            <a:pPr algn="l"/>
            <a:r>
              <a:rPr lang="en-GB" sz="1100" b="1">
                <a:solidFill>
                  <a:srgbClr val="2F528F"/>
                </a:solidFill>
                <a:latin typeface="Calibri" panose="020F0502020204030204" pitchFamily="34" charset="0"/>
              </a:rPr>
              <a:t>1.3 Adapting the ADM</a:t>
            </a:r>
          </a:p>
          <a:p>
            <a:pPr algn="l"/>
            <a:r>
              <a:rPr lang="en-GB" sz="1100">
                <a:solidFill>
                  <a:srgbClr val="2F528F"/>
                </a:solidFill>
                <a:latin typeface="Calibri" panose="020F0502020204030204" pitchFamily="34" charset="0"/>
              </a:rPr>
              <a:t>The ADM is a generic method for architecture development, which is designed to deal with most</a:t>
            </a:r>
          </a:p>
          <a:p>
            <a:pPr algn="l"/>
            <a:r>
              <a:rPr lang="en-GB" sz="1100">
                <a:solidFill>
                  <a:srgbClr val="2F528F"/>
                </a:solidFill>
                <a:latin typeface="Calibri" panose="020F0502020204030204" pitchFamily="34" charset="0"/>
              </a:rPr>
              <a:t>system and organizational requirements. However, it will often be necessary to modify or extend</a:t>
            </a:r>
          </a:p>
          <a:p>
            <a:pPr algn="l"/>
            <a:r>
              <a:rPr lang="en-GB" sz="1100">
                <a:solidFill>
                  <a:srgbClr val="2F528F"/>
                </a:solidFill>
                <a:latin typeface="Calibri" panose="020F0502020204030204" pitchFamily="34" charset="0"/>
              </a:rPr>
              <a:t>the ADM to suit specific needs. One of the tasks before applying the ADM is to review its</a:t>
            </a:r>
          </a:p>
          <a:p>
            <a:pPr algn="l"/>
            <a:r>
              <a:rPr lang="en-GB" sz="1100">
                <a:solidFill>
                  <a:srgbClr val="2F528F"/>
                </a:solidFill>
                <a:latin typeface="Calibri" panose="020F0502020204030204" pitchFamily="34" charset="0"/>
              </a:rPr>
              <a:t>components for applicability, and then tailor them as appropriate to the circumstances of the</a:t>
            </a:r>
          </a:p>
          <a:p>
            <a:pPr algn="l"/>
            <a:r>
              <a:rPr lang="en-GB" sz="1100">
                <a:solidFill>
                  <a:srgbClr val="2F528F"/>
                </a:solidFill>
                <a:latin typeface="Calibri" panose="020F0502020204030204" pitchFamily="34" charset="0"/>
              </a:rPr>
              <a:t>individual enterprise. This activity may well produce an "enterprise-specific" ADM.</a:t>
            </a:r>
          </a:p>
          <a:p>
            <a:pPr algn="l"/>
            <a:r>
              <a:rPr lang="en-GB" sz="1100">
                <a:solidFill>
                  <a:srgbClr val="2F528F"/>
                </a:solidFill>
                <a:latin typeface="Calibri" panose="020F0502020204030204" pitchFamily="34" charset="0"/>
              </a:rPr>
              <a:t>One reason for wanting to adapt the ADM, which it is important to stress, is that the order of the</a:t>
            </a:r>
          </a:p>
          <a:p>
            <a:pPr algn="l"/>
            <a:r>
              <a:rPr lang="en-GB" sz="1100">
                <a:solidFill>
                  <a:srgbClr val="2F528F"/>
                </a:solidFill>
                <a:latin typeface="Calibri" panose="020F0502020204030204" pitchFamily="34" charset="0"/>
              </a:rPr>
              <a:t>phases in the ADM is to some extent dependent on the maturity of the architecture discipline</a:t>
            </a:r>
          </a:p>
          <a:p>
            <a:pPr algn="l"/>
            <a:r>
              <a:rPr lang="en-GB" sz="1100">
                <a:solidFill>
                  <a:srgbClr val="2F528F"/>
                </a:solidFill>
                <a:latin typeface="Calibri" panose="020F0502020204030204" pitchFamily="34" charset="0"/>
              </a:rPr>
              <a:t>within the enterprise. For example, if the business case for doing architecture at all is not well</a:t>
            </a:r>
          </a:p>
          <a:p>
            <a:pPr algn="l"/>
            <a:r>
              <a:rPr lang="en-GB" sz="1100">
                <a:solidFill>
                  <a:srgbClr val="2F528F"/>
                </a:solidFill>
                <a:latin typeface="Calibri" panose="020F0502020204030204" pitchFamily="34" charset="0"/>
              </a:rPr>
              <a:t>recognized, then creating an Architecture Vision is almost always essential; and a detailed</a:t>
            </a:r>
          </a:p>
          <a:p>
            <a:pPr algn="l"/>
            <a:r>
              <a:rPr lang="en-GB" sz="1100">
                <a:solidFill>
                  <a:srgbClr val="2F528F"/>
                </a:solidFill>
                <a:latin typeface="Calibri" panose="020F0502020204030204" pitchFamily="34" charset="0"/>
              </a:rPr>
              <a:t>Business Architecture often needs to come next, in order to underpin the Architecture Vision,</a:t>
            </a:r>
          </a:p>
          <a:p>
            <a:pPr algn="l"/>
            <a:r>
              <a:rPr lang="en-GB" sz="1100">
                <a:solidFill>
                  <a:srgbClr val="2F528F"/>
                </a:solidFill>
                <a:latin typeface="Calibri" panose="020F0502020204030204" pitchFamily="34" charset="0"/>
              </a:rPr>
              <a:t>detail the business case for remaining architecture work, and secure the active participation of</a:t>
            </a:r>
          </a:p>
          <a:p>
            <a:pPr algn="l"/>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76</a:t>
            </a:fld>
            <a:endParaRPr lang="en-GB">
              <a:latin typeface="Calibri" panose="020F0502020204030204" pitchFamily="34" charset="0"/>
            </a:endParaRPr>
          </a:p>
        </p:txBody>
      </p:sp>
    </p:spTree>
    <p:extLst>
      <p:ext uri="{BB962C8B-B14F-4D97-AF65-F5344CB8AC3E}">
        <p14:creationId xmlns:p14="http://schemas.microsoft.com/office/powerpoint/2010/main" val="33252148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3.3b : Explain the iterative approach of the ADM.
See : TOGAF® Series Guide: A Practitioners’ Approach to Developing Enterprise Architecture Following the TOGAF® ADM : Page 40 : §5.2 </a:t>
            </a:r>
          </a:p>
          <a:p>
            <a:pPr defTabSz="989838">
              <a:defRPr/>
            </a:pPr>
            <a:r>
              <a:rPr lang="en-GB" sz="1100">
                <a:solidFill>
                  <a:srgbClr val="2F528F"/>
                </a:solidFill>
                <a:latin typeface="Calibri" panose="020F0502020204030204" pitchFamily="34" charset="0"/>
              </a:rPr>
              <a:t>ADM Iteration in Practice:</a:t>
            </a:r>
          </a:p>
          <a:p>
            <a:pPr defTabSz="989838">
              <a:defRPr/>
            </a:pPr>
            <a:r>
              <a:rPr lang="en-GB" sz="1100">
                <a:solidFill>
                  <a:srgbClr val="2F528F"/>
                </a:solidFill>
                <a:latin typeface="Calibri" panose="020F0502020204030204" pitchFamily="34" charset="0"/>
              </a:rPr>
              <a:t>The TOGAF ADM is a logical method that places key activity steps together for the purpose of understanding relationship of activity and clarifying information flow.</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 classic TOGAF crop-circle diagram is a stylized path that demonstrates essential information flow.</a:t>
            </a:r>
          </a:p>
          <a:p>
            <a:pPr defTabSz="989838">
              <a:defRPr/>
            </a:pPr>
            <a:r>
              <a:rPr lang="en-GB" sz="1100">
                <a:solidFill>
                  <a:srgbClr val="2F528F"/>
                </a:solidFill>
                <a:latin typeface="Calibri" panose="020F0502020204030204" pitchFamily="34" charset="0"/>
              </a:rPr>
              <a:t>TOGAF recognizes that the inter-dependent nature of developing a Target Architecture requires consideration of the entire architecture.</a:t>
            </a:r>
          </a:p>
          <a:p>
            <a:pPr defTabSz="989838">
              <a:defRPr/>
            </a:pPr>
            <a:r>
              <a:rPr lang="en-GB" sz="1100">
                <a:solidFill>
                  <a:srgbClr val="2F528F"/>
                </a:solidFill>
                <a:latin typeface="Calibri" panose="020F0502020204030204" pitchFamily="34" charset="0"/>
              </a:rPr>
              <a:t>Describing that level of interaction is not practical; to address this complexity, the TOGAF framework provides an ADM phase for each essential set of output.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It depends on best practice to ensure practitioners use effective information inputs and produce useful outputs.</a:t>
            </a:r>
          </a:p>
          <a:p>
            <a:pPr defTabSz="989838">
              <a:defRPr/>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5.2 How is ADM Iteration Realized in Practice?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An often-misunderstood element of the TOGAF framework is the ADM and the concept of iteration. The TOGAF ADM graphic provides a stylized representation that is often misinterpreted as a linear waterfall process model. This approach leads to some of the most confusing diagrams and explanations. The TOGAF ADM is a logical method that places key activity steps together for the purpose of understanding relationship of activity and clarifying information flow. The classic TOGAF crop-circle diagram is a stylized path that demonstrates essential information flow. </a:t>
            </a:r>
          </a:p>
          <a:p>
            <a:r>
              <a:rPr lang="en-GB" sz="1100">
                <a:solidFill>
                  <a:srgbClr val="2F528F"/>
                </a:solidFill>
                <a:latin typeface="Calibri" panose="020F0502020204030204" pitchFamily="34" charset="0"/>
              </a:rPr>
              <a:t>The TOGAF ADM should not be understood as a processes model. The ADM graphic is a stylized representation showing essential information flows and is not a representation of activity sequence. </a:t>
            </a:r>
          </a:p>
          <a:p>
            <a:r>
              <a:rPr lang="en-GB" sz="1100">
                <a:solidFill>
                  <a:srgbClr val="2F528F"/>
                </a:solidFill>
                <a:latin typeface="Calibri" panose="020F0502020204030204" pitchFamily="34" charset="0"/>
              </a:rPr>
              <a:t>The important thing to realize is every time the EA team is undertaking any activity within the scope of the ADM. it is executing a phase and developing the contents of the EA Landscape. For example, if a practitioner is working on roadmap development, the practitioner is exercising the steps in the TOGAF ADM Phase E (Opportunities and Solutions). The practitioner needs to consume the mandatory inputs and produce the mandatory outputs. This applies to all ADM phases. </a:t>
            </a:r>
          </a:p>
          <a:p>
            <a:r>
              <a:rPr lang="en-GB" sz="1100">
                <a:solidFill>
                  <a:srgbClr val="2F528F"/>
                </a:solidFill>
                <a:latin typeface="Calibri" panose="020F0502020204030204" pitchFamily="34" charset="0"/>
              </a:rPr>
              <a:t>Start with recognizing that the inter-dependent nature of developing a Target Architecture requires considering the entire architecture, resulting gaps, and resulting work to clear the gap simultaneously. No practitioner can consider a change, without considering the impact on all other domains, the resulting set of gaps, and the resulting set of work to clear the gap. </a:t>
            </a:r>
          </a:p>
          <a:p>
            <a:r>
              <a:rPr lang="en-GB" sz="1100">
                <a:solidFill>
                  <a:srgbClr val="2F528F"/>
                </a:solidFill>
                <a:latin typeface="Calibri" panose="020F0502020204030204" pitchFamily="34" charset="0"/>
              </a:rPr>
              <a:t>Unfortunately, describing that level of interaction is not practical. To address the complexity, the TOGAF framework provides an ADM phase for each essential output. Best practice ensures practitioners use effective information inputs and produce useful outputs. </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77</a:t>
            </a:fld>
            <a:endParaRPr lang="en-GB">
              <a:latin typeface="Calibri" panose="020F0502020204030204" pitchFamily="34" charset="0"/>
            </a:endParaRPr>
          </a:p>
        </p:txBody>
      </p:sp>
    </p:spTree>
    <p:extLst>
      <p:ext uri="{BB962C8B-B14F-4D97-AF65-F5344CB8AC3E}">
        <p14:creationId xmlns:p14="http://schemas.microsoft.com/office/powerpoint/2010/main" val="488031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Level=1 : L.O.= 3.3c : Explain the iterative approach of the ADM.
See : TOGAF® Series Guide: A Practitioners’ Approach to Developing Enterprise Architecture Following the TOGAF® ADM : Page 51 : §5.2.3</a:t>
            </a:r>
          </a:p>
          <a:p>
            <a:r>
              <a:rPr lang="en-GB" sz="1100">
                <a:solidFill>
                  <a:srgbClr val="2F528F"/>
                </a:solidFill>
                <a:latin typeface="Calibri" panose="020F0502020204030204" pitchFamily="34" charset="0"/>
              </a:rPr>
              <a:t>This Gantt shows the ADM phases stay open to address the information required; once it is provided they close.</a:t>
            </a:r>
          </a:p>
          <a:p>
            <a:r>
              <a:rPr lang="en-GB" sz="1100">
                <a:solidFill>
                  <a:srgbClr val="2F528F"/>
                </a:solidFill>
                <a:latin typeface="Calibri" panose="020F0502020204030204" pitchFamily="34" charset="0"/>
              </a:rPr>
              <a:t>Regardless of where the practitioner is in time or purpose, if the Business Architecture is being developed the practitioner is executing Phase B - addressing the stakeholder concerns from the perspective of the Business Architecture domain. </a:t>
            </a:r>
          </a:p>
          <a:p>
            <a:pPr defTabSz="989838">
              <a:defRPr/>
            </a:pPr>
            <a:r>
              <a:rPr lang="en-GB" sz="1100">
                <a:solidFill>
                  <a:srgbClr val="2F528F"/>
                </a:solidFill>
                <a:latin typeface="Calibri" panose="020F0502020204030204" pitchFamily="34" charset="0"/>
              </a:rPr>
              <a:t>The figure highlights simultaneous execution of steps.</a:t>
            </a:r>
          </a:p>
          <a:p>
            <a:pPr defTabSz="989838">
              <a:defRPr/>
            </a:pPr>
            <a:r>
              <a:rPr lang="en-GB" sz="1100">
                <a:solidFill>
                  <a:srgbClr val="2F528F"/>
                </a:solidFill>
                <a:latin typeface="Calibri" panose="020F0502020204030204" pitchFamily="34" charset="0"/>
              </a:rPr>
              <a:t>Applying this stylized Gantt chart to each purpose, shows that the EA continually revisits the required phases.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5.2.3 Iteration </a:t>
            </a: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ADM provides a model of activity that supports producing the essential output by producing one or more work products. The central question determines whether there is a need for the essential purpose of a phase on a particular Architecture Project. If so, you will enter the phase at some point in time. If the essential purpose is not needed or has already been addressed, then this Architecture Project does not enter the phase.</a:t>
            </a:r>
          </a:p>
          <a:p>
            <a:r>
              <a:rPr lang="en-GB" sz="1100">
                <a:solidFill>
                  <a:srgbClr val="2F528F"/>
                </a:solidFill>
                <a:latin typeface="Calibri" panose="020F0502020204030204" pitchFamily="34" charset="0"/>
              </a:rPr>
              <a:t>Most commentary in the TOGAF Standard on the iteration of the ADM is designed to address the point that if the practitioner does not have the information at hand in the EA Landscape, the information must be produced. These commentaries speak in terms of activity rather than output. Instead of considering iteration in terms of re-sequencing and looping the ADM, the practitioner should explore the EA Landscape. If the information required, in terms of subject, detail, time, and recency is available – move on. If not, produce the material required. To produce material, the practitioner is exercising a TOGAF ADM phase. </a:t>
            </a:r>
          </a:p>
          <a:p>
            <a:r>
              <a:rPr lang="en-GB" sz="1100">
                <a:solidFill>
                  <a:srgbClr val="2F528F"/>
                </a:solidFill>
                <a:latin typeface="Calibri" panose="020F0502020204030204" pitchFamily="34" charset="0"/>
              </a:rPr>
              <a:t>As an example, see the stylized Gantt chart in Figure 10. This figure provides a process-oriented view of executing the ADM. The Gantt shows the inter-dependent nature of EA requires all ADM phases that develop a candidate architecture and test it for acceptance to be open simultaneously. The ADM phases stay open to address the information required; once it is provided they close. Also, regardless of where the practitioner is in time or purpose or Architecture Project, if the Business Architecture is being developed the practitioner is executing Phase B. Executing Phase B is all about addressing the stakeholder concerns from the perspective of the Business Architecture domain, identifying the gaps in the Business Architecture, and looking at impacts across the EA Landscape. The figure highlights that many of the steps in the ADM phases can be executed simultaneously. Good practitioners will explore impacts and address stakeholder concerns across the entire architecture. </a:t>
            </a:r>
          </a:p>
          <a:p>
            <a:r>
              <a:rPr lang="en-GB" sz="1100">
                <a:solidFill>
                  <a:srgbClr val="2F528F"/>
                </a:solidFill>
                <a:latin typeface="Calibri" panose="020F0502020204030204" pitchFamily="34" charset="0"/>
              </a:rPr>
              <a:t>This does not suggest that one person does it all. Developing an EA is a team sport with specialist positions. Following the analogy, the team has to play the same game at the same time. </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78</a:t>
            </a:fld>
            <a:endParaRPr lang="en-GB">
              <a:latin typeface="Calibri" panose="020F0502020204030204" pitchFamily="34" charset="0"/>
            </a:endParaRPr>
          </a:p>
        </p:txBody>
      </p:sp>
    </p:spTree>
    <p:extLst>
      <p:ext uri="{BB962C8B-B14F-4D97-AF65-F5344CB8AC3E}">
        <p14:creationId xmlns:p14="http://schemas.microsoft.com/office/powerpoint/2010/main" val="24821295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Q-49
Level=1 : L.O.= 3.4c : Explain the need to govern the creation development and maintenance of Enterprise Architecture.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 TOGAF® Series Guide: A Practitioners’ Approach to Developing Enterprise Architecture Following the TOGAF® ADM : Page 109 : §15.1.2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Architecture Board should be satisfied that the ADM is being applied correctly across all phases of an architecture development iteration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Compliance with the ADM is fundamental to the governance of the architecture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Management of all architectural artifacts, governance, and related processes should be supported by a controlled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environment.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Typically this is based on the repository which  supports versioned objects, process control, and status of:</a:t>
            </a:r>
          </a:p>
          <a:p>
            <a:pPr marL="804243" lvl="1" indent="-309324">
              <a:buFont typeface="Wingdings" panose="05000000000000000000" pitchFamily="2" charset="2"/>
              <a:buChar char="§"/>
            </a:pPr>
            <a:r>
              <a:rPr lang="en-GB" sz="1100">
                <a:solidFill>
                  <a:srgbClr val="2F528F"/>
                </a:solidFill>
                <a:latin typeface="Calibri" panose="020F0502020204030204" pitchFamily="34" charset="0"/>
              </a:rPr>
              <a:t>Reference Data	- existing collateral, information + its governance</a:t>
            </a:r>
          </a:p>
          <a:p>
            <a:pPr marL="804243" lvl="1" indent="-309324">
              <a:buFont typeface="Wingdings" panose="05000000000000000000" pitchFamily="2" charset="2"/>
              <a:buChar char="§"/>
            </a:pPr>
            <a:r>
              <a:rPr lang="en-GB" sz="1100">
                <a:solidFill>
                  <a:srgbClr val="2F528F"/>
                </a:solidFill>
                <a:latin typeface="Calibri" panose="020F0502020204030204" pitchFamily="34" charset="0"/>
              </a:rPr>
              <a:t>Process Status	- the state of all governance processes</a:t>
            </a:r>
          </a:p>
          <a:p>
            <a:pPr marL="804243" lvl="1" indent="-309324">
              <a:buFont typeface="Wingdings" panose="05000000000000000000" pitchFamily="2" charset="2"/>
              <a:buChar char="§"/>
            </a:pPr>
            <a:r>
              <a:rPr lang="en-GB" sz="1100">
                <a:solidFill>
                  <a:srgbClr val="2F528F"/>
                </a:solidFill>
                <a:latin typeface="Calibri" panose="020F0502020204030204" pitchFamily="34" charset="0"/>
              </a:rPr>
              <a:t>Audit information – a record of all completed governance processes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1.4 Architecture Governance</a:t>
            </a:r>
          </a:p>
          <a:p>
            <a:r>
              <a:rPr lang="en-GB" sz="1100">
                <a:solidFill>
                  <a:srgbClr val="2F528F"/>
                </a:solidFill>
                <a:latin typeface="Calibri" panose="020F0502020204030204" pitchFamily="34" charset="0"/>
              </a:rPr>
              <a:t>The ADM, whether adapted by the organization or used as documented here, is a key process to</a:t>
            </a:r>
          </a:p>
          <a:p>
            <a:r>
              <a:rPr lang="en-GB" sz="1100">
                <a:solidFill>
                  <a:srgbClr val="2F528F"/>
                </a:solidFill>
                <a:latin typeface="Calibri" panose="020F0502020204030204" pitchFamily="34" charset="0"/>
              </a:rPr>
              <a:t>be managed in the same manner as other architecture artifacts classified through the Enterprise</a:t>
            </a:r>
          </a:p>
          <a:p>
            <a:r>
              <a:rPr lang="en-GB" sz="1100">
                <a:solidFill>
                  <a:srgbClr val="2F528F"/>
                </a:solidFill>
                <a:latin typeface="Calibri" panose="020F0502020204030204" pitchFamily="34" charset="0"/>
              </a:rPr>
              <a:t>Continuum and held in the Architecture Repository. The Architecture Board should be satisfied</a:t>
            </a:r>
          </a:p>
          <a:p>
            <a:r>
              <a:rPr lang="en-GB" sz="1100">
                <a:solidFill>
                  <a:srgbClr val="2F528F"/>
                </a:solidFill>
                <a:latin typeface="Calibri" panose="020F0502020204030204" pitchFamily="34" charset="0"/>
              </a:rPr>
              <a:t>that the method is being applied correctly across all phases of an architecture development</a:t>
            </a:r>
          </a:p>
          <a:p>
            <a:r>
              <a:rPr lang="en-GB" sz="1100">
                <a:solidFill>
                  <a:srgbClr val="2F528F"/>
                </a:solidFill>
                <a:latin typeface="Calibri" panose="020F0502020204030204" pitchFamily="34" charset="0"/>
              </a:rPr>
              <a:t>iteration. Compliance with the ADM is fundamental to the governance of the architecture, to</a:t>
            </a:r>
          </a:p>
          <a:p>
            <a:r>
              <a:rPr lang="en-GB" sz="1100">
                <a:solidFill>
                  <a:srgbClr val="2F528F"/>
                </a:solidFill>
                <a:latin typeface="Calibri" panose="020F0502020204030204" pitchFamily="34" charset="0"/>
              </a:rPr>
              <a:t>ensure that all considerations are made and all required deliverables are produced.</a:t>
            </a:r>
          </a:p>
          <a:p>
            <a:r>
              <a:rPr lang="en-GB" sz="1100">
                <a:solidFill>
                  <a:srgbClr val="2F528F"/>
                </a:solidFill>
                <a:latin typeface="Calibri" panose="020F0502020204030204" pitchFamily="34" charset="0"/>
              </a:rPr>
              <a:t>The management of all architectural artifacts, governance, and related processes should be</a:t>
            </a:r>
          </a:p>
          <a:p>
            <a:r>
              <a:rPr lang="en-GB" sz="1100">
                <a:solidFill>
                  <a:srgbClr val="2F528F"/>
                </a:solidFill>
                <a:latin typeface="Calibri" panose="020F0502020204030204" pitchFamily="34" charset="0"/>
              </a:rPr>
              <a:t>supported by a controlled environment. Typically, this would be based on one or more</a:t>
            </a:r>
          </a:p>
          <a:p>
            <a:r>
              <a:rPr lang="en-GB" sz="1100">
                <a:solidFill>
                  <a:srgbClr val="2F528F"/>
                </a:solidFill>
                <a:latin typeface="Calibri" panose="020F0502020204030204" pitchFamily="34" charset="0"/>
              </a:rPr>
              <a:t>repositories supporting versioned objects, process control, and status.</a:t>
            </a:r>
          </a:p>
          <a:p>
            <a:r>
              <a:rPr lang="en-GB" sz="1100">
                <a:solidFill>
                  <a:srgbClr val="2F528F"/>
                </a:solidFill>
                <a:latin typeface="Calibri" panose="020F0502020204030204" pitchFamily="34" charset="0"/>
              </a:rPr>
              <a:t>The major information areas managed by a governance repository should contain the following</a:t>
            </a:r>
          </a:p>
          <a:p>
            <a:r>
              <a:rPr lang="en-GB" sz="1100">
                <a:solidFill>
                  <a:srgbClr val="2F528F"/>
                </a:solidFill>
                <a:latin typeface="Calibri" panose="020F0502020204030204" pitchFamily="34" charset="0"/>
              </a:rPr>
              <a:t>types of information:</a:t>
            </a:r>
          </a:p>
          <a:p>
            <a:r>
              <a:rPr lang="en-GB" sz="1100">
                <a:solidFill>
                  <a:srgbClr val="2F528F"/>
                </a:solidFill>
                <a:latin typeface="Calibri" panose="020F0502020204030204" pitchFamily="34" charset="0"/>
              </a:rPr>
              <a:t>■ Reference Data (collateral from the organization’s own repositories/Enterprise Continuum,</a:t>
            </a:r>
          </a:p>
          <a:p>
            <a:r>
              <a:rPr lang="en-GB" sz="1100">
                <a:solidFill>
                  <a:srgbClr val="2F528F"/>
                </a:solidFill>
                <a:latin typeface="Calibri" panose="020F0502020204030204" pitchFamily="34" charset="0"/>
              </a:rPr>
              <a:t>including external data; e.g., COBIT®, the IT4IT Reference Architecture): used for</a:t>
            </a:r>
          </a:p>
          <a:p>
            <a:r>
              <a:rPr lang="en-GB" sz="1100">
                <a:solidFill>
                  <a:srgbClr val="2F528F"/>
                </a:solidFill>
                <a:latin typeface="Calibri" panose="020F0502020204030204" pitchFamily="34" charset="0"/>
              </a:rPr>
              <a:t>guidance and instruction during project implementation</a:t>
            </a:r>
          </a:p>
          <a:p>
            <a:r>
              <a:rPr lang="en-GB" sz="1100">
                <a:solidFill>
                  <a:srgbClr val="2F528F"/>
                </a:solidFill>
                <a:latin typeface="Calibri" panose="020F0502020204030204" pitchFamily="34" charset="0"/>
              </a:rPr>
              <a:t>This includes the details of information outlined above. The reference data includes a</a:t>
            </a:r>
          </a:p>
          <a:p>
            <a:r>
              <a:rPr lang="en-GB" sz="1100">
                <a:solidFill>
                  <a:srgbClr val="2F528F"/>
                </a:solidFill>
                <a:latin typeface="Calibri" panose="020F0502020204030204" pitchFamily="34" charset="0"/>
              </a:rPr>
              <a:t>description of the governance procedures themselves.</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79</a:t>
            </a:fld>
            <a:endParaRPr lang="en-GB">
              <a:latin typeface="Calibri" panose="020F0502020204030204" pitchFamily="34" charset="0"/>
            </a:endParaRPr>
          </a:p>
        </p:txBody>
      </p:sp>
    </p:spTree>
    <p:extLst>
      <p:ext uri="{BB962C8B-B14F-4D97-AF65-F5344CB8AC3E}">
        <p14:creationId xmlns:p14="http://schemas.microsoft.com/office/powerpoint/2010/main" val="11177789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80</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endParaRPr>
          </a:p>
          <a:p>
            <a:r>
              <a:rPr lang="en-US" sz="1100">
                <a:solidFill>
                  <a:srgbClr val="2F528F"/>
                </a:solidFill>
              </a:rPr>
              <a:t>Situations constantly arise that require a response. </a:t>
            </a:r>
          </a:p>
          <a:p>
            <a:r>
              <a:rPr lang="en-US" sz="1100">
                <a:solidFill>
                  <a:srgbClr val="2F528F"/>
                </a:solidFill>
              </a:rPr>
              <a:t>The decision-making process needs to be as agile as possible so that an appropriate response can be both adopted rapidly and executed efficiently.</a:t>
            </a:r>
          </a:p>
          <a:p>
            <a:r>
              <a:rPr lang="en-US" sz="1100">
                <a:solidFill>
                  <a:srgbClr val="2F528F"/>
                </a:solidFill>
              </a:rPr>
              <a:t>The business, with a well-structured, content-rich and properly maintained Enterprise Architecture, has an asset that supports decision-making.</a:t>
            </a:r>
          </a:p>
          <a:p>
            <a:r>
              <a:rPr lang="en-US" sz="1100">
                <a:solidFill>
                  <a:srgbClr val="2F528F"/>
                </a:solidFill>
              </a:rPr>
              <a:t>An Enterprise Architecture is a properly indexed repository of business knowledge . . . the power to make ‘good’ and rapid business decision is greatly enhanced.</a:t>
            </a:r>
          </a:p>
          <a:p>
            <a:r>
              <a:rPr lang="en-US" sz="1100">
                <a:solidFill>
                  <a:srgbClr val="2F528F"/>
                </a:solidFill>
              </a:rPr>
              <a:t>Enterprise Architecture supports analysis and development of decision options and assists in the assessment of the business and/or technical impacts. </a:t>
            </a:r>
          </a:p>
          <a:p>
            <a:r>
              <a:rPr lang="en-US" sz="1100">
                <a:solidFill>
                  <a:srgbClr val="2F528F"/>
                </a:solidFill>
              </a:rPr>
              <a:t>The Enterprise Architecture repository provides a framework which can capture the quantitative outcomes of decisions.</a:t>
            </a:r>
            <a:endParaRPr lang="en-GB" sz="1100">
              <a:solidFill>
                <a:srgbClr val="2F528F"/>
              </a:solidFill>
              <a:latin typeface="Calibri" panose="020F0502020204030204" pitchFamily="34" charset="0"/>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8</a:t>
            </a:fld>
            <a:endParaRPr lang="en-GB"/>
          </a:p>
        </p:txBody>
      </p:sp>
    </p:spTree>
    <p:extLst>
      <p:ext uri="{BB962C8B-B14F-4D97-AF65-F5344CB8AC3E}">
        <p14:creationId xmlns:p14="http://schemas.microsoft.com/office/powerpoint/2010/main" val="39614251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81</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82</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83</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3.4b : Explain the need to govern the creation development and maintenance of Enterprise Architecture.
See : TOGAF® Series Guide: A Practitioners’ Approach to Developing Enterprise Architecture Following the TOGAF® ADM : Page 108 : §15.1.1</a:t>
            </a:r>
          </a:p>
          <a:p>
            <a:pPr defTabSz="989838">
              <a:defRPr/>
            </a:pPr>
            <a:r>
              <a:rPr lang="en-GB">
                <a:solidFill>
                  <a:srgbClr val="2F528F"/>
                </a:solidFill>
                <a:latin typeface="Calibri" panose="020F0502020204030204" pitchFamily="34" charset="0"/>
              </a:rPr>
              <a:t>For a broader discussion of controlling the development of the Target Architecture see: </a:t>
            </a:r>
            <a:br>
              <a:rPr lang="en-GB">
                <a:solidFill>
                  <a:srgbClr val="2F528F"/>
                </a:solidFill>
                <a:latin typeface="Calibri" panose="020F0502020204030204" pitchFamily="34" charset="0"/>
              </a:rPr>
            </a:br>
            <a:r>
              <a:rPr lang="en-GB" i="1">
                <a:solidFill>
                  <a:srgbClr val="2F528F"/>
                </a:solidFill>
                <a:latin typeface="Calibri" panose="020F0502020204030204" pitchFamily="34" charset="0"/>
              </a:rPr>
              <a:t>G188 : TOGAF® Series Guide: Architecture Project Management</a:t>
            </a:r>
            <a:br>
              <a:rPr lang="en-GB" i="1">
                <a:solidFill>
                  <a:srgbClr val="2F528F"/>
                </a:solidFill>
                <a:latin typeface="Calibri" panose="020F0502020204030204" pitchFamily="34" charset="0"/>
              </a:rPr>
            </a:br>
            <a:r>
              <a:rPr lang="en-GB">
                <a:solidFill>
                  <a:srgbClr val="2F528F"/>
                </a:solidFill>
                <a:latin typeface="Calibri" panose="020F0502020204030204" pitchFamily="34" charset="0"/>
              </a:rPr>
              <a:t>in the TOGAF Library, at https://publications.opengroup.org/catalogsearch/result/?q=G188</a:t>
            </a:r>
          </a:p>
          <a:p>
            <a:r>
              <a:rPr lang="en-GB" b="1">
                <a:solidFill>
                  <a:srgbClr val="2F528F"/>
                </a:solidFill>
                <a:latin typeface="Calibri" panose="020F0502020204030204" pitchFamily="34" charset="0"/>
              </a:rPr>
              <a:t>Target Architecture</a:t>
            </a:r>
          </a:p>
          <a:p>
            <a:r>
              <a:rPr lang="en-GB">
                <a:solidFill>
                  <a:srgbClr val="2F528F"/>
                </a:solidFill>
                <a:latin typeface="Calibri" panose="020F0502020204030204" pitchFamily="34" charset="0"/>
              </a:rPr>
              <a:t>The TOGAF Standard provides a key concept to govern the Target Architecture: the Architecture Project.</a:t>
            </a:r>
          </a:p>
          <a:p>
            <a:r>
              <a:rPr lang="en-GB">
                <a:solidFill>
                  <a:srgbClr val="2F528F"/>
                </a:solidFill>
                <a:latin typeface="Calibri" panose="020F0502020204030204" pitchFamily="34" charset="0"/>
              </a:rPr>
              <a:t>The Architecture Project:</a:t>
            </a:r>
          </a:p>
          <a:p>
            <a:pPr marL="309324" indent="-309324">
              <a:buFont typeface="Courier New" panose="02070309020205020404" pitchFamily="49" charset="0"/>
              <a:buChar char="o"/>
            </a:pPr>
            <a:r>
              <a:rPr lang="en-GB">
                <a:solidFill>
                  <a:srgbClr val="2F528F"/>
                </a:solidFill>
                <a:latin typeface="Calibri" panose="020F0502020204030204" pitchFamily="34" charset="0"/>
              </a:rPr>
              <a:t>Is used to direct and control the EA team to address issues in the enterprise</a:t>
            </a:r>
          </a:p>
          <a:p>
            <a:pPr marL="309324" indent="-309324">
              <a:buFont typeface="Courier New" panose="02070309020205020404" pitchFamily="49" charset="0"/>
              <a:buChar char="o"/>
            </a:pPr>
            <a:r>
              <a:rPr lang="en-GB">
                <a:solidFill>
                  <a:srgbClr val="2F528F"/>
                </a:solidFill>
                <a:latin typeface="Calibri" panose="020F0502020204030204" pitchFamily="34" charset="0"/>
              </a:rPr>
              <a:t>Starts with a Request for Architecture Work</a:t>
            </a:r>
          </a:p>
          <a:p>
            <a:r>
              <a:rPr lang="en-GB">
                <a:solidFill>
                  <a:srgbClr val="2F528F"/>
                </a:solidFill>
                <a:latin typeface="Calibri" panose="020F0502020204030204" pitchFamily="34" charset="0"/>
              </a:rPr>
              <a:t>Primary control is Architecture Project Management using the Statement of Architecture Work:</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 an architecture within a controlled scope</a:t>
            </a:r>
          </a:p>
          <a:p>
            <a:pPr marL="309324" indent="-309324">
              <a:buFont typeface="Courier New" panose="02070309020205020404" pitchFamily="49" charset="0"/>
              <a:buChar char="o"/>
            </a:pPr>
            <a:r>
              <a:rPr lang="en-GB">
                <a:solidFill>
                  <a:srgbClr val="2F528F"/>
                </a:solidFill>
                <a:latin typeface="Calibri" panose="020F0502020204030204" pitchFamily="34" charset="0"/>
              </a:rPr>
              <a:t>Directed to the stakeholder’s baseline preferences:</a:t>
            </a:r>
          </a:p>
          <a:p>
            <a:pPr marL="804243" lvl="1" indent="-309324">
              <a:buFont typeface="Wingdings" panose="05000000000000000000" pitchFamily="2" charset="2"/>
              <a:buChar char="§"/>
            </a:pPr>
            <a:r>
              <a:rPr lang="en-GB">
                <a:solidFill>
                  <a:srgbClr val="2F528F"/>
                </a:solidFill>
                <a:latin typeface="Calibri" panose="020F0502020204030204" pitchFamily="34" charset="0"/>
              </a:rPr>
              <a:t>objective</a:t>
            </a:r>
          </a:p>
          <a:p>
            <a:pPr marL="804243" lvl="1" indent="-309324">
              <a:buFont typeface="Wingdings" panose="05000000000000000000" pitchFamily="2" charset="2"/>
              <a:buChar char="§"/>
            </a:pPr>
            <a:r>
              <a:rPr lang="en-GB">
                <a:solidFill>
                  <a:srgbClr val="2F528F"/>
                </a:solidFill>
                <a:latin typeface="Calibri" panose="020F0502020204030204" pitchFamily="34" charset="0"/>
              </a:rPr>
              <a:t>priority</a:t>
            </a:r>
          </a:p>
          <a:p>
            <a:pPr marL="804243" lvl="1" indent="-309324">
              <a:buFont typeface="Wingdings" panose="05000000000000000000" pitchFamily="2" charset="2"/>
              <a:buChar char="§"/>
            </a:pPr>
            <a:r>
              <a:rPr lang="en-GB">
                <a:solidFill>
                  <a:srgbClr val="2F528F"/>
                </a:solidFill>
                <a:latin typeface="Calibri" panose="020F0502020204030204" pitchFamily="34" charset="0"/>
              </a:rPr>
              <a:t>specification</a:t>
            </a:r>
          </a:p>
          <a:p>
            <a:r>
              <a:rPr lang="en-GB">
                <a:solidFill>
                  <a:srgbClr val="2F528F"/>
                </a:solidFill>
                <a:latin typeface="Calibri" panose="020F0502020204030204" pitchFamily="34" charset="0"/>
              </a:rPr>
              <a:t>Are the stakeholder’s concerns being addressed?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15.1.1 Target Architecture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TOGAF Standard provides a key concept to govern the Target Architecture: the Architecture Project. </a:t>
            </a:r>
          </a:p>
          <a:p>
            <a:r>
              <a:rPr lang="en-GB">
                <a:solidFill>
                  <a:srgbClr val="2F528F"/>
                </a:solidFill>
                <a:latin typeface="Calibri" panose="020F0502020204030204" pitchFamily="34" charset="0"/>
              </a:rPr>
              <a:t>The Architecture Project is used to direct and control the EA team to address issues in the enterprise. An Architecture Project starts with a Request for Architecture Work. The primary control is Architecture Project Management using the Statement of Architecture Work.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84</a:t>
            </a:fld>
            <a:endParaRPr lang="en-GB">
              <a:latin typeface="Calibri" panose="020F0502020204030204" pitchFamily="34" charset="0"/>
            </a:endParaRPr>
          </a:p>
        </p:txBody>
      </p:sp>
    </p:spTree>
    <p:extLst>
      <p:ext uri="{BB962C8B-B14F-4D97-AF65-F5344CB8AC3E}">
        <p14:creationId xmlns:p14="http://schemas.microsoft.com/office/powerpoint/2010/main" val="14567400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3.4c : Explain the need to govern the creation development and maintenance of Enterprise Architecture.
See : TOGAF® Series Guide: A Practitioners’ Approach to Developing Enterprise Architecture Following the TOGAF® ADM : Page 109 : §15.1.2</a:t>
            </a:r>
          </a:p>
          <a:p>
            <a:r>
              <a:rPr lang="en-GB" b="1">
                <a:solidFill>
                  <a:srgbClr val="2F528F"/>
                </a:solidFill>
                <a:latin typeface="Calibri" panose="020F0502020204030204" pitchFamily="34" charset="0"/>
              </a:rPr>
              <a:t>Roles, Duties, and Decision Rights</a:t>
            </a:r>
          </a:p>
          <a:p>
            <a:r>
              <a:rPr lang="en-GB">
                <a:solidFill>
                  <a:srgbClr val="2F528F"/>
                </a:solidFill>
                <a:latin typeface="Calibri" panose="020F0502020204030204" pitchFamily="34" charset="0"/>
              </a:rPr>
              <a:t>Stakeholders make decisions about the Target Architecture. Other Governance roles  with different accountability and decision rights are:</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Stakeholder: 	owner of the architecture - decisions about the Target Architecture, and any relief from and enforcement of the target</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Stakeholder Agent: 	representative of the stakeholder</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Subject Matter Expert: 	possesses specialized knowledge about some aspect of the enterprise or the environment in which it operates - provides knowledge, advice, and validation of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interpretation.</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Implementer: 	responsible for performing all change activity; transformative projects and incremental operational changes are changes performed by an implementer; 	makes decisions about implementation choices (design, product selection, change sequence) </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Architect: 	developer of the Target Architecture; provides recommendations when non-compliance with the target is determined</a:t>
            </a:r>
          </a:p>
          <a:p>
            <a:pPr marL="185595" indent="-185595">
              <a:buFont typeface="Courier New" panose="02070309020205020404" pitchFamily="49" charset="0"/>
              <a:buChar char="o"/>
              <a:tabLst>
                <a:tab pos="1842199" algn="l"/>
              </a:tabLst>
            </a:pPr>
            <a:r>
              <a:rPr lang="en-GB">
                <a:solidFill>
                  <a:srgbClr val="2F528F"/>
                </a:solidFill>
                <a:latin typeface="Calibri" panose="020F0502020204030204" pitchFamily="34" charset="0"/>
              </a:rPr>
              <a:t> Auditor: 	performs systematic reviews of both the target and implementation; makes decisions about compliance during the development of the architecture and 	implementation</a:t>
            </a:r>
          </a:p>
          <a:p>
            <a:r>
              <a:rPr lang="en-GB">
                <a:solidFill>
                  <a:srgbClr val="2F528F"/>
                </a:solidFill>
                <a:latin typeface="Calibri" panose="020F0502020204030204" pitchFamily="34" charset="0"/>
              </a:rPr>
              <a:t>The governance process does not have to be a heavyweight bureaucracy.</a:t>
            </a:r>
          </a:p>
          <a:p>
            <a:r>
              <a:rPr lang="en-GB">
                <a:solidFill>
                  <a:srgbClr val="2F528F"/>
                </a:solidFill>
                <a:latin typeface="Calibri" panose="020F0502020204030204" pitchFamily="34" charset="0"/>
              </a:rPr>
              <a:t>It is based on demonstrating sufficient traceability so that the organization can have confidence that the target is the best path to achieving the enterprise’s preferences.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With confidence, the enterprise will enforce the target in deliberate change activity.</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15.1.2 Implementation Projects and Other Change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TOGAF Standard provides two key concepts to govern Implementation Projects and other change: the Architecture Contract and the Architecture Requirements Specification. </a:t>
            </a:r>
          </a:p>
          <a:p>
            <a:r>
              <a:rPr lang="en-GB">
                <a:solidFill>
                  <a:srgbClr val="2F528F"/>
                </a:solidFill>
                <a:latin typeface="Calibri" panose="020F0502020204030204" pitchFamily="34" charset="0"/>
              </a:rPr>
              <a:t>The Architecture Contract is used to direct and control the implementation team to work towards a specific future. Regardless of the document structure an Architecture Contract takes in a Practitioner’s organization it will contain the same directional elements and provide a means to test compliance. </a:t>
            </a:r>
          </a:p>
          <a:p>
            <a:r>
              <a:rPr lang="en-GB">
                <a:solidFill>
                  <a:srgbClr val="2F528F"/>
                </a:solidFill>
                <a:latin typeface="Calibri" panose="020F0502020204030204" pitchFamily="34" charset="0"/>
              </a:rPr>
              <a:t>The Architecture Requirements Specification is used to direct and control the creativity of the implementation team. Every Architecture Requirements Specification enables control of the implementation team. Design, implementation, and other change choices can be tested against the Architecture Requirements Specification. </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85</a:t>
            </a:fld>
            <a:endParaRPr lang="en-GB">
              <a:latin typeface="Calibri" panose="020F0502020204030204" pitchFamily="34" charset="0"/>
            </a:endParaRPr>
          </a:p>
        </p:txBody>
      </p:sp>
    </p:spTree>
    <p:extLst>
      <p:ext uri="{BB962C8B-B14F-4D97-AF65-F5344CB8AC3E}">
        <p14:creationId xmlns:p14="http://schemas.microsoft.com/office/powerpoint/2010/main" val="28530979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Q-30</a:t>
            </a:r>
          </a:p>
          <a:p>
            <a:r>
              <a:rPr lang="en-GB">
                <a:solidFill>
                  <a:srgbClr val="2F528F"/>
                </a:solidFill>
                <a:latin typeface="Calibri" panose="020F0502020204030204" pitchFamily="34" charset="0"/>
              </a:rPr>
              <a:t>Level=1 : L.O.= 3.4d : Explain the need to govern the creation development and maintenance of Enterprise Architecture.
See : TOGAF® Series Guide: A Practitioners’ Approach to Developing Enterprise Architecture Following the TOGAF® ADM : Page 110 : §15.2.1</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15.2.1 Target Checklist</a:t>
            </a:r>
          </a:p>
          <a:p>
            <a:r>
              <a:rPr lang="en-GB">
                <a:solidFill>
                  <a:srgbClr val="2F528F"/>
                </a:solidFill>
                <a:latin typeface="Calibri" panose="020F0502020204030204" pitchFamily="34" charset="0"/>
              </a:rPr>
              <a:t>Use the following checklist to execute architecture governance. Good Practitioners understand that only stakeholders can approve architecture. A good governance process will require the Practitioner to demonstrate the following when assessing a Target Architecture:</a:t>
            </a:r>
          </a:p>
          <a:p>
            <a:r>
              <a:rPr lang="en-GB">
                <a:solidFill>
                  <a:srgbClr val="2F528F"/>
                </a:solidFill>
                <a:latin typeface="Calibri" panose="020F0502020204030204" pitchFamily="34" charset="0"/>
              </a:rPr>
              <a:t>1.</a:t>
            </a:r>
          </a:p>
          <a:p>
            <a:r>
              <a:rPr lang="en-GB">
                <a:solidFill>
                  <a:srgbClr val="2F528F"/>
                </a:solidFill>
                <a:latin typeface="Calibri" panose="020F0502020204030204" pitchFamily="34" charset="0"/>
              </a:rPr>
              <a:t>Were the correct stakeholders identified?</a:t>
            </a:r>
          </a:p>
          <a:p>
            <a:r>
              <a:rPr lang="en-GB">
                <a:solidFill>
                  <a:srgbClr val="2F528F"/>
                </a:solidFill>
                <a:latin typeface="Calibri" panose="020F0502020204030204" pitchFamily="34" charset="0"/>
              </a:rPr>
              <a:t>Yes/No</a:t>
            </a:r>
          </a:p>
          <a:p>
            <a:r>
              <a:rPr lang="en-GB">
                <a:solidFill>
                  <a:srgbClr val="2F528F"/>
                </a:solidFill>
                <a:latin typeface="Calibri" panose="020F0502020204030204" pitchFamily="34" charset="0"/>
              </a:rPr>
              <a:t>If yes, proceed.</a:t>
            </a:r>
          </a:p>
          <a:p>
            <a:r>
              <a:rPr lang="en-GB">
                <a:solidFill>
                  <a:srgbClr val="2F528F"/>
                </a:solidFill>
                <a:latin typeface="Calibri" panose="020F0502020204030204" pitchFamily="34" charset="0"/>
              </a:rPr>
              <a:t>If no, direct the architect to engage with the stakeholders appropriate to the scope of the architecture being developed.</a:t>
            </a:r>
          </a:p>
          <a:p>
            <a:r>
              <a:rPr lang="en-GB">
                <a:solidFill>
                  <a:srgbClr val="2F528F"/>
                </a:solidFill>
                <a:latin typeface="Calibri" panose="020F0502020204030204" pitchFamily="34" charset="0"/>
              </a:rPr>
              <a:t>2.</a:t>
            </a:r>
          </a:p>
          <a:p>
            <a:r>
              <a:rPr lang="en-GB">
                <a:solidFill>
                  <a:srgbClr val="2F528F"/>
                </a:solidFill>
                <a:latin typeface="Calibri" panose="020F0502020204030204" pitchFamily="34" charset="0"/>
              </a:rPr>
              <a:t>Were constraints and guidance from the superior architecture taken into account?</a:t>
            </a:r>
          </a:p>
          <a:p>
            <a:r>
              <a:rPr lang="en-GB">
                <a:solidFill>
                  <a:srgbClr val="2F528F"/>
                </a:solidFill>
                <a:latin typeface="Calibri" panose="020F0502020204030204" pitchFamily="34" charset="0"/>
              </a:rPr>
              <a:t>Yes/No</a:t>
            </a:r>
          </a:p>
          <a:p>
            <a:r>
              <a:rPr lang="en-GB">
                <a:solidFill>
                  <a:srgbClr val="2F528F"/>
                </a:solidFill>
                <a:latin typeface="Calibri" panose="020F0502020204030204" pitchFamily="34" charset="0"/>
              </a:rPr>
              <a:t>If yes, proceed.</a:t>
            </a:r>
          </a:p>
          <a:p>
            <a:r>
              <a:rPr lang="en-GB">
                <a:solidFill>
                  <a:srgbClr val="2F528F"/>
                </a:solidFill>
                <a:latin typeface="Calibri" panose="020F0502020204030204" pitchFamily="34" charset="0"/>
              </a:rPr>
              <a:t>If no, direct the Practitioner to perform their job and take into account guidance and constraints from the superior architecture. Where the Practitioner identifies a conflict, obtain a recommendation on whether to grant relief from the superior architecture or enforce the superior architecture. This decision must be made by the superior architecture stakeholders.</a:t>
            </a:r>
          </a:p>
          <a:p>
            <a:r>
              <a:rPr lang="en-GB">
                <a:solidFill>
                  <a:srgbClr val="2F528F"/>
                </a:solidFill>
                <a:latin typeface="Calibri" panose="020F0502020204030204" pitchFamily="34" charset="0"/>
              </a:rPr>
              <a:t>3</a:t>
            </a:r>
          </a:p>
          <a:p>
            <a:r>
              <a:rPr lang="en-GB">
                <a:solidFill>
                  <a:srgbClr val="2F528F"/>
                </a:solidFill>
                <a:latin typeface="Calibri" panose="020F0502020204030204" pitchFamily="34" charset="0"/>
              </a:rPr>
              <a:t>Do appropriate SMEs agree with the facts and interpretation of the facts in the architecture?</a:t>
            </a:r>
          </a:p>
          <a:p>
            <a:r>
              <a:rPr lang="en-GB">
                <a:solidFill>
                  <a:srgbClr val="2F528F"/>
                </a:solidFill>
                <a:latin typeface="Calibri" panose="020F0502020204030204" pitchFamily="34" charset="0"/>
              </a:rPr>
              <a:t>Yes/No</a:t>
            </a:r>
          </a:p>
          <a:p>
            <a:r>
              <a:rPr lang="en-GB">
                <a:solidFill>
                  <a:srgbClr val="2F528F"/>
                </a:solidFill>
                <a:latin typeface="Calibri" panose="020F0502020204030204" pitchFamily="34" charset="0"/>
              </a:rPr>
              <a:t>If yes, proceed.</a:t>
            </a:r>
          </a:p>
          <a:p>
            <a:r>
              <a:rPr lang="en-GB">
                <a:solidFill>
                  <a:srgbClr val="2F528F"/>
                </a:solidFill>
                <a:latin typeface="Calibri" panose="020F0502020204030204" pitchFamily="34" charset="0"/>
              </a:rPr>
              <a:t>If no, the Practitioner has to do their job and engage with the SMEs. Where the Practitioner identifies a conflict with, or between, SMEs, develop a recommendation for the stakeholders that they should have limitations in confidence.</a:t>
            </a:r>
          </a:p>
          <a:p>
            <a:r>
              <a:rPr lang="en-GB">
                <a:solidFill>
                  <a:srgbClr val="2F528F"/>
                </a:solidFill>
                <a:latin typeface="Calibri" panose="020F0502020204030204" pitchFamily="34" charset="0"/>
              </a:rPr>
              <a:t>4.</a:t>
            </a:r>
          </a:p>
          <a:p>
            <a:r>
              <a:rPr lang="en-GB">
                <a:solidFill>
                  <a:srgbClr val="2F528F"/>
                </a:solidFill>
                <a:latin typeface="Calibri" panose="020F0502020204030204" pitchFamily="34" charset="0"/>
              </a:rPr>
              <a:t>Do any constraints or guidance produced reflect the views produced for stakeholders and any underpinning architecture models and analysis?</a:t>
            </a:r>
          </a:p>
          <a:p>
            <a:r>
              <a:rPr lang="en-GB">
                <a:solidFill>
                  <a:srgbClr val="2F528F"/>
                </a:solidFill>
                <a:latin typeface="Calibri" panose="020F0502020204030204" pitchFamily="34" charset="0"/>
              </a:rPr>
              <a:t>Yes/No</a:t>
            </a:r>
          </a:p>
          <a:p>
            <a:r>
              <a:rPr lang="en-GB">
                <a:solidFill>
                  <a:srgbClr val="2F528F"/>
                </a:solidFill>
                <a:latin typeface="Calibri" panose="020F0502020204030204" pitchFamily="34" charset="0"/>
              </a:rPr>
              <a:t>If yes, proceed.</a:t>
            </a:r>
          </a:p>
          <a:p>
            <a:r>
              <a:rPr lang="en-GB">
                <a:solidFill>
                  <a:srgbClr val="2F528F"/>
                </a:solidFill>
                <a:latin typeface="Calibri" panose="020F0502020204030204" pitchFamily="34" charset="0"/>
              </a:rPr>
              <a:t>If no, the Practitioner needs to do their job and develop appropriate views that are consistent with analysis.</a:t>
            </a:r>
          </a:p>
          <a:p>
            <a:r>
              <a:rPr lang="en-GB">
                <a:solidFill>
                  <a:srgbClr val="2F528F"/>
                </a:solidFill>
                <a:latin typeface="Calibri" panose="020F0502020204030204" pitchFamily="34" charset="0"/>
              </a:rPr>
              <a:t>5.</a:t>
            </a:r>
          </a:p>
          <a:p>
            <a:r>
              <a:rPr lang="en-GB">
                <a:solidFill>
                  <a:srgbClr val="2F528F"/>
                </a:solidFill>
                <a:latin typeface="Calibri" panose="020F0502020204030204" pitchFamily="34" charset="0"/>
              </a:rPr>
              <a:t>Do the views produced for the stakeholders reflect their concerns and reflect any </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86</a:t>
            </a:fld>
            <a:endParaRPr lang="en-GB">
              <a:latin typeface="Calibri" panose="020F0502020204030204" pitchFamily="34" charset="0"/>
            </a:endParaRPr>
          </a:p>
        </p:txBody>
      </p:sp>
    </p:spTree>
    <p:extLst>
      <p:ext uri="{BB962C8B-B14F-4D97-AF65-F5344CB8AC3E}">
        <p14:creationId xmlns:p14="http://schemas.microsoft.com/office/powerpoint/2010/main" val="179521417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Level=1 : L.O.= 3.5a : Briefly explain how to scope an architecture.
See : TOGAF® Standard – Architecture Development Method : Page 7 : §1.5</a:t>
            </a:r>
          </a:p>
          <a:p>
            <a:pPr defTabSz="989838">
              <a:defRPr/>
            </a:pPr>
            <a:r>
              <a:rPr lang="en-GB">
                <a:solidFill>
                  <a:srgbClr val="2F528F"/>
                </a:solidFill>
                <a:latin typeface="Calibri" panose="020F0502020204030204" pitchFamily="34" charset="0"/>
              </a:rPr>
              <a:t>*The division of the enterprise and its architecture-related activity is discussed in more detail in the </a:t>
            </a:r>
            <a:r>
              <a:rPr lang="en-GB" i="1">
                <a:solidFill>
                  <a:srgbClr val="2F528F"/>
                </a:solidFill>
                <a:latin typeface="Calibri" panose="020F0502020204030204" pitchFamily="34" charset="0"/>
              </a:rPr>
              <a:t>TOGAF Standard — Applying the ADM.</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Reasons to constrain the scope of the architecture:</a:t>
            </a:r>
          </a:p>
          <a:p>
            <a:pPr marL="388374" indent="-388374">
              <a:buFont typeface="Courier New" panose="02070309020205020404" pitchFamily="49" charset="0"/>
              <a:buChar char="o"/>
            </a:pPr>
            <a:r>
              <a:rPr lang="en-GB">
                <a:solidFill>
                  <a:srgbClr val="2F528F"/>
                </a:solidFill>
                <a:latin typeface="Calibri" panose="020F0502020204030204" pitchFamily="34" charset="0"/>
              </a:rPr>
              <a:t>The organizational authority of the team producing the architecture</a:t>
            </a:r>
          </a:p>
          <a:p>
            <a:pPr marL="388374" indent="-388374">
              <a:buFont typeface="Courier New" panose="02070309020205020404" pitchFamily="49" charset="0"/>
              <a:buChar char="o"/>
            </a:pPr>
            <a:r>
              <a:rPr lang="en-GB">
                <a:solidFill>
                  <a:srgbClr val="2F528F"/>
                </a:solidFill>
                <a:latin typeface="Calibri" panose="020F0502020204030204" pitchFamily="34" charset="0"/>
              </a:rPr>
              <a:t>The objectives and stakeholder concerns to be addressed within the architecture</a:t>
            </a:r>
          </a:p>
          <a:p>
            <a:pPr marL="388374" indent="-388374">
              <a:buFont typeface="Courier New" panose="02070309020205020404" pitchFamily="49" charset="0"/>
              <a:buChar char="o"/>
            </a:pPr>
            <a:r>
              <a:rPr lang="en-GB">
                <a:solidFill>
                  <a:srgbClr val="2F528F"/>
                </a:solidFill>
                <a:latin typeface="Calibri" panose="020F0502020204030204" pitchFamily="34" charset="0"/>
              </a:rPr>
              <a:t>The availability of people, finance, and other resources</a:t>
            </a:r>
          </a:p>
          <a:p>
            <a:pPr defTabSz="989838">
              <a:defRPr/>
            </a:pPr>
            <a:r>
              <a:rPr lang="en-GB">
                <a:solidFill>
                  <a:srgbClr val="2F528F"/>
                </a:solidFill>
                <a:latin typeface="Calibri" panose="020F0502020204030204" pitchFamily="34" charset="0"/>
              </a:rPr>
              <a:t>Scope chosen for the architecture activity must allow the work of all architects to be effectively governed and integrated.</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This requires a set of aligned "architecture partitions“, to ensure architects are not working on duplicate or conflicting activities.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also requires both definition of re-use - and of the compliance relationships between architecture partitions.</a:t>
            </a:r>
          </a:p>
          <a:p>
            <a:pPr algn="l"/>
            <a:endParaRPr lang="en-GB" b="1">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1.5 Scoping the Architecture</a:t>
            </a:r>
          </a:p>
          <a:p>
            <a:pPr algn="l"/>
            <a:r>
              <a:rPr lang="en-GB">
                <a:solidFill>
                  <a:srgbClr val="2F528F"/>
                </a:solidFill>
                <a:latin typeface="Calibri" panose="020F0502020204030204" pitchFamily="34" charset="0"/>
              </a:rPr>
              <a:t>TOGAF® Standard — Architecture Development Method 7</a:t>
            </a:r>
          </a:p>
          <a:p>
            <a:pPr algn="l"/>
            <a:r>
              <a:rPr lang="en-GB" i="1">
                <a:solidFill>
                  <a:srgbClr val="2F528F"/>
                </a:solidFill>
                <a:latin typeface="Calibri" panose="020F0502020204030204" pitchFamily="34" charset="0"/>
              </a:rPr>
              <a:t>Scoping the Architecture Introduction</a:t>
            </a:r>
          </a:p>
          <a:p>
            <a:pPr algn="l"/>
            <a:endParaRPr lang="en-GB" b="1">
              <a:solidFill>
                <a:srgbClr val="2F528F"/>
              </a:solidFill>
              <a:latin typeface="Calibri" panose="020F0502020204030204" pitchFamily="34" charset="0"/>
            </a:endParaRPr>
          </a:p>
          <a:p>
            <a:pPr algn="l"/>
            <a:r>
              <a:rPr lang="en-GB">
                <a:solidFill>
                  <a:srgbClr val="2F528F"/>
                </a:solidFill>
                <a:latin typeface="Calibri" panose="020F0502020204030204" pitchFamily="34" charset="0"/>
              </a:rPr>
              <a:t>There are many reasons to constrain (or restrict) the scope of the architectural activity to be</a:t>
            </a:r>
          </a:p>
          <a:p>
            <a:pPr algn="l"/>
            <a:r>
              <a:rPr lang="en-GB">
                <a:solidFill>
                  <a:srgbClr val="2F528F"/>
                </a:solidFill>
                <a:latin typeface="Calibri" panose="020F0502020204030204" pitchFamily="34" charset="0"/>
              </a:rPr>
              <a:t>undertaken, most of which relate to limits in:</a:t>
            </a:r>
          </a:p>
          <a:p>
            <a:pPr algn="l"/>
            <a:r>
              <a:rPr lang="en-GB">
                <a:solidFill>
                  <a:srgbClr val="2F528F"/>
                </a:solidFill>
                <a:latin typeface="Calibri" panose="020F0502020204030204" pitchFamily="34" charset="0"/>
              </a:rPr>
              <a:t>■ The organizational authority of the team producing the architecture</a:t>
            </a:r>
          </a:p>
          <a:p>
            <a:pPr algn="l"/>
            <a:r>
              <a:rPr lang="en-GB">
                <a:solidFill>
                  <a:srgbClr val="2F528F"/>
                </a:solidFill>
                <a:latin typeface="Calibri" panose="020F0502020204030204" pitchFamily="34" charset="0"/>
              </a:rPr>
              <a:t>■ The objectives and stakeholder concerns to be addressed within the architecture</a:t>
            </a:r>
          </a:p>
          <a:p>
            <a:pPr algn="l"/>
            <a:r>
              <a:rPr lang="en-GB">
                <a:solidFill>
                  <a:srgbClr val="2F528F"/>
                </a:solidFill>
                <a:latin typeface="Calibri" panose="020F0502020204030204" pitchFamily="34" charset="0"/>
              </a:rPr>
              <a:t>■ The availability of people, finance, and other resources</a:t>
            </a:r>
          </a:p>
          <a:p>
            <a:pPr algn="l"/>
            <a:r>
              <a:rPr lang="en-GB">
                <a:solidFill>
                  <a:srgbClr val="2F528F"/>
                </a:solidFill>
                <a:latin typeface="Calibri" panose="020F0502020204030204" pitchFamily="34" charset="0"/>
              </a:rPr>
              <a:t>The scope chosen for the architecture activity should ideally allow the work of all architects</a:t>
            </a:r>
          </a:p>
          <a:p>
            <a:pPr algn="l"/>
            <a:r>
              <a:rPr lang="en-GB">
                <a:solidFill>
                  <a:srgbClr val="2F528F"/>
                </a:solidFill>
                <a:latin typeface="Calibri" panose="020F0502020204030204" pitchFamily="34" charset="0"/>
              </a:rPr>
              <a:t>within the enterprise to be effectively governed and integrated. This requires a set of aligned</a:t>
            </a:r>
          </a:p>
          <a:p>
            <a:pPr algn="l"/>
            <a:r>
              <a:rPr lang="en-GB">
                <a:solidFill>
                  <a:srgbClr val="2F528F"/>
                </a:solidFill>
                <a:latin typeface="Calibri" panose="020F0502020204030204" pitchFamily="34" charset="0"/>
              </a:rPr>
              <a:t>"architecture partitions" that ensure architects are not working on duplicate or conflicting</a:t>
            </a:r>
          </a:p>
          <a:p>
            <a:pPr algn="l"/>
            <a:r>
              <a:rPr lang="en-GB">
                <a:solidFill>
                  <a:srgbClr val="2F528F"/>
                </a:solidFill>
                <a:latin typeface="Calibri" panose="020F0502020204030204" pitchFamily="34" charset="0"/>
              </a:rPr>
              <a:t>activities. It also requires the definition of re-use and compliance relationships between</a:t>
            </a:r>
          </a:p>
          <a:p>
            <a:pPr algn="l"/>
            <a:r>
              <a:rPr lang="en-GB">
                <a:solidFill>
                  <a:srgbClr val="2F528F"/>
                </a:solidFill>
                <a:latin typeface="Calibri" panose="020F0502020204030204" pitchFamily="34" charset="0"/>
              </a:rPr>
              <a:t>architecture partitions.</a:t>
            </a:r>
          </a:p>
          <a:p>
            <a:pPr algn="l"/>
            <a:r>
              <a:rPr lang="en-GB">
                <a:solidFill>
                  <a:srgbClr val="2F528F"/>
                </a:solidFill>
                <a:latin typeface="Calibri" panose="020F0502020204030204" pitchFamily="34" charset="0"/>
              </a:rPr>
              <a:t>The division of the enterprise and its architecture-related activity is discussed in more detail in</a:t>
            </a:r>
          </a:p>
          <a:p>
            <a:pPr algn="l"/>
            <a:r>
              <a:rPr lang="en-GB">
                <a:solidFill>
                  <a:srgbClr val="2F528F"/>
                </a:solidFill>
                <a:latin typeface="Calibri" panose="020F0502020204030204" pitchFamily="34" charset="0"/>
              </a:rPr>
              <a:t>the TOGAF Standard — Applying the ADM.</a:t>
            </a:r>
          </a:p>
          <a:p>
            <a:pPr algn="l"/>
            <a:endParaRPr lang="en-GB">
              <a:solidFill>
                <a:srgbClr val="2F528F"/>
              </a:solidFill>
              <a:latin typeface="Calibri" panose="020F0502020204030204" pitchFamily="34" charset="0"/>
            </a:endParaRPr>
          </a:p>
          <a:p>
            <a:pPr algn="l"/>
            <a:r>
              <a:rPr lang="en-GB">
                <a:solidFill>
                  <a:srgbClr val="2F528F"/>
                </a:solidFill>
                <a:latin typeface="Calibri" panose="020F0502020204030204" pitchFamily="34" charset="0"/>
              </a:rPr>
              <a:t>Four dimensions are typically used in order to define and limit the scope of an architecture:</a:t>
            </a:r>
          </a:p>
          <a:p>
            <a:pPr algn="l"/>
            <a:r>
              <a:rPr lang="en-GB">
                <a:solidFill>
                  <a:srgbClr val="2F528F"/>
                </a:solidFill>
                <a:latin typeface="Calibri" panose="020F0502020204030204" pitchFamily="34" charset="0"/>
              </a:rPr>
              <a:t>■ </a:t>
            </a:r>
            <a:r>
              <a:rPr lang="en-GB" b="1">
                <a:solidFill>
                  <a:srgbClr val="2F528F"/>
                </a:solidFill>
                <a:latin typeface="Calibri" panose="020F0502020204030204" pitchFamily="34" charset="0"/>
              </a:rPr>
              <a:t>Breadth</a:t>
            </a:r>
            <a:r>
              <a:rPr lang="en-GB">
                <a:solidFill>
                  <a:srgbClr val="2F528F"/>
                </a:solidFill>
                <a:latin typeface="Calibri" panose="020F0502020204030204" pitchFamily="34" charset="0"/>
              </a:rPr>
              <a:t>: what is the full extent of the enterprise, and what part of that extent will this</a:t>
            </a:r>
          </a:p>
          <a:p>
            <a:pPr algn="l"/>
            <a:r>
              <a:rPr lang="en-GB">
                <a:solidFill>
                  <a:srgbClr val="2F528F"/>
                </a:solidFill>
                <a:latin typeface="Calibri" panose="020F0502020204030204" pitchFamily="34" charset="0"/>
              </a:rPr>
              <a:t>architecting effort deal with?</a:t>
            </a:r>
          </a:p>
          <a:p>
            <a:pPr algn="l"/>
            <a:r>
              <a:rPr lang="en-GB">
                <a:solidFill>
                  <a:srgbClr val="2F528F"/>
                </a:solidFill>
                <a:latin typeface="Calibri" panose="020F0502020204030204" pitchFamily="34" charset="0"/>
              </a:rPr>
              <a:t>— Many enterprises are very large, effectively comprising a federation of organizational</a:t>
            </a:r>
          </a:p>
          <a:p>
            <a:pPr algn="l"/>
            <a:r>
              <a:rPr lang="en-GB">
                <a:solidFill>
                  <a:srgbClr val="2F528F"/>
                </a:solidFill>
                <a:latin typeface="Calibri" panose="020F0502020204030204" pitchFamily="34" charset="0"/>
              </a:rPr>
              <a:t>units that could validly be considered enterprises in their own right</a:t>
            </a:r>
          </a:p>
          <a:p>
            <a:pPr algn="l"/>
            <a:r>
              <a:rPr lang="en-GB">
                <a:solidFill>
                  <a:srgbClr val="2F528F"/>
                </a:solidFill>
                <a:latin typeface="Calibri" panose="020F0502020204030204" pitchFamily="34" charset="0"/>
              </a:rPr>
              <a:t>— The modern enterprise increasingly extends beyond its traditional boundaries, to</a:t>
            </a:r>
          </a:p>
          <a:p>
            <a:pPr algn="l"/>
            <a:r>
              <a:rPr lang="en-GB">
                <a:solidFill>
                  <a:srgbClr val="2F528F"/>
                </a:solidFill>
                <a:latin typeface="Calibri" panose="020F0502020204030204" pitchFamily="34" charset="0"/>
              </a:rPr>
              <a:t>embrace a fuzzy combination of a traditional business enterprise combined with</a:t>
            </a:r>
          </a:p>
          <a:p>
            <a:pPr algn="l"/>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87</a:t>
            </a:fld>
            <a:endParaRPr lang="en-GB">
              <a:latin typeface="Calibri" panose="020F0502020204030204" pitchFamily="34" charset="0"/>
            </a:endParaRPr>
          </a:p>
        </p:txBody>
      </p:sp>
    </p:spTree>
    <p:extLst>
      <p:ext uri="{BB962C8B-B14F-4D97-AF65-F5344CB8AC3E}">
        <p14:creationId xmlns:p14="http://schemas.microsoft.com/office/powerpoint/2010/main" val="40695389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Level=1 : L.O.= 3.5a : Briefly explain how to scope an architecture.
See : TOGAF® Standard – Architecture Development Method : Page 7 : §1.5</a:t>
            </a:r>
          </a:p>
          <a:p>
            <a:r>
              <a:rPr lang="en-GB">
                <a:solidFill>
                  <a:srgbClr val="2F528F"/>
                </a:solidFill>
                <a:latin typeface="Calibri" panose="020F0502020204030204" pitchFamily="34" charset="0"/>
              </a:rPr>
              <a:t>Four dimensions are often used in order to define the scope of an architecture:</a:t>
            </a:r>
          </a:p>
          <a:p>
            <a:pPr marL="185595" indent="-185595">
              <a:spcAft>
                <a:spcPts val="1083"/>
              </a:spcAft>
              <a:buFont typeface="Courier New" panose="02070309020205020404" pitchFamily="49" charset="0"/>
              <a:buChar char="o"/>
              <a:tabLst>
                <a:tab pos="1452107" algn="l"/>
              </a:tabLst>
            </a:pPr>
            <a:r>
              <a:rPr lang="en-GB" b="1">
                <a:solidFill>
                  <a:srgbClr val="2F528F"/>
                </a:solidFill>
                <a:latin typeface="Calibri" panose="020F0502020204030204" pitchFamily="34" charset="0"/>
              </a:rPr>
              <a:t>Breadth: </a:t>
            </a:r>
            <a:r>
              <a:rPr lang="en-GB">
                <a:solidFill>
                  <a:srgbClr val="2F528F"/>
                </a:solidFill>
                <a:latin typeface="Calibri" panose="020F0502020204030204" pitchFamily="34" charset="0"/>
              </a:rPr>
              <a:t>	what is the full extent of the enterprise, and what part of that extent will this architecting effort deal with?</a:t>
            </a:r>
          </a:p>
          <a:p>
            <a:pPr marL="185595" indent="-185595">
              <a:spcAft>
                <a:spcPts val="1083"/>
              </a:spcAft>
              <a:buFont typeface="Courier New" panose="02070309020205020404" pitchFamily="49" charset="0"/>
              <a:buChar char="o"/>
              <a:tabLst>
                <a:tab pos="1452107" algn="l"/>
              </a:tabLst>
            </a:pPr>
            <a:r>
              <a:rPr lang="en-GB" b="1">
                <a:solidFill>
                  <a:srgbClr val="2F528F"/>
                </a:solidFill>
                <a:latin typeface="Calibri" panose="020F0502020204030204" pitchFamily="34" charset="0"/>
              </a:rPr>
              <a:t>Depth: </a:t>
            </a:r>
            <a:r>
              <a:rPr lang="en-GB">
                <a:solidFill>
                  <a:srgbClr val="2F528F"/>
                </a:solidFill>
                <a:latin typeface="Calibri" panose="020F0502020204030204" pitchFamily="34" charset="0"/>
              </a:rPr>
              <a:t>	to what level of detail should the architecting effort go?</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How much architecture is "enough"? What is the appropriate demarcation between the architecture effort and other, related activities (system 	design/engineering/development)?</a:t>
            </a:r>
          </a:p>
          <a:p>
            <a:pPr marL="185595" indent="-185595">
              <a:spcAft>
                <a:spcPts val="1083"/>
              </a:spcAft>
              <a:buFont typeface="Courier New" panose="02070309020205020404" pitchFamily="49" charset="0"/>
              <a:buChar char="o"/>
              <a:tabLst>
                <a:tab pos="1452107" algn="l"/>
              </a:tabLst>
            </a:pPr>
            <a:r>
              <a:rPr lang="en-GB" b="1">
                <a:solidFill>
                  <a:srgbClr val="2F528F"/>
                </a:solidFill>
                <a:latin typeface="Calibri" panose="020F0502020204030204" pitchFamily="34" charset="0"/>
              </a:rPr>
              <a:t>Time Period: </a:t>
            </a:r>
            <a:r>
              <a:rPr lang="en-GB">
                <a:solidFill>
                  <a:srgbClr val="2F528F"/>
                </a:solidFill>
                <a:latin typeface="Calibri" panose="020F0502020204030204" pitchFamily="34" charset="0"/>
              </a:rPr>
              <a:t>	what is the time period that needs to be articulated for the Architecture Vision, and does it make sense.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If not, how many Transition Architectures are to be defined, and what are their time periods?</a:t>
            </a:r>
          </a:p>
          <a:p>
            <a:pPr marL="185595" indent="-185595">
              <a:spcAft>
                <a:spcPts val="1083"/>
              </a:spcAft>
              <a:buFont typeface="Courier New" panose="02070309020205020404" pitchFamily="49" charset="0"/>
              <a:buChar char="o"/>
              <a:tabLst>
                <a:tab pos="1452107" algn="l"/>
              </a:tabLst>
            </a:pPr>
            <a:r>
              <a:rPr lang="en-GB" b="1">
                <a:solidFill>
                  <a:srgbClr val="2F528F"/>
                </a:solidFill>
                <a:latin typeface="Calibri" panose="020F0502020204030204" pitchFamily="34" charset="0"/>
              </a:rPr>
              <a:t>Domains</a:t>
            </a:r>
            <a:r>
              <a:rPr lang="en-GB">
                <a:solidFill>
                  <a:srgbClr val="2F528F"/>
                </a:solidFill>
                <a:latin typeface="Calibri" panose="020F0502020204030204" pitchFamily="34" charset="0"/>
              </a:rPr>
              <a:t>: 	a complete Enterprise Architecture Description should contain all four architecture domains resource – in reality, constraints often mean there is not enough time 	build an all-inclusive Architecture Description. </a:t>
            </a:r>
          </a:p>
          <a:p>
            <a:r>
              <a:rPr lang="en-GB" b="1">
                <a:solidFill>
                  <a:srgbClr val="2F528F"/>
                </a:solidFill>
                <a:latin typeface="Calibri" panose="020F0502020204030204" pitchFamily="34" charset="0"/>
              </a:rPr>
              <a:t>Notes: </a:t>
            </a:r>
            <a:r>
              <a:rPr lang="en-GB">
                <a:solidFill>
                  <a:srgbClr val="2F528F"/>
                </a:solidFill>
                <a:latin typeface="Calibri" panose="020F0502020204030204" pitchFamily="34" charset="0"/>
              </a:rPr>
              <a:t>The modern enterprise increasingly extends beyond its traditional boundaries, to embrace a fuzzy combination of a traditional business enterprise combined with suppliers, customers, and partners</a:t>
            </a:r>
          </a:p>
          <a:p>
            <a:r>
              <a:rPr lang="en-GB">
                <a:solidFill>
                  <a:srgbClr val="2F528F"/>
                </a:solidFill>
                <a:latin typeface="Calibri" panose="020F0502020204030204" pitchFamily="34" charset="0"/>
              </a:rPr>
              <a:t>The scope chosen for the architecture activity should allow the work of all architects to be effectively governed and integrated. This requires a set of aligned "architecture partitions" to prevent duplicate or conflicting activities.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It also requires the definition of re-use and compliance relationships between architecture partitions.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1.5 Scoping the Architecture</a:t>
            </a:r>
          </a:p>
          <a:p>
            <a:pPr algn="l"/>
            <a:r>
              <a:rPr lang="en-GB">
                <a:solidFill>
                  <a:srgbClr val="2F528F"/>
                </a:solidFill>
                <a:latin typeface="Calibri" panose="020F0502020204030204" pitchFamily="34" charset="0"/>
              </a:rPr>
              <a:t>TOGAF® Standard — Architecture Development Method 7</a:t>
            </a:r>
          </a:p>
          <a:p>
            <a:pPr algn="l"/>
            <a:r>
              <a:rPr lang="en-GB" i="1">
                <a:solidFill>
                  <a:srgbClr val="2F528F"/>
                </a:solidFill>
                <a:latin typeface="Calibri" panose="020F0502020204030204" pitchFamily="34" charset="0"/>
              </a:rPr>
              <a:t>Scoping the Architecture Introduction</a:t>
            </a:r>
          </a:p>
          <a:p>
            <a:pPr algn="l"/>
            <a:endParaRPr lang="en-GB" b="1">
              <a:solidFill>
                <a:srgbClr val="2F528F"/>
              </a:solidFill>
              <a:latin typeface="Calibri" panose="020F0502020204030204" pitchFamily="34" charset="0"/>
            </a:endParaRPr>
          </a:p>
          <a:p>
            <a:pPr algn="l"/>
            <a:r>
              <a:rPr lang="en-GB">
                <a:solidFill>
                  <a:srgbClr val="2F528F"/>
                </a:solidFill>
                <a:latin typeface="Calibri" panose="020F0502020204030204" pitchFamily="34" charset="0"/>
              </a:rPr>
              <a:t>There are many reasons to constrain (or restrict) the scope of the architectural activity to be</a:t>
            </a:r>
          </a:p>
          <a:p>
            <a:pPr algn="l"/>
            <a:r>
              <a:rPr lang="en-GB">
                <a:solidFill>
                  <a:srgbClr val="2F528F"/>
                </a:solidFill>
                <a:latin typeface="Calibri" panose="020F0502020204030204" pitchFamily="34" charset="0"/>
              </a:rPr>
              <a:t>undertaken, most of which relate to limits in:</a:t>
            </a:r>
          </a:p>
          <a:p>
            <a:pPr algn="l"/>
            <a:r>
              <a:rPr lang="en-GB">
                <a:solidFill>
                  <a:srgbClr val="2F528F"/>
                </a:solidFill>
                <a:latin typeface="Calibri" panose="020F0502020204030204" pitchFamily="34" charset="0"/>
              </a:rPr>
              <a:t>■ The organizational authority of the team producing the architecture</a:t>
            </a:r>
          </a:p>
          <a:p>
            <a:pPr algn="l"/>
            <a:r>
              <a:rPr lang="en-GB">
                <a:solidFill>
                  <a:srgbClr val="2F528F"/>
                </a:solidFill>
                <a:latin typeface="Calibri" panose="020F0502020204030204" pitchFamily="34" charset="0"/>
              </a:rPr>
              <a:t>■ The objectives and stakeholder concerns to be addressed within the architecture</a:t>
            </a:r>
          </a:p>
          <a:p>
            <a:pPr algn="l"/>
            <a:r>
              <a:rPr lang="en-GB">
                <a:solidFill>
                  <a:srgbClr val="2F528F"/>
                </a:solidFill>
                <a:latin typeface="Calibri" panose="020F0502020204030204" pitchFamily="34" charset="0"/>
              </a:rPr>
              <a:t>■ The availability of people, finance, and other resources</a:t>
            </a:r>
          </a:p>
          <a:p>
            <a:pPr algn="l"/>
            <a:r>
              <a:rPr lang="en-GB">
                <a:solidFill>
                  <a:srgbClr val="2F528F"/>
                </a:solidFill>
                <a:latin typeface="Calibri" panose="020F0502020204030204" pitchFamily="34" charset="0"/>
              </a:rPr>
              <a:t>The scope chosen for the architecture activity should ideally allow the work of all architects</a:t>
            </a:r>
          </a:p>
          <a:p>
            <a:pPr algn="l"/>
            <a:r>
              <a:rPr lang="en-GB">
                <a:solidFill>
                  <a:srgbClr val="2F528F"/>
                </a:solidFill>
                <a:latin typeface="Calibri" panose="020F0502020204030204" pitchFamily="34" charset="0"/>
              </a:rPr>
              <a:t>within the enterprise to be effectively governed and integrated. This requires a set of aligned</a:t>
            </a:r>
          </a:p>
          <a:p>
            <a:pPr algn="l"/>
            <a:r>
              <a:rPr lang="en-GB">
                <a:solidFill>
                  <a:srgbClr val="2F528F"/>
                </a:solidFill>
                <a:latin typeface="Calibri" panose="020F0502020204030204" pitchFamily="34" charset="0"/>
              </a:rPr>
              <a:t>"architecture partitions" that ensure architects are not working on duplicate or conflicting</a:t>
            </a:r>
          </a:p>
          <a:p>
            <a:pPr algn="l"/>
            <a:r>
              <a:rPr lang="en-GB">
                <a:solidFill>
                  <a:srgbClr val="2F528F"/>
                </a:solidFill>
                <a:latin typeface="Calibri" panose="020F0502020204030204" pitchFamily="34" charset="0"/>
              </a:rPr>
              <a:t>activities. It also requires the definition of re-use and compliance relationships between</a:t>
            </a:r>
          </a:p>
          <a:p>
            <a:pPr algn="l"/>
            <a:r>
              <a:rPr lang="en-GB">
                <a:solidFill>
                  <a:srgbClr val="2F528F"/>
                </a:solidFill>
                <a:latin typeface="Calibri" panose="020F0502020204030204" pitchFamily="34" charset="0"/>
              </a:rPr>
              <a:t>architecture partitions.</a:t>
            </a:r>
          </a:p>
          <a:p>
            <a:pPr algn="l"/>
            <a:r>
              <a:rPr lang="en-GB">
                <a:solidFill>
                  <a:srgbClr val="2F528F"/>
                </a:solidFill>
                <a:latin typeface="Calibri" panose="020F0502020204030204" pitchFamily="34" charset="0"/>
              </a:rPr>
              <a:t>... CONTINUES ... SEE REFERENCE SPECIFIED</a:t>
            </a:r>
          </a:p>
          <a:p>
            <a:pPr algn="l"/>
            <a:endParaRPr lang="en-GB">
              <a:solidFill>
                <a:srgbClr val="2F528F"/>
              </a:solidFill>
              <a:latin typeface="Calibri" panose="020F0502020204030204" pitchFamily="34" charset="0"/>
            </a:endParaRPr>
          </a:p>
          <a:p>
            <a:pPr algn="l"/>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88</a:t>
            </a:fld>
            <a:endParaRPr lang="en-GB">
              <a:latin typeface="Calibri" panose="020F0502020204030204" pitchFamily="34" charset="0"/>
            </a:endParaRPr>
          </a:p>
        </p:txBody>
      </p:sp>
    </p:spTree>
    <p:extLst>
      <p:ext uri="{BB962C8B-B14F-4D97-AF65-F5344CB8AC3E}">
        <p14:creationId xmlns:p14="http://schemas.microsoft.com/office/powerpoint/2010/main" val="16223237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M-39</a:t>
            </a:r>
          </a:p>
          <a:p>
            <a:r>
              <a:rPr lang="en-GB">
                <a:solidFill>
                  <a:srgbClr val="2F528F"/>
                </a:solidFill>
                <a:latin typeface="Calibri" panose="020F0502020204030204" pitchFamily="34" charset="0"/>
              </a:rPr>
              <a:t>Level=1 : L.O.= 3.6a : Briefly explain the reasons for considering architecture alternatives including understanding concerns and trade-offs.
See : TOGAF® Standard – Architecture Development Method : Page 11 : §1.6</a:t>
            </a:r>
          </a:p>
          <a:p>
            <a:pPr marL="309324" indent="-309324">
              <a:buFont typeface="Courier New" panose="02070309020205020404" pitchFamily="49" charset="0"/>
              <a:buChar char="o"/>
            </a:pPr>
            <a:r>
              <a:rPr lang="en-GB">
                <a:solidFill>
                  <a:srgbClr val="2F528F"/>
                </a:solidFill>
                <a:latin typeface="Calibri" panose="020F0502020204030204" pitchFamily="34" charset="0"/>
              </a:rPr>
              <a:t>There is very often more than one possible Target Architecture that would conform to the Architecture Vision, Architecture Principles, and Requirements.</a:t>
            </a:r>
          </a:p>
          <a:p>
            <a:pPr marL="309324" indent="-309324">
              <a:buFont typeface="Courier New" panose="02070309020205020404" pitchFamily="49" charset="0"/>
              <a:buChar char="o"/>
            </a:pPr>
            <a:r>
              <a:rPr lang="en-GB">
                <a:solidFill>
                  <a:srgbClr val="2F528F"/>
                </a:solidFill>
                <a:latin typeface="Calibri" panose="020F0502020204030204" pitchFamily="34" charset="0"/>
              </a:rPr>
              <a:t>It is important to identify alternative Target Architectures and build an understanding of different possibilities and identify trade-offs between the alternatives. </a:t>
            </a:r>
          </a:p>
          <a:p>
            <a:pPr marL="309324" indent="-309324">
              <a:buFont typeface="Courier New" panose="02070309020205020404" pitchFamily="49" charset="0"/>
              <a:buChar char="o"/>
            </a:pPr>
            <a:r>
              <a:rPr lang="en-GB">
                <a:solidFill>
                  <a:srgbClr val="2F528F"/>
                </a:solidFill>
                <a:latin typeface="Calibri" panose="020F0502020204030204" pitchFamily="34" charset="0"/>
              </a:rPr>
              <a:t>Creating an architecture normally requires trade-offs among competing forces. </a:t>
            </a:r>
          </a:p>
          <a:p>
            <a:pPr marL="309324" indent="-309324">
              <a:buFont typeface="Courier New" panose="02070309020205020404" pitchFamily="49" charset="0"/>
              <a:buChar char="o"/>
            </a:pPr>
            <a:r>
              <a:rPr lang="en-GB">
                <a:solidFill>
                  <a:srgbClr val="2F528F"/>
                </a:solidFill>
                <a:latin typeface="Calibri" panose="020F0502020204030204" pitchFamily="34" charset="0"/>
              </a:rPr>
              <a:t>Presenting different alternatives and trade-offs to stakeholders helps architects to extract hidden agendas, principles, and requirements that could impact the final Target Architecture.</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1.6 Architecture Alternatives</a:t>
            </a:r>
          </a:p>
          <a:p>
            <a:pPr algn="l"/>
            <a:r>
              <a:rPr lang="en-GB">
                <a:solidFill>
                  <a:srgbClr val="2F528F"/>
                </a:solidFill>
                <a:latin typeface="Calibri" panose="020F0502020204030204" pitchFamily="34" charset="0"/>
              </a:rPr>
              <a:t>There is often more than one possible Target Architecture that would conform to the Architecture</a:t>
            </a:r>
          </a:p>
          <a:p>
            <a:pPr algn="l"/>
            <a:r>
              <a:rPr lang="en-GB">
                <a:solidFill>
                  <a:srgbClr val="2F528F"/>
                </a:solidFill>
                <a:latin typeface="Calibri" panose="020F0502020204030204" pitchFamily="34" charset="0"/>
              </a:rPr>
              <a:t>Vision, Architecture Principles, and Requirements. It is important to identify alternative Target</a:t>
            </a:r>
          </a:p>
          <a:p>
            <a:pPr algn="l"/>
            <a:r>
              <a:rPr lang="en-GB">
                <a:solidFill>
                  <a:srgbClr val="2F528F"/>
                </a:solidFill>
                <a:latin typeface="Calibri" panose="020F0502020204030204" pitchFamily="34" charset="0"/>
              </a:rPr>
              <a:t>Architectures and build an understanding of different possibilities and identify trade-offs between the</a:t>
            </a:r>
          </a:p>
          <a:p>
            <a:pPr algn="l"/>
            <a:r>
              <a:rPr lang="en-GB">
                <a:solidFill>
                  <a:srgbClr val="2F528F"/>
                </a:solidFill>
                <a:latin typeface="Calibri" panose="020F0502020204030204" pitchFamily="34" charset="0"/>
              </a:rPr>
              <a:t>alternatives. Creating an architecture normally requires trade-offs among competing forces.</a:t>
            </a:r>
          </a:p>
          <a:p>
            <a:pPr algn="l"/>
            <a:r>
              <a:rPr lang="en-GB">
                <a:solidFill>
                  <a:srgbClr val="2F528F"/>
                </a:solidFill>
                <a:latin typeface="Calibri" panose="020F0502020204030204" pitchFamily="34" charset="0"/>
              </a:rPr>
              <a:t>Presenting different alternatives and trade-offs to stakeholders helps architects to extract hidden</a:t>
            </a:r>
          </a:p>
          <a:p>
            <a:pPr algn="l"/>
            <a:r>
              <a:rPr lang="en-GB">
                <a:solidFill>
                  <a:srgbClr val="2F528F"/>
                </a:solidFill>
                <a:latin typeface="Calibri" panose="020F0502020204030204" pitchFamily="34" charset="0"/>
              </a:rPr>
              <a:t>agendas, principles, and requirements that could impact the final Target Architecture.</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89</a:t>
            </a:fld>
            <a:endParaRPr lang="en-GB">
              <a:latin typeface="Calibri" panose="020F0502020204030204" pitchFamily="34" charset="0"/>
            </a:endParaRPr>
          </a:p>
        </p:txBody>
      </p:sp>
    </p:spTree>
    <p:extLst>
      <p:ext uri="{BB962C8B-B14F-4D97-AF65-F5344CB8AC3E}">
        <p14:creationId xmlns:p14="http://schemas.microsoft.com/office/powerpoint/2010/main" val="136729672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No notes</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90</a:t>
            </a:fld>
            <a:endParaRPr lang="en-GB">
              <a:latin typeface="Calibri" panose="020F0502020204030204" pitchFamily="34" charset="0"/>
            </a:endParaRPr>
          </a:p>
        </p:txBody>
      </p:sp>
    </p:spTree>
    <p:extLst>
      <p:ext uri="{BB962C8B-B14F-4D97-AF65-F5344CB8AC3E}">
        <p14:creationId xmlns:p14="http://schemas.microsoft.com/office/powerpoint/2010/main" val="1452489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US" sz="1100" b="1">
                <a:solidFill>
                  <a:srgbClr val="2F528F"/>
                </a:solidFill>
              </a:rPr>
              <a:t>Committee of Sponsoring Organizations </a:t>
            </a:r>
            <a:r>
              <a:rPr lang="en-US" sz="1100">
                <a:solidFill>
                  <a:srgbClr val="2F528F"/>
                </a:solidFill>
              </a:rPr>
              <a:t>(</a:t>
            </a:r>
            <a:r>
              <a:rPr lang="en-US" sz="1100" b="1">
                <a:solidFill>
                  <a:srgbClr val="2F528F"/>
                </a:solidFill>
              </a:rPr>
              <a:t>COSO</a:t>
            </a:r>
            <a:r>
              <a:rPr lang="en-US" sz="1100">
                <a:solidFill>
                  <a:srgbClr val="2F528F"/>
                </a:solidFill>
              </a:rPr>
              <a:t>)  1985</a:t>
            </a:r>
          </a:p>
          <a:p>
            <a:r>
              <a:rPr lang="en-US" sz="1100">
                <a:solidFill>
                  <a:srgbClr val="2F528F"/>
                </a:solidFill>
              </a:rPr>
              <a:t>sponsored the National Commission on Fraudulent Financial Reporting (the Treadway Commission).</a:t>
            </a:r>
          </a:p>
          <a:p>
            <a:r>
              <a:rPr lang="en-US" sz="1100">
                <a:solidFill>
                  <a:srgbClr val="2F528F"/>
                </a:solidFill>
              </a:rPr>
              <a:t>The Commission was jointly sponsored and funded by five main professional accounting associations and institutes, under chairman James C. Treadway, Jr., former Commissioner of the U.S. Securities and Exchange Commission</a:t>
            </a:r>
          </a:p>
          <a:p>
            <a:pPr marL="309324" indent="-309324">
              <a:buFont typeface="Wingdings" panose="05000000000000000000" pitchFamily="2" charset="2"/>
              <a:buChar char="§"/>
            </a:pPr>
            <a:r>
              <a:rPr lang="en-US" sz="1100">
                <a:solidFill>
                  <a:srgbClr val="2F528F"/>
                </a:solidFill>
              </a:rPr>
              <a:t>1992, September, released the </a:t>
            </a:r>
            <a:r>
              <a:rPr lang="en-US" sz="1100" i="1">
                <a:solidFill>
                  <a:srgbClr val="2F528F"/>
                </a:solidFill>
              </a:rPr>
              <a:t>Internal Control— Integrated Framework</a:t>
            </a:r>
            <a:r>
              <a:rPr lang="en-US" sz="1100">
                <a:solidFill>
                  <a:srgbClr val="2F528F"/>
                </a:solidFill>
              </a:rPr>
              <a:t> report</a:t>
            </a:r>
          </a:p>
          <a:p>
            <a:pPr marL="309324" indent="-309324">
              <a:buFont typeface="Wingdings" panose="05000000000000000000" pitchFamily="2" charset="2"/>
              <a:buChar char="§"/>
            </a:pPr>
            <a:r>
              <a:rPr lang="en-US" sz="1100">
                <a:solidFill>
                  <a:srgbClr val="2F528F"/>
                </a:solidFill>
              </a:rPr>
              <a:t>1994 re-published with minor amendments</a:t>
            </a:r>
          </a:p>
          <a:p>
            <a:pPr marL="804243" lvl="1" indent="-309324">
              <a:buFont typeface="Arial" panose="020B0604020202020204" pitchFamily="34" charset="0"/>
              <a:buChar char="•"/>
            </a:pPr>
            <a:r>
              <a:rPr lang="en-US" sz="1100">
                <a:solidFill>
                  <a:srgbClr val="2F528F"/>
                </a:solidFill>
              </a:rPr>
              <a:t>A common definition of internal control</a:t>
            </a:r>
          </a:p>
          <a:p>
            <a:pPr marL="804243" lvl="1" indent="-309324">
              <a:buFont typeface="Arial" panose="020B0604020202020204" pitchFamily="34" charset="0"/>
              <a:buChar char="•"/>
            </a:pPr>
            <a:r>
              <a:rPr lang="en-US" sz="1100">
                <a:solidFill>
                  <a:srgbClr val="2F528F"/>
                </a:solidFill>
              </a:rPr>
              <a:t>A framework against which internal control systems may be assessed and improved.</a:t>
            </a:r>
          </a:p>
          <a:p>
            <a:r>
              <a:rPr lang="en-US" sz="1100">
                <a:solidFill>
                  <a:srgbClr val="2F528F"/>
                </a:solidFill>
              </a:rPr>
              <a:t>The </a:t>
            </a:r>
            <a:r>
              <a:rPr lang="en-US" sz="1100" b="1">
                <a:solidFill>
                  <a:srgbClr val="2F528F"/>
                </a:solidFill>
              </a:rPr>
              <a:t>Clinger–Cohen Act</a:t>
            </a:r>
            <a:r>
              <a:rPr lang="en-US" sz="1100">
                <a:solidFill>
                  <a:srgbClr val="2F528F"/>
                </a:solidFill>
              </a:rPr>
              <a:t> (CCA) 1996     [cf. The Open Group foundation date]</a:t>
            </a:r>
          </a:p>
          <a:p>
            <a:r>
              <a:rPr lang="en-US" sz="1100">
                <a:solidFill>
                  <a:srgbClr val="2F528F"/>
                </a:solidFill>
              </a:rPr>
              <a:t>United States information technology (IT).</a:t>
            </a:r>
          </a:p>
          <a:p>
            <a:pPr marL="309324" indent="-309324">
              <a:buFont typeface="Wingdings" panose="05000000000000000000" pitchFamily="2" charset="2"/>
              <a:buChar char="§"/>
            </a:pPr>
            <a:r>
              <a:rPr lang="en-US" sz="1100">
                <a:solidFill>
                  <a:srgbClr val="2F528F"/>
                </a:solidFill>
              </a:rPr>
              <a:t>Focusing information resource planning to support their strategic missions;</a:t>
            </a:r>
          </a:p>
          <a:p>
            <a:pPr marL="309324" indent="-309324">
              <a:buFont typeface="Wingdings" panose="05000000000000000000" pitchFamily="2" charset="2"/>
              <a:buChar char="§"/>
            </a:pPr>
            <a:r>
              <a:rPr lang="en-US" sz="1100">
                <a:solidFill>
                  <a:srgbClr val="2F528F"/>
                </a:solidFill>
              </a:rPr>
              <a:t>Implementing a capital planning and investment control process that links to budget formulation and execution; and</a:t>
            </a:r>
          </a:p>
          <a:p>
            <a:pPr marL="309324" indent="-309324">
              <a:buFont typeface="Wingdings" panose="05000000000000000000" pitchFamily="2" charset="2"/>
              <a:buChar char="§"/>
            </a:pPr>
            <a:r>
              <a:rPr lang="en-US" sz="1100">
                <a:solidFill>
                  <a:srgbClr val="2F528F"/>
                </a:solidFill>
              </a:rPr>
              <a:t>Rethinking and restructuring the way they do their work before investing in information systems.</a:t>
            </a:r>
          </a:p>
          <a:p>
            <a:r>
              <a:rPr lang="en-US" sz="1100">
                <a:solidFill>
                  <a:srgbClr val="2F528F"/>
                </a:solidFill>
              </a:rPr>
              <a:t>The Act </a:t>
            </a:r>
            <a:r>
              <a:rPr lang="en-US" sz="1100" u="sng">
                <a:solidFill>
                  <a:srgbClr val="2F528F"/>
                </a:solidFill>
              </a:rPr>
              <a:t>directed</a:t>
            </a:r>
            <a:r>
              <a:rPr lang="en-US" sz="1100">
                <a:solidFill>
                  <a:srgbClr val="2F528F"/>
                </a:solidFill>
              </a:rPr>
              <a:t> the development and maintenance of</a:t>
            </a:r>
            <a:r>
              <a:rPr lang="en-US" sz="1100" b="1">
                <a:solidFill>
                  <a:srgbClr val="2F528F"/>
                </a:solidFill>
              </a:rPr>
              <a:t> Information Technology Architectures</a:t>
            </a:r>
            <a:r>
              <a:rPr lang="en-US" sz="1100">
                <a:solidFill>
                  <a:srgbClr val="2F528F"/>
                </a:solidFill>
              </a:rPr>
              <a:t> by federal agencies to maximize the benefits of information technology (IT).</a:t>
            </a:r>
          </a:p>
          <a:p>
            <a:pPr marL="804243" lvl="1" indent="-309324">
              <a:buFont typeface="Arial" panose="020B0604020202020204" pitchFamily="34" charset="0"/>
              <a:buChar char="•"/>
            </a:pPr>
            <a:endParaRPr lang="en-GB" sz="1100">
              <a:solidFill>
                <a:srgbClr val="2F528F"/>
              </a:solidFill>
            </a:endParaRPr>
          </a:p>
          <a:p>
            <a:endParaRPr lang="en-GB" sz="1100">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9</a:t>
            </a:fld>
            <a:endParaRPr lang="en-GB"/>
          </a:p>
        </p:txBody>
      </p:sp>
    </p:spTree>
    <p:extLst>
      <p:ext uri="{BB962C8B-B14F-4D97-AF65-F5344CB8AC3E}">
        <p14:creationId xmlns:p14="http://schemas.microsoft.com/office/powerpoint/2010/main" val="263093550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3.7a : Briefly explain the purpose of the Preliminary Phase in developing an Enterprise Architecture Capability.
See : TOGAF® Series Guide: The TOGAF Leader’s Guide to Establishing and Evolving an EA Capability : Page 100 : §13.1</a:t>
            </a:r>
          </a:p>
          <a:p>
            <a:r>
              <a:rPr lang="en-GB">
                <a:solidFill>
                  <a:srgbClr val="2F528F"/>
                </a:solidFill>
                <a:latin typeface="Calibri" panose="020F0502020204030204" pitchFamily="34" charset="0"/>
              </a:rPr>
              <a:t>The Preliminary Phase is designed as a customized journey of the TOGAF ADM.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The ADM is </a:t>
            </a:r>
            <a:r>
              <a:rPr lang="en-GB" b="1">
                <a:solidFill>
                  <a:srgbClr val="2F528F"/>
                </a:solidFill>
                <a:latin typeface="Calibri" panose="020F0502020204030204" pitchFamily="34" charset="0"/>
              </a:rPr>
              <a:t>not</a:t>
            </a:r>
            <a:r>
              <a:rPr lang="en-GB">
                <a:solidFill>
                  <a:srgbClr val="2F528F"/>
                </a:solidFill>
                <a:latin typeface="Calibri" panose="020F0502020204030204" pitchFamily="34" charset="0"/>
              </a:rPr>
              <a:t> a linear process model; it is a logical method that places key activity steps together for the purpose of understanding the relationship of each activity and clarifying information flow. </a:t>
            </a:r>
          </a:p>
          <a:p>
            <a:r>
              <a:rPr lang="en-GB">
                <a:solidFill>
                  <a:srgbClr val="2F528F"/>
                </a:solidFill>
                <a:latin typeface="Calibri" panose="020F0502020204030204" pitchFamily="34" charset="0"/>
              </a:rPr>
              <a:t>Only do work to the extent needed to answer any question at hand. More elaboration will be done in the subsequent architecture work.</a:t>
            </a:r>
          </a:p>
          <a:p>
            <a:r>
              <a:rPr lang="en-GB">
                <a:solidFill>
                  <a:srgbClr val="2F528F"/>
                </a:solidFill>
                <a:latin typeface="Calibri" panose="020F0502020204030204" pitchFamily="34" charset="0"/>
              </a:rPr>
              <a:t>The Figure highlights that in order to complete Phase A, some amount of work is needed in Phases B, C, and D.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To an architect  there is no difference between exercising the ADM than EA Capability, a finance capability, a portfolio, or an organizational strategy – we are using the concepts of ADM to support two different activities. </a:t>
            </a:r>
          </a:p>
          <a:p>
            <a:pPr defTabSz="989838">
              <a:defRPr/>
            </a:pPr>
            <a:endParaRPr lang="en-GB" b="1">
              <a:solidFill>
                <a:srgbClr val="2F528F"/>
              </a:solidFill>
              <a:latin typeface="Calibri" panose="020F0502020204030204" pitchFamily="34" charset="0"/>
            </a:endParaRPr>
          </a:p>
          <a:p>
            <a:pPr defTabSz="989838">
              <a:defRPr/>
            </a:pPr>
            <a:r>
              <a:rPr lang="en-GB" b="1">
                <a:solidFill>
                  <a:srgbClr val="2F528F"/>
                </a:solidFill>
                <a:latin typeface="Calibri" panose="020F0502020204030204" pitchFamily="34" charset="0"/>
              </a:rPr>
              <a:t>Interactions Affecting Governance</a:t>
            </a:r>
            <a:endParaRPr lang="en-GB">
              <a:solidFill>
                <a:srgbClr val="2F528F"/>
              </a:solidFill>
              <a:latin typeface="Calibri" panose="020F0502020204030204" pitchFamily="34" charset="0"/>
            </a:endParaRPr>
          </a:p>
          <a:p>
            <a:pPr defTabSz="989838">
              <a:defRPr/>
            </a:pPr>
            <a:r>
              <a:rPr lang="en-GB">
                <a:solidFill>
                  <a:srgbClr val="2F528F"/>
                </a:solidFill>
                <a:latin typeface="Calibri" panose="020F0502020204030204" pitchFamily="34" charset="0"/>
              </a:rPr>
              <a:t>Here, several TOGAF ADM phases are entered iteratively.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13.1 Mapping the EA Leader’s Guide to TOGAF ADM Phases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Preliminary Phase is designed as a customized journey of the TOGAF ADM. This journey is predicated on the best practice of developing EA. The ADM is not a linear process model; rather it is a logical method that places key activity steps together for the purpose of understanding the relationship of activity and clarifying information flow. In Table 9 several TOGAF ADM phases are entered iteratively. Partial indicates work only to the extent needed to answer the question at hand. More elaboration can be done in subsequent architecture work. </a:t>
            </a:r>
          </a:p>
          <a:p>
            <a:r>
              <a:rPr lang="en-GB">
                <a:solidFill>
                  <a:srgbClr val="2F528F"/>
                </a:solidFill>
                <a:latin typeface="Calibri" panose="020F0502020204030204" pitchFamily="34" charset="0"/>
              </a:rPr>
              <a:t>For a graphical representation of this journey see Figure 19. The graphic in Figure 19 focuses on Phase A. It highlights that in order to complete Phase A, some amount of work is needed in Phases B, C, and D. The ADM is used to develop the EA. There is no difference between exercising the ADM to architect an EA Capability, a finance capability, a portfolio, or an organizational strategy. We are using the concepts of ADM to support two different activities. Application of steps in ADM phases is limited by the context of supporting the EA Capability.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91</a:t>
            </a:fld>
            <a:endParaRPr lang="en-GB">
              <a:latin typeface="Calibri" panose="020F0502020204030204" pitchFamily="34" charset="0"/>
            </a:endParaRPr>
          </a:p>
        </p:txBody>
      </p:sp>
    </p:spTree>
    <p:extLst>
      <p:ext uri="{BB962C8B-B14F-4D97-AF65-F5344CB8AC3E}">
        <p14:creationId xmlns:p14="http://schemas.microsoft.com/office/powerpoint/2010/main" val="29508601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3.8a : Describe the objectives of the Preliminary Phase.
See : TOGAF® Standard – Architecture Development Method : Page 16 : §2.1</a:t>
            </a:r>
          </a:p>
          <a:p>
            <a:r>
              <a:rPr lang="en-GB">
                <a:solidFill>
                  <a:srgbClr val="2F528F"/>
                </a:solidFill>
                <a:latin typeface="Calibri" panose="020F0502020204030204" pitchFamily="34" charset="0"/>
              </a:rPr>
              <a:t>1. Determine the Architecture Capability desired by the organization: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Review the organizational context for conducting Enterprise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Identify and scope the elements of the enterprise organizations affected by the Architecture Capability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Identify the established frameworks, methods, and processes that intersect with the Architecture Capability. Establish Capability Maturity target</a:t>
            </a:r>
          </a:p>
          <a:p>
            <a:r>
              <a:rPr lang="en-GB">
                <a:solidFill>
                  <a:srgbClr val="2F528F"/>
                </a:solidFill>
                <a:latin typeface="Calibri" panose="020F0502020204030204" pitchFamily="34" charset="0"/>
              </a:rPr>
              <a:t>2. Establish the Architecture Capability: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Define and establish the Organizational Model for Enterprise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Define and establish the detailed process and resources for Architecture Governance</a:t>
            </a:r>
          </a:p>
          <a:p>
            <a:pPr marL="309324" indent="-309324">
              <a:buFont typeface="Courier New" panose="02070309020205020404" pitchFamily="49" charset="0"/>
              <a:buChar char="o"/>
            </a:pPr>
            <a:r>
              <a:rPr lang="en-GB">
                <a:solidFill>
                  <a:srgbClr val="2F528F"/>
                </a:solidFill>
                <a:latin typeface="Calibri" panose="020F0502020204030204" pitchFamily="34" charset="0"/>
              </a:rPr>
              <a:t>Select and implement tools that support the Architecture Capability</a:t>
            </a:r>
          </a:p>
          <a:p>
            <a:pPr marL="309324" indent="-309324">
              <a:buFont typeface="Courier New" panose="02070309020205020404" pitchFamily="49" charset="0"/>
              <a:buChar char="o"/>
            </a:pPr>
            <a:r>
              <a:rPr lang="en-GB">
                <a:solidFill>
                  <a:srgbClr val="2F528F"/>
                </a:solidFill>
                <a:latin typeface="Calibri" panose="020F0502020204030204" pitchFamily="34" charset="0"/>
              </a:rPr>
              <a:t>Define the Architecture Principles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2.1 Objectives</a:t>
            </a:r>
          </a:p>
          <a:p>
            <a:pPr algn="l"/>
            <a:r>
              <a:rPr lang="en-GB">
                <a:solidFill>
                  <a:srgbClr val="2F528F"/>
                </a:solidFill>
                <a:latin typeface="Calibri" panose="020F0502020204030204" pitchFamily="34" charset="0"/>
              </a:rPr>
              <a:t>The objectives of the Preliminary Phase are to:</a:t>
            </a:r>
          </a:p>
          <a:p>
            <a:pPr algn="l"/>
            <a:r>
              <a:rPr lang="en-GB">
                <a:solidFill>
                  <a:srgbClr val="2F528F"/>
                </a:solidFill>
                <a:latin typeface="Calibri" panose="020F0502020204030204" pitchFamily="34" charset="0"/>
              </a:rPr>
              <a:t>1. Determine the Architecture Capability desired by the organization:</a:t>
            </a:r>
          </a:p>
          <a:p>
            <a:pPr algn="l"/>
            <a:r>
              <a:rPr lang="en-GB">
                <a:solidFill>
                  <a:srgbClr val="2F528F"/>
                </a:solidFill>
                <a:latin typeface="Calibri" panose="020F0502020204030204" pitchFamily="34" charset="0"/>
              </a:rPr>
              <a:t>■ Review the organizational context for conducting Enterprise Architecture</a:t>
            </a:r>
          </a:p>
          <a:p>
            <a:pPr algn="l"/>
            <a:r>
              <a:rPr lang="en-GB">
                <a:solidFill>
                  <a:srgbClr val="2F528F"/>
                </a:solidFill>
                <a:latin typeface="Calibri" panose="020F0502020204030204" pitchFamily="34" charset="0"/>
              </a:rPr>
              <a:t>■ Identify and scope the elements of the enterprise organizations affected by the</a:t>
            </a:r>
          </a:p>
          <a:p>
            <a:pPr algn="l"/>
            <a:r>
              <a:rPr lang="en-GB">
                <a:solidFill>
                  <a:srgbClr val="2F528F"/>
                </a:solidFill>
                <a:latin typeface="Calibri" panose="020F0502020204030204" pitchFamily="34" charset="0"/>
              </a:rPr>
              <a:t>Architecture Capability</a:t>
            </a:r>
          </a:p>
          <a:p>
            <a:pPr algn="l"/>
            <a:r>
              <a:rPr lang="en-GB">
                <a:solidFill>
                  <a:srgbClr val="2F528F"/>
                </a:solidFill>
                <a:latin typeface="Calibri" panose="020F0502020204030204" pitchFamily="34" charset="0"/>
              </a:rPr>
              <a:t>■ Identify the established frameworks, methods, and processes that intersect with the</a:t>
            </a:r>
          </a:p>
          <a:p>
            <a:pPr algn="l"/>
            <a:r>
              <a:rPr lang="en-GB">
                <a:solidFill>
                  <a:srgbClr val="2F528F"/>
                </a:solidFill>
                <a:latin typeface="Calibri" panose="020F0502020204030204" pitchFamily="34" charset="0"/>
              </a:rPr>
              <a:t>Architecture Capability</a:t>
            </a:r>
          </a:p>
          <a:p>
            <a:pPr algn="l"/>
            <a:r>
              <a:rPr lang="en-GB">
                <a:solidFill>
                  <a:srgbClr val="2F528F"/>
                </a:solidFill>
                <a:latin typeface="Calibri" panose="020F0502020204030204" pitchFamily="34" charset="0"/>
              </a:rPr>
              <a:t>■ Establish Capability Maturity target</a:t>
            </a:r>
          </a:p>
          <a:p>
            <a:pPr algn="l"/>
            <a:r>
              <a:rPr lang="en-GB">
                <a:solidFill>
                  <a:srgbClr val="2F528F"/>
                </a:solidFill>
                <a:latin typeface="Calibri" panose="020F0502020204030204" pitchFamily="34" charset="0"/>
              </a:rPr>
              <a:t>2. Establish the Architecture Capability:</a:t>
            </a:r>
          </a:p>
          <a:p>
            <a:pPr algn="l"/>
            <a:r>
              <a:rPr lang="en-GB">
                <a:solidFill>
                  <a:srgbClr val="2F528F"/>
                </a:solidFill>
                <a:latin typeface="Calibri" panose="020F0502020204030204" pitchFamily="34" charset="0"/>
              </a:rPr>
              <a:t>■ Define and establish the Organizational Model for Enterprise Architecture</a:t>
            </a:r>
          </a:p>
          <a:p>
            <a:pPr algn="l"/>
            <a:r>
              <a:rPr lang="en-GB">
                <a:solidFill>
                  <a:srgbClr val="2F528F"/>
                </a:solidFill>
                <a:latin typeface="Calibri" panose="020F0502020204030204" pitchFamily="34" charset="0"/>
              </a:rPr>
              <a:t>■ Define and establish the detailed process and resources for Architecture Governance</a:t>
            </a:r>
          </a:p>
          <a:p>
            <a:pPr algn="l"/>
            <a:r>
              <a:rPr lang="en-GB">
                <a:solidFill>
                  <a:srgbClr val="2F528F"/>
                </a:solidFill>
                <a:latin typeface="Calibri" panose="020F0502020204030204" pitchFamily="34" charset="0"/>
              </a:rPr>
              <a:t>■ Select and implement tools that support the Architecture Capability</a:t>
            </a:r>
          </a:p>
          <a:p>
            <a:pPr algn="l"/>
            <a:r>
              <a:rPr lang="en-GB">
                <a:solidFill>
                  <a:srgbClr val="2F528F"/>
                </a:solidFill>
                <a:latin typeface="Calibri" panose="020F0502020204030204" pitchFamily="34" charset="0"/>
              </a:rPr>
              <a:t>■ Define the Architecture Principles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92</a:t>
            </a:fld>
            <a:endParaRPr lang="en-GB">
              <a:latin typeface="Calibri" panose="020F0502020204030204" pitchFamily="34" charset="0"/>
            </a:endParaRPr>
          </a:p>
        </p:txBody>
      </p:sp>
    </p:spTree>
    <p:extLst>
      <p:ext uri="{BB962C8B-B14F-4D97-AF65-F5344CB8AC3E}">
        <p14:creationId xmlns:p14="http://schemas.microsoft.com/office/powerpoint/2010/main" val="40268575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M-41</a:t>
            </a:r>
          </a:p>
          <a:p>
            <a:r>
              <a:rPr lang="en-GB">
                <a:solidFill>
                  <a:srgbClr val="2F528F"/>
                </a:solidFill>
                <a:latin typeface="Calibri" panose="020F0502020204030204" pitchFamily="34" charset="0"/>
              </a:rPr>
              <a:t>Level=1 : L.O.= 3.8a : Describe the objectives of the Preliminary Phase.
See : TOGAF® Standard – Architecture Development Method : Page 16 : §2.1</a:t>
            </a:r>
          </a:p>
          <a:p>
            <a:r>
              <a:rPr lang="en-GB">
                <a:solidFill>
                  <a:srgbClr val="2F528F"/>
                </a:solidFill>
                <a:latin typeface="Calibri" panose="020F0502020204030204" pitchFamily="34" charset="0"/>
              </a:rPr>
              <a:t>Represented as:</a:t>
            </a:r>
          </a:p>
          <a:p>
            <a:pPr>
              <a:tabLst>
                <a:tab pos="3883739" algn="l"/>
              </a:tabLst>
            </a:pPr>
            <a:r>
              <a:rPr lang="en-GB">
                <a:solidFill>
                  <a:srgbClr val="2F528F"/>
                </a:solidFill>
                <a:latin typeface="Calibri" panose="020F0502020204030204" pitchFamily="34" charset="0"/>
              </a:rPr>
              <a:t>Request for Architecture Work</a:t>
            </a:r>
          </a:p>
          <a:p>
            <a:pPr>
              <a:tabLst>
                <a:tab pos="3883739" algn="l"/>
              </a:tabLst>
            </a:pPr>
            <a:r>
              <a:rPr lang="en-GB">
                <a:solidFill>
                  <a:srgbClr val="2F528F"/>
                </a:solidFill>
                <a:latin typeface="Calibri" panose="020F0502020204030204" pitchFamily="34" charset="0"/>
              </a:rPr>
              <a:t>Architecture Principles*	 - properly documented</a:t>
            </a:r>
          </a:p>
          <a:p>
            <a:pPr>
              <a:tabLst>
                <a:tab pos="3883739" algn="l"/>
              </a:tabLst>
            </a:pPr>
            <a:r>
              <a:rPr lang="en-GB">
                <a:solidFill>
                  <a:srgbClr val="2F528F"/>
                </a:solidFill>
                <a:latin typeface="Calibri" panose="020F0502020204030204" pitchFamily="34" charset="0"/>
              </a:rPr>
              <a:t>Architecture Repository</a:t>
            </a:r>
          </a:p>
          <a:p>
            <a:pPr>
              <a:tabLst>
                <a:tab pos="3883739" algn="l"/>
              </a:tabLst>
            </a:pPr>
            <a:r>
              <a:rPr lang="en-GB">
                <a:solidFill>
                  <a:srgbClr val="2F528F"/>
                </a:solidFill>
                <a:latin typeface="Calibri" panose="020F0502020204030204" pitchFamily="34" charset="0"/>
              </a:rPr>
              <a:t>Business Principles, Goals, Drivers*	- confirmed and validated </a:t>
            </a:r>
          </a:p>
          <a:p>
            <a:pPr>
              <a:tabLst>
                <a:tab pos="3883739" algn="l"/>
              </a:tabLst>
            </a:pPr>
            <a:r>
              <a:rPr lang="en-GB">
                <a:solidFill>
                  <a:srgbClr val="2F528F"/>
                </a:solidFill>
                <a:latin typeface="Calibri" panose="020F0502020204030204" pitchFamily="34" charset="0"/>
              </a:rPr>
              <a:t>Organizational model for EA</a:t>
            </a:r>
          </a:p>
          <a:p>
            <a:pPr>
              <a:tabLst>
                <a:tab pos="3883739" algn="l"/>
              </a:tabLst>
            </a:pPr>
            <a:r>
              <a:rPr lang="en-GB">
                <a:solidFill>
                  <a:srgbClr val="2F528F"/>
                </a:solidFill>
                <a:latin typeface="Calibri" panose="020F0502020204030204" pitchFamily="34" charset="0"/>
              </a:rPr>
              <a:t>Tailored Architecture Framework</a:t>
            </a:r>
          </a:p>
          <a:p>
            <a:r>
              <a:rPr lang="en-GB" b="1" baseline="-25000">
                <a:solidFill>
                  <a:srgbClr val="2F528F"/>
                </a:solidFill>
                <a:latin typeface="Calibri" panose="020F0502020204030204" pitchFamily="34" charset="0"/>
              </a:rPr>
              <a:t>*</a:t>
            </a:r>
          </a:p>
          <a:p>
            <a:pPr marL="309324" indent="-309324">
              <a:buFont typeface="Arial" panose="020B0604020202020204" pitchFamily="34" charset="0"/>
              <a:buChar char="•"/>
            </a:pPr>
            <a:r>
              <a:rPr lang="en-GB">
                <a:solidFill>
                  <a:srgbClr val="2F528F"/>
                </a:solidFill>
                <a:latin typeface="Calibri" panose="020F0502020204030204" pitchFamily="34" charset="0"/>
              </a:rPr>
              <a:t>It is important to sustain the Architecture Principles</a:t>
            </a:r>
          </a:p>
          <a:p>
            <a:pPr marL="309324" indent="-309324">
              <a:buFont typeface="Arial" panose="020B0604020202020204" pitchFamily="34" charset="0"/>
              <a:buChar char="•"/>
            </a:pPr>
            <a:r>
              <a:rPr lang="en-GB">
                <a:solidFill>
                  <a:srgbClr val="2F528F"/>
                </a:solidFill>
                <a:latin typeface="Calibri" panose="020F0502020204030204" pitchFamily="34" charset="0"/>
              </a:rPr>
              <a:t>It is important to be consistent with Business Principles, Goals, Drivers</a:t>
            </a:r>
          </a:p>
          <a:p>
            <a:pPr marL="309324" indent="-309324">
              <a:buFont typeface="Arial" panose="020B0604020202020204" pitchFamily="34" charset="0"/>
              <a:buChar char="•"/>
            </a:pPr>
            <a:r>
              <a:rPr lang="en-GB">
                <a:solidFill>
                  <a:srgbClr val="2F528F"/>
                </a:solidFill>
                <a:latin typeface="Calibri" panose="020F0502020204030204" pitchFamily="34" charset="0"/>
              </a:rPr>
              <a:t>It may be that, on closer examination, we find issues</a:t>
            </a:r>
          </a:p>
          <a:p>
            <a:r>
              <a:rPr lang="en-GB">
                <a:solidFill>
                  <a:srgbClr val="2F528F"/>
                </a:solidFill>
                <a:latin typeface="Calibri" panose="020F0502020204030204" pitchFamily="34" charset="0"/>
              </a:rPr>
              <a:t>Throughout the ADM cycle check on the integrity of these</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2.1 Objectives</a:t>
            </a:r>
          </a:p>
          <a:p>
            <a:pPr algn="l"/>
            <a:r>
              <a:rPr lang="en-GB">
                <a:solidFill>
                  <a:srgbClr val="2F528F"/>
                </a:solidFill>
                <a:latin typeface="Calibri" panose="020F0502020204030204" pitchFamily="34" charset="0"/>
              </a:rPr>
              <a:t>The objectives of the Preliminary Phase are to:</a:t>
            </a:r>
          </a:p>
          <a:p>
            <a:pPr algn="l"/>
            <a:r>
              <a:rPr lang="en-GB">
                <a:solidFill>
                  <a:srgbClr val="2F528F"/>
                </a:solidFill>
                <a:latin typeface="Calibri" panose="020F0502020204030204" pitchFamily="34" charset="0"/>
              </a:rPr>
              <a:t>1. Determine the Architecture Capability desired by the organization:</a:t>
            </a:r>
          </a:p>
          <a:p>
            <a:pPr algn="l"/>
            <a:r>
              <a:rPr lang="en-GB">
                <a:solidFill>
                  <a:srgbClr val="2F528F"/>
                </a:solidFill>
                <a:latin typeface="Calibri" panose="020F0502020204030204" pitchFamily="34" charset="0"/>
              </a:rPr>
              <a:t>■ Review the organizational context for conducting Enterprise Architecture</a:t>
            </a:r>
          </a:p>
          <a:p>
            <a:pPr algn="l"/>
            <a:r>
              <a:rPr lang="en-GB">
                <a:solidFill>
                  <a:srgbClr val="2F528F"/>
                </a:solidFill>
                <a:latin typeface="Calibri" panose="020F0502020204030204" pitchFamily="34" charset="0"/>
              </a:rPr>
              <a:t>■ Identify and scope the elements of the enterprise organizations affected by the</a:t>
            </a:r>
          </a:p>
          <a:p>
            <a:pPr algn="l"/>
            <a:r>
              <a:rPr lang="en-GB">
                <a:solidFill>
                  <a:srgbClr val="2F528F"/>
                </a:solidFill>
                <a:latin typeface="Calibri" panose="020F0502020204030204" pitchFamily="34" charset="0"/>
              </a:rPr>
              <a:t>Architecture Capability</a:t>
            </a:r>
          </a:p>
          <a:p>
            <a:pPr algn="l"/>
            <a:r>
              <a:rPr lang="en-GB">
                <a:solidFill>
                  <a:srgbClr val="2F528F"/>
                </a:solidFill>
                <a:latin typeface="Calibri" panose="020F0502020204030204" pitchFamily="34" charset="0"/>
              </a:rPr>
              <a:t>■ Identify the established frameworks, methods, and processes that intersect with the</a:t>
            </a:r>
          </a:p>
          <a:p>
            <a:pPr algn="l"/>
            <a:r>
              <a:rPr lang="en-GB">
                <a:solidFill>
                  <a:srgbClr val="2F528F"/>
                </a:solidFill>
                <a:latin typeface="Calibri" panose="020F0502020204030204" pitchFamily="34" charset="0"/>
              </a:rPr>
              <a:t>Architecture Capability</a:t>
            </a:r>
          </a:p>
          <a:p>
            <a:pPr algn="l"/>
            <a:r>
              <a:rPr lang="en-GB">
                <a:solidFill>
                  <a:srgbClr val="2F528F"/>
                </a:solidFill>
                <a:latin typeface="Calibri" panose="020F0502020204030204" pitchFamily="34" charset="0"/>
              </a:rPr>
              <a:t>■ Establish the Capability Maturity target</a:t>
            </a:r>
          </a:p>
          <a:p>
            <a:pPr algn="l"/>
            <a:r>
              <a:rPr lang="en-GB">
                <a:solidFill>
                  <a:srgbClr val="2F528F"/>
                </a:solidFill>
                <a:latin typeface="Calibri" panose="020F0502020204030204" pitchFamily="34" charset="0"/>
              </a:rPr>
              <a:t>2. Establish the Architecture Capability:</a:t>
            </a:r>
          </a:p>
          <a:p>
            <a:pPr algn="l"/>
            <a:r>
              <a:rPr lang="en-GB">
                <a:solidFill>
                  <a:srgbClr val="2F528F"/>
                </a:solidFill>
                <a:latin typeface="Calibri" panose="020F0502020204030204" pitchFamily="34" charset="0"/>
              </a:rPr>
              <a:t>■ Define and establish the Organizational Model for Enterprise Architecture</a:t>
            </a:r>
          </a:p>
          <a:p>
            <a:pPr algn="l"/>
            <a:r>
              <a:rPr lang="en-GB">
                <a:solidFill>
                  <a:srgbClr val="2F528F"/>
                </a:solidFill>
                <a:latin typeface="Calibri" panose="020F0502020204030204" pitchFamily="34" charset="0"/>
              </a:rPr>
              <a:t>■ Define and establish the detailed process and resources for Architecture Governance</a:t>
            </a:r>
          </a:p>
          <a:p>
            <a:pPr algn="l"/>
            <a:r>
              <a:rPr lang="en-GB">
                <a:solidFill>
                  <a:srgbClr val="2F528F"/>
                </a:solidFill>
                <a:latin typeface="Calibri" panose="020F0502020204030204" pitchFamily="34" charset="0"/>
              </a:rPr>
              <a:t>■ Select and implement tools that support the Architecture Capability</a:t>
            </a:r>
          </a:p>
          <a:p>
            <a:pPr algn="l"/>
            <a:r>
              <a:rPr lang="en-GB">
                <a:solidFill>
                  <a:srgbClr val="2F528F"/>
                </a:solidFill>
                <a:latin typeface="Calibri" panose="020F0502020204030204" pitchFamily="34" charset="0"/>
              </a:rPr>
              <a:t>■ Define the Architecture Principles</a:t>
            </a:r>
          </a:p>
          <a:p>
            <a:pPr marL="309324" indent="-309324">
              <a:buFont typeface="Arial" panose="020B0604020202020204" pitchFamily="34" charset="0"/>
              <a:buChar char="•"/>
            </a:pPr>
            <a:endParaRPr lang="en-GB">
              <a:solidFill>
                <a:srgbClr val="2F528F"/>
              </a:solidFill>
              <a:latin typeface="Calibri" panose="020F0502020204030204" pitchFamily="34" charset="0"/>
            </a:endParaRPr>
          </a:p>
          <a:p>
            <a:pPr>
              <a:tabLst>
                <a:tab pos="3883739" algn="l"/>
              </a:tabLst>
            </a:pP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93</a:t>
            </a:fld>
            <a:endParaRPr lang="en-GB">
              <a:latin typeface="Calibri" panose="020F0502020204030204" pitchFamily="34" charset="0"/>
            </a:endParaRPr>
          </a:p>
        </p:txBody>
      </p:sp>
    </p:spTree>
    <p:extLst>
      <p:ext uri="{BB962C8B-B14F-4D97-AF65-F5344CB8AC3E}">
        <p14:creationId xmlns:p14="http://schemas.microsoft.com/office/powerpoint/2010/main" val="323811330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Q-33</a:t>
            </a:r>
          </a:p>
          <a:p>
            <a:r>
              <a:rPr lang="en-GB">
                <a:solidFill>
                  <a:srgbClr val="2F528F"/>
                </a:solidFill>
                <a:latin typeface="Calibri" panose="020F0502020204030204" pitchFamily="34" charset="0"/>
              </a:rPr>
              <a:t>Level=1 : L.O.= 3.9a : Briefly explain the purpose of Phase A.
See : TOGAF® Series Guide: A Practitioners’ Approach to Developing Enterprise Architecture Following the TOGAF® ADM : Page 43 : §5.2.2</a:t>
            </a:r>
          </a:p>
          <a:p>
            <a:r>
              <a:rPr lang="en-GB">
                <a:solidFill>
                  <a:srgbClr val="2F528F"/>
                </a:solidFill>
                <a:latin typeface="Calibri" panose="020F0502020204030204" pitchFamily="34" charset="0"/>
              </a:rPr>
              <a:t>Table 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94</a:t>
            </a:fld>
            <a:endParaRPr lang="en-GB">
              <a:latin typeface="Calibri" panose="020F0502020204030204" pitchFamily="34" charset="0"/>
            </a:endParaRPr>
          </a:p>
        </p:txBody>
      </p:sp>
    </p:spTree>
    <p:extLst>
      <p:ext uri="{BB962C8B-B14F-4D97-AF65-F5344CB8AC3E}">
        <p14:creationId xmlns:p14="http://schemas.microsoft.com/office/powerpoint/2010/main" val="30731854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Level=1 : L.O.= 3.9a : Briefly explain the purpose of Phase A.
See : TOGAF® Series Guide: A Practitioners’ Approach to Developing Enterprise Architecture Following the TOGAF® ADM : Page 41 : §5.2.1</a:t>
            </a:r>
          </a:p>
          <a:p>
            <a:r>
              <a:rPr lang="en-GB">
                <a:solidFill>
                  <a:srgbClr val="2F528F"/>
                </a:solidFill>
                <a:latin typeface="Calibri" panose="020F0502020204030204" pitchFamily="34" charset="0"/>
              </a:rPr>
              <a:t>Set-up essentials:</a:t>
            </a:r>
          </a:p>
          <a:p>
            <a:pPr marL="185595" indent="-185595">
              <a:buFont typeface="Courier New" panose="02070309020205020404" pitchFamily="49" charset="0"/>
              <a:buChar char="o"/>
            </a:pPr>
            <a:r>
              <a:rPr lang="en-GB">
                <a:solidFill>
                  <a:srgbClr val="2F528F"/>
                </a:solidFill>
                <a:latin typeface="Calibri" panose="020F0502020204030204" pitchFamily="34" charset="0"/>
              </a:rPr>
              <a:t>Define the scope of the Architecture Project</a:t>
            </a:r>
          </a:p>
          <a:p>
            <a:pPr marL="185595" indent="-185595">
              <a:buFont typeface="Courier New" panose="02070309020205020404" pitchFamily="49" charset="0"/>
              <a:buChar char="o"/>
            </a:pPr>
            <a:r>
              <a:rPr lang="en-GB">
                <a:solidFill>
                  <a:srgbClr val="2F528F"/>
                </a:solidFill>
                <a:latin typeface="Calibri" panose="020F0502020204030204" pitchFamily="34" charset="0"/>
              </a:rPr>
              <a:t>What problem are you solving? … the necessary level of detail? </a:t>
            </a:r>
          </a:p>
          <a:p>
            <a:pPr marL="185595" indent="-185595">
              <a:buFont typeface="Courier New" panose="02070309020205020404" pitchFamily="49" charset="0"/>
              <a:buChar char="o"/>
            </a:pPr>
            <a:r>
              <a:rPr lang="en-GB">
                <a:solidFill>
                  <a:srgbClr val="2F528F"/>
                </a:solidFill>
                <a:latin typeface="Calibri" panose="020F0502020204030204" pitchFamily="34" charset="0"/>
              </a:rPr>
              <a:t>Where in the business cycle will this architecture be used?</a:t>
            </a:r>
          </a:p>
          <a:p>
            <a:pPr marL="185595" indent="-185595">
              <a:buFont typeface="Courier New" panose="02070309020205020404" pitchFamily="49" charset="0"/>
              <a:buChar char="o"/>
            </a:pPr>
            <a:r>
              <a:rPr lang="en-GB">
                <a:solidFill>
                  <a:srgbClr val="2F528F"/>
                </a:solidFill>
                <a:latin typeface="Calibri" panose="020F0502020204030204" pitchFamily="34" charset="0"/>
              </a:rPr>
              <a:t>Identify stakeholders, concerns, and associated requirements</a:t>
            </a:r>
          </a:p>
          <a:p>
            <a:pPr marL="185595" indent="-185595">
              <a:buFont typeface="Courier New" panose="02070309020205020404" pitchFamily="49" charset="0"/>
              <a:buChar char="o"/>
            </a:pPr>
            <a:r>
              <a:rPr lang="en-GB">
                <a:solidFill>
                  <a:srgbClr val="2F528F"/>
                </a:solidFill>
                <a:latin typeface="Calibri" panose="020F0502020204030204" pitchFamily="34" charset="0"/>
              </a:rPr>
              <a:t>Explore the EA Repository for superior architecture constraints and guidance </a:t>
            </a:r>
          </a:p>
          <a:p>
            <a:pPr marL="185595" indent="-185595">
              <a:buFont typeface="Courier New" panose="02070309020205020404" pitchFamily="49" charset="0"/>
              <a:buChar char="o"/>
            </a:pPr>
            <a:r>
              <a:rPr lang="en-GB">
                <a:solidFill>
                  <a:srgbClr val="2F528F"/>
                </a:solidFill>
                <a:latin typeface="Calibri" panose="020F0502020204030204" pitchFamily="34" charset="0"/>
              </a:rPr>
              <a:t>Produce the Stakeholder Map and identify what they are worrying about.</a:t>
            </a:r>
          </a:p>
          <a:p>
            <a:pPr marL="185595" indent="-185595">
              <a:buFont typeface="Courier New" panose="02070309020205020404" pitchFamily="49" charset="0"/>
              <a:buChar char="o"/>
            </a:pPr>
            <a:r>
              <a:rPr lang="en-GB">
                <a:solidFill>
                  <a:srgbClr val="2F528F"/>
                </a:solidFill>
                <a:latin typeface="Calibri" panose="020F0502020204030204" pitchFamily="34" charset="0"/>
              </a:rPr>
              <a:t>Assess the capability of the EA team</a:t>
            </a:r>
          </a:p>
          <a:p>
            <a:pPr marL="185595" indent="-185595">
              <a:buFont typeface="Courier New" panose="02070309020205020404" pitchFamily="49" charset="0"/>
              <a:buChar char="o"/>
            </a:pPr>
            <a:r>
              <a:rPr lang="en-GB">
                <a:solidFill>
                  <a:srgbClr val="2F528F"/>
                </a:solidFill>
                <a:latin typeface="Calibri" panose="020F0502020204030204" pitchFamily="34" charset="0"/>
              </a:rPr>
              <a:t>Confirm the ability of EA team to deliver on this architecture development project</a:t>
            </a:r>
          </a:p>
          <a:p>
            <a:r>
              <a:rPr lang="en-GB">
                <a:solidFill>
                  <a:srgbClr val="2F528F"/>
                </a:solidFill>
                <a:latin typeface="Calibri" panose="020F0502020204030204" pitchFamily="34" charset="0"/>
              </a:rPr>
              <a:t>Completion essentials:</a:t>
            </a:r>
          </a:p>
          <a:p>
            <a:pPr marL="185595" indent="-185595">
              <a:buFont typeface="Courier New" panose="02070309020205020404" pitchFamily="49" charset="0"/>
              <a:buChar char="o"/>
            </a:pPr>
            <a:r>
              <a:rPr lang="en-GB">
                <a:solidFill>
                  <a:srgbClr val="2F528F"/>
                </a:solidFill>
                <a:latin typeface="Calibri" panose="020F0502020204030204" pitchFamily="34" charset="0"/>
              </a:rPr>
              <a:t>Key stakeholder agreement</a:t>
            </a:r>
          </a:p>
          <a:p>
            <a:pPr marL="680514" lvl="1" indent="-185595">
              <a:buFont typeface="Wingdings" panose="05000000000000000000" pitchFamily="2" charset="2"/>
              <a:buChar char="§"/>
            </a:pPr>
            <a:r>
              <a:rPr lang="en-GB">
                <a:solidFill>
                  <a:srgbClr val="2F528F"/>
                </a:solidFill>
                <a:latin typeface="Calibri" panose="020F0502020204030204" pitchFamily="34" charset="0"/>
              </a:rPr>
              <a:t>summary of the target</a:t>
            </a:r>
          </a:p>
          <a:p>
            <a:pPr marL="680514" lvl="1" indent="-185595">
              <a:buFont typeface="Wingdings" panose="05000000000000000000" pitchFamily="2" charset="2"/>
              <a:buChar char="§"/>
            </a:pPr>
            <a:r>
              <a:rPr lang="en-GB">
                <a:solidFill>
                  <a:srgbClr val="2F528F"/>
                </a:solidFill>
                <a:latin typeface="Calibri" panose="020F0502020204030204" pitchFamily="34" charset="0"/>
              </a:rPr>
              <a:t>work to reach the target</a:t>
            </a:r>
          </a:p>
          <a:p>
            <a:pPr marL="680514" lvl="1" indent="-185595">
              <a:buFont typeface="Wingdings" panose="05000000000000000000" pitchFamily="2" charset="2"/>
              <a:buChar char="§"/>
            </a:pPr>
            <a:r>
              <a:rPr lang="en-GB">
                <a:solidFill>
                  <a:srgbClr val="2F528F"/>
                </a:solidFill>
                <a:latin typeface="Calibri" panose="020F0502020204030204" pitchFamily="34" charset="0"/>
              </a:rPr>
              <a:t>value of the target</a:t>
            </a:r>
          </a:p>
          <a:p>
            <a:pPr marL="185595" indent="-185595">
              <a:buFont typeface="Courier New" panose="02070309020205020404" pitchFamily="49" charset="0"/>
              <a:buChar char="o"/>
            </a:pPr>
            <a:r>
              <a:rPr lang="en-GB">
                <a:solidFill>
                  <a:srgbClr val="2F528F"/>
                </a:solidFill>
                <a:latin typeface="Calibri" panose="020F0502020204030204" pitchFamily="34" charset="0"/>
              </a:rPr>
              <a:t>Sufficient architecture development in all domains to enable communication to key stakeholders on how the problem can be addressed</a:t>
            </a:r>
          </a:p>
          <a:p>
            <a:pPr marL="185595" indent="-185595">
              <a:buFont typeface="Courier New" panose="02070309020205020404" pitchFamily="49" charset="0"/>
              <a:buChar char="o"/>
            </a:pPr>
            <a:r>
              <a:rPr lang="en-GB">
                <a:solidFill>
                  <a:srgbClr val="2F528F"/>
                </a:solidFill>
                <a:latin typeface="Calibri" panose="020F0502020204030204" pitchFamily="34" charset="0"/>
              </a:rPr>
              <a:t>Scope of change to reach their articulated preferences</a:t>
            </a:r>
          </a:p>
          <a:p>
            <a:r>
              <a:rPr lang="en-GB">
                <a:solidFill>
                  <a:srgbClr val="2F528F"/>
                </a:solidFill>
                <a:latin typeface="Calibri" panose="020F0502020204030204" pitchFamily="34" charset="0"/>
              </a:rPr>
              <a:t>Expect multiple potential targets after the initial exploration. </a:t>
            </a:r>
          </a:p>
          <a:p>
            <a:r>
              <a:rPr lang="en-GB">
                <a:solidFill>
                  <a:srgbClr val="2F528F"/>
                </a:solidFill>
                <a:latin typeface="Calibri" panose="020F0502020204030204" pitchFamily="34" charset="0"/>
              </a:rPr>
              <a:t>More than one approach to addressing the problem is normal/acceptable.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facilitates better trade-off when performing more detailed analysis. </a:t>
            </a:r>
          </a:p>
          <a:p>
            <a:r>
              <a:rPr lang="en-GB">
                <a:solidFill>
                  <a:srgbClr val="2F528F"/>
                </a:solidFill>
                <a:latin typeface="Calibri" panose="020F0502020204030204" pitchFamily="34" charset="0"/>
              </a:rPr>
              <a:t>Until the form of the target is finalized, EAs are </a:t>
            </a:r>
            <a:r>
              <a:rPr lang="en-GB" u="sng">
                <a:solidFill>
                  <a:srgbClr val="2F528F"/>
                </a:solidFill>
                <a:latin typeface="Calibri" panose="020F0502020204030204" pitchFamily="34" charset="0"/>
              </a:rPr>
              <a:t>exploring</a:t>
            </a:r>
            <a:r>
              <a:rPr lang="en-GB">
                <a:solidFill>
                  <a:srgbClr val="2F528F"/>
                </a:solidFill>
                <a:latin typeface="Calibri" panose="020F0502020204030204" pitchFamily="34" charset="0"/>
              </a:rPr>
              <a:t> the best potential future, </a:t>
            </a:r>
            <a:r>
              <a:rPr lang="en-GB" b="1">
                <a:solidFill>
                  <a:srgbClr val="2F528F"/>
                </a:solidFill>
                <a:latin typeface="Calibri" panose="020F0502020204030204" pitchFamily="34" charset="0"/>
              </a:rPr>
              <a:t>not</a:t>
            </a:r>
            <a:r>
              <a:rPr lang="en-GB">
                <a:solidFill>
                  <a:srgbClr val="2F528F"/>
                </a:solidFill>
                <a:latin typeface="Calibri" panose="020F0502020204030204" pitchFamily="34" charset="0"/>
              </a:rPr>
              <a:t> selling a particular future.</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5.2.1 Phase A: The Starting Point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All architecture development needs to start with Phase A. Without the set-up inherent in Phase A Practitioners can expect to slide off-course and fail to deliver useful architecture. </a:t>
            </a:r>
          </a:p>
          <a:p>
            <a:r>
              <a:rPr lang="en-GB">
                <a:solidFill>
                  <a:srgbClr val="2F528F"/>
                </a:solidFill>
                <a:latin typeface="Calibri" panose="020F0502020204030204" pitchFamily="34" charset="0"/>
              </a:rPr>
              <a:t>The set-up essentials of Phase A are: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 </a:t>
            </a:r>
            <a:r>
              <a:rPr lang="en-GB" b="1">
                <a:solidFill>
                  <a:srgbClr val="2F528F"/>
                </a:solidFill>
                <a:latin typeface="Calibri" panose="020F0502020204030204" pitchFamily="34" charset="0"/>
              </a:rPr>
              <a:t>Define the scope of the Architecture Project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What problem are you solving? In terms of the EA Landscape (breadth and planning-horizon) and in terms of purpose, which will tend to confirm the necessary level of detail. Be completely clear where in the business cycle this architecture will be used.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 </a:t>
            </a:r>
            <a:r>
              <a:rPr lang="en-GB" b="1">
                <a:solidFill>
                  <a:srgbClr val="2F528F"/>
                </a:solidFill>
                <a:latin typeface="Calibri" panose="020F0502020204030204" pitchFamily="34" charset="0"/>
              </a:rPr>
              <a:t>Identify stakeholders, concerns, and associated requirements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Explore the EA Repository for superior architecture constraints and guidance. Do the ...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95</a:t>
            </a:fld>
            <a:endParaRPr lang="en-GB">
              <a:latin typeface="Calibri" panose="020F0502020204030204" pitchFamily="34" charset="0"/>
            </a:endParaRPr>
          </a:p>
        </p:txBody>
      </p:sp>
    </p:spTree>
    <p:extLst>
      <p:ext uri="{BB962C8B-B14F-4D97-AF65-F5344CB8AC3E}">
        <p14:creationId xmlns:p14="http://schemas.microsoft.com/office/powerpoint/2010/main" val="24698588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3.10a : Describe the objectives of Phase A.
See : TOGAF® Standard – Architecture Development Method : Page 30 : §3.1</a:t>
            </a:r>
          </a:p>
          <a:p>
            <a:r>
              <a:rPr lang="en-GB">
                <a:solidFill>
                  <a:srgbClr val="2F528F"/>
                </a:solidFill>
                <a:latin typeface="Calibri" panose="020F0502020204030204" pitchFamily="34" charset="0"/>
              </a:rPr>
              <a:t>There are TWO clear objectives of Phase A -these are :</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 a high-level aspirational vision of the capabilities and business value to be delivered as a result of the proposed Enterprise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Obtain approval for a Statement of Architecture Work that defines a program of works to develop and deploy the architecture outlined in the Architecture Vision</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3.1 Objectives</a:t>
            </a:r>
          </a:p>
          <a:p>
            <a:pPr algn="l"/>
            <a:r>
              <a:rPr lang="en-GB">
                <a:solidFill>
                  <a:srgbClr val="2F528F"/>
                </a:solidFill>
                <a:latin typeface="Calibri" panose="020F0502020204030204" pitchFamily="34" charset="0"/>
              </a:rPr>
              <a:t>The objectives of Phase A are to:</a:t>
            </a:r>
          </a:p>
          <a:p>
            <a:pPr algn="l"/>
            <a:r>
              <a:rPr lang="en-GB">
                <a:solidFill>
                  <a:srgbClr val="2F528F"/>
                </a:solidFill>
                <a:latin typeface="Calibri" panose="020F0502020204030204" pitchFamily="34" charset="0"/>
              </a:rPr>
              <a:t>■ Develop a high-level aspirational vision of the capabilities and business value to be</a:t>
            </a:r>
          </a:p>
          <a:p>
            <a:pPr algn="l"/>
            <a:r>
              <a:rPr lang="en-GB">
                <a:solidFill>
                  <a:srgbClr val="2F528F"/>
                </a:solidFill>
                <a:latin typeface="Calibri" panose="020F0502020204030204" pitchFamily="34" charset="0"/>
              </a:rPr>
              <a:t>delivered as a result of the proposed Enterprise Architecture</a:t>
            </a:r>
          </a:p>
          <a:p>
            <a:pPr algn="l"/>
            <a:r>
              <a:rPr lang="en-GB">
                <a:solidFill>
                  <a:srgbClr val="2F528F"/>
                </a:solidFill>
                <a:latin typeface="Calibri" panose="020F0502020204030204" pitchFamily="34" charset="0"/>
              </a:rPr>
              <a:t>■ Obtain approval for a Statement of Architecture Work that defines a program of works to</a:t>
            </a:r>
          </a:p>
          <a:p>
            <a:pPr algn="l"/>
            <a:r>
              <a:rPr lang="en-GB">
                <a:solidFill>
                  <a:srgbClr val="2F528F"/>
                </a:solidFill>
                <a:latin typeface="Calibri" panose="020F0502020204030204" pitchFamily="34" charset="0"/>
              </a:rPr>
              <a:t>develop and deploy the architecture outlined in the Architecture Vision</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96</a:t>
            </a:fld>
            <a:endParaRPr lang="en-GB">
              <a:latin typeface="Calibri" panose="020F0502020204030204" pitchFamily="34" charset="0"/>
            </a:endParaRPr>
          </a:p>
        </p:txBody>
      </p:sp>
    </p:spTree>
    <p:extLst>
      <p:ext uri="{BB962C8B-B14F-4D97-AF65-F5344CB8AC3E}">
        <p14:creationId xmlns:p14="http://schemas.microsoft.com/office/powerpoint/2010/main" val="30732867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M-43</a:t>
            </a:r>
          </a:p>
          <a:p>
            <a:r>
              <a:rPr lang="en-GB">
                <a:solidFill>
                  <a:srgbClr val="2F528F"/>
                </a:solidFill>
                <a:latin typeface="Calibri" panose="020F0502020204030204" pitchFamily="34" charset="0"/>
              </a:rPr>
              <a:t>Level=1 : L.O.= 3.10a : Describe the objectives of Phase A.
See : TOGAF® Standard – Architecture Development Method : Page 30 : §3.1</a:t>
            </a:r>
          </a:p>
          <a:p>
            <a:r>
              <a:rPr lang="en-GB">
                <a:solidFill>
                  <a:srgbClr val="2F528F"/>
                </a:solidFill>
                <a:latin typeface="Calibri" panose="020F0502020204030204" pitchFamily="34" charset="0"/>
              </a:rPr>
              <a:t>Instantiated as: </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Architecture Vision 	– properly documented</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Architecture Principles 	- confirmed and validated </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Business Principles, Goals, Drivers  	- confirmed and validated </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Capability Assessment 	- rectification plan</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Communications Plan 	– with Corporate Communications</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Statement of Architecture Work 	– per the Project Management method</a:t>
            </a:r>
          </a:p>
          <a:p>
            <a:pPr marL="309324" indent="-309324">
              <a:buFont typeface="Courier New" panose="02070309020205020404" pitchFamily="49" charset="0"/>
              <a:buChar char="o"/>
              <a:tabLst>
                <a:tab pos="3686116" algn="l"/>
              </a:tabLst>
            </a:pPr>
            <a:r>
              <a:rPr lang="en-GB">
                <a:solidFill>
                  <a:srgbClr val="2F528F"/>
                </a:solidFill>
                <a:latin typeface="Calibri" panose="020F0502020204030204" pitchFamily="34" charset="0"/>
              </a:rPr>
              <a:t>Tailored Architecture Framework 	– for this EA project</a:t>
            </a:r>
          </a:p>
          <a:p>
            <a:pPr>
              <a:tabLst>
                <a:tab pos="3686116" algn="l"/>
              </a:tabLst>
            </a:pP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from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97</a:t>
            </a:fld>
            <a:endParaRPr lang="en-GB">
              <a:latin typeface="Calibri" panose="020F0502020204030204" pitchFamily="34" charset="0"/>
            </a:endParaRPr>
          </a:p>
        </p:txBody>
      </p:sp>
    </p:spTree>
    <p:extLst>
      <p:ext uri="{BB962C8B-B14F-4D97-AF65-F5344CB8AC3E}">
        <p14:creationId xmlns:p14="http://schemas.microsoft.com/office/powerpoint/2010/main" val="402811548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3.12a : Describe the objectives of Phase B.
See : TOGAF® Standard – Architecture Development Method : Page 42 : §4.1</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4.1 Objectives</a:t>
            </a:r>
          </a:p>
          <a:p>
            <a:pPr algn="l"/>
            <a:r>
              <a:rPr lang="en-GB">
                <a:solidFill>
                  <a:srgbClr val="2F528F"/>
                </a:solidFill>
                <a:latin typeface="Calibri" panose="020F0502020204030204" pitchFamily="34" charset="0"/>
              </a:rPr>
              <a:t>The objectives of Phase B are to:</a:t>
            </a:r>
          </a:p>
          <a:p>
            <a:pPr algn="l"/>
            <a:r>
              <a:rPr lang="en-GB">
                <a:solidFill>
                  <a:srgbClr val="2F528F"/>
                </a:solidFill>
                <a:latin typeface="Calibri" panose="020F0502020204030204" pitchFamily="34" charset="0"/>
              </a:rPr>
              <a:t>■ Develop the Target Business Architecture that describes how the enterprise needs to</a:t>
            </a:r>
          </a:p>
          <a:p>
            <a:pPr algn="l"/>
            <a:r>
              <a:rPr lang="en-GB">
                <a:solidFill>
                  <a:srgbClr val="2F528F"/>
                </a:solidFill>
                <a:latin typeface="Calibri" panose="020F0502020204030204" pitchFamily="34" charset="0"/>
              </a:rPr>
              <a:t>operate to achieve the business goals, and respond to the strategic drivers set out in the</a:t>
            </a:r>
          </a:p>
          <a:p>
            <a:pPr algn="l"/>
            <a:r>
              <a:rPr lang="en-GB">
                <a:solidFill>
                  <a:srgbClr val="2F528F"/>
                </a:solidFill>
                <a:latin typeface="Calibri" panose="020F0502020204030204" pitchFamily="34" charset="0"/>
              </a:rPr>
              <a:t>Architecture Vision, in a way that addresses the Statement of Architecture Work and</a:t>
            </a:r>
          </a:p>
          <a:p>
            <a:pPr algn="l"/>
            <a:r>
              <a:rPr lang="en-GB">
                <a:solidFill>
                  <a:srgbClr val="2F528F"/>
                </a:solidFill>
                <a:latin typeface="Calibri" panose="020F0502020204030204" pitchFamily="34" charset="0"/>
              </a:rPr>
              <a:t>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Business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98</a:t>
            </a:fld>
            <a:endParaRPr lang="en-GB">
              <a:latin typeface="Calibri" panose="020F0502020204030204" pitchFamily="34" charset="0"/>
            </a:endParaRPr>
          </a:p>
        </p:txBody>
      </p:sp>
    </p:spTree>
    <p:extLst>
      <p:ext uri="{BB962C8B-B14F-4D97-AF65-F5344CB8AC3E}">
        <p14:creationId xmlns:p14="http://schemas.microsoft.com/office/powerpoint/2010/main" val="30749767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Level=1 : L.O.= 3.12a : Describe the objectives of Phase B.
See : TOGAF® Standard – Architecture Development Method : Page 42 : §4.1</a:t>
            </a:r>
          </a:p>
          <a:p>
            <a:r>
              <a:rPr lang="en-GB">
                <a:solidFill>
                  <a:srgbClr val="2F528F"/>
                </a:solidFill>
                <a:latin typeface="Calibri" panose="020F0502020204030204" pitchFamily="34" charset="0"/>
              </a:rPr>
              <a:t>Phase B – Business Architecture</a:t>
            </a:r>
          </a:p>
          <a:p>
            <a:r>
              <a:rPr lang="en-GB">
                <a:solidFill>
                  <a:srgbClr val="2F528F"/>
                </a:solidFill>
                <a:latin typeface="Calibri" panose="020F0502020204030204" pitchFamily="34" charset="0"/>
              </a:rPr>
              <a:t>The objectives of Phase B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p>
          <a:p>
            <a:pPr marL="309324" indent="-309324">
              <a:buFont typeface="Courier New" panose="02070309020205020404" pitchFamily="49" charset="0"/>
              <a:buChar char="o"/>
            </a:pPr>
            <a:r>
              <a:rPr lang="en-GB">
                <a:solidFill>
                  <a:srgbClr val="2F528F"/>
                </a:solidFill>
                <a:latin typeface="Calibri" panose="020F0502020204030204" pitchFamily="34" charset="0"/>
              </a:rPr>
              <a:t>Identify candidate Architecture Roadmap components based upon gaps between the Baseline and Target Business Architectures</a:t>
            </a:r>
          </a:p>
          <a:p>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4.1 Objectives</a:t>
            </a:r>
          </a:p>
          <a:p>
            <a:pPr algn="l"/>
            <a:r>
              <a:rPr lang="en-GB">
                <a:solidFill>
                  <a:srgbClr val="2F528F"/>
                </a:solidFill>
                <a:latin typeface="Calibri" panose="020F0502020204030204" pitchFamily="34" charset="0"/>
              </a:rPr>
              <a:t>The objectives of Phase B are to:</a:t>
            </a:r>
          </a:p>
          <a:p>
            <a:pPr algn="l"/>
            <a:r>
              <a:rPr lang="en-GB">
                <a:solidFill>
                  <a:srgbClr val="2F528F"/>
                </a:solidFill>
                <a:latin typeface="Calibri" panose="020F0502020204030204" pitchFamily="34" charset="0"/>
              </a:rPr>
              <a:t>■ Develop the Target Business Architecture that describes how the enterprise needs to</a:t>
            </a:r>
          </a:p>
          <a:p>
            <a:pPr algn="l"/>
            <a:r>
              <a:rPr lang="en-GB">
                <a:solidFill>
                  <a:srgbClr val="2F528F"/>
                </a:solidFill>
                <a:latin typeface="Calibri" panose="020F0502020204030204" pitchFamily="34" charset="0"/>
              </a:rPr>
              <a:t>operate to achieve the business goals, and respond to the strategic drivers set out in the</a:t>
            </a:r>
          </a:p>
          <a:p>
            <a:pPr algn="l"/>
            <a:r>
              <a:rPr lang="en-GB">
                <a:solidFill>
                  <a:srgbClr val="2F528F"/>
                </a:solidFill>
                <a:latin typeface="Calibri" panose="020F0502020204030204" pitchFamily="34" charset="0"/>
              </a:rPr>
              <a:t>Architecture Vision, in a way that addresses the Statement of Architecture Work and</a:t>
            </a:r>
          </a:p>
          <a:p>
            <a:pPr algn="l"/>
            <a:r>
              <a:rPr lang="en-GB">
                <a:solidFill>
                  <a:srgbClr val="2F528F"/>
                </a:solidFill>
                <a:latin typeface="Calibri" panose="020F0502020204030204" pitchFamily="34" charset="0"/>
              </a:rPr>
              <a:t>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Business Architectures</a:t>
            </a:r>
            <a:endParaRPr lang="en-GB" b="1">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99</a:t>
            </a:fld>
            <a:endParaRPr lang="en-GB">
              <a:latin typeface="Calibri" panose="020F0502020204030204" pitchFamily="34" charset="0"/>
            </a:endParaRPr>
          </a:p>
        </p:txBody>
      </p:sp>
    </p:spTree>
    <p:extLst>
      <p:ext uri="{BB962C8B-B14F-4D97-AF65-F5344CB8AC3E}">
        <p14:creationId xmlns:p14="http://schemas.microsoft.com/office/powerpoint/2010/main" val="37189632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Q-35 M-48</a:t>
            </a:r>
          </a:p>
          <a:p>
            <a:r>
              <a:rPr lang="en-GB">
                <a:solidFill>
                  <a:srgbClr val="2F528F"/>
                </a:solidFill>
                <a:latin typeface="Calibri" panose="020F0502020204030204" pitchFamily="34" charset="0"/>
              </a:rPr>
              <a:t>Level=1 : L.O.= 3.12a : Describe the objectives of Phase B.
See : TOGAF® Standard – Architecture Development Method : Page 42 : §4.1</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Architecture Definition Document	- confirmed and validated</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Architecture Principles</a:t>
            </a:r>
            <a:r>
              <a:rPr lang="en-GB" b="1">
                <a:solidFill>
                  <a:srgbClr val="2F528F"/>
                </a:solidFill>
                <a:latin typeface="Calibri" panose="020F0502020204030204" pitchFamily="34" charset="0"/>
              </a:rPr>
              <a:t>*</a:t>
            </a:r>
            <a:r>
              <a:rPr lang="en-GB">
                <a:solidFill>
                  <a:srgbClr val="2F528F"/>
                </a:solidFill>
                <a:latin typeface="Calibri" panose="020F0502020204030204" pitchFamily="34" charset="0"/>
              </a:rPr>
              <a:t>	 - properly documented</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Architecture Requirements Specification</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Architecture Roadmap</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Business Principles, Goals, Drivers</a:t>
            </a:r>
            <a:r>
              <a:rPr lang="en-GB" b="1">
                <a:solidFill>
                  <a:srgbClr val="2F528F"/>
                </a:solidFill>
                <a:latin typeface="Calibri" panose="020F0502020204030204" pitchFamily="34" charset="0"/>
              </a:rPr>
              <a:t>*</a:t>
            </a:r>
            <a:r>
              <a:rPr lang="en-GB">
                <a:solidFill>
                  <a:srgbClr val="2F528F"/>
                </a:solidFill>
                <a:latin typeface="Calibri" panose="020F0502020204030204" pitchFamily="34" charset="0"/>
              </a:rPr>
              <a:t>	- confirmed and validated </a:t>
            </a:r>
          </a:p>
          <a:p>
            <a:pPr marL="309324" indent="-309324">
              <a:buFont typeface="Courier New" panose="02070309020205020404" pitchFamily="49" charset="0"/>
              <a:buChar char="o"/>
              <a:tabLst>
                <a:tab pos="3784068" algn="l"/>
              </a:tabLst>
            </a:pPr>
            <a:r>
              <a:rPr lang="en-GB">
                <a:solidFill>
                  <a:srgbClr val="2F528F"/>
                </a:solidFill>
                <a:latin typeface="Calibri" panose="020F0502020204030204" pitchFamily="34" charset="0"/>
              </a:rPr>
              <a:t>Statement of Architecture Work	- per the Project Management method</a:t>
            </a:r>
          </a:p>
          <a:p>
            <a:r>
              <a:rPr lang="en-GB" b="1" baseline="-25000">
                <a:solidFill>
                  <a:srgbClr val="2F528F"/>
                </a:solidFill>
                <a:latin typeface="Calibri" panose="020F0502020204030204" pitchFamily="34" charset="0"/>
              </a:rPr>
              <a:t>*</a:t>
            </a:r>
          </a:p>
          <a:p>
            <a:pPr marL="309324" indent="-309324">
              <a:buFont typeface="Arial" panose="020B0604020202020204" pitchFamily="34" charset="0"/>
              <a:buChar char="•"/>
            </a:pPr>
            <a:r>
              <a:rPr lang="en-GB">
                <a:solidFill>
                  <a:srgbClr val="2F528F"/>
                </a:solidFill>
                <a:latin typeface="Calibri" panose="020F0502020204030204" pitchFamily="34" charset="0"/>
              </a:rPr>
              <a:t>These were looked at in the previous Phase, A.</a:t>
            </a:r>
          </a:p>
          <a:p>
            <a:pPr marL="309324" indent="-309324">
              <a:buFont typeface="Arial" panose="020B0604020202020204" pitchFamily="34" charset="0"/>
              <a:buChar char="•"/>
            </a:pPr>
            <a:r>
              <a:rPr lang="en-GB">
                <a:solidFill>
                  <a:srgbClr val="2F528F"/>
                </a:solidFill>
                <a:latin typeface="Calibri" panose="020F0502020204030204" pitchFamily="34" charset="0"/>
              </a:rPr>
              <a:t>Phase A was not a ‘detailed look’ with the same granularity as Phase B.</a:t>
            </a:r>
          </a:p>
          <a:p>
            <a:pPr marL="309324" indent="-309324">
              <a:buFont typeface="Arial" panose="020B0604020202020204" pitchFamily="34" charset="0"/>
              <a:buChar char="•"/>
            </a:pPr>
            <a:r>
              <a:rPr lang="en-GB">
                <a:solidFill>
                  <a:srgbClr val="2F528F"/>
                </a:solidFill>
                <a:latin typeface="Calibri" panose="020F0502020204030204" pitchFamily="34" charset="0"/>
              </a:rPr>
              <a:t>It may be that, on closer examination, we find issues.</a:t>
            </a:r>
          </a:p>
          <a:p>
            <a:pPr marL="309324" indent="-309324">
              <a:buFont typeface="Arial" panose="020B0604020202020204" pitchFamily="34" charset="0"/>
              <a:buChar char="•"/>
            </a:pPr>
            <a:r>
              <a:rPr lang="en-GB">
                <a:solidFill>
                  <a:srgbClr val="2F528F"/>
                </a:solidFill>
                <a:latin typeface="Calibri" panose="020F0502020204030204" pitchFamily="34" charset="0"/>
              </a:rPr>
              <a:t>These can be resolved, or not, by adjusting the Principles or the Project.</a:t>
            </a:r>
          </a:p>
          <a:p>
            <a:pPr marL="309324" indent="-309324">
              <a:buFont typeface="Arial" panose="020B0604020202020204" pitchFamily="34" charset="0"/>
              <a:buChar char="•"/>
            </a:pPr>
            <a:r>
              <a:rPr lang="en-GB">
                <a:solidFill>
                  <a:srgbClr val="2F528F"/>
                </a:solidFill>
                <a:latin typeface="Calibri" panose="020F0502020204030204" pitchFamily="34" charset="0"/>
              </a:rPr>
              <a:t>Best case – nothing in them changes</a:t>
            </a:r>
          </a:p>
          <a:p>
            <a:pPr marL="309324" indent="-309324">
              <a:buFont typeface="Arial" panose="020B0604020202020204" pitchFamily="34" charset="0"/>
              <a:buChar char="•"/>
            </a:pPr>
            <a:r>
              <a:rPr lang="en-GB">
                <a:solidFill>
                  <a:srgbClr val="2F528F"/>
                </a:solidFill>
                <a:latin typeface="Calibri" panose="020F0502020204030204" pitchFamily="34" charset="0"/>
              </a:rPr>
              <a:t>Worst case – this project should not proceed</a:t>
            </a:r>
          </a:p>
          <a:p>
            <a:pPr marL="309324" indent="-309324">
              <a:buFont typeface="Arial" panose="020B0604020202020204" pitchFamily="34" charset="0"/>
              <a:buChar char="•"/>
            </a:pPr>
            <a:endParaRPr lang="en-GB">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4.1 Objectives</a:t>
            </a:r>
          </a:p>
          <a:p>
            <a:pPr algn="l"/>
            <a:r>
              <a:rPr lang="en-GB">
                <a:solidFill>
                  <a:srgbClr val="2F528F"/>
                </a:solidFill>
                <a:latin typeface="Calibri" panose="020F0502020204030204" pitchFamily="34" charset="0"/>
              </a:rPr>
              <a:t>The objectives of Phase B are to:</a:t>
            </a:r>
          </a:p>
          <a:p>
            <a:pPr algn="l"/>
            <a:r>
              <a:rPr lang="en-GB">
                <a:solidFill>
                  <a:srgbClr val="2F528F"/>
                </a:solidFill>
                <a:latin typeface="Calibri" panose="020F0502020204030204" pitchFamily="34" charset="0"/>
              </a:rPr>
              <a:t>■ Develop the Target Business Architecture that describes how the enterprise needs to</a:t>
            </a:r>
          </a:p>
          <a:p>
            <a:pPr algn="l"/>
            <a:r>
              <a:rPr lang="en-GB">
                <a:solidFill>
                  <a:srgbClr val="2F528F"/>
                </a:solidFill>
                <a:latin typeface="Calibri" panose="020F0502020204030204" pitchFamily="34" charset="0"/>
              </a:rPr>
              <a:t>operate to achieve the business goals, and respond to the strategic drivers set out in the</a:t>
            </a:r>
          </a:p>
          <a:p>
            <a:pPr algn="l"/>
            <a:r>
              <a:rPr lang="en-GB">
                <a:solidFill>
                  <a:srgbClr val="2F528F"/>
                </a:solidFill>
                <a:latin typeface="Calibri" panose="020F0502020204030204" pitchFamily="34" charset="0"/>
              </a:rPr>
              <a:t>Architecture Vision, in a way that addresses the Statement of Architecture Work and</a:t>
            </a:r>
          </a:p>
          <a:p>
            <a:pPr algn="l"/>
            <a:r>
              <a:rPr lang="en-GB">
                <a:solidFill>
                  <a:srgbClr val="2F528F"/>
                </a:solidFill>
                <a:latin typeface="Calibri" panose="020F0502020204030204" pitchFamily="34" charset="0"/>
              </a:rPr>
              <a:t>stakeholder concerns</a:t>
            </a:r>
          </a:p>
          <a:p>
            <a:pPr algn="l"/>
            <a:r>
              <a:rPr lang="en-GB">
                <a:solidFill>
                  <a:srgbClr val="2F528F"/>
                </a:solidFill>
                <a:latin typeface="Calibri" panose="020F0502020204030204" pitchFamily="34" charset="0"/>
              </a:rPr>
              <a:t>■ Identify candidate Architecture Roadmap components based upon gaps between the</a:t>
            </a:r>
          </a:p>
          <a:p>
            <a:pPr algn="l"/>
            <a:r>
              <a:rPr lang="en-GB">
                <a:solidFill>
                  <a:srgbClr val="2F528F"/>
                </a:solidFill>
                <a:latin typeface="Calibri" panose="020F0502020204030204" pitchFamily="34" charset="0"/>
              </a:rPr>
              <a:t>Baseline and Target Business Architectures</a:t>
            </a:r>
          </a:p>
        </p:txBody>
      </p:sp>
      <p:sp>
        <p:nvSpPr>
          <p:cNvPr id="4" name="Slide Number Placeholder 3"/>
          <p:cNvSpPr>
            <a:spLocks noGrp="1"/>
          </p:cNvSpPr>
          <p:nvPr>
            <p:ph type="sldNum" sz="quarter" idx="5"/>
          </p:nvPr>
        </p:nvSpPr>
        <p:spPr/>
        <p:txBody>
          <a:bodyPr/>
          <a:lstStyle/>
          <a:p>
            <a:fld id="{65F05024-CC06-4DA1-800A-C7C0CAC623E7}" type="slidenum">
              <a:rPr lang="en-GB" smtClean="0">
                <a:latin typeface="Calibri" panose="020F0502020204030204" pitchFamily="34" charset="0"/>
              </a:rPr>
              <a:t>100</a:t>
            </a:fld>
            <a:endParaRPr lang="en-GB">
              <a:latin typeface="Calibri" panose="020F0502020204030204" pitchFamily="34" charset="0"/>
            </a:endParaRPr>
          </a:p>
        </p:txBody>
      </p:sp>
    </p:spTree>
    <p:extLst>
      <p:ext uri="{BB962C8B-B14F-4D97-AF65-F5344CB8AC3E}">
        <p14:creationId xmlns:p14="http://schemas.microsoft.com/office/powerpoint/2010/main" val="73109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F0CD5-E1A7-43C3-B2DC-77B49B66217D}"/>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AD8ACD3-ECAC-4836-AE9E-8C825C9351E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44030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8296-BF47-4CAA-B800-639FF1A0CE0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4E7C6DB-59FA-4D42-8174-62FDB9563384}"/>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04423191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90A2-26D3-45AC-9C2A-3ABF55737293}"/>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73F07F8-264E-4991-9996-A96D2DA9100D}"/>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960183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u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CAC50-7AA3-489B-950E-A8125C59A884}"/>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4028428E-4F46-4AB2-B5CB-33FE2EEE55B0}"/>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02422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o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6F4C6-82D8-4D41-859E-78FB5A6255B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671F30C-5112-4D51-A39B-D92E7867F627}"/>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32059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h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9C2D0-75A1-4B61-87C8-5C54BE060E4E}"/>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5E6D5F35-CF9A-481B-A2E4-3CFD211CF9D9}"/>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089511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ea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8296-BF47-4CAA-B800-639FF1A0CE0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4E7C6DB-59FA-4D42-8174-62FDB9563384}"/>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7304082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lide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F0CD5-E1A7-43C3-B2DC-77B49B66217D}"/>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AD8ACD3-ECAC-4836-AE9E-8C825C9351E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866764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bk object 18">
            <a:extLst>
              <a:ext uri="{FF2B5EF4-FFF2-40B4-BE49-F238E27FC236}">
                <a16:creationId xmlns:a16="http://schemas.microsoft.com/office/drawing/2014/main" id="{E6BB0EB7-7AF6-42BD-9028-9226D39A0812}"/>
              </a:ext>
            </a:extLst>
          </p:cNvPr>
          <p:cNvSpPr/>
          <p:nvPr userDrawn="1"/>
        </p:nvSpPr>
        <p:spPr>
          <a:xfrm>
            <a:off x="1" y="-9391"/>
            <a:ext cx="9143999" cy="532246"/>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D4F1F7"/>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prstClr val="black"/>
              </a:solidFill>
              <a:effectLst/>
              <a:uLnTx/>
              <a:uFillTx/>
              <a:latin typeface="Calibri" panose="020F0502020204030204" pitchFamily="34" charset="0"/>
              <a:ea typeface="Vollkorn" panose="00000500000000000000" pitchFamily="2" charset="0"/>
            </a:endParaRPr>
          </a:p>
        </p:txBody>
      </p:sp>
      <p:sp>
        <p:nvSpPr>
          <p:cNvPr id="11" name="bk object 16">
            <a:extLst>
              <a:ext uri="{FF2B5EF4-FFF2-40B4-BE49-F238E27FC236}">
                <a16:creationId xmlns:a16="http://schemas.microsoft.com/office/drawing/2014/main" id="{924B2723-6A68-44AB-8458-8020E91B012A}"/>
              </a:ext>
            </a:extLst>
          </p:cNvPr>
          <p:cNvSpPr/>
          <p:nvPr userDrawn="1"/>
        </p:nvSpPr>
        <p:spPr>
          <a:xfrm>
            <a:off x="-2136" y="4829630"/>
            <a:ext cx="9146136" cy="317736"/>
          </a:xfrm>
          <a:custGeom>
            <a:avLst/>
            <a:gdLst/>
            <a:ahLst/>
            <a:cxnLst/>
            <a:rect l="l" t="t" r="r" b="b"/>
            <a:pathLst>
              <a:path w="20104100" h="381634">
                <a:moveTo>
                  <a:pt x="0" y="381632"/>
                </a:moveTo>
                <a:lnTo>
                  <a:pt x="20104099" y="381632"/>
                </a:lnTo>
                <a:lnTo>
                  <a:pt x="20104099" y="0"/>
                </a:lnTo>
                <a:lnTo>
                  <a:pt x="0" y="0"/>
                </a:lnTo>
                <a:lnTo>
                  <a:pt x="0" y="381632"/>
                </a:lnTo>
                <a:close/>
              </a:path>
            </a:pathLst>
          </a:custGeom>
          <a:solidFill>
            <a:srgbClr val="66CBE4"/>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endParaRPr>
          </a:p>
        </p:txBody>
      </p:sp>
      <p:sp>
        <p:nvSpPr>
          <p:cNvPr id="12" name="Line 4">
            <a:extLst>
              <a:ext uri="{FF2B5EF4-FFF2-40B4-BE49-F238E27FC236}">
                <a16:creationId xmlns:a16="http://schemas.microsoft.com/office/drawing/2014/main" id="{A49CDBD6-2477-4C0E-9A49-ADF78A2AA2FF}"/>
              </a:ext>
            </a:extLst>
          </p:cNvPr>
          <p:cNvSpPr>
            <a:spLocks noChangeShapeType="1"/>
          </p:cNvSpPr>
          <p:nvPr userDrawn="1"/>
        </p:nvSpPr>
        <p:spPr bwMode="auto">
          <a:xfrm>
            <a:off x="-2136" y="524750"/>
            <a:ext cx="9146136"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13" name="Line 4">
            <a:extLst>
              <a:ext uri="{FF2B5EF4-FFF2-40B4-BE49-F238E27FC236}">
                <a16:creationId xmlns:a16="http://schemas.microsoft.com/office/drawing/2014/main" id="{42F6C8B1-3BEF-4D34-B388-8D8615E88DD1}"/>
              </a:ext>
            </a:extLst>
          </p:cNvPr>
          <p:cNvSpPr>
            <a:spLocks noChangeShapeType="1"/>
          </p:cNvSpPr>
          <p:nvPr userDrawn="1"/>
        </p:nvSpPr>
        <p:spPr bwMode="auto">
          <a:xfrm>
            <a:off x="10878" y="4827734"/>
            <a:ext cx="9133123"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3" name="Text Placeholder 2"/>
          <p:cNvSpPr>
            <a:spLocks noGrp="1"/>
          </p:cNvSpPr>
          <p:nvPr>
            <p:ph type="body" idx="1"/>
          </p:nvPr>
        </p:nvSpPr>
        <p:spPr>
          <a:xfrm>
            <a:off x="628650" y="646927"/>
            <a:ext cx="7886700" cy="3985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993808" y="4855409"/>
            <a:ext cx="688471" cy="273844"/>
          </a:xfrm>
          <a:prstGeom prst="rect">
            <a:avLst/>
          </a:prstGeom>
        </p:spPr>
        <p:txBody>
          <a:bodyPr vert="horz" lIns="0" tIns="0" rIns="0" bIns="0" rtlCol="0" anchor="ctr"/>
          <a:lstStyle>
            <a:lvl1pPr algn="ctr">
              <a:defRPr sz="900" baseline="0">
                <a:solidFill>
                  <a:schemeClr val="bg1"/>
                </a:solidFill>
                <a:latin typeface="Calibri" panose="020F0502020204030204" pitchFamily="34" charset="0"/>
                <a:ea typeface="Vollkorn" panose="00000500000000000000" pitchFamily="2" charset="0"/>
                <a:cs typeface="Calibri" panose="020F0502020204030204" pitchFamily="34" charset="0"/>
              </a:defRPr>
            </a:lvl1pPr>
          </a:lstStyle>
          <a:p>
            <a:endParaRPr lang="en-GB"/>
          </a:p>
        </p:txBody>
      </p:sp>
      <p:sp>
        <p:nvSpPr>
          <p:cNvPr id="2" name="Title Placeholder 1"/>
          <p:cNvSpPr>
            <a:spLocks noGrp="1"/>
          </p:cNvSpPr>
          <p:nvPr>
            <p:ph type="title"/>
          </p:nvPr>
        </p:nvSpPr>
        <p:spPr>
          <a:xfrm>
            <a:off x="111095" y="102394"/>
            <a:ext cx="7623880" cy="306668"/>
          </a:xfrm>
          <a:prstGeom prst="rect">
            <a:avLst/>
          </a:prstGeom>
        </p:spPr>
        <p:txBody>
          <a:bodyPr vert="horz" lIns="91440" tIns="45720" rIns="91440" bIns="45720" rtlCol="0" anchor="ctr">
            <a:normAutofit/>
          </a:bodyPr>
          <a:lstStyle/>
          <a:p>
            <a:r>
              <a:rPr lang="en-US"/>
              <a:t>Click to edit Master title style</a:t>
            </a:r>
          </a:p>
        </p:txBody>
      </p:sp>
      <p:sp>
        <p:nvSpPr>
          <p:cNvPr id="6" name="TextBox 5">
            <a:extLst>
              <a:ext uri="{FF2B5EF4-FFF2-40B4-BE49-F238E27FC236}">
                <a16:creationId xmlns:a16="http://schemas.microsoft.com/office/drawing/2014/main" id="{6979DE25-3B9D-4464-B5F5-2C38C24300FA}"/>
              </a:ext>
            </a:extLst>
          </p:cNvPr>
          <p:cNvSpPr txBox="1"/>
          <p:nvPr userDrawn="1"/>
        </p:nvSpPr>
        <p:spPr>
          <a:xfrm>
            <a:off x="7646427" y="4147665"/>
            <a:ext cx="313899" cy="300082"/>
          </a:xfrm>
          <a:prstGeom prst="rect">
            <a:avLst/>
          </a:prstGeom>
          <a:noFill/>
        </p:spPr>
        <p:txBody>
          <a:bodyPr wrap="square" rtlCol="0">
            <a:spAutoFit/>
          </a:bodyPr>
          <a:lstStyle/>
          <a:p>
            <a:r>
              <a:rPr lang="en-GB" sz="1350">
                <a:solidFill>
                  <a:schemeClr val="bg1">
                    <a:lumMod val="95000"/>
                  </a:schemeClr>
                </a:solidFill>
              </a:rPr>
              <a:t>┌</a:t>
            </a:r>
          </a:p>
        </p:txBody>
      </p:sp>
      <p:sp>
        <p:nvSpPr>
          <p:cNvPr id="7" name="bk object 18">
            <a:extLst>
              <a:ext uri="{FF2B5EF4-FFF2-40B4-BE49-F238E27FC236}">
                <a16:creationId xmlns:a16="http://schemas.microsoft.com/office/drawing/2014/main" id="{96DFED3C-8F65-9180-E1AB-31B3CF76BBDD}"/>
              </a:ext>
            </a:extLst>
          </p:cNvPr>
          <p:cNvSpPr/>
          <p:nvPr userDrawn="1"/>
        </p:nvSpPr>
        <p:spPr>
          <a:xfrm>
            <a:off x="1355593" y="5030163"/>
            <a:ext cx="5555658" cy="113337"/>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66CBE4"/>
          </a:solidFill>
        </p:spPr>
        <p:txBody>
          <a:bodyPr wrap="square" lIns="0" tIns="0" rIns="0" bIns="0" rtlCol="0"/>
          <a:lstStyle/>
          <a:p>
            <a:pPr marL="0" marR="0" lvl="0" indent="0" algn="r" defTabSz="357941" eaLnBrk="1" fontAlgn="auto" latinLnBrk="0" hangingPunct="1">
              <a:lnSpc>
                <a:spcPct val="100000"/>
              </a:lnSpc>
              <a:spcBef>
                <a:spcPts val="0"/>
              </a:spcBef>
              <a:spcAft>
                <a:spcPts val="0"/>
              </a:spcAft>
              <a:buClrTx/>
              <a:buSzTx/>
              <a:buFontTx/>
              <a:buNone/>
              <a:tabLst/>
              <a:defRPr/>
            </a:pP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©2022 Materials - sole property of Mundo Cognito Ltd – may not be copied or </a:t>
            </a:r>
            <a:r>
              <a:rPr kumimoji="0" lang="en-GB" sz="600"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reproduced</a:t>
            </a: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 without written permission</a:t>
            </a:r>
            <a:endParaRPr kumimoji="0"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endParaRPr>
          </a:p>
        </p:txBody>
      </p:sp>
      <p:pic>
        <p:nvPicPr>
          <p:cNvPr id="4" name="Picture 2" descr="The TOGAF® Standard | The Open Group Website">
            <a:extLst>
              <a:ext uri="{FF2B5EF4-FFF2-40B4-BE49-F238E27FC236}">
                <a16:creationId xmlns:a16="http://schemas.microsoft.com/office/drawing/2014/main" id="{13634415-206F-51C7-FA36-2B043FBD4C0A}"/>
              </a:ext>
            </a:extLst>
          </p:cNvPr>
          <p:cNvPicPr>
            <a:picLocks noChangeAspect="1" noChangeArrowheads="1"/>
          </p:cNvPicPr>
          <p:nvPr userDrawn="1"/>
        </p:nvPicPr>
        <p:blipFill>
          <a:blip r:embed="rId10" cstate="print">
            <a:extLst>
              <a:ext uri="{28A0092B-C50C-407E-A947-70E740481C1C}">
                <a14:useLocalDpi xmlns:a14="http://schemas.microsoft.com/office/drawing/2010/main"/>
              </a:ext>
            </a:extLst>
          </a:blip>
          <a:srcRect/>
          <a:stretch>
            <a:fillRect/>
          </a:stretch>
        </p:blipFill>
        <p:spPr bwMode="auto">
          <a:xfrm>
            <a:off x="8515351" y="1695"/>
            <a:ext cx="517555" cy="5164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F9BA172-0F78-10EF-0BB3-0612E1E57D93}"/>
              </a:ext>
            </a:extLst>
          </p:cNvPr>
          <p:cNvSpPr txBox="1"/>
          <p:nvPr userDrawn="1"/>
        </p:nvSpPr>
        <p:spPr>
          <a:xfrm>
            <a:off x="10878" y="4848320"/>
            <a:ext cx="790354" cy="261610"/>
          </a:xfrm>
          <a:prstGeom prst="rect">
            <a:avLst/>
          </a:prstGeom>
          <a:noFill/>
        </p:spPr>
        <p:txBody>
          <a:bodyPr wrap="square" rtlCol="0">
            <a:spAutoFit/>
          </a:bodyPr>
          <a:lstStyle/>
          <a:p>
            <a:pPr algn="l"/>
            <a:r>
              <a:rPr lang="en-GB" sz="1100"/>
              <a:t>Page </a:t>
            </a:r>
            <a:fld id="{56FCA7D9-668F-48BF-BFE3-24CA09747A8D}" type="slidenum">
              <a:rPr lang="en-GB" sz="1100" smtClean="0"/>
              <a:t>‹#›</a:t>
            </a:fld>
            <a:endParaRPr lang="en-GB" sz="1100"/>
          </a:p>
        </p:txBody>
      </p:sp>
    </p:spTree>
    <p:extLst>
      <p:ext uri="{BB962C8B-B14F-4D97-AF65-F5344CB8AC3E}">
        <p14:creationId xmlns:p14="http://schemas.microsoft.com/office/powerpoint/2010/main" val="196022592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704" r:id="rId7"/>
    <p:sldLayoutId id="2147483705" r:id="rId8"/>
  </p:sldLayoutIdLst>
  <p:hf sldNum="0" hdr="0" dt="0"/>
  <p:txStyles>
    <p:titleStyle>
      <a:lvl1pPr algn="l" defTabSz="685800" rtl="0" eaLnBrk="1" latinLnBrk="0" hangingPunct="1">
        <a:lnSpc>
          <a:spcPct val="90000"/>
        </a:lnSpc>
        <a:spcBef>
          <a:spcPct val="0"/>
        </a:spcBef>
        <a:buNone/>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p:titleStyle>
    <p:body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 Id="rId9" Type="http://schemas.openxmlformats.org/officeDocument/2006/relationships/image" Target="../media/image97.png"/></Relationships>
</file>

<file path=ppt/slides/_rels/slide10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3.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 Id="rId9" Type="http://schemas.openxmlformats.org/officeDocument/2006/relationships/image" Target="../media/image97.png"/></Relationships>
</file>

<file path=ppt/slides/_rels/slide10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03.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5.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 Id="rId9" Type="http://schemas.openxmlformats.org/officeDocument/2006/relationships/image" Target="../media/image97.png"/></Relationships>
</file>

<file path=ppt/slides/_rels/slide106.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 Id="rId9" Type="http://schemas.openxmlformats.org/officeDocument/2006/relationships/image" Target="../media/image97.png"/></Relationships>
</file>

<file path=ppt/slides/_rels/slide107.xml.rels><?xml version="1.0" encoding="UTF-8" standalone="yes"?>
<Relationships xmlns="http://schemas.openxmlformats.org/package/2006/relationships"><Relationship Id="rId8" Type="http://schemas.microsoft.com/office/2007/relationships/diagramDrawing" Target="../diagrams/drawing42.xml"/><Relationship Id="rId13" Type="http://schemas.microsoft.com/office/2007/relationships/diagramDrawing" Target="../diagrams/drawing43.xml"/><Relationship Id="rId3" Type="http://schemas.openxmlformats.org/officeDocument/2006/relationships/image" Target="../media/image136.png"/><Relationship Id="rId7" Type="http://schemas.openxmlformats.org/officeDocument/2006/relationships/diagramColors" Target="../diagrams/colors42.xml"/><Relationship Id="rId12" Type="http://schemas.openxmlformats.org/officeDocument/2006/relationships/diagramColors" Target="../diagrams/colors43.xml"/><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diagramQuickStyle" Target="../diagrams/quickStyle42.xml"/><Relationship Id="rId11" Type="http://schemas.openxmlformats.org/officeDocument/2006/relationships/diagramQuickStyle" Target="../diagrams/quickStyle43.xml"/><Relationship Id="rId5" Type="http://schemas.openxmlformats.org/officeDocument/2006/relationships/diagramLayout" Target="../diagrams/layout42.xml"/><Relationship Id="rId10" Type="http://schemas.openxmlformats.org/officeDocument/2006/relationships/diagramLayout" Target="../diagrams/layout43.xml"/><Relationship Id="rId4" Type="http://schemas.openxmlformats.org/officeDocument/2006/relationships/diagramData" Target="../diagrams/data42.xml"/><Relationship Id="rId9" Type="http://schemas.openxmlformats.org/officeDocument/2006/relationships/diagramData" Target="../diagrams/data43.xml"/></Relationships>
</file>

<file path=ppt/slides/_rels/slide108.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image" Target="../media/image146.png"/><Relationship Id="rId7" Type="http://schemas.openxmlformats.org/officeDocument/2006/relationships/diagramColors" Target="../diagrams/colors44.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s>
</file>

<file path=ppt/slides/_rels/slide10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 Id="rId9" Type="http://schemas.openxmlformats.org/officeDocument/2006/relationships/image" Target="../media/image97.png"/></Relationships>
</file>

<file path=ppt/slides/_rels/slide111.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image" Target="../media/image152.png"/><Relationship Id="rId7" Type="http://schemas.openxmlformats.org/officeDocument/2006/relationships/diagramColors" Target="../diagrams/colors46.xml"/><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diagramQuickStyle" Target="../diagrams/quickStyle46.xml"/><Relationship Id="rId5" Type="http://schemas.openxmlformats.org/officeDocument/2006/relationships/diagramLayout" Target="../diagrams/layout46.xml"/><Relationship Id="rId10" Type="http://schemas.openxmlformats.org/officeDocument/2006/relationships/image" Target="../media/image97.png"/><Relationship Id="rId4" Type="http://schemas.openxmlformats.org/officeDocument/2006/relationships/diagramData" Target="../diagrams/data46.xml"/><Relationship Id="rId9" Type="http://schemas.openxmlformats.org/officeDocument/2006/relationships/image" Target="../media/image151.png"/></Relationships>
</file>

<file path=ppt/slides/_rels/slide11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151.png"/></Relationships>
</file>

<file path=ppt/slides/_rels/slide113.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 Id="rId9" Type="http://schemas.openxmlformats.org/officeDocument/2006/relationships/image" Target="../media/image97.png"/></Relationships>
</file>

<file path=ppt/slides/_rels/slide11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1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 Id="rId9" Type="http://schemas.openxmlformats.org/officeDocument/2006/relationships/image" Target="../media/image97.png"/></Relationships>
</file>

<file path=ppt/slides/_rels/slide11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7.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 Id="rId9" Type="http://schemas.openxmlformats.org/officeDocument/2006/relationships/image" Target="../media/image97.png"/></Relationships>
</file>

<file path=ppt/slides/_rels/slide118.xml.rels><?xml version="1.0" encoding="UTF-8" standalone="yes"?>
<Relationships xmlns="http://schemas.openxmlformats.org/package/2006/relationships"><Relationship Id="rId8" Type="http://schemas.microsoft.com/office/2007/relationships/diagramDrawing" Target="../diagrams/drawing50.xml"/><Relationship Id="rId3" Type="http://schemas.openxmlformats.org/officeDocument/2006/relationships/image" Target="../media/image159.png"/><Relationship Id="rId7" Type="http://schemas.openxmlformats.org/officeDocument/2006/relationships/diagramColors" Target="../diagrams/colors50.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diagramQuickStyle" Target="../diagrams/quickStyle50.xml"/><Relationship Id="rId5" Type="http://schemas.openxmlformats.org/officeDocument/2006/relationships/diagramLayout" Target="../diagrams/layout50.xml"/><Relationship Id="rId4" Type="http://schemas.openxmlformats.org/officeDocument/2006/relationships/diagramData" Target="../diagrams/data50.xml"/></Relationships>
</file>

<file path=ppt/slides/_rels/slide11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119.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 Id="rId9" Type="http://schemas.openxmlformats.org/officeDocument/2006/relationships/image" Target="../media/image97.png"/></Relationships>
</file>

<file path=ppt/slides/_rels/slide12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 Id="rId9" Type="http://schemas.openxmlformats.org/officeDocument/2006/relationships/image" Target="../media/image97.png"/></Relationships>
</file>

<file path=ppt/slides/_rels/slide12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21.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23.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122.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 Id="rId9" Type="http://schemas.openxmlformats.org/officeDocument/2006/relationships/image" Target="../media/image97.png"/></Relationships>
</file>

<file path=ppt/slides/_rels/slide124.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 Id="rId9" Type="http://schemas.openxmlformats.org/officeDocument/2006/relationships/image" Target="../media/image97.png"/></Relationships>
</file>

<file path=ppt/slides/_rels/slide125.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124.xml"/><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 Id="rId9" Type="http://schemas.openxmlformats.org/officeDocument/2006/relationships/image" Target="../media/image97.pn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image" Target="../media/image167.png"/><Relationship Id="rId7" Type="http://schemas.openxmlformats.org/officeDocument/2006/relationships/diagramColors" Target="../diagrams/colors57.xml"/><Relationship Id="rId2" Type="http://schemas.openxmlformats.org/officeDocument/2006/relationships/notesSlide" Target="../notesSlides/notesSlide130.xml"/><Relationship Id="rId1" Type="http://schemas.openxmlformats.org/officeDocument/2006/relationships/slideLayout" Target="../slideLayouts/slideLayout2.xml"/><Relationship Id="rId6" Type="http://schemas.openxmlformats.org/officeDocument/2006/relationships/diagramQuickStyle" Target="../diagrams/quickStyle57.xml"/><Relationship Id="rId5" Type="http://schemas.openxmlformats.org/officeDocument/2006/relationships/diagramLayout" Target="../diagrams/layout57.xml"/><Relationship Id="rId4" Type="http://schemas.openxmlformats.org/officeDocument/2006/relationships/diagramData" Target="../diagrams/data57.xml"/></Relationships>
</file>

<file path=ppt/slides/_rels/slide13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131.xml"/><Relationship Id="rId1" Type="http://schemas.openxmlformats.org/officeDocument/2006/relationships/slideLayout" Target="../slideLayouts/slideLayout2.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13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132.xml"/><Relationship Id="rId1" Type="http://schemas.openxmlformats.org/officeDocument/2006/relationships/slideLayout" Target="../slideLayouts/slideLayout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133.xml"/><Relationship Id="rId1" Type="http://schemas.openxmlformats.org/officeDocument/2006/relationships/slideLayout" Target="../slideLayouts/slideLayout2.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138.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notesSlide" Target="../notesSlides/notesSlide138.xml"/><Relationship Id="rId1" Type="http://schemas.openxmlformats.org/officeDocument/2006/relationships/slideLayout" Target="../slideLayouts/slideLayout2.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0.xml.rels><?xml version="1.0" encoding="UTF-8" standalone="yes"?>
<Relationships xmlns="http://schemas.openxmlformats.org/package/2006/relationships"><Relationship Id="rId8" Type="http://schemas.microsoft.com/office/2007/relationships/diagramDrawing" Target="../diagrams/drawing65.xml"/><Relationship Id="rId3" Type="http://schemas.openxmlformats.org/officeDocument/2006/relationships/image" Target="../media/image179.png"/><Relationship Id="rId7" Type="http://schemas.openxmlformats.org/officeDocument/2006/relationships/diagramColors" Target="../diagrams/colors65.xml"/><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diagramQuickStyle" Target="../diagrams/quickStyle65.xml"/><Relationship Id="rId5" Type="http://schemas.openxmlformats.org/officeDocument/2006/relationships/diagramLayout" Target="../diagrams/layout65.xml"/><Relationship Id="rId4" Type="http://schemas.openxmlformats.org/officeDocument/2006/relationships/diagramData" Target="../diagrams/data65.xml"/></Relationships>
</file>

<file path=ppt/slides/_rels/slide141.xml.rels><?xml version="1.0" encoding="UTF-8" standalone="yes"?>
<Relationships xmlns="http://schemas.openxmlformats.org/package/2006/relationships"><Relationship Id="rId8" Type="http://schemas.openxmlformats.org/officeDocument/2006/relationships/diagramData" Target="../diagrams/data67.xml"/><Relationship Id="rId13" Type="http://schemas.openxmlformats.org/officeDocument/2006/relationships/image" Target="../media/image183.png"/><Relationship Id="rId3" Type="http://schemas.openxmlformats.org/officeDocument/2006/relationships/diagramData" Target="../diagrams/data66.xml"/><Relationship Id="rId7" Type="http://schemas.microsoft.com/office/2007/relationships/diagramDrawing" Target="../diagrams/drawing66.xml"/><Relationship Id="rId12" Type="http://schemas.microsoft.com/office/2007/relationships/diagramDrawing" Target="../diagrams/drawing67.xml"/><Relationship Id="rId2" Type="http://schemas.openxmlformats.org/officeDocument/2006/relationships/notesSlide" Target="../notesSlides/notesSlide140.xml"/><Relationship Id="rId1" Type="http://schemas.openxmlformats.org/officeDocument/2006/relationships/slideLayout" Target="../slideLayouts/slideLayout2.xml"/><Relationship Id="rId6" Type="http://schemas.openxmlformats.org/officeDocument/2006/relationships/diagramColors" Target="../diagrams/colors66.xml"/><Relationship Id="rId11" Type="http://schemas.openxmlformats.org/officeDocument/2006/relationships/diagramColors" Target="../diagrams/colors67.xml"/><Relationship Id="rId5" Type="http://schemas.openxmlformats.org/officeDocument/2006/relationships/diagramQuickStyle" Target="../diagrams/quickStyle66.xml"/><Relationship Id="rId10" Type="http://schemas.openxmlformats.org/officeDocument/2006/relationships/diagramQuickStyle" Target="../diagrams/quickStyle67.xml"/><Relationship Id="rId4" Type="http://schemas.openxmlformats.org/officeDocument/2006/relationships/diagramLayout" Target="../diagrams/layout66.xml"/><Relationship Id="rId9" Type="http://schemas.openxmlformats.org/officeDocument/2006/relationships/diagramLayout" Target="../diagrams/layout67.xml"/></Relationships>
</file>

<file path=ppt/slides/_rels/slide142.xml.rels><?xml version="1.0" encoding="UTF-8" standalone="yes"?>
<Relationships xmlns="http://schemas.openxmlformats.org/package/2006/relationships"><Relationship Id="rId3" Type="http://schemas.openxmlformats.org/officeDocument/2006/relationships/image" Target="../media/image184.svg"/><Relationship Id="rId7" Type="http://schemas.openxmlformats.org/officeDocument/2006/relationships/image" Target="../media/image188.png"/><Relationship Id="rId2" Type="http://schemas.openxmlformats.org/officeDocument/2006/relationships/notesSlide" Target="../notesSlides/notesSlide141.xml"/><Relationship Id="rId1" Type="http://schemas.openxmlformats.org/officeDocument/2006/relationships/slideLayout" Target="../slideLayouts/slideLayout2.xml"/><Relationship Id="rId6" Type="http://schemas.openxmlformats.org/officeDocument/2006/relationships/image" Target="../media/image187.svg"/><Relationship Id="rId5" Type="http://schemas.openxmlformats.org/officeDocument/2006/relationships/image" Target="../media/image186.svg"/><Relationship Id="rId4" Type="http://schemas.openxmlformats.org/officeDocument/2006/relationships/image" Target="../media/image185.svg"/></Relationships>
</file>

<file path=ppt/slides/_rels/slide143.xml.rels><?xml version="1.0" encoding="UTF-8" standalone="yes"?>
<Relationships xmlns="http://schemas.openxmlformats.org/package/2006/relationships"><Relationship Id="rId8" Type="http://schemas.openxmlformats.org/officeDocument/2006/relationships/diagramData" Target="../diagrams/data69.xml"/><Relationship Id="rId3" Type="http://schemas.openxmlformats.org/officeDocument/2006/relationships/diagramData" Target="../diagrams/data68.xml"/><Relationship Id="rId7" Type="http://schemas.microsoft.com/office/2007/relationships/diagramDrawing" Target="../diagrams/drawing68.xml"/><Relationship Id="rId12" Type="http://schemas.microsoft.com/office/2007/relationships/diagramDrawing" Target="../diagrams/drawing69.xml"/><Relationship Id="rId2" Type="http://schemas.openxmlformats.org/officeDocument/2006/relationships/notesSlide" Target="../notesSlides/notesSlide142.xml"/><Relationship Id="rId1" Type="http://schemas.openxmlformats.org/officeDocument/2006/relationships/slideLayout" Target="../slideLayouts/slideLayout2.xml"/><Relationship Id="rId6" Type="http://schemas.openxmlformats.org/officeDocument/2006/relationships/diagramColors" Target="../diagrams/colors68.xml"/><Relationship Id="rId11" Type="http://schemas.openxmlformats.org/officeDocument/2006/relationships/diagramColors" Target="../diagrams/colors69.xml"/><Relationship Id="rId5" Type="http://schemas.openxmlformats.org/officeDocument/2006/relationships/diagramQuickStyle" Target="../diagrams/quickStyle68.xml"/><Relationship Id="rId10" Type="http://schemas.openxmlformats.org/officeDocument/2006/relationships/diagramQuickStyle" Target="../diagrams/quickStyle69.xml"/><Relationship Id="rId4" Type="http://schemas.openxmlformats.org/officeDocument/2006/relationships/diagramLayout" Target="../diagrams/layout68.xml"/><Relationship Id="rId9" Type="http://schemas.openxmlformats.org/officeDocument/2006/relationships/diagramLayout" Target="../diagrams/layout69.xml"/></Relationships>
</file>

<file path=ppt/slides/_rels/slide144.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8" Type="http://schemas.openxmlformats.org/officeDocument/2006/relationships/diagramData" Target="../diagrams/data71.xml"/><Relationship Id="rId3" Type="http://schemas.openxmlformats.org/officeDocument/2006/relationships/diagramData" Target="../diagrams/data70.xml"/><Relationship Id="rId7" Type="http://schemas.microsoft.com/office/2007/relationships/diagramDrawing" Target="../diagrams/drawing70.xml"/><Relationship Id="rId12" Type="http://schemas.microsoft.com/office/2007/relationships/diagramDrawing" Target="../diagrams/drawing71.xml"/><Relationship Id="rId2" Type="http://schemas.openxmlformats.org/officeDocument/2006/relationships/notesSlide" Target="../notesSlides/notesSlide145.xml"/><Relationship Id="rId1" Type="http://schemas.openxmlformats.org/officeDocument/2006/relationships/slideLayout" Target="../slideLayouts/slideLayout2.xml"/><Relationship Id="rId6" Type="http://schemas.openxmlformats.org/officeDocument/2006/relationships/diagramColors" Target="../diagrams/colors70.xml"/><Relationship Id="rId11" Type="http://schemas.openxmlformats.org/officeDocument/2006/relationships/diagramColors" Target="../diagrams/colors71.xml"/><Relationship Id="rId5" Type="http://schemas.openxmlformats.org/officeDocument/2006/relationships/diagramQuickStyle" Target="../diagrams/quickStyle70.xml"/><Relationship Id="rId10" Type="http://schemas.openxmlformats.org/officeDocument/2006/relationships/diagramQuickStyle" Target="../diagrams/quickStyle71.xml"/><Relationship Id="rId4" Type="http://schemas.openxmlformats.org/officeDocument/2006/relationships/diagramLayout" Target="../diagrams/layout70.xml"/><Relationship Id="rId9" Type="http://schemas.openxmlformats.org/officeDocument/2006/relationships/diagramLayout" Target="../diagrams/layout71.xml"/></Relationships>
</file>

<file path=ppt/slides/_rels/slide147.xml.rels><?xml version="1.0" encoding="UTF-8" standalone="yes"?>
<Relationships xmlns="http://schemas.openxmlformats.org/package/2006/relationships"><Relationship Id="rId8" Type="http://schemas.openxmlformats.org/officeDocument/2006/relationships/diagramData" Target="../diagrams/data73.xml"/><Relationship Id="rId3" Type="http://schemas.openxmlformats.org/officeDocument/2006/relationships/diagramData" Target="../diagrams/data72.xml"/><Relationship Id="rId7" Type="http://schemas.microsoft.com/office/2007/relationships/diagramDrawing" Target="../diagrams/drawing72.xml"/><Relationship Id="rId12" Type="http://schemas.microsoft.com/office/2007/relationships/diagramDrawing" Target="../diagrams/drawing73.xml"/><Relationship Id="rId2" Type="http://schemas.openxmlformats.org/officeDocument/2006/relationships/notesSlide" Target="../notesSlides/notesSlide146.xml"/><Relationship Id="rId1" Type="http://schemas.openxmlformats.org/officeDocument/2006/relationships/slideLayout" Target="../slideLayouts/slideLayout2.xml"/><Relationship Id="rId6" Type="http://schemas.openxmlformats.org/officeDocument/2006/relationships/diagramColors" Target="../diagrams/colors72.xml"/><Relationship Id="rId11" Type="http://schemas.openxmlformats.org/officeDocument/2006/relationships/diagramColors" Target="../diagrams/colors73.xml"/><Relationship Id="rId5" Type="http://schemas.openxmlformats.org/officeDocument/2006/relationships/diagramQuickStyle" Target="../diagrams/quickStyle72.xml"/><Relationship Id="rId10" Type="http://schemas.openxmlformats.org/officeDocument/2006/relationships/diagramQuickStyle" Target="../diagrams/quickStyle73.xml"/><Relationship Id="rId4" Type="http://schemas.openxmlformats.org/officeDocument/2006/relationships/diagramLayout" Target="../diagrams/layout72.xml"/><Relationship Id="rId9" Type="http://schemas.openxmlformats.org/officeDocument/2006/relationships/diagramLayout" Target="../diagrams/layout73.xml"/></Relationships>
</file>

<file path=ppt/slides/_rels/slide148.xml.rels><?xml version="1.0" encoding="UTF-8" standalone="yes"?>
<Relationships xmlns="http://schemas.openxmlformats.org/package/2006/relationships"><Relationship Id="rId8" Type="http://schemas.openxmlformats.org/officeDocument/2006/relationships/image" Target="../media/image196.png"/><Relationship Id="rId13" Type="http://schemas.microsoft.com/office/2007/relationships/diagramDrawing" Target="../diagrams/drawing75.xml"/><Relationship Id="rId3" Type="http://schemas.openxmlformats.org/officeDocument/2006/relationships/diagramData" Target="../diagrams/data74.xml"/><Relationship Id="rId7" Type="http://schemas.microsoft.com/office/2007/relationships/diagramDrawing" Target="../diagrams/drawing74.xml"/><Relationship Id="rId12" Type="http://schemas.openxmlformats.org/officeDocument/2006/relationships/diagramColors" Target="../diagrams/colors75.xml"/><Relationship Id="rId2" Type="http://schemas.openxmlformats.org/officeDocument/2006/relationships/notesSlide" Target="../notesSlides/notesSlide147.xml"/><Relationship Id="rId1" Type="http://schemas.openxmlformats.org/officeDocument/2006/relationships/slideLayout" Target="../slideLayouts/slideLayout2.xml"/><Relationship Id="rId6" Type="http://schemas.openxmlformats.org/officeDocument/2006/relationships/diagramColors" Target="../diagrams/colors74.xml"/><Relationship Id="rId11" Type="http://schemas.openxmlformats.org/officeDocument/2006/relationships/diagramQuickStyle" Target="../diagrams/quickStyle75.xml"/><Relationship Id="rId5" Type="http://schemas.openxmlformats.org/officeDocument/2006/relationships/diagramQuickStyle" Target="../diagrams/quickStyle74.xml"/><Relationship Id="rId10" Type="http://schemas.openxmlformats.org/officeDocument/2006/relationships/diagramLayout" Target="../diagrams/layout75.xml"/><Relationship Id="rId4" Type="http://schemas.openxmlformats.org/officeDocument/2006/relationships/diagramLayout" Target="../diagrams/layout74.xml"/><Relationship Id="rId9" Type="http://schemas.openxmlformats.org/officeDocument/2006/relationships/diagramData" Target="../diagrams/data75.xml"/></Relationships>
</file>

<file path=ppt/slides/_rels/slide149.xml.rels><?xml version="1.0" encoding="UTF-8" standalone="yes"?>
<Relationships xmlns="http://schemas.openxmlformats.org/package/2006/relationships"><Relationship Id="rId8" Type="http://schemas.openxmlformats.org/officeDocument/2006/relationships/diagramData" Target="../diagrams/data77.xml"/><Relationship Id="rId3" Type="http://schemas.openxmlformats.org/officeDocument/2006/relationships/diagramData" Target="../diagrams/data76.xml"/><Relationship Id="rId7" Type="http://schemas.microsoft.com/office/2007/relationships/diagramDrawing" Target="../diagrams/drawing76.xml"/><Relationship Id="rId12" Type="http://schemas.microsoft.com/office/2007/relationships/diagramDrawing" Target="../diagrams/drawing77.xml"/><Relationship Id="rId2" Type="http://schemas.openxmlformats.org/officeDocument/2006/relationships/notesSlide" Target="../notesSlides/notesSlide148.xml"/><Relationship Id="rId1" Type="http://schemas.openxmlformats.org/officeDocument/2006/relationships/slideLayout" Target="../slideLayouts/slideLayout2.xml"/><Relationship Id="rId6" Type="http://schemas.openxmlformats.org/officeDocument/2006/relationships/diagramColors" Target="../diagrams/colors76.xml"/><Relationship Id="rId11" Type="http://schemas.openxmlformats.org/officeDocument/2006/relationships/diagramColors" Target="../diagrams/colors77.xml"/><Relationship Id="rId5" Type="http://schemas.openxmlformats.org/officeDocument/2006/relationships/diagramQuickStyle" Target="../diagrams/quickStyle76.xml"/><Relationship Id="rId10" Type="http://schemas.openxmlformats.org/officeDocument/2006/relationships/diagramQuickStyle" Target="../diagrams/quickStyle77.xml"/><Relationship Id="rId4" Type="http://schemas.openxmlformats.org/officeDocument/2006/relationships/diagramLayout" Target="../diagrams/layout76.xml"/><Relationship Id="rId9" Type="http://schemas.openxmlformats.org/officeDocument/2006/relationships/diagramLayout" Target="../diagrams/layout77.xml"/></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78.xml"/><Relationship Id="rId7" Type="http://schemas.microsoft.com/office/2007/relationships/diagramDrawing" Target="../diagrams/drawing78.xml"/><Relationship Id="rId2" Type="http://schemas.openxmlformats.org/officeDocument/2006/relationships/notesSlide" Target="../notesSlides/notesSlide149.xml"/><Relationship Id="rId1" Type="http://schemas.openxmlformats.org/officeDocument/2006/relationships/slideLayout" Target="../slideLayouts/slideLayout2.xml"/><Relationship Id="rId6" Type="http://schemas.openxmlformats.org/officeDocument/2006/relationships/diagramColors" Target="../diagrams/colors78.xml"/><Relationship Id="rId5" Type="http://schemas.openxmlformats.org/officeDocument/2006/relationships/diagramQuickStyle" Target="../diagrams/quickStyle78.xml"/><Relationship Id="rId4" Type="http://schemas.openxmlformats.org/officeDocument/2006/relationships/diagramLayout" Target="../diagrams/layout78.xml"/></Relationships>
</file>

<file path=ppt/slides/_rels/slide151.xml.rels><?xml version="1.0" encoding="UTF-8" standalone="yes"?>
<Relationships xmlns="http://schemas.openxmlformats.org/package/2006/relationships"><Relationship Id="rId8" Type="http://schemas.microsoft.com/office/2007/relationships/diagramDrawing" Target="../diagrams/drawing79.xml"/><Relationship Id="rId3" Type="http://schemas.openxmlformats.org/officeDocument/2006/relationships/image" Target="../media/image203.png"/><Relationship Id="rId7" Type="http://schemas.openxmlformats.org/officeDocument/2006/relationships/diagramColors" Target="../diagrams/colors79.xml"/><Relationship Id="rId2" Type="http://schemas.openxmlformats.org/officeDocument/2006/relationships/notesSlide" Target="../notesSlides/notesSlide150.xml"/><Relationship Id="rId1" Type="http://schemas.openxmlformats.org/officeDocument/2006/relationships/slideLayout" Target="../slideLayouts/slideLayout2.xml"/><Relationship Id="rId6" Type="http://schemas.openxmlformats.org/officeDocument/2006/relationships/diagramQuickStyle" Target="../diagrams/quickStyle79.xml"/><Relationship Id="rId5" Type="http://schemas.openxmlformats.org/officeDocument/2006/relationships/diagramLayout" Target="../diagrams/layout79.xml"/><Relationship Id="rId4" Type="http://schemas.openxmlformats.org/officeDocument/2006/relationships/diagramData" Target="../diagrams/data7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notesSlide" Target="../notesSlides/notesSlide151.xml"/><Relationship Id="rId1" Type="http://schemas.openxmlformats.org/officeDocument/2006/relationships/slideLayout" Target="../slideLayouts/slideLayout2.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8" Type="http://schemas.openxmlformats.org/officeDocument/2006/relationships/hyperlink" Target="https://www.google.com/imgres?imgurl=https%3A%2F%2Fpubs.opengroup.org%2Ftogaf-standard%2Fintroduction%2FFigures%2Ftogaf_docset.png&amp;tbnid=5P0WA-Y12sTPDM&amp;vet=12ahUKEwiKuN6ypJiAAxUz7rsIHWKfAtUQMygDegUIARDCAQ..i&amp;imgrefurl=https%3A%2F%2Fpubs.opengroup.org%2Ftogaf-standard%2Fintroduction%2Fchap02.html&amp;docid=lerJx5bYvwJ09M&amp;w=2511&amp;h=1911&amp;q=the%20togaf%20standard&amp;ved=2ahUKEwiKuN6ypJiAAxUz7rsIHWKfAtUQMygDegUIARDCAQ" TargetMode="External"/><Relationship Id="rId3" Type="http://schemas.openxmlformats.org/officeDocument/2006/relationships/diagramData" Target="../diagrams/data81.xml"/><Relationship Id="rId7" Type="http://schemas.microsoft.com/office/2007/relationships/diagramDrawing" Target="../diagrams/drawing81.xml"/><Relationship Id="rId2" Type="http://schemas.openxmlformats.org/officeDocument/2006/relationships/notesSlide" Target="../notesSlides/notesSlide155.xml"/><Relationship Id="rId1" Type="http://schemas.openxmlformats.org/officeDocument/2006/relationships/slideLayout" Target="../slideLayouts/slideLayout2.xml"/><Relationship Id="rId6" Type="http://schemas.openxmlformats.org/officeDocument/2006/relationships/diagramColors" Target="../diagrams/colors81.xml"/><Relationship Id="rId11" Type="http://schemas.openxmlformats.org/officeDocument/2006/relationships/image" Target="../media/image45.png"/><Relationship Id="rId5" Type="http://schemas.openxmlformats.org/officeDocument/2006/relationships/diagramQuickStyle" Target="../diagrams/quickStyle81.xml"/><Relationship Id="rId10" Type="http://schemas.openxmlformats.org/officeDocument/2006/relationships/hyperlink" Target="https://www.google.com/url?sa=i&amp;url=https%3A%2F%2Fpubs.opengroup.org%2Ftogaf-standard%2Fintroduction%2Fchap02.html&amp;psig=AOvVaw2XtZdbcB_-XAPMiePMTps9&amp;ust=1689770664066000&amp;source=images&amp;cd=vfe&amp;opi=89978449&amp;ved=0CBEQjRxqFwoTCJCDrrOkmIADFQAAAAAdAAAAABAh" TargetMode="External"/><Relationship Id="rId4" Type="http://schemas.openxmlformats.org/officeDocument/2006/relationships/diagramLayout" Target="../diagrams/layout81.xml"/><Relationship Id="rId9" Type="http://schemas.openxmlformats.org/officeDocument/2006/relationships/image" Target="../media/image207.png"/></Relationships>
</file>

<file path=ppt/slides/_rels/slide157.xml.rels><?xml version="1.0" encoding="UTF-8" standalone="yes"?>
<Relationships xmlns="http://schemas.openxmlformats.org/package/2006/relationships"><Relationship Id="rId8" Type="http://schemas.openxmlformats.org/officeDocument/2006/relationships/diagramData" Target="../diagrams/data83.xml"/><Relationship Id="rId13" Type="http://schemas.openxmlformats.org/officeDocument/2006/relationships/image" Target="../media/image211.png"/><Relationship Id="rId3" Type="http://schemas.openxmlformats.org/officeDocument/2006/relationships/diagramData" Target="../diagrams/data82.xml"/><Relationship Id="rId7" Type="http://schemas.microsoft.com/office/2007/relationships/diagramDrawing" Target="../diagrams/drawing82.xml"/><Relationship Id="rId12" Type="http://schemas.microsoft.com/office/2007/relationships/diagramDrawing" Target="../diagrams/drawing83.xml"/><Relationship Id="rId2" Type="http://schemas.openxmlformats.org/officeDocument/2006/relationships/notesSlide" Target="../notesSlides/notesSlide156.xml"/><Relationship Id="rId1" Type="http://schemas.openxmlformats.org/officeDocument/2006/relationships/slideLayout" Target="../slideLayouts/slideLayout2.xml"/><Relationship Id="rId6" Type="http://schemas.openxmlformats.org/officeDocument/2006/relationships/diagramColors" Target="../diagrams/colors82.xml"/><Relationship Id="rId11" Type="http://schemas.openxmlformats.org/officeDocument/2006/relationships/diagramColors" Target="../diagrams/colors83.xml"/><Relationship Id="rId5" Type="http://schemas.openxmlformats.org/officeDocument/2006/relationships/diagramQuickStyle" Target="../diagrams/quickStyle82.xml"/><Relationship Id="rId10" Type="http://schemas.openxmlformats.org/officeDocument/2006/relationships/diagramQuickStyle" Target="../diagrams/quickStyle83.xml"/><Relationship Id="rId4" Type="http://schemas.openxmlformats.org/officeDocument/2006/relationships/diagramLayout" Target="../diagrams/layout82.xml"/><Relationship Id="rId9" Type="http://schemas.openxmlformats.org/officeDocument/2006/relationships/diagramLayout" Target="../diagrams/layout83.xml"/></Relationships>
</file>

<file path=ppt/slides/_rels/slide158.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diagramData" Target="../diagrams/data84.xml"/><Relationship Id="rId7" Type="http://schemas.microsoft.com/office/2007/relationships/diagramDrawing" Target="../diagrams/drawing84.xml"/><Relationship Id="rId2" Type="http://schemas.openxmlformats.org/officeDocument/2006/relationships/notesSlide" Target="../notesSlides/notesSlide157.xml"/><Relationship Id="rId1" Type="http://schemas.openxmlformats.org/officeDocument/2006/relationships/slideLayout" Target="../slideLayouts/slideLayout2.xml"/><Relationship Id="rId6" Type="http://schemas.openxmlformats.org/officeDocument/2006/relationships/diagramColors" Target="../diagrams/colors84.xml"/><Relationship Id="rId5" Type="http://schemas.openxmlformats.org/officeDocument/2006/relationships/diagramQuickStyle" Target="../diagrams/quickStyle84.xml"/><Relationship Id="rId4" Type="http://schemas.openxmlformats.org/officeDocument/2006/relationships/diagramLayout" Target="../diagrams/layout84.xml"/></Relationships>
</file>

<file path=ppt/slides/_rels/slide159.xml.rels><?xml version="1.0" encoding="UTF-8" standalone="yes"?>
<Relationships xmlns="http://schemas.openxmlformats.org/package/2006/relationships"><Relationship Id="rId8" Type="http://schemas.microsoft.com/office/2007/relationships/diagramDrawing" Target="../diagrams/drawing85.xml"/><Relationship Id="rId13" Type="http://schemas.openxmlformats.org/officeDocument/2006/relationships/diagramLayout" Target="../diagrams/layout86.xml"/><Relationship Id="rId3" Type="http://schemas.openxmlformats.org/officeDocument/2006/relationships/image" Target="../media/image212.png"/><Relationship Id="rId7" Type="http://schemas.openxmlformats.org/officeDocument/2006/relationships/diagramColors" Target="../diagrams/colors85.xml"/><Relationship Id="rId12" Type="http://schemas.openxmlformats.org/officeDocument/2006/relationships/diagramData" Target="../diagrams/data86.xml"/><Relationship Id="rId2" Type="http://schemas.openxmlformats.org/officeDocument/2006/relationships/notesSlide" Target="../notesSlides/notesSlide158.xml"/><Relationship Id="rId16" Type="http://schemas.microsoft.com/office/2007/relationships/diagramDrawing" Target="../diagrams/drawing86.xml"/><Relationship Id="rId1" Type="http://schemas.openxmlformats.org/officeDocument/2006/relationships/slideLayout" Target="../slideLayouts/slideLayout2.xml"/><Relationship Id="rId6" Type="http://schemas.openxmlformats.org/officeDocument/2006/relationships/diagramQuickStyle" Target="../diagrams/quickStyle85.xml"/><Relationship Id="rId11" Type="http://schemas.openxmlformats.org/officeDocument/2006/relationships/image" Target="../media/image215.svg"/><Relationship Id="rId5" Type="http://schemas.openxmlformats.org/officeDocument/2006/relationships/diagramLayout" Target="../diagrams/layout85.xml"/><Relationship Id="rId15" Type="http://schemas.openxmlformats.org/officeDocument/2006/relationships/diagramColors" Target="../diagrams/colors86.xml"/><Relationship Id="rId10" Type="http://schemas.openxmlformats.org/officeDocument/2006/relationships/image" Target="../media/image214.svg"/><Relationship Id="rId4" Type="http://schemas.openxmlformats.org/officeDocument/2006/relationships/diagramData" Target="../diagrams/data85.xml"/><Relationship Id="rId9" Type="http://schemas.openxmlformats.org/officeDocument/2006/relationships/image" Target="../media/image213.svg"/><Relationship Id="rId14" Type="http://schemas.openxmlformats.org/officeDocument/2006/relationships/diagramQuickStyle" Target="../diagrams/quickStyle8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0.xml.rels><?xml version="1.0" encoding="UTF-8" standalone="yes"?>
<Relationships xmlns="http://schemas.openxmlformats.org/package/2006/relationships"><Relationship Id="rId8" Type="http://schemas.openxmlformats.org/officeDocument/2006/relationships/diagramData" Target="../diagrams/data88.xml"/><Relationship Id="rId3" Type="http://schemas.openxmlformats.org/officeDocument/2006/relationships/diagramData" Target="../diagrams/data87.xml"/><Relationship Id="rId7" Type="http://schemas.microsoft.com/office/2007/relationships/diagramDrawing" Target="../diagrams/drawing87.xml"/><Relationship Id="rId12" Type="http://schemas.microsoft.com/office/2007/relationships/diagramDrawing" Target="../diagrams/drawing88.xml"/><Relationship Id="rId2" Type="http://schemas.openxmlformats.org/officeDocument/2006/relationships/notesSlide" Target="../notesSlides/notesSlide159.xml"/><Relationship Id="rId1" Type="http://schemas.openxmlformats.org/officeDocument/2006/relationships/slideLayout" Target="../slideLayouts/slideLayout2.xml"/><Relationship Id="rId6" Type="http://schemas.openxmlformats.org/officeDocument/2006/relationships/diagramColors" Target="../diagrams/colors87.xml"/><Relationship Id="rId11" Type="http://schemas.openxmlformats.org/officeDocument/2006/relationships/diagramColors" Target="../diagrams/colors88.xml"/><Relationship Id="rId5" Type="http://schemas.openxmlformats.org/officeDocument/2006/relationships/diagramQuickStyle" Target="../diagrams/quickStyle87.xml"/><Relationship Id="rId10" Type="http://schemas.openxmlformats.org/officeDocument/2006/relationships/diagramQuickStyle" Target="../diagrams/quickStyle88.xml"/><Relationship Id="rId4" Type="http://schemas.openxmlformats.org/officeDocument/2006/relationships/diagramLayout" Target="../diagrams/layout87.xml"/><Relationship Id="rId9" Type="http://schemas.openxmlformats.org/officeDocument/2006/relationships/diagramLayout" Target="../diagrams/layout88.xml"/></Relationships>
</file>

<file path=ppt/slides/_rels/slide161.xml.rels><?xml version="1.0" encoding="UTF-8" standalone="yes"?>
<Relationships xmlns="http://schemas.openxmlformats.org/package/2006/relationships"><Relationship Id="rId8" Type="http://schemas.microsoft.com/office/2007/relationships/diagramDrawing" Target="../diagrams/drawing89.xml"/><Relationship Id="rId3" Type="http://schemas.openxmlformats.org/officeDocument/2006/relationships/image" Target="../media/image217.emf"/><Relationship Id="rId7" Type="http://schemas.openxmlformats.org/officeDocument/2006/relationships/diagramColors" Target="../diagrams/colors89.xml"/><Relationship Id="rId2" Type="http://schemas.openxmlformats.org/officeDocument/2006/relationships/notesSlide" Target="../notesSlides/notesSlide160.xml"/><Relationship Id="rId1" Type="http://schemas.openxmlformats.org/officeDocument/2006/relationships/slideLayout" Target="../slideLayouts/slideLayout2.xml"/><Relationship Id="rId6" Type="http://schemas.openxmlformats.org/officeDocument/2006/relationships/diagramQuickStyle" Target="../diagrams/quickStyle89.xml"/><Relationship Id="rId5" Type="http://schemas.openxmlformats.org/officeDocument/2006/relationships/diagramLayout" Target="../diagrams/layout89.xml"/><Relationship Id="rId4" Type="http://schemas.openxmlformats.org/officeDocument/2006/relationships/diagramData" Target="../diagrams/data89.xml"/></Relationships>
</file>

<file path=ppt/slides/_rels/slide162.xml.rels><?xml version="1.0" encoding="UTF-8" standalone="yes"?>
<Relationships xmlns="http://schemas.openxmlformats.org/package/2006/relationships"><Relationship Id="rId8" Type="http://schemas.microsoft.com/office/2007/relationships/diagramDrawing" Target="../diagrams/drawing90.xml"/><Relationship Id="rId3" Type="http://schemas.openxmlformats.org/officeDocument/2006/relationships/image" Target="../media/image222.png"/><Relationship Id="rId7" Type="http://schemas.openxmlformats.org/officeDocument/2006/relationships/diagramColors" Target="../diagrams/colors90.xml"/><Relationship Id="rId2" Type="http://schemas.openxmlformats.org/officeDocument/2006/relationships/notesSlide" Target="../notesSlides/notesSlide161.xml"/><Relationship Id="rId1" Type="http://schemas.openxmlformats.org/officeDocument/2006/relationships/slideLayout" Target="../slideLayouts/slideLayout2.xml"/><Relationship Id="rId6" Type="http://schemas.openxmlformats.org/officeDocument/2006/relationships/diagramQuickStyle" Target="../diagrams/quickStyle90.xml"/><Relationship Id="rId5" Type="http://schemas.openxmlformats.org/officeDocument/2006/relationships/diagramLayout" Target="../diagrams/layout90.xml"/><Relationship Id="rId4" Type="http://schemas.openxmlformats.org/officeDocument/2006/relationships/diagramData" Target="../diagrams/data90.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8" Type="http://schemas.microsoft.com/office/2007/relationships/diagramDrawing" Target="../diagrams/drawing91.xml"/><Relationship Id="rId13" Type="http://schemas.microsoft.com/office/2007/relationships/diagramDrawing" Target="../diagrams/drawing92.xml"/><Relationship Id="rId3" Type="http://schemas.openxmlformats.org/officeDocument/2006/relationships/image" Target="../media/image226.png"/><Relationship Id="rId7" Type="http://schemas.openxmlformats.org/officeDocument/2006/relationships/diagramColors" Target="../diagrams/colors91.xml"/><Relationship Id="rId12" Type="http://schemas.openxmlformats.org/officeDocument/2006/relationships/diagramColors" Target="../diagrams/colors92.xml"/><Relationship Id="rId2" Type="http://schemas.openxmlformats.org/officeDocument/2006/relationships/notesSlide" Target="../notesSlides/notesSlide166.xml"/><Relationship Id="rId1" Type="http://schemas.openxmlformats.org/officeDocument/2006/relationships/slideLayout" Target="../slideLayouts/slideLayout2.xml"/><Relationship Id="rId6" Type="http://schemas.openxmlformats.org/officeDocument/2006/relationships/diagramQuickStyle" Target="../diagrams/quickStyle91.xml"/><Relationship Id="rId11" Type="http://schemas.openxmlformats.org/officeDocument/2006/relationships/diagramQuickStyle" Target="../diagrams/quickStyle92.xml"/><Relationship Id="rId5" Type="http://schemas.openxmlformats.org/officeDocument/2006/relationships/diagramLayout" Target="../diagrams/layout91.xml"/><Relationship Id="rId10" Type="http://schemas.openxmlformats.org/officeDocument/2006/relationships/diagramLayout" Target="../diagrams/layout92.xml"/><Relationship Id="rId4" Type="http://schemas.openxmlformats.org/officeDocument/2006/relationships/diagramData" Target="../diagrams/data91.xml"/><Relationship Id="rId9" Type="http://schemas.openxmlformats.org/officeDocument/2006/relationships/diagramData" Target="../diagrams/data92.xml"/></Relationships>
</file>

<file path=ppt/slides/_rels/slide168.xml.rels><?xml version="1.0" encoding="UTF-8" standalone="yes"?>
<Relationships xmlns="http://schemas.openxmlformats.org/package/2006/relationships"><Relationship Id="rId8" Type="http://schemas.openxmlformats.org/officeDocument/2006/relationships/image" Target="../media/image232.svg"/><Relationship Id="rId13" Type="http://schemas.openxmlformats.org/officeDocument/2006/relationships/diagramColors" Target="../diagrams/colors93.xml"/><Relationship Id="rId3" Type="http://schemas.openxmlformats.org/officeDocument/2006/relationships/image" Target="../media/image227.png"/><Relationship Id="rId7" Type="http://schemas.openxmlformats.org/officeDocument/2006/relationships/image" Target="../media/image231.svg"/><Relationship Id="rId12" Type="http://schemas.openxmlformats.org/officeDocument/2006/relationships/diagramQuickStyle" Target="../diagrams/quickStyle93.xml"/><Relationship Id="rId2" Type="http://schemas.openxmlformats.org/officeDocument/2006/relationships/notesSlide" Target="../notesSlides/notesSlide167.xml"/><Relationship Id="rId1" Type="http://schemas.openxmlformats.org/officeDocument/2006/relationships/slideLayout" Target="../slideLayouts/slideLayout2.xml"/><Relationship Id="rId6" Type="http://schemas.openxmlformats.org/officeDocument/2006/relationships/image" Target="../media/image230.svg"/><Relationship Id="rId11" Type="http://schemas.openxmlformats.org/officeDocument/2006/relationships/diagramLayout" Target="../diagrams/layout93.xml"/><Relationship Id="rId5" Type="http://schemas.openxmlformats.org/officeDocument/2006/relationships/image" Target="../media/image229.svg"/><Relationship Id="rId10" Type="http://schemas.openxmlformats.org/officeDocument/2006/relationships/diagramData" Target="../diagrams/data93.xml"/><Relationship Id="rId4" Type="http://schemas.openxmlformats.org/officeDocument/2006/relationships/image" Target="../media/image228.svg"/><Relationship Id="rId9" Type="http://schemas.openxmlformats.org/officeDocument/2006/relationships/image" Target="../media/image233.svg"/><Relationship Id="rId14" Type="http://schemas.microsoft.com/office/2007/relationships/diagramDrawing" Target="../diagrams/drawing93.xml"/></Relationships>
</file>

<file path=ppt/slides/_rels/slide169.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8" Type="http://schemas.microsoft.com/office/2007/relationships/diagramDrawing" Target="../diagrams/drawing94.xml"/><Relationship Id="rId3" Type="http://schemas.openxmlformats.org/officeDocument/2006/relationships/image" Target="../media/image234.png"/><Relationship Id="rId7" Type="http://schemas.openxmlformats.org/officeDocument/2006/relationships/diagramColors" Target="../diagrams/colors94.xml"/><Relationship Id="rId2" Type="http://schemas.openxmlformats.org/officeDocument/2006/relationships/notesSlide" Target="../notesSlides/notesSlide171.xml"/><Relationship Id="rId1" Type="http://schemas.openxmlformats.org/officeDocument/2006/relationships/slideLayout" Target="../slideLayouts/slideLayout2.xml"/><Relationship Id="rId6" Type="http://schemas.openxmlformats.org/officeDocument/2006/relationships/diagramQuickStyle" Target="../diagrams/quickStyle94.xml"/><Relationship Id="rId5" Type="http://schemas.openxmlformats.org/officeDocument/2006/relationships/diagramLayout" Target="../diagrams/layout94.xml"/><Relationship Id="rId4" Type="http://schemas.openxmlformats.org/officeDocument/2006/relationships/diagramData" Target="../diagrams/data94.xml"/></Relationships>
</file>

<file path=ppt/slides/_rels/slide173.xml.rels><?xml version="1.0" encoding="UTF-8" standalone="yes"?>
<Relationships xmlns="http://schemas.openxmlformats.org/package/2006/relationships"><Relationship Id="rId8" Type="http://schemas.microsoft.com/office/2007/relationships/diagramDrawing" Target="../diagrams/drawing95.xml"/><Relationship Id="rId13" Type="http://schemas.microsoft.com/office/2007/relationships/diagramDrawing" Target="../diagrams/drawing96.xml"/><Relationship Id="rId3" Type="http://schemas.openxmlformats.org/officeDocument/2006/relationships/image" Target="../media/image235.png"/><Relationship Id="rId7" Type="http://schemas.openxmlformats.org/officeDocument/2006/relationships/diagramColors" Target="../diagrams/colors95.xml"/><Relationship Id="rId12" Type="http://schemas.openxmlformats.org/officeDocument/2006/relationships/diagramColors" Target="../diagrams/colors96.xml"/><Relationship Id="rId2" Type="http://schemas.openxmlformats.org/officeDocument/2006/relationships/notesSlide" Target="../notesSlides/notesSlide172.xml"/><Relationship Id="rId1" Type="http://schemas.openxmlformats.org/officeDocument/2006/relationships/slideLayout" Target="../slideLayouts/slideLayout2.xml"/><Relationship Id="rId6" Type="http://schemas.openxmlformats.org/officeDocument/2006/relationships/diagramQuickStyle" Target="../diagrams/quickStyle95.xml"/><Relationship Id="rId11" Type="http://schemas.openxmlformats.org/officeDocument/2006/relationships/diagramQuickStyle" Target="../diagrams/quickStyle96.xml"/><Relationship Id="rId5" Type="http://schemas.openxmlformats.org/officeDocument/2006/relationships/diagramLayout" Target="../diagrams/layout95.xml"/><Relationship Id="rId10" Type="http://schemas.openxmlformats.org/officeDocument/2006/relationships/diagramLayout" Target="../diagrams/layout96.xml"/><Relationship Id="rId4" Type="http://schemas.openxmlformats.org/officeDocument/2006/relationships/diagramData" Target="../diagrams/data95.xml"/><Relationship Id="rId9" Type="http://schemas.openxmlformats.org/officeDocument/2006/relationships/diagramData" Target="../diagrams/data96.xml"/></Relationships>
</file>

<file path=ppt/slides/_rels/slide174.xml.rels><?xml version="1.0" encoding="UTF-8" standalone="yes"?>
<Relationships xmlns="http://schemas.openxmlformats.org/package/2006/relationships"><Relationship Id="rId8" Type="http://schemas.openxmlformats.org/officeDocument/2006/relationships/diagramColors" Target="../diagrams/colors97.xml"/><Relationship Id="rId3" Type="http://schemas.openxmlformats.org/officeDocument/2006/relationships/image" Target="../media/image241.png"/><Relationship Id="rId7" Type="http://schemas.openxmlformats.org/officeDocument/2006/relationships/diagramQuickStyle" Target="../diagrams/quickStyle97.xml"/><Relationship Id="rId2" Type="http://schemas.openxmlformats.org/officeDocument/2006/relationships/notesSlide" Target="../notesSlides/notesSlide173.xml"/><Relationship Id="rId1" Type="http://schemas.openxmlformats.org/officeDocument/2006/relationships/slideLayout" Target="../slideLayouts/slideLayout2.xml"/><Relationship Id="rId6" Type="http://schemas.openxmlformats.org/officeDocument/2006/relationships/diagramLayout" Target="../diagrams/layout97.xml"/><Relationship Id="rId5" Type="http://schemas.openxmlformats.org/officeDocument/2006/relationships/diagramData" Target="../diagrams/data97.xml"/><Relationship Id="rId4" Type="http://schemas.openxmlformats.org/officeDocument/2006/relationships/image" Target="../media/image242.png"/><Relationship Id="rId9" Type="http://schemas.microsoft.com/office/2007/relationships/diagramDrawing" Target="../diagrams/drawing97.xml"/></Relationships>
</file>

<file path=ppt/slides/_rels/slide175.xml.rels><?xml version="1.0" encoding="UTF-8" standalone="yes"?>
<Relationships xmlns="http://schemas.openxmlformats.org/package/2006/relationships"><Relationship Id="rId8" Type="http://schemas.openxmlformats.org/officeDocument/2006/relationships/diagramData" Target="../diagrams/data99.xml"/><Relationship Id="rId3" Type="http://schemas.openxmlformats.org/officeDocument/2006/relationships/diagramData" Target="../diagrams/data98.xml"/><Relationship Id="rId7" Type="http://schemas.microsoft.com/office/2007/relationships/diagramDrawing" Target="../diagrams/drawing98.xml"/><Relationship Id="rId12" Type="http://schemas.microsoft.com/office/2007/relationships/diagramDrawing" Target="../diagrams/drawing99.xml"/><Relationship Id="rId2" Type="http://schemas.openxmlformats.org/officeDocument/2006/relationships/notesSlide" Target="../notesSlides/notesSlide174.xml"/><Relationship Id="rId1" Type="http://schemas.openxmlformats.org/officeDocument/2006/relationships/slideLayout" Target="../slideLayouts/slideLayout2.xml"/><Relationship Id="rId6" Type="http://schemas.openxmlformats.org/officeDocument/2006/relationships/diagramColors" Target="../diagrams/colors98.xml"/><Relationship Id="rId11" Type="http://schemas.openxmlformats.org/officeDocument/2006/relationships/diagramColors" Target="../diagrams/colors99.xml"/><Relationship Id="rId5" Type="http://schemas.openxmlformats.org/officeDocument/2006/relationships/diagramQuickStyle" Target="../diagrams/quickStyle98.xml"/><Relationship Id="rId10" Type="http://schemas.openxmlformats.org/officeDocument/2006/relationships/diagramQuickStyle" Target="../diagrams/quickStyle99.xml"/><Relationship Id="rId4" Type="http://schemas.openxmlformats.org/officeDocument/2006/relationships/diagramLayout" Target="../diagrams/layout98.xml"/><Relationship Id="rId9" Type="http://schemas.openxmlformats.org/officeDocument/2006/relationships/diagramLayout" Target="../diagrams/layout99.xml"/></Relationships>
</file>

<file path=ppt/slides/_rels/slide176.xml.rels><?xml version="1.0" encoding="UTF-8" standalone="yes"?>
<Relationships xmlns="http://schemas.openxmlformats.org/package/2006/relationships"><Relationship Id="rId3" Type="http://schemas.openxmlformats.org/officeDocument/2006/relationships/diagramData" Target="../diagrams/data100.xml"/><Relationship Id="rId7" Type="http://schemas.microsoft.com/office/2007/relationships/diagramDrawing" Target="../diagrams/drawing100.xml"/><Relationship Id="rId2" Type="http://schemas.openxmlformats.org/officeDocument/2006/relationships/notesSlide" Target="../notesSlides/notesSlide175.xml"/><Relationship Id="rId1" Type="http://schemas.openxmlformats.org/officeDocument/2006/relationships/slideLayout" Target="../slideLayouts/slideLayout2.xml"/><Relationship Id="rId6" Type="http://schemas.openxmlformats.org/officeDocument/2006/relationships/diagramColors" Target="../diagrams/colors100.xml"/><Relationship Id="rId5" Type="http://schemas.openxmlformats.org/officeDocument/2006/relationships/diagramQuickStyle" Target="../diagrams/quickStyle100.xml"/><Relationship Id="rId4" Type="http://schemas.openxmlformats.org/officeDocument/2006/relationships/diagramLayout" Target="../diagrams/layout100.xml"/></Relationships>
</file>

<file path=ppt/slides/_rels/slide177.xml.rels><?xml version="1.0" encoding="UTF-8" standalone="yes"?>
<Relationships xmlns="http://schemas.openxmlformats.org/package/2006/relationships"><Relationship Id="rId8" Type="http://schemas.microsoft.com/office/2007/relationships/diagramDrawing" Target="../diagrams/drawing101.xml"/><Relationship Id="rId3" Type="http://schemas.openxmlformats.org/officeDocument/2006/relationships/image" Target="../media/image248.png"/><Relationship Id="rId7" Type="http://schemas.openxmlformats.org/officeDocument/2006/relationships/diagramColors" Target="../diagrams/colors101.xml"/><Relationship Id="rId2" Type="http://schemas.openxmlformats.org/officeDocument/2006/relationships/notesSlide" Target="../notesSlides/notesSlide176.xml"/><Relationship Id="rId1" Type="http://schemas.openxmlformats.org/officeDocument/2006/relationships/slideLayout" Target="../slideLayouts/slideLayout2.xml"/><Relationship Id="rId6" Type="http://schemas.openxmlformats.org/officeDocument/2006/relationships/diagramQuickStyle" Target="../diagrams/quickStyle101.xml"/><Relationship Id="rId5" Type="http://schemas.openxmlformats.org/officeDocument/2006/relationships/diagramLayout" Target="../diagrams/layout101.xml"/><Relationship Id="rId4" Type="http://schemas.openxmlformats.org/officeDocument/2006/relationships/diagramData" Target="../diagrams/data101.xml"/></Relationships>
</file>

<file path=ppt/slides/_rels/slide178.xml.rels><?xml version="1.0" encoding="UTF-8" standalone="yes"?>
<Relationships xmlns="http://schemas.openxmlformats.org/package/2006/relationships"><Relationship Id="rId8" Type="http://schemas.openxmlformats.org/officeDocument/2006/relationships/diagramData" Target="../diagrams/data103.xml"/><Relationship Id="rId13" Type="http://schemas.openxmlformats.org/officeDocument/2006/relationships/image" Target="../media/image249.png"/><Relationship Id="rId3" Type="http://schemas.openxmlformats.org/officeDocument/2006/relationships/diagramData" Target="../diagrams/data102.xml"/><Relationship Id="rId7" Type="http://schemas.microsoft.com/office/2007/relationships/diagramDrawing" Target="../diagrams/drawing102.xml"/><Relationship Id="rId12" Type="http://schemas.microsoft.com/office/2007/relationships/diagramDrawing" Target="../diagrams/drawing103.xml"/><Relationship Id="rId2" Type="http://schemas.openxmlformats.org/officeDocument/2006/relationships/notesSlide" Target="../notesSlides/notesSlide177.xml"/><Relationship Id="rId1" Type="http://schemas.openxmlformats.org/officeDocument/2006/relationships/slideLayout" Target="../slideLayouts/slideLayout2.xml"/><Relationship Id="rId6" Type="http://schemas.openxmlformats.org/officeDocument/2006/relationships/diagramColors" Target="../diagrams/colors102.xml"/><Relationship Id="rId11" Type="http://schemas.openxmlformats.org/officeDocument/2006/relationships/diagramColors" Target="../diagrams/colors103.xml"/><Relationship Id="rId5" Type="http://schemas.openxmlformats.org/officeDocument/2006/relationships/diagramQuickStyle" Target="../diagrams/quickStyle102.xml"/><Relationship Id="rId10" Type="http://schemas.openxmlformats.org/officeDocument/2006/relationships/diagramQuickStyle" Target="../diagrams/quickStyle103.xml"/><Relationship Id="rId4" Type="http://schemas.openxmlformats.org/officeDocument/2006/relationships/diagramLayout" Target="../diagrams/layout102.xml"/><Relationship Id="rId9" Type="http://schemas.openxmlformats.org/officeDocument/2006/relationships/diagramLayout" Target="../diagrams/layout103.xml"/></Relationships>
</file>

<file path=ppt/slides/_rels/slide179.xml.rels><?xml version="1.0" encoding="UTF-8" standalone="yes"?>
<Relationships xmlns="http://schemas.openxmlformats.org/package/2006/relationships"><Relationship Id="rId8" Type="http://schemas.openxmlformats.org/officeDocument/2006/relationships/diagramData" Target="../diagrams/data105.xml"/><Relationship Id="rId13" Type="http://schemas.openxmlformats.org/officeDocument/2006/relationships/image" Target="../media/image97.png"/><Relationship Id="rId3" Type="http://schemas.openxmlformats.org/officeDocument/2006/relationships/diagramData" Target="../diagrams/data104.xml"/><Relationship Id="rId7" Type="http://schemas.microsoft.com/office/2007/relationships/diagramDrawing" Target="../diagrams/drawing104.xml"/><Relationship Id="rId12" Type="http://schemas.microsoft.com/office/2007/relationships/diagramDrawing" Target="../diagrams/drawing105.xml"/><Relationship Id="rId2" Type="http://schemas.openxmlformats.org/officeDocument/2006/relationships/notesSlide" Target="../notesSlides/notesSlide178.xml"/><Relationship Id="rId1" Type="http://schemas.openxmlformats.org/officeDocument/2006/relationships/slideLayout" Target="../slideLayouts/slideLayout2.xml"/><Relationship Id="rId6" Type="http://schemas.openxmlformats.org/officeDocument/2006/relationships/diagramColors" Target="../diagrams/colors104.xml"/><Relationship Id="rId11" Type="http://schemas.openxmlformats.org/officeDocument/2006/relationships/diagramColors" Target="../diagrams/colors105.xml"/><Relationship Id="rId5" Type="http://schemas.openxmlformats.org/officeDocument/2006/relationships/diagramQuickStyle" Target="../diagrams/quickStyle104.xml"/><Relationship Id="rId10" Type="http://schemas.openxmlformats.org/officeDocument/2006/relationships/diagramQuickStyle" Target="../diagrams/quickStyle105.xml"/><Relationship Id="rId4" Type="http://schemas.openxmlformats.org/officeDocument/2006/relationships/diagramLayout" Target="../diagrams/layout104.xml"/><Relationship Id="rId9" Type="http://schemas.openxmlformats.org/officeDocument/2006/relationships/diagramLayout" Target="../diagrams/layout105.xml"/></Relationships>
</file>

<file path=ppt/slides/_rels/slide1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24.png"/><Relationship Id="rId5" Type="http://schemas.openxmlformats.org/officeDocument/2006/relationships/diagramQuickStyle" Target="../diagrams/quickStyle6.xml"/><Relationship Id="rId10" Type="http://schemas.openxmlformats.org/officeDocument/2006/relationships/image" Target="../media/image23.png"/><Relationship Id="rId4" Type="http://schemas.openxmlformats.org/officeDocument/2006/relationships/diagramLayout" Target="../diagrams/layout6.xml"/><Relationship Id="rId9" Type="http://schemas.openxmlformats.org/officeDocument/2006/relationships/image" Target="../media/image22.png"/></Relationships>
</file>

<file path=ppt/slides/_rels/slide180.xml.rels><?xml version="1.0" encoding="UTF-8" standalone="yes"?>
<Relationships xmlns="http://schemas.openxmlformats.org/package/2006/relationships"><Relationship Id="rId3" Type="http://schemas.openxmlformats.org/officeDocument/2006/relationships/diagramData" Target="../diagrams/data106.xml"/><Relationship Id="rId7" Type="http://schemas.microsoft.com/office/2007/relationships/diagramDrawing" Target="../diagrams/drawing106.xml"/><Relationship Id="rId2" Type="http://schemas.openxmlformats.org/officeDocument/2006/relationships/notesSlide" Target="../notesSlides/notesSlide179.xml"/><Relationship Id="rId1" Type="http://schemas.openxmlformats.org/officeDocument/2006/relationships/slideLayout" Target="../slideLayouts/slideLayout2.xml"/><Relationship Id="rId6" Type="http://schemas.openxmlformats.org/officeDocument/2006/relationships/diagramColors" Target="../diagrams/colors106.xml"/><Relationship Id="rId5" Type="http://schemas.openxmlformats.org/officeDocument/2006/relationships/diagramQuickStyle" Target="../diagrams/quickStyle106.xml"/><Relationship Id="rId4" Type="http://schemas.openxmlformats.org/officeDocument/2006/relationships/diagramLayout" Target="../diagrams/layout106.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8" Type="http://schemas.openxmlformats.org/officeDocument/2006/relationships/diagramData" Target="../diagrams/data108.xml"/><Relationship Id="rId13" Type="http://schemas.openxmlformats.org/officeDocument/2006/relationships/image" Target="../media/image183.png"/><Relationship Id="rId3" Type="http://schemas.openxmlformats.org/officeDocument/2006/relationships/diagramData" Target="../diagrams/data107.xml"/><Relationship Id="rId7" Type="http://schemas.microsoft.com/office/2007/relationships/diagramDrawing" Target="../diagrams/drawing107.xml"/><Relationship Id="rId12" Type="http://schemas.microsoft.com/office/2007/relationships/diagramDrawing" Target="../diagrams/drawing108.xml"/><Relationship Id="rId2" Type="http://schemas.openxmlformats.org/officeDocument/2006/relationships/notesSlide" Target="../notesSlides/notesSlide187.xml"/><Relationship Id="rId1" Type="http://schemas.openxmlformats.org/officeDocument/2006/relationships/slideLayout" Target="../slideLayouts/slideLayout2.xml"/><Relationship Id="rId6" Type="http://schemas.openxmlformats.org/officeDocument/2006/relationships/diagramColors" Target="../diagrams/colors107.xml"/><Relationship Id="rId11" Type="http://schemas.openxmlformats.org/officeDocument/2006/relationships/diagramColors" Target="../diagrams/colors108.xml"/><Relationship Id="rId5" Type="http://schemas.openxmlformats.org/officeDocument/2006/relationships/diagramQuickStyle" Target="../diagrams/quickStyle107.xml"/><Relationship Id="rId10" Type="http://schemas.openxmlformats.org/officeDocument/2006/relationships/diagramQuickStyle" Target="../diagrams/quickStyle108.xml"/><Relationship Id="rId4" Type="http://schemas.openxmlformats.org/officeDocument/2006/relationships/diagramLayout" Target="../diagrams/layout107.xml"/><Relationship Id="rId9" Type="http://schemas.openxmlformats.org/officeDocument/2006/relationships/diagramLayout" Target="../diagrams/layout108.xml"/></Relationships>
</file>

<file path=ppt/slides/_rels/slide189.xml.rels><?xml version="1.0" encoding="UTF-8" standalone="yes"?>
<Relationships xmlns="http://schemas.openxmlformats.org/package/2006/relationships"><Relationship Id="rId8" Type="http://schemas.openxmlformats.org/officeDocument/2006/relationships/diagramColors" Target="../diagrams/colors109.xml"/><Relationship Id="rId13" Type="http://schemas.openxmlformats.org/officeDocument/2006/relationships/diagramColors" Target="../diagrams/colors110.xml"/><Relationship Id="rId3" Type="http://schemas.openxmlformats.org/officeDocument/2006/relationships/image" Target="../media/image251.png"/><Relationship Id="rId7" Type="http://schemas.openxmlformats.org/officeDocument/2006/relationships/diagramQuickStyle" Target="../diagrams/quickStyle109.xml"/><Relationship Id="rId12" Type="http://schemas.openxmlformats.org/officeDocument/2006/relationships/diagramQuickStyle" Target="../diagrams/quickStyle110.xml"/><Relationship Id="rId2" Type="http://schemas.openxmlformats.org/officeDocument/2006/relationships/notesSlide" Target="../notesSlides/notesSlide188.xml"/><Relationship Id="rId1" Type="http://schemas.openxmlformats.org/officeDocument/2006/relationships/slideLayout" Target="../slideLayouts/slideLayout2.xml"/><Relationship Id="rId6" Type="http://schemas.openxmlformats.org/officeDocument/2006/relationships/diagramLayout" Target="../diagrams/layout109.xml"/><Relationship Id="rId11" Type="http://schemas.openxmlformats.org/officeDocument/2006/relationships/diagramLayout" Target="../diagrams/layout110.xml"/><Relationship Id="rId5" Type="http://schemas.openxmlformats.org/officeDocument/2006/relationships/diagramData" Target="../diagrams/data109.xml"/><Relationship Id="rId10" Type="http://schemas.openxmlformats.org/officeDocument/2006/relationships/diagramData" Target="../diagrams/data110.xml"/><Relationship Id="rId4" Type="http://schemas.openxmlformats.org/officeDocument/2006/relationships/image" Target="../media/image252.jpeg"/><Relationship Id="rId9" Type="http://schemas.microsoft.com/office/2007/relationships/diagramDrawing" Target="../diagrams/drawing109.xml"/><Relationship Id="rId14" Type="http://schemas.microsoft.com/office/2007/relationships/diagramDrawing" Target="../diagrams/drawing11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0.xml.rels><?xml version="1.0" encoding="UTF-8" standalone="yes"?>
<Relationships xmlns="http://schemas.openxmlformats.org/package/2006/relationships"><Relationship Id="rId8" Type="http://schemas.openxmlformats.org/officeDocument/2006/relationships/diagramData" Target="../diagrams/data112.xml"/><Relationship Id="rId13" Type="http://schemas.openxmlformats.org/officeDocument/2006/relationships/image" Target="../media/image253.png"/><Relationship Id="rId3" Type="http://schemas.openxmlformats.org/officeDocument/2006/relationships/diagramData" Target="../diagrams/data111.xml"/><Relationship Id="rId7" Type="http://schemas.microsoft.com/office/2007/relationships/diagramDrawing" Target="../diagrams/drawing111.xml"/><Relationship Id="rId12" Type="http://schemas.microsoft.com/office/2007/relationships/diagramDrawing" Target="../diagrams/drawing112.xml"/><Relationship Id="rId2" Type="http://schemas.openxmlformats.org/officeDocument/2006/relationships/notesSlide" Target="../notesSlides/notesSlide189.xml"/><Relationship Id="rId1" Type="http://schemas.openxmlformats.org/officeDocument/2006/relationships/slideLayout" Target="../slideLayouts/slideLayout2.xml"/><Relationship Id="rId6" Type="http://schemas.openxmlformats.org/officeDocument/2006/relationships/diagramColors" Target="../diagrams/colors111.xml"/><Relationship Id="rId11" Type="http://schemas.openxmlformats.org/officeDocument/2006/relationships/diagramColors" Target="../diagrams/colors112.xml"/><Relationship Id="rId5" Type="http://schemas.openxmlformats.org/officeDocument/2006/relationships/diagramQuickStyle" Target="../diagrams/quickStyle111.xml"/><Relationship Id="rId10" Type="http://schemas.openxmlformats.org/officeDocument/2006/relationships/diagramQuickStyle" Target="../diagrams/quickStyle112.xml"/><Relationship Id="rId4" Type="http://schemas.openxmlformats.org/officeDocument/2006/relationships/diagramLayout" Target="../diagrams/layout111.xml"/><Relationship Id="rId9" Type="http://schemas.openxmlformats.org/officeDocument/2006/relationships/diagramLayout" Target="../diagrams/layout112.xml"/></Relationships>
</file>

<file path=ppt/slides/_rels/slide191.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diagramData" Target="../diagrams/data113.xml"/><Relationship Id="rId7" Type="http://schemas.microsoft.com/office/2007/relationships/diagramDrawing" Target="../diagrams/drawing113.xml"/><Relationship Id="rId2" Type="http://schemas.openxmlformats.org/officeDocument/2006/relationships/notesSlide" Target="../notesSlides/notesSlide190.xml"/><Relationship Id="rId1" Type="http://schemas.openxmlformats.org/officeDocument/2006/relationships/slideLayout" Target="../slideLayouts/slideLayout2.xml"/><Relationship Id="rId6" Type="http://schemas.openxmlformats.org/officeDocument/2006/relationships/diagramColors" Target="../diagrams/colors113.xml"/><Relationship Id="rId11" Type="http://schemas.openxmlformats.org/officeDocument/2006/relationships/image" Target="../media/image257.png"/><Relationship Id="rId5" Type="http://schemas.openxmlformats.org/officeDocument/2006/relationships/diagramQuickStyle" Target="../diagrams/quickStyle113.xml"/><Relationship Id="rId10" Type="http://schemas.openxmlformats.org/officeDocument/2006/relationships/image" Target="../media/image256.jpeg"/><Relationship Id="rId4" Type="http://schemas.openxmlformats.org/officeDocument/2006/relationships/diagramLayout" Target="../diagrams/layout113.xml"/><Relationship Id="rId9" Type="http://schemas.openxmlformats.org/officeDocument/2006/relationships/image" Target="../media/image255.jpeg"/></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diagramData" Target="../diagrams/data114.xml"/><Relationship Id="rId7" Type="http://schemas.microsoft.com/office/2007/relationships/diagramDrawing" Target="../diagrams/drawing114.xml"/><Relationship Id="rId2" Type="http://schemas.openxmlformats.org/officeDocument/2006/relationships/notesSlide" Target="../notesSlides/notesSlide193.xml"/><Relationship Id="rId1" Type="http://schemas.openxmlformats.org/officeDocument/2006/relationships/slideLayout" Target="../slideLayouts/slideLayout2.xml"/><Relationship Id="rId6" Type="http://schemas.openxmlformats.org/officeDocument/2006/relationships/diagramColors" Target="../diagrams/colors114.xml"/><Relationship Id="rId5" Type="http://schemas.openxmlformats.org/officeDocument/2006/relationships/diagramQuickStyle" Target="../diagrams/quickStyle114.xml"/><Relationship Id="rId4" Type="http://schemas.openxmlformats.org/officeDocument/2006/relationships/diagramLayout" Target="../diagrams/layout114.xml"/></Relationships>
</file>

<file path=ppt/slides/_rels/slide195.xml.rels><?xml version="1.0" encoding="UTF-8" standalone="yes"?>
<Relationships xmlns="http://schemas.openxmlformats.org/package/2006/relationships"><Relationship Id="rId8" Type="http://schemas.microsoft.com/office/2007/relationships/diagramDrawing" Target="../diagrams/drawing115.xml"/><Relationship Id="rId3" Type="http://schemas.openxmlformats.org/officeDocument/2006/relationships/image" Target="../media/image258.png"/><Relationship Id="rId7" Type="http://schemas.openxmlformats.org/officeDocument/2006/relationships/diagramColors" Target="../diagrams/colors115.xml"/><Relationship Id="rId2" Type="http://schemas.openxmlformats.org/officeDocument/2006/relationships/notesSlide" Target="../notesSlides/notesSlide194.xml"/><Relationship Id="rId1" Type="http://schemas.openxmlformats.org/officeDocument/2006/relationships/slideLayout" Target="../slideLayouts/slideLayout2.xml"/><Relationship Id="rId6" Type="http://schemas.openxmlformats.org/officeDocument/2006/relationships/diagramQuickStyle" Target="../diagrams/quickStyle115.xml"/><Relationship Id="rId5" Type="http://schemas.openxmlformats.org/officeDocument/2006/relationships/diagramLayout" Target="../diagrams/layout115.xml"/><Relationship Id="rId4" Type="http://schemas.openxmlformats.org/officeDocument/2006/relationships/diagramData" Target="../diagrams/data115.xml"/></Relationships>
</file>

<file path=ppt/slides/_rels/slide196.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diagramData" Target="../diagrams/data116.xml"/><Relationship Id="rId7" Type="http://schemas.microsoft.com/office/2007/relationships/diagramDrawing" Target="../diagrams/drawing116.xml"/><Relationship Id="rId2" Type="http://schemas.openxmlformats.org/officeDocument/2006/relationships/notesSlide" Target="../notesSlides/notesSlide195.xml"/><Relationship Id="rId1" Type="http://schemas.openxmlformats.org/officeDocument/2006/relationships/slideLayout" Target="../slideLayouts/slideLayout2.xml"/><Relationship Id="rId6" Type="http://schemas.openxmlformats.org/officeDocument/2006/relationships/diagramColors" Target="../diagrams/colors116.xml"/><Relationship Id="rId5" Type="http://schemas.openxmlformats.org/officeDocument/2006/relationships/diagramQuickStyle" Target="../diagrams/quickStyle116.xml"/><Relationship Id="rId4" Type="http://schemas.openxmlformats.org/officeDocument/2006/relationships/diagramLayout" Target="../diagrams/layout116.xml"/></Relationships>
</file>

<file path=ppt/slides/_rels/slide197.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196.xml"/><Relationship Id="rId1" Type="http://schemas.openxmlformats.org/officeDocument/2006/relationships/slideLayout" Target="../slideLayouts/slideLayout2.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264.png"/></Relationships>
</file>

<file path=ppt/slides/_rels/slide198.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197.xml"/><Relationship Id="rId1" Type="http://schemas.openxmlformats.org/officeDocument/2006/relationships/slideLayout" Target="../slideLayouts/slideLayout2.xml"/><Relationship Id="rId4" Type="http://schemas.openxmlformats.org/officeDocument/2006/relationships/image" Target="../media/image268.png"/></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00.xml.rels><?xml version="1.0" encoding="UTF-8" standalone="yes"?>
<Relationships xmlns="http://schemas.openxmlformats.org/package/2006/relationships"><Relationship Id="rId8" Type="http://schemas.microsoft.com/office/2007/relationships/diagramDrawing" Target="../diagrams/drawing117.xml"/><Relationship Id="rId13" Type="http://schemas.microsoft.com/office/2007/relationships/diagramDrawing" Target="../diagrams/drawing118.xml"/><Relationship Id="rId18" Type="http://schemas.microsoft.com/office/2007/relationships/diagramDrawing" Target="../diagrams/drawing119.xml"/><Relationship Id="rId3" Type="http://schemas.openxmlformats.org/officeDocument/2006/relationships/image" Target="../media/image97.png"/><Relationship Id="rId7" Type="http://schemas.openxmlformats.org/officeDocument/2006/relationships/diagramColors" Target="../diagrams/colors117.xml"/><Relationship Id="rId12" Type="http://schemas.openxmlformats.org/officeDocument/2006/relationships/diagramColors" Target="../diagrams/colors118.xml"/><Relationship Id="rId17" Type="http://schemas.openxmlformats.org/officeDocument/2006/relationships/diagramColors" Target="../diagrams/colors119.xml"/><Relationship Id="rId2" Type="http://schemas.openxmlformats.org/officeDocument/2006/relationships/notesSlide" Target="../notesSlides/notesSlide199.xml"/><Relationship Id="rId16" Type="http://schemas.openxmlformats.org/officeDocument/2006/relationships/diagramQuickStyle" Target="../diagrams/quickStyle119.xml"/><Relationship Id="rId1" Type="http://schemas.openxmlformats.org/officeDocument/2006/relationships/slideLayout" Target="../slideLayouts/slideLayout2.xml"/><Relationship Id="rId6" Type="http://schemas.openxmlformats.org/officeDocument/2006/relationships/diagramQuickStyle" Target="../diagrams/quickStyle117.xml"/><Relationship Id="rId11" Type="http://schemas.openxmlformats.org/officeDocument/2006/relationships/diagramQuickStyle" Target="../diagrams/quickStyle118.xml"/><Relationship Id="rId5" Type="http://schemas.openxmlformats.org/officeDocument/2006/relationships/diagramLayout" Target="../diagrams/layout117.xml"/><Relationship Id="rId15" Type="http://schemas.openxmlformats.org/officeDocument/2006/relationships/diagramLayout" Target="../diagrams/layout119.xml"/><Relationship Id="rId10" Type="http://schemas.openxmlformats.org/officeDocument/2006/relationships/diagramLayout" Target="../diagrams/layout118.xml"/><Relationship Id="rId4" Type="http://schemas.openxmlformats.org/officeDocument/2006/relationships/diagramData" Target="../diagrams/data117.xml"/><Relationship Id="rId9" Type="http://schemas.openxmlformats.org/officeDocument/2006/relationships/diagramData" Target="../diagrams/data118.xml"/><Relationship Id="rId14" Type="http://schemas.openxmlformats.org/officeDocument/2006/relationships/diagramData" Target="../diagrams/data119.xml"/></Relationships>
</file>

<file path=ppt/slides/_rels/slide201.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8" Type="http://schemas.microsoft.com/office/2007/relationships/diagramDrawing" Target="../diagrams/drawing120.xml"/><Relationship Id="rId3" Type="http://schemas.openxmlformats.org/officeDocument/2006/relationships/image" Target="../media/image272.png"/><Relationship Id="rId7" Type="http://schemas.openxmlformats.org/officeDocument/2006/relationships/diagramColors" Target="../diagrams/colors120.xml"/><Relationship Id="rId2" Type="http://schemas.openxmlformats.org/officeDocument/2006/relationships/notesSlide" Target="../notesSlides/notesSlide201.xml"/><Relationship Id="rId1" Type="http://schemas.openxmlformats.org/officeDocument/2006/relationships/slideLayout" Target="../slideLayouts/slideLayout2.xml"/><Relationship Id="rId6" Type="http://schemas.openxmlformats.org/officeDocument/2006/relationships/diagramQuickStyle" Target="../diagrams/quickStyle120.xml"/><Relationship Id="rId5" Type="http://schemas.openxmlformats.org/officeDocument/2006/relationships/diagramLayout" Target="../diagrams/layout120.xml"/><Relationship Id="rId4" Type="http://schemas.openxmlformats.org/officeDocument/2006/relationships/diagramData" Target="../diagrams/data120.xml"/></Relationships>
</file>

<file path=ppt/slides/_rels/slide203.xml.rels><?xml version="1.0" encoding="UTF-8" standalone="yes"?>
<Relationships xmlns="http://schemas.openxmlformats.org/package/2006/relationships"><Relationship Id="rId8" Type="http://schemas.microsoft.com/office/2007/relationships/diagramDrawing" Target="../diagrams/drawing121.xml"/><Relationship Id="rId3" Type="http://schemas.openxmlformats.org/officeDocument/2006/relationships/image" Target="../media/image277.svg"/><Relationship Id="rId7" Type="http://schemas.openxmlformats.org/officeDocument/2006/relationships/diagramColors" Target="../diagrams/colors121.xml"/><Relationship Id="rId2" Type="http://schemas.openxmlformats.org/officeDocument/2006/relationships/notesSlide" Target="../notesSlides/notesSlide202.xml"/><Relationship Id="rId1" Type="http://schemas.openxmlformats.org/officeDocument/2006/relationships/slideLayout" Target="../slideLayouts/slideLayout2.xml"/><Relationship Id="rId6" Type="http://schemas.openxmlformats.org/officeDocument/2006/relationships/diagramQuickStyle" Target="../diagrams/quickStyle121.xml"/><Relationship Id="rId5" Type="http://schemas.openxmlformats.org/officeDocument/2006/relationships/diagramLayout" Target="../diagrams/layout121.xml"/><Relationship Id="rId4" Type="http://schemas.openxmlformats.org/officeDocument/2006/relationships/diagramData" Target="../diagrams/data121.xml"/></Relationships>
</file>

<file path=ppt/slides/_rels/slide204.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03.xml"/><Relationship Id="rId1" Type="http://schemas.openxmlformats.org/officeDocument/2006/relationships/slideLayout" Target="../slideLayouts/slideLayout2.xml"/><Relationship Id="rId4" Type="http://schemas.openxmlformats.org/officeDocument/2006/relationships/image" Target="../media/image279.svg"/></Relationships>
</file>

<file path=ppt/slides/_rels/slide205.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04.xml"/><Relationship Id="rId1" Type="http://schemas.openxmlformats.org/officeDocument/2006/relationships/slideLayout" Target="../slideLayouts/slideLayout2.xml"/><Relationship Id="rId4" Type="http://schemas.openxmlformats.org/officeDocument/2006/relationships/image" Target="../media/image279.svg"/></Relationships>
</file>

<file path=ppt/slides/_rels/slide206.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05.xml"/><Relationship Id="rId1" Type="http://schemas.openxmlformats.org/officeDocument/2006/relationships/slideLayout" Target="../slideLayouts/slideLayout2.xml"/><Relationship Id="rId4" Type="http://schemas.openxmlformats.org/officeDocument/2006/relationships/image" Target="../media/image279.svg"/></Relationships>
</file>

<file path=ppt/slides/_rels/slide207.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06.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58.png"/></Relationships>
</file>

<file path=ppt/slides/_rels/slide208.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diagramData" Target="../diagrams/data122.xml"/><Relationship Id="rId7" Type="http://schemas.microsoft.com/office/2007/relationships/diagramDrawing" Target="../diagrams/drawing122.xml"/><Relationship Id="rId2" Type="http://schemas.openxmlformats.org/officeDocument/2006/relationships/notesSlide" Target="../notesSlides/notesSlide207.xml"/><Relationship Id="rId1" Type="http://schemas.openxmlformats.org/officeDocument/2006/relationships/slideLayout" Target="../slideLayouts/slideLayout2.xml"/><Relationship Id="rId6" Type="http://schemas.openxmlformats.org/officeDocument/2006/relationships/diagramColors" Target="../diagrams/colors122.xml"/><Relationship Id="rId5" Type="http://schemas.openxmlformats.org/officeDocument/2006/relationships/diagramQuickStyle" Target="../diagrams/quickStyle122.xml"/><Relationship Id="rId4" Type="http://schemas.openxmlformats.org/officeDocument/2006/relationships/diagramLayout" Target="../diagrams/layout122.xml"/><Relationship Id="rId9" Type="http://schemas.openxmlformats.org/officeDocument/2006/relationships/image" Target="../media/image279.svg"/></Relationships>
</file>

<file path=ppt/slides/_rels/slide209.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0.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209.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11.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10.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85.svg"/></Relationships>
</file>

<file path=ppt/slides/_rels/slide212.xml.rels><?xml version="1.0" encoding="UTF-8" standalone="yes"?>
<Relationships xmlns="http://schemas.openxmlformats.org/package/2006/relationships"><Relationship Id="rId3" Type="http://schemas.openxmlformats.org/officeDocument/2006/relationships/image" Target="../media/image279.svg"/><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8" Type="http://schemas.microsoft.com/office/2007/relationships/diagramDrawing" Target="../diagrams/drawing123.xml"/><Relationship Id="rId3" Type="http://schemas.openxmlformats.org/officeDocument/2006/relationships/image" Target="../media/image278.svg"/><Relationship Id="rId7" Type="http://schemas.openxmlformats.org/officeDocument/2006/relationships/diagramColors" Target="../diagrams/colors123.xml"/><Relationship Id="rId2" Type="http://schemas.openxmlformats.org/officeDocument/2006/relationships/notesSlide" Target="../notesSlides/notesSlide212.xml"/><Relationship Id="rId1" Type="http://schemas.openxmlformats.org/officeDocument/2006/relationships/slideLayout" Target="../slideLayouts/slideLayout2.xml"/><Relationship Id="rId6" Type="http://schemas.openxmlformats.org/officeDocument/2006/relationships/diagramQuickStyle" Target="../diagrams/quickStyle123.xml"/><Relationship Id="rId5" Type="http://schemas.openxmlformats.org/officeDocument/2006/relationships/diagramLayout" Target="../diagrams/layout123.xml"/><Relationship Id="rId4" Type="http://schemas.openxmlformats.org/officeDocument/2006/relationships/diagramData" Target="../diagrams/data123.xml"/><Relationship Id="rId9" Type="http://schemas.openxmlformats.org/officeDocument/2006/relationships/image" Target="../media/image286.png"/></Relationships>
</file>

<file path=ppt/slides/_rels/slide214.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213.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15.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214.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16.xml.rels><?xml version="1.0" encoding="UTF-8" standalone="yes"?>
<Relationships xmlns="http://schemas.openxmlformats.org/package/2006/relationships"><Relationship Id="rId3" Type="http://schemas.openxmlformats.org/officeDocument/2006/relationships/image" Target="../media/image289.png"/><Relationship Id="rId2" Type="http://schemas.openxmlformats.org/officeDocument/2006/relationships/notesSlide" Target="../notesSlides/notesSlide215.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17.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16.xml"/><Relationship Id="rId1" Type="http://schemas.openxmlformats.org/officeDocument/2006/relationships/slideLayout" Target="../slideLayouts/slideLayout2.xml"/><Relationship Id="rId4" Type="http://schemas.openxmlformats.org/officeDocument/2006/relationships/image" Target="../media/image279.svg"/></Relationships>
</file>

<file path=ppt/slides/_rels/slide218.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217.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19.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notesSlide" Target="../notesSlides/notesSlide218.xml"/><Relationship Id="rId1" Type="http://schemas.openxmlformats.org/officeDocument/2006/relationships/slideLayout" Target="../slideLayouts/slideLayout2.xml"/><Relationship Id="rId4" Type="http://schemas.openxmlformats.org/officeDocument/2006/relationships/image" Target="../media/image279.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notesSlide" Target="../notesSlides/notesSlide219.xml"/><Relationship Id="rId1" Type="http://schemas.openxmlformats.org/officeDocument/2006/relationships/slideLayout" Target="../slideLayouts/slideLayout2.xml"/><Relationship Id="rId5" Type="http://schemas.openxmlformats.org/officeDocument/2006/relationships/image" Target="../media/image279.svg"/><Relationship Id="rId4" Type="http://schemas.openxmlformats.org/officeDocument/2006/relationships/image" Target="../media/image278.svg"/></Relationships>
</file>

<file path=ppt/slides/_rels/slide221.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notesSlide" Target="../notesSlides/notesSlide220.xml"/><Relationship Id="rId1" Type="http://schemas.openxmlformats.org/officeDocument/2006/relationships/slideLayout" Target="../slideLayouts/slideLayout2.xml"/><Relationship Id="rId5" Type="http://schemas.openxmlformats.org/officeDocument/2006/relationships/image" Target="../media/image278.svg"/><Relationship Id="rId4" Type="http://schemas.openxmlformats.org/officeDocument/2006/relationships/image" Target="../media/image279.svg"/></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28.jpe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hyperlink" Target="mailto:agilemanifesto.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google.com/url?sa=i&amp;url=https%3A%2F%2Fpubs.opengroup.org%2Ftogaf-standard%2Fintroduction%2Fchap02.html&amp;psig=AOvVaw2XtZdbcB_-XAPMiePMTps9&amp;ust=1689770664066000&amp;source=images&amp;cd=vfe&amp;opi=89978449&amp;ved=0CBEQjRxqFwoTCJCDrrOkmIADFQAAAAAdAAAAABAh"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bin"/><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49.jpeg"/><Relationship Id="rId7" Type="http://schemas.openxmlformats.org/officeDocument/2006/relationships/diagramColors" Target="../diagrams/colors17.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52.png"/><Relationship Id="rId7" Type="http://schemas.openxmlformats.org/officeDocument/2006/relationships/diagramColors" Target="../diagrams/colors1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6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43.png"/></Relationships>
</file>

<file path=ppt/slides/_rels/slide73.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79.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96.png"/><Relationship Id="rId7" Type="http://schemas.openxmlformats.org/officeDocument/2006/relationships/diagramColors" Target="../diagrams/colors27.xm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85.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97.png"/><Relationship Id="rId7" Type="http://schemas.openxmlformats.org/officeDocument/2006/relationships/diagramColors" Target="../diagrams/colors28.xml"/><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97.png"/></Relationships>
</file>

<file path=ppt/slides/_rels/slide9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 Id="rId9" Type="http://schemas.openxmlformats.org/officeDocument/2006/relationships/image" Target="../media/image97.png"/></Relationships>
</file>

<file path=ppt/slides/_rels/slide93.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 Id="rId9" Type="http://schemas.openxmlformats.org/officeDocument/2006/relationships/image" Target="../media/image97.png"/></Relationships>
</file>

<file path=ppt/slides/_rels/slide9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95.xml.rels><?xml version="1.0" encoding="UTF-8" standalone="yes"?>
<Relationships xmlns="http://schemas.openxmlformats.org/package/2006/relationships"><Relationship Id="rId8" Type="http://schemas.openxmlformats.org/officeDocument/2006/relationships/diagramData" Target="../diagrams/data34.xml"/><Relationship Id="rId13" Type="http://schemas.openxmlformats.org/officeDocument/2006/relationships/image" Target="../media/image110.png"/><Relationship Id="rId3" Type="http://schemas.openxmlformats.org/officeDocument/2006/relationships/diagramData" Target="../diagrams/data33.xml"/><Relationship Id="rId7" Type="http://schemas.microsoft.com/office/2007/relationships/diagramDrawing" Target="../diagrams/drawing33.xml"/><Relationship Id="rId12" Type="http://schemas.microsoft.com/office/2007/relationships/diagramDrawing" Target="../diagrams/drawing34.xml"/><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diagramColors" Target="../diagrams/colors33.xml"/><Relationship Id="rId11" Type="http://schemas.openxmlformats.org/officeDocument/2006/relationships/diagramColors" Target="../diagrams/colors34.xml"/><Relationship Id="rId5" Type="http://schemas.openxmlformats.org/officeDocument/2006/relationships/diagramQuickStyle" Target="../diagrams/quickStyle33.xml"/><Relationship Id="rId10" Type="http://schemas.openxmlformats.org/officeDocument/2006/relationships/diagramQuickStyle" Target="../diagrams/quickStyle34.xml"/><Relationship Id="rId4" Type="http://schemas.openxmlformats.org/officeDocument/2006/relationships/diagramLayout" Target="../diagrams/layout33.xml"/><Relationship Id="rId9" Type="http://schemas.openxmlformats.org/officeDocument/2006/relationships/diagramLayout" Target="../diagrams/layout34.xml"/><Relationship Id="rId14" Type="http://schemas.openxmlformats.org/officeDocument/2006/relationships/image" Target="../media/image97.png"/></Relationships>
</file>

<file path=ppt/slides/_rels/slide96.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 Id="rId9" Type="http://schemas.openxmlformats.org/officeDocument/2006/relationships/image" Target="../media/image97.png"/></Relationships>
</file>

<file path=ppt/slides/_rels/slide97.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119.bin"/><Relationship Id="rId7" Type="http://schemas.openxmlformats.org/officeDocument/2006/relationships/diagramColors" Target="../diagrams/colors36.xm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diagramQuickStyle" Target="../diagrams/quickStyle36.xml"/><Relationship Id="rId5" Type="http://schemas.openxmlformats.org/officeDocument/2006/relationships/diagramLayout" Target="../diagrams/layout36.xml"/><Relationship Id="rId10" Type="http://schemas.openxmlformats.org/officeDocument/2006/relationships/image" Target="../media/image97.png"/><Relationship Id="rId4" Type="http://schemas.openxmlformats.org/officeDocument/2006/relationships/diagramData" Target="../diagrams/data36.xml"/><Relationship Id="rId9" Type="http://schemas.openxmlformats.org/officeDocument/2006/relationships/image" Target="../media/image110.png"/></Relationships>
</file>

<file path=ppt/slides/_rels/slide9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9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 Id="rId9" Type="http://schemas.openxmlformats.org/officeDocument/2006/relationships/image" Target="../media/image9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1/40</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rPr>
              <a:t>Module 01/16</a:t>
            </a:r>
          </a:p>
        </p:txBody>
      </p:sp>
      <p:sp>
        <p:nvSpPr>
          <p:cNvPr id="8" name="TextBox 7">
            <a:extLst>
              <a:ext uri="{FF2B5EF4-FFF2-40B4-BE49-F238E27FC236}">
                <a16:creationId xmlns:a16="http://schemas.microsoft.com/office/drawing/2014/main" id="{BF06EAE3-B56C-444F-BEA3-608E665B196A}"/>
              </a:ext>
            </a:extLst>
          </p:cNvPr>
          <p:cNvSpPr txBox="1"/>
          <p:nvPr/>
        </p:nvSpPr>
        <p:spPr>
          <a:xfrm>
            <a:off x="3886554" y="3561618"/>
            <a:ext cx="1370889"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01</a:t>
            </a:r>
            <a:br>
              <a:rPr lang="en-GB" sz="2100">
                <a:solidFill>
                  <a:srgbClr val="2F528F"/>
                </a:solidFill>
                <a:latin typeface="Calibri" panose="020F0502020204030204" pitchFamily="34" charset="0"/>
              </a:rPr>
            </a:b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rPr>
              <a:t>Overview</a:t>
            </a:r>
          </a:p>
        </p:txBody>
      </p:sp>
      <p:sp>
        <p:nvSpPr>
          <p:cNvPr id="2" name="TextBox 1">
            <a:extLst>
              <a:ext uri="{FF2B5EF4-FFF2-40B4-BE49-F238E27FC236}">
                <a16:creationId xmlns:a16="http://schemas.microsoft.com/office/drawing/2014/main" id="{71EB3D70-75B4-9D09-0688-C44691D4809C}"/>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7FE9B65A-BC97-9377-F38D-04C772130DDC}"/>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7" name="TextBox 6">
            <a:extLst>
              <a:ext uri="{FF2B5EF4-FFF2-40B4-BE49-F238E27FC236}">
                <a16:creationId xmlns:a16="http://schemas.microsoft.com/office/drawing/2014/main" id="{1D7F32C9-3430-F3CA-5428-F678A7B3F65E}"/>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9" name="TextBox 8">
            <a:extLst>
              <a:ext uri="{FF2B5EF4-FFF2-40B4-BE49-F238E27FC236}">
                <a16:creationId xmlns:a16="http://schemas.microsoft.com/office/drawing/2014/main" id="{96047B90-7423-B3C9-D063-406680B1E76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010647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9CE728C-3549-49B3-BF3F-FBD820201FB8}"/>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TOGAF® come from – 02/04</a:t>
            </a:r>
          </a:p>
        </p:txBody>
      </p:sp>
      <p:sp>
        <p:nvSpPr>
          <p:cNvPr id="3" name="Footer">
            <a:extLst>
              <a:ext uri="{FF2B5EF4-FFF2-40B4-BE49-F238E27FC236}">
                <a16:creationId xmlns:a16="http://schemas.microsoft.com/office/drawing/2014/main" id="{3DBAC994-0B59-4F0C-B08A-CABB54BE4F71}"/>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10/40</a:t>
            </a:r>
          </a:p>
        </p:txBody>
      </p:sp>
      <p:sp>
        <p:nvSpPr>
          <p:cNvPr id="4" name="TextBox 3">
            <a:extLst>
              <a:ext uri="{FF2B5EF4-FFF2-40B4-BE49-F238E27FC236}">
                <a16:creationId xmlns:a16="http://schemas.microsoft.com/office/drawing/2014/main" id="{FBB2614F-853E-422B-8948-B1875C25EAE5}"/>
              </a:ext>
            </a:extLst>
          </p:cNvPr>
          <p:cNvSpPr txBox="1"/>
          <p:nvPr/>
        </p:nvSpPr>
        <p:spPr>
          <a:xfrm>
            <a:off x="909131" y="845105"/>
            <a:ext cx="7848872" cy="300083"/>
          </a:xfrm>
          <a:prstGeom prst="rect">
            <a:avLst/>
          </a:prstGeom>
          <a:noFill/>
        </p:spPr>
        <p:txBody>
          <a:bodyPr wrap="square" rtlCol="0">
            <a:spAutoFit/>
          </a:bodyPr>
          <a:lstStyle/>
          <a:p>
            <a:r>
              <a:rPr lang="en-GB" sz="1500" b="1">
                <a:solidFill>
                  <a:srgbClr val="2F528F"/>
                </a:solidFill>
                <a:latin typeface="Calibri" panose="020F0502020204030204" pitchFamily="34" charset="0"/>
              </a:rPr>
              <a:t>Pressure in 1980s from Government – IT industry to control diversity</a:t>
            </a:r>
          </a:p>
        </p:txBody>
      </p:sp>
      <p:sp>
        <p:nvSpPr>
          <p:cNvPr id="5" name="Rectangle 4">
            <a:extLst>
              <a:ext uri="{FF2B5EF4-FFF2-40B4-BE49-F238E27FC236}">
                <a16:creationId xmlns:a16="http://schemas.microsoft.com/office/drawing/2014/main" id="{3385BB8D-98FA-4333-9415-2ACC027410CF}"/>
              </a:ext>
            </a:extLst>
          </p:cNvPr>
          <p:cNvSpPr/>
          <p:nvPr/>
        </p:nvSpPr>
        <p:spPr>
          <a:xfrm>
            <a:off x="408806" y="1611698"/>
            <a:ext cx="4067396" cy="1177245"/>
          </a:xfrm>
          <a:prstGeom prst="rect">
            <a:avLst/>
          </a:prstGeom>
        </p:spPr>
        <p:txBody>
          <a:bodyPr wrap="square">
            <a:spAutoFit/>
          </a:bodyPr>
          <a:lstStyle/>
          <a:p>
            <a:r>
              <a:rPr lang="en-US" sz="1200" b="1">
                <a:solidFill>
                  <a:srgbClr val="2F528F"/>
                </a:solidFill>
                <a:latin typeface="Calibri" panose="020F0502020204030204" pitchFamily="34" charset="0"/>
              </a:rPr>
              <a:t>X/Open Company, Ltd.</a:t>
            </a:r>
            <a:r>
              <a:rPr lang="en-US" sz="1200">
                <a:solidFill>
                  <a:srgbClr val="2F528F"/>
                </a:solidFill>
                <a:latin typeface="Calibri" panose="020F0502020204030204" pitchFamily="34" charset="0"/>
              </a:rPr>
              <a:t> 1984-1996</a:t>
            </a:r>
            <a:br>
              <a:rPr lang="en-US" sz="1200">
                <a:solidFill>
                  <a:srgbClr val="2F528F"/>
                </a:solidFill>
                <a:latin typeface="Calibri" panose="020F0502020204030204" pitchFamily="34" charset="0"/>
              </a:rPr>
            </a:br>
            <a:r>
              <a:rPr lang="en-US" sz="1200">
                <a:solidFill>
                  <a:srgbClr val="2F528F"/>
                </a:solidFill>
                <a:latin typeface="Calibri" panose="020F0502020204030204" pitchFamily="34" charset="0"/>
              </a:rPr>
              <a:t>European UNIX systems manufacturers consortium</a:t>
            </a:r>
            <a:br>
              <a:rPr lang="en-US" sz="1200">
                <a:solidFill>
                  <a:srgbClr val="2F528F"/>
                </a:solidFill>
                <a:latin typeface="Calibri" panose="020F0502020204030204" pitchFamily="34" charset="0"/>
              </a:rPr>
            </a:br>
            <a:endParaRPr lang="en-US" sz="1200">
              <a:solidFill>
                <a:srgbClr val="2F528F"/>
              </a:solidFill>
              <a:latin typeface="Calibri" panose="020F0502020204030204" pitchFamily="34" charset="0"/>
            </a:endParaRPr>
          </a:p>
          <a:p>
            <a:r>
              <a:rPr lang="en-US" sz="1200">
                <a:solidFill>
                  <a:srgbClr val="2F528F"/>
                </a:solidFill>
                <a:latin typeface="Calibri" panose="020F0502020204030204" pitchFamily="34" charset="0"/>
              </a:rPr>
              <a:t>Groupe Bull, ICL, Siemens, Olivetti, Nixdorf Computer, Philips, Ericsson</a:t>
            </a:r>
            <a:endParaRPr lang="en-GB" sz="1200">
              <a:solidFill>
                <a:srgbClr val="2F528F"/>
              </a:solidFill>
              <a:latin typeface="Calibri" panose="020F0502020204030204" pitchFamily="34" charset="0"/>
            </a:endParaRPr>
          </a:p>
        </p:txBody>
      </p:sp>
      <p:sp>
        <p:nvSpPr>
          <p:cNvPr id="6" name="Rectangle 5">
            <a:extLst>
              <a:ext uri="{FF2B5EF4-FFF2-40B4-BE49-F238E27FC236}">
                <a16:creationId xmlns:a16="http://schemas.microsoft.com/office/drawing/2014/main" id="{873F149B-769E-4D33-9108-C81B4F21C328}"/>
              </a:ext>
            </a:extLst>
          </p:cNvPr>
          <p:cNvSpPr/>
          <p:nvPr/>
        </p:nvSpPr>
        <p:spPr>
          <a:xfrm>
            <a:off x="4833567" y="1581230"/>
            <a:ext cx="4320480" cy="1361911"/>
          </a:xfrm>
          <a:prstGeom prst="rect">
            <a:avLst/>
          </a:prstGeom>
        </p:spPr>
        <p:txBody>
          <a:bodyPr wrap="square">
            <a:spAutoFit/>
          </a:bodyPr>
          <a:lstStyle/>
          <a:p>
            <a:r>
              <a:rPr lang="en-US" sz="1200" b="1">
                <a:solidFill>
                  <a:srgbClr val="2F528F"/>
                </a:solidFill>
                <a:latin typeface="Calibri" panose="020F0502020204030204" pitchFamily="34" charset="0"/>
              </a:rPr>
              <a:t>Open Software Foundation</a:t>
            </a:r>
            <a:r>
              <a:rPr lang="en-US" sz="1200">
                <a:solidFill>
                  <a:srgbClr val="2F528F"/>
                </a:solidFill>
                <a:latin typeface="Calibri" panose="020F0502020204030204" pitchFamily="34" charset="0"/>
              </a:rPr>
              <a:t> (</a:t>
            </a:r>
            <a:r>
              <a:rPr lang="en-US" sz="1200" b="1">
                <a:solidFill>
                  <a:srgbClr val="2F528F"/>
                </a:solidFill>
                <a:latin typeface="Calibri" panose="020F0502020204030204" pitchFamily="34" charset="0"/>
              </a:rPr>
              <a:t>OSF</a:t>
            </a:r>
            <a:r>
              <a:rPr lang="en-US" sz="1200">
                <a:solidFill>
                  <a:srgbClr val="2F528F"/>
                </a:solidFill>
                <a:latin typeface="Calibri" panose="020F0502020204030204" pitchFamily="34" charset="0"/>
              </a:rPr>
              <a:t>) 1988-1996</a:t>
            </a:r>
          </a:p>
          <a:p>
            <a:r>
              <a:rPr lang="en-US" sz="1200">
                <a:solidFill>
                  <a:srgbClr val="2F528F"/>
                </a:solidFill>
                <a:latin typeface="Calibri" panose="020F0502020204030204" pitchFamily="34" charset="0"/>
              </a:rPr>
              <a:t>not-for-profit organization founded under the U.S. National Cooperative Research Act, 1984</a:t>
            </a:r>
            <a:br>
              <a:rPr lang="en-US" sz="1200">
                <a:solidFill>
                  <a:srgbClr val="2F528F"/>
                </a:solidFill>
                <a:latin typeface="Calibri" panose="020F0502020204030204" pitchFamily="34" charset="0"/>
              </a:rPr>
            </a:br>
            <a:endParaRPr lang="en-US" sz="1200">
              <a:solidFill>
                <a:srgbClr val="2F528F"/>
              </a:solidFill>
              <a:latin typeface="Calibri" panose="020F0502020204030204" pitchFamily="34" charset="0"/>
            </a:endParaRPr>
          </a:p>
          <a:p>
            <a:r>
              <a:rPr lang="en-US" sz="1200">
                <a:solidFill>
                  <a:srgbClr val="2F528F"/>
                </a:solidFill>
                <a:latin typeface="Calibri" panose="020F0502020204030204" pitchFamily="34" charset="0"/>
              </a:rPr>
              <a:t>Apollo Computer, Groupe Bull, Digital Equipment Corporation, Hewlett-Packard, IBM, Nixdorf Computer, and Siemens AG, Philips,  Hitachi</a:t>
            </a:r>
            <a:endParaRPr lang="en-GB" sz="1200">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B1086BE2-DB41-4C5D-9D47-2632BC9BE820}"/>
              </a:ext>
            </a:extLst>
          </p:cNvPr>
          <p:cNvSpPr txBox="1"/>
          <p:nvPr/>
        </p:nvSpPr>
        <p:spPr>
          <a:xfrm>
            <a:off x="2538302" y="3826474"/>
            <a:ext cx="4067396" cy="623248"/>
          </a:xfrm>
          <a:prstGeom prst="rect">
            <a:avLst/>
          </a:prstGeom>
          <a:noFill/>
        </p:spPr>
        <p:txBody>
          <a:bodyPr wrap="none" rtlCol="0">
            <a:spAutoFit/>
          </a:bodyPr>
          <a:lstStyle/>
          <a:p>
            <a:r>
              <a:rPr lang="en-GB" sz="1200">
                <a:solidFill>
                  <a:srgbClr val="2F528F"/>
                </a:solidFill>
                <a:latin typeface="Calibri" panose="020F0502020204030204" pitchFamily="34" charset="0"/>
              </a:rPr>
              <a:t>The </a:t>
            </a:r>
            <a:r>
              <a:rPr lang="en-GB" sz="1200" b="1">
                <a:solidFill>
                  <a:srgbClr val="2F528F"/>
                </a:solidFill>
                <a:latin typeface="Calibri" panose="020F0502020204030204" pitchFamily="34" charset="0"/>
              </a:rPr>
              <a:t>Open Group LLC </a:t>
            </a:r>
            <a:r>
              <a:rPr lang="en-GB" sz="1200">
                <a:solidFill>
                  <a:srgbClr val="2F528F"/>
                </a:solidFill>
                <a:latin typeface="Calibri" panose="020F0502020204030204" pitchFamily="34" charset="0"/>
              </a:rPr>
              <a:t>was incorporated in 1996</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as the parent of X/Open Company Limited </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(now The Open Group Limited) and OSF</a:t>
            </a:r>
          </a:p>
        </p:txBody>
      </p:sp>
      <p:sp>
        <p:nvSpPr>
          <p:cNvPr id="8" name="Bent Arrow 10">
            <a:extLst>
              <a:ext uri="{FF2B5EF4-FFF2-40B4-BE49-F238E27FC236}">
                <a16:creationId xmlns:a16="http://schemas.microsoft.com/office/drawing/2014/main" id="{8E4889D5-619A-431F-877F-E88F6C1C9F01}"/>
              </a:ext>
            </a:extLst>
          </p:cNvPr>
          <p:cNvSpPr/>
          <p:nvPr/>
        </p:nvSpPr>
        <p:spPr>
          <a:xfrm rot="10800000" flipH="1">
            <a:off x="1361787" y="3255456"/>
            <a:ext cx="1080716" cy="837068"/>
          </a:xfrm>
          <a:prstGeom prst="bentArrow">
            <a:avLst>
              <a:gd name="adj1" fmla="val 17308"/>
              <a:gd name="adj2" fmla="val 17049"/>
              <a:gd name="adj3" fmla="val 25000"/>
              <a:gd name="adj4" fmla="val 43750"/>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rgbClr val="002060"/>
              </a:solidFill>
            </a:endParaRPr>
          </a:p>
        </p:txBody>
      </p:sp>
      <p:sp>
        <p:nvSpPr>
          <p:cNvPr id="10" name="Bent Arrow 10">
            <a:extLst>
              <a:ext uri="{FF2B5EF4-FFF2-40B4-BE49-F238E27FC236}">
                <a16:creationId xmlns:a16="http://schemas.microsoft.com/office/drawing/2014/main" id="{722CF66A-147D-43C0-828B-4EC1F34F7CB5}"/>
              </a:ext>
            </a:extLst>
          </p:cNvPr>
          <p:cNvSpPr/>
          <p:nvPr/>
        </p:nvSpPr>
        <p:spPr>
          <a:xfrm rot="10800000">
            <a:off x="6650409" y="3255456"/>
            <a:ext cx="1080716" cy="837068"/>
          </a:xfrm>
          <a:prstGeom prst="bentArrow">
            <a:avLst>
              <a:gd name="adj1" fmla="val 17308"/>
              <a:gd name="adj2" fmla="val 17049"/>
              <a:gd name="adj3" fmla="val 25000"/>
              <a:gd name="adj4" fmla="val 43750"/>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rgbClr val="002060"/>
              </a:solidFill>
            </a:endParaRPr>
          </a:p>
        </p:txBody>
      </p:sp>
      <p:cxnSp>
        <p:nvCxnSpPr>
          <p:cNvPr id="11" name="Straight Connector 10">
            <a:extLst>
              <a:ext uri="{FF2B5EF4-FFF2-40B4-BE49-F238E27FC236}">
                <a16:creationId xmlns:a16="http://schemas.microsoft.com/office/drawing/2014/main" id="{C2D440DC-2C06-AB2E-0AD3-CB14FFC6A049}"/>
              </a:ext>
            </a:extLst>
          </p:cNvPr>
          <p:cNvCxnSpPr/>
          <p:nvPr/>
        </p:nvCxnSpPr>
        <p:spPr>
          <a:xfrm>
            <a:off x="4471844" y="1420586"/>
            <a:ext cx="0" cy="190345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0A7119-5382-DD94-F37C-6D4C3A41228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95024751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E37C138-9F01-43A2-9B40-59DD2AF299C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B - 03/03 - O</a:t>
            </a:r>
            <a:r>
              <a:rPr lang="en-GB">
                <a:solidFill>
                  <a:srgbClr val="2F528F"/>
                </a:solidFill>
              </a:rPr>
              <a:t>utputs</a:t>
            </a:r>
            <a:endParaRPr lang="en-GB">
              <a:solidFill>
                <a:srgbClr val="2F528F"/>
              </a:solidFill>
              <a:latin typeface="Calibri" panose="020F0502020204030204" pitchFamily="34" charset="0"/>
            </a:endParaRPr>
          </a:p>
        </p:txBody>
      </p:sp>
      <p:sp>
        <p:nvSpPr>
          <p:cNvPr id="4" name="Footer">
            <a:extLst>
              <a:ext uri="{FF2B5EF4-FFF2-40B4-BE49-F238E27FC236}">
                <a16:creationId xmlns:a16="http://schemas.microsoft.com/office/drawing/2014/main" id="{C097F095-28EA-4F22-8D55-054EFB3BDFEC}"/>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20/29</a:t>
            </a:r>
          </a:p>
        </p:txBody>
      </p:sp>
      <p:sp>
        <p:nvSpPr>
          <p:cNvPr id="3" name="Ref">
            <a:extLst>
              <a:ext uri="{FF2B5EF4-FFF2-40B4-BE49-F238E27FC236}">
                <a16:creationId xmlns:a16="http://schemas.microsoft.com/office/drawing/2014/main" id="{826B5C6B-F173-4DDF-9BF0-8EEDE6607DFB}"/>
              </a:ext>
            </a:extLst>
          </p:cNvPr>
          <p:cNvSpPr/>
          <p:nvPr/>
        </p:nvSpPr>
        <p:spPr>
          <a:xfrm>
            <a:off x="1524000" y="4839303"/>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42 : §4.1</a:t>
            </a:r>
          </a:p>
        </p:txBody>
      </p:sp>
      <p:graphicFrame>
        <p:nvGraphicFramePr>
          <p:cNvPr id="10" name="TextBox 4">
            <a:extLst>
              <a:ext uri="{FF2B5EF4-FFF2-40B4-BE49-F238E27FC236}">
                <a16:creationId xmlns:a16="http://schemas.microsoft.com/office/drawing/2014/main" id="{339F51ED-F35A-D4EC-F955-59FD6D9C1971}"/>
              </a:ext>
            </a:extLst>
          </p:cNvPr>
          <p:cNvGraphicFramePr/>
          <p:nvPr>
            <p:extLst>
              <p:ext uri="{D42A27DB-BD31-4B8C-83A1-F6EECF244321}">
                <p14:modId xmlns:p14="http://schemas.microsoft.com/office/powerpoint/2010/main" val="1658955957"/>
              </p:ext>
            </p:extLst>
          </p:nvPr>
        </p:nvGraphicFramePr>
        <p:xfrm>
          <a:off x="165101" y="1148439"/>
          <a:ext cx="6984500" cy="2568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9">
            <a:extLst>
              <a:ext uri="{FF2B5EF4-FFF2-40B4-BE49-F238E27FC236}">
                <a16:creationId xmlns:a16="http://schemas.microsoft.com/office/drawing/2014/main" id="{E9933CC9-6C0A-CD67-5DBB-00AF68D27C0C}"/>
              </a:ext>
            </a:extLst>
          </p:cNvPr>
          <p:cNvPicPr>
            <a:picLocks noChangeAspect="1"/>
          </p:cNvPicPr>
          <p:nvPr/>
        </p:nvPicPr>
        <p:blipFill>
          <a:blip r:embed="rId8">
            <a:duotone>
              <a:prstClr val="black"/>
              <a:srgbClr val="FFF2CC">
                <a:tint val="45000"/>
                <a:satMod val="400000"/>
              </a:srgbClr>
            </a:duotone>
          </a:blip>
          <a:stretch>
            <a:fillRect/>
          </a:stretch>
        </p:blipFill>
        <p:spPr>
          <a:xfrm>
            <a:off x="8848725" y="171450"/>
            <a:ext cx="130175" cy="98165"/>
          </a:xfrm>
          <a:prstGeom prst="rect">
            <a:avLst/>
          </a:prstGeom>
        </p:spPr>
      </p:pic>
      <p:pic>
        <p:nvPicPr>
          <p:cNvPr id="7" name="Picture 6">
            <a:extLst>
              <a:ext uri="{FF2B5EF4-FFF2-40B4-BE49-F238E27FC236}">
                <a16:creationId xmlns:a16="http://schemas.microsoft.com/office/drawing/2014/main" id="{C4CC4330-7179-8078-FE08-70F9576E7B36}"/>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3D5C3A68-9368-FF2F-9B2F-E0ACEE36B12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9" name="TextBox 8">
            <a:extLst>
              <a:ext uri="{FF2B5EF4-FFF2-40B4-BE49-F238E27FC236}">
                <a16:creationId xmlns:a16="http://schemas.microsoft.com/office/drawing/2014/main" id="{A0319069-9804-3F0B-D768-84D61A503613}"/>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19416859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1166E12-689F-4BBF-9A89-584E3803CFE5}"/>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C – 01/03 - Summary</a:t>
            </a:r>
          </a:p>
        </p:txBody>
      </p:sp>
      <p:sp>
        <p:nvSpPr>
          <p:cNvPr id="5" name="Footer">
            <a:extLst>
              <a:ext uri="{FF2B5EF4-FFF2-40B4-BE49-F238E27FC236}">
                <a16:creationId xmlns:a16="http://schemas.microsoft.com/office/drawing/2014/main" id="{C8E320C0-551D-46CC-AB9C-D98122434769}"/>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21/29</a:t>
            </a:r>
          </a:p>
        </p:txBody>
      </p:sp>
      <p:sp>
        <p:nvSpPr>
          <p:cNvPr id="3" name="Ref">
            <a:extLst>
              <a:ext uri="{FF2B5EF4-FFF2-40B4-BE49-F238E27FC236}">
                <a16:creationId xmlns:a16="http://schemas.microsoft.com/office/drawing/2014/main" id="{BF28D6E4-8B11-47C3-9D6B-DF0A39EDB669}"/>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58 : §5.1</a:t>
            </a:r>
          </a:p>
        </p:txBody>
      </p:sp>
      <p:graphicFrame>
        <p:nvGraphicFramePr>
          <p:cNvPr id="7" name="Table 7">
            <a:extLst>
              <a:ext uri="{FF2B5EF4-FFF2-40B4-BE49-F238E27FC236}">
                <a16:creationId xmlns:a16="http://schemas.microsoft.com/office/drawing/2014/main" id="{15DD8810-5495-42B7-9986-FFAE3AA7B401}"/>
              </a:ext>
            </a:extLst>
          </p:cNvPr>
          <p:cNvGraphicFramePr>
            <a:graphicFrameLocks noGrp="1"/>
          </p:cNvGraphicFramePr>
          <p:nvPr/>
        </p:nvGraphicFramePr>
        <p:xfrm>
          <a:off x="111096" y="569229"/>
          <a:ext cx="6346412" cy="4158716"/>
        </p:xfrm>
        <a:graphic>
          <a:graphicData uri="http://schemas.openxmlformats.org/drawingml/2006/table">
            <a:tbl>
              <a:tblPr firstRow="1" bandRow="1">
                <a:tableStyleId>{BC89EF96-8CEA-46FF-86C4-4CE0E7609802}</a:tableStyleId>
              </a:tblPr>
              <a:tblGrid>
                <a:gridCol w="1286093">
                  <a:extLst>
                    <a:ext uri="{9D8B030D-6E8A-4147-A177-3AD203B41FA5}">
                      <a16:colId xmlns:a16="http://schemas.microsoft.com/office/drawing/2014/main" val="4161081342"/>
                    </a:ext>
                  </a:extLst>
                </a:gridCol>
                <a:gridCol w="1875977">
                  <a:extLst>
                    <a:ext uri="{9D8B030D-6E8A-4147-A177-3AD203B41FA5}">
                      <a16:colId xmlns:a16="http://schemas.microsoft.com/office/drawing/2014/main" val="2204015546"/>
                    </a:ext>
                  </a:extLst>
                </a:gridCol>
                <a:gridCol w="3184342">
                  <a:extLst>
                    <a:ext uri="{9D8B030D-6E8A-4147-A177-3AD203B41FA5}">
                      <a16:colId xmlns:a16="http://schemas.microsoft.com/office/drawing/2014/main" val="1051115344"/>
                    </a:ext>
                  </a:extLst>
                </a:gridCol>
              </a:tblGrid>
              <a:tr h="638489">
                <a:tc>
                  <a:txBody>
                    <a:bodyPr/>
                    <a:lstStyle/>
                    <a:p>
                      <a:r>
                        <a:rPr lang="en-GB" sz="1400"/>
                        <a:t>Phase</a:t>
                      </a:r>
                    </a:p>
                  </a:txBody>
                  <a:tcPr marL="68580" marR="68580" marT="34290" marB="34290"/>
                </a:tc>
                <a:tc>
                  <a:txBody>
                    <a:bodyPr/>
                    <a:lstStyle/>
                    <a:p>
                      <a:r>
                        <a:rPr lang="en-GB" sz="1400"/>
                        <a:t>Output &amp; Outcome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p>
                  </a:txBody>
                  <a:tcPr marL="68580" marR="68580" marT="34290" marB="34290"/>
                </a:tc>
                <a:extLst>
                  <a:ext uri="{0D108BD9-81ED-4DB2-BD59-A6C34878D82A}">
                    <a16:rowId xmlns:a16="http://schemas.microsoft.com/office/drawing/2014/main" val="1948080161"/>
                  </a:ext>
                </a:extLst>
              </a:tr>
              <a:tr h="35202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Phase 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Information Systems Architecture</a:t>
                      </a:r>
                    </a:p>
                  </a:txBody>
                  <a:tcPr marL="68580" marR="68580" marT="34290" marB="34290"/>
                </a:tc>
                <a:tc>
                  <a:txBody>
                    <a:bodyPr/>
                    <a:lstStyle/>
                    <a:p>
                      <a:r>
                        <a:rPr lang="en-GB" sz="1400"/>
                        <a:t>A set of domain architectures approved by the stakeholders for the problem being addressed, with a set of gaps, and the work required to clear these gaps understood by the stakeholders.</a:t>
                      </a:r>
                    </a:p>
                  </a:txBody>
                  <a:tcPr marL="68580" marR="68580" marT="34290" marB="34290"/>
                </a:tc>
                <a:tc>
                  <a:txBody>
                    <a:bodyPr/>
                    <a:lstStyle/>
                    <a:p>
                      <a:pPr marL="171450" indent="-171450">
                        <a:buFont typeface="Arial" panose="020B0604020202020204" pitchFamily="34" charset="0"/>
                        <a:buChar char="•"/>
                      </a:pPr>
                      <a:r>
                        <a:rPr lang="en-GB" sz="1400"/>
                        <a:t>How does the current enterprise fail to meet the preferences of the stakeholders?</a:t>
                      </a:r>
                    </a:p>
                    <a:p>
                      <a:pPr marL="171450" indent="-171450">
                        <a:buFont typeface="Arial" panose="020B0604020202020204" pitchFamily="34" charset="0"/>
                        <a:buChar char="•"/>
                      </a:pPr>
                      <a:r>
                        <a:rPr lang="en-GB" sz="1400"/>
                        <a:t>What must change to enable the enterprise to meet the preferences of the stakeholders? (Gaps)</a:t>
                      </a:r>
                    </a:p>
                    <a:p>
                      <a:pPr marL="171450" indent="-171450">
                        <a:buFont typeface="Arial" panose="020B0604020202020204" pitchFamily="34" charset="0"/>
                        <a:buChar char="•"/>
                      </a:pPr>
                      <a:r>
                        <a:rPr lang="en-GB" sz="1400"/>
                        <a:t>What work is necessary to realize the changes, that is consistent with the additional value being created? (Work Package)</a:t>
                      </a:r>
                    </a:p>
                    <a:p>
                      <a:pPr marL="171450" indent="-171450">
                        <a:buFont typeface="Arial" panose="020B0604020202020204" pitchFamily="34" charset="0"/>
                        <a:buChar char="•"/>
                      </a:pPr>
                      <a:r>
                        <a:rPr lang="en-GB" sz="1400"/>
                        <a:t>How stakeholder priorities and preferences adjust in response to value, effort, and risk of change. (Stakeholder Requirements)</a:t>
                      </a:r>
                    </a:p>
                  </a:txBody>
                  <a:tcPr marL="68580" marR="68580" marT="34290" marB="34290"/>
                </a:tc>
                <a:extLst>
                  <a:ext uri="{0D108BD9-81ED-4DB2-BD59-A6C34878D82A}">
                    <a16:rowId xmlns:a16="http://schemas.microsoft.com/office/drawing/2014/main" val="1634751526"/>
                  </a:ext>
                </a:extLst>
              </a:tr>
            </a:tbl>
          </a:graphicData>
        </a:graphic>
      </p:graphicFrame>
      <p:pic>
        <p:nvPicPr>
          <p:cNvPr id="4" name="Picture 3">
            <a:extLst>
              <a:ext uri="{FF2B5EF4-FFF2-40B4-BE49-F238E27FC236}">
                <a16:creationId xmlns:a16="http://schemas.microsoft.com/office/drawing/2014/main" id="{49374A09-FB8C-5737-6A0D-CB6778537B9E}"/>
              </a:ext>
            </a:extLst>
          </p:cNvPr>
          <p:cNvPicPr>
            <a:picLocks noChangeAspect="1"/>
          </p:cNvPicPr>
          <p:nvPr/>
        </p:nvPicPr>
        <p:blipFill>
          <a:blip r:embed="rId3"/>
          <a:stretch>
            <a:fillRect/>
          </a:stretch>
        </p:blipFill>
        <p:spPr>
          <a:xfrm>
            <a:off x="8908256" y="274377"/>
            <a:ext cx="123145" cy="95597"/>
          </a:xfrm>
          <a:prstGeom prst="rect">
            <a:avLst/>
          </a:prstGeom>
        </p:spPr>
      </p:pic>
      <p:pic>
        <p:nvPicPr>
          <p:cNvPr id="6" name="Picture 5">
            <a:extLst>
              <a:ext uri="{FF2B5EF4-FFF2-40B4-BE49-F238E27FC236}">
                <a16:creationId xmlns:a16="http://schemas.microsoft.com/office/drawing/2014/main" id="{AA8AB42E-6E70-FC6D-252F-705242F2852E}"/>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FF38B13B-45C4-0AF7-FA10-6587ACB9E2F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33967038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1166E12-689F-4BBF-9A89-584E3803CFE5}"/>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C – 02/03 - Objectives</a:t>
            </a:r>
          </a:p>
        </p:txBody>
      </p:sp>
      <p:sp>
        <p:nvSpPr>
          <p:cNvPr id="7" name="Footer">
            <a:extLst>
              <a:ext uri="{FF2B5EF4-FFF2-40B4-BE49-F238E27FC236}">
                <a16:creationId xmlns:a16="http://schemas.microsoft.com/office/drawing/2014/main" id="{121461A8-9098-4E5C-A1BA-8E3F117E0AFD}"/>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22/29</a:t>
            </a:r>
          </a:p>
        </p:txBody>
      </p:sp>
      <p:sp>
        <p:nvSpPr>
          <p:cNvPr id="3" name="Ref">
            <a:extLst>
              <a:ext uri="{FF2B5EF4-FFF2-40B4-BE49-F238E27FC236}">
                <a16:creationId xmlns:a16="http://schemas.microsoft.com/office/drawing/2014/main" id="{BF28D6E4-8B11-47C3-9D6B-DF0A39EDB669}"/>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58 : §5.1</a:t>
            </a:r>
          </a:p>
        </p:txBody>
      </p:sp>
      <p:sp>
        <p:nvSpPr>
          <p:cNvPr id="5" name="TextBox 4">
            <a:extLst>
              <a:ext uri="{FF2B5EF4-FFF2-40B4-BE49-F238E27FC236}">
                <a16:creationId xmlns:a16="http://schemas.microsoft.com/office/drawing/2014/main" id="{2DC5CBB8-B775-484E-A266-71D482C231E0}"/>
              </a:ext>
            </a:extLst>
          </p:cNvPr>
          <p:cNvSpPr txBox="1"/>
          <p:nvPr/>
        </p:nvSpPr>
        <p:spPr>
          <a:xfrm>
            <a:off x="373926" y="742987"/>
            <a:ext cx="7282727" cy="276999"/>
          </a:xfrm>
          <a:prstGeom prst="rect">
            <a:avLst/>
          </a:prstGeom>
          <a:noFill/>
        </p:spPr>
        <p:txBody>
          <a:bodyPr wrap="square">
            <a:spAutoFit/>
          </a:bodyPr>
          <a:lstStyle/>
          <a:p>
            <a:r>
              <a:rPr lang="en-GB" sz="1350">
                <a:solidFill>
                  <a:srgbClr val="2F528F"/>
                </a:solidFill>
                <a:latin typeface="Calibri" panose="020F0502020204030204" pitchFamily="34" charset="0"/>
              </a:rPr>
              <a:t>Phase C – Information Systems Architecture</a:t>
            </a:r>
          </a:p>
        </p:txBody>
      </p:sp>
      <p:grpSp>
        <p:nvGrpSpPr>
          <p:cNvPr id="10" name="Group 9">
            <a:extLst>
              <a:ext uri="{FF2B5EF4-FFF2-40B4-BE49-F238E27FC236}">
                <a16:creationId xmlns:a16="http://schemas.microsoft.com/office/drawing/2014/main" id="{3BB33926-0E3C-03B5-9D06-CDFCE3E06952}"/>
              </a:ext>
            </a:extLst>
          </p:cNvPr>
          <p:cNvGrpSpPr/>
          <p:nvPr/>
        </p:nvGrpSpPr>
        <p:grpSpPr>
          <a:xfrm>
            <a:off x="889001" y="2208097"/>
            <a:ext cx="5237480" cy="679973"/>
            <a:chOff x="0" y="1361303"/>
            <a:chExt cx="6478587" cy="906630"/>
          </a:xfrm>
          <a:solidFill>
            <a:schemeClr val="accent1"/>
          </a:solidFill>
        </p:grpSpPr>
        <p:sp>
          <p:nvSpPr>
            <p:cNvPr id="11" name="Rectangle: Rounded Corners 10">
              <a:extLst>
                <a:ext uri="{FF2B5EF4-FFF2-40B4-BE49-F238E27FC236}">
                  <a16:creationId xmlns:a16="http://schemas.microsoft.com/office/drawing/2014/main" id="{F89059CF-6C8A-8D31-A7E3-B4366B10C922}"/>
                </a:ext>
              </a:extLst>
            </p:cNvPr>
            <p:cNvSpPr/>
            <p:nvPr/>
          </p:nvSpPr>
          <p:spPr>
            <a:xfrm>
              <a:off x="0" y="1361303"/>
              <a:ext cx="6478587" cy="906630"/>
            </a:xfrm>
            <a:prstGeom prst="roundRect">
              <a:avLst/>
            </a:prstGeom>
            <a:grpFill/>
          </p:spPr>
          <p:style>
            <a:lnRef idx="2">
              <a:schemeClr val="lt1">
                <a:hueOff val="0"/>
                <a:satOff val="0"/>
                <a:lumOff val="0"/>
                <a:alphaOff val="0"/>
              </a:schemeClr>
            </a:lnRef>
            <a:fillRef idx="1">
              <a:scrgbClr r="0" g="0" b="0"/>
            </a:fillRef>
            <a:effectRef idx="0">
              <a:schemeClr val="accent5">
                <a:hueOff val="-3379271"/>
                <a:satOff val="-8710"/>
                <a:lumOff val="-5883"/>
                <a:alphaOff val="0"/>
              </a:schemeClr>
            </a:effectRef>
            <a:fontRef idx="minor">
              <a:schemeClr val="lt1"/>
            </a:fontRef>
          </p:style>
          <p:txBody>
            <a:bodyPr/>
            <a:lstStyle/>
            <a:p>
              <a:endParaRPr lang="en-NL"/>
            </a:p>
          </p:txBody>
        </p:sp>
        <p:sp>
          <p:nvSpPr>
            <p:cNvPr id="12" name="Rectangle: Rounded Corners 4">
              <a:extLst>
                <a:ext uri="{FF2B5EF4-FFF2-40B4-BE49-F238E27FC236}">
                  <a16:creationId xmlns:a16="http://schemas.microsoft.com/office/drawing/2014/main" id="{4072828F-9694-D2B5-1B46-B061907D2E58}"/>
                </a:ext>
              </a:extLst>
            </p:cNvPr>
            <p:cNvSpPr txBox="1"/>
            <p:nvPr/>
          </p:nvSpPr>
          <p:spPr>
            <a:xfrm>
              <a:off x="44258" y="1405561"/>
              <a:ext cx="6390071" cy="81811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1435" tIns="51435" rIns="51435" bIns="51435" numCol="1" spcCol="1270" anchor="ctr" anchorCtr="0">
              <a:noAutofit/>
            </a:bodyPr>
            <a:lstStyle/>
            <a:p>
              <a:pPr defTabSz="600075">
                <a:lnSpc>
                  <a:spcPct val="90000"/>
                </a:lnSpc>
                <a:spcBef>
                  <a:spcPct val="0"/>
                </a:spcBef>
                <a:spcAft>
                  <a:spcPct val="35000"/>
                </a:spcAft>
              </a:pPr>
              <a:r>
                <a:rPr lang="en-GB" sz="1350"/>
                <a:t>… in a way that addresses both the Statement of Architecture Work and stakeholder concerns</a:t>
              </a:r>
              <a:endParaRPr lang="en-US" sz="1350"/>
            </a:p>
          </p:txBody>
        </p:sp>
      </p:grpSp>
      <p:grpSp>
        <p:nvGrpSpPr>
          <p:cNvPr id="13" name="Group 12">
            <a:extLst>
              <a:ext uri="{FF2B5EF4-FFF2-40B4-BE49-F238E27FC236}">
                <a16:creationId xmlns:a16="http://schemas.microsoft.com/office/drawing/2014/main" id="{B191B367-6AA5-106B-AD9C-4F777D0C8DCB}"/>
              </a:ext>
            </a:extLst>
          </p:cNvPr>
          <p:cNvGrpSpPr/>
          <p:nvPr/>
        </p:nvGrpSpPr>
        <p:grpSpPr>
          <a:xfrm>
            <a:off x="1624992" y="3093129"/>
            <a:ext cx="4033449" cy="1360925"/>
            <a:chOff x="0" y="1972902"/>
            <a:chExt cx="6478587" cy="1292850"/>
          </a:xfrm>
          <a:solidFill>
            <a:schemeClr val="accent1"/>
          </a:solidFill>
        </p:grpSpPr>
        <p:sp>
          <p:nvSpPr>
            <p:cNvPr id="14" name="Rectangle: Rounded Corners 13">
              <a:extLst>
                <a:ext uri="{FF2B5EF4-FFF2-40B4-BE49-F238E27FC236}">
                  <a16:creationId xmlns:a16="http://schemas.microsoft.com/office/drawing/2014/main" id="{541838F6-9F4C-0968-5EBB-579D6518B5E9}"/>
                </a:ext>
              </a:extLst>
            </p:cNvPr>
            <p:cNvSpPr/>
            <p:nvPr/>
          </p:nvSpPr>
          <p:spPr>
            <a:xfrm>
              <a:off x="0" y="1972902"/>
              <a:ext cx="6478587" cy="1292850"/>
            </a:xfrm>
            <a:prstGeom prst="roundRect">
              <a:avLst/>
            </a:prstGeom>
            <a:grpFill/>
          </p:spPr>
          <p:style>
            <a:lnRef idx="2">
              <a:schemeClr val="lt1">
                <a:hueOff val="0"/>
                <a:satOff val="0"/>
                <a:lumOff val="0"/>
                <a:alphaOff val="0"/>
              </a:schemeClr>
            </a:lnRef>
            <a:fillRef idx="1">
              <a:scrgbClr r="0" g="0" b="0"/>
            </a:fillRef>
            <a:effectRef idx="0">
              <a:schemeClr val="accent5">
                <a:hueOff val="-6758543"/>
                <a:satOff val="-17419"/>
                <a:lumOff val="-11765"/>
                <a:alphaOff val="0"/>
              </a:schemeClr>
            </a:effectRef>
            <a:fontRef idx="minor">
              <a:schemeClr val="lt1"/>
            </a:fontRef>
          </p:style>
          <p:txBody>
            <a:bodyPr/>
            <a:lstStyle/>
            <a:p>
              <a:endParaRPr lang="en-NL"/>
            </a:p>
          </p:txBody>
        </p:sp>
        <p:sp>
          <p:nvSpPr>
            <p:cNvPr id="15" name="Rectangle: Rounded Corners 4">
              <a:extLst>
                <a:ext uri="{FF2B5EF4-FFF2-40B4-BE49-F238E27FC236}">
                  <a16:creationId xmlns:a16="http://schemas.microsoft.com/office/drawing/2014/main" id="{A92BA3D2-F3CD-B810-7F2E-E4A86A64762D}"/>
                </a:ext>
              </a:extLst>
            </p:cNvPr>
            <p:cNvSpPr txBox="1"/>
            <p:nvPr/>
          </p:nvSpPr>
          <p:spPr>
            <a:xfrm>
              <a:off x="63112" y="2036014"/>
              <a:ext cx="6352363" cy="11666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1435" tIns="51435" rIns="51435" bIns="51435" numCol="1" spcCol="1270" anchor="ctr" anchorCtr="0">
              <a:noAutofit/>
            </a:bodyPr>
            <a:lstStyle/>
            <a:p>
              <a:pPr defTabSz="600075">
                <a:lnSpc>
                  <a:spcPct val="90000"/>
                </a:lnSpc>
                <a:spcBef>
                  <a:spcPct val="0"/>
                </a:spcBef>
                <a:spcAft>
                  <a:spcPct val="35000"/>
                </a:spcAft>
              </a:pPr>
              <a:r>
                <a:rPr lang="en-GB" sz="1350"/>
                <a:t>Identify candidate Architecture Roadmap components based upon gaps between the Baseline and Target Information Systems (Data and Application) Architectures</a:t>
              </a:r>
              <a:endParaRPr lang="en-US" sz="1350"/>
            </a:p>
          </p:txBody>
        </p:sp>
      </p:grpSp>
      <p:grpSp>
        <p:nvGrpSpPr>
          <p:cNvPr id="16" name="Group 15">
            <a:extLst>
              <a:ext uri="{FF2B5EF4-FFF2-40B4-BE49-F238E27FC236}">
                <a16:creationId xmlns:a16="http://schemas.microsoft.com/office/drawing/2014/main" id="{D5AE7CB4-91C6-3938-EBC6-31EC75015068}"/>
              </a:ext>
            </a:extLst>
          </p:cNvPr>
          <p:cNvGrpSpPr/>
          <p:nvPr/>
        </p:nvGrpSpPr>
        <p:grpSpPr>
          <a:xfrm>
            <a:off x="506701" y="1053180"/>
            <a:ext cx="4215050" cy="969638"/>
            <a:chOff x="0" y="1232877"/>
            <a:chExt cx="6478587" cy="1292850"/>
          </a:xfrm>
          <a:solidFill>
            <a:schemeClr val="accent1"/>
          </a:solidFill>
        </p:grpSpPr>
        <p:sp>
          <p:nvSpPr>
            <p:cNvPr id="17" name="Rectangle: Rounded Corners 16">
              <a:extLst>
                <a:ext uri="{FF2B5EF4-FFF2-40B4-BE49-F238E27FC236}">
                  <a16:creationId xmlns:a16="http://schemas.microsoft.com/office/drawing/2014/main" id="{39422B10-D546-76BF-CF9A-A1B9A0F5B55E}"/>
                </a:ext>
              </a:extLst>
            </p:cNvPr>
            <p:cNvSpPr/>
            <p:nvPr/>
          </p:nvSpPr>
          <p:spPr>
            <a:xfrm>
              <a:off x="0" y="1232877"/>
              <a:ext cx="6478587" cy="1292850"/>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NL"/>
            </a:p>
          </p:txBody>
        </p:sp>
        <p:sp>
          <p:nvSpPr>
            <p:cNvPr id="18" name="Rectangle: Rounded Corners 4">
              <a:extLst>
                <a:ext uri="{FF2B5EF4-FFF2-40B4-BE49-F238E27FC236}">
                  <a16:creationId xmlns:a16="http://schemas.microsoft.com/office/drawing/2014/main" id="{9BC822F8-2855-4992-B17F-03586358C37D}"/>
                </a:ext>
              </a:extLst>
            </p:cNvPr>
            <p:cNvSpPr txBox="1"/>
            <p:nvPr/>
          </p:nvSpPr>
          <p:spPr>
            <a:xfrm>
              <a:off x="63112" y="1295989"/>
              <a:ext cx="6352363" cy="11666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1435" tIns="51435" rIns="51435" bIns="51435" numCol="1" spcCol="1270" anchor="ctr" anchorCtr="0">
              <a:noAutofit/>
            </a:bodyPr>
            <a:lstStyle/>
            <a:p>
              <a:pPr defTabSz="600075">
                <a:lnSpc>
                  <a:spcPct val="90000"/>
                </a:lnSpc>
                <a:spcBef>
                  <a:spcPct val="0"/>
                </a:spcBef>
                <a:spcAft>
                  <a:spcPct val="35000"/>
                </a:spcAft>
              </a:pPr>
              <a:r>
                <a:rPr lang="en-GB" sz="1350"/>
                <a:t>Develop the Target Information Systems Architectures,</a:t>
              </a:r>
              <a:br>
                <a:rPr lang="en-GB" sz="1350"/>
              </a:br>
              <a:r>
                <a:rPr lang="en-GB" sz="1350"/>
                <a:t>describing how the enterprise’s Information Systems</a:t>
              </a:r>
              <a:br>
                <a:rPr lang="en-GB" sz="1350"/>
              </a:br>
              <a:r>
                <a:rPr lang="en-GB" sz="1350"/>
                <a:t>Architecture will enable the Business Architecture and</a:t>
              </a:r>
              <a:br>
                <a:rPr lang="en-GB" sz="1350"/>
              </a:br>
              <a:r>
                <a:rPr lang="en-GB" sz="1350"/>
                <a:t>the Architecture Vision …</a:t>
              </a:r>
              <a:endParaRPr lang="en-US" sz="1350"/>
            </a:p>
          </p:txBody>
        </p:sp>
      </p:grpSp>
      <p:pic>
        <p:nvPicPr>
          <p:cNvPr id="6" name="Picture 3">
            <a:extLst>
              <a:ext uri="{FF2B5EF4-FFF2-40B4-BE49-F238E27FC236}">
                <a16:creationId xmlns:a16="http://schemas.microsoft.com/office/drawing/2014/main" id="{5F640717-C58A-D32F-497E-CF58AA9B335D}"/>
              </a:ext>
            </a:extLst>
          </p:cNvPr>
          <p:cNvPicPr>
            <a:picLocks noChangeAspect="1"/>
          </p:cNvPicPr>
          <p:nvPr/>
        </p:nvPicPr>
        <p:blipFill>
          <a:blip r:embed="rId3"/>
          <a:stretch>
            <a:fillRect/>
          </a:stretch>
        </p:blipFill>
        <p:spPr>
          <a:xfrm>
            <a:off x="8908256" y="274377"/>
            <a:ext cx="123145" cy="95597"/>
          </a:xfrm>
          <a:prstGeom prst="rect">
            <a:avLst/>
          </a:prstGeom>
        </p:spPr>
      </p:pic>
      <p:pic>
        <p:nvPicPr>
          <p:cNvPr id="4" name="Picture 3">
            <a:extLst>
              <a:ext uri="{FF2B5EF4-FFF2-40B4-BE49-F238E27FC236}">
                <a16:creationId xmlns:a16="http://schemas.microsoft.com/office/drawing/2014/main" id="{46795D06-257D-E480-C5D2-6580251DB7C4}"/>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89208058-E61A-B6E7-1F05-61DA6F92A74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42218948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1166E12-689F-4BBF-9A89-584E3803CFE5}"/>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C – 03/03 - Outputs</a:t>
            </a:r>
          </a:p>
        </p:txBody>
      </p:sp>
      <p:sp>
        <p:nvSpPr>
          <p:cNvPr id="7" name="Footer">
            <a:extLst>
              <a:ext uri="{FF2B5EF4-FFF2-40B4-BE49-F238E27FC236}">
                <a16:creationId xmlns:a16="http://schemas.microsoft.com/office/drawing/2014/main" id="{0A41C66B-0E4F-4BB5-8D0B-571644CC9E4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23/29</a:t>
            </a:r>
          </a:p>
        </p:txBody>
      </p:sp>
      <p:sp>
        <p:nvSpPr>
          <p:cNvPr id="3" name="Ref">
            <a:extLst>
              <a:ext uri="{FF2B5EF4-FFF2-40B4-BE49-F238E27FC236}">
                <a16:creationId xmlns:a16="http://schemas.microsoft.com/office/drawing/2014/main" id="{BF28D6E4-8B11-47C3-9D6B-DF0A39EDB669}"/>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58 : §5.1</a:t>
            </a:r>
          </a:p>
        </p:txBody>
      </p:sp>
      <p:graphicFrame>
        <p:nvGraphicFramePr>
          <p:cNvPr id="13" name="TextBox 4">
            <a:extLst>
              <a:ext uri="{FF2B5EF4-FFF2-40B4-BE49-F238E27FC236}">
                <a16:creationId xmlns:a16="http://schemas.microsoft.com/office/drawing/2014/main" id="{435D8984-84D7-3980-3083-86E36743594E}"/>
              </a:ext>
            </a:extLst>
          </p:cNvPr>
          <p:cNvGraphicFramePr/>
          <p:nvPr>
            <p:extLst>
              <p:ext uri="{D42A27DB-BD31-4B8C-83A1-F6EECF244321}">
                <p14:modId xmlns:p14="http://schemas.microsoft.com/office/powerpoint/2010/main" val="4056726702"/>
              </p:ext>
            </p:extLst>
          </p:nvPr>
        </p:nvGraphicFramePr>
        <p:xfrm>
          <a:off x="758922" y="1458569"/>
          <a:ext cx="4575078" cy="2760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797E6A4-69ED-9A85-AFB8-A9F0A1AECA09}"/>
              </a:ext>
            </a:extLst>
          </p:cNvPr>
          <p:cNvPicPr>
            <a:picLocks noChangeAspect="1"/>
          </p:cNvPicPr>
          <p:nvPr/>
        </p:nvPicPr>
        <p:blipFill>
          <a:blip r:embed="rId8"/>
          <a:stretch>
            <a:fillRect/>
          </a:stretch>
        </p:blipFill>
        <p:spPr>
          <a:xfrm>
            <a:off x="8908256" y="274377"/>
            <a:ext cx="123145" cy="95597"/>
          </a:xfrm>
          <a:prstGeom prst="rect">
            <a:avLst/>
          </a:prstGeom>
        </p:spPr>
      </p:pic>
      <p:pic>
        <p:nvPicPr>
          <p:cNvPr id="6" name="Picture 5">
            <a:extLst>
              <a:ext uri="{FF2B5EF4-FFF2-40B4-BE49-F238E27FC236}">
                <a16:creationId xmlns:a16="http://schemas.microsoft.com/office/drawing/2014/main" id="{E1E45A3E-50C1-9C13-853F-8B13A903710D}"/>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F27741C8-BE59-3BEF-6CB0-0348A9A9B15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9" name="TextBox 8">
            <a:extLst>
              <a:ext uri="{FF2B5EF4-FFF2-40B4-BE49-F238E27FC236}">
                <a16:creationId xmlns:a16="http://schemas.microsoft.com/office/drawing/2014/main" id="{19079F37-58F6-45E8-85C1-20F63B736005}"/>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Heading changed to what the slide is about Outputs not Objectives – removed the unnecessary text</a:t>
            </a:r>
          </a:p>
        </p:txBody>
      </p:sp>
    </p:spTree>
    <p:extLst>
      <p:ext uri="{BB962C8B-B14F-4D97-AF65-F5344CB8AC3E}">
        <p14:creationId xmlns:p14="http://schemas.microsoft.com/office/powerpoint/2010/main" val="36970033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F9A3AC7-560E-4FC1-91BE-33F403FF77D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D – 01/03 - Summary</a:t>
            </a:r>
          </a:p>
        </p:txBody>
      </p:sp>
      <p:sp>
        <p:nvSpPr>
          <p:cNvPr id="4" name="Footer">
            <a:extLst>
              <a:ext uri="{FF2B5EF4-FFF2-40B4-BE49-F238E27FC236}">
                <a16:creationId xmlns:a16="http://schemas.microsoft.com/office/drawing/2014/main" id="{8B52940E-7FFE-48A8-88BB-5A1BA7FC7FB4}"/>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24/29</a:t>
            </a:r>
          </a:p>
        </p:txBody>
      </p:sp>
      <p:sp>
        <p:nvSpPr>
          <p:cNvPr id="3" name="Ref">
            <a:extLst>
              <a:ext uri="{FF2B5EF4-FFF2-40B4-BE49-F238E27FC236}">
                <a16:creationId xmlns:a16="http://schemas.microsoft.com/office/drawing/2014/main" id="{07C4988C-62CB-4A26-AD26-F814AA166333}"/>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59 : §6.1</a:t>
            </a:r>
          </a:p>
        </p:txBody>
      </p:sp>
      <p:graphicFrame>
        <p:nvGraphicFramePr>
          <p:cNvPr id="7" name="Table 7">
            <a:extLst>
              <a:ext uri="{FF2B5EF4-FFF2-40B4-BE49-F238E27FC236}">
                <a16:creationId xmlns:a16="http://schemas.microsoft.com/office/drawing/2014/main" id="{A7905355-A9A0-4E83-87D1-50E7231E76C8}"/>
              </a:ext>
            </a:extLst>
          </p:cNvPr>
          <p:cNvGraphicFramePr>
            <a:graphicFrameLocks noGrp="1"/>
          </p:cNvGraphicFramePr>
          <p:nvPr/>
        </p:nvGraphicFramePr>
        <p:xfrm>
          <a:off x="501621" y="937380"/>
          <a:ext cx="5977150" cy="3389709"/>
        </p:xfrm>
        <a:graphic>
          <a:graphicData uri="http://schemas.openxmlformats.org/drawingml/2006/table">
            <a:tbl>
              <a:tblPr firstRow="1" bandRow="1">
                <a:tableStyleId>{BC89EF96-8CEA-46FF-86C4-4CE0E7609802}</a:tableStyleId>
              </a:tblPr>
              <a:tblGrid>
                <a:gridCol w="1222302">
                  <a:extLst>
                    <a:ext uri="{9D8B030D-6E8A-4147-A177-3AD203B41FA5}">
                      <a16:colId xmlns:a16="http://schemas.microsoft.com/office/drawing/2014/main" val="4161081342"/>
                    </a:ext>
                  </a:extLst>
                </a:gridCol>
                <a:gridCol w="1879564">
                  <a:extLst>
                    <a:ext uri="{9D8B030D-6E8A-4147-A177-3AD203B41FA5}">
                      <a16:colId xmlns:a16="http://schemas.microsoft.com/office/drawing/2014/main" val="2204015546"/>
                    </a:ext>
                  </a:extLst>
                </a:gridCol>
                <a:gridCol w="2875284">
                  <a:extLst>
                    <a:ext uri="{9D8B030D-6E8A-4147-A177-3AD203B41FA5}">
                      <a16:colId xmlns:a16="http://schemas.microsoft.com/office/drawing/2014/main" val="1051115344"/>
                    </a:ext>
                  </a:extLst>
                </a:gridCol>
              </a:tblGrid>
              <a:tr h="523411">
                <a:tc>
                  <a:txBody>
                    <a:bodyPr/>
                    <a:lstStyle/>
                    <a:p>
                      <a:r>
                        <a:rPr lang="en-GB" sz="1400"/>
                        <a:t>Phase</a:t>
                      </a:r>
                    </a:p>
                  </a:txBody>
                  <a:tcPr marL="68580" marR="68580" marT="34290" marB="34290"/>
                </a:tc>
                <a:tc>
                  <a:txBody>
                    <a:bodyPr/>
                    <a:lstStyle/>
                    <a:p>
                      <a:r>
                        <a:rPr lang="en-GB" sz="1400"/>
                        <a:t>Output &amp; Outcome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p>
                  </a:txBody>
                  <a:tcPr marL="68580" marR="68580" marT="34290" marB="34290"/>
                </a:tc>
                <a:extLst>
                  <a:ext uri="{0D108BD9-81ED-4DB2-BD59-A6C34878D82A}">
                    <a16:rowId xmlns:a16="http://schemas.microsoft.com/office/drawing/2014/main" val="1948080161"/>
                  </a:ext>
                </a:extLst>
              </a:tr>
              <a:tr h="2866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Phase 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Architecture</a:t>
                      </a:r>
                    </a:p>
                  </a:txBody>
                  <a:tcPr marL="68580" marR="68580" marT="34290" marB="34290"/>
                </a:tc>
                <a:tc>
                  <a:txBody>
                    <a:bodyPr/>
                    <a:lstStyle/>
                    <a:p>
                      <a:r>
                        <a:rPr lang="en-GB" sz="1200"/>
                        <a:t>A set of domain architectures approved by the stakeholders for the problem being addressed, with a set of gaps, and work to clear the gaps understood by the stakeholders.</a:t>
                      </a:r>
                    </a:p>
                  </a:txBody>
                  <a:tcPr marL="68580" marR="68580" marT="34290" marB="34290"/>
                </a:tc>
                <a:tc>
                  <a:txBody>
                    <a:bodyPr/>
                    <a:lstStyle/>
                    <a:p>
                      <a:pPr marL="171450" indent="-171450">
                        <a:buFont typeface="Arial" panose="020B0604020202020204" pitchFamily="34" charset="0"/>
                        <a:buChar char="•"/>
                      </a:pPr>
                      <a:r>
                        <a:rPr lang="en-GB" sz="1200"/>
                        <a:t>How does the current Enterprise fail to meet the preferences of the stakeholders?</a:t>
                      </a:r>
                    </a:p>
                    <a:p>
                      <a:pPr marL="171450" indent="-171450">
                        <a:buFont typeface="Arial" panose="020B0604020202020204" pitchFamily="34" charset="0"/>
                        <a:buChar char="•"/>
                      </a:pPr>
                      <a:r>
                        <a:rPr lang="en-GB" sz="1200"/>
                        <a:t>What must change to enable the Enterprise to meet the preferences of the stakeholders? (Gaps)</a:t>
                      </a:r>
                    </a:p>
                    <a:p>
                      <a:pPr marL="171450" indent="-171450">
                        <a:buFont typeface="Arial" panose="020B0604020202020204" pitchFamily="34" charset="0"/>
                        <a:buChar char="•"/>
                      </a:pPr>
                      <a:r>
                        <a:rPr lang="en-GB" sz="1200"/>
                        <a:t>What work is necessary to realize the changes, that is consistent with the additional value being created? (Work Package)</a:t>
                      </a:r>
                    </a:p>
                    <a:p>
                      <a:pPr marL="171450" indent="-171450">
                        <a:buFont typeface="Arial" panose="020B0604020202020204" pitchFamily="34" charset="0"/>
                        <a:buChar char="•"/>
                      </a:pPr>
                      <a:r>
                        <a:rPr lang="en-GB" sz="12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1634751526"/>
                  </a:ext>
                </a:extLst>
              </a:tr>
            </a:tbl>
          </a:graphicData>
        </a:graphic>
      </p:graphicFrame>
      <p:pic>
        <p:nvPicPr>
          <p:cNvPr id="9" name="Picture 8">
            <a:extLst>
              <a:ext uri="{FF2B5EF4-FFF2-40B4-BE49-F238E27FC236}">
                <a16:creationId xmlns:a16="http://schemas.microsoft.com/office/drawing/2014/main" id="{C5A9C5BC-1C0E-4C6B-9E51-21F76D4B4C8A}"/>
              </a:ext>
            </a:extLst>
          </p:cNvPr>
          <p:cNvPicPr>
            <a:picLocks noChangeAspect="1"/>
          </p:cNvPicPr>
          <p:nvPr/>
        </p:nvPicPr>
        <p:blipFill>
          <a:blip r:embed="rId3">
            <a:duotone>
              <a:prstClr val="black"/>
              <a:srgbClr val="CEE4C0">
                <a:tint val="45000"/>
                <a:satMod val="400000"/>
              </a:srgbClr>
            </a:duotone>
          </a:blip>
          <a:stretch>
            <a:fillRect/>
          </a:stretch>
        </p:blipFill>
        <p:spPr>
          <a:xfrm>
            <a:off x="8853488" y="383622"/>
            <a:ext cx="125412" cy="96688"/>
          </a:xfrm>
          <a:prstGeom prst="rect">
            <a:avLst/>
          </a:prstGeom>
        </p:spPr>
      </p:pic>
      <p:pic>
        <p:nvPicPr>
          <p:cNvPr id="5" name="Picture 4">
            <a:extLst>
              <a:ext uri="{FF2B5EF4-FFF2-40B4-BE49-F238E27FC236}">
                <a16:creationId xmlns:a16="http://schemas.microsoft.com/office/drawing/2014/main" id="{152D5462-7A25-31DB-C320-30940064F938}"/>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sp>
        <p:nvSpPr>
          <p:cNvPr id="6" name="TextBox 5">
            <a:extLst>
              <a:ext uri="{FF2B5EF4-FFF2-40B4-BE49-F238E27FC236}">
                <a16:creationId xmlns:a16="http://schemas.microsoft.com/office/drawing/2014/main" id="{7CA462FD-E77E-BD89-1B87-382BCB21160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0414472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F9A3AC7-560E-4FC1-91BE-33F403FF77D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D – 02/03 - Objectives</a:t>
            </a:r>
          </a:p>
        </p:txBody>
      </p:sp>
      <p:sp>
        <p:nvSpPr>
          <p:cNvPr id="4" name="Footer">
            <a:extLst>
              <a:ext uri="{FF2B5EF4-FFF2-40B4-BE49-F238E27FC236}">
                <a16:creationId xmlns:a16="http://schemas.microsoft.com/office/drawing/2014/main" id="{405182ED-735C-48A9-A080-DE219C882557}"/>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25/29</a:t>
            </a:r>
          </a:p>
        </p:txBody>
      </p:sp>
      <p:sp>
        <p:nvSpPr>
          <p:cNvPr id="3" name="Ref">
            <a:extLst>
              <a:ext uri="{FF2B5EF4-FFF2-40B4-BE49-F238E27FC236}">
                <a16:creationId xmlns:a16="http://schemas.microsoft.com/office/drawing/2014/main" id="{07C4988C-62CB-4A26-AD26-F814AA166333}"/>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59 : §6.1</a:t>
            </a:r>
          </a:p>
        </p:txBody>
      </p:sp>
      <p:sp>
        <p:nvSpPr>
          <p:cNvPr id="8" name="TextBox 7">
            <a:extLst>
              <a:ext uri="{FF2B5EF4-FFF2-40B4-BE49-F238E27FC236}">
                <a16:creationId xmlns:a16="http://schemas.microsoft.com/office/drawing/2014/main" id="{9EB9D6C7-C931-49EF-943C-8918A06DA53F}"/>
              </a:ext>
            </a:extLst>
          </p:cNvPr>
          <p:cNvSpPr txBox="1"/>
          <p:nvPr/>
        </p:nvSpPr>
        <p:spPr>
          <a:xfrm>
            <a:off x="327627" y="834408"/>
            <a:ext cx="6484074" cy="276999"/>
          </a:xfrm>
          <a:prstGeom prst="rect">
            <a:avLst/>
          </a:prstGeom>
          <a:noFill/>
        </p:spPr>
        <p:txBody>
          <a:bodyPr wrap="square">
            <a:spAutoFit/>
          </a:bodyPr>
          <a:lstStyle/>
          <a:p>
            <a:r>
              <a:rPr lang="en-GB" sz="1350" b="1">
                <a:solidFill>
                  <a:srgbClr val="2F528F"/>
                </a:solidFill>
                <a:latin typeface="Calibri" panose="020F0502020204030204" pitchFamily="34" charset="0"/>
              </a:rPr>
              <a:t>Phase D - Technology Architecture</a:t>
            </a:r>
          </a:p>
        </p:txBody>
      </p:sp>
      <p:graphicFrame>
        <p:nvGraphicFramePr>
          <p:cNvPr id="9" name="TextBox 4">
            <a:extLst>
              <a:ext uri="{FF2B5EF4-FFF2-40B4-BE49-F238E27FC236}">
                <a16:creationId xmlns:a16="http://schemas.microsoft.com/office/drawing/2014/main" id="{993EBB6B-5E0A-8A8F-E2EE-C1FA7170666D}"/>
              </a:ext>
            </a:extLst>
          </p:cNvPr>
          <p:cNvGraphicFramePr/>
          <p:nvPr>
            <p:extLst>
              <p:ext uri="{D42A27DB-BD31-4B8C-83A1-F6EECF244321}">
                <p14:modId xmlns:p14="http://schemas.microsoft.com/office/powerpoint/2010/main" val="104253685"/>
              </p:ext>
            </p:extLst>
          </p:nvPr>
        </p:nvGraphicFramePr>
        <p:xfrm>
          <a:off x="671491" y="1458997"/>
          <a:ext cx="5800193" cy="3063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8">
            <a:extLst>
              <a:ext uri="{FF2B5EF4-FFF2-40B4-BE49-F238E27FC236}">
                <a16:creationId xmlns:a16="http://schemas.microsoft.com/office/drawing/2014/main" id="{3CC762BA-92EA-9D6B-D9E9-5368EA202E8F}"/>
              </a:ext>
            </a:extLst>
          </p:cNvPr>
          <p:cNvPicPr>
            <a:picLocks noChangeAspect="1"/>
          </p:cNvPicPr>
          <p:nvPr/>
        </p:nvPicPr>
        <p:blipFill>
          <a:blip r:embed="rId8">
            <a:duotone>
              <a:prstClr val="black"/>
              <a:srgbClr val="CEE4C0">
                <a:tint val="45000"/>
                <a:satMod val="400000"/>
              </a:srgbClr>
            </a:duotone>
          </a:blip>
          <a:stretch>
            <a:fillRect/>
          </a:stretch>
        </p:blipFill>
        <p:spPr>
          <a:xfrm>
            <a:off x="8853488" y="383622"/>
            <a:ext cx="125412" cy="96688"/>
          </a:xfrm>
          <a:prstGeom prst="rect">
            <a:avLst/>
          </a:prstGeom>
        </p:spPr>
      </p:pic>
      <p:pic>
        <p:nvPicPr>
          <p:cNvPr id="6" name="Picture 5">
            <a:extLst>
              <a:ext uri="{FF2B5EF4-FFF2-40B4-BE49-F238E27FC236}">
                <a16:creationId xmlns:a16="http://schemas.microsoft.com/office/drawing/2014/main" id="{1F70E3DA-9B80-F136-B10B-CB2DD34CEFA9}"/>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7" name="TextBox 6">
            <a:extLst>
              <a:ext uri="{FF2B5EF4-FFF2-40B4-BE49-F238E27FC236}">
                <a16:creationId xmlns:a16="http://schemas.microsoft.com/office/drawing/2014/main" id="{B05D5BA2-58B6-FB83-22C9-AB74814C458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418883905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F9A3AC7-560E-4FC1-91BE-33F403FF77D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D – 03/03 - O</a:t>
            </a:r>
            <a:r>
              <a:rPr lang="en-GB">
                <a:solidFill>
                  <a:srgbClr val="2F528F"/>
                </a:solidFill>
              </a:rPr>
              <a:t>utputs</a:t>
            </a:r>
            <a:endParaRPr lang="en-GB">
              <a:solidFill>
                <a:srgbClr val="2F528F"/>
              </a:solidFill>
              <a:latin typeface="Calibri" panose="020F0502020204030204" pitchFamily="34" charset="0"/>
            </a:endParaRPr>
          </a:p>
        </p:txBody>
      </p:sp>
      <p:sp>
        <p:nvSpPr>
          <p:cNvPr id="4" name="Footer">
            <a:extLst>
              <a:ext uri="{FF2B5EF4-FFF2-40B4-BE49-F238E27FC236}">
                <a16:creationId xmlns:a16="http://schemas.microsoft.com/office/drawing/2014/main" id="{F9711D7E-EA84-4A2C-82CE-C195E05FFA3B}"/>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26/29</a:t>
            </a:r>
          </a:p>
        </p:txBody>
      </p:sp>
      <p:sp>
        <p:nvSpPr>
          <p:cNvPr id="3" name="Ref">
            <a:extLst>
              <a:ext uri="{FF2B5EF4-FFF2-40B4-BE49-F238E27FC236}">
                <a16:creationId xmlns:a16="http://schemas.microsoft.com/office/drawing/2014/main" id="{07C4988C-62CB-4A26-AD26-F814AA166333}"/>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59 : §6.1</a:t>
            </a:r>
          </a:p>
        </p:txBody>
      </p:sp>
      <p:graphicFrame>
        <p:nvGraphicFramePr>
          <p:cNvPr id="11" name="TextBox 4">
            <a:extLst>
              <a:ext uri="{FF2B5EF4-FFF2-40B4-BE49-F238E27FC236}">
                <a16:creationId xmlns:a16="http://schemas.microsoft.com/office/drawing/2014/main" id="{A3A41F52-3EE2-0134-00D5-9ED94E861B6A}"/>
              </a:ext>
            </a:extLst>
          </p:cNvPr>
          <p:cNvGraphicFramePr/>
          <p:nvPr>
            <p:extLst>
              <p:ext uri="{D42A27DB-BD31-4B8C-83A1-F6EECF244321}">
                <p14:modId xmlns:p14="http://schemas.microsoft.com/office/powerpoint/2010/main" val="1842392643"/>
              </p:ext>
            </p:extLst>
          </p:nvPr>
        </p:nvGraphicFramePr>
        <p:xfrm>
          <a:off x="744857" y="1148885"/>
          <a:ext cx="5749655" cy="2817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8">
            <a:extLst>
              <a:ext uri="{FF2B5EF4-FFF2-40B4-BE49-F238E27FC236}">
                <a16:creationId xmlns:a16="http://schemas.microsoft.com/office/drawing/2014/main" id="{8966BB02-1EF4-F336-D50C-BE7AA75C0D03}"/>
              </a:ext>
            </a:extLst>
          </p:cNvPr>
          <p:cNvPicPr>
            <a:picLocks noChangeAspect="1"/>
          </p:cNvPicPr>
          <p:nvPr/>
        </p:nvPicPr>
        <p:blipFill>
          <a:blip r:embed="rId8">
            <a:duotone>
              <a:prstClr val="black"/>
              <a:srgbClr val="CEE4C0">
                <a:tint val="45000"/>
                <a:satMod val="400000"/>
              </a:srgbClr>
            </a:duotone>
          </a:blip>
          <a:stretch>
            <a:fillRect/>
          </a:stretch>
        </p:blipFill>
        <p:spPr>
          <a:xfrm>
            <a:off x="8853488" y="383622"/>
            <a:ext cx="125412" cy="96688"/>
          </a:xfrm>
          <a:prstGeom prst="rect">
            <a:avLst/>
          </a:prstGeom>
        </p:spPr>
      </p:pic>
      <p:pic>
        <p:nvPicPr>
          <p:cNvPr id="6" name="Picture 5">
            <a:extLst>
              <a:ext uri="{FF2B5EF4-FFF2-40B4-BE49-F238E27FC236}">
                <a16:creationId xmlns:a16="http://schemas.microsoft.com/office/drawing/2014/main" id="{E3AC045F-C7EE-76EF-6923-99568D30166B}"/>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7" name="TextBox 6">
            <a:extLst>
              <a:ext uri="{FF2B5EF4-FFF2-40B4-BE49-F238E27FC236}">
                <a16:creationId xmlns:a16="http://schemas.microsoft.com/office/drawing/2014/main" id="{F70351AC-3AE9-9E1C-D96D-011C3BDABCF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9" name="TextBox 8">
            <a:extLst>
              <a:ext uri="{FF2B5EF4-FFF2-40B4-BE49-F238E27FC236}">
                <a16:creationId xmlns:a16="http://schemas.microsoft.com/office/drawing/2014/main" id="{C380DE3F-6DCC-2A59-0DC3-C4C0D6BBCD5E}"/>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7837507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E72736-DAEB-4C5A-C2B2-24C417C1AFBE}"/>
              </a:ext>
            </a:extLst>
          </p:cNvPr>
          <p:cNvPicPr>
            <a:picLocks noChangeAspect="1"/>
          </p:cNvPicPr>
          <p:nvPr/>
        </p:nvPicPr>
        <p:blipFill rotWithShape="1">
          <a:blip r:embed="rId3"/>
          <a:srcRect r="2659"/>
          <a:stretch/>
        </p:blipFill>
        <p:spPr>
          <a:xfrm>
            <a:off x="6296034" y="690982"/>
            <a:ext cx="2652953" cy="3475233"/>
          </a:xfrm>
          <a:prstGeom prst="rect">
            <a:avLst/>
          </a:prstGeom>
        </p:spPr>
      </p:pic>
      <p:sp>
        <p:nvSpPr>
          <p:cNvPr id="2" name="Title">
            <a:extLst>
              <a:ext uri="{FF2B5EF4-FFF2-40B4-BE49-F238E27FC236}">
                <a16:creationId xmlns:a16="http://schemas.microsoft.com/office/drawing/2014/main" id="{7AE2C0C1-0908-473A-8FAA-0F0834CEB420}"/>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The Vision and Definition Phases of the ADM</a:t>
            </a:r>
          </a:p>
        </p:txBody>
      </p:sp>
      <p:sp>
        <p:nvSpPr>
          <p:cNvPr id="4" name="Footer">
            <a:extLst>
              <a:ext uri="{FF2B5EF4-FFF2-40B4-BE49-F238E27FC236}">
                <a16:creationId xmlns:a16="http://schemas.microsoft.com/office/drawing/2014/main" id="{75B7F85E-BF8C-4A84-A414-348E807AA56A}"/>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27/29</a:t>
            </a:r>
          </a:p>
        </p:txBody>
      </p:sp>
      <p:sp>
        <p:nvSpPr>
          <p:cNvPr id="3" name="Ref">
            <a:extLst>
              <a:ext uri="{FF2B5EF4-FFF2-40B4-BE49-F238E27FC236}">
                <a16:creationId xmlns:a16="http://schemas.microsoft.com/office/drawing/2014/main" id="{F26D2140-C215-4B3B-B0A2-C5DD0C0CFFF7}"/>
              </a:ext>
            </a:extLst>
          </p:cNvPr>
          <p:cNvSpPr/>
          <p:nvPr/>
        </p:nvSpPr>
        <p:spPr>
          <a:xfrm>
            <a:off x="889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solidFill>
                <a:srgbClr val="002060"/>
              </a:solidFill>
              <a:latin typeface="Calibri" panose="020F0502020204030204" pitchFamily="34" charset="0"/>
            </a:endParaRPr>
          </a:p>
        </p:txBody>
      </p:sp>
      <p:sp>
        <p:nvSpPr>
          <p:cNvPr id="5" name="TextBox 4">
            <a:extLst>
              <a:ext uri="{FF2B5EF4-FFF2-40B4-BE49-F238E27FC236}">
                <a16:creationId xmlns:a16="http://schemas.microsoft.com/office/drawing/2014/main" id="{D5DCA601-1493-4401-B880-68A3F9854CF0}"/>
              </a:ext>
            </a:extLst>
          </p:cNvPr>
          <p:cNvSpPr txBox="1"/>
          <p:nvPr/>
        </p:nvSpPr>
        <p:spPr>
          <a:xfrm>
            <a:off x="258025" y="490082"/>
            <a:ext cx="7476950" cy="692497"/>
          </a:xfrm>
          <a:prstGeom prst="rect">
            <a:avLst/>
          </a:prstGeom>
          <a:noFill/>
        </p:spPr>
        <p:txBody>
          <a:bodyPr wrap="square">
            <a:spAutoFit/>
          </a:bodyPr>
          <a:lstStyle/>
          <a:p>
            <a:r>
              <a:rPr lang="en-GB" sz="1500" b="1">
                <a:solidFill>
                  <a:srgbClr val="2F528F"/>
                </a:solidFill>
                <a:latin typeface="Calibri" panose="020F0502020204030204" pitchFamily="34" charset="0"/>
              </a:rPr>
              <a:t>Outcome/Essential Knowledge</a:t>
            </a:r>
            <a:br>
              <a:rPr lang="en-GB" sz="900" b="1">
                <a:solidFill>
                  <a:srgbClr val="2F528F"/>
                </a:solidFill>
                <a:latin typeface="Calibri" panose="020F0502020204030204" pitchFamily="34" charset="0"/>
              </a:rPr>
            </a:br>
            <a:endParaRPr lang="en-GB" sz="900" b="1">
              <a:solidFill>
                <a:srgbClr val="2F528F"/>
              </a:solidFill>
              <a:latin typeface="Calibri" panose="020F0502020204030204" pitchFamily="34" charset="0"/>
            </a:endParaRPr>
          </a:p>
          <a:p>
            <a:r>
              <a:rPr lang="en-GB" sz="1500" b="1">
                <a:solidFill>
                  <a:srgbClr val="2F528F"/>
                </a:solidFill>
                <a:latin typeface="Calibri" panose="020F0502020204030204" pitchFamily="34" charset="0"/>
              </a:rPr>
              <a:t>Phase A: Architecture Vision</a:t>
            </a:r>
            <a:endParaRPr lang="en-GB" sz="1350">
              <a:solidFill>
                <a:srgbClr val="2F528F"/>
              </a:solidFill>
              <a:latin typeface="Calibri" panose="020F0502020204030204" pitchFamily="34" charset="0"/>
            </a:endParaRPr>
          </a:p>
        </p:txBody>
      </p:sp>
      <p:graphicFrame>
        <p:nvGraphicFramePr>
          <p:cNvPr id="13" name="TextBox 4">
            <a:extLst>
              <a:ext uri="{FF2B5EF4-FFF2-40B4-BE49-F238E27FC236}">
                <a16:creationId xmlns:a16="http://schemas.microsoft.com/office/drawing/2014/main" id="{83C9F8AF-6FFB-1158-321F-B412979E5765}"/>
              </a:ext>
            </a:extLst>
          </p:cNvPr>
          <p:cNvGraphicFramePr/>
          <p:nvPr>
            <p:extLst>
              <p:ext uri="{D42A27DB-BD31-4B8C-83A1-F6EECF244321}">
                <p14:modId xmlns:p14="http://schemas.microsoft.com/office/powerpoint/2010/main" val="1615754628"/>
              </p:ext>
            </p:extLst>
          </p:nvPr>
        </p:nvGraphicFramePr>
        <p:xfrm>
          <a:off x="-185215" y="1319316"/>
          <a:ext cx="6481249" cy="13703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5" name="TextBox 3">
            <a:extLst>
              <a:ext uri="{FF2B5EF4-FFF2-40B4-BE49-F238E27FC236}">
                <a16:creationId xmlns:a16="http://schemas.microsoft.com/office/drawing/2014/main" id="{1D882A90-F9D4-3C0E-8BCE-99C6F8957B55}"/>
              </a:ext>
            </a:extLst>
          </p:cNvPr>
          <p:cNvGraphicFramePr/>
          <p:nvPr>
            <p:extLst>
              <p:ext uri="{D42A27DB-BD31-4B8C-83A1-F6EECF244321}">
                <p14:modId xmlns:p14="http://schemas.microsoft.com/office/powerpoint/2010/main" val="2419695283"/>
              </p:ext>
            </p:extLst>
          </p:nvPr>
        </p:nvGraphicFramePr>
        <p:xfrm>
          <a:off x="258024" y="2954628"/>
          <a:ext cx="7227297" cy="187315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4" name="TextBox 13">
            <a:extLst>
              <a:ext uri="{FF2B5EF4-FFF2-40B4-BE49-F238E27FC236}">
                <a16:creationId xmlns:a16="http://schemas.microsoft.com/office/drawing/2014/main" id="{51C5CD97-4404-B64C-CA34-8203C5D44663}"/>
              </a:ext>
            </a:extLst>
          </p:cNvPr>
          <p:cNvSpPr txBox="1"/>
          <p:nvPr/>
        </p:nvSpPr>
        <p:spPr>
          <a:xfrm>
            <a:off x="205328" y="2777998"/>
            <a:ext cx="4099972" cy="300083"/>
          </a:xfrm>
          <a:prstGeom prst="rect">
            <a:avLst/>
          </a:prstGeom>
          <a:noFill/>
        </p:spPr>
        <p:txBody>
          <a:bodyPr wrap="square">
            <a:spAutoFit/>
          </a:bodyPr>
          <a:lstStyle/>
          <a:p>
            <a:r>
              <a:rPr lang="en-GB" sz="1500" b="1">
                <a:solidFill>
                  <a:srgbClr val="2F528F"/>
                </a:solidFill>
                <a:latin typeface="Calibri" panose="020F0502020204030204" pitchFamily="34" charset="0"/>
              </a:rPr>
              <a:t>Phase B, Phase C, &amp; Phase D</a:t>
            </a:r>
            <a:endParaRPr lang="en-GB" sz="1350">
              <a:solidFill>
                <a:srgbClr val="2F528F"/>
              </a:solidFill>
              <a:latin typeface="Calibri" panose="020F0502020204030204" pitchFamily="34" charset="0"/>
            </a:endParaRPr>
          </a:p>
        </p:txBody>
      </p:sp>
      <p:sp>
        <p:nvSpPr>
          <p:cNvPr id="6" name="TextBox 5">
            <a:extLst>
              <a:ext uri="{FF2B5EF4-FFF2-40B4-BE49-F238E27FC236}">
                <a16:creationId xmlns:a16="http://schemas.microsoft.com/office/drawing/2014/main" id="{483AE2E1-110F-0BD7-DCCC-AA60D3D2823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26411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FECC2790-9266-4C54-ACE3-09C3CAD23C88}"/>
              </a:ext>
            </a:extLst>
          </p:cNvPr>
          <p:cNvSpPr>
            <a:spLocks noGrp="1"/>
          </p:cNvSpPr>
          <p:nvPr>
            <p:ph type="ftr" sz="quarter" idx="10"/>
          </p:nvPr>
        </p:nvSpPr>
        <p:spPr>
          <a:xfrm>
            <a:off x="7315200" y="4826000"/>
            <a:ext cx="444500" cy="304800"/>
          </a:xfrm>
        </p:spPr>
        <p:txBody>
          <a:bodyPr/>
          <a:lstStyle/>
          <a:p>
            <a:r>
              <a:rPr lang="en-GB">
                <a:solidFill>
                  <a:schemeClr val="bg1"/>
                </a:solidFill>
              </a:rPr>
              <a:t>4/26</a:t>
            </a:r>
          </a:p>
        </p:txBody>
      </p:sp>
      <p:sp>
        <p:nvSpPr>
          <p:cNvPr id="2" name="Title 1">
            <a:extLst>
              <a:ext uri="{FF2B5EF4-FFF2-40B4-BE49-F238E27FC236}">
                <a16:creationId xmlns:a16="http://schemas.microsoft.com/office/drawing/2014/main" id="{4F01542F-6992-40A5-B4DD-1449FC5A8553}"/>
              </a:ext>
            </a:extLst>
          </p:cNvPr>
          <p:cNvSpPr>
            <a:spLocks noGrp="1"/>
          </p:cNvSpPr>
          <p:nvPr>
            <p:ph type="title"/>
          </p:nvPr>
        </p:nvSpPr>
        <p:spPr>
          <a:xfrm>
            <a:off x="548037" y="135217"/>
            <a:ext cx="3941517" cy="273844"/>
          </a:xfrm>
        </p:spPr>
        <p:txBody>
          <a:bodyPr>
            <a:normAutofit fontScale="90000"/>
          </a:bodyPr>
          <a:lstStyle/>
          <a:p>
            <a:r>
              <a:rPr lang="en-GB"/>
              <a:t>The Realization Phases</a:t>
            </a:r>
          </a:p>
        </p:txBody>
      </p:sp>
      <p:pic>
        <p:nvPicPr>
          <p:cNvPr id="9" name="Picture 8">
            <a:extLst>
              <a:ext uri="{FF2B5EF4-FFF2-40B4-BE49-F238E27FC236}">
                <a16:creationId xmlns:a16="http://schemas.microsoft.com/office/drawing/2014/main" id="{FE7A77E4-0E1A-4B9C-AE82-FFE70301E624}"/>
              </a:ext>
            </a:extLst>
          </p:cNvPr>
          <p:cNvPicPr>
            <a:picLocks noChangeAspect="1"/>
          </p:cNvPicPr>
          <p:nvPr/>
        </p:nvPicPr>
        <p:blipFill>
          <a:blip r:embed="rId3"/>
          <a:stretch>
            <a:fillRect/>
          </a:stretch>
        </p:blipFill>
        <p:spPr>
          <a:xfrm>
            <a:off x="5937099" y="665226"/>
            <a:ext cx="2801885" cy="3577960"/>
          </a:xfrm>
          <a:prstGeom prst="rect">
            <a:avLst/>
          </a:prstGeom>
        </p:spPr>
      </p:pic>
      <p:graphicFrame>
        <p:nvGraphicFramePr>
          <p:cNvPr id="11" name="TextBox 4">
            <a:extLst>
              <a:ext uri="{FF2B5EF4-FFF2-40B4-BE49-F238E27FC236}">
                <a16:creationId xmlns:a16="http://schemas.microsoft.com/office/drawing/2014/main" id="{F9AA8326-93AF-7C6F-D97F-6D2E2317AF45}"/>
              </a:ext>
            </a:extLst>
          </p:cNvPr>
          <p:cNvGraphicFramePr/>
          <p:nvPr/>
        </p:nvGraphicFramePr>
        <p:xfrm>
          <a:off x="111094" y="665226"/>
          <a:ext cx="5311297" cy="36019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EA845957-D0FE-B484-3912-C0B483E18E2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21326870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AB805A02-911D-460C-A7E0-7B257CEEB63D}"/>
              </a:ext>
            </a:extLst>
          </p:cNvPr>
          <p:cNvSpPr>
            <a:spLocks noGrp="1"/>
          </p:cNvSpPr>
          <p:nvPr>
            <p:ph type="ftr" sz="quarter" idx="10"/>
          </p:nvPr>
        </p:nvSpPr>
        <p:spPr>
          <a:xfrm>
            <a:off x="7315200" y="4826000"/>
            <a:ext cx="444500" cy="304800"/>
          </a:xfrm>
        </p:spPr>
        <p:txBody>
          <a:bodyPr/>
          <a:lstStyle/>
          <a:p>
            <a:r>
              <a:rPr lang="en-GB">
                <a:solidFill>
                  <a:schemeClr val="bg1"/>
                </a:solidFill>
              </a:rPr>
              <a:t>5/26</a:t>
            </a:r>
          </a:p>
        </p:txBody>
      </p:sp>
      <p:sp>
        <p:nvSpPr>
          <p:cNvPr id="2" name="Title 1">
            <a:extLst>
              <a:ext uri="{FF2B5EF4-FFF2-40B4-BE49-F238E27FC236}">
                <a16:creationId xmlns:a16="http://schemas.microsoft.com/office/drawing/2014/main" id="{B06F8A35-59FB-4DB3-8952-DF2123EC4418}"/>
              </a:ext>
            </a:extLst>
          </p:cNvPr>
          <p:cNvSpPr>
            <a:spLocks noGrp="1"/>
          </p:cNvSpPr>
          <p:nvPr>
            <p:ph type="title"/>
          </p:nvPr>
        </p:nvSpPr>
        <p:spPr>
          <a:xfrm>
            <a:off x="173325" y="87936"/>
            <a:ext cx="7364125" cy="382311"/>
          </a:xfrm>
        </p:spPr>
        <p:txBody>
          <a:bodyPr>
            <a:normAutofit/>
          </a:bodyPr>
          <a:lstStyle/>
          <a:p>
            <a:r>
              <a:rPr lang="en-GB"/>
              <a:t>Phase E – 01/03 - Summary</a:t>
            </a:r>
          </a:p>
        </p:txBody>
      </p:sp>
      <p:sp>
        <p:nvSpPr>
          <p:cNvPr id="3" name="Ref">
            <a:extLst>
              <a:ext uri="{FF2B5EF4-FFF2-40B4-BE49-F238E27FC236}">
                <a16:creationId xmlns:a16="http://schemas.microsoft.com/office/drawing/2014/main" id="{8FE9D77A-CAC2-47DE-AB4E-9D1418492DC5}"/>
              </a:ext>
            </a:extLst>
          </p:cNvPr>
          <p:cNvSpPr/>
          <p:nvPr/>
        </p:nvSpPr>
        <p:spPr>
          <a:xfrm>
            <a:off x="1377656" y="4831080"/>
            <a:ext cx="6388689"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7" name="Table 7">
            <a:extLst>
              <a:ext uri="{FF2B5EF4-FFF2-40B4-BE49-F238E27FC236}">
                <a16:creationId xmlns:a16="http://schemas.microsoft.com/office/drawing/2014/main" id="{530B02FF-DC64-4003-A217-2AD4B0A136C1}"/>
              </a:ext>
            </a:extLst>
          </p:cNvPr>
          <p:cNvGraphicFramePr>
            <a:graphicFrameLocks noGrp="1"/>
          </p:cNvGraphicFramePr>
          <p:nvPr/>
        </p:nvGraphicFramePr>
        <p:xfrm>
          <a:off x="485955" y="891417"/>
          <a:ext cx="5914846" cy="3404135"/>
        </p:xfrm>
        <a:graphic>
          <a:graphicData uri="http://schemas.openxmlformats.org/drawingml/2006/table">
            <a:tbl>
              <a:tblPr firstRow="1" bandRow="1">
                <a:tableStyleId>{BC89EF96-8CEA-46FF-86C4-4CE0E7609802}</a:tableStyleId>
              </a:tblPr>
              <a:tblGrid>
                <a:gridCol w="1583622">
                  <a:extLst>
                    <a:ext uri="{9D8B030D-6E8A-4147-A177-3AD203B41FA5}">
                      <a16:colId xmlns:a16="http://schemas.microsoft.com/office/drawing/2014/main" val="4161081342"/>
                    </a:ext>
                  </a:extLst>
                </a:gridCol>
                <a:gridCol w="1879490">
                  <a:extLst>
                    <a:ext uri="{9D8B030D-6E8A-4147-A177-3AD203B41FA5}">
                      <a16:colId xmlns:a16="http://schemas.microsoft.com/office/drawing/2014/main" val="2204015546"/>
                    </a:ext>
                  </a:extLst>
                </a:gridCol>
                <a:gridCol w="2451734">
                  <a:extLst>
                    <a:ext uri="{9D8B030D-6E8A-4147-A177-3AD203B41FA5}">
                      <a16:colId xmlns:a16="http://schemas.microsoft.com/office/drawing/2014/main" val="1051115344"/>
                    </a:ext>
                  </a:extLst>
                </a:gridCol>
              </a:tblGrid>
              <a:tr h="531663">
                <a:tc>
                  <a:txBody>
                    <a:bodyPr/>
                    <a:lstStyle/>
                    <a:p>
                      <a:r>
                        <a:rPr lang="en-GB" sz="1400"/>
                        <a:t>Phase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Output &amp; Outcome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948080161"/>
                  </a:ext>
                </a:extLst>
              </a:tr>
              <a:tr h="2872472">
                <a:tc>
                  <a:txBody>
                    <a:bodyPr/>
                    <a:lstStyle/>
                    <a:p>
                      <a:r>
                        <a:rPr lang="en-GB" sz="1400" b="0" u="none" strike="noStrike" kern="1200" baseline="0">
                          <a:solidFill>
                            <a:schemeClr val="tx1"/>
                          </a:solidFill>
                        </a:rPr>
                        <a:t>Phase E: Opportunities &amp; Solutions 	</a:t>
                      </a:r>
                      <a:endParaRPr lang="en-GB" sz="1400" b="0" i="0" u="none" strike="noStrike" kern="1200" baseline="0">
                        <a:solidFill>
                          <a:schemeClr val="tx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r>
                        <a:rPr lang="en-GB" sz="1400"/>
                        <a:t>A set of work packages that address the set of gaps, with an indication of value produced and effort required, and dependencies between the work packages to reach the adjusted target.</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171450" indent="-171450">
                        <a:buFont typeface="Arial" panose="020B0604020202020204" pitchFamily="34" charset="0"/>
                        <a:buChar char="•"/>
                      </a:pPr>
                      <a:r>
                        <a:rPr lang="en-GB" sz="1400"/>
                        <a:t>Dependency between the set of changes (Work Package &amp; Gap dependency).</a:t>
                      </a:r>
                    </a:p>
                    <a:p>
                      <a:pPr marL="171450" indent="-171450">
                        <a:buFont typeface="Arial" panose="020B0604020202020204" pitchFamily="34" charset="0"/>
                        <a:buChar char="•"/>
                      </a:pPr>
                      <a:r>
                        <a:rPr lang="en-GB" sz="1400"/>
                        <a:t>Value, effort, and risk associated with each change and work package.</a:t>
                      </a:r>
                    </a:p>
                    <a:p>
                      <a:pPr marL="171450" indent="-171450">
                        <a:buFont typeface="Arial" panose="020B0604020202020204" pitchFamily="34" charset="0"/>
                        <a:buChar char="•"/>
                      </a:pPr>
                      <a:r>
                        <a:rPr lang="en-GB" sz="1400"/>
                        <a:t>How stakeholder priorities and preferences adjust in response to value, effort, and risk of change.</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634751526"/>
                  </a:ext>
                </a:extLst>
              </a:tr>
            </a:tbl>
          </a:graphicData>
        </a:graphic>
      </p:graphicFrame>
      <p:pic>
        <p:nvPicPr>
          <p:cNvPr id="4" name="Picture 3">
            <a:extLst>
              <a:ext uri="{FF2B5EF4-FFF2-40B4-BE49-F238E27FC236}">
                <a16:creationId xmlns:a16="http://schemas.microsoft.com/office/drawing/2014/main" id="{B1050935-6087-4AB9-A62A-1AB256D689CD}"/>
              </a:ext>
            </a:extLst>
          </p:cNvPr>
          <p:cNvPicPr>
            <a:picLocks noChangeAspect="1"/>
          </p:cNvPicPr>
          <p:nvPr/>
        </p:nvPicPr>
        <p:blipFill>
          <a:blip r:embed="rId3"/>
          <a:stretch>
            <a:fillRect/>
          </a:stretch>
        </p:blipFill>
        <p:spPr>
          <a:xfrm>
            <a:off x="8712994" y="425132"/>
            <a:ext cx="123825" cy="90229"/>
          </a:xfrm>
          <a:prstGeom prst="rect">
            <a:avLst/>
          </a:prstGeom>
        </p:spPr>
      </p:pic>
      <p:pic>
        <p:nvPicPr>
          <p:cNvPr id="6" name="Picture 5">
            <a:extLst>
              <a:ext uri="{FF2B5EF4-FFF2-40B4-BE49-F238E27FC236}">
                <a16:creationId xmlns:a16="http://schemas.microsoft.com/office/drawing/2014/main" id="{06E62FFC-8F99-BDD1-E036-7745CFFCE0A9}"/>
              </a:ext>
            </a:extLst>
          </p:cNvPr>
          <p:cNvPicPr>
            <a:picLocks noChangeAspect="1"/>
          </p:cNvPicPr>
          <p:nvPr/>
        </p:nvPicPr>
        <p:blipFill rotWithShape="1">
          <a:blip r:embed="rId4"/>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CDC56F8C-71A1-61C8-AA17-8DA309598CB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4185493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705B2BC-D2E8-47DC-986D-7078BDA0F1C7}"/>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TOGAF® come from – 03/04</a:t>
            </a:r>
          </a:p>
        </p:txBody>
      </p:sp>
      <p:sp>
        <p:nvSpPr>
          <p:cNvPr id="3" name="Footer">
            <a:extLst>
              <a:ext uri="{FF2B5EF4-FFF2-40B4-BE49-F238E27FC236}">
                <a16:creationId xmlns:a16="http://schemas.microsoft.com/office/drawing/2014/main" id="{9CE794AD-933A-4DCB-8334-442B9ED0597E}"/>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11/40</a:t>
            </a:r>
          </a:p>
        </p:txBody>
      </p:sp>
      <p:sp>
        <p:nvSpPr>
          <p:cNvPr id="4" name="TextBox 3">
            <a:extLst>
              <a:ext uri="{FF2B5EF4-FFF2-40B4-BE49-F238E27FC236}">
                <a16:creationId xmlns:a16="http://schemas.microsoft.com/office/drawing/2014/main" id="{F3B6E044-544E-4865-BC4C-F8DC8F94425B}"/>
              </a:ext>
            </a:extLst>
          </p:cNvPr>
          <p:cNvSpPr txBox="1"/>
          <p:nvPr/>
        </p:nvSpPr>
        <p:spPr>
          <a:xfrm>
            <a:off x="2064329" y="832223"/>
            <a:ext cx="5617949" cy="530914"/>
          </a:xfrm>
          <a:prstGeom prst="rect">
            <a:avLst/>
          </a:prstGeom>
          <a:noFill/>
        </p:spPr>
        <p:txBody>
          <a:bodyPr wrap="none" rtlCol="0">
            <a:spAutoFit/>
          </a:bodyPr>
          <a:lstStyle/>
          <a:p>
            <a:pPr algn="ctr"/>
            <a:r>
              <a:rPr lang="en-GB" sz="1500" b="1">
                <a:solidFill>
                  <a:srgbClr val="2F528F"/>
                </a:solidFill>
                <a:latin typeface="Calibri" panose="020F0502020204030204" pitchFamily="34" charset="0"/>
              </a:rPr>
              <a:t>“a global consortium that enables the achievement</a:t>
            </a:r>
            <a:br>
              <a:rPr lang="en-GB" sz="1500" b="1">
                <a:solidFill>
                  <a:srgbClr val="2F528F"/>
                </a:solidFill>
                <a:latin typeface="Calibri" panose="020F0502020204030204" pitchFamily="34" charset="0"/>
              </a:rPr>
            </a:br>
            <a:r>
              <a:rPr lang="en-GB" sz="1500" b="1">
                <a:solidFill>
                  <a:srgbClr val="2F528F"/>
                </a:solidFill>
                <a:latin typeface="Calibri" panose="020F0502020204030204" pitchFamily="34" charset="0"/>
              </a:rPr>
              <a:t> of business through technology standards” </a:t>
            </a:r>
          </a:p>
        </p:txBody>
      </p:sp>
      <p:sp>
        <p:nvSpPr>
          <p:cNvPr id="5" name="TextBox 4">
            <a:extLst>
              <a:ext uri="{FF2B5EF4-FFF2-40B4-BE49-F238E27FC236}">
                <a16:creationId xmlns:a16="http://schemas.microsoft.com/office/drawing/2014/main" id="{3BD550DC-96B5-4960-A7D7-40B3681A91C6}"/>
              </a:ext>
            </a:extLst>
          </p:cNvPr>
          <p:cNvSpPr txBox="1"/>
          <p:nvPr/>
        </p:nvSpPr>
        <p:spPr>
          <a:xfrm>
            <a:off x="944671" y="1456631"/>
            <a:ext cx="7469099" cy="2246769"/>
          </a:xfrm>
          <a:prstGeom prst="rect">
            <a:avLst/>
          </a:prstGeom>
          <a:noFill/>
        </p:spPr>
        <p:txBody>
          <a:bodyPr wrap="square" rtlCol="0">
            <a:spAutoFit/>
          </a:bodyPr>
          <a:lstStyle/>
          <a:p>
            <a:pPr algn="ctr"/>
            <a:r>
              <a:rPr lang="en-GB" sz="1500">
                <a:solidFill>
                  <a:srgbClr val="2F528F"/>
                </a:solidFill>
                <a:latin typeface="Calibri" panose="020F0502020204030204" pitchFamily="34" charset="0"/>
              </a:rPr>
              <a:t>Vision: </a:t>
            </a:r>
          </a:p>
          <a:p>
            <a:pPr algn="ctr"/>
            <a:r>
              <a:rPr lang="en-GB" sz="1500" b="1">
                <a:solidFill>
                  <a:srgbClr val="2F528F"/>
                </a:solidFill>
                <a:latin typeface="Calibri" panose="020F0502020204030204" pitchFamily="34" charset="0"/>
              </a:rPr>
              <a:t>Boundaryless Information Flow™  </a:t>
            </a:r>
            <a:br>
              <a:rPr lang="en-GB" sz="1350" b="1">
                <a:solidFill>
                  <a:srgbClr val="2F528F"/>
                </a:solidFill>
                <a:latin typeface="Calibri" panose="020F0502020204030204" pitchFamily="34" charset="0"/>
              </a:rPr>
            </a:br>
            <a:r>
              <a:rPr lang="en-GB" sz="1200">
                <a:solidFill>
                  <a:srgbClr val="2F528F"/>
                </a:solidFill>
                <a:latin typeface="Calibri" panose="020F0502020204030204" pitchFamily="34" charset="0"/>
              </a:rPr>
              <a:t> </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Open standard components that provide services in a customer's extended enterprise that:</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pPr marL="214313" indent="-214313">
              <a:spcBef>
                <a:spcPts val="300"/>
              </a:spcBef>
              <a:buFont typeface="Arial" panose="020B0604020202020204" pitchFamily="34" charset="0"/>
              <a:buChar char="•"/>
            </a:pPr>
            <a:r>
              <a:rPr lang="en-GB" sz="1350">
                <a:solidFill>
                  <a:srgbClr val="2F528F"/>
                </a:solidFill>
                <a:latin typeface="Calibri" panose="020F0502020204030204" pitchFamily="34" charset="0"/>
              </a:rPr>
              <a:t>Combine multiple sources of information</a:t>
            </a:r>
          </a:p>
          <a:p>
            <a:pPr marL="214313" indent="-214313">
              <a:spcBef>
                <a:spcPts val="300"/>
              </a:spcBef>
              <a:buFont typeface="Arial" panose="020B0604020202020204" pitchFamily="34" charset="0"/>
              <a:buChar char="•"/>
            </a:pPr>
            <a:r>
              <a:rPr lang="en-GB" sz="1350">
                <a:solidFill>
                  <a:srgbClr val="2F528F"/>
                </a:solidFill>
                <a:latin typeface="Calibri" panose="020F0502020204030204" pitchFamily="34" charset="0"/>
              </a:rPr>
              <a:t>Securely deliver the information whenever and wherever it is needed, in the right context for the people or systems using that information.</a:t>
            </a:r>
          </a:p>
          <a:p>
            <a:endParaRPr lang="en-GB" sz="1350">
              <a:solidFill>
                <a:srgbClr val="2F528F"/>
              </a:solidFill>
              <a:latin typeface="Calibri" panose="020F0502020204030204" pitchFamily="34" charset="0"/>
            </a:endParaRPr>
          </a:p>
        </p:txBody>
      </p:sp>
      <p:pic>
        <p:nvPicPr>
          <p:cNvPr id="2050" name="Picture 2" descr="An Introduction to the ArchiMate® 3.0 Specification">
            <a:extLst>
              <a:ext uri="{FF2B5EF4-FFF2-40B4-BE49-F238E27FC236}">
                <a16:creationId xmlns:a16="http://schemas.microsoft.com/office/drawing/2014/main" id="{41FB9B52-D5AF-84F1-51E0-6F90939AF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996" y="3746092"/>
            <a:ext cx="1512841" cy="62008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4B5E6CE-3022-CC96-11AF-06A5189A196F}"/>
              </a:ext>
            </a:extLst>
          </p:cNvPr>
          <p:cNvSpPr txBox="1"/>
          <p:nvPr/>
        </p:nvSpPr>
        <p:spPr>
          <a:xfrm>
            <a:off x="2798257" y="4420402"/>
            <a:ext cx="3547481" cy="230833"/>
          </a:xfrm>
          <a:prstGeom prst="rect">
            <a:avLst/>
          </a:prstGeom>
          <a:noFill/>
        </p:spPr>
        <p:txBody>
          <a:bodyPr wrap="square" rtlCol="0">
            <a:spAutoFit/>
          </a:bodyPr>
          <a:lstStyle/>
          <a:p>
            <a:pPr algn="ctr"/>
            <a:r>
              <a:rPr lang="en-US" sz="525" b="1">
                <a:solidFill>
                  <a:schemeClr val="bg2">
                    <a:lumMod val="90000"/>
                  </a:schemeClr>
                </a:solidFill>
                <a:latin typeface="arial" panose="020B0604020202020204" pitchFamily="34" charset="0"/>
              </a:rPr>
              <a:t>Boundaryless Information Flow</a:t>
            </a:r>
            <a:r>
              <a:rPr lang="en-US" sz="525">
                <a:solidFill>
                  <a:schemeClr val="bg2">
                    <a:lumMod val="90000"/>
                  </a:schemeClr>
                </a:solidFill>
                <a:latin typeface="arial" panose="020B0604020202020204" pitchFamily="34" charset="0"/>
              </a:rPr>
              <a:t> is a trademark and UNIX and The Open Group are registered trademarks of The Open Group</a:t>
            </a:r>
            <a:endParaRPr lang="en-GB" sz="525">
              <a:solidFill>
                <a:schemeClr val="bg2">
                  <a:lumMod val="90000"/>
                </a:schemeClr>
              </a:solidFill>
              <a:latin typeface="Calibri" panose="020F0502020204030204" pitchFamily="34" charset="0"/>
            </a:endParaRPr>
          </a:p>
        </p:txBody>
      </p:sp>
      <p:sp>
        <p:nvSpPr>
          <p:cNvPr id="6" name="TextBox 5">
            <a:extLst>
              <a:ext uri="{FF2B5EF4-FFF2-40B4-BE49-F238E27FC236}">
                <a16:creationId xmlns:a16="http://schemas.microsoft.com/office/drawing/2014/main" id="{B3ED198B-873C-57F3-6503-3DCA52F77F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9722068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33902ECC-8D1C-44C0-AA41-F6E16C575666}"/>
              </a:ext>
            </a:extLst>
          </p:cNvPr>
          <p:cNvSpPr>
            <a:spLocks noGrp="1"/>
          </p:cNvSpPr>
          <p:nvPr>
            <p:ph type="ftr" sz="quarter" idx="10"/>
          </p:nvPr>
        </p:nvSpPr>
        <p:spPr>
          <a:xfrm>
            <a:off x="7315200" y="4826000"/>
            <a:ext cx="444500" cy="304800"/>
          </a:xfrm>
        </p:spPr>
        <p:txBody>
          <a:bodyPr/>
          <a:lstStyle/>
          <a:p>
            <a:r>
              <a:rPr lang="en-GB">
                <a:solidFill>
                  <a:schemeClr val="bg1"/>
                </a:solidFill>
              </a:rPr>
              <a:t>6/26</a:t>
            </a:r>
          </a:p>
        </p:txBody>
      </p:sp>
      <p:sp>
        <p:nvSpPr>
          <p:cNvPr id="2" name="Title 1">
            <a:extLst>
              <a:ext uri="{FF2B5EF4-FFF2-40B4-BE49-F238E27FC236}">
                <a16:creationId xmlns:a16="http://schemas.microsoft.com/office/drawing/2014/main" id="{B06F8A35-59FB-4DB3-8952-DF2123EC4418}"/>
              </a:ext>
            </a:extLst>
          </p:cNvPr>
          <p:cNvSpPr>
            <a:spLocks noGrp="1"/>
          </p:cNvSpPr>
          <p:nvPr>
            <p:ph type="title"/>
          </p:nvPr>
        </p:nvSpPr>
        <p:spPr>
          <a:xfrm>
            <a:off x="308223" y="158084"/>
            <a:ext cx="3961390" cy="273844"/>
          </a:xfrm>
        </p:spPr>
        <p:txBody>
          <a:bodyPr>
            <a:normAutofit fontScale="90000"/>
          </a:bodyPr>
          <a:lstStyle/>
          <a:p>
            <a:r>
              <a:rPr lang="en-GB"/>
              <a:t>Phase E – 02/03 - Objectives</a:t>
            </a:r>
          </a:p>
        </p:txBody>
      </p:sp>
      <p:sp>
        <p:nvSpPr>
          <p:cNvPr id="3" name="Ref">
            <a:extLst>
              <a:ext uri="{FF2B5EF4-FFF2-40B4-BE49-F238E27FC236}">
                <a16:creationId xmlns:a16="http://schemas.microsoft.com/office/drawing/2014/main" id="{8FE9D77A-CAC2-47DE-AB4E-9D1418492DC5}"/>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94 : §9.1</a:t>
            </a:r>
          </a:p>
        </p:txBody>
      </p:sp>
      <p:sp>
        <p:nvSpPr>
          <p:cNvPr id="5" name="TextBox 4">
            <a:extLst>
              <a:ext uri="{FF2B5EF4-FFF2-40B4-BE49-F238E27FC236}">
                <a16:creationId xmlns:a16="http://schemas.microsoft.com/office/drawing/2014/main" id="{52A710DE-D9B0-4018-A626-DB88F7B9A2FF}"/>
              </a:ext>
            </a:extLst>
          </p:cNvPr>
          <p:cNvSpPr txBox="1"/>
          <p:nvPr/>
        </p:nvSpPr>
        <p:spPr>
          <a:xfrm>
            <a:off x="308223" y="788975"/>
            <a:ext cx="6195524" cy="692497"/>
          </a:xfrm>
          <a:prstGeom prst="rect">
            <a:avLst/>
          </a:prstGeom>
          <a:noFill/>
        </p:spPr>
        <p:txBody>
          <a:bodyPr wrap="square">
            <a:spAutoFit/>
          </a:bodyPr>
          <a:lstStyle/>
          <a:p>
            <a:r>
              <a:rPr lang="en-GB" sz="1350">
                <a:latin typeface="Calibri" panose="020F0502020204030204" pitchFamily="34" charset="0"/>
                <a:cs typeface="Calibri" panose="020F0502020204030204" pitchFamily="34" charset="0"/>
              </a:rPr>
              <a:t>Phase E: Opportunities &amp; Solutions</a:t>
            </a:r>
          </a:p>
          <a:p>
            <a:endParaRPr lang="en-GB" sz="1350">
              <a:latin typeface="Calibri" panose="020F0502020204030204" pitchFamily="34" charset="0"/>
              <a:cs typeface="Calibri" panose="020F0502020204030204" pitchFamily="34" charset="0"/>
            </a:endParaRPr>
          </a:p>
          <a:p>
            <a:r>
              <a:rPr lang="en-GB" sz="1350">
                <a:latin typeface="Calibri" panose="020F0502020204030204" pitchFamily="34" charset="0"/>
                <a:cs typeface="Calibri" panose="020F0502020204030204" pitchFamily="34" charset="0"/>
              </a:rPr>
              <a:t> </a:t>
            </a:r>
          </a:p>
        </p:txBody>
      </p:sp>
      <p:graphicFrame>
        <p:nvGraphicFramePr>
          <p:cNvPr id="10" name="Content Placeholder 2">
            <a:extLst>
              <a:ext uri="{FF2B5EF4-FFF2-40B4-BE49-F238E27FC236}">
                <a16:creationId xmlns:a16="http://schemas.microsoft.com/office/drawing/2014/main" id="{C911439E-AE62-4395-5B8C-D2AC03DC0DA1}"/>
              </a:ext>
            </a:extLst>
          </p:cNvPr>
          <p:cNvGraphicFramePr>
            <a:graphicFrameLocks/>
          </p:cNvGraphicFramePr>
          <p:nvPr>
            <p:extLst>
              <p:ext uri="{D42A27DB-BD31-4B8C-83A1-F6EECF244321}">
                <p14:modId xmlns:p14="http://schemas.microsoft.com/office/powerpoint/2010/main" val="918700246"/>
              </p:ext>
            </p:extLst>
          </p:nvPr>
        </p:nvGraphicFramePr>
        <p:xfrm>
          <a:off x="359598" y="1052761"/>
          <a:ext cx="6625402" cy="3131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3">
            <a:extLst>
              <a:ext uri="{FF2B5EF4-FFF2-40B4-BE49-F238E27FC236}">
                <a16:creationId xmlns:a16="http://schemas.microsoft.com/office/drawing/2014/main" id="{C6D62F37-8BFC-0B8B-0A17-BE7CA96BB7DA}"/>
              </a:ext>
            </a:extLst>
          </p:cNvPr>
          <p:cNvPicPr>
            <a:picLocks noChangeAspect="1"/>
          </p:cNvPicPr>
          <p:nvPr/>
        </p:nvPicPr>
        <p:blipFill>
          <a:blip r:embed="rId8"/>
          <a:stretch>
            <a:fillRect/>
          </a:stretch>
        </p:blipFill>
        <p:spPr>
          <a:xfrm>
            <a:off x="8712994" y="425132"/>
            <a:ext cx="123825" cy="90229"/>
          </a:xfrm>
          <a:prstGeom prst="rect">
            <a:avLst/>
          </a:prstGeom>
        </p:spPr>
      </p:pic>
      <p:pic>
        <p:nvPicPr>
          <p:cNvPr id="8" name="Picture 7">
            <a:extLst>
              <a:ext uri="{FF2B5EF4-FFF2-40B4-BE49-F238E27FC236}">
                <a16:creationId xmlns:a16="http://schemas.microsoft.com/office/drawing/2014/main" id="{F52764E1-0F50-FF55-16B7-1B3331F9823D}"/>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7" name="TextBox 6">
            <a:extLst>
              <a:ext uri="{FF2B5EF4-FFF2-40B4-BE49-F238E27FC236}">
                <a16:creationId xmlns:a16="http://schemas.microsoft.com/office/drawing/2014/main" id="{D981C9D7-E79F-A6B7-6456-8B019358A3F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9688844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77270668-B799-471C-9C63-2FDAAD2383CE}"/>
              </a:ext>
            </a:extLst>
          </p:cNvPr>
          <p:cNvSpPr>
            <a:spLocks noGrp="1"/>
          </p:cNvSpPr>
          <p:nvPr>
            <p:ph type="ftr" sz="quarter" idx="10"/>
          </p:nvPr>
        </p:nvSpPr>
        <p:spPr>
          <a:xfrm>
            <a:off x="7315200" y="4826000"/>
            <a:ext cx="444500" cy="304800"/>
          </a:xfrm>
        </p:spPr>
        <p:txBody>
          <a:bodyPr/>
          <a:lstStyle/>
          <a:p>
            <a:r>
              <a:rPr lang="en-GB">
                <a:solidFill>
                  <a:schemeClr val="bg1"/>
                </a:solidFill>
              </a:rPr>
              <a:t>7/26</a:t>
            </a:r>
          </a:p>
        </p:txBody>
      </p:sp>
      <p:sp>
        <p:nvSpPr>
          <p:cNvPr id="2" name="Title">
            <a:extLst>
              <a:ext uri="{FF2B5EF4-FFF2-40B4-BE49-F238E27FC236}">
                <a16:creationId xmlns:a16="http://schemas.microsoft.com/office/drawing/2014/main" id="{B06F8A35-59FB-4DB3-8952-DF2123EC4418}"/>
              </a:ext>
            </a:extLst>
          </p:cNvPr>
          <p:cNvSpPr>
            <a:spLocks noGrp="1"/>
          </p:cNvSpPr>
          <p:nvPr>
            <p:ph type="title"/>
          </p:nvPr>
        </p:nvSpPr>
        <p:spPr>
          <a:xfrm>
            <a:off x="165100" y="88900"/>
            <a:ext cx="7404100" cy="406400"/>
          </a:xfrm>
        </p:spPr>
        <p:txBody>
          <a:bodyPr>
            <a:normAutofit/>
          </a:bodyPr>
          <a:lstStyle/>
          <a:p>
            <a:r>
              <a:rPr lang="en-GB"/>
              <a:t>Phase E – 03/03 - Outputs</a:t>
            </a:r>
          </a:p>
        </p:txBody>
      </p:sp>
      <p:sp>
        <p:nvSpPr>
          <p:cNvPr id="3" name="Ref">
            <a:extLst>
              <a:ext uri="{FF2B5EF4-FFF2-40B4-BE49-F238E27FC236}">
                <a16:creationId xmlns:a16="http://schemas.microsoft.com/office/drawing/2014/main" id="{8FE9D77A-CAC2-47DE-AB4E-9D1418492DC5}"/>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94 : §9.1</a:t>
            </a:r>
          </a:p>
        </p:txBody>
      </p:sp>
      <p:pic>
        <p:nvPicPr>
          <p:cNvPr id="10" name="Picture 9">
            <a:extLst>
              <a:ext uri="{FF2B5EF4-FFF2-40B4-BE49-F238E27FC236}">
                <a16:creationId xmlns:a16="http://schemas.microsoft.com/office/drawing/2014/main" id="{FF323E9A-A43D-4210-B284-E1A10D546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1315" y="2805741"/>
            <a:ext cx="1085433" cy="1267585"/>
          </a:xfrm>
          <a:prstGeom prst="rect">
            <a:avLst/>
          </a:prstGeom>
        </p:spPr>
      </p:pic>
      <p:sp>
        <p:nvSpPr>
          <p:cNvPr id="5" name="TextBox 4">
            <a:extLst>
              <a:ext uri="{FF2B5EF4-FFF2-40B4-BE49-F238E27FC236}">
                <a16:creationId xmlns:a16="http://schemas.microsoft.com/office/drawing/2014/main" id="{00744014-8F68-40ED-AB44-B7D3FE5BDACB}"/>
              </a:ext>
            </a:extLst>
          </p:cNvPr>
          <p:cNvSpPr txBox="1"/>
          <p:nvPr/>
        </p:nvSpPr>
        <p:spPr>
          <a:xfrm>
            <a:off x="5962825" y="4099011"/>
            <a:ext cx="2742433" cy="577081"/>
          </a:xfrm>
          <a:prstGeom prst="rect">
            <a:avLst/>
          </a:prstGeom>
          <a:noFill/>
        </p:spPr>
        <p:txBody>
          <a:bodyPr wrap="square" lIns="68580" tIns="34290" rIns="68580" bIns="34290" rtlCol="0" anchor="t">
            <a:spAutoFit/>
          </a:bodyPr>
          <a:lstStyle/>
          <a:p>
            <a:pPr algn="just"/>
            <a:r>
              <a:rPr lang="en-GB" sz="825">
                <a:latin typeface="Calibri"/>
                <a:cs typeface="Calibri"/>
              </a:rPr>
              <a:t>Example: Babbage’s ‘Difference Engine’, designed 1822, was not actually built until 2002 due to precision manufacture that is required.</a:t>
            </a:r>
          </a:p>
        </p:txBody>
      </p:sp>
      <p:graphicFrame>
        <p:nvGraphicFramePr>
          <p:cNvPr id="13" name="TextBox 4">
            <a:extLst>
              <a:ext uri="{FF2B5EF4-FFF2-40B4-BE49-F238E27FC236}">
                <a16:creationId xmlns:a16="http://schemas.microsoft.com/office/drawing/2014/main" id="{3A1AC70E-B6B4-478B-95F6-34F163310634}"/>
              </a:ext>
            </a:extLst>
          </p:cNvPr>
          <p:cNvGraphicFramePr/>
          <p:nvPr>
            <p:extLst>
              <p:ext uri="{D42A27DB-BD31-4B8C-83A1-F6EECF244321}">
                <p14:modId xmlns:p14="http://schemas.microsoft.com/office/powerpoint/2010/main" val="2154172352"/>
              </p:ext>
            </p:extLst>
          </p:nvPr>
        </p:nvGraphicFramePr>
        <p:xfrm>
          <a:off x="751929" y="1651070"/>
          <a:ext cx="4267904" cy="21889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3">
            <a:extLst>
              <a:ext uri="{FF2B5EF4-FFF2-40B4-BE49-F238E27FC236}">
                <a16:creationId xmlns:a16="http://schemas.microsoft.com/office/drawing/2014/main" id="{D5508DB2-1EFC-EA63-E6D7-141CBF65E5F5}"/>
              </a:ext>
            </a:extLst>
          </p:cNvPr>
          <p:cNvPicPr>
            <a:picLocks noChangeAspect="1"/>
          </p:cNvPicPr>
          <p:nvPr/>
        </p:nvPicPr>
        <p:blipFill>
          <a:blip r:embed="rId9"/>
          <a:stretch>
            <a:fillRect/>
          </a:stretch>
        </p:blipFill>
        <p:spPr>
          <a:xfrm>
            <a:off x="8712994" y="425132"/>
            <a:ext cx="123825" cy="90229"/>
          </a:xfrm>
          <a:prstGeom prst="rect">
            <a:avLst/>
          </a:prstGeom>
        </p:spPr>
      </p:pic>
      <p:pic>
        <p:nvPicPr>
          <p:cNvPr id="7" name="Picture 6">
            <a:extLst>
              <a:ext uri="{FF2B5EF4-FFF2-40B4-BE49-F238E27FC236}">
                <a16:creationId xmlns:a16="http://schemas.microsoft.com/office/drawing/2014/main" id="{5C73708D-E0F8-84CF-1848-E89012EA4920}"/>
              </a:ext>
            </a:extLst>
          </p:cNvPr>
          <p:cNvPicPr>
            <a:picLocks noChangeAspect="1"/>
          </p:cNvPicPr>
          <p:nvPr/>
        </p:nvPicPr>
        <p:blipFill rotWithShape="1">
          <a:blip r:embed="rId10"/>
          <a:srcRect l="1727" t="993" r="2323"/>
          <a:stretch/>
        </p:blipFill>
        <p:spPr>
          <a:xfrm>
            <a:off x="7251021" y="645109"/>
            <a:ext cx="1892979" cy="2489178"/>
          </a:xfrm>
          <a:prstGeom prst="rect">
            <a:avLst/>
          </a:prstGeom>
        </p:spPr>
      </p:pic>
      <p:sp>
        <p:nvSpPr>
          <p:cNvPr id="9" name="TextBox 8">
            <a:extLst>
              <a:ext uri="{FF2B5EF4-FFF2-40B4-BE49-F238E27FC236}">
                <a16:creationId xmlns:a16="http://schemas.microsoft.com/office/drawing/2014/main" id="{22EDB135-C5E3-8355-4998-B924B27D844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
        <p:nvSpPr>
          <p:cNvPr id="11" name="TextBox 10">
            <a:extLst>
              <a:ext uri="{FF2B5EF4-FFF2-40B4-BE49-F238E27FC236}">
                <a16:creationId xmlns:a16="http://schemas.microsoft.com/office/drawing/2014/main" id="{BDDF15AC-1FE6-23F5-5997-56CB80FA45C0}"/>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21345659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7ABF375A-30FB-4FB3-B0EB-A2A717D67343}"/>
              </a:ext>
            </a:extLst>
          </p:cNvPr>
          <p:cNvSpPr>
            <a:spLocks noGrp="1"/>
          </p:cNvSpPr>
          <p:nvPr>
            <p:ph type="ftr" sz="quarter" idx="10"/>
          </p:nvPr>
        </p:nvSpPr>
        <p:spPr>
          <a:xfrm>
            <a:off x="7315200" y="4826000"/>
            <a:ext cx="444500" cy="304800"/>
          </a:xfrm>
        </p:spPr>
        <p:txBody>
          <a:bodyPr/>
          <a:lstStyle/>
          <a:p>
            <a:r>
              <a:rPr lang="en-GB">
                <a:solidFill>
                  <a:schemeClr val="bg1"/>
                </a:solidFill>
              </a:rPr>
              <a:t>8/26</a:t>
            </a:r>
          </a:p>
        </p:txBody>
      </p:sp>
      <p:sp>
        <p:nvSpPr>
          <p:cNvPr id="2" name="Title">
            <a:extLst>
              <a:ext uri="{FF2B5EF4-FFF2-40B4-BE49-F238E27FC236}">
                <a16:creationId xmlns:a16="http://schemas.microsoft.com/office/drawing/2014/main" id="{B06F8A35-59FB-4DB3-8952-DF2123EC4418}"/>
              </a:ext>
            </a:extLst>
          </p:cNvPr>
          <p:cNvSpPr>
            <a:spLocks noGrp="1"/>
          </p:cNvSpPr>
          <p:nvPr>
            <p:ph type="title"/>
          </p:nvPr>
        </p:nvSpPr>
        <p:spPr>
          <a:xfrm>
            <a:off x="165100" y="88900"/>
            <a:ext cx="7404100" cy="406400"/>
          </a:xfrm>
        </p:spPr>
        <p:txBody>
          <a:bodyPr>
            <a:normAutofit/>
          </a:bodyPr>
          <a:lstStyle/>
          <a:p>
            <a:r>
              <a:rPr lang="en-GB"/>
              <a:t>Phase F – 01/03 - Summary</a:t>
            </a:r>
          </a:p>
        </p:txBody>
      </p:sp>
      <p:sp>
        <p:nvSpPr>
          <p:cNvPr id="3" name="Ref">
            <a:extLst>
              <a:ext uri="{FF2B5EF4-FFF2-40B4-BE49-F238E27FC236}">
                <a16:creationId xmlns:a16="http://schemas.microsoft.com/office/drawing/2014/main" id="{8FE9D77A-CAC2-47DE-AB4E-9D1418492DC5}"/>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7" name="Table 7">
            <a:extLst>
              <a:ext uri="{FF2B5EF4-FFF2-40B4-BE49-F238E27FC236}">
                <a16:creationId xmlns:a16="http://schemas.microsoft.com/office/drawing/2014/main" id="{530B02FF-DC64-4003-A217-2AD4B0A136C1}"/>
              </a:ext>
            </a:extLst>
          </p:cNvPr>
          <p:cNvGraphicFramePr>
            <a:graphicFrameLocks noGrp="1"/>
          </p:cNvGraphicFramePr>
          <p:nvPr/>
        </p:nvGraphicFramePr>
        <p:xfrm>
          <a:off x="337457" y="850460"/>
          <a:ext cx="5964106" cy="3565596"/>
        </p:xfrm>
        <a:graphic>
          <a:graphicData uri="http://schemas.openxmlformats.org/drawingml/2006/table">
            <a:tbl>
              <a:tblPr firstRow="1" bandRow="1">
                <a:tableStyleId>{BC89EF96-8CEA-46FF-86C4-4CE0E7609802}</a:tableStyleId>
              </a:tblPr>
              <a:tblGrid>
                <a:gridCol w="1604065">
                  <a:extLst>
                    <a:ext uri="{9D8B030D-6E8A-4147-A177-3AD203B41FA5}">
                      <a16:colId xmlns:a16="http://schemas.microsoft.com/office/drawing/2014/main" val="4161081342"/>
                    </a:ext>
                  </a:extLst>
                </a:gridCol>
                <a:gridCol w="1891994">
                  <a:extLst>
                    <a:ext uri="{9D8B030D-6E8A-4147-A177-3AD203B41FA5}">
                      <a16:colId xmlns:a16="http://schemas.microsoft.com/office/drawing/2014/main" val="2204015546"/>
                    </a:ext>
                  </a:extLst>
                </a:gridCol>
                <a:gridCol w="2468047">
                  <a:extLst>
                    <a:ext uri="{9D8B030D-6E8A-4147-A177-3AD203B41FA5}">
                      <a16:colId xmlns:a16="http://schemas.microsoft.com/office/drawing/2014/main" val="1051115344"/>
                    </a:ext>
                  </a:extLst>
                </a:gridCol>
              </a:tblGrid>
              <a:tr h="755834">
                <a:tc>
                  <a:txBody>
                    <a:bodyPr/>
                    <a:lstStyle/>
                    <a:p>
                      <a:r>
                        <a:rPr lang="en-GB" sz="1400"/>
                        <a:t>Phase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Output &amp; Outcome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948080161"/>
                  </a:ext>
                </a:extLst>
              </a:tr>
              <a:tr h="2809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u="none" strike="noStrike" kern="1200" baseline="0">
                          <a:solidFill>
                            <a:schemeClr val="tx1"/>
                          </a:solidFill>
                        </a:rPr>
                        <a:t>Phase F: Implementation and Migration Plan. 	</a:t>
                      </a:r>
                    </a:p>
                    <a:p>
                      <a:r>
                        <a:rPr lang="en-GB" sz="1400" b="0" u="none" strike="noStrike" kern="1200" baseline="0">
                          <a:solidFill>
                            <a:schemeClr val="tx1"/>
                          </a:solidFill>
                        </a:rPr>
                        <a:t>	</a:t>
                      </a:r>
                      <a:endParaRPr lang="en-GB" sz="1400" b="0" i="0" u="none" strike="noStrike" kern="1200" baseline="0">
                        <a:solidFill>
                          <a:schemeClr val="tx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r>
                        <a:rPr lang="en-GB" sz="1400"/>
                        <a:t>An approved set of projects, containing the objective and any necessary constraints, resources required, and start and finish dates.</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171450" indent="-171450">
                        <a:buFont typeface="Arial" panose="020B0604020202020204" pitchFamily="34" charset="0"/>
                        <a:buChar char="•"/>
                      </a:pPr>
                      <a:r>
                        <a:rPr lang="en-GB" sz="1400"/>
                        <a:t>Resources available to undertake the change.</a:t>
                      </a:r>
                    </a:p>
                    <a:p>
                      <a:pPr marL="171450" indent="-171450">
                        <a:buFont typeface="Arial" panose="020B0604020202020204" pitchFamily="34" charset="0"/>
                        <a:buChar char="•"/>
                      </a:pPr>
                      <a:r>
                        <a:rPr lang="en-GB" sz="1400"/>
                        <a:t>How stakeholder priorities and preferences adjust in response to value, effort, and risk of change (Stakeholder Requirements).</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634751526"/>
                  </a:ext>
                </a:extLst>
              </a:tr>
            </a:tbl>
          </a:graphicData>
        </a:graphic>
      </p:graphicFrame>
      <p:pic>
        <p:nvPicPr>
          <p:cNvPr id="5" name="Picture 4">
            <a:extLst>
              <a:ext uri="{FF2B5EF4-FFF2-40B4-BE49-F238E27FC236}">
                <a16:creationId xmlns:a16="http://schemas.microsoft.com/office/drawing/2014/main" id="{C13B7D04-7A02-4937-BA31-39DA5A4C8ED6}"/>
              </a:ext>
            </a:extLst>
          </p:cNvPr>
          <p:cNvPicPr>
            <a:picLocks noChangeAspect="1"/>
          </p:cNvPicPr>
          <p:nvPr/>
        </p:nvPicPr>
        <p:blipFill>
          <a:blip r:embed="rId3"/>
          <a:stretch>
            <a:fillRect/>
          </a:stretch>
        </p:blipFill>
        <p:spPr>
          <a:xfrm>
            <a:off x="8570714" y="373857"/>
            <a:ext cx="123825" cy="111918"/>
          </a:xfrm>
          <a:prstGeom prst="rect">
            <a:avLst/>
          </a:prstGeom>
        </p:spPr>
      </p:pic>
      <p:pic>
        <p:nvPicPr>
          <p:cNvPr id="8" name="Picture 3">
            <a:extLst>
              <a:ext uri="{FF2B5EF4-FFF2-40B4-BE49-F238E27FC236}">
                <a16:creationId xmlns:a16="http://schemas.microsoft.com/office/drawing/2014/main" id="{C21EE358-850A-076A-BB7F-1A32452710F1}"/>
              </a:ext>
            </a:extLst>
          </p:cNvPr>
          <p:cNvPicPr>
            <a:picLocks noChangeAspect="1"/>
          </p:cNvPicPr>
          <p:nvPr/>
        </p:nvPicPr>
        <p:blipFill>
          <a:blip r:embed="rId4"/>
          <a:stretch>
            <a:fillRect/>
          </a:stretch>
        </p:blipFill>
        <p:spPr>
          <a:xfrm>
            <a:off x="8712994" y="421480"/>
            <a:ext cx="123825" cy="93881"/>
          </a:xfrm>
          <a:prstGeom prst="rect">
            <a:avLst/>
          </a:prstGeom>
        </p:spPr>
      </p:pic>
      <p:pic>
        <p:nvPicPr>
          <p:cNvPr id="6" name="Picture 5">
            <a:extLst>
              <a:ext uri="{FF2B5EF4-FFF2-40B4-BE49-F238E27FC236}">
                <a16:creationId xmlns:a16="http://schemas.microsoft.com/office/drawing/2014/main" id="{7CB0954C-A08D-5B78-AFE8-8ACD8CFF1387}"/>
              </a:ext>
            </a:extLst>
          </p:cNvPr>
          <p:cNvPicPr>
            <a:picLocks noChangeAspect="1"/>
          </p:cNvPicPr>
          <p:nvPr/>
        </p:nvPicPr>
        <p:blipFill rotWithShape="1">
          <a:blip r:embed="rId5"/>
          <a:srcRect l="1727" t="993" r="2323"/>
          <a:stretch/>
        </p:blipFill>
        <p:spPr>
          <a:xfrm>
            <a:off x="7251021" y="645109"/>
            <a:ext cx="1892979" cy="2489178"/>
          </a:xfrm>
          <a:prstGeom prst="rect">
            <a:avLst/>
          </a:prstGeom>
        </p:spPr>
      </p:pic>
      <p:sp>
        <p:nvSpPr>
          <p:cNvPr id="9" name="TextBox 8">
            <a:extLst>
              <a:ext uri="{FF2B5EF4-FFF2-40B4-BE49-F238E27FC236}">
                <a16:creationId xmlns:a16="http://schemas.microsoft.com/office/drawing/2014/main" id="{59ED72FF-6642-3A1D-99ED-F2E2BE23423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42120373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674A1C58-5EC2-46B2-AB31-0D575DFAE315}"/>
              </a:ext>
            </a:extLst>
          </p:cNvPr>
          <p:cNvSpPr>
            <a:spLocks noGrp="1"/>
          </p:cNvSpPr>
          <p:nvPr>
            <p:ph type="ftr" sz="quarter" idx="10"/>
          </p:nvPr>
        </p:nvSpPr>
        <p:spPr>
          <a:xfrm>
            <a:off x="7315200" y="4826000"/>
            <a:ext cx="444500" cy="304800"/>
          </a:xfrm>
        </p:spPr>
        <p:txBody>
          <a:bodyPr/>
          <a:lstStyle/>
          <a:p>
            <a:r>
              <a:rPr lang="en-GB">
                <a:solidFill>
                  <a:schemeClr val="bg1"/>
                </a:solidFill>
              </a:rPr>
              <a:t>9/26</a:t>
            </a:r>
          </a:p>
        </p:txBody>
      </p:sp>
      <p:sp>
        <p:nvSpPr>
          <p:cNvPr id="2" name="Title">
            <a:extLst>
              <a:ext uri="{FF2B5EF4-FFF2-40B4-BE49-F238E27FC236}">
                <a16:creationId xmlns:a16="http://schemas.microsoft.com/office/drawing/2014/main" id="{BB6FE5AF-D819-42C2-95F7-F6ED4A88ED0C}"/>
              </a:ext>
            </a:extLst>
          </p:cNvPr>
          <p:cNvSpPr>
            <a:spLocks noGrp="1"/>
          </p:cNvSpPr>
          <p:nvPr>
            <p:ph type="title"/>
          </p:nvPr>
        </p:nvSpPr>
        <p:spPr>
          <a:xfrm>
            <a:off x="165100" y="88900"/>
            <a:ext cx="7404100" cy="406400"/>
          </a:xfrm>
        </p:spPr>
        <p:txBody>
          <a:bodyPr>
            <a:normAutofit/>
          </a:bodyPr>
          <a:lstStyle/>
          <a:p>
            <a:r>
              <a:rPr lang="en-GB"/>
              <a:t>Phase F – 02/03 - Objectives</a:t>
            </a:r>
          </a:p>
        </p:txBody>
      </p:sp>
      <p:sp>
        <p:nvSpPr>
          <p:cNvPr id="3" name="Ref">
            <a:extLst>
              <a:ext uri="{FF2B5EF4-FFF2-40B4-BE49-F238E27FC236}">
                <a16:creationId xmlns:a16="http://schemas.microsoft.com/office/drawing/2014/main" id="{499CDC58-45FD-463D-92EC-E2F522B5F114}"/>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104 : §10.1</a:t>
            </a:r>
          </a:p>
        </p:txBody>
      </p:sp>
      <p:sp>
        <p:nvSpPr>
          <p:cNvPr id="5" name="TextBox 4">
            <a:extLst>
              <a:ext uri="{FF2B5EF4-FFF2-40B4-BE49-F238E27FC236}">
                <a16:creationId xmlns:a16="http://schemas.microsoft.com/office/drawing/2014/main" id="{A1B53D4D-1366-454F-B571-55D90530C574}"/>
              </a:ext>
            </a:extLst>
          </p:cNvPr>
          <p:cNvSpPr txBox="1"/>
          <p:nvPr/>
        </p:nvSpPr>
        <p:spPr>
          <a:xfrm>
            <a:off x="401695" y="809704"/>
            <a:ext cx="6096000" cy="300083"/>
          </a:xfrm>
          <a:prstGeom prst="rect">
            <a:avLst/>
          </a:prstGeom>
          <a:noFill/>
        </p:spPr>
        <p:txBody>
          <a:bodyPr wrap="square">
            <a:spAutoFit/>
          </a:bodyPr>
          <a:lstStyle/>
          <a:p>
            <a:r>
              <a:rPr lang="en-GB" sz="1500" b="1">
                <a:latin typeface="Calibri" panose="020F0502020204030204" pitchFamily="34" charset="0"/>
                <a:cs typeface="Calibri" panose="020F0502020204030204" pitchFamily="34" charset="0"/>
              </a:rPr>
              <a:t>Phase F: Implementation and Migration Plan</a:t>
            </a:r>
          </a:p>
        </p:txBody>
      </p:sp>
      <p:graphicFrame>
        <p:nvGraphicFramePr>
          <p:cNvPr id="15" name="TextBox 3">
            <a:extLst>
              <a:ext uri="{FF2B5EF4-FFF2-40B4-BE49-F238E27FC236}">
                <a16:creationId xmlns:a16="http://schemas.microsoft.com/office/drawing/2014/main" id="{BA442E8D-3DEF-4DFA-B08B-5DF76154F894}"/>
              </a:ext>
            </a:extLst>
          </p:cNvPr>
          <p:cNvGraphicFramePr/>
          <p:nvPr/>
        </p:nvGraphicFramePr>
        <p:xfrm>
          <a:off x="590036" y="1513603"/>
          <a:ext cx="6284322" cy="2913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3">
            <a:extLst>
              <a:ext uri="{FF2B5EF4-FFF2-40B4-BE49-F238E27FC236}">
                <a16:creationId xmlns:a16="http://schemas.microsoft.com/office/drawing/2014/main" id="{5E828014-8C5E-162E-77D3-19C4A10E507D}"/>
              </a:ext>
            </a:extLst>
          </p:cNvPr>
          <p:cNvPicPr>
            <a:picLocks noChangeAspect="1"/>
          </p:cNvPicPr>
          <p:nvPr/>
        </p:nvPicPr>
        <p:blipFill>
          <a:blip r:embed="rId8"/>
          <a:stretch>
            <a:fillRect/>
          </a:stretch>
        </p:blipFill>
        <p:spPr>
          <a:xfrm>
            <a:off x="8712994" y="425132"/>
            <a:ext cx="123825" cy="90229"/>
          </a:xfrm>
          <a:prstGeom prst="rect">
            <a:avLst/>
          </a:prstGeom>
        </p:spPr>
      </p:pic>
      <p:pic>
        <p:nvPicPr>
          <p:cNvPr id="7" name="Picture 6">
            <a:extLst>
              <a:ext uri="{FF2B5EF4-FFF2-40B4-BE49-F238E27FC236}">
                <a16:creationId xmlns:a16="http://schemas.microsoft.com/office/drawing/2014/main" id="{7ADF1CD2-B0AB-2E04-6382-158D078DAB38}"/>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95540997-7798-47A4-D652-0400A35C07B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8928050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F84B2B5F-0BAA-4ABD-8E74-C223173C8E5A}"/>
              </a:ext>
            </a:extLst>
          </p:cNvPr>
          <p:cNvSpPr>
            <a:spLocks noGrp="1"/>
          </p:cNvSpPr>
          <p:nvPr>
            <p:ph type="ftr" sz="quarter" idx="10"/>
          </p:nvPr>
        </p:nvSpPr>
        <p:spPr>
          <a:xfrm>
            <a:off x="7315200" y="4826000"/>
            <a:ext cx="444500" cy="304800"/>
          </a:xfrm>
        </p:spPr>
        <p:txBody>
          <a:bodyPr/>
          <a:lstStyle/>
          <a:p>
            <a:r>
              <a:rPr lang="en-GB">
                <a:solidFill>
                  <a:schemeClr val="bg1"/>
                </a:solidFill>
              </a:rPr>
              <a:t>10/26</a:t>
            </a:r>
          </a:p>
        </p:txBody>
      </p:sp>
      <p:sp>
        <p:nvSpPr>
          <p:cNvPr id="2" name="Title">
            <a:extLst>
              <a:ext uri="{FF2B5EF4-FFF2-40B4-BE49-F238E27FC236}">
                <a16:creationId xmlns:a16="http://schemas.microsoft.com/office/drawing/2014/main" id="{BB6FE5AF-D819-42C2-95F7-F6ED4A88ED0C}"/>
              </a:ext>
            </a:extLst>
          </p:cNvPr>
          <p:cNvSpPr>
            <a:spLocks noGrp="1"/>
          </p:cNvSpPr>
          <p:nvPr>
            <p:ph type="title"/>
          </p:nvPr>
        </p:nvSpPr>
        <p:spPr>
          <a:xfrm>
            <a:off x="165100" y="88900"/>
            <a:ext cx="7404100" cy="406400"/>
          </a:xfrm>
        </p:spPr>
        <p:txBody>
          <a:bodyPr>
            <a:normAutofit/>
          </a:bodyPr>
          <a:lstStyle/>
          <a:p>
            <a:r>
              <a:rPr lang="en-GB"/>
              <a:t>Phase F – 03/03 - Outputs</a:t>
            </a:r>
          </a:p>
        </p:txBody>
      </p:sp>
      <p:sp>
        <p:nvSpPr>
          <p:cNvPr id="3" name="Ref">
            <a:extLst>
              <a:ext uri="{FF2B5EF4-FFF2-40B4-BE49-F238E27FC236}">
                <a16:creationId xmlns:a16="http://schemas.microsoft.com/office/drawing/2014/main" id="{499CDC58-45FD-463D-92EC-E2F522B5F114}"/>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104 : §10.1</a:t>
            </a:r>
          </a:p>
        </p:txBody>
      </p:sp>
      <p:graphicFrame>
        <p:nvGraphicFramePr>
          <p:cNvPr id="11" name="TextBox 4">
            <a:extLst>
              <a:ext uri="{FF2B5EF4-FFF2-40B4-BE49-F238E27FC236}">
                <a16:creationId xmlns:a16="http://schemas.microsoft.com/office/drawing/2014/main" id="{42D5F1B5-D85C-46BF-8FAA-8802BE6CDB6B}"/>
              </a:ext>
            </a:extLst>
          </p:cNvPr>
          <p:cNvGraphicFramePr/>
          <p:nvPr>
            <p:extLst>
              <p:ext uri="{D42A27DB-BD31-4B8C-83A1-F6EECF244321}">
                <p14:modId xmlns:p14="http://schemas.microsoft.com/office/powerpoint/2010/main" val="2180012967"/>
              </p:ext>
            </p:extLst>
          </p:nvPr>
        </p:nvGraphicFramePr>
        <p:xfrm>
          <a:off x="-3016789" y="1264073"/>
          <a:ext cx="13596423" cy="2664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3">
            <a:extLst>
              <a:ext uri="{FF2B5EF4-FFF2-40B4-BE49-F238E27FC236}">
                <a16:creationId xmlns:a16="http://schemas.microsoft.com/office/drawing/2014/main" id="{A6619074-9C34-42C0-2B96-D7A5C693D330}"/>
              </a:ext>
            </a:extLst>
          </p:cNvPr>
          <p:cNvPicPr>
            <a:picLocks noChangeAspect="1"/>
          </p:cNvPicPr>
          <p:nvPr/>
        </p:nvPicPr>
        <p:blipFill>
          <a:blip r:embed="rId8"/>
          <a:stretch>
            <a:fillRect/>
          </a:stretch>
        </p:blipFill>
        <p:spPr>
          <a:xfrm>
            <a:off x="8712994" y="425132"/>
            <a:ext cx="123825" cy="90229"/>
          </a:xfrm>
          <a:prstGeom prst="rect">
            <a:avLst/>
          </a:prstGeom>
        </p:spPr>
      </p:pic>
      <p:pic>
        <p:nvPicPr>
          <p:cNvPr id="6" name="Picture 5">
            <a:extLst>
              <a:ext uri="{FF2B5EF4-FFF2-40B4-BE49-F238E27FC236}">
                <a16:creationId xmlns:a16="http://schemas.microsoft.com/office/drawing/2014/main" id="{030001D9-53C4-5DF1-3CB0-B78DDBB771A8}"/>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7" name="TextBox 6">
            <a:extLst>
              <a:ext uri="{FF2B5EF4-FFF2-40B4-BE49-F238E27FC236}">
                <a16:creationId xmlns:a16="http://schemas.microsoft.com/office/drawing/2014/main" id="{6FE2C064-5098-8A7E-90B8-6635E1F3903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
        <p:nvSpPr>
          <p:cNvPr id="9" name="TextBox 8">
            <a:extLst>
              <a:ext uri="{FF2B5EF4-FFF2-40B4-BE49-F238E27FC236}">
                <a16:creationId xmlns:a16="http://schemas.microsoft.com/office/drawing/2014/main" id="{B3A52842-6F8F-90FE-CBD6-91C290AE3509}"/>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289307520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CA641900-FF30-4E13-9146-8810CD745757}"/>
              </a:ext>
            </a:extLst>
          </p:cNvPr>
          <p:cNvSpPr>
            <a:spLocks noGrp="1"/>
          </p:cNvSpPr>
          <p:nvPr>
            <p:ph type="ftr" sz="quarter" idx="10"/>
          </p:nvPr>
        </p:nvSpPr>
        <p:spPr>
          <a:xfrm>
            <a:off x="7315200" y="4826000"/>
            <a:ext cx="444500" cy="304800"/>
          </a:xfrm>
        </p:spPr>
        <p:txBody>
          <a:bodyPr/>
          <a:lstStyle/>
          <a:p>
            <a:r>
              <a:rPr lang="en-GB">
                <a:solidFill>
                  <a:schemeClr val="bg1"/>
                </a:solidFill>
              </a:rPr>
              <a:t>11/26</a:t>
            </a:r>
          </a:p>
        </p:txBody>
      </p:sp>
      <p:sp>
        <p:nvSpPr>
          <p:cNvPr id="2" name="Title">
            <a:extLst>
              <a:ext uri="{FF2B5EF4-FFF2-40B4-BE49-F238E27FC236}">
                <a16:creationId xmlns:a16="http://schemas.microsoft.com/office/drawing/2014/main" id="{BE6D6323-E1B4-4FF6-B488-61C407D876E4}"/>
              </a:ext>
            </a:extLst>
          </p:cNvPr>
          <p:cNvSpPr>
            <a:spLocks noGrp="1"/>
          </p:cNvSpPr>
          <p:nvPr>
            <p:ph type="title"/>
          </p:nvPr>
        </p:nvSpPr>
        <p:spPr>
          <a:xfrm>
            <a:off x="165100" y="88900"/>
            <a:ext cx="7404100" cy="406400"/>
          </a:xfrm>
        </p:spPr>
        <p:txBody>
          <a:bodyPr>
            <a:normAutofit/>
          </a:bodyPr>
          <a:lstStyle/>
          <a:p>
            <a:r>
              <a:rPr lang="en-GB"/>
              <a:t>Phase G – 01/03 - Summary</a:t>
            </a:r>
          </a:p>
        </p:txBody>
      </p:sp>
      <p:sp>
        <p:nvSpPr>
          <p:cNvPr id="3" name="Ref">
            <a:extLst>
              <a:ext uri="{FF2B5EF4-FFF2-40B4-BE49-F238E27FC236}">
                <a16:creationId xmlns:a16="http://schemas.microsoft.com/office/drawing/2014/main" id="{24E5BF9D-5A3A-44C9-90F1-8DC96F32C503}"/>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5" name="Table 7">
            <a:extLst>
              <a:ext uri="{FF2B5EF4-FFF2-40B4-BE49-F238E27FC236}">
                <a16:creationId xmlns:a16="http://schemas.microsoft.com/office/drawing/2014/main" id="{9A215F8C-A9E0-4BEA-858C-CB9145E2C1B6}"/>
              </a:ext>
            </a:extLst>
          </p:cNvPr>
          <p:cNvGraphicFramePr>
            <a:graphicFrameLocks noGrp="1"/>
          </p:cNvGraphicFramePr>
          <p:nvPr/>
        </p:nvGraphicFramePr>
        <p:xfrm>
          <a:off x="464728" y="1014749"/>
          <a:ext cx="5822658" cy="3372953"/>
        </p:xfrm>
        <a:graphic>
          <a:graphicData uri="http://schemas.openxmlformats.org/drawingml/2006/table">
            <a:tbl>
              <a:tblPr firstRow="1" bandRow="1">
                <a:tableStyleId>{BC89EF96-8CEA-46FF-86C4-4CE0E7609802}</a:tableStyleId>
              </a:tblPr>
              <a:tblGrid>
                <a:gridCol w="1558940">
                  <a:extLst>
                    <a:ext uri="{9D8B030D-6E8A-4147-A177-3AD203B41FA5}">
                      <a16:colId xmlns:a16="http://schemas.microsoft.com/office/drawing/2014/main" val="4161081342"/>
                    </a:ext>
                  </a:extLst>
                </a:gridCol>
                <a:gridCol w="1850196">
                  <a:extLst>
                    <a:ext uri="{9D8B030D-6E8A-4147-A177-3AD203B41FA5}">
                      <a16:colId xmlns:a16="http://schemas.microsoft.com/office/drawing/2014/main" val="2204015546"/>
                    </a:ext>
                  </a:extLst>
                </a:gridCol>
                <a:gridCol w="2413522">
                  <a:extLst>
                    <a:ext uri="{9D8B030D-6E8A-4147-A177-3AD203B41FA5}">
                      <a16:colId xmlns:a16="http://schemas.microsoft.com/office/drawing/2014/main" val="1051115344"/>
                    </a:ext>
                  </a:extLst>
                </a:gridCol>
              </a:tblGrid>
              <a:tr h="662290">
                <a:tc>
                  <a:txBody>
                    <a:bodyPr/>
                    <a:lstStyle/>
                    <a:p>
                      <a:r>
                        <a:rPr lang="en-GB" sz="1400"/>
                        <a:t>Phase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Output &amp; Outcome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948080161"/>
                  </a:ext>
                </a:extLst>
              </a:tr>
              <a:tr h="2710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u="none" strike="noStrike" kern="1200" baseline="0">
                          <a:solidFill>
                            <a:schemeClr val="tx1"/>
                          </a:solidFill>
                        </a:rPr>
                        <a:t>Phase G: Implementation Governance	</a:t>
                      </a:r>
                    </a:p>
                    <a:p>
                      <a:r>
                        <a:rPr lang="en-GB" sz="1200" b="0" u="none" strike="noStrike" kern="1200" baseline="0">
                          <a:solidFill>
                            <a:schemeClr val="tx1"/>
                          </a:solidFill>
                        </a:rPr>
                        <a:t>	</a:t>
                      </a:r>
                      <a:endParaRPr lang="en-GB" sz="1200" b="0" i="0" u="none" strike="noStrike" kern="1200" baseline="0">
                        <a:solidFill>
                          <a:schemeClr val="tx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r>
                        <a:rPr lang="en-GB" sz="1200"/>
                        <a:t>Completion of the projects to implement the changes necessary in order to reach the adjusted target state.</a:t>
                      </a:r>
                      <a:endParaRPr lang="en-GB" sz="1200">
                        <a:latin typeface="Calibri" panose="020F0502020204030204" pitchFamily="34" charset="0"/>
                        <a:cs typeface="Calibri" panose="020F0502020204030204" pitchFamily="34" charset="0"/>
                      </a:endParaRPr>
                    </a:p>
                  </a:txBody>
                  <a:tcPr marL="68580" marR="68580" marT="34290" marB="34290"/>
                </a:tc>
                <a:tc>
                  <a:txBody>
                    <a:bodyPr/>
                    <a:lstStyle/>
                    <a:p>
                      <a:pPr marL="171450" indent="-171450">
                        <a:buFont typeface="Arial" panose="020B0604020202020204" pitchFamily="34" charset="0"/>
                        <a:buChar char="•"/>
                      </a:pPr>
                      <a:r>
                        <a:rPr lang="en-GB" sz="1200"/>
                        <a:t>Purpose and constraints on the implementation team (Gap, Architecture Requirement Specification, Control).</a:t>
                      </a:r>
                    </a:p>
                    <a:p>
                      <a:pPr marL="171450" indent="-171450">
                        <a:buFont typeface="Arial" panose="020B0604020202020204" pitchFamily="34" charset="0"/>
                        <a:buChar char="•"/>
                      </a:pPr>
                      <a:r>
                        <a:rPr lang="en-GB" sz="1200"/>
                        <a:t>How stakeholder priority and preference adjust in response to success, value, effort, and risk of change (Stakeholder Requirements).</a:t>
                      </a:r>
                      <a:endParaRPr lang="en-GB" sz="12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634751526"/>
                  </a:ext>
                </a:extLst>
              </a:tr>
            </a:tbl>
          </a:graphicData>
        </a:graphic>
      </p:graphicFrame>
      <p:pic>
        <p:nvPicPr>
          <p:cNvPr id="8" name="Picture 7">
            <a:extLst>
              <a:ext uri="{FF2B5EF4-FFF2-40B4-BE49-F238E27FC236}">
                <a16:creationId xmlns:a16="http://schemas.microsoft.com/office/drawing/2014/main" id="{19513D45-ACE7-4E24-8AF1-4D8FD697C6D6}"/>
              </a:ext>
            </a:extLst>
          </p:cNvPr>
          <p:cNvPicPr>
            <a:picLocks noChangeAspect="1"/>
          </p:cNvPicPr>
          <p:nvPr/>
        </p:nvPicPr>
        <p:blipFill>
          <a:blip r:embed="rId3"/>
          <a:stretch>
            <a:fillRect/>
          </a:stretch>
        </p:blipFill>
        <p:spPr>
          <a:xfrm>
            <a:off x="8487966" y="277811"/>
            <a:ext cx="184548" cy="92531"/>
          </a:xfrm>
          <a:prstGeom prst="rect">
            <a:avLst/>
          </a:prstGeom>
        </p:spPr>
      </p:pic>
      <p:pic>
        <p:nvPicPr>
          <p:cNvPr id="6" name="Picture 5">
            <a:extLst>
              <a:ext uri="{FF2B5EF4-FFF2-40B4-BE49-F238E27FC236}">
                <a16:creationId xmlns:a16="http://schemas.microsoft.com/office/drawing/2014/main" id="{B49FD612-FF92-D37D-9877-518B986FBA5D}"/>
              </a:ext>
            </a:extLst>
          </p:cNvPr>
          <p:cNvPicPr>
            <a:picLocks noChangeAspect="1"/>
          </p:cNvPicPr>
          <p:nvPr/>
        </p:nvPicPr>
        <p:blipFill rotWithShape="1">
          <a:blip r:embed="rId4"/>
          <a:srcRect l="1727" t="993" r="2323"/>
          <a:stretch/>
        </p:blipFill>
        <p:spPr>
          <a:xfrm>
            <a:off x="7251021" y="645109"/>
            <a:ext cx="1892979" cy="2489178"/>
          </a:xfrm>
          <a:prstGeom prst="rect">
            <a:avLst/>
          </a:prstGeom>
        </p:spPr>
      </p:pic>
      <p:sp>
        <p:nvSpPr>
          <p:cNvPr id="7" name="TextBox 6">
            <a:extLst>
              <a:ext uri="{FF2B5EF4-FFF2-40B4-BE49-F238E27FC236}">
                <a16:creationId xmlns:a16="http://schemas.microsoft.com/office/drawing/2014/main" id="{6EF1DBFA-68CF-1823-8158-D1EBCC7DF85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6399930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5F40F59E-D75F-4817-8E70-EFD2C31D936E}"/>
              </a:ext>
            </a:extLst>
          </p:cNvPr>
          <p:cNvSpPr>
            <a:spLocks noGrp="1"/>
          </p:cNvSpPr>
          <p:nvPr>
            <p:ph type="ftr" sz="quarter" idx="10"/>
          </p:nvPr>
        </p:nvSpPr>
        <p:spPr>
          <a:xfrm>
            <a:off x="7315200" y="4826000"/>
            <a:ext cx="444500" cy="304800"/>
          </a:xfrm>
        </p:spPr>
        <p:txBody>
          <a:bodyPr/>
          <a:lstStyle/>
          <a:p>
            <a:r>
              <a:rPr lang="en-GB">
                <a:solidFill>
                  <a:schemeClr val="bg1"/>
                </a:solidFill>
              </a:rPr>
              <a:t>12/26</a:t>
            </a:r>
          </a:p>
        </p:txBody>
      </p:sp>
      <p:sp>
        <p:nvSpPr>
          <p:cNvPr id="2" name="Title">
            <a:extLst>
              <a:ext uri="{FF2B5EF4-FFF2-40B4-BE49-F238E27FC236}">
                <a16:creationId xmlns:a16="http://schemas.microsoft.com/office/drawing/2014/main" id="{FB7BFCAB-D0DA-433E-8BC0-54EA0C672F8F}"/>
              </a:ext>
            </a:extLst>
          </p:cNvPr>
          <p:cNvSpPr>
            <a:spLocks noGrp="1"/>
          </p:cNvSpPr>
          <p:nvPr>
            <p:ph type="title"/>
          </p:nvPr>
        </p:nvSpPr>
        <p:spPr>
          <a:xfrm>
            <a:off x="165100" y="88900"/>
            <a:ext cx="7404100" cy="406400"/>
          </a:xfrm>
        </p:spPr>
        <p:txBody>
          <a:bodyPr>
            <a:normAutofit/>
          </a:bodyPr>
          <a:lstStyle/>
          <a:p>
            <a:r>
              <a:rPr lang="en-GB"/>
              <a:t>Phase G – 02/03 - Objectives</a:t>
            </a:r>
          </a:p>
        </p:txBody>
      </p:sp>
      <p:sp>
        <p:nvSpPr>
          <p:cNvPr id="3" name="Ref">
            <a:extLst>
              <a:ext uri="{FF2B5EF4-FFF2-40B4-BE49-F238E27FC236}">
                <a16:creationId xmlns:a16="http://schemas.microsoft.com/office/drawing/2014/main" id="{F95204C8-E13D-410B-A1F4-C4BD32D4698E}"/>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112 : §11.1</a:t>
            </a:r>
          </a:p>
        </p:txBody>
      </p:sp>
      <p:sp>
        <p:nvSpPr>
          <p:cNvPr id="5" name="TextBox 4">
            <a:extLst>
              <a:ext uri="{FF2B5EF4-FFF2-40B4-BE49-F238E27FC236}">
                <a16:creationId xmlns:a16="http://schemas.microsoft.com/office/drawing/2014/main" id="{11B10CAA-695B-49F9-9229-7481465800C7}"/>
              </a:ext>
            </a:extLst>
          </p:cNvPr>
          <p:cNvSpPr txBox="1"/>
          <p:nvPr/>
        </p:nvSpPr>
        <p:spPr>
          <a:xfrm>
            <a:off x="490136" y="1048256"/>
            <a:ext cx="6494863" cy="276999"/>
          </a:xfrm>
          <a:prstGeom prst="rect">
            <a:avLst/>
          </a:prstGeom>
          <a:noFill/>
        </p:spPr>
        <p:txBody>
          <a:bodyPr wrap="square" lIns="68580" tIns="34290" rIns="68580" bIns="34290" anchor="t">
            <a:spAutoFit/>
          </a:bodyPr>
          <a:lstStyle/>
          <a:p>
            <a:r>
              <a:rPr lang="en-GB" sz="1350" b="1">
                <a:latin typeface="Calibri" panose="020F0502020204030204" pitchFamily="34" charset="0"/>
                <a:cs typeface="Calibri" panose="020F0502020204030204" pitchFamily="34" charset="0"/>
              </a:rPr>
              <a:t>Phase G: Implementation Governance</a:t>
            </a:r>
          </a:p>
        </p:txBody>
      </p:sp>
      <p:sp>
        <p:nvSpPr>
          <p:cNvPr id="11" name="TextBox 10">
            <a:extLst>
              <a:ext uri="{FF2B5EF4-FFF2-40B4-BE49-F238E27FC236}">
                <a16:creationId xmlns:a16="http://schemas.microsoft.com/office/drawing/2014/main" id="{58F5C43A-20C8-A2D3-2509-725F41AA377F}"/>
              </a:ext>
            </a:extLst>
          </p:cNvPr>
          <p:cNvSpPr txBox="1"/>
          <p:nvPr/>
        </p:nvSpPr>
        <p:spPr>
          <a:xfrm>
            <a:off x="369486" y="1810003"/>
            <a:ext cx="6494863" cy="1315744"/>
          </a:xfrm>
          <a:prstGeom prst="rect">
            <a:avLst/>
          </a:prstGeom>
          <a:noFill/>
        </p:spPr>
        <p:txBody>
          <a:bodyPr wrap="square">
            <a:spAutoFit/>
          </a:bodyPr>
          <a:lstStyle/>
          <a:p>
            <a:pPr marL="214313" indent="-214313">
              <a:buFont typeface="Courier New" panose="02070309020205020404" pitchFamily="49" charset="0"/>
              <a:buChar char="o"/>
            </a:pPr>
            <a:r>
              <a:rPr lang="en-GB" sz="1350">
                <a:latin typeface="Calibri" panose="020F0502020204030204" pitchFamily="34" charset="0"/>
                <a:cs typeface="Calibri" panose="020F0502020204030204" pitchFamily="34" charset="0"/>
              </a:rPr>
              <a:t>Ensure conformance with the Target Architecture by implementation projects</a:t>
            </a:r>
          </a:p>
          <a:p>
            <a:pPr marL="214313" indent="-214313">
              <a:buFont typeface="Courier New" panose="02070309020205020404" pitchFamily="49" charset="0"/>
              <a:buChar char="o"/>
            </a:pPr>
            <a:endParaRPr lang="en-GB" sz="1350">
              <a:latin typeface="Calibri" panose="020F0502020204030204" pitchFamily="34" charset="0"/>
              <a:cs typeface="Calibri" panose="020F0502020204030204" pitchFamily="34" charset="0"/>
            </a:endParaRPr>
          </a:p>
          <a:p>
            <a:pPr marL="214313" indent="-214313">
              <a:buFont typeface="Courier New" panose="02070309020205020404" pitchFamily="49" charset="0"/>
              <a:buChar char="o"/>
            </a:pPr>
            <a:r>
              <a:rPr lang="en-GB" sz="1350">
                <a:latin typeface="Calibri" panose="020F0502020204030204" pitchFamily="34" charset="0"/>
                <a:cs typeface="Calibri" panose="020F0502020204030204" pitchFamily="34" charset="0"/>
              </a:rPr>
              <a:t>Perform appropriate Architecture Governance functions for the solution and any implementation-driven architecture Change Requests</a:t>
            </a:r>
          </a:p>
        </p:txBody>
      </p:sp>
      <p:pic>
        <p:nvPicPr>
          <p:cNvPr id="6" name="Picture 7">
            <a:extLst>
              <a:ext uri="{FF2B5EF4-FFF2-40B4-BE49-F238E27FC236}">
                <a16:creationId xmlns:a16="http://schemas.microsoft.com/office/drawing/2014/main" id="{E0B79C17-27F3-9BBA-C56A-29398F7C4953}"/>
              </a:ext>
            </a:extLst>
          </p:cNvPr>
          <p:cNvPicPr>
            <a:picLocks noChangeAspect="1"/>
          </p:cNvPicPr>
          <p:nvPr/>
        </p:nvPicPr>
        <p:blipFill>
          <a:blip r:embed="rId3"/>
          <a:stretch>
            <a:fillRect/>
          </a:stretch>
        </p:blipFill>
        <p:spPr>
          <a:xfrm>
            <a:off x="8487966" y="277811"/>
            <a:ext cx="184548" cy="92531"/>
          </a:xfrm>
          <a:prstGeom prst="rect">
            <a:avLst/>
          </a:prstGeom>
        </p:spPr>
      </p:pic>
      <p:pic>
        <p:nvPicPr>
          <p:cNvPr id="7" name="Picture 6">
            <a:extLst>
              <a:ext uri="{FF2B5EF4-FFF2-40B4-BE49-F238E27FC236}">
                <a16:creationId xmlns:a16="http://schemas.microsoft.com/office/drawing/2014/main" id="{08F85470-9A39-C8AA-1A6E-0137736CB5AE}"/>
              </a:ext>
            </a:extLst>
          </p:cNvPr>
          <p:cNvPicPr>
            <a:picLocks noChangeAspect="1"/>
          </p:cNvPicPr>
          <p:nvPr/>
        </p:nvPicPr>
        <p:blipFill rotWithShape="1">
          <a:blip r:embed="rId4"/>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44CD0101-C8EF-AF84-DEB1-3EA69C79F16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36497386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E18DFC53-C237-46CA-B1D3-01A4E949086E}"/>
              </a:ext>
            </a:extLst>
          </p:cNvPr>
          <p:cNvSpPr>
            <a:spLocks noGrp="1"/>
          </p:cNvSpPr>
          <p:nvPr>
            <p:ph type="ftr" sz="quarter" idx="10"/>
          </p:nvPr>
        </p:nvSpPr>
        <p:spPr>
          <a:xfrm>
            <a:off x="7315200" y="4826000"/>
            <a:ext cx="444500" cy="304800"/>
          </a:xfrm>
        </p:spPr>
        <p:txBody>
          <a:bodyPr/>
          <a:lstStyle/>
          <a:p>
            <a:r>
              <a:rPr lang="en-GB">
                <a:solidFill>
                  <a:schemeClr val="bg1"/>
                </a:solidFill>
              </a:rPr>
              <a:t>13/26</a:t>
            </a:r>
          </a:p>
        </p:txBody>
      </p:sp>
      <p:sp>
        <p:nvSpPr>
          <p:cNvPr id="2" name="Title">
            <a:extLst>
              <a:ext uri="{FF2B5EF4-FFF2-40B4-BE49-F238E27FC236}">
                <a16:creationId xmlns:a16="http://schemas.microsoft.com/office/drawing/2014/main" id="{FB7BFCAB-D0DA-433E-8BC0-54EA0C672F8F}"/>
              </a:ext>
            </a:extLst>
          </p:cNvPr>
          <p:cNvSpPr>
            <a:spLocks noGrp="1"/>
          </p:cNvSpPr>
          <p:nvPr>
            <p:ph type="title"/>
          </p:nvPr>
        </p:nvSpPr>
        <p:spPr>
          <a:xfrm>
            <a:off x="165100" y="88900"/>
            <a:ext cx="7404100" cy="406400"/>
          </a:xfrm>
        </p:spPr>
        <p:txBody>
          <a:bodyPr>
            <a:normAutofit/>
          </a:bodyPr>
          <a:lstStyle/>
          <a:p>
            <a:r>
              <a:rPr lang="en-GB"/>
              <a:t>Phase G – 03/03 - Outputs</a:t>
            </a:r>
          </a:p>
        </p:txBody>
      </p:sp>
      <p:sp>
        <p:nvSpPr>
          <p:cNvPr id="3" name="Ref">
            <a:extLst>
              <a:ext uri="{FF2B5EF4-FFF2-40B4-BE49-F238E27FC236}">
                <a16:creationId xmlns:a16="http://schemas.microsoft.com/office/drawing/2014/main" id="{F95204C8-E13D-410B-A1F4-C4BD32D4698E}"/>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112 : §11.1</a:t>
            </a:r>
          </a:p>
        </p:txBody>
      </p:sp>
      <p:sp>
        <p:nvSpPr>
          <p:cNvPr id="4" name="TextBox 3">
            <a:extLst>
              <a:ext uri="{FF2B5EF4-FFF2-40B4-BE49-F238E27FC236}">
                <a16:creationId xmlns:a16="http://schemas.microsoft.com/office/drawing/2014/main" id="{92E8E1F1-EF4F-4C2F-A0D0-7E86367D5A10}"/>
              </a:ext>
            </a:extLst>
          </p:cNvPr>
          <p:cNvSpPr txBox="1"/>
          <p:nvPr/>
        </p:nvSpPr>
        <p:spPr>
          <a:xfrm>
            <a:off x="3262354" y="4613369"/>
            <a:ext cx="2055371" cy="207749"/>
          </a:xfrm>
          <a:prstGeom prst="rect">
            <a:avLst/>
          </a:prstGeom>
          <a:noFill/>
        </p:spPr>
        <p:txBody>
          <a:bodyPr wrap="none" rtlCol="0">
            <a:spAutoFit/>
          </a:bodyPr>
          <a:lstStyle/>
          <a:p>
            <a:r>
              <a:rPr lang="en-GB" sz="900"/>
              <a:t>* Handled in a  later module</a:t>
            </a:r>
          </a:p>
        </p:txBody>
      </p:sp>
      <p:sp>
        <p:nvSpPr>
          <p:cNvPr id="13" name="Rounded Rectangle 71">
            <a:extLst>
              <a:ext uri="{FF2B5EF4-FFF2-40B4-BE49-F238E27FC236}">
                <a16:creationId xmlns:a16="http://schemas.microsoft.com/office/drawing/2014/main" id="{E4DE19D9-7ADA-BA39-9321-669B86E8BB02}"/>
              </a:ext>
            </a:extLst>
          </p:cNvPr>
          <p:cNvSpPr/>
          <p:nvPr/>
        </p:nvSpPr>
        <p:spPr>
          <a:xfrm>
            <a:off x="760308" y="3697825"/>
            <a:ext cx="6554892" cy="569783"/>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tabLst>
                <a:tab pos="2289572" algn="l"/>
              </a:tabLst>
            </a:pPr>
            <a:r>
              <a:rPr lang="en-GB" sz="1350">
                <a:solidFill>
                  <a:schemeClr val="tx1"/>
                </a:solidFill>
                <a:latin typeface="Calibri" panose="020F0502020204030204" pitchFamily="34" charset="0"/>
                <a:cs typeface="Calibri" panose="020F0502020204030204" pitchFamily="34" charset="0"/>
              </a:rPr>
              <a:t>Handled in line with the parameters agreed in the Architecture Contract with the Project Management Office</a:t>
            </a:r>
          </a:p>
        </p:txBody>
      </p:sp>
      <p:graphicFrame>
        <p:nvGraphicFramePr>
          <p:cNvPr id="14" name="Content Placeholder 2">
            <a:extLst>
              <a:ext uri="{FF2B5EF4-FFF2-40B4-BE49-F238E27FC236}">
                <a16:creationId xmlns:a16="http://schemas.microsoft.com/office/drawing/2014/main" id="{33682846-DADA-4399-07DB-837AA5DE52E8}"/>
              </a:ext>
            </a:extLst>
          </p:cNvPr>
          <p:cNvGraphicFramePr>
            <a:graphicFrameLocks/>
          </p:cNvGraphicFramePr>
          <p:nvPr>
            <p:extLst>
              <p:ext uri="{D42A27DB-BD31-4B8C-83A1-F6EECF244321}">
                <p14:modId xmlns:p14="http://schemas.microsoft.com/office/powerpoint/2010/main" val="327714056"/>
              </p:ext>
            </p:extLst>
          </p:nvPr>
        </p:nvGraphicFramePr>
        <p:xfrm>
          <a:off x="-285662" y="1271066"/>
          <a:ext cx="8209671" cy="18750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7">
            <a:extLst>
              <a:ext uri="{FF2B5EF4-FFF2-40B4-BE49-F238E27FC236}">
                <a16:creationId xmlns:a16="http://schemas.microsoft.com/office/drawing/2014/main" id="{D7742145-066A-7C2D-51F6-B933852A5960}"/>
              </a:ext>
            </a:extLst>
          </p:cNvPr>
          <p:cNvPicPr>
            <a:picLocks noChangeAspect="1"/>
          </p:cNvPicPr>
          <p:nvPr/>
        </p:nvPicPr>
        <p:blipFill>
          <a:blip r:embed="rId8"/>
          <a:stretch>
            <a:fillRect/>
          </a:stretch>
        </p:blipFill>
        <p:spPr>
          <a:xfrm>
            <a:off x="8487966" y="277811"/>
            <a:ext cx="184548" cy="92531"/>
          </a:xfrm>
          <a:prstGeom prst="rect">
            <a:avLst/>
          </a:prstGeom>
        </p:spPr>
      </p:pic>
      <p:pic>
        <p:nvPicPr>
          <p:cNvPr id="7" name="Picture 6">
            <a:extLst>
              <a:ext uri="{FF2B5EF4-FFF2-40B4-BE49-F238E27FC236}">
                <a16:creationId xmlns:a16="http://schemas.microsoft.com/office/drawing/2014/main" id="{C5826904-7576-4900-A29C-352994F1F09A}"/>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9" name="TextBox 8">
            <a:extLst>
              <a:ext uri="{FF2B5EF4-FFF2-40B4-BE49-F238E27FC236}">
                <a16:creationId xmlns:a16="http://schemas.microsoft.com/office/drawing/2014/main" id="{97C5948F-A639-5751-9D9E-4491124DA58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
        <p:nvSpPr>
          <p:cNvPr id="10" name="TextBox 9">
            <a:extLst>
              <a:ext uri="{FF2B5EF4-FFF2-40B4-BE49-F238E27FC236}">
                <a16:creationId xmlns:a16="http://schemas.microsoft.com/office/drawing/2014/main" id="{6E38E567-0E00-16C9-3C9B-6D2500F8D406}"/>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4471631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F01542F-6992-40A5-B4DD-1449FC5A8553}"/>
              </a:ext>
            </a:extLst>
          </p:cNvPr>
          <p:cNvSpPr>
            <a:spLocks noGrp="1"/>
          </p:cNvSpPr>
          <p:nvPr>
            <p:ph type="title"/>
          </p:nvPr>
        </p:nvSpPr>
        <p:spPr>
          <a:xfrm>
            <a:off x="165100" y="88900"/>
            <a:ext cx="7404100" cy="406400"/>
          </a:xfrm>
        </p:spPr>
        <p:txBody>
          <a:bodyPr>
            <a:normAutofit/>
          </a:bodyPr>
          <a:lstStyle/>
          <a:p>
            <a:r>
              <a:rPr lang="en-GB"/>
              <a:t>The Maintenance Phases</a:t>
            </a:r>
          </a:p>
        </p:txBody>
      </p:sp>
      <p:grpSp>
        <p:nvGrpSpPr>
          <p:cNvPr id="4" name="Group 3">
            <a:extLst>
              <a:ext uri="{FF2B5EF4-FFF2-40B4-BE49-F238E27FC236}">
                <a16:creationId xmlns:a16="http://schemas.microsoft.com/office/drawing/2014/main" id="{A46FF0A5-3736-45F4-B3BE-907962F50388}"/>
              </a:ext>
            </a:extLst>
          </p:cNvPr>
          <p:cNvGrpSpPr/>
          <p:nvPr/>
        </p:nvGrpSpPr>
        <p:grpSpPr>
          <a:xfrm>
            <a:off x="5282255" y="686954"/>
            <a:ext cx="3657600" cy="3477851"/>
            <a:chOff x="2997876" y="754015"/>
            <a:chExt cx="4517528" cy="5511262"/>
          </a:xfrm>
        </p:grpSpPr>
        <p:sp>
          <p:nvSpPr>
            <p:cNvPr id="6" name="Freeform: Shape 5">
              <a:extLst>
                <a:ext uri="{FF2B5EF4-FFF2-40B4-BE49-F238E27FC236}">
                  <a16:creationId xmlns:a16="http://schemas.microsoft.com/office/drawing/2014/main" id="{62A931C7-C983-4DB6-A428-99BB382A88A3}"/>
                </a:ext>
              </a:extLst>
            </p:cNvPr>
            <p:cNvSpPr/>
            <p:nvPr/>
          </p:nvSpPr>
          <p:spPr>
            <a:xfrm>
              <a:off x="3797136" y="2514599"/>
              <a:ext cx="2346489" cy="2381251"/>
            </a:xfrm>
            <a:custGeom>
              <a:avLst/>
              <a:gdLst>
                <a:gd name="connsiteX0" fmla="*/ 543242 w 2346489"/>
                <a:gd name="connsiteY0" fmla="*/ 0 h 2381251"/>
                <a:gd name="connsiteX1" fmla="*/ 993707 w 2346489"/>
                <a:gd name="connsiteY1" fmla="*/ 246722 h 2381251"/>
                <a:gd name="connsiteX2" fmla="*/ 999056 w 2346489"/>
                <a:gd name="connsiteY2" fmla="*/ 256873 h 2381251"/>
                <a:gd name="connsiteX3" fmla="*/ 2000033 w 2346489"/>
                <a:gd name="connsiteY3" fmla="*/ 1019270 h 2381251"/>
                <a:gd name="connsiteX4" fmla="*/ 2036091 w 2346489"/>
                <a:gd name="connsiteY4" fmla="*/ 1039659 h 2381251"/>
                <a:gd name="connsiteX5" fmla="*/ 2346489 w 2346489"/>
                <a:gd name="connsiteY5" fmla="*/ 1647826 h 2381251"/>
                <a:gd name="connsiteX6" fmla="*/ 1642464 w 2346489"/>
                <a:gd name="connsiteY6" fmla="*/ 2381251 h 2381251"/>
                <a:gd name="connsiteX7" fmla="*/ 1058676 w 2346489"/>
                <a:gd name="connsiteY7" fmla="*/ 2057891 h 2381251"/>
                <a:gd name="connsiteX8" fmla="*/ 1048974 w 2346489"/>
                <a:gd name="connsiteY8" fmla="*/ 2039270 h 2381251"/>
                <a:gd name="connsiteX9" fmla="*/ 149519 w 2346489"/>
                <a:gd name="connsiteY9" fmla="*/ 955064 h 2381251"/>
                <a:gd name="connsiteX10" fmla="*/ 154646 w 2346489"/>
                <a:gd name="connsiteY10" fmla="*/ 949719 h 2381251"/>
                <a:gd name="connsiteX11" fmla="*/ 92777 w 2346489"/>
                <a:gd name="connsiteY11" fmla="*/ 872476 h 2381251"/>
                <a:gd name="connsiteX12" fmla="*/ 0 w 2346489"/>
                <a:gd name="connsiteY12" fmla="*/ 559599 h 2381251"/>
                <a:gd name="connsiteX13" fmla="*/ 543242 w 2346489"/>
                <a:gd name="connsiteY13" fmla="*/ 0 h 238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6489" h="2381251">
                  <a:moveTo>
                    <a:pt x="543242" y="0"/>
                  </a:moveTo>
                  <a:cubicBezTo>
                    <a:pt x="730757" y="0"/>
                    <a:pt x="896082" y="97867"/>
                    <a:pt x="993707" y="246722"/>
                  </a:cubicBezTo>
                  <a:lnTo>
                    <a:pt x="999056" y="256873"/>
                  </a:lnTo>
                  <a:lnTo>
                    <a:pt x="2000033" y="1019270"/>
                  </a:lnTo>
                  <a:lnTo>
                    <a:pt x="2036091" y="1039659"/>
                  </a:lnTo>
                  <a:cubicBezTo>
                    <a:pt x="2223363" y="1171461"/>
                    <a:pt x="2346489" y="1394664"/>
                    <a:pt x="2346489" y="1647826"/>
                  </a:cubicBezTo>
                  <a:cubicBezTo>
                    <a:pt x="2346489" y="2052885"/>
                    <a:pt x="2031286" y="2381251"/>
                    <a:pt x="1642464" y="2381251"/>
                  </a:cubicBezTo>
                  <a:cubicBezTo>
                    <a:pt x="1399450" y="2381251"/>
                    <a:pt x="1185194" y="2252983"/>
                    <a:pt x="1058676" y="2057891"/>
                  </a:cubicBezTo>
                  <a:lnTo>
                    <a:pt x="1048974" y="2039270"/>
                  </a:lnTo>
                  <a:lnTo>
                    <a:pt x="149519" y="955064"/>
                  </a:lnTo>
                  <a:lnTo>
                    <a:pt x="154646" y="949719"/>
                  </a:lnTo>
                  <a:lnTo>
                    <a:pt x="92777" y="872476"/>
                  </a:lnTo>
                  <a:cubicBezTo>
                    <a:pt x="34202" y="783163"/>
                    <a:pt x="0" y="675496"/>
                    <a:pt x="0" y="559599"/>
                  </a:cubicBezTo>
                  <a:cubicBezTo>
                    <a:pt x="0" y="250541"/>
                    <a:pt x="243218" y="0"/>
                    <a:pt x="543242" y="0"/>
                  </a:cubicBezTo>
                  <a:close/>
                </a:path>
              </a:pathLst>
            </a:custGeom>
            <a:gradFill>
              <a:gsLst>
                <a:gs pos="54022">
                  <a:srgbClr val="FFE9A5"/>
                </a:gs>
                <a:gs pos="100000">
                  <a:schemeClr val="bg1"/>
                </a:gs>
                <a:gs pos="3000">
                  <a:schemeClr val="bg1"/>
                </a:gs>
              </a:gsLst>
              <a:lin ang="18900000" scaled="1"/>
            </a:gradFill>
            <a:ln w="31750">
              <a:solidFill>
                <a:schemeClr val="accent1">
                  <a:shade val="50000"/>
                  <a:alpha val="94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pic>
          <p:nvPicPr>
            <p:cNvPr id="10" name="Picture 9">
              <a:extLst>
                <a:ext uri="{FF2B5EF4-FFF2-40B4-BE49-F238E27FC236}">
                  <a16:creationId xmlns:a16="http://schemas.microsoft.com/office/drawing/2014/main" id="{F3AADEAF-245A-4363-B1E5-C5672A5D338F}"/>
                </a:ext>
              </a:extLst>
            </p:cNvPr>
            <p:cNvPicPr>
              <a:picLocks noChangeAspect="1"/>
            </p:cNvPicPr>
            <p:nvPr/>
          </p:nvPicPr>
          <p:blipFill>
            <a:blip r:embed="rId3"/>
            <a:stretch>
              <a:fillRect/>
            </a:stretch>
          </p:blipFill>
          <p:spPr>
            <a:xfrm>
              <a:off x="2997876" y="754015"/>
              <a:ext cx="4517528" cy="5511262"/>
            </a:xfrm>
            <a:prstGeom prst="rect">
              <a:avLst/>
            </a:prstGeom>
          </p:spPr>
        </p:pic>
      </p:grpSp>
      <p:sp>
        <p:nvSpPr>
          <p:cNvPr id="3" name="Footer">
            <a:extLst>
              <a:ext uri="{FF2B5EF4-FFF2-40B4-BE49-F238E27FC236}">
                <a16:creationId xmlns:a16="http://schemas.microsoft.com/office/drawing/2014/main" id="{FECC2790-9266-4C54-ACE3-09C3CAD23C88}"/>
              </a:ext>
            </a:extLst>
          </p:cNvPr>
          <p:cNvSpPr>
            <a:spLocks noGrp="1"/>
          </p:cNvSpPr>
          <p:nvPr>
            <p:ph type="ftr" sz="quarter" idx="10"/>
          </p:nvPr>
        </p:nvSpPr>
        <p:spPr>
          <a:xfrm>
            <a:off x="7315200" y="4826000"/>
            <a:ext cx="444500" cy="304800"/>
          </a:xfrm>
        </p:spPr>
        <p:txBody>
          <a:bodyPr/>
          <a:lstStyle/>
          <a:p>
            <a:r>
              <a:rPr lang="en-GB">
                <a:solidFill>
                  <a:schemeClr val="bg1"/>
                </a:solidFill>
              </a:rPr>
              <a:t>14/26</a:t>
            </a:r>
          </a:p>
        </p:txBody>
      </p:sp>
      <p:graphicFrame>
        <p:nvGraphicFramePr>
          <p:cNvPr id="8" name="TextBox 3">
            <a:extLst>
              <a:ext uri="{FF2B5EF4-FFF2-40B4-BE49-F238E27FC236}">
                <a16:creationId xmlns:a16="http://schemas.microsoft.com/office/drawing/2014/main" id="{FB2A4B1D-C19C-46B6-9E19-33CFBC246671}"/>
              </a:ext>
            </a:extLst>
          </p:cNvPr>
          <p:cNvGraphicFramePr/>
          <p:nvPr>
            <p:extLst>
              <p:ext uri="{D42A27DB-BD31-4B8C-83A1-F6EECF244321}">
                <p14:modId xmlns:p14="http://schemas.microsoft.com/office/powerpoint/2010/main" val="1273182952"/>
              </p:ext>
            </p:extLst>
          </p:nvPr>
        </p:nvGraphicFramePr>
        <p:xfrm>
          <a:off x="1478142" y="978694"/>
          <a:ext cx="3596779" cy="31861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058291D-FECC-3324-2883-A601EC7AF27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23130827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a:extLst>
              <a:ext uri="{FF2B5EF4-FFF2-40B4-BE49-F238E27FC236}">
                <a16:creationId xmlns:a16="http://schemas.microsoft.com/office/drawing/2014/main" id="{779DDBC4-107D-467A-AEEF-DBF4EB1D46D8}"/>
              </a:ext>
            </a:extLst>
          </p:cNvPr>
          <p:cNvSpPr>
            <a:spLocks noGrp="1"/>
          </p:cNvSpPr>
          <p:nvPr>
            <p:ph type="ftr" sz="quarter" idx="10"/>
          </p:nvPr>
        </p:nvSpPr>
        <p:spPr>
          <a:xfrm>
            <a:off x="7315200" y="4826000"/>
            <a:ext cx="444500" cy="304800"/>
          </a:xfrm>
        </p:spPr>
        <p:txBody>
          <a:bodyPr/>
          <a:lstStyle/>
          <a:p>
            <a:r>
              <a:rPr lang="en-GB">
                <a:solidFill>
                  <a:schemeClr val="bg1"/>
                </a:solidFill>
              </a:rPr>
              <a:t>15/26</a:t>
            </a:r>
          </a:p>
        </p:txBody>
      </p:sp>
      <p:sp>
        <p:nvSpPr>
          <p:cNvPr id="2" name="Title">
            <a:extLst>
              <a:ext uri="{FF2B5EF4-FFF2-40B4-BE49-F238E27FC236}">
                <a16:creationId xmlns:a16="http://schemas.microsoft.com/office/drawing/2014/main" id="{BE6D6323-E1B4-4FF6-B488-61C407D876E4}"/>
              </a:ext>
            </a:extLst>
          </p:cNvPr>
          <p:cNvSpPr>
            <a:spLocks noGrp="1"/>
          </p:cNvSpPr>
          <p:nvPr>
            <p:ph type="title"/>
          </p:nvPr>
        </p:nvSpPr>
        <p:spPr>
          <a:xfrm>
            <a:off x="165100" y="88900"/>
            <a:ext cx="7404100" cy="406400"/>
          </a:xfrm>
        </p:spPr>
        <p:txBody>
          <a:bodyPr>
            <a:normAutofit/>
          </a:bodyPr>
          <a:lstStyle/>
          <a:p>
            <a:r>
              <a:rPr lang="en-GB"/>
              <a:t>Phase H – 01/03 - Summary</a:t>
            </a:r>
          </a:p>
        </p:txBody>
      </p:sp>
      <p:sp>
        <p:nvSpPr>
          <p:cNvPr id="3" name="Ref">
            <a:extLst>
              <a:ext uri="{FF2B5EF4-FFF2-40B4-BE49-F238E27FC236}">
                <a16:creationId xmlns:a16="http://schemas.microsoft.com/office/drawing/2014/main" id="{24E5BF9D-5A3A-44C9-90F1-8DC96F32C503}"/>
              </a:ext>
            </a:extLst>
          </p:cNvPr>
          <p:cNvSpPr/>
          <p:nvPr/>
        </p:nvSpPr>
        <p:spPr>
          <a:xfrm>
            <a:off x="1365545" y="4834081"/>
            <a:ext cx="641291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5" name="Table 7">
            <a:extLst>
              <a:ext uri="{FF2B5EF4-FFF2-40B4-BE49-F238E27FC236}">
                <a16:creationId xmlns:a16="http://schemas.microsoft.com/office/drawing/2014/main" id="{9A215F8C-A9E0-4BEA-858C-CB9145E2C1B6}"/>
              </a:ext>
            </a:extLst>
          </p:cNvPr>
          <p:cNvGraphicFramePr>
            <a:graphicFrameLocks noGrp="1"/>
          </p:cNvGraphicFramePr>
          <p:nvPr/>
        </p:nvGraphicFramePr>
        <p:xfrm>
          <a:off x="473535" y="1163338"/>
          <a:ext cx="5877646" cy="3444104"/>
        </p:xfrm>
        <a:graphic>
          <a:graphicData uri="http://schemas.openxmlformats.org/drawingml/2006/table">
            <a:tbl>
              <a:tblPr firstRow="1" bandRow="1">
                <a:tableStyleId>{BC89EF96-8CEA-46FF-86C4-4CE0E7609802}</a:tableStyleId>
              </a:tblPr>
              <a:tblGrid>
                <a:gridCol w="1573662">
                  <a:extLst>
                    <a:ext uri="{9D8B030D-6E8A-4147-A177-3AD203B41FA5}">
                      <a16:colId xmlns:a16="http://schemas.microsoft.com/office/drawing/2014/main" val="4161081342"/>
                    </a:ext>
                  </a:extLst>
                </a:gridCol>
                <a:gridCol w="1867669">
                  <a:extLst>
                    <a:ext uri="{9D8B030D-6E8A-4147-A177-3AD203B41FA5}">
                      <a16:colId xmlns:a16="http://schemas.microsoft.com/office/drawing/2014/main" val="2204015546"/>
                    </a:ext>
                  </a:extLst>
                </a:gridCol>
                <a:gridCol w="2436315">
                  <a:extLst>
                    <a:ext uri="{9D8B030D-6E8A-4147-A177-3AD203B41FA5}">
                      <a16:colId xmlns:a16="http://schemas.microsoft.com/office/drawing/2014/main" val="1051115344"/>
                    </a:ext>
                  </a:extLst>
                </a:gridCol>
              </a:tblGrid>
              <a:tr h="588017">
                <a:tc>
                  <a:txBody>
                    <a:bodyPr/>
                    <a:lstStyle/>
                    <a:p>
                      <a:r>
                        <a:rPr lang="en-GB" sz="1400"/>
                        <a:t>Phase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Output &amp; Outcome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948080161"/>
                  </a:ext>
                </a:extLst>
              </a:tr>
              <a:tr h="28560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u="none" strike="noStrike" kern="1200" baseline="0">
                          <a:solidFill>
                            <a:schemeClr val="tx1"/>
                          </a:solidFill>
                        </a:rPr>
                        <a:t>Phase</a:t>
                      </a:r>
                      <a:r>
                        <a:rPr lang="en-GB" sz="1400" b="1" u="none" strike="noStrike" kern="1200" baseline="0">
                          <a:solidFill>
                            <a:schemeClr val="tx1"/>
                          </a:solidFill>
                        </a:rPr>
                        <a:t> </a:t>
                      </a:r>
                      <a:r>
                        <a:rPr lang="en-GB" sz="1400" b="0" u="none" strike="noStrike" kern="1200" baseline="0">
                          <a:solidFill>
                            <a:schemeClr val="tx1"/>
                          </a:solidFill>
                        </a:rPr>
                        <a:t>H: Architecture Change Management	</a:t>
                      </a:r>
                    </a:p>
                    <a:p>
                      <a:r>
                        <a:rPr lang="en-GB" sz="1400" b="0" u="none" strike="noStrike" kern="1200" baseline="0">
                          <a:solidFill>
                            <a:schemeClr val="tx1"/>
                          </a:solidFill>
                        </a:rPr>
                        <a:t>	</a:t>
                      </a:r>
                      <a:endParaRPr lang="en-GB" sz="1400" b="0" i="0" u="none" strike="noStrike" kern="1200" baseline="0">
                        <a:solidFill>
                          <a:schemeClr val="tx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r>
                        <a:rPr lang="en-GB" sz="1400" dirty="0"/>
                        <a:t>Direction to proceed and start developing a Target Architecture that addresses perceived, real, or anticipated shortfalls in the enterprise relative to stakeholder preferences.</a:t>
                      </a:r>
                      <a:endParaRPr lang="en-GB" sz="1400" dirty="0">
                        <a:latin typeface="Calibri" panose="020F0502020204030204" pitchFamily="34" charset="0"/>
                        <a:cs typeface="Calibri" panose="020F0502020204030204" pitchFamily="34" charset="0"/>
                      </a:endParaRPr>
                    </a:p>
                  </a:txBody>
                  <a:tcPr marL="68580" marR="68580" marT="34290" marB="34290"/>
                </a:tc>
                <a:tc>
                  <a:txBody>
                    <a:bodyPr/>
                    <a:lstStyle/>
                    <a:p>
                      <a:pPr marL="171450" indent="-171450">
                        <a:buFont typeface="Arial" panose="020B0604020202020204" pitchFamily="34" charset="0"/>
                        <a:buChar char="•"/>
                      </a:pPr>
                      <a:r>
                        <a:rPr lang="en-GB" sz="1400" dirty="0"/>
                        <a:t>Gaps between approved target, or preferences, and realization from prior work (Value Realization).</a:t>
                      </a:r>
                    </a:p>
                    <a:p>
                      <a:pPr marL="171450" indent="-171450">
                        <a:buFont typeface="Arial" panose="020B0604020202020204" pitchFamily="34" charset="0"/>
                        <a:buChar char="•"/>
                      </a:pPr>
                      <a:r>
                        <a:rPr lang="en-GB" sz="1400" dirty="0"/>
                        <a:t>Changes in preferences or priorities (Stakeholder Requirements).</a:t>
                      </a:r>
                      <a:endParaRPr lang="en-GB" sz="14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634751526"/>
                  </a:ext>
                </a:extLst>
              </a:tr>
            </a:tbl>
          </a:graphicData>
        </a:graphic>
      </p:graphicFrame>
      <p:pic>
        <p:nvPicPr>
          <p:cNvPr id="4" name="Picture 3">
            <a:extLst>
              <a:ext uri="{FF2B5EF4-FFF2-40B4-BE49-F238E27FC236}">
                <a16:creationId xmlns:a16="http://schemas.microsoft.com/office/drawing/2014/main" id="{F40200B7-0C51-444F-82C4-995535A199DE}"/>
              </a:ext>
            </a:extLst>
          </p:cNvPr>
          <p:cNvPicPr>
            <a:picLocks noChangeAspect="1"/>
          </p:cNvPicPr>
          <p:nvPr/>
        </p:nvPicPr>
        <p:blipFill>
          <a:blip r:embed="rId3"/>
          <a:stretch>
            <a:fillRect/>
          </a:stretch>
        </p:blipFill>
        <p:spPr>
          <a:xfrm>
            <a:off x="8567738" y="164060"/>
            <a:ext cx="128587" cy="97126"/>
          </a:xfrm>
          <a:prstGeom prst="rect">
            <a:avLst/>
          </a:prstGeom>
        </p:spPr>
      </p:pic>
      <p:pic>
        <p:nvPicPr>
          <p:cNvPr id="6" name="Picture 5">
            <a:extLst>
              <a:ext uri="{FF2B5EF4-FFF2-40B4-BE49-F238E27FC236}">
                <a16:creationId xmlns:a16="http://schemas.microsoft.com/office/drawing/2014/main" id="{4952C877-4A49-42CF-60B1-89893326DF33}"/>
              </a:ext>
            </a:extLst>
          </p:cNvPr>
          <p:cNvPicPr>
            <a:picLocks noChangeAspect="1"/>
          </p:cNvPicPr>
          <p:nvPr/>
        </p:nvPicPr>
        <p:blipFill rotWithShape="1">
          <a:blip r:embed="rId4"/>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7937A040-1F4F-A9EB-999C-5B9AB38B988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3167446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TOGAF® come from – 04/04</a:t>
            </a:r>
          </a:p>
        </p:txBody>
      </p:sp>
      <p:sp>
        <p:nvSpPr>
          <p:cNvPr id="2" name="Footer">
            <a:extLst>
              <a:ext uri="{FF2B5EF4-FFF2-40B4-BE49-F238E27FC236}">
                <a16:creationId xmlns:a16="http://schemas.microsoft.com/office/drawing/2014/main" id="{851824CF-C994-43CD-9F0E-CC3E799DD307}"/>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12/40</a:t>
            </a:r>
          </a:p>
        </p:txBody>
      </p:sp>
      <p:sp>
        <p:nvSpPr>
          <p:cNvPr id="16" name="TextBox 15">
            <a:extLst>
              <a:ext uri="{FF2B5EF4-FFF2-40B4-BE49-F238E27FC236}">
                <a16:creationId xmlns:a16="http://schemas.microsoft.com/office/drawing/2014/main" id="{E07F0BB9-19D4-67E3-8E2B-763F3780CB25}"/>
              </a:ext>
            </a:extLst>
          </p:cNvPr>
          <p:cNvSpPr txBox="1"/>
          <p:nvPr/>
        </p:nvSpPr>
        <p:spPr>
          <a:xfrm>
            <a:off x="1656983" y="4416417"/>
            <a:ext cx="3947427" cy="253916"/>
          </a:xfrm>
          <a:prstGeom prst="rect">
            <a:avLst/>
          </a:prstGeom>
          <a:noFill/>
        </p:spPr>
        <p:txBody>
          <a:bodyPr wrap="square" rtlCol="0">
            <a:spAutoFit/>
          </a:bodyPr>
          <a:lstStyle/>
          <a:p>
            <a:pPr algn="l"/>
            <a:r>
              <a:rPr lang="en-GB" sz="1050"/>
              <a:t>Customer members demand architecture standards</a:t>
            </a:r>
          </a:p>
        </p:txBody>
      </p:sp>
      <p:sp>
        <p:nvSpPr>
          <p:cNvPr id="17" name="TextBox 16">
            <a:extLst>
              <a:ext uri="{FF2B5EF4-FFF2-40B4-BE49-F238E27FC236}">
                <a16:creationId xmlns:a16="http://schemas.microsoft.com/office/drawing/2014/main" id="{549A5DA6-052A-2907-2A06-E4698EADF13E}"/>
              </a:ext>
            </a:extLst>
          </p:cNvPr>
          <p:cNvSpPr txBox="1"/>
          <p:nvPr/>
        </p:nvSpPr>
        <p:spPr>
          <a:xfrm>
            <a:off x="2304052" y="4053246"/>
            <a:ext cx="4729756" cy="415498"/>
          </a:xfrm>
          <a:prstGeom prst="rect">
            <a:avLst/>
          </a:prstGeom>
          <a:noFill/>
        </p:spPr>
        <p:txBody>
          <a:bodyPr wrap="square" rtlCol="0">
            <a:spAutoFit/>
          </a:bodyPr>
          <a:lstStyle/>
          <a:p>
            <a:r>
              <a:rPr lang="en-GB" sz="1050"/>
              <a:t>Customer members select TAFIM as preferred starting point</a:t>
            </a:r>
            <a:br>
              <a:rPr lang="en-GB" sz="1050"/>
            </a:br>
            <a:r>
              <a:rPr lang="en-GB" sz="1050"/>
              <a:t>DoD Information Systems Agency [DISA] donate TAFIM as base</a:t>
            </a:r>
          </a:p>
        </p:txBody>
      </p:sp>
      <p:sp>
        <p:nvSpPr>
          <p:cNvPr id="19" name="TextBox 18">
            <a:extLst>
              <a:ext uri="{FF2B5EF4-FFF2-40B4-BE49-F238E27FC236}">
                <a16:creationId xmlns:a16="http://schemas.microsoft.com/office/drawing/2014/main" id="{84860E1B-8BA0-34F5-706A-A7EE48C8B0BF}"/>
              </a:ext>
            </a:extLst>
          </p:cNvPr>
          <p:cNvSpPr txBox="1"/>
          <p:nvPr/>
        </p:nvSpPr>
        <p:spPr>
          <a:xfrm>
            <a:off x="2980581" y="3751703"/>
            <a:ext cx="1807995" cy="253916"/>
          </a:xfrm>
          <a:prstGeom prst="rect">
            <a:avLst/>
          </a:prstGeom>
          <a:noFill/>
        </p:spPr>
        <p:txBody>
          <a:bodyPr wrap="square" rtlCol="0">
            <a:spAutoFit/>
          </a:bodyPr>
          <a:lstStyle/>
          <a:p>
            <a:pPr algn="l"/>
            <a:r>
              <a:rPr lang="en-GB" sz="1050"/>
              <a:t>TOGAF  first published</a:t>
            </a:r>
          </a:p>
        </p:txBody>
      </p:sp>
      <p:sp>
        <p:nvSpPr>
          <p:cNvPr id="20" name="TextBox 19">
            <a:extLst>
              <a:ext uri="{FF2B5EF4-FFF2-40B4-BE49-F238E27FC236}">
                <a16:creationId xmlns:a16="http://schemas.microsoft.com/office/drawing/2014/main" id="{B83D3C93-761B-63D9-75AE-1D2E3AA23CA9}"/>
              </a:ext>
            </a:extLst>
          </p:cNvPr>
          <p:cNvSpPr txBox="1"/>
          <p:nvPr/>
        </p:nvSpPr>
        <p:spPr>
          <a:xfrm>
            <a:off x="927804" y="2339934"/>
            <a:ext cx="3741126" cy="219291"/>
          </a:xfrm>
          <a:prstGeom prst="rect">
            <a:avLst/>
          </a:prstGeom>
          <a:noFill/>
        </p:spPr>
        <p:txBody>
          <a:bodyPr wrap="square" rtlCol="0">
            <a:spAutoFit/>
          </a:bodyPr>
          <a:lstStyle/>
          <a:p>
            <a:pPr algn="l"/>
            <a:r>
              <a:rPr lang="en-GB" sz="825"/>
              <a:t>The Interoperable Enterprise Business Scenario first published</a:t>
            </a:r>
          </a:p>
        </p:txBody>
      </p:sp>
      <p:sp>
        <p:nvSpPr>
          <p:cNvPr id="21" name="TextBox 20">
            <a:extLst>
              <a:ext uri="{FF2B5EF4-FFF2-40B4-BE49-F238E27FC236}">
                <a16:creationId xmlns:a16="http://schemas.microsoft.com/office/drawing/2014/main" id="{FCF3DF9C-4A07-3B74-1771-4F5C648F54B0}"/>
              </a:ext>
            </a:extLst>
          </p:cNvPr>
          <p:cNvSpPr txBox="1"/>
          <p:nvPr/>
        </p:nvSpPr>
        <p:spPr>
          <a:xfrm>
            <a:off x="2960041" y="1969103"/>
            <a:ext cx="1811009" cy="230832"/>
          </a:xfrm>
          <a:prstGeom prst="rect">
            <a:avLst/>
          </a:prstGeom>
          <a:noFill/>
        </p:spPr>
        <p:txBody>
          <a:bodyPr wrap="square" rtlCol="0">
            <a:spAutoFit/>
          </a:bodyPr>
          <a:lstStyle/>
          <a:p>
            <a:pPr algn="l"/>
            <a:r>
              <a:rPr lang="en-GB" sz="900"/>
              <a:t>TOGAF 7 Technical Edition</a:t>
            </a:r>
          </a:p>
        </p:txBody>
      </p:sp>
      <p:sp>
        <p:nvSpPr>
          <p:cNvPr id="22" name="TextBox 21">
            <a:extLst>
              <a:ext uri="{FF2B5EF4-FFF2-40B4-BE49-F238E27FC236}">
                <a16:creationId xmlns:a16="http://schemas.microsoft.com/office/drawing/2014/main" id="{4F89D454-9BE1-A816-A672-B61112F609C0}"/>
              </a:ext>
            </a:extLst>
          </p:cNvPr>
          <p:cNvSpPr txBox="1"/>
          <p:nvPr/>
        </p:nvSpPr>
        <p:spPr>
          <a:xfrm>
            <a:off x="2018610" y="1635518"/>
            <a:ext cx="3021916" cy="369332"/>
          </a:xfrm>
          <a:prstGeom prst="rect">
            <a:avLst/>
          </a:prstGeom>
          <a:noFill/>
        </p:spPr>
        <p:txBody>
          <a:bodyPr wrap="square" rtlCol="0">
            <a:spAutoFit/>
          </a:bodyPr>
          <a:lstStyle/>
          <a:p>
            <a:pPr algn="r"/>
            <a:r>
              <a:rPr lang="en-GB" sz="1050"/>
              <a:t>TOGAF 8 – Enterprise Edition - </a:t>
            </a:r>
            <a:r>
              <a:rPr lang="en-GB" sz="750"/>
              <a:t>first TOGAF</a:t>
            </a:r>
            <a:br>
              <a:rPr lang="en-GB" sz="750"/>
            </a:br>
            <a:r>
              <a:rPr lang="en-GB" sz="750"/>
              <a:t> Certification Program launched</a:t>
            </a:r>
          </a:p>
        </p:txBody>
      </p:sp>
      <p:sp>
        <p:nvSpPr>
          <p:cNvPr id="24" name="TextBox 23">
            <a:extLst>
              <a:ext uri="{FF2B5EF4-FFF2-40B4-BE49-F238E27FC236}">
                <a16:creationId xmlns:a16="http://schemas.microsoft.com/office/drawing/2014/main" id="{8BE27F1E-84BA-1DC8-B9B8-DBC612702E42}"/>
              </a:ext>
            </a:extLst>
          </p:cNvPr>
          <p:cNvSpPr txBox="1"/>
          <p:nvPr/>
        </p:nvSpPr>
        <p:spPr>
          <a:xfrm>
            <a:off x="4718326" y="1479054"/>
            <a:ext cx="1121974" cy="259751"/>
          </a:xfrm>
          <a:prstGeom prst="rect">
            <a:avLst/>
          </a:prstGeom>
          <a:noFill/>
        </p:spPr>
        <p:txBody>
          <a:bodyPr wrap="square" rtlCol="0">
            <a:spAutoFit/>
          </a:bodyPr>
          <a:lstStyle/>
          <a:p>
            <a:pPr algn="l"/>
            <a:r>
              <a:rPr lang="en-GB" sz="1088"/>
              <a:t>TOGAF 8.1.1</a:t>
            </a:r>
          </a:p>
        </p:txBody>
      </p:sp>
      <p:sp>
        <p:nvSpPr>
          <p:cNvPr id="25" name="TextBox 24">
            <a:extLst>
              <a:ext uri="{FF2B5EF4-FFF2-40B4-BE49-F238E27FC236}">
                <a16:creationId xmlns:a16="http://schemas.microsoft.com/office/drawing/2014/main" id="{D0276F59-CF4A-ACEE-3BDE-7947A621A64A}"/>
              </a:ext>
            </a:extLst>
          </p:cNvPr>
          <p:cNvSpPr txBox="1"/>
          <p:nvPr/>
        </p:nvSpPr>
        <p:spPr>
          <a:xfrm>
            <a:off x="4902104" y="691518"/>
            <a:ext cx="3080715" cy="288541"/>
          </a:xfrm>
          <a:prstGeom prst="rect">
            <a:avLst/>
          </a:prstGeom>
          <a:noFill/>
        </p:spPr>
        <p:txBody>
          <a:bodyPr wrap="square" rtlCol="0">
            <a:spAutoFit/>
          </a:bodyPr>
          <a:lstStyle/>
          <a:p>
            <a:pPr algn="l"/>
            <a:r>
              <a:rPr lang="en-GB" sz="1275" b="1"/>
              <a:t>TOGAF® Standard, 10th Edition </a:t>
            </a:r>
          </a:p>
        </p:txBody>
      </p:sp>
      <p:sp>
        <p:nvSpPr>
          <p:cNvPr id="26" name="TextBox 25">
            <a:extLst>
              <a:ext uri="{FF2B5EF4-FFF2-40B4-BE49-F238E27FC236}">
                <a16:creationId xmlns:a16="http://schemas.microsoft.com/office/drawing/2014/main" id="{5406DB43-F612-CA84-184C-CFA5EDA658E4}"/>
              </a:ext>
            </a:extLst>
          </p:cNvPr>
          <p:cNvSpPr txBox="1"/>
          <p:nvPr/>
        </p:nvSpPr>
        <p:spPr>
          <a:xfrm>
            <a:off x="4026386" y="1249955"/>
            <a:ext cx="2299732" cy="265457"/>
          </a:xfrm>
          <a:prstGeom prst="rect">
            <a:avLst/>
          </a:prstGeom>
          <a:noFill/>
        </p:spPr>
        <p:txBody>
          <a:bodyPr wrap="square" rtlCol="0">
            <a:spAutoFit/>
          </a:bodyPr>
          <a:lstStyle/>
          <a:p>
            <a:pPr algn="l"/>
            <a:r>
              <a:rPr lang="en-GB" sz="1125"/>
              <a:t>TOGAF 9 Enterprise Edition</a:t>
            </a:r>
          </a:p>
        </p:txBody>
      </p:sp>
      <p:grpSp>
        <p:nvGrpSpPr>
          <p:cNvPr id="29" name="Group 28">
            <a:extLst>
              <a:ext uri="{FF2B5EF4-FFF2-40B4-BE49-F238E27FC236}">
                <a16:creationId xmlns:a16="http://schemas.microsoft.com/office/drawing/2014/main" id="{130C4B19-76A7-45B6-2CAC-363CC897CA49}"/>
              </a:ext>
            </a:extLst>
          </p:cNvPr>
          <p:cNvGrpSpPr/>
          <p:nvPr/>
        </p:nvGrpSpPr>
        <p:grpSpPr>
          <a:xfrm rot="351549">
            <a:off x="491240" y="416191"/>
            <a:ext cx="8169234" cy="4593464"/>
            <a:chOff x="568675" y="1243007"/>
            <a:chExt cx="7712974" cy="4570500"/>
          </a:xfrm>
        </p:grpSpPr>
        <p:sp>
          <p:nvSpPr>
            <p:cNvPr id="3" name="Arrow: Up 2">
              <a:extLst>
                <a:ext uri="{FF2B5EF4-FFF2-40B4-BE49-F238E27FC236}">
                  <a16:creationId xmlns:a16="http://schemas.microsoft.com/office/drawing/2014/main" id="{7E58DB41-0B0A-4BF9-BFBF-DE6CFF867386}"/>
                </a:ext>
              </a:extLst>
            </p:cNvPr>
            <p:cNvSpPr/>
            <p:nvPr/>
          </p:nvSpPr>
          <p:spPr>
            <a:xfrm rot="3603882">
              <a:off x="3776957" y="-447552"/>
              <a:ext cx="1296410" cy="7712974"/>
            </a:xfrm>
            <a:prstGeom prst="upArrow">
              <a:avLst>
                <a:gd name="adj1" fmla="val 56196"/>
                <a:gd name="adj2" fmla="val 88607"/>
              </a:avLst>
            </a:prstGeom>
            <a:solidFill>
              <a:srgbClr val="66CBE4">
                <a:alpha val="98000"/>
              </a:srgbClr>
            </a:solidFill>
            <a:ln>
              <a:solidFill>
                <a:srgbClr val="047E69"/>
              </a:solidFill>
            </a:ln>
            <a:scene3d>
              <a:camera prst="perspectiveContrastingLeftFacing" fov="0">
                <a:rot lat="0" lon="3000000" rev="21594000"/>
              </a:camera>
              <a:lightRig rig="harsh" dir="t"/>
            </a:scene3d>
            <a:sp3d extrusionH="76200" prstMaterial="dkEdge">
              <a:bevelT w="19050" h="88900"/>
              <a:extrusionClr>
                <a:schemeClr val="accent3">
                  <a:lumMod val="75000"/>
                </a:schemeClr>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Oval 6">
              <a:extLst>
                <a:ext uri="{FF2B5EF4-FFF2-40B4-BE49-F238E27FC236}">
                  <a16:creationId xmlns:a16="http://schemas.microsoft.com/office/drawing/2014/main" id="{AC54C24B-2588-8A8E-C5D8-0AB5C1C14FC9}"/>
                </a:ext>
              </a:extLst>
            </p:cNvPr>
            <p:cNvSpPr/>
            <p:nvPr/>
          </p:nvSpPr>
          <p:spPr>
            <a:xfrm>
              <a:off x="1295410" y="5360746"/>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‘93</a:t>
              </a:r>
            </a:p>
          </p:txBody>
        </p:sp>
        <p:sp>
          <p:nvSpPr>
            <p:cNvPr id="8" name="Oval 7">
              <a:extLst>
                <a:ext uri="{FF2B5EF4-FFF2-40B4-BE49-F238E27FC236}">
                  <a16:creationId xmlns:a16="http://schemas.microsoft.com/office/drawing/2014/main" id="{02F8E34D-840E-D836-CC27-841DF51EAF71}"/>
                </a:ext>
              </a:extLst>
            </p:cNvPr>
            <p:cNvSpPr/>
            <p:nvPr/>
          </p:nvSpPr>
          <p:spPr>
            <a:xfrm>
              <a:off x="1875276" y="5008790"/>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‘94</a:t>
              </a:r>
            </a:p>
          </p:txBody>
        </p:sp>
        <p:sp>
          <p:nvSpPr>
            <p:cNvPr id="9" name="Oval 8">
              <a:extLst>
                <a:ext uri="{FF2B5EF4-FFF2-40B4-BE49-F238E27FC236}">
                  <a16:creationId xmlns:a16="http://schemas.microsoft.com/office/drawing/2014/main" id="{BD66FC0B-050D-7EC2-6F8A-9914940A57BB}"/>
                </a:ext>
              </a:extLst>
            </p:cNvPr>
            <p:cNvSpPr/>
            <p:nvPr/>
          </p:nvSpPr>
          <p:spPr>
            <a:xfrm>
              <a:off x="2494686" y="4631151"/>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‘96</a:t>
              </a:r>
            </a:p>
          </p:txBody>
        </p:sp>
        <p:sp>
          <p:nvSpPr>
            <p:cNvPr id="10" name="Oval 9">
              <a:extLst>
                <a:ext uri="{FF2B5EF4-FFF2-40B4-BE49-F238E27FC236}">
                  <a16:creationId xmlns:a16="http://schemas.microsoft.com/office/drawing/2014/main" id="{64A165AE-3894-3FA2-C114-814D69497972}"/>
                </a:ext>
              </a:extLst>
            </p:cNvPr>
            <p:cNvSpPr/>
            <p:nvPr/>
          </p:nvSpPr>
          <p:spPr>
            <a:xfrm>
              <a:off x="3667323" y="3102291"/>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‘01</a:t>
              </a:r>
            </a:p>
          </p:txBody>
        </p:sp>
        <p:sp>
          <p:nvSpPr>
            <p:cNvPr id="11" name="Oval 10">
              <a:extLst>
                <a:ext uri="{FF2B5EF4-FFF2-40B4-BE49-F238E27FC236}">
                  <a16:creationId xmlns:a16="http://schemas.microsoft.com/office/drawing/2014/main" id="{5690A291-40AE-83EB-9ED8-24C2CE476D9E}"/>
                </a:ext>
              </a:extLst>
            </p:cNvPr>
            <p:cNvSpPr/>
            <p:nvPr/>
          </p:nvSpPr>
          <p:spPr>
            <a:xfrm>
              <a:off x="4246777" y="2770809"/>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‘02</a:t>
              </a:r>
            </a:p>
          </p:txBody>
        </p:sp>
        <p:sp>
          <p:nvSpPr>
            <p:cNvPr id="12" name="Oval 11">
              <a:extLst>
                <a:ext uri="{FF2B5EF4-FFF2-40B4-BE49-F238E27FC236}">
                  <a16:creationId xmlns:a16="http://schemas.microsoft.com/office/drawing/2014/main" id="{0963348B-EF76-DA70-A73B-C13E3BC1AB5C}"/>
                </a:ext>
              </a:extLst>
            </p:cNvPr>
            <p:cNvSpPr/>
            <p:nvPr/>
          </p:nvSpPr>
          <p:spPr>
            <a:xfrm>
              <a:off x="4815365" y="2483871"/>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‘03</a:t>
              </a:r>
            </a:p>
          </p:txBody>
        </p:sp>
        <p:sp>
          <p:nvSpPr>
            <p:cNvPr id="13" name="Oval 12">
              <a:extLst>
                <a:ext uri="{FF2B5EF4-FFF2-40B4-BE49-F238E27FC236}">
                  <a16:creationId xmlns:a16="http://schemas.microsoft.com/office/drawing/2014/main" id="{4820898A-5B58-1D38-79D0-B0EE87B8726F}"/>
                </a:ext>
              </a:extLst>
            </p:cNvPr>
            <p:cNvSpPr/>
            <p:nvPr/>
          </p:nvSpPr>
          <p:spPr>
            <a:xfrm>
              <a:off x="5371184" y="2220609"/>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‘06</a:t>
              </a:r>
            </a:p>
          </p:txBody>
        </p:sp>
        <p:sp>
          <p:nvSpPr>
            <p:cNvPr id="14" name="Oval 13">
              <a:extLst>
                <a:ext uri="{FF2B5EF4-FFF2-40B4-BE49-F238E27FC236}">
                  <a16:creationId xmlns:a16="http://schemas.microsoft.com/office/drawing/2014/main" id="{43348D52-DFC5-1AE1-D6D3-3A7881C714D6}"/>
                </a:ext>
              </a:extLst>
            </p:cNvPr>
            <p:cNvSpPr/>
            <p:nvPr/>
          </p:nvSpPr>
          <p:spPr>
            <a:xfrm>
              <a:off x="5927003" y="1894996"/>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‘09</a:t>
              </a:r>
            </a:p>
          </p:txBody>
        </p:sp>
        <p:sp>
          <p:nvSpPr>
            <p:cNvPr id="15" name="Oval 14">
              <a:extLst>
                <a:ext uri="{FF2B5EF4-FFF2-40B4-BE49-F238E27FC236}">
                  <a16:creationId xmlns:a16="http://schemas.microsoft.com/office/drawing/2014/main" id="{D6F670F2-CBE6-C1CB-7042-5D17A9117D9F}"/>
                </a:ext>
              </a:extLst>
            </p:cNvPr>
            <p:cNvSpPr/>
            <p:nvPr/>
          </p:nvSpPr>
          <p:spPr>
            <a:xfrm>
              <a:off x="6965946" y="1243007"/>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‘22</a:t>
              </a:r>
            </a:p>
          </p:txBody>
        </p:sp>
        <p:sp>
          <p:nvSpPr>
            <p:cNvPr id="27" name="Oval 26">
              <a:extLst>
                <a:ext uri="{FF2B5EF4-FFF2-40B4-BE49-F238E27FC236}">
                  <a16:creationId xmlns:a16="http://schemas.microsoft.com/office/drawing/2014/main" id="{186DAECD-130A-53B5-3723-268BE504EDCF}"/>
                </a:ext>
              </a:extLst>
            </p:cNvPr>
            <p:cNvSpPr/>
            <p:nvPr/>
          </p:nvSpPr>
          <p:spPr>
            <a:xfrm>
              <a:off x="6453171" y="1537318"/>
              <a:ext cx="523782" cy="452761"/>
            </a:xfrm>
            <a:prstGeom prst="ellipse">
              <a:avLst/>
            </a:prstGeom>
            <a:gradFill flip="none" rotWithShape="1">
              <a:gsLst>
                <a:gs pos="0">
                  <a:srgbClr val="FCBE3D"/>
                </a:gs>
                <a:gs pos="100000">
                  <a:srgbClr val="E4F264"/>
                </a:gs>
              </a:gsLst>
              <a:lin ang="18900000" scaled="1"/>
              <a:tileRect/>
            </a:gradFill>
            <a:ln>
              <a:solidFill>
                <a:srgbClr val="047E6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50"/>
                <a:t>‘18</a:t>
              </a:r>
            </a:p>
          </p:txBody>
        </p:sp>
      </p:grpSp>
      <p:sp>
        <p:nvSpPr>
          <p:cNvPr id="28" name="TextBox 27">
            <a:extLst>
              <a:ext uri="{FF2B5EF4-FFF2-40B4-BE49-F238E27FC236}">
                <a16:creationId xmlns:a16="http://schemas.microsoft.com/office/drawing/2014/main" id="{C7BFF586-D474-5488-7DAB-A50A4607D7A8}"/>
              </a:ext>
            </a:extLst>
          </p:cNvPr>
          <p:cNvSpPr txBox="1"/>
          <p:nvPr/>
        </p:nvSpPr>
        <p:spPr>
          <a:xfrm>
            <a:off x="4572000" y="943198"/>
            <a:ext cx="1979003" cy="276999"/>
          </a:xfrm>
          <a:prstGeom prst="rect">
            <a:avLst/>
          </a:prstGeom>
          <a:noFill/>
        </p:spPr>
        <p:txBody>
          <a:bodyPr wrap="square" rtlCol="0">
            <a:spAutoFit/>
          </a:bodyPr>
          <a:lstStyle/>
          <a:p>
            <a:pPr algn="l"/>
            <a:r>
              <a:rPr lang="en-GB" sz="1200"/>
              <a:t>TOGAF Standard, Version 9.2</a:t>
            </a:r>
          </a:p>
        </p:txBody>
      </p:sp>
      <p:sp>
        <p:nvSpPr>
          <p:cNvPr id="5" name="TextBox 4">
            <a:extLst>
              <a:ext uri="{FF2B5EF4-FFF2-40B4-BE49-F238E27FC236}">
                <a16:creationId xmlns:a16="http://schemas.microsoft.com/office/drawing/2014/main" id="{27B4A14B-B81A-FE7B-1981-8D5BBDA0EA5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0160045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8ECBBE47-5606-495D-9D65-8570D838D03C}"/>
              </a:ext>
            </a:extLst>
          </p:cNvPr>
          <p:cNvSpPr>
            <a:spLocks noGrp="1"/>
          </p:cNvSpPr>
          <p:nvPr>
            <p:ph type="ftr" sz="quarter" idx="10"/>
          </p:nvPr>
        </p:nvSpPr>
        <p:spPr>
          <a:xfrm>
            <a:off x="7315200" y="4826000"/>
            <a:ext cx="444500" cy="304800"/>
          </a:xfrm>
        </p:spPr>
        <p:txBody>
          <a:bodyPr/>
          <a:lstStyle/>
          <a:p>
            <a:r>
              <a:rPr lang="en-GB">
                <a:solidFill>
                  <a:schemeClr val="bg1"/>
                </a:solidFill>
              </a:rPr>
              <a:t>16/26</a:t>
            </a:r>
          </a:p>
        </p:txBody>
      </p:sp>
      <p:sp>
        <p:nvSpPr>
          <p:cNvPr id="2" name="Title">
            <a:extLst>
              <a:ext uri="{FF2B5EF4-FFF2-40B4-BE49-F238E27FC236}">
                <a16:creationId xmlns:a16="http://schemas.microsoft.com/office/drawing/2014/main" id="{D5B150C8-5A26-46AA-B836-F7DA959B7B70}"/>
              </a:ext>
            </a:extLst>
          </p:cNvPr>
          <p:cNvSpPr>
            <a:spLocks noGrp="1"/>
          </p:cNvSpPr>
          <p:nvPr>
            <p:ph type="title"/>
          </p:nvPr>
        </p:nvSpPr>
        <p:spPr>
          <a:xfrm>
            <a:off x="165100" y="88900"/>
            <a:ext cx="7404100" cy="406400"/>
          </a:xfrm>
        </p:spPr>
        <p:txBody>
          <a:bodyPr>
            <a:normAutofit/>
          </a:bodyPr>
          <a:lstStyle/>
          <a:p>
            <a:r>
              <a:rPr lang="en-GB"/>
              <a:t>Phase H – 02/03 - Objectives</a:t>
            </a:r>
          </a:p>
        </p:txBody>
      </p:sp>
      <p:sp>
        <p:nvSpPr>
          <p:cNvPr id="3" name="Ref">
            <a:extLst>
              <a:ext uri="{FF2B5EF4-FFF2-40B4-BE49-F238E27FC236}">
                <a16:creationId xmlns:a16="http://schemas.microsoft.com/office/drawing/2014/main" id="{1325FCEE-690C-4FF7-9250-00D0D5D2068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120 : §12.1</a:t>
            </a:r>
          </a:p>
        </p:txBody>
      </p:sp>
      <p:sp>
        <p:nvSpPr>
          <p:cNvPr id="5" name="TextBox 4">
            <a:extLst>
              <a:ext uri="{FF2B5EF4-FFF2-40B4-BE49-F238E27FC236}">
                <a16:creationId xmlns:a16="http://schemas.microsoft.com/office/drawing/2014/main" id="{7F709CF7-1F95-442F-BACF-F51DC067F23F}"/>
              </a:ext>
            </a:extLst>
          </p:cNvPr>
          <p:cNvSpPr txBox="1"/>
          <p:nvPr/>
        </p:nvSpPr>
        <p:spPr>
          <a:xfrm>
            <a:off x="620769" y="1000387"/>
            <a:ext cx="6056025" cy="276999"/>
          </a:xfrm>
          <a:prstGeom prst="rect">
            <a:avLst/>
          </a:prstGeom>
          <a:noFill/>
        </p:spPr>
        <p:txBody>
          <a:bodyPr wrap="square">
            <a:spAutoFit/>
          </a:bodyPr>
          <a:lstStyle/>
          <a:p>
            <a:r>
              <a:rPr lang="en-GB" sz="1350" b="1">
                <a:latin typeface="Calibri" panose="020F0502020204030204" pitchFamily="34" charset="0"/>
                <a:cs typeface="Calibri" panose="020F0502020204030204" pitchFamily="34" charset="0"/>
              </a:rPr>
              <a:t>Phase H: Architecture Change Management</a:t>
            </a:r>
            <a:r>
              <a:rPr lang="en-GB" sz="1350" b="1">
                <a:solidFill>
                  <a:srgbClr val="000000"/>
                </a:solidFill>
                <a:latin typeface="Calibri" panose="020F0502020204030204" pitchFamily="34" charset="0"/>
                <a:cs typeface="Calibri" panose="020F0502020204030204" pitchFamily="34" charset="0"/>
              </a:rPr>
              <a:t> 	</a:t>
            </a:r>
          </a:p>
        </p:txBody>
      </p:sp>
      <p:graphicFrame>
        <p:nvGraphicFramePr>
          <p:cNvPr id="31" name="TextBox 2">
            <a:extLst>
              <a:ext uri="{FF2B5EF4-FFF2-40B4-BE49-F238E27FC236}">
                <a16:creationId xmlns:a16="http://schemas.microsoft.com/office/drawing/2014/main" id="{0EE31BB7-5C95-43E2-8B94-51BA59E911C4}"/>
              </a:ext>
            </a:extLst>
          </p:cNvPr>
          <p:cNvGraphicFramePr/>
          <p:nvPr>
            <p:extLst>
              <p:ext uri="{D42A27DB-BD31-4B8C-83A1-F6EECF244321}">
                <p14:modId xmlns:p14="http://schemas.microsoft.com/office/powerpoint/2010/main" val="541471285"/>
              </p:ext>
            </p:extLst>
          </p:nvPr>
        </p:nvGraphicFramePr>
        <p:xfrm>
          <a:off x="879856" y="1543198"/>
          <a:ext cx="5400442" cy="2794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D7C8A2B4-E106-D720-9732-28335D7F150D}"/>
              </a:ext>
            </a:extLst>
          </p:cNvPr>
          <p:cNvPicPr>
            <a:picLocks noChangeAspect="1"/>
          </p:cNvPicPr>
          <p:nvPr/>
        </p:nvPicPr>
        <p:blipFill>
          <a:blip r:embed="rId8"/>
          <a:stretch>
            <a:fillRect/>
          </a:stretch>
        </p:blipFill>
        <p:spPr>
          <a:xfrm>
            <a:off x="8572502" y="164060"/>
            <a:ext cx="121442" cy="97126"/>
          </a:xfrm>
          <a:prstGeom prst="rect">
            <a:avLst/>
          </a:prstGeom>
        </p:spPr>
      </p:pic>
      <p:pic>
        <p:nvPicPr>
          <p:cNvPr id="6" name="Picture 5">
            <a:extLst>
              <a:ext uri="{FF2B5EF4-FFF2-40B4-BE49-F238E27FC236}">
                <a16:creationId xmlns:a16="http://schemas.microsoft.com/office/drawing/2014/main" id="{9EA6F621-5795-0F5F-EC3E-CB665EC02188}"/>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97CD879C-595D-16C7-4E60-29A374D190F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54965224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2309B209-6728-49DB-BE66-B4B674D268F2}"/>
              </a:ext>
            </a:extLst>
          </p:cNvPr>
          <p:cNvSpPr>
            <a:spLocks noGrp="1"/>
          </p:cNvSpPr>
          <p:nvPr>
            <p:ph type="ftr" sz="quarter" idx="10"/>
          </p:nvPr>
        </p:nvSpPr>
        <p:spPr>
          <a:xfrm>
            <a:off x="7315200" y="4826000"/>
            <a:ext cx="444500" cy="304800"/>
          </a:xfrm>
        </p:spPr>
        <p:txBody>
          <a:bodyPr/>
          <a:lstStyle/>
          <a:p>
            <a:r>
              <a:rPr lang="en-GB">
                <a:solidFill>
                  <a:schemeClr val="bg1"/>
                </a:solidFill>
              </a:rPr>
              <a:t>17/26</a:t>
            </a:r>
          </a:p>
        </p:txBody>
      </p:sp>
      <p:sp>
        <p:nvSpPr>
          <p:cNvPr id="2" name="Title">
            <a:extLst>
              <a:ext uri="{FF2B5EF4-FFF2-40B4-BE49-F238E27FC236}">
                <a16:creationId xmlns:a16="http://schemas.microsoft.com/office/drawing/2014/main" id="{D5B150C8-5A26-46AA-B836-F7DA959B7B70}"/>
              </a:ext>
            </a:extLst>
          </p:cNvPr>
          <p:cNvSpPr>
            <a:spLocks noGrp="1"/>
          </p:cNvSpPr>
          <p:nvPr>
            <p:ph type="title"/>
          </p:nvPr>
        </p:nvSpPr>
        <p:spPr>
          <a:xfrm>
            <a:off x="165100" y="88900"/>
            <a:ext cx="7404100" cy="406400"/>
          </a:xfrm>
        </p:spPr>
        <p:txBody>
          <a:bodyPr>
            <a:normAutofit/>
          </a:bodyPr>
          <a:lstStyle/>
          <a:p>
            <a:r>
              <a:rPr lang="en-GB"/>
              <a:t>Phase H – 03/03 - Outputs</a:t>
            </a:r>
          </a:p>
        </p:txBody>
      </p:sp>
      <p:sp>
        <p:nvSpPr>
          <p:cNvPr id="3" name="Ref">
            <a:extLst>
              <a:ext uri="{FF2B5EF4-FFF2-40B4-BE49-F238E27FC236}">
                <a16:creationId xmlns:a16="http://schemas.microsoft.com/office/drawing/2014/main" id="{1325FCEE-690C-4FF7-9250-00D0D5D2068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120 : §12.1</a:t>
            </a:r>
          </a:p>
        </p:txBody>
      </p:sp>
      <p:graphicFrame>
        <p:nvGraphicFramePr>
          <p:cNvPr id="10" name="TextBox 4">
            <a:extLst>
              <a:ext uri="{FF2B5EF4-FFF2-40B4-BE49-F238E27FC236}">
                <a16:creationId xmlns:a16="http://schemas.microsoft.com/office/drawing/2014/main" id="{0870BAE2-B610-48DC-8F57-57B337F72946}"/>
              </a:ext>
            </a:extLst>
          </p:cNvPr>
          <p:cNvGraphicFramePr/>
          <p:nvPr>
            <p:extLst>
              <p:ext uri="{D42A27DB-BD31-4B8C-83A1-F6EECF244321}">
                <p14:modId xmlns:p14="http://schemas.microsoft.com/office/powerpoint/2010/main" val="465310308"/>
              </p:ext>
            </p:extLst>
          </p:nvPr>
        </p:nvGraphicFramePr>
        <p:xfrm>
          <a:off x="-723480" y="1855048"/>
          <a:ext cx="8747760" cy="1592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855C5A4E-327E-630B-E8DE-24A930CBB417}"/>
              </a:ext>
            </a:extLst>
          </p:cNvPr>
          <p:cNvPicPr>
            <a:picLocks noChangeAspect="1"/>
          </p:cNvPicPr>
          <p:nvPr/>
        </p:nvPicPr>
        <p:blipFill>
          <a:blip r:embed="rId8"/>
          <a:stretch>
            <a:fillRect/>
          </a:stretch>
        </p:blipFill>
        <p:spPr>
          <a:xfrm>
            <a:off x="8572501" y="164060"/>
            <a:ext cx="117872" cy="97126"/>
          </a:xfrm>
          <a:prstGeom prst="rect">
            <a:avLst/>
          </a:prstGeom>
        </p:spPr>
      </p:pic>
      <p:pic>
        <p:nvPicPr>
          <p:cNvPr id="5" name="Picture 4">
            <a:extLst>
              <a:ext uri="{FF2B5EF4-FFF2-40B4-BE49-F238E27FC236}">
                <a16:creationId xmlns:a16="http://schemas.microsoft.com/office/drawing/2014/main" id="{83E309BA-3D49-A8A1-298F-F1BB0A154071}"/>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F4D11A03-2057-1899-02C8-288836B8DAF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37203118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2385222E-A572-40BE-998D-B5FD34AC23E3}"/>
              </a:ext>
            </a:extLst>
          </p:cNvPr>
          <p:cNvSpPr>
            <a:spLocks noGrp="1"/>
          </p:cNvSpPr>
          <p:nvPr>
            <p:ph type="ftr" sz="quarter" idx="10"/>
          </p:nvPr>
        </p:nvSpPr>
        <p:spPr>
          <a:xfrm>
            <a:off x="7315200" y="4826000"/>
            <a:ext cx="444500" cy="304800"/>
          </a:xfrm>
        </p:spPr>
        <p:txBody>
          <a:bodyPr/>
          <a:lstStyle/>
          <a:p>
            <a:r>
              <a:rPr lang="en-GB">
                <a:solidFill>
                  <a:schemeClr val="bg1"/>
                </a:solidFill>
              </a:rPr>
              <a:t>18/26</a:t>
            </a:r>
          </a:p>
        </p:txBody>
      </p:sp>
      <p:sp>
        <p:nvSpPr>
          <p:cNvPr id="2" name="Title">
            <a:extLst>
              <a:ext uri="{FF2B5EF4-FFF2-40B4-BE49-F238E27FC236}">
                <a16:creationId xmlns:a16="http://schemas.microsoft.com/office/drawing/2014/main" id="{BE6D6323-E1B4-4FF6-B488-61C407D876E4}"/>
              </a:ext>
            </a:extLst>
          </p:cNvPr>
          <p:cNvSpPr>
            <a:spLocks noGrp="1"/>
          </p:cNvSpPr>
          <p:nvPr>
            <p:ph type="title"/>
          </p:nvPr>
        </p:nvSpPr>
        <p:spPr>
          <a:xfrm>
            <a:off x="165100" y="88900"/>
            <a:ext cx="7404100" cy="406400"/>
          </a:xfrm>
        </p:spPr>
        <p:txBody>
          <a:bodyPr>
            <a:normAutofit/>
          </a:bodyPr>
          <a:lstStyle/>
          <a:p>
            <a:r>
              <a:rPr lang="en-GB"/>
              <a:t>Requirements Management – 01/04 - Summary</a:t>
            </a:r>
          </a:p>
        </p:txBody>
      </p:sp>
      <p:sp>
        <p:nvSpPr>
          <p:cNvPr id="3" name="Ref">
            <a:extLst>
              <a:ext uri="{FF2B5EF4-FFF2-40B4-BE49-F238E27FC236}">
                <a16:creationId xmlns:a16="http://schemas.microsoft.com/office/drawing/2014/main" id="{24E5BF9D-5A3A-44C9-90F1-8DC96F32C50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5" name="Table 7">
            <a:extLst>
              <a:ext uri="{FF2B5EF4-FFF2-40B4-BE49-F238E27FC236}">
                <a16:creationId xmlns:a16="http://schemas.microsoft.com/office/drawing/2014/main" id="{9A215F8C-A9E0-4BEA-858C-CB9145E2C1B6}"/>
              </a:ext>
            </a:extLst>
          </p:cNvPr>
          <p:cNvGraphicFramePr>
            <a:graphicFrameLocks noGrp="1"/>
          </p:cNvGraphicFramePr>
          <p:nvPr/>
        </p:nvGraphicFramePr>
        <p:xfrm>
          <a:off x="596054" y="1140478"/>
          <a:ext cx="5662979" cy="3474052"/>
        </p:xfrm>
        <a:graphic>
          <a:graphicData uri="http://schemas.openxmlformats.org/drawingml/2006/table">
            <a:tbl>
              <a:tblPr firstRow="1" bandRow="1">
                <a:tableStyleId>{BC89EF96-8CEA-46FF-86C4-4CE0E7609802}</a:tableStyleId>
              </a:tblPr>
              <a:tblGrid>
                <a:gridCol w="1514593">
                  <a:extLst>
                    <a:ext uri="{9D8B030D-6E8A-4147-A177-3AD203B41FA5}">
                      <a16:colId xmlns:a16="http://schemas.microsoft.com/office/drawing/2014/main" val="4161081342"/>
                    </a:ext>
                  </a:extLst>
                </a:gridCol>
                <a:gridCol w="1800149">
                  <a:extLst>
                    <a:ext uri="{9D8B030D-6E8A-4147-A177-3AD203B41FA5}">
                      <a16:colId xmlns:a16="http://schemas.microsoft.com/office/drawing/2014/main" val="2204015546"/>
                    </a:ext>
                  </a:extLst>
                </a:gridCol>
                <a:gridCol w="2348237">
                  <a:extLst>
                    <a:ext uri="{9D8B030D-6E8A-4147-A177-3AD203B41FA5}">
                      <a16:colId xmlns:a16="http://schemas.microsoft.com/office/drawing/2014/main" val="1051115344"/>
                    </a:ext>
                  </a:extLst>
                </a:gridCol>
              </a:tblGrid>
              <a:tr h="698188">
                <a:tc>
                  <a:txBody>
                    <a:bodyPr/>
                    <a:lstStyle/>
                    <a:p>
                      <a:r>
                        <a:rPr lang="en-GB" sz="1400"/>
                        <a:t>Phase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Output &amp; Outcome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948080161"/>
                  </a:ext>
                </a:extLst>
              </a:tr>
              <a:tr h="2775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u="none" strike="noStrike" kern="1200" baseline="0">
                          <a:solidFill>
                            <a:schemeClr val="tx1"/>
                          </a:solidFill>
                        </a:rPr>
                        <a:t>Requirements Management	</a:t>
                      </a:r>
                    </a:p>
                    <a:p>
                      <a:r>
                        <a:rPr lang="en-GB" sz="1400" b="0" u="none" strike="noStrike" kern="1200" baseline="0">
                          <a:solidFill>
                            <a:schemeClr val="tx1"/>
                          </a:solidFill>
                        </a:rPr>
                        <a:t>	</a:t>
                      </a:r>
                      <a:endParaRPr lang="en-GB" sz="1400" b="0" i="0" u="none" strike="noStrike" kern="1200" baseline="0">
                        <a:solidFill>
                          <a:schemeClr val="tx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r>
                        <a:rPr lang="en-GB" sz="1400"/>
                        <a:t>Direction to proceed and start developing a Target Architecture that addresses Requirements in order of stakeholder priorities.</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171450" indent="-171450">
                        <a:buFont typeface="Arial" panose="020B0604020202020204" pitchFamily="34" charset="0"/>
                        <a:buChar char="•"/>
                      </a:pPr>
                      <a:r>
                        <a:rPr lang="en-GB" sz="1400"/>
                        <a:t>Distinction between Architecture Requirements and Implementation Requirements</a:t>
                      </a:r>
                    </a:p>
                    <a:p>
                      <a:pPr marL="171450" indent="-171450">
                        <a:buFont typeface="Arial" panose="020B0604020202020204" pitchFamily="34" charset="0"/>
                        <a:buChar char="•"/>
                      </a:pPr>
                      <a:r>
                        <a:rPr lang="en-GB" sz="1400"/>
                        <a:t>Changes in preference or priority (Stakeholder Requirements).</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1634751526"/>
                  </a:ext>
                </a:extLst>
              </a:tr>
            </a:tbl>
          </a:graphicData>
        </a:graphic>
      </p:graphicFrame>
      <p:pic>
        <p:nvPicPr>
          <p:cNvPr id="8" name="Picture 7">
            <a:extLst>
              <a:ext uri="{FF2B5EF4-FFF2-40B4-BE49-F238E27FC236}">
                <a16:creationId xmlns:a16="http://schemas.microsoft.com/office/drawing/2014/main" id="{1AB380A9-0827-4A2B-81E2-4078E5482446}"/>
              </a:ext>
            </a:extLst>
          </p:cNvPr>
          <p:cNvPicPr>
            <a:picLocks noChangeAspect="1"/>
          </p:cNvPicPr>
          <p:nvPr/>
        </p:nvPicPr>
        <p:blipFill>
          <a:blip r:embed="rId3"/>
          <a:stretch>
            <a:fillRect/>
          </a:stretch>
        </p:blipFill>
        <p:spPr>
          <a:xfrm>
            <a:off x="8696324" y="261118"/>
            <a:ext cx="156595" cy="114356"/>
          </a:xfrm>
          <a:prstGeom prst="rect">
            <a:avLst/>
          </a:prstGeom>
        </p:spPr>
      </p:pic>
      <p:pic>
        <p:nvPicPr>
          <p:cNvPr id="6" name="Picture 5">
            <a:extLst>
              <a:ext uri="{FF2B5EF4-FFF2-40B4-BE49-F238E27FC236}">
                <a16:creationId xmlns:a16="http://schemas.microsoft.com/office/drawing/2014/main" id="{71C89E0C-9E01-2EF8-1F3A-AF1BA6C187FA}"/>
              </a:ext>
            </a:extLst>
          </p:cNvPr>
          <p:cNvPicPr>
            <a:picLocks noChangeAspect="1"/>
          </p:cNvPicPr>
          <p:nvPr/>
        </p:nvPicPr>
        <p:blipFill rotWithShape="1">
          <a:blip r:embed="rId4"/>
          <a:srcRect l="1727" t="993" r="2323"/>
          <a:stretch/>
        </p:blipFill>
        <p:spPr>
          <a:xfrm>
            <a:off x="7251021" y="645109"/>
            <a:ext cx="1892979" cy="2489178"/>
          </a:xfrm>
          <a:prstGeom prst="rect">
            <a:avLst/>
          </a:prstGeom>
        </p:spPr>
      </p:pic>
      <p:sp>
        <p:nvSpPr>
          <p:cNvPr id="7" name="TextBox 6">
            <a:extLst>
              <a:ext uri="{FF2B5EF4-FFF2-40B4-BE49-F238E27FC236}">
                <a16:creationId xmlns:a16="http://schemas.microsoft.com/office/drawing/2014/main" id="{D47364B2-7108-9559-6557-DA2FBAD002E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363467014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a:extLst>
              <a:ext uri="{FF2B5EF4-FFF2-40B4-BE49-F238E27FC236}">
                <a16:creationId xmlns:a16="http://schemas.microsoft.com/office/drawing/2014/main" id="{138C8077-3121-4A06-8543-599A0D339C5B}"/>
              </a:ext>
            </a:extLst>
          </p:cNvPr>
          <p:cNvSpPr>
            <a:spLocks noGrp="1"/>
          </p:cNvSpPr>
          <p:nvPr>
            <p:ph type="ftr" sz="quarter" idx="10"/>
          </p:nvPr>
        </p:nvSpPr>
        <p:spPr>
          <a:xfrm>
            <a:off x="7315200" y="4826000"/>
            <a:ext cx="444500" cy="304800"/>
          </a:xfrm>
        </p:spPr>
        <p:txBody>
          <a:bodyPr/>
          <a:lstStyle/>
          <a:p>
            <a:r>
              <a:rPr lang="en-GB">
                <a:solidFill>
                  <a:schemeClr val="bg1"/>
                </a:solidFill>
              </a:rPr>
              <a:t>19/26</a:t>
            </a:r>
          </a:p>
        </p:txBody>
      </p:sp>
      <p:sp>
        <p:nvSpPr>
          <p:cNvPr id="2" name="Title">
            <a:extLst>
              <a:ext uri="{FF2B5EF4-FFF2-40B4-BE49-F238E27FC236}">
                <a16:creationId xmlns:a16="http://schemas.microsoft.com/office/drawing/2014/main" id="{82389192-A4BA-4B6F-AACC-44E8A0224144}"/>
              </a:ext>
            </a:extLst>
          </p:cNvPr>
          <p:cNvSpPr>
            <a:spLocks noGrp="1"/>
          </p:cNvSpPr>
          <p:nvPr>
            <p:ph type="title"/>
          </p:nvPr>
        </p:nvSpPr>
        <p:spPr>
          <a:xfrm>
            <a:off x="165100" y="88900"/>
            <a:ext cx="7404100" cy="406400"/>
          </a:xfrm>
        </p:spPr>
        <p:txBody>
          <a:bodyPr>
            <a:normAutofit/>
          </a:bodyPr>
          <a:lstStyle/>
          <a:p>
            <a:r>
              <a:rPr lang="en-GB"/>
              <a:t>Requirements Management – 02/04 - Objectives</a:t>
            </a:r>
          </a:p>
        </p:txBody>
      </p:sp>
      <p:sp>
        <p:nvSpPr>
          <p:cNvPr id="3" name="Ref">
            <a:extLst>
              <a:ext uri="{FF2B5EF4-FFF2-40B4-BE49-F238E27FC236}">
                <a16:creationId xmlns:a16="http://schemas.microsoft.com/office/drawing/2014/main" id="{456E06A0-059B-4793-BC68-CA86FD84AC45}"/>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130 : §13.1</a:t>
            </a:r>
          </a:p>
        </p:txBody>
      </p:sp>
      <p:sp>
        <p:nvSpPr>
          <p:cNvPr id="5" name="TextBox 4">
            <a:extLst>
              <a:ext uri="{FF2B5EF4-FFF2-40B4-BE49-F238E27FC236}">
                <a16:creationId xmlns:a16="http://schemas.microsoft.com/office/drawing/2014/main" id="{0704DC2D-0DF5-4393-B206-0B96363C836C}"/>
              </a:ext>
            </a:extLst>
          </p:cNvPr>
          <p:cNvSpPr txBox="1"/>
          <p:nvPr/>
        </p:nvSpPr>
        <p:spPr>
          <a:xfrm>
            <a:off x="382645" y="773328"/>
            <a:ext cx="6161030" cy="276999"/>
          </a:xfrm>
          <a:prstGeom prst="rect">
            <a:avLst/>
          </a:prstGeom>
          <a:noFill/>
        </p:spPr>
        <p:txBody>
          <a:bodyPr wrap="square">
            <a:spAutoFit/>
          </a:bodyPr>
          <a:lstStyle/>
          <a:p>
            <a:r>
              <a:rPr lang="en-GB" sz="1350" b="1">
                <a:latin typeface="Calibri" panose="020F0502020204030204" pitchFamily="34" charset="0"/>
                <a:cs typeface="Calibri" panose="020F0502020204030204" pitchFamily="34" charset="0"/>
              </a:rPr>
              <a:t>Requirements Management </a:t>
            </a:r>
          </a:p>
        </p:txBody>
      </p:sp>
      <p:graphicFrame>
        <p:nvGraphicFramePr>
          <p:cNvPr id="13" name="TextBox 4">
            <a:extLst>
              <a:ext uri="{FF2B5EF4-FFF2-40B4-BE49-F238E27FC236}">
                <a16:creationId xmlns:a16="http://schemas.microsoft.com/office/drawing/2014/main" id="{6414D0CE-C1F9-4969-BAF4-F5E67BB8F8AC}"/>
              </a:ext>
            </a:extLst>
          </p:cNvPr>
          <p:cNvGraphicFramePr/>
          <p:nvPr>
            <p:extLst>
              <p:ext uri="{D42A27DB-BD31-4B8C-83A1-F6EECF244321}">
                <p14:modId xmlns:p14="http://schemas.microsoft.com/office/powerpoint/2010/main" val="3535435318"/>
              </p:ext>
            </p:extLst>
          </p:nvPr>
        </p:nvGraphicFramePr>
        <p:xfrm>
          <a:off x="596055" y="1184377"/>
          <a:ext cx="5769304" cy="3444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7">
            <a:extLst>
              <a:ext uri="{FF2B5EF4-FFF2-40B4-BE49-F238E27FC236}">
                <a16:creationId xmlns:a16="http://schemas.microsoft.com/office/drawing/2014/main" id="{5169C69E-39C4-1B44-DA40-561D47B6C295}"/>
              </a:ext>
            </a:extLst>
          </p:cNvPr>
          <p:cNvPicPr>
            <a:picLocks noChangeAspect="1"/>
          </p:cNvPicPr>
          <p:nvPr/>
        </p:nvPicPr>
        <p:blipFill>
          <a:blip r:embed="rId8"/>
          <a:stretch>
            <a:fillRect/>
          </a:stretch>
        </p:blipFill>
        <p:spPr>
          <a:xfrm>
            <a:off x="8696324" y="261118"/>
            <a:ext cx="156595" cy="114356"/>
          </a:xfrm>
          <a:prstGeom prst="rect">
            <a:avLst/>
          </a:prstGeom>
        </p:spPr>
      </p:pic>
      <p:pic>
        <p:nvPicPr>
          <p:cNvPr id="6" name="Picture 5">
            <a:extLst>
              <a:ext uri="{FF2B5EF4-FFF2-40B4-BE49-F238E27FC236}">
                <a16:creationId xmlns:a16="http://schemas.microsoft.com/office/drawing/2014/main" id="{E107007E-AE8A-9F32-2457-E750C7167F07}"/>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B7DF1371-99C7-C9F2-85C6-F169DAADE67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27063294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A95745D2-D9A6-461C-8819-F3134E7B2C41}"/>
              </a:ext>
            </a:extLst>
          </p:cNvPr>
          <p:cNvSpPr>
            <a:spLocks noGrp="1"/>
          </p:cNvSpPr>
          <p:nvPr>
            <p:ph type="ftr" sz="quarter" idx="10"/>
          </p:nvPr>
        </p:nvSpPr>
        <p:spPr>
          <a:xfrm>
            <a:off x="7315200" y="4826000"/>
            <a:ext cx="444500" cy="304800"/>
          </a:xfrm>
        </p:spPr>
        <p:txBody>
          <a:bodyPr/>
          <a:lstStyle/>
          <a:p>
            <a:r>
              <a:rPr lang="en-GB">
                <a:solidFill>
                  <a:schemeClr val="bg1"/>
                </a:solidFill>
              </a:rPr>
              <a:t>20/26</a:t>
            </a:r>
          </a:p>
        </p:txBody>
      </p:sp>
      <p:sp>
        <p:nvSpPr>
          <p:cNvPr id="2" name="Title">
            <a:extLst>
              <a:ext uri="{FF2B5EF4-FFF2-40B4-BE49-F238E27FC236}">
                <a16:creationId xmlns:a16="http://schemas.microsoft.com/office/drawing/2014/main" id="{82389192-A4BA-4B6F-AACC-44E8A0224144}"/>
              </a:ext>
            </a:extLst>
          </p:cNvPr>
          <p:cNvSpPr>
            <a:spLocks noGrp="1"/>
          </p:cNvSpPr>
          <p:nvPr>
            <p:ph type="title"/>
          </p:nvPr>
        </p:nvSpPr>
        <p:spPr>
          <a:xfrm>
            <a:off x="165100" y="88900"/>
            <a:ext cx="7404100" cy="406400"/>
          </a:xfrm>
        </p:spPr>
        <p:txBody>
          <a:bodyPr>
            <a:normAutofit/>
          </a:bodyPr>
          <a:lstStyle/>
          <a:p>
            <a:r>
              <a:rPr lang="en-GB"/>
              <a:t>Requirements Management – 03/04 - Outputs</a:t>
            </a:r>
          </a:p>
        </p:txBody>
      </p:sp>
      <p:sp>
        <p:nvSpPr>
          <p:cNvPr id="3" name="Ref">
            <a:extLst>
              <a:ext uri="{FF2B5EF4-FFF2-40B4-BE49-F238E27FC236}">
                <a16:creationId xmlns:a16="http://schemas.microsoft.com/office/drawing/2014/main" id="{456E06A0-059B-4793-BC68-CA86FD84AC45}"/>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130 : §13.1</a:t>
            </a:r>
          </a:p>
        </p:txBody>
      </p:sp>
      <p:graphicFrame>
        <p:nvGraphicFramePr>
          <p:cNvPr id="16" name="TextBox 4">
            <a:extLst>
              <a:ext uri="{FF2B5EF4-FFF2-40B4-BE49-F238E27FC236}">
                <a16:creationId xmlns:a16="http://schemas.microsoft.com/office/drawing/2014/main" id="{BB5D6F34-FE54-48BC-9C06-5BE077853A38}"/>
              </a:ext>
            </a:extLst>
          </p:cNvPr>
          <p:cNvGraphicFramePr/>
          <p:nvPr>
            <p:extLst>
              <p:ext uri="{D42A27DB-BD31-4B8C-83A1-F6EECF244321}">
                <p14:modId xmlns:p14="http://schemas.microsoft.com/office/powerpoint/2010/main" val="1340553366"/>
              </p:ext>
            </p:extLst>
          </p:nvPr>
        </p:nvGraphicFramePr>
        <p:xfrm>
          <a:off x="55209" y="1685557"/>
          <a:ext cx="7623881" cy="1772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7">
            <a:extLst>
              <a:ext uri="{FF2B5EF4-FFF2-40B4-BE49-F238E27FC236}">
                <a16:creationId xmlns:a16="http://schemas.microsoft.com/office/drawing/2014/main" id="{BD322942-E90B-877C-BA70-AB1B6FE0C4EE}"/>
              </a:ext>
            </a:extLst>
          </p:cNvPr>
          <p:cNvPicPr>
            <a:picLocks noChangeAspect="1"/>
          </p:cNvPicPr>
          <p:nvPr/>
        </p:nvPicPr>
        <p:blipFill>
          <a:blip r:embed="rId8"/>
          <a:stretch>
            <a:fillRect/>
          </a:stretch>
        </p:blipFill>
        <p:spPr>
          <a:xfrm>
            <a:off x="8696324" y="261118"/>
            <a:ext cx="156595" cy="114356"/>
          </a:xfrm>
          <a:prstGeom prst="rect">
            <a:avLst/>
          </a:prstGeom>
        </p:spPr>
      </p:pic>
      <p:pic>
        <p:nvPicPr>
          <p:cNvPr id="7" name="Picture 6">
            <a:extLst>
              <a:ext uri="{FF2B5EF4-FFF2-40B4-BE49-F238E27FC236}">
                <a16:creationId xmlns:a16="http://schemas.microsoft.com/office/drawing/2014/main" id="{411B60E1-853E-1594-E1F1-AB20173D96F2}"/>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8" name="TextBox 7">
            <a:extLst>
              <a:ext uri="{FF2B5EF4-FFF2-40B4-BE49-F238E27FC236}">
                <a16:creationId xmlns:a16="http://schemas.microsoft.com/office/drawing/2014/main" id="{113518C2-C777-EE75-989F-2439E75E23E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
        <p:nvSpPr>
          <p:cNvPr id="9" name="TextBox 8">
            <a:extLst>
              <a:ext uri="{FF2B5EF4-FFF2-40B4-BE49-F238E27FC236}">
                <a16:creationId xmlns:a16="http://schemas.microsoft.com/office/drawing/2014/main" id="{494976E9-FA1C-7F1F-4A78-BF3C15959AC3}"/>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Heading changed to what the slide is about Outputs not Objectives – removed the objectives which were  already on the previous slide.</a:t>
            </a:r>
          </a:p>
        </p:txBody>
      </p:sp>
    </p:spTree>
    <p:extLst>
      <p:ext uri="{BB962C8B-B14F-4D97-AF65-F5344CB8AC3E}">
        <p14:creationId xmlns:p14="http://schemas.microsoft.com/office/powerpoint/2010/main" val="22356885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6C73AAA9-F8DD-4AFA-B32C-11D60D66C6C9}"/>
              </a:ext>
            </a:extLst>
          </p:cNvPr>
          <p:cNvSpPr>
            <a:spLocks noGrp="1"/>
          </p:cNvSpPr>
          <p:nvPr>
            <p:ph type="ftr" sz="quarter" idx="10"/>
          </p:nvPr>
        </p:nvSpPr>
        <p:spPr>
          <a:xfrm>
            <a:off x="7315200" y="4826000"/>
            <a:ext cx="444500" cy="304800"/>
          </a:xfrm>
        </p:spPr>
        <p:txBody>
          <a:bodyPr/>
          <a:lstStyle/>
          <a:p>
            <a:r>
              <a:rPr lang="en-GB">
                <a:solidFill>
                  <a:schemeClr val="bg1"/>
                </a:solidFill>
              </a:rPr>
              <a:t>21/26</a:t>
            </a:r>
          </a:p>
        </p:txBody>
      </p:sp>
      <p:sp>
        <p:nvSpPr>
          <p:cNvPr id="2" name="Title">
            <a:extLst>
              <a:ext uri="{FF2B5EF4-FFF2-40B4-BE49-F238E27FC236}">
                <a16:creationId xmlns:a16="http://schemas.microsoft.com/office/drawing/2014/main" id="{8973C38F-D6A8-47D9-BC84-E0561A6CF35A}"/>
              </a:ext>
            </a:extLst>
          </p:cNvPr>
          <p:cNvSpPr>
            <a:spLocks noGrp="1"/>
          </p:cNvSpPr>
          <p:nvPr>
            <p:ph type="title"/>
          </p:nvPr>
        </p:nvSpPr>
        <p:spPr>
          <a:xfrm>
            <a:off x="165100" y="88900"/>
            <a:ext cx="7404100" cy="406400"/>
          </a:xfrm>
        </p:spPr>
        <p:txBody>
          <a:bodyPr>
            <a:normAutofit/>
          </a:bodyPr>
          <a:lstStyle/>
          <a:p>
            <a:r>
              <a:rPr lang="en-GB"/>
              <a:t>Requirements Management – 04/04</a:t>
            </a:r>
          </a:p>
        </p:txBody>
      </p:sp>
      <p:sp>
        <p:nvSpPr>
          <p:cNvPr id="4" name="Ref">
            <a:extLst>
              <a:ext uri="{FF2B5EF4-FFF2-40B4-BE49-F238E27FC236}">
                <a16:creationId xmlns:a16="http://schemas.microsoft.com/office/drawing/2014/main" id="{71DD2356-53FA-4761-95EC-234134CE31D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 Practitioners’ Approach to Developing Enterprise Architecture Following the ADM : Page 54 : §6.1.1</a:t>
            </a:r>
            <a:r>
              <a:rPr lang="en-GB" sz="675">
                <a:solidFill>
                  <a:schemeClr val="bg1"/>
                </a:solidFill>
              </a:rPr>
              <a:t> </a:t>
            </a:r>
            <a:endParaRPr lang="en-GB" sz="825">
              <a:solidFill>
                <a:schemeClr val="bg1"/>
              </a:solidFill>
              <a:latin typeface="Calibri" panose="020F0502020204030204" pitchFamily="34" charset="0"/>
            </a:endParaRPr>
          </a:p>
        </p:txBody>
      </p:sp>
      <p:sp>
        <p:nvSpPr>
          <p:cNvPr id="6" name="TextBox 5">
            <a:extLst>
              <a:ext uri="{FF2B5EF4-FFF2-40B4-BE49-F238E27FC236}">
                <a16:creationId xmlns:a16="http://schemas.microsoft.com/office/drawing/2014/main" id="{286C4E6C-D1D4-4C2D-B53B-14F2028F21E4}"/>
              </a:ext>
            </a:extLst>
          </p:cNvPr>
          <p:cNvSpPr txBox="1"/>
          <p:nvPr/>
        </p:nvSpPr>
        <p:spPr>
          <a:xfrm>
            <a:off x="450000" y="755470"/>
            <a:ext cx="8244000" cy="300083"/>
          </a:xfrm>
          <a:prstGeom prst="rect">
            <a:avLst/>
          </a:prstGeom>
          <a:noFill/>
        </p:spPr>
        <p:txBody>
          <a:bodyPr wrap="square">
            <a:spAutoFit/>
          </a:bodyPr>
          <a:lstStyle/>
          <a:p>
            <a:r>
              <a:rPr lang="en-GB" sz="1500"/>
              <a:t>Stakeholder Engagement and Requirements Management</a:t>
            </a:r>
          </a:p>
        </p:txBody>
      </p:sp>
      <p:graphicFrame>
        <p:nvGraphicFramePr>
          <p:cNvPr id="8" name="TextBox 2">
            <a:extLst>
              <a:ext uri="{FF2B5EF4-FFF2-40B4-BE49-F238E27FC236}">
                <a16:creationId xmlns:a16="http://schemas.microsoft.com/office/drawing/2014/main" id="{536DE98B-A134-4D6F-85E6-285CB354E0F2}"/>
              </a:ext>
            </a:extLst>
          </p:cNvPr>
          <p:cNvGraphicFramePr/>
          <p:nvPr>
            <p:extLst>
              <p:ext uri="{D42A27DB-BD31-4B8C-83A1-F6EECF244321}">
                <p14:modId xmlns:p14="http://schemas.microsoft.com/office/powerpoint/2010/main" val="4250518162"/>
              </p:ext>
            </p:extLst>
          </p:nvPr>
        </p:nvGraphicFramePr>
        <p:xfrm>
          <a:off x="755616" y="1223397"/>
          <a:ext cx="5623919" cy="346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7">
            <a:extLst>
              <a:ext uri="{FF2B5EF4-FFF2-40B4-BE49-F238E27FC236}">
                <a16:creationId xmlns:a16="http://schemas.microsoft.com/office/drawing/2014/main" id="{9AF1A87B-127E-4038-A863-12A8595FF818}"/>
              </a:ext>
            </a:extLst>
          </p:cNvPr>
          <p:cNvPicPr>
            <a:picLocks noChangeAspect="1"/>
          </p:cNvPicPr>
          <p:nvPr/>
        </p:nvPicPr>
        <p:blipFill>
          <a:blip r:embed="rId8"/>
          <a:stretch>
            <a:fillRect/>
          </a:stretch>
        </p:blipFill>
        <p:spPr>
          <a:xfrm>
            <a:off x="8696324" y="261118"/>
            <a:ext cx="156595" cy="114356"/>
          </a:xfrm>
          <a:prstGeom prst="rect">
            <a:avLst/>
          </a:prstGeom>
        </p:spPr>
      </p:pic>
      <p:pic>
        <p:nvPicPr>
          <p:cNvPr id="5" name="Picture 4">
            <a:extLst>
              <a:ext uri="{FF2B5EF4-FFF2-40B4-BE49-F238E27FC236}">
                <a16:creationId xmlns:a16="http://schemas.microsoft.com/office/drawing/2014/main" id="{F4BFF007-CA08-1B32-2739-EC885DFA521F}"/>
              </a:ext>
            </a:extLst>
          </p:cNvPr>
          <p:cNvPicPr>
            <a:picLocks noChangeAspect="1"/>
          </p:cNvPicPr>
          <p:nvPr/>
        </p:nvPicPr>
        <p:blipFill rotWithShape="1">
          <a:blip r:embed="rId9"/>
          <a:srcRect l="1727" t="993" r="2323"/>
          <a:stretch/>
        </p:blipFill>
        <p:spPr>
          <a:xfrm>
            <a:off x="7251021" y="645109"/>
            <a:ext cx="1892979" cy="2489178"/>
          </a:xfrm>
          <a:prstGeom prst="rect">
            <a:avLst/>
          </a:prstGeom>
        </p:spPr>
      </p:pic>
      <p:sp>
        <p:nvSpPr>
          <p:cNvPr id="9" name="TextBox 8">
            <a:extLst>
              <a:ext uri="{FF2B5EF4-FFF2-40B4-BE49-F238E27FC236}">
                <a16:creationId xmlns:a16="http://schemas.microsoft.com/office/drawing/2014/main" id="{2941B03B-C497-9C93-86F2-0FF06D4540E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0362053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Summary of Module 03/01</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28/29</a:t>
            </a:r>
          </a:p>
        </p:txBody>
      </p:sp>
      <p:sp>
        <p:nvSpPr>
          <p:cNvPr id="8" name="TextBox 7">
            <a:extLst>
              <a:ext uri="{FF2B5EF4-FFF2-40B4-BE49-F238E27FC236}">
                <a16:creationId xmlns:a16="http://schemas.microsoft.com/office/drawing/2014/main" id="{F8F8256F-8071-474C-B3E5-684B56670CF9}"/>
              </a:ext>
            </a:extLst>
          </p:cNvPr>
          <p:cNvSpPr txBox="1"/>
          <p:nvPr/>
        </p:nvSpPr>
        <p:spPr>
          <a:xfrm>
            <a:off x="288000" y="779351"/>
            <a:ext cx="8568000" cy="276999"/>
          </a:xfrm>
          <a:prstGeom prst="rect">
            <a:avLst/>
          </a:prstGeom>
          <a:solidFill>
            <a:srgbClr val="4472C4"/>
          </a:solidFill>
        </p:spPr>
        <p:txBody>
          <a:bodyPr wrap="none" rtlCol="0">
            <a:noAutofit/>
          </a:bodyPr>
          <a:lstStyle/>
          <a:p>
            <a:r>
              <a:rPr lang="en-GB" sz="1350">
                <a:solidFill>
                  <a:schemeClr val="bg1"/>
                </a:solidFill>
                <a:latin typeface="Calibri" panose="020F0502020204030204" pitchFamily="34" charset="0"/>
              </a:rPr>
              <a:t>The 1</a:t>
            </a:r>
            <a:r>
              <a:rPr lang="en-GB" sz="1350" baseline="30000">
                <a:solidFill>
                  <a:schemeClr val="bg1"/>
                </a:solidFill>
                <a:latin typeface="Calibri" panose="020F0502020204030204" pitchFamily="34" charset="0"/>
              </a:rPr>
              <a:t>st</a:t>
            </a:r>
            <a:r>
              <a:rPr lang="en-GB" sz="1350">
                <a:solidFill>
                  <a:schemeClr val="bg1"/>
                </a:solidFill>
                <a:latin typeface="Calibri" panose="020F0502020204030204" pitchFamily="34" charset="0"/>
              </a:rPr>
              <a:t> 16 Learning Points covered in Module 03 are:</a:t>
            </a:r>
          </a:p>
        </p:txBody>
      </p:sp>
      <p:grpSp>
        <p:nvGrpSpPr>
          <p:cNvPr id="4" name="Group 3">
            <a:extLst>
              <a:ext uri="{FF2B5EF4-FFF2-40B4-BE49-F238E27FC236}">
                <a16:creationId xmlns:a16="http://schemas.microsoft.com/office/drawing/2014/main" id="{D1A261E8-808E-499C-EEA5-63601696730B}"/>
              </a:ext>
            </a:extLst>
          </p:cNvPr>
          <p:cNvGrpSpPr/>
          <p:nvPr/>
        </p:nvGrpSpPr>
        <p:grpSpPr>
          <a:xfrm>
            <a:off x="287998" y="1141829"/>
            <a:ext cx="8580026" cy="3101132"/>
            <a:chOff x="-557229" y="713202"/>
            <a:chExt cx="9627325" cy="5894595"/>
          </a:xfrm>
        </p:grpSpPr>
        <p:sp>
          <p:nvSpPr>
            <p:cNvPr id="5" name="Freeform: Shape 4">
              <a:extLst>
                <a:ext uri="{FF2B5EF4-FFF2-40B4-BE49-F238E27FC236}">
                  <a16:creationId xmlns:a16="http://schemas.microsoft.com/office/drawing/2014/main" id="{AA55BC58-6AE2-2A98-AE17-4E368DEE8528}"/>
                </a:ext>
              </a:extLst>
            </p:cNvPr>
            <p:cNvSpPr/>
            <p:nvPr/>
          </p:nvSpPr>
          <p:spPr>
            <a:xfrm>
              <a:off x="-557229" y="714882"/>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0" numCol="1" spcCol="1270" anchor="ctr" anchorCtr="0">
              <a:noAutofit/>
            </a:bodyPr>
            <a:lstStyle/>
            <a:p>
              <a:pPr defTabSz="466725">
                <a:lnSpc>
                  <a:spcPct val="90000"/>
                </a:lnSpc>
                <a:spcBef>
                  <a:spcPct val="0"/>
                </a:spcBef>
                <a:spcAft>
                  <a:spcPct val="35000"/>
                </a:spcAft>
              </a:pPr>
              <a:r>
                <a:rPr lang="en-GB" sz="1050"/>
                <a:t>3.4a/b/c/d:  Explain the need to govern the creation, development and maintenance of Enterprise Architecture. </a:t>
              </a:r>
              <a:endParaRPr lang="en-US" sz="1050"/>
            </a:p>
          </p:txBody>
        </p:sp>
        <p:sp>
          <p:nvSpPr>
            <p:cNvPr id="6" name="Freeform: Shape 5">
              <a:extLst>
                <a:ext uri="{FF2B5EF4-FFF2-40B4-BE49-F238E27FC236}">
                  <a16:creationId xmlns:a16="http://schemas.microsoft.com/office/drawing/2014/main" id="{1A7B8402-85F0-7CCE-071E-F98C56C7088F}"/>
                </a:ext>
              </a:extLst>
            </p:cNvPr>
            <p:cNvSpPr/>
            <p:nvPr/>
          </p:nvSpPr>
          <p:spPr>
            <a:xfrm>
              <a:off x="1903240" y="714882"/>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5720" numCol="1" spcCol="1270" anchor="ctr" anchorCtr="0">
              <a:noAutofit/>
            </a:bodyPr>
            <a:lstStyle/>
            <a:p>
              <a:pPr defTabSz="533400">
                <a:lnSpc>
                  <a:spcPct val="90000"/>
                </a:lnSpc>
                <a:spcBef>
                  <a:spcPct val="0"/>
                </a:spcBef>
                <a:spcAft>
                  <a:spcPct val="35000"/>
                </a:spcAft>
              </a:pPr>
              <a:r>
                <a:rPr lang="en-GB" sz="1200"/>
                <a:t>3.5a :  Briefly explain how to scope an architecture.</a:t>
              </a:r>
              <a:endParaRPr lang="en-US" sz="1200"/>
            </a:p>
          </p:txBody>
        </p:sp>
        <p:sp>
          <p:nvSpPr>
            <p:cNvPr id="9" name="Freeform: Shape 8">
              <a:extLst>
                <a:ext uri="{FF2B5EF4-FFF2-40B4-BE49-F238E27FC236}">
                  <a16:creationId xmlns:a16="http://schemas.microsoft.com/office/drawing/2014/main" id="{5D847EF3-3B1E-8F7E-F9EF-EF744E233470}"/>
                </a:ext>
              </a:extLst>
            </p:cNvPr>
            <p:cNvSpPr/>
            <p:nvPr/>
          </p:nvSpPr>
          <p:spPr>
            <a:xfrm>
              <a:off x="4307569" y="713202"/>
              <a:ext cx="2302473" cy="1764480"/>
            </a:xfrm>
            <a:custGeom>
              <a:avLst/>
              <a:gdLst>
                <a:gd name="connsiteX0" fmla="*/ 0 w 2239000"/>
                <a:gd name="connsiteY0" fmla="*/ 0 h 1216715"/>
                <a:gd name="connsiteX1" fmla="*/ 2239000 w 2239000"/>
                <a:gd name="connsiteY1" fmla="*/ 0 h 1216715"/>
                <a:gd name="connsiteX2" fmla="*/ 2239000 w 2239000"/>
                <a:gd name="connsiteY2" fmla="*/ 1216715 h 1216715"/>
                <a:gd name="connsiteX3" fmla="*/ 0 w 2239000"/>
                <a:gd name="connsiteY3" fmla="*/ 1216715 h 1216715"/>
                <a:gd name="connsiteX4" fmla="*/ 0 w 2239000"/>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9000" h="1216715">
                  <a:moveTo>
                    <a:pt x="0" y="0"/>
                  </a:moveTo>
                  <a:lnTo>
                    <a:pt x="2239000" y="0"/>
                  </a:lnTo>
                  <a:lnTo>
                    <a:pt x="2239000"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5720" numCol="1" spcCol="1270" anchor="ctr" anchorCtr="0">
              <a:noAutofit/>
            </a:bodyPr>
            <a:lstStyle/>
            <a:p>
              <a:pPr algn="ctr" defTabSz="533400">
                <a:lnSpc>
                  <a:spcPct val="90000"/>
                </a:lnSpc>
                <a:spcBef>
                  <a:spcPct val="0"/>
                </a:spcBef>
                <a:spcAft>
                  <a:spcPct val="35000"/>
                </a:spcAft>
              </a:pPr>
              <a:r>
                <a:rPr lang="en-GB" sz="1200"/>
                <a:t>3.6a :  </a:t>
              </a:r>
              <a:r>
                <a:rPr lang="en-GB" sz="1050"/>
                <a:t>Briefly explain the reasons for considering architecture alternatives  including understanding concerns and trade-offs. </a:t>
              </a:r>
              <a:endParaRPr lang="en-US" sz="1050"/>
            </a:p>
          </p:txBody>
        </p:sp>
        <p:sp>
          <p:nvSpPr>
            <p:cNvPr id="11" name="Freeform: Shape 10">
              <a:extLst>
                <a:ext uri="{FF2B5EF4-FFF2-40B4-BE49-F238E27FC236}">
                  <a16:creationId xmlns:a16="http://schemas.microsoft.com/office/drawing/2014/main" id="{14C06595-2996-51B4-B2F1-16B58EA96FEC}"/>
                </a:ext>
              </a:extLst>
            </p:cNvPr>
            <p:cNvSpPr/>
            <p:nvPr/>
          </p:nvSpPr>
          <p:spPr>
            <a:xfrm>
              <a:off x="6722584" y="713202"/>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5720" numCol="1" spcCol="1270" anchor="ctr" anchorCtr="0">
              <a:noAutofit/>
            </a:bodyPr>
            <a:lstStyle/>
            <a:p>
              <a:pPr algn="ctr" defTabSz="533400">
                <a:lnSpc>
                  <a:spcPct val="90000"/>
                </a:lnSpc>
                <a:spcBef>
                  <a:spcPct val="0"/>
                </a:spcBef>
                <a:spcAft>
                  <a:spcPct val="35000"/>
                </a:spcAft>
              </a:pPr>
              <a:r>
                <a:rPr lang="en-GB" sz="1200"/>
                <a:t>3.7a : </a:t>
              </a:r>
              <a:r>
                <a:rPr lang="en-GB" sz="1050"/>
                <a:t>Briefly explain the purpose of the Preliminary Phase in developing an Enterprise Architecture Capability.</a:t>
              </a:r>
              <a:endParaRPr lang="en-US" sz="1050"/>
            </a:p>
          </p:txBody>
        </p:sp>
        <p:sp>
          <p:nvSpPr>
            <p:cNvPr id="14" name="Freeform: Shape 13">
              <a:extLst>
                <a:ext uri="{FF2B5EF4-FFF2-40B4-BE49-F238E27FC236}">
                  <a16:creationId xmlns:a16="http://schemas.microsoft.com/office/drawing/2014/main" id="{13C811B2-8FC4-7B9D-91E0-AC224AB714CD}"/>
                </a:ext>
              </a:extLst>
            </p:cNvPr>
            <p:cNvSpPr/>
            <p:nvPr/>
          </p:nvSpPr>
          <p:spPr>
            <a:xfrm>
              <a:off x="-557227" y="2777100"/>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5720" numCol="1" spcCol="1270" anchor="ctr" anchorCtr="0">
              <a:noAutofit/>
            </a:bodyPr>
            <a:lstStyle/>
            <a:p>
              <a:pPr defTabSz="533400">
                <a:lnSpc>
                  <a:spcPct val="90000"/>
                </a:lnSpc>
                <a:spcBef>
                  <a:spcPct val="0"/>
                </a:spcBef>
                <a:spcAft>
                  <a:spcPct val="35000"/>
                </a:spcAft>
              </a:pPr>
              <a:r>
                <a:rPr lang="en-GB" sz="1200"/>
                <a:t>3.8a :  Describe the objectives of the Preliminary Phase.</a:t>
              </a:r>
              <a:endParaRPr lang="en-US" sz="1200"/>
            </a:p>
          </p:txBody>
        </p:sp>
        <p:sp>
          <p:nvSpPr>
            <p:cNvPr id="19" name="Freeform: Shape 18">
              <a:extLst>
                <a:ext uri="{FF2B5EF4-FFF2-40B4-BE49-F238E27FC236}">
                  <a16:creationId xmlns:a16="http://schemas.microsoft.com/office/drawing/2014/main" id="{7B548103-E29C-31FA-16D0-B211FAD9EF45}"/>
                </a:ext>
              </a:extLst>
            </p:cNvPr>
            <p:cNvSpPr/>
            <p:nvPr/>
          </p:nvSpPr>
          <p:spPr>
            <a:xfrm>
              <a:off x="-557227" y="4839320"/>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5720" numCol="1" spcCol="1270" anchor="ctr" anchorCtr="0">
              <a:noAutofit/>
            </a:bodyPr>
            <a:lstStyle/>
            <a:p>
              <a:pPr defTabSz="533400">
                <a:lnSpc>
                  <a:spcPct val="90000"/>
                </a:lnSpc>
                <a:spcBef>
                  <a:spcPct val="0"/>
                </a:spcBef>
                <a:spcAft>
                  <a:spcPct val="35000"/>
                </a:spcAft>
              </a:pPr>
              <a:r>
                <a:rPr lang="en-GB" sz="1200"/>
                <a:t>3.12a : Describe the objectives of Phase B. </a:t>
              </a:r>
              <a:endParaRPr lang="en-US" sz="1200"/>
            </a:p>
          </p:txBody>
        </p:sp>
        <p:sp>
          <p:nvSpPr>
            <p:cNvPr id="20" name="Freeform: Shape 19">
              <a:extLst>
                <a:ext uri="{FF2B5EF4-FFF2-40B4-BE49-F238E27FC236}">
                  <a16:creationId xmlns:a16="http://schemas.microsoft.com/office/drawing/2014/main" id="{34562115-60B6-4A2D-6D7D-2F94FE414F1B}"/>
                </a:ext>
              </a:extLst>
            </p:cNvPr>
            <p:cNvSpPr/>
            <p:nvPr/>
          </p:nvSpPr>
          <p:spPr>
            <a:xfrm>
              <a:off x="1896940" y="4839320"/>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0500" numCol="1" spcCol="1270" anchor="ctr" anchorCtr="0">
              <a:noAutofit/>
            </a:bodyPr>
            <a:lstStyle/>
            <a:p>
              <a:pPr defTabSz="533400">
                <a:lnSpc>
                  <a:spcPct val="90000"/>
                </a:lnSpc>
                <a:spcBef>
                  <a:spcPct val="0"/>
                </a:spcBef>
                <a:spcAft>
                  <a:spcPct val="35000"/>
                </a:spcAft>
              </a:pPr>
              <a:r>
                <a:rPr lang="en-GB" sz="1200"/>
                <a:t>3.13a/b: Describe the objectives of Phase C for Data Architecture and Application Architecture.</a:t>
              </a:r>
              <a:endParaRPr lang="en-US" sz="1200"/>
            </a:p>
          </p:txBody>
        </p:sp>
        <p:sp>
          <p:nvSpPr>
            <p:cNvPr id="21" name="Freeform: Shape 20">
              <a:extLst>
                <a:ext uri="{FF2B5EF4-FFF2-40B4-BE49-F238E27FC236}">
                  <a16:creationId xmlns:a16="http://schemas.microsoft.com/office/drawing/2014/main" id="{3BBEF80D-CA5F-4F88-9AA0-3DAB6FBB8267}"/>
                </a:ext>
              </a:extLst>
            </p:cNvPr>
            <p:cNvSpPr/>
            <p:nvPr/>
          </p:nvSpPr>
          <p:spPr>
            <a:xfrm>
              <a:off x="4351107" y="4843317"/>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0500" numCol="1" spcCol="1270" anchor="ctr" anchorCtr="0">
              <a:noAutofit/>
            </a:bodyPr>
            <a:lstStyle/>
            <a:p>
              <a:pPr defTabSz="533400">
                <a:lnSpc>
                  <a:spcPct val="90000"/>
                </a:lnSpc>
                <a:spcBef>
                  <a:spcPct val="0"/>
                </a:spcBef>
                <a:spcAft>
                  <a:spcPct val="35000"/>
                </a:spcAft>
              </a:pPr>
              <a:r>
                <a:rPr lang="en-GB" sz="1200"/>
                <a:t>3.14a : Describe the objectives of Phase D.</a:t>
              </a:r>
              <a:endParaRPr lang="en-US" sz="1200"/>
            </a:p>
          </p:txBody>
        </p:sp>
        <p:sp>
          <p:nvSpPr>
            <p:cNvPr id="36" name="Freeform: Shape 35">
              <a:extLst>
                <a:ext uri="{FF2B5EF4-FFF2-40B4-BE49-F238E27FC236}">
                  <a16:creationId xmlns:a16="http://schemas.microsoft.com/office/drawing/2014/main" id="{E315558B-5159-0486-C249-5D4CF08CF850}"/>
                </a:ext>
              </a:extLst>
            </p:cNvPr>
            <p:cNvSpPr/>
            <p:nvPr/>
          </p:nvSpPr>
          <p:spPr>
            <a:xfrm>
              <a:off x="1903237" y="2748479"/>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0500" numCol="1" spcCol="1270" anchor="ctr" anchorCtr="0">
              <a:noAutofit/>
            </a:bodyPr>
            <a:lstStyle/>
            <a:p>
              <a:pPr algn="ctr" defTabSz="533400">
                <a:lnSpc>
                  <a:spcPct val="90000"/>
                </a:lnSpc>
                <a:spcBef>
                  <a:spcPct val="0"/>
                </a:spcBef>
                <a:spcAft>
                  <a:spcPct val="35000"/>
                </a:spcAft>
              </a:pPr>
              <a:r>
                <a:rPr lang="en-GB" sz="1200"/>
                <a:t>3.9a/b : 	Briefly explain the purpose of Phase A.</a:t>
              </a:r>
            </a:p>
            <a:p>
              <a:pPr algn="ctr" defTabSz="533400">
                <a:lnSpc>
                  <a:spcPct val="90000"/>
                </a:lnSpc>
                <a:spcBef>
                  <a:spcPct val="0"/>
                </a:spcBef>
                <a:spcAft>
                  <a:spcPct val="35000"/>
                </a:spcAft>
              </a:pPr>
              <a:r>
                <a:rPr lang="en-GB" sz="1200"/>
                <a:t> </a:t>
              </a:r>
              <a:endParaRPr lang="en-US" sz="1200"/>
            </a:p>
          </p:txBody>
        </p:sp>
        <p:sp>
          <p:nvSpPr>
            <p:cNvPr id="37" name="Freeform: Shape 36">
              <a:extLst>
                <a:ext uri="{FF2B5EF4-FFF2-40B4-BE49-F238E27FC236}">
                  <a16:creationId xmlns:a16="http://schemas.microsoft.com/office/drawing/2014/main" id="{7014398B-8868-556C-2BC5-15F23386E457}"/>
                </a:ext>
              </a:extLst>
            </p:cNvPr>
            <p:cNvSpPr/>
            <p:nvPr/>
          </p:nvSpPr>
          <p:spPr>
            <a:xfrm>
              <a:off x="4307159" y="2750907"/>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0500" numCol="1" spcCol="1270" anchor="ctr" anchorCtr="0">
              <a:noAutofit/>
            </a:bodyPr>
            <a:lstStyle/>
            <a:p>
              <a:pPr defTabSz="533400">
                <a:lnSpc>
                  <a:spcPct val="90000"/>
                </a:lnSpc>
                <a:spcBef>
                  <a:spcPct val="0"/>
                </a:spcBef>
                <a:spcAft>
                  <a:spcPct val="35000"/>
                </a:spcAft>
              </a:pPr>
              <a:r>
                <a:rPr lang="en-GB" sz="1200"/>
                <a:t>3.10a : Describe the objectives of Phase A.</a:t>
              </a:r>
              <a:endParaRPr lang="en-US" sz="1200"/>
            </a:p>
          </p:txBody>
        </p:sp>
        <p:sp>
          <p:nvSpPr>
            <p:cNvPr id="38" name="Freeform: Shape 37">
              <a:extLst>
                <a:ext uri="{FF2B5EF4-FFF2-40B4-BE49-F238E27FC236}">
                  <a16:creationId xmlns:a16="http://schemas.microsoft.com/office/drawing/2014/main" id="{A9C08166-C84E-C51D-7453-4084C026A29C}"/>
                </a:ext>
              </a:extLst>
            </p:cNvPr>
            <p:cNvSpPr/>
            <p:nvPr/>
          </p:nvSpPr>
          <p:spPr>
            <a:xfrm>
              <a:off x="6767623" y="2777100"/>
              <a:ext cx="2302473" cy="1764480"/>
            </a:xfrm>
            <a:custGeom>
              <a:avLst/>
              <a:gdLst>
                <a:gd name="connsiteX0" fmla="*/ 0 w 2027859"/>
                <a:gd name="connsiteY0" fmla="*/ 0 h 1216715"/>
                <a:gd name="connsiteX1" fmla="*/ 2027859 w 2027859"/>
                <a:gd name="connsiteY1" fmla="*/ 0 h 1216715"/>
                <a:gd name="connsiteX2" fmla="*/ 2027859 w 2027859"/>
                <a:gd name="connsiteY2" fmla="*/ 1216715 h 1216715"/>
                <a:gd name="connsiteX3" fmla="*/ 0 w 2027859"/>
                <a:gd name="connsiteY3" fmla="*/ 1216715 h 1216715"/>
                <a:gd name="connsiteX4" fmla="*/ 0 w 2027859"/>
                <a:gd name="connsiteY4" fmla="*/ 0 h 12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7859" h="1216715">
                  <a:moveTo>
                    <a:pt x="0" y="0"/>
                  </a:moveTo>
                  <a:lnTo>
                    <a:pt x="2027859" y="0"/>
                  </a:lnTo>
                  <a:lnTo>
                    <a:pt x="2027859" y="1216715"/>
                  </a:lnTo>
                  <a:lnTo>
                    <a:pt x="0" y="1216715"/>
                  </a:lnTo>
                  <a:lnTo>
                    <a:pt x="0" y="0"/>
                  </a:lnTo>
                  <a:close/>
                </a:path>
              </a:pathLst>
            </a:custGeom>
            <a:ln/>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0500" tIns="40500" rIns="40500" bIns="40500" numCol="1" spcCol="1270" anchor="ctr" anchorCtr="0">
              <a:noAutofit/>
            </a:bodyPr>
            <a:lstStyle/>
            <a:p>
              <a:pPr defTabSz="533400">
                <a:lnSpc>
                  <a:spcPct val="90000"/>
                </a:lnSpc>
                <a:spcBef>
                  <a:spcPct val="0"/>
                </a:spcBef>
                <a:spcAft>
                  <a:spcPct val="35000"/>
                </a:spcAft>
              </a:pPr>
              <a:r>
                <a:rPr lang="en-GB" sz="1200"/>
                <a:t>3.11a : Briefly explain the purpose of Phases B, C, and D. </a:t>
              </a:r>
              <a:endParaRPr lang="en-US" sz="1200"/>
            </a:p>
          </p:txBody>
        </p:sp>
      </p:grpSp>
      <p:sp>
        <p:nvSpPr>
          <p:cNvPr id="15" name="TextBox 14">
            <a:extLst>
              <a:ext uri="{FF2B5EF4-FFF2-40B4-BE49-F238E27FC236}">
                <a16:creationId xmlns:a16="http://schemas.microsoft.com/office/drawing/2014/main" id="{D6688C85-C6C3-4A8E-DE4A-FF01DFFE68B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329309336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25/26</a:t>
            </a:r>
          </a:p>
        </p:txBody>
      </p:sp>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a:t>Summary of Module 03/02</a:t>
            </a:r>
          </a:p>
        </p:txBody>
      </p:sp>
      <p:sp>
        <p:nvSpPr>
          <p:cNvPr id="8" name="TextBox 7">
            <a:extLst>
              <a:ext uri="{FF2B5EF4-FFF2-40B4-BE49-F238E27FC236}">
                <a16:creationId xmlns:a16="http://schemas.microsoft.com/office/drawing/2014/main" id="{F8F8256F-8071-474C-B3E5-684B56670CF9}"/>
              </a:ext>
            </a:extLst>
          </p:cNvPr>
          <p:cNvSpPr txBox="1"/>
          <p:nvPr/>
        </p:nvSpPr>
        <p:spPr>
          <a:xfrm>
            <a:off x="1388045" y="728953"/>
            <a:ext cx="6371655" cy="300082"/>
          </a:xfrm>
          <a:prstGeom prst="rect">
            <a:avLst/>
          </a:prstGeom>
          <a:solidFill>
            <a:schemeClr val="accent1">
              <a:lumMod val="75000"/>
            </a:schemeClr>
          </a:solidFill>
        </p:spPr>
        <p:txBody>
          <a:bodyPr wrap="square" rtlCol="0">
            <a:spAutoFit/>
          </a:bodyPr>
          <a:lstStyle/>
          <a:p>
            <a:r>
              <a:rPr lang="en-GB" sz="1350">
                <a:solidFill>
                  <a:schemeClr val="bg1"/>
                </a:solidFill>
                <a:latin typeface="Calibri" panose="020F0502020204030204" pitchFamily="34" charset="0"/>
                <a:cs typeface="Calibri" panose="020F0502020204030204" pitchFamily="34" charset="0"/>
              </a:rPr>
              <a:t>The Next 10 Learning Points covered in Module 03 are:</a:t>
            </a:r>
          </a:p>
        </p:txBody>
      </p:sp>
      <p:graphicFrame>
        <p:nvGraphicFramePr>
          <p:cNvPr id="9" name="Content Placeholder 2">
            <a:extLst>
              <a:ext uri="{FF2B5EF4-FFF2-40B4-BE49-F238E27FC236}">
                <a16:creationId xmlns:a16="http://schemas.microsoft.com/office/drawing/2014/main" id="{949BB021-FFF2-2C3E-0A7D-1042D98792D7}"/>
              </a:ext>
            </a:extLst>
          </p:cNvPr>
          <p:cNvGraphicFramePr>
            <a:graphicFrameLocks/>
          </p:cNvGraphicFramePr>
          <p:nvPr>
            <p:extLst>
              <p:ext uri="{D42A27DB-BD31-4B8C-83A1-F6EECF244321}">
                <p14:modId xmlns:p14="http://schemas.microsoft.com/office/powerpoint/2010/main" val="3113977816"/>
              </p:ext>
            </p:extLst>
          </p:nvPr>
        </p:nvGraphicFramePr>
        <p:xfrm>
          <a:off x="628650" y="1392983"/>
          <a:ext cx="7886700" cy="29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0BE1765-39DD-5156-D106-24411D9AE91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39807385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29/29</a:t>
            </a:r>
          </a:p>
        </p:txBody>
      </p:sp>
      <p:sp>
        <p:nvSpPr>
          <p:cNvPr id="6" name="TextBox 5">
            <a:extLst>
              <a:ext uri="{FF2B5EF4-FFF2-40B4-BE49-F238E27FC236}">
                <a16:creationId xmlns:a16="http://schemas.microsoft.com/office/drawing/2014/main" id="{94C32073-85A5-4926-BA75-51D67EB2E332}"/>
              </a:ext>
            </a:extLst>
          </p:cNvPr>
          <p:cNvSpPr txBox="1"/>
          <p:nvPr/>
        </p:nvSpPr>
        <p:spPr>
          <a:xfrm>
            <a:off x="3768736" y="2075460"/>
            <a:ext cx="1606529" cy="1015663"/>
          </a:xfrm>
          <a:prstGeom prst="rect">
            <a:avLst/>
          </a:prstGeom>
          <a:noFill/>
        </p:spPr>
        <p:txBody>
          <a:bodyPr wrap="none" rtlCol="0">
            <a:spAutoFit/>
          </a:bodyPr>
          <a:lstStyle/>
          <a:p>
            <a:pPr algn="ctr"/>
            <a:r>
              <a:rPr lang="en-GB">
                <a:solidFill>
                  <a:srgbClr val="2F528F"/>
                </a:solidFill>
                <a:latin typeface="Calibri" panose="020F0502020204030204" pitchFamily="34" charset="0"/>
              </a:rPr>
              <a:t>End of</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algn="ctr"/>
            <a:r>
              <a:rPr lang="en-GB" sz="2400">
                <a:solidFill>
                  <a:srgbClr val="2F528F"/>
                </a:solidFill>
                <a:latin typeface="Calibri" panose="020F0502020204030204" pitchFamily="34" charset="0"/>
              </a:rPr>
              <a:t>Module  03</a:t>
            </a:r>
          </a:p>
        </p:txBody>
      </p:sp>
      <p:sp>
        <p:nvSpPr>
          <p:cNvPr id="7" name="TextBox 6">
            <a:extLst>
              <a:ext uri="{FF2B5EF4-FFF2-40B4-BE49-F238E27FC236}">
                <a16:creationId xmlns:a16="http://schemas.microsoft.com/office/drawing/2014/main" id="{2B5CBDEA-00CC-4A91-A80A-E3314645CBD0}"/>
              </a:ext>
            </a:extLst>
          </p:cNvPr>
          <p:cNvSpPr txBox="1"/>
          <p:nvPr/>
        </p:nvSpPr>
        <p:spPr>
          <a:xfrm>
            <a:off x="2321931" y="3561618"/>
            <a:ext cx="4500143" cy="392415"/>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An Introduction to the ADM </a:t>
            </a:r>
          </a:p>
        </p:txBody>
      </p:sp>
      <p:sp>
        <p:nvSpPr>
          <p:cNvPr id="2" name="TextBox 1">
            <a:extLst>
              <a:ext uri="{FF2B5EF4-FFF2-40B4-BE49-F238E27FC236}">
                <a16:creationId xmlns:a16="http://schemas.microsoft.com/office/drawing/2014/main" id="{7D9D74EE-93FE-DD26-5512-0F64C9BDC2A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24144737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rPr>
              <a:t>1/26</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latin typeface="Calibri" panose="020F0502020204030204" pitchFamily="34" charset="0"/>
                <a:cs typeface="Calibri" panose="020F0502020204030204" pitchFamily="34" charset="0"/>
              </a:rPr>
              <a:t>Module 04/16</a:t>
            </a:r>
          </a:p>
        </p:txBody>
      </p:sp>
      <p:sp>
        <p:nvSpPr>
          <p:cNvPr id="8" name="TextBox 7">
            <a:extLst>
              <a:ext uri="{FF2B5EF4-FFF2-40B4-BE49-F238E27FC236}">
                <a16:creationId xmlns:a16="http://schemas.microsoft.com/office/drawing/2014/main" id="{BF06EAE3-B56C-444F-BEA3-608E665B196A}"/>
              </a:ext>
            </a:extLst>
          </p:cNvPr>
          <p:cNvSpPr txBox="1"/>
          <p:nvPr/>
        </p:nvSpPr>
        <p:spPr>
          <a:xfrm>
            <a:off x="1691082" y="3561618"/>
            <a:ext cx="5761835"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04</a:t>
            </a:r>
          </a:p>
          <a:p>
            <a:pPr algn="ctr"/>
            <a:br>
              <a:rPr lang="en-GB" sz="2100">
                <a:solidFill>
                  <a:srgbClr val="2F528F"/>
                </a:solidFill>
                <a:latin typeface="Calibri" panose="020F0502020204030204" pitchFamily="34" charset="0"/>
              </a:rPr>
            </a:br>
            <a:r>
              <a:rPr lang="en-GB" sz="2100">
                <a:latin typeface="Calibri" panose="020F0502020204030204" pitchFamily="34" charset="0"/>
                <a:cs typeface="Calibri" panose="020F0502020204030204" pitchFamily="34" charset="0"/>
              </a:rPr>
              <a:t>Introduction to the ADM - Techniques </a:t>
            </a:r>
          </a:p>
        </p:txBody>
      </p:sp>
      <p:sp>
        <p:nvSpPr>
          <p:cNvPr id="2" name="TextBox 1">
            <a:extLst>
              <a:ext uri="{FF2B5EF4-FFF2-40B4-BE49-F238E27FC236}">
                <a16:creationId xmlns:a16="http://schemas.microsoft.com/office/drawing/2014/main" id="{388E3EBF-6544-C1AE-367F-8E466909FE33}"/>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7AF06B7E-1022-00AF-888E-D9DE7DAB8E81}"/>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5" name="TextBox 4">
            <a:extLst>
              <a:ext uri="{FF2B5EF4-FFF2-40B4-BE49-F238E27FC236}">
                <a16:creationId xmlns:a16="http://schemas.microsoft.com/office/drawing/2014/main" id="{3963077A-8B88-6BEB-8C3B-61B56928E461}"/>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1C25338F-9181-D296-9F51-56B856EC12F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4218778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4088AA-9C80-40B7-B33C-9B3EC5BA0826}"/>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TOGAF® Training – 01/02</a:t>
            </a:r>
          </a:p>
        </p:txBody>
      </p:sp>
      <p:sp>
        <p:nvSpPr>
          <p:cNvPr id="3" name="Footer">
            <a:extLst>
              <a:ext uri="{FF2B5EF4-FFF2-40B4-BE49-F238E27FC236}">
                <a16:creationId xmlns:a16="http://schemas.microsoft.com/office/drawing/2014/main" id="{67BCB3BF-9BA9-4D7D-A574-A55CC9798179}"/>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13/40</a:t>
            </a:r>
          </a:p>
        </p:txBody>
      </p:sp>
      <p:graphicFrame>
        <p:nvGraphicFramePr>
          <p:cNvPr id="4" name="Group 22">
            <a:extLst>
              <a:ext uri="{FF2B5EF4-FFF2-40B4-BE49-F238E27FC236}">
                <a16:creationId xmlns:a16="http://schemas.microsoft.com/office/drawing/2014/main" id="{28F727AC-408E-4C98-A045-A018A66D0FD9}"/>
              </a:ext>
            </a:extLst>
          </p:cNvPr>
          <p:cNvGraphicFramePr>
            <a:graphicFrameLocks noGrp="1"/>
          </p:cNvGraphicFramePr>
          <p:nvPr/>
        </p:nvGraphicFramePr>
        <p:xfrm>
          <a:off x="304799" y="1070830"/>
          <a:ext cx="8490856" cy="1500920"/>
        </p:xfrm>
        <a:graphic>
          <a:graphicData uri="http://schemas.openxmlformats.org/drawingml/2006/table">
            <a:tbl>
              <a:tblPr>
                <a:tableStyleId>{0505E3EF-67EA-436B-97B2-0124C06EBD24}</a:tableStyleId>
              </a:tblPr>
              <a:tblGrid>
                <a:gridCol w="1399592">
                  <a:extLst>
                    <a:ext uri="{9D8B030D-6E8A-4147-A177-3AD203B41FA5}">
                      <a16:colId xmlns:a16="http://schemas.microsoft.com/office/drawing/2014/main" val="20000"/>
                    </a:ext>
                  </a:extLst>
                </a:gridCol>
                <a:gridCol w="1866122">
                  <a:extLst>
                    <a:ext uri="{9D8B030D-6E8A-4147-A177-3AD203B41FA5}">
                      <a16:colId xmlns:a16="http://schemas.microsoft.com/office/drawing/2014/main" val="20001"/>
                    </a:ext>
                  </a:extLst>
                </a:gridCol>
                <a:gridCol w="5225142">
                  <a:extLst>
                    <a:ext uri="{9D8B030D-6E8A-4147-A177-3AD203B41FA5}">
                      <a16:colId xmlns:a16="http://schemas.microsoft.com/office/drawing/2014/main" val="20002"/>
                    </a:ext>
                  </a:extLst>
                </a:gridCol>
              </a:tblGrid>
              <a:tr h="15009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u="none" strike="noStrike" cap="none" normalizeH="0" baseline="0">
                          <a:ln>
                            <a:noFill/>
                          </a:ln>
                          <a:solidFill>
                            <a:srgbClr val="002060"/>
                          </a:solidFill>
                          <a:effectLst/>
                          <a:latin typeface="Calibri" panose="020F0502020204030204" pitchFamily="34" charset="0"/>
                          <a:cs typeface="Calibri" panose="020F0502020204030204" pitchFamily="34" charset="0"/>
                        </a:rPr>
                        <a:t>1</a:t>
                      </a:r>
                      <a:endParaRPr kumimoji="0" lang="en-US" sz="2700" b="0" i="0"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TOGAF Foundation</a:t>
                      </a:r>
                      <a:endParaRPr kumimoji="0" lang="en-US" sz="1500" b="0" i="1"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To provide validation that the candidate has gained knowledge of the TOGAF terminology, structure and basic concepts, and understands the core principles of Enterprise Architecture and the TOGAF standard</a:t>
                      </a:r>
                      <a:b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b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a:t>
                      </a:r>
                      <a:r>
                        <a:rPr kumimoji="0" lang="en-US" sz="1200" b="0" u="none" strike="noStrike" cap="none" normalizeH="0" baseline="0">
                          <a:ln>
                            <a:noFill/>
                          </a:ln>
                          <a:solidFill>
                            <a:srgbClr val="002060"/>
                          </a:solidFill>
                          <a:effectLst/>
                          <a:latin typeface="Calibri" panose="020F0502020204030204" pitchFamily="34" charset="0"/>
                          <a:cs typeface="Calibri" panose="020F0502020204030204" pitchFamily="34" charset="0"/>
                        </a:rPr>
                        <a:t>40 multiple choice questions, select 1 response, 60 minutes, closed book</a:t>
                      </a: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a:t>
                      </a:r>
                      <a:endParaRPr kumimoji="0" lang="en-US" sz="1500" b="0" i="0"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5" name="Group 22">
            <a:extLst>
              <a:ext uri="{FF2B5EF4-FFF2-40B4-BE49-F238E27FC236}">
                <a16:creationId xmlns:a16="http://schemas.microsoft.com/office/drawing/2014/main" id="{C5A084E9-F01B-7CD5-BB76-B2D3F1BE8C84}"/>
              </a:ext>
            </a:extLst>
          </p:cNvPr>
          <p:cNvGraphicFramePr>
            <a:graphicFrameLocks noGrp="1"/>
          </p:cNvGraphicFramePr>
          <p:nvPr/>
        </p:nvGraphicFramePr>
        <p:xfrm>
          <a:off x="304800" y="2655499"/>
          <a:ext cx="8546841" cy="1266283"/>
        </p:xfrm>
        <a:graphic>
          <a:graphicData uri="http://schemas.openxmlformats.org/drawingml/2006/table">
            <a:tbl>
              <a:tblPr>
                <a:tableStyleId>{0505E3EF-67EA-436B-97B2-0124C06EBD24}</a:tableStyleId>
              </a:tblPr>
              <a:tblGrid>
                <a:gridCol w="1408819">
                  <a:extLst>
                    <a:ext uri="{9D8B030D-6E8A-4147-A177-3AD203B41FA5}">
                      <a16:colId xmlns:a16="http://schemas.microsoft.com/office/drawing/2014/main" val="20000"/>
                    </a:ext>
                  </a:extLst>
                </a:gridCol>
                <a:gridCol w="1878427">
                  <a:extLst>
                    <a:ext uri="{9D8B030D-6E8A-4147-A177-3AD203B41FA5}">
                      <a16:colId xmlns:a16="http://schemas.microsoft.com/office/drawing/2014/main" val="20001"/>
                    </a:ext>
                  </a:extLst>
                </a:gridCol>
                <a:gridCol w="5259595">
                  <a:extLst>
                    <a:ext uri="{9D8B030D-6E8A-4147-A177-3AD203B41FA5}">
                      <a16:colId xmlns:a16="http://schemas.microsoft.com/office/drawing/2014/main" val="20002"/>
                    </a:ext>
                  </a:extLst>
                </a:gridCol>
              </a:tblGrid>
              <a:tr h="12662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u="none" strike="noStrike" cap="none" normalizeH="0" baseline="0">
                          <a:ln>
                            <a:noFill/>
                          </a:ln>
                          <a:solidFill>
                            <a:srgbClr val="002060"/>
                          </a:solidFill>
                          <a:effectLst/>
                          <a:latin typeface="Calibri" panose="020F0502020204030204" pitchFamily="34" charset="0"/>
                          <a:cs typeface="Calibri" panose="020F0502020204030204" pitchFamily="34" charset="0"/>
                        </a:rPr>
                        <a:t>2</a:t>
                      </a:r>
                      <a:endParaRPr kumimoji="0" lang="en-US" sz="2700" b="0" i="0"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TOGAF Practitioner</a:t>
                      </a:r>
                      <a:endParaRPr kumimoji="0" lang="en-US" sz="1500" b="0" i="1"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u="none" strike="noStrike" cap="none" normalizeH="0" baseline="0">
                          <a:ln>
                            <a:noFill/>
                          </a:ln>
                          <a:solidFill>
                            <a:srgbClr val="002060"/>
                          </a:solidFill>
                          <a:effectLst/>
                          <a:latin typeface="Calibri" panose="020F0502020204030204" pitchFamily="34" charset="0"/>
                          <a:cs typeface="Calibri" panose="020F0502020204030204" pitchFamily="34" charset="0"/>
                        </a:rPr>
                        <a:t>To provide validation that in addition to knowledge and comprehension, the candidate is able to analyze and apply knowledge of the TOGAF standard</a:t>
                      </a:r>
                    </a:p>
                    <a:p>
                      <a:pPr marL="0" marR="0" lvl="0" indent="0" algn="l" defTabSz="914400" rtl="0" eaLnBrk="1" fontAlgn="base" latinLnBrk="0" hangingPunct="1">
                        <a:lnSpc>
                          <a:spcPct val="100000"/>
                        </a:lnSpc>
                        <a:spcBef>
                          <a:spcPct val="20000"/>
                        </a:spcBef>
                        <a:spcAft>
                          <a:spcPct val="0"/>
                        </a:spcAft>
                        <a:buClrTx/>
                        <a:buSzTx/>
                        <a:buFontTx/>
                        <a:buNone/>
                        <a:tabLst/>
                      </a:pPr>
                      <a:r>
                        <a:rPr lang="en-GB" sz="1600"/>
                        <a:t>[</a:t>
                      </a:r>
                      <a:r>
                        <a:rPr lang="en-GB" sz="1200"/>
                        <a:t>8 complex scenario questions, gradient scoring (0,1,3,5), 90 minutes, open book</a:t>
                      </a:r>
                      <a:r>
                        <a:rPr lang="en-GB" sz="1600"/>
                        <a:t>] </a:t>
                      </a:r>
                      <a:endParaRPr kumimoji="0" lang="en-US" sz="1500" b="0" i="0" u="none" strike="noStrike" cap="none" normalizeH="0" baseline="0">
                        <a:ln>
                          <a:noFill/>
                        </a:ln>
                        <a:solidFill>
                          <a:srgbClr val="002060"/>
                        </a:solidFill>
                        <a:effectLst/>
                        <a:latin typeface="Calibri" panose="020F0502020204030204" pitchFamily="34" charset="0"/>
                        <a:ea typeface="ＭＳ Ｐゴシック" charset="0"/>
                        <a:cs typeface="Calibri" panose="020F0502020204030204" pitchFamily="34" charset="0"/>
                      </a:endParaRPr>
                    </a:p>
                  </a:txBody>
                  <a:tcPr marL="68580" marR="68580" marT="34290" marB="342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Group 22">
            <a:extLst>
              <a:ext uri="{FF2B5EF4-FFF2-40B4-BE49-F238E27FC236}">
                <a16:creationId xmlns:a16="http://schemas.microsoft.com/office/drawing/2014/main" id="{15721ED0-439C-BB88-E378-28A1D76C606E}"/>
              </a:ext>
            </a:extLst>
          </p:cNvPr>
          <p:cNvGraphicFramePr>
            <a:graphicFrameLocks noGrp="1"/>
          </p:cNvGraphicFramePr>
          <p:nvPr/>
        </p:nvGraphicFramePr>
        <p:xfrm>
          <a:off x="304799" y="625329"/>
          <a:ext cx="8490855" cy="409062"/>
        </p:xfrm>
        <a:graphic>
          <a:graphicData uri="http://schemas.openxmlformats.org/drawingml/2006/table">
            <a:tbl>
              <a:tblPr>
                <a:tableStyleId>{0505E3EF-67EA-436B-97B2-0124C06EBD24}</a:tableStyleId>
              </a:tblPr>
              <a:tblGrid>
                <a:gridCol w="1399592">
                  <a:extLst>
                    <a:ext uri="{9D8B030D-6E8A-4147-A177-3AD203B41FA5}">
                      <a16:colId xmlns:a16="http://schemas.microsoft.com/office/drawing/2014/main" val="20000"/>
                    </a:ext>
                  </a:extLst>
                </a:gridCol>
                <a:gridCol w="1866122">
                  <a:extLst>
                    <a:ext uri="{9D8B030D-6E8A-4147-A177-3AD203B41FA5}">
                      <a16:colId xmlns:a16="http://schemas.microsoft.com/office/drawing/2014/main" val="20001"/>
                    </a:ext>
                  </a:extLst>
                </a:gridCol>
                <a:gridCol w="5225141">
                  <a:extLst>
                    <a:ext uri="{9D8B030D-6E8A-4147-A177-3AD203B41FA5}">
                      <a16:colId xmlns:a16="http://schemas.microsoft.com/office/drawing/2014/main" val="20002"/>
                    </a:ext>
                  </a:extLst>
                </a:gridCol>
              </a:tblGrid>
              <a:tr h="4090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a:ln>
                            <a:noFill/>
                          </a:ln>
                          <a:solidFill>
                            <a:schemeClr val="bg1"/>
                          </a:solidFill>
                          <a:effectLst/>
                          <a:latin typeface="Calibri" panose="020F0502020204030204" pitchFamily="34" charset="0"/>
                          <a:cs typeface="Calibri" panose="020F0502020204030204" pitchFamily="34" charset="0"/>
                        </a:rPr>
                        <a:t>Level</a:t>
                      </a:r>
                      <a:endParaRPr kumimoji="0" lang="en-US" sz="1800" b="1" i="0" u="none" strike="noStrike" cap="none" normalizeH="0" baseline="0">
                        <a:ln>
                          <a:noFill/>
                        </a:ln>
                        <a:solidFill>
                          <a:schemeClr val="bg1"/>
                        </a:solidFill>
                        <a:effectLst/>
                        <a:latin typeface="Calibri" panose="020F0502020204030204" pitchFamily="34" charset="0"/>
                        <a:ea typeface="ＭＳ Ｐゴシック" charset="0"/>
                        <a:cs typeface="Calibri" panose="020F0502020204030204" pitchFamily="34"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cell3D prstMaterial="dkEdge">
                      <a:bevel w="25400" h="25400" prst="angle"/>
                      <a:lightRig rig="flood" dir="t"/>
                    </a:cell3D>
                    <a:solidFill>
                      <a:srgbClr val="66CBE4"/>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a:ln>
                            <a:noFill/>
                          </a:ln>
                          <a:solidFill>
                            <a:schemeClr val="bg1"/>
                          </a:solidFill>
                          <a:effectLst/>
                          <a:latin typeface="Calibri" panose="020F0502020204030204" pitchFamily="34" charset="0"/>
                          <a:cs typeface="Calibri" panose="020F0502020204030204" pitchFamily="34" charset="0"/>
                        </a:rPr>
                        <a:t>Tag</a:t>
                      </a:r>
                      <a:endParaRPr kumimoji="0" lang="en-US" sz="1800" b="1" i="0" u="none" strike="noStrike" cap="none" normalizeH="0" baseline="0">
                        <a:ln>
                          <a:noFill/>
                        </a:ln>
                        <a:solidFill>
                          <a:schemeClr val="bg1"/>
                        </a:solidFill>
                        <a:effectLst/>
                        <a:latin typeface="Calibri" panose="020F0502020204030204" pitchFamily="34" charset="0"/>
                        <a:ea typeface="ＭＳ Ｐゴシック" charset="0"/>
                        <a:cs typeface="Calibri" panose="020F0502020204030204" pitchFamily="34"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cell3D prstMaterial="dkEdge">
                      <a:bevel w="25400" h="25400" prst="angle"/>
                      <a:lightRig rig="flood" dir="t"/>
                    </a:cell3D>
                    <a:solidFill>
                      <a:srgbClr val="66CBE4"/>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a:ln>
                            <a:noFill/>
                          </a:ln>
                          <a:solidFill>
                            <a:schemeClr val="bg1"/>
                          </a:solidFill>
                          <a:effectLst/>
                          <a:latin typeface="Calibri" panose="020F0502020204030204" pitchFamily="34" charset="0"/>
                          <a:cs typeface="Calibri" panose="020F0502020204030204" pitchFamily="34" charset="0"/>
                        </a:rPr>
                        <a:t>Purpose</a:t>
                      </a:r>
                      <a:endParaRPr kumimoji="0" lang="en-US" sz="1800" b="1" i="0" u="none" strike="noStrike" cap="none" normalizeH="0" baseline="0">
                        <a:ln>
                          <a:noFill/>
                        </a:ln>
                        <a:solidFill>
                          <a:schemeClr val="bg1"/>
                        </a:solidFill>
                        <a:effectLst/>
                        <a:latin typeface="Calibri" panose="020F0502020204030204" pitchFamily="34" charset="0"/>
                        <a:ea typeface="ＭＳ Ｐゴシック" charset="0"/>
                        <a:cs typeface="Calibri" panose="020F0502020204030204" pitchFamily="34"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cell3D prstMaterial="dkEdge">
                      <a:bevel w="25400" h="25400" prst="angle"/>
                      <a:lightRig rig="flood" dir="t"/>
                    </a:cell3D>
                    <a:solidFill>
                      <a:srgbClr val="66CBE4"/>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B6A008F3-765F-CFB5-D0B6-31DE62DEF947}"/>
              </a:ext>
            </a:extLst>
          </p:cNvPr>
          <p:cNvSpPr txBox="1"/>
          <p:nvPr/>
        </p:nvSpPr>
        <p:spPr>
          <a:xfrm>
            <a:off x="348343" y="4564390"/>
            <a:ext cx="3978974" cy="261610"/>
          </a:xfrm>
          <a:prstGeom prst="rect">
            <a:avLst/>
          </a:prstGeom>
          <a:noFill/>
        </p:spPr>
        <p:txBody>
          <a:bodyPr wrap="none" rtlCol="0">
            <a:spAutoFit/>
          </a:bodyPr>
          <a:lstStyle/>
          <a:p>
            <a:pPr algn="l"/>
            <a:r>
              <a:rPr lang="en-GB" sz="1100"/>
              <a:t>Exam pass needs ≥ 60% in each, resit only failed Tag after 1 month</a:t>
            </a:r>
          </a:p>
        </p:txBody>
      </p:sp>
      <p:sp>
        <p:nvSpPr>
          <p:cNvPr id="8" name="TextBox 7">
            <a:extLst>
              <a:ext uri="{FF2B5EF4-FFF2-40B4-BE49-F238E27FC236}">
                <a16:creationId xmlns:a16="http://schemas.microsoft.com/office/drawing/2014/main" id="{FEC8844F-C894-8AA3-3834-E419E2A20FB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58199156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rPr>
              <a:t>2/26</a:t>
            </a:r>
          </a:p>
        </p:txBody>
      </p:sp>
      <p:sp>
        <p:nvSpPr>
          <p:cNvPr id="4" name="Title 3">
            <a:extLst>
              <a:ext uri="{FF2B5EF4-FFF2-40B4-BE49-F238E27FC236}">
                <a16:creationId xmlns:a16="http://schemas.microsoft.com/office/drawing/2014/main" id="{0CC5B1B7-1FC6-44D5-9EC8-E46EF476CB51}"/>
              </a:ext>
            </a:extLst>
          </p:cNvPr>
          <p:cNvSpPr>
            <a:spLocks noGrp="1"/>
          </p:cNvSpPr>
          <p:nvPr>
            <p:ph type="title"/>
          </p:nvPr>
        </p:nvSpPr>
        <p:spPr>
          <a:xfrm>
            <a:off x="245871" y="164496"/>
            <a:ext cx="3229485" cy="273844"/>
          </a:xfrm>
        </p:spPr>
        <p:txBody>
          <a:bodyPr>
            <a:normAutofit fontScale="90000"/>
          </a:bodyPr>
          <a:lstStyle/>
          <a:p>
            <a:r>
              <a:rPr lang="en-GB"/>
              <a:t>Course Module Index</a:t>
            </a:r>
          </a:p>
        </p:txBody>
      </p:sp>
      <p:sp>
        <p:nvSpPr>
          <p:cNvPr id="6" name="Flowchart: Off-page Connector 5">
            <a:extLst>
              <a:ext uri="{FF2B5EF4-FFF2-40B4-BE49-F238E27FC236}">
                <a16:creationId xmlns:a16="http://schemas.microsoft.com/office/drawing/2014/main" id="{E16DE575-CE82-429A-885A-917C981D7F72}"/>
              </a:ext>
            </a:extLst>
          </p:cNvPr>
          <p:cNvSpPr/>
          <p:nvPr/>
        </p:nvSpPr>
        <p:spPr>
          <a:xfrm rot="16200000">
            <a:off x="125814" y="1428385"/>
            <a:ext cx="2965268" cy="2119608"/>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graphicFrame>
        <p:nvGraphicFramePr>
          <p:cNvPr id="7" name="Table 6">
            <a:extLst>
              <a:ext uri="{FF2B5EF4-FFF2-40B4-BE49-F238E27FC236}">
                <a16:creationId xmlns:a16="http://schemas.microsoft.com/office/drawing/2014/main" id="{C3FAB632-5607-4213-9EA9-B3EC484D6B73}"/>
              </a:ext>
            </a:extLst>
          </p:cNvPr>
          <p:cNvGraphicFramePr>
            <a:graphicFrameLocks noGrp="1"/>
          </p:cNvGraphicFramePr>
          <p:nvPr/>
        </p:nvGraphicFramePr>
        <p:xfrm>
          <a:off x="3475356" y="630940"/>
          <a:ext cx="4259620" cy="4010080"/>
        </p:xfrm>
        <a:graphic>
          <a:graphicData uri="http://schemas.openxmlformats.org/drawingml/2006/table">
            <a:tbl>
              <a:tblPr firstRow="1" bandRow="1">
                <a:solidFill>
                  <a:schemeClr val="bg1"/>
                </a:solidFill>
                <a:tableStyleId>{7DF18680-E054-41AD-8BC1-D1AEF772440D}</a:tableStyleId>
              </a:tblPr>
              <a:tblGrid>
                <a:gridCol w="393136">
                  <a:extLst>
                    <a:ext uri="{9D8B030D-6E8A-4147-A177-3AD203B41FA5}">
                      <a16:colId xmlns:a16="http://schemas.microsoft.com/office/drawing/2014/main" val="3169063116"/>
                    </a:ext>
                  </a:extLst>
                </a:gridCol>
                <a:gridCol w="3487241">
                  <a:extLst>
                    <a:ext uri="{9D8B030D-6E8A-4147-A177-3AD203B41FA5}">
                      <a16:colId xmlns:a16="http://schemas.microsoft.com/office/drawing/2014/main" val="2094349767"/>
                    </a:ext>
                  </a:extLst>
                </a:gridCol>
                <a:gridCol w="379243">
                  <a:extLst>
                    <a:ext uri="{9D8B030D-6E8A-4147-A177-3AD203B41FA5}">
                      <a16:colId xmlns:a16="http://schemas.microsoft.com/office/drawing/2014/main" val="145428050"/>
                    </a:ext>
                  </a:extLst>
                </a:gridCol>
              </a:tblGrid>
              <a:tr h="20050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050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8" name="Title 3">
            <a:extLst>
              <a:ext uri="{FF2B5EF4-FFF2-40B4-BE49-F238E27FC236}">
                <a16:creationId xmlns:a16="http://schemas.microsoft.com/office/drawing/2014/main" id="{8B7A7F83-A810-4129-8AC0-C2AFEB070A91}"/>
              </a:ext>
            </a:extLst>
          </p:cNvPr>
          <p:cNvSpPr txBox="1">
            <a:spLocks/>
          </p:cNvSpPr>
          <p:nvPr/>
        </p:nvSpPr>
        <p:spPr>
          <a:xfrm>
            <a:off x="548641" y="1532966"/>
            <a:ext cx="1971675"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 Module Index</a:t>
            </a:r>
          </a:p>
        </p:txBody>
      </p:sp>
      <p:sp>
        <p:nvSpPr>
          <p:cNvPr id="2" name="TextBox 1">
            <a:extLst>
              <a:ext uri="{FF2B5EF4-FFF2-40B4-BE49-F238E27FC236}">
                <a16:creationId xmlns:a16="http://schemas.microsoft.com/office/drawing/2014/main" id="{AB0A3CB3-5991-2277-B7F1-CB4830B180F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5367555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5F1ED370-9565-4D90-8F49-65612D59D46F}"/>
              </a:ext>
            </a:extLst>
          </p:cNvPr>
          <p:cNvSpPr>
            <a:spLocks noGrp="1"/>
          </p:cNvSpPr>
          <p:nvPr>
            <p:ph type="ftr" sz="quarter" idx="10"/>
          </p:nvPr>
        </p:nvSpPr>
        <p:spPr>
          <a:xfrm>
            <a:off x="7315200" y="4826000"/>
            <a:ext cx="444500" cy="304800"/>
          </a:xfrm>
        </p:spPr>
        <p:txBody>
          <a:bodyPr/>
          <a:lstStyle/>
          <a:p>
            <a:r>
              <a:rPr lang="en-GB">
                <a:solidFill>
                  <a:schemeClr val="bg1"/>
                </a:solidFill>
              </a:rPr>
              <a:t>24/26</a:t>
            </a:r>
          </a:p>
        </p:txBody>
      </p:sp>
      <p:sp>
        <p:nvSpPr>
          <p:cNvPr id="2" name="Title">
            <a:extLst>
              <a:ext uri="{FF2B5EF4-FFF2-40B4-BE49-F238E27FC236}">
                <a16:creationId xmlns:a16="http://schemas.microsoft.com/office/drawing/2014/main" id="{2AF89DD4-20F6-4DBB-BE99-1A372E02AD68}"/>
              </a:ext>
            </a:extLst>
          </p:cNvPr>
          <p:cNvSpPr>
            <a:spLocks noGrp="1"/>
          </p:cNvSpPr>
          <p:nvPr>
            <p:ph type="title"/>
          </p:nvPr>
        </p:nvSpPr>
        <p:spPr>
          <a:xfrm>
            <a:off x="165100" y="88900"/>
            <a:ext cx="7404100" cy="406400"/>
          </a:xfrm>
        </p:spPr>
        <p:txBody>
          <a:bodyPr>
            <a:normAutofit/>
          </a:bodyPr>
          <a:lstStyle/>
          <a:p>
            <a:r>
              <a:rPr lang="en-GB"/>
              <a:t>Supporting Guidelines and Techniques </a:t>
            </a:r>
          </a:p>
        </p:txBody>
      </p:sp>
      <p:sp>
        <p:nvSpPr>
          <p:cNvPr id="3" name="Ref">
            <a:extLst>
              <a:ext uri="{FF2B5EF4-FFF2-40B4-BE49-F238E27FC236}">
                <a16:creationId xmlns:a16="http://schemas.microsoft.com/office/drawing/2014/main" id="{C784545A-54CD-419F-895D-47C781AD0170}"/>
              </a:ext>
            </a:extLst>
          </p:cNvPr>
          <p:cNvSpPr/>
          <p:nvPr/>
        </p:nvSpPr>
        <p:spPr>
          <a:xfrm>
            <a:off x="1524000" y="483108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2 : §1.1.3</a:t>
            </a:r>
          </a:p>
        </p:txBody>
      </p:sp>
      <p:sp>
        <p:nvSpPr>
          <p:cNvPr id="5" name="TextBox 4">
            <a:extLst>
              <a:ext uri="{FF2B5EF4-FFF2-40B4-BE49-F238E27FC236}">
                <a16:creationId xmlns:a16="http://schemas.microsoft.com/office/drawing/2014/main" id="{C6D579BA-1086-47B4-8554-1177964ACF18}"/>
              </a:ext>
            </a:extLst>
          </p:cNvPr>
          <p:cNvSpPr txBox="1"/>
          <p:nvPr/>
        </p:nvSpPr>
        <p:spPr>
          <a:xfrm>
            <a:off x="213841" y="735680"/>
            <a:ext cx="5455907" cy="1107996"/>
          </a:xfrm>
          <a:prstGeom prst="rect">
            <a:avLst/>
          </a:prstGeom>
          <a:noFill/>
        </p:spPr>
        <p:txBody>
          <a:bodyPr wrap="square">
            <a:spAutoFit/>
          </a:bodyPr>
          <a:lstStyle/>
          <a:p>
            <a:r>
              <a:rPr lang="en-GB" sz="1350">
                <a:latin typeface="Calibri" panose="020F0502020204030204" pitchFamily="34" charset="0"/>
                <a:cs typeface="Calibri" panose="020F0502020204030204" pitchFamily="34" charset="0"/>
              </a:rPr>
              <a:t>The application of the TOGAF ADM is supported by an extended set of resources - guidelines, templates, check-lists, and other detailed materials.</a:t>
            </a:r>
            <a:br>
              <a:rPr lang="en-GB" sz="1350">
                <a:latin typeface="Calibri" panose="020F0502020204030204" pitchFamily="34" charset="0"/>
                <a:cs typeface="Calibri" panose="020F0502020204030204" pitchFamily="34" charset="0"/>
              </a:rPr>
            </a:b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These are included in:</a:t>
            </a:r>
          </a:p>
        </p:txBody>
      </p:sp>
      <p:grpSp>
        <p:nvGrpSpPr>
          <p:cNvPr id="9" name="Group 8">
            <a:extLst>
              <a:ext uri="{FF2B5EF4-FFF2-40B4-BE49-F238E27FC236}">
                <a16:creationId xmlns:a16="http://schemas.microsoft.com/office/drawing/2014/main" id="{2DAF2EF2-B457-4746-B591-5EBF88842A52}"/>
              </a:ext>
            </a:extLst>
          </p:cNvPr>
          <p:cNvGrpSpPr/>
          <p:nvPr/>
        </p:nvGrpSpPr>
        <p:grpSpPr>
          <a:xfrm>
            <a:off x="6386623" y="598519"/>
            <a:ext cx="2275368" cy="1107647"/>
            <a:chOff x="5973996" y="798026"/>
            <a:chExt cx="3093323" cy="1507640"/>
          </a:xfrm>
        </p:grpSpPr>
        <p:pic>
          <p:nvPicPr>
            <p:cNvPr id="6" name="Picture 5">
              <a:extLst>
                <a:ext uri="{FF2B5EF4-FFF2-40B4-BE49-F238E27FC236}">
                  <a16:creationId xmlns:a16="http://schemas.microsoft.com/office/drawing/2014/main" id="{958F729F-904D-4C6C-85D1-FA08A4BFD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996" y="798026"/>
              <a:ext cx="3093323" cy="1105069"/>
            </a:xfrm>
            <a:prstGeom prst="rect">
              <a:avLst/>
            </a:prstGeom>
          </p:spPr>
        </p:pic>
        <p:sp>
          <p:nvSpPr>
            <p:cNvPr id="8" name="TextBox 7">
              <a:extLst>
                <a:ext uri="{FF2B5EF4-FFF2-40B4-BE49-F238E27FC236}">
                  <a16:creationId xmlns:a16="http://schemas.microsoft.com/office/drawing/2014/main" id="{36CD53BF-AA60-47A7-877D-BB541CC2A5B1}"/>
                </a:ext>
              </a:extLst>
            </p:cNvPr>
            <p:cNvSpPr txBox="1"/>
            <p:nvPr/>
          </p:nvSpPr>
          <p:spPr>
            <a:xfrm>
              <a:off x="5976977" y="1967111"/>
              <a:ext cx="2953182" cy="338555"/>
            </a:xfrm>
            <a:prstGeom prst="rect">
              <a:avLst/>
            </a:prstGeom>
            <a:noFill/>
          </p:spPr>
          <p:txBody>
            <a:bodyPr wrap="square">
              <a:spAutoFit/>
            </a:bodyPr>
            <a:lstStyle/>
            <a:p>
              <a:r>
                <a:rPr lang="en-GB" sz="1050"/>
                <a:t>www.opengroup.org/togaf-library</a:t>
              </a:r>
            </a:p>
          </p:txBody>
        </p:sp>
      </p:grpSp>
      <p:graphicFrame>
        <p:nvGraphicFramePr>
          <p:cNvPr id="13" name="TextBox 2">
            <a:extLst>
              <a:ext uri="{FF2B5EF4-FFF2-40B4-BE49-F238E27FC236}">
                <a16:creationId xmlns:a16="http://schemas.microsoft.com/office/drawing/2014/main" id="{E4CB51E1-4D77-4456-8814-1957311A6EFF}"/>
              </a:ext>
            </a:extLst>
          </p:cNvPr>
          <p:cNvGraphicFramePr/>
          <p:nvPr>
            <p:extLst>
              <p:ext uri="{D42A27DB-BD31-4B8C-83A1-F6EECF244321}">
                <p14:modId xmlns:p14="http://schemas.microsoft.com/office/powerpoint/2010/main" val="1885770844"/>
              </p:ext>
            </p:extLst>
          </p:nvPr>
        </p:nvGraphicFramePr>
        <p:xfrm>
          <a:off x="2037404" y="1934357"/>
          <a:ext cx="4858941" cy="1606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Rounded Rectangle 71">
            <a:extLst>
              <a:ext uri="{FF2B5EF4-FFF2-40B4-BE49-F238E27FC236}">
                <a16:creationId xmlns:a16="http://schemas.microsoft.com/office/drawing/2014/main" id="{0E69D465-B24D-4379-B81A-2C5F6E35DF56}"/>
              </a:ext>
            </a:extLst>
          </p:cNvPr>
          <p:cNvSpPr/>
          <p:nvPr/>
        </p:nvSpPr>
        <p:spPr>
          <a:xfrm>
            <a:off x="1812133" y="3718836"/>
            <a:ext cx="5132099" cy="973040"/>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r>
              <a:rPr lang="en-GB" sz="1350">
                <a:solidFill>
                  <a:srgbClr val="002060"/>
                </a:solidFill>
              </a:rPr>
              <a:t>The individual guidelines and techniques are described separately so that they can be referenced from the relevant points in the ADM as necessary, rather than having the detailed text clutter the description of the ADM itself.</a:t>
            </a:r>
            <a:endParaRPr lang="en-US" sz="1350">
              <a:solidFill>
                <a:srgbClr val="002060"/>
              </a:solidFill>
            </a:endParaRPr>
          </a:p>
        </p:txBody>
      </p:sp>
      <p:sp>
        <p:nvSpPr>
          <p:cNvPr id="7" name="TextBox 6">
            <a:extLst>
              <a:ext uri="{FF2B5EF4-FFF2-40B4-BE49-F238E27FC236}">
                <a16:creationId xmlns:a16="http://schemas.microsoft.com/office/drawing/2014/main" id="{6987CE4E-BAF5-F903-804A-EC260D11F73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87129335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9CF1E2DC-13D5-42A9-92F1-2C5CB0DE885C}"/>
              </a:ext>
            </a:extLst>
          </p:cNvPr>
          <p:cNvSpPr>
            <a:spLocks noGrp="1"/>
          </p:cNvSpPr>
          <p:nvPr>
            <p:ph type="ftr" sz="quarter" idx="10"/>
          </p:nvPr>
        </p:nvSpPr>
        <p:spPr>
          <a:xfrm>
            <a:off x="7315200" y="4826000"/>
            <a:ext cx="444500" cy="304800"/>
          </a:xfrm>
        </p:spPr>
        <p:txBody>
          <a:bodyPr/>
          <a:lstStyle/>
          <a:p>
            <a:r>
              <a:rPr lang="en-GB">
                <a:solidFill>
                  <a:schemeClr val="bg1"/>
                </a:solidFill>
              </a:rPr>
              <a:t>22/26</a:t>
            </a:r>
          </a:p>
        </p:txBody>
      </p:sp>
      <p:sp>
        <p:nvSpPr>
          <p:cNvPr id="2" name="Title">
            <a:extLst>
              <a:ext uri="{FF2B5EF4-FFF2-40B4-BE49-F238E27FC236}">
                <a16:creationId xmlns:a16="http://schemas.microsoft.com/office/drawing/2014/main" id="{587F9026-F23A-4E60-B7CB-13F9FD41F5F5}"/>
              </a:ext>
            </a:extLst>
          </p:cNvPr>
          <p:cNvSpPr>
            <a:spLocks noGrp="1"/>
          </p:cNvSpPr>
          <p:nvPr>
            <p:ph type="title"/>
          </p:nvPr>
        </p:nvSpPr>
        <p:spPr>
          <a:xfrm>
            <a:off x="165100" y="88900"/>
            <a:ext cx="7404100" cy="406400"/>
          </a:xfrm>
        </p:spPr>
        <p:txBody>
          <a:bodyPr>
            <a:normAutofit/>
          </a:bodyPr>
          <a:lstStyle/>
          <a:p>
            <a:r>
              <a:rPr lang="en-GB"/>
              <a:t>Information Flow</a:t>
            </a:r>
          </a:p>
        </p:txBody>
      </p:sp>
      <p:sp>
        <p:nvSpPr>
          <p:cNvPr id="4" name="Ref">
            <a:extLst>
              <a:ext uri="{FF2B5EF4-FFF2-40B4-BE49-F238E27FC236}">
                <a16:creationId xmlns:a16="http://schemas.microsoft.com/office/drawing/2014/main" id="{4A08AAD4-3FD6-45D0-8EAF-E8FC5FE9581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t>
            </a:r>
            <a:r>
              <a:rPr lang="en-GB" sz="788">
                <a:solidFill>
                  <a:schemeClr val="bg1"/>
                </a:solidFill>
              </a:rPr>
              <a:t>A Practitioners’ Approach to Developing Enterprise Architecture Following the ADM : Page 40 : §5.2</a:t>
            </a:r>
            <a:endParaRPr lang="en-GB" sz="788">
              <a:solidFill>
                <a:schemeClr val="bg1"/>
              </a:solidFill>
              <a:latin typeface="Calibri" panose="020F0502020204030204" pitchFamily="34" charset="0"/>
            </a:endParaRPr>
          </a:p>
        </p:txBody>
      </p:sp>
      <p:graphicFrame>
        <p:nvGraphicFramePr>
          <p:cNvPr id="8" name="TextBox 3">
            <a:extLst>
              <a:ext uri="{FF2B5EF4-FFF2-40B4-BE49-F238E27FC236}">
                <a16:creationId xmlns:a16="http://schemas.microsoft.com/office/drawing/2014/main" id="{402FA039-7D2E-4E0C-889C-A8800B784520}"/>
              </a:ext>
            </a:extLst>
          </p:cNvPr>
          <p:cNvGraphicFramePr/>
          <p:nvPr>
            <p:extLst>
              <p:ext uri="{D42A27DB-BD31-4B8C-83A1-F6EECF244321}">
                <p14:modId xmlns:p14="http://schemas.microsoft.com/office/powerpoint/2010/main" val="2990182266"/>
              </p:ext>
            </p:extLst>
          </p:nvPr>
        </p:nvGraphicFramePr>
        <p:xfrm>
          <a:off x="523146" y="1235699"/>
          <a:ext cx="6334854" cy="3199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BDEC0085-BAB1-F9A2-2748-C5BB5C5170E3}"/>
              </a:ext>
            </a:extLst>
          </p:cNvPr>
          <p:cNvPicPr>
            <a:picLocks noChangeAspect="1"/>
          </p:cNvPicPr>
          <p:nvPr/>
        </p:nvPicPr>
        <p:blipFill rotWithShape="1">
          <a:blip r:embed="rId8"/>
          <a:srcRect l="1727" t="993" r="2323"/>
          <a:stretch/>
        </p:blipFill>
        <p:spPr>
          <a:xfrm>
            <a:off x="7251021" y="645109"/>
            <a:ext cx="1892979" cy="2489178"/>
          </a:xfrm>
          <a:prstGeom prst="rect">
            <a:avLst/>
          </a:prstGeom>
        </p:spPr>
      </p:pic>
      <p:sp>
        <p:nvSpPr>
          <p:cNvPr id="6" name="TextBox 5">
            <a:extLst>
              <a:ext uri="{FF2B5EF4-FFF2-40B4-BE49-F238E27FC236}">
                <a16:creationId xmlns:a16="http://schemas.microsoft.com/office/drawing/2014/main" id="{3FB6CB46-09BD-380B-DA20-877AA147714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25098815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a:extLst>
              <a:ext uri="{FF2B5EF4-FFF2-40B4-BE49-F238E27FC236}">
                <a16:creationId xmlns:a16="http://schemas.microsoft.com/office/drawing/2014/main" id="{3F81C80E-DB3D-408E-BE52-86496BD6B0C7}"/>
              </a:ext>
            </a:extLst>
          </p:cNvPr>
          <p:cNvSpPr>
            <a:spLocks noGrp="1"/>
          </p:cNvSpPr>
          <p:nvPr>
            <p:ph type="ftr" sz="quarter" idx="10"/>
          </p:nvPr>
        </p:nvSpPr>
        <p:spPr>
          <a:xfrm>
            <a:off x="7315200" y="4826000"/>
            <a:ext cx="444500" cy="304800"/>
          </a:xfrm>
        </p:spPr>
        <p:txBody>
          <a:bodyPr/>
          <a:lstStyle/>
          <a:p>
            <a:r>
              <a:rPr lang="en-GB">
                <a:solidFill>
                  <a:schemeClr val="bg1"/>
                </a:solidFill>
              </a:rPr>
              <a:t>23/26</a:t>
            </a:r>
          </a:p>
        </p:txBody>
      </p:sp>
      <p:sp>
        <p:nvSpPr>
          <p:cNvPr id="2" name="Title">
            <a:extLst>
              <a:ext uri="{FF2B5EF4-FFF2-40B4-BE49-F238E27FC236}">
                <a16:creationId xmlns:a16="http://schemas.microsoft.com/office/drawing/2014/main" id="{3C0D7A80-58C9-4CD2-906C-67E4B3431A3F}"/>
              </a:ext>
            </a:extLst>
          </p:cNvPr>
          <p:cNvSpPr>
            <a:spLocks noGrp="1"/>
          </p:cNvSpPr>
          <p:nvPr>
            <p:ph type="title"/>
          </p:nvPr>
        </p:nvSpPr>
        <p:spPr>
          <a:xfrm>
            <a:off x="165100" y="88900"/>
            <a:ext cx="7404100" cy="406400"/>
          </a:xfrm>
        </p:spPr>
        <p:txBody>
          <a:bodyPr>
            <a:normAutofit/>
          </a:bodyPr>
          <a:lstStyle/>
          <a:p>
            <a:r>
              <a:rPr lang="en-GB"/>
              <a:t>Architecture in an Agile Enterprise</a:t>
            </a:r>
          </a:p>
        </p:txBody>
      </p:sp>
      <p:sp>
        <p:nvSpPr>
          <p:cNvPr id="3" name="Ref">
            <a:extLst>
              <a:ext uri="{FF2B5EF4-FFF2-40B4-BE49-F238E27FC236}">
                <a16:creationId xmlns:a16="http://schemas.microsoft.com/office/drawing/2014/main" id="{87789E82-D3C6-4CE5-BF1E-AF9D35461921}"/>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 Practitioners’ Approach to Developing Enterprise Architecture Following the ADM : Page 98 : §12.1</a:t>
            </a:r>
          </a:p>
        </p:txBody>
      </p:sp>
      <p:sp>
        <p:nvSpPr>
          <p:cNvPr id="5" name="TextBox 4">
            <a:extLst>
              <a:ext uri="{FF2B5EF4-FFF2-40B4-BE49-F238E27FC236}">
                <a16:creationId xmlns:a16="http://schemas.microsoft.com/office/drawing/2014/main" id="{CF5DFBC0-8944-4D7C-AB1C-CE29CED2377B}"/>
              </a:ext>
            </a:extLst>
          </p:cNvPr>
          <p:cNvSpPr txBox="1"/>
          <p:nvPr/>
        </p:nvSpPr>
        <p:spPr>
          <a:xfrm>
            <a:off x="434479" y="2012026"/>
            <a:ext cx="6727855" cy="461665"/>
          </a:xfrm>
          <a:prstGeom prst="rect">
            <a:avLst/>
          </a:prstGeom>
          <a:noFill/>
        </p:spPr>
        <p:txBody>
          <a:bodyPr wrap="square">
            <a:spAutoFit/>
          </a:bodyPr>
          <a:lstStyle/>
          <a:p>
            <a:pPr algn="ctr"/>
            <a:r>
              <a:rPr lang="en-GB" sz="1200" dirty="0">
                <a:latin typeface="Calibri" panose="020F0502020204030204" pitchFamily="34" charset="0"/>
                <a:cs typeface="Calibri" panose="020F0502020204030204" pitchFamily="34" charset="0"/>
              </a:rPr>
              <a:t>The TOGAF Standard aligns to Agile (significant discovery) </a:t>
            </a:r>
            <a:r>
              <a:rPr lang="en-GB" sz="1200" b="1" dirty="0">
                <a:latin typeface="Calibri" panose="020F0502020204030204" pitchFamily="34" charset="0"/>
                <a:cs typeface="Calibri" panose="020F0502020204030204" pitchFamily="34" charset="0"/>
              </a:rPr>
              <a:t>Development</a:t>
            </a:r>
            <a:r>
              <a:rPr lang="en-GB" sz="1200" dirty="0">
                <a:latin typeface="Calibri" panose="020F0502020204030204" pitchFamily="34" charset="0"/>
                <a:cs typeface="Calibri" panose="020F0502020204030204" pitchFamily="34" charset="0"/>
              </a:rPr>
              <a:t> in Phase G.</a:t>
            </a:r>
          </a:p>
          <a:p>
            <a:pPr algn="ctr"/>
            <a:r>
              <a:rPr lang="en-GB" sz="1200" dirty="0">
                <a:latin typeface="Calibri" panose="020F0502020204030204" pitchFamily="34" charset="0"/>
                <a:cs typeface="Calibri" panose="020F0502020204030204" pitchFamily="34" charset="0"/>
              </a:rPr>
              <a:t>All techniques generate a specification that is implemented and governed via Phase G.</a:t>
            </a:r>
          </a:p>
        </p:txBody>
      </p:sp>
      <p:graphicFrame>
        <p:nvGraphicFramePr>
          <p:cNvPr id="13" name="TextBox 2">
            <a:extLst>
              <a:ext uri="{FF2B5EF4-FFF2-40B4-BE49-F238E27FC236}">
                <a16:creationId xmlns:a16="http://schemas.microsoft.com/office/drawing/2014/main" id="{224544B9-7047-45A1-AABB-8572AB2D44BF}"/>
              </a:ext>
            </a:extLst>
          </p:cNvPr>
          <p:cNvGraphicFramePr/>
          <p:nvPr>
            <p:extLst>
              <p:ext uri="{D42A27DB-BD31-4B8C-83A1-F6EECF244321}">
                <p14:modId xmlns:p14="http://schemas.microsoft.com/office/powerpoint/2010/main" val="4280253877"/>
              </p:ext>
            </p:extLst>
          </p:nvPr>
        </p:nvGraphicFramePr>
        <p:xfrm>
          <a:off x="559113" y="2725293"/>
          <a:ext cx="6478588" cy="1666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D19C1CED-601B-EECF-A0B8-D558533A35B4}"/>
              </a:ext>
            </a:extLst>
          </p:cNvPr>
          <p:cNvSpPr txBox="1"/>
          <p:nvPr/>
        </p:nvSpPr>
        <p:spPr>
          <a:xfrm>
            <a:off x="265953" y="982252"/>
            <a:ext cx="6230708" cy="830997"/>
          </a:xfrm>
          <a:prstGeom prst="rect">
            <a:avLst/>
          </a:prstGeom>
          <a:noFill/>
        </p:spPr>
        <p:txBody>
          <a:bodyPr wrap="square">
            <a:spAutoFit/>
          </a:bodyPr>
          <a:lstStyle/>
          <a:p>
            <a:pPr algn="ctr"/>
            <a:r>
              <a:rPr lang="en-GB" sz="1200" dirty="0">
                <a:latin typeface="Calibri" panose="020F0502020204030204" pitchFamily="34" charset="0"/>
                <a:cs typeface="Calibri" panose="020F0502020204030204" pitchFamily="34" charset="0"/>
              </a:rPr>
              <a:t>“</a:t>
            </a:r>
            <a:r>
              <a:rPr lang="en-GB" sz="1200" i="1" dirty="0">
                <a:latin typeface="Calibri" panose="020F0502020204030204" pitchFamily="34" charset="0"/>
                <a:cs typeface="Calibri" panose="020F0502020204030204" pitchFamily="34" charset="0"/>
              </a:rPr>
              <a:t>The Agile movement is not anti-methodology, in fact many of us want to restore credibility to the word ‘methodology’. We want to restore a balance. We embrace modelling … We embrace documentation … We plan but recognize the limits of planning in a turbulent environment. </a:t>
            </a:r>
            <a:br>
              <a:rPr lang="en-GB" sz="1200" i="1" dirty="0">
                <a:latin typeface="Calibri" panose="020F0502020204030204" pitchFamily="34" charset="0"/>
                <a:cs typeface="Calibri" panose="020F0502020204030204" pitchFamily="34" charset="0"/>
              </a:rPr>
            </a:br>
            <a:r>
              <a:rPr lang="en-GB" sz="1200" i="1" dirty="0">
                <a:latin typeface="Calibri" panose="020F0502020204030204" pitchFamily="34" charset="0"/>
                <a:cs typeface="Calibri" panose="020F0502020204030204" pitchFamily="34" charset="0"/>
              </a:rPr>
              <a:t>- </a:t>
            </a:r>
            <a:r>
              <a:rPr lang="en-GB" sz="900" dirty="0">
                <a:latin typeface="Calibri" panose="020F0502020204030204" pitchFamily="34" charset="0"/>
                <a:cs typeface="Calibri" panose="020F0502020204030204" pitchFamily="34" charset="0"/>
              </a:rPr>
              <a:t> Jim Highsmith, History: “The Agile Manifesto”</a:t>
            </a:r>
            <a:endParaRPr lang="en-GB" sz="1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0343975-2101-D989-A097-1D8F2C2A9C7C}"/>
              </a:ext>
            </a:extLst>
          </p:cNvPr>
          <p:cNvPicPr>
            <a:picLocks noChangeAspect="1"/>
          </p:cNvPicPr>
          <p:nvPr/>
        </p:nvPicPr>
        <p:blipFill rotWithShape="1">
          <a:blip r:embed="rId8"/>
          <a:srcRect l="1727" t="993" r="2323"/>
          <a:stretch/>
        </p:blipFill>
        <p:spPr>
          <a:xfrm>
            <a:off x="7251021" y="645109"/>
            <a:ext cx="1892979" cy="2489178"/>
          </a:xfrm>
          <a:prstGeom prst="rect">
            <a:avLst/>
          </a:prstGeom>
        </p:spPr>
      </p:pic>
      <p:sp>
        <p:nvSpPr>
          <p:cNvPr id="7" name="TextBox 6">
            <a:extLst>
              <a:ext uri="{FF2B5EF4-FFF2-40B4-BE49-F238E27FC236}">
                <a16:creationId xmlns:a16="http://schemas.microsoft.com/office/drawing/2014/main" id="{C6E14420-5003-9778-1CA2-9829000368E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4270867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B61DAA8-FC91-425B-A684-4933D5722A9A}"/>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01/06</a:t>
            </a:r>
          </a:p>
        </p:txBody>
      </p:sp>
      <p:sp>
        <p:nvSpPr>
          <p:cNvPr id="4" name="Footer">
            <a:extLst>
              <a:ext uri="{FF2B5EF4-FFF2-40B4-BE49-F238E27FC236}">
                <a16:creationId xmlns:a16="http://schemas.microsoft.com/office/drawing/2014/main" id="{9ECF28E0-E1CA-49D7-B6BE-769EB0191CC5}"/>
              </a:ext>
            </a:extLst>
          </p:cNvPr>
          <p:cNvSpPr>
            <a:spLocks noGrp="1"/>
          </p:cNvSpPr>
          <p:nvPr>
            <p:ph type="ftr" sz="quarter" idx="10"/>
          </p:nvPr>
        </p:nvSpPr>
        <p:spPr>
          <a:xfrm>
            <a:off x="7315200" y="4826000"/>
            <a:ext cx="444500" cy="304800"/>
          </a:xfrm>
        </p:spPr>
        <p:txBody>
          <a:bodyPr/>
          <a:lstStyle/>
          <a:p>
            <a:r>
              <a:rPr lang="en-GB">
                <a:solidFill>
                  <a:schemeClr val="bg1"/>
                </a:solidFill>
              </a:rPr>
              <a:t>6/35</a:t>
            </a:r>
          </a:p>
        </p:txBody>
      </p:sp>
      <p:sp>
        <p:nvSpPr>
          <p:cNvPr id="3" name="Ref">
            <a:extLst>
              <a:ext uri="{FF2B5EF4-FFF2-40B4-BE49-F238E27FC236}">
                <a16:creationId xmlns:a16="http://schemas.microsoft.com/office/drawing/2014/main" id="{458D5E02-6C20-4005-A825-A973AE6856D6}"/>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The TOGAF Leader’s Guide to Establishing and Evolving an EA Capability : Page 27 : §4.3.3</a:t>
            </a:r>
          </a:p>
        </p:txBody>
      </p:sp>
      <p:graphicFrame>
        <p:nvGraphicFramePr>
          <p:cNvPr id="7" name="TextBox 2">
            <a:extLst>
              <a:ext uri="{FF2B5EF4-FFF2-40B4-BE49-F238E27FC236}">
                <a16:creationId xmlns:a16="http://schemas.microsoft.com/office/drawing/2014/main" id="{09415282-85E5-0340-EC72-D2484A52DB45}"/>
              </a:ext>
            </a:extLst>
          </p:cNvPr>
          <p:cNvGraphicFramePr/>
          <p:nvPr/>
        </p:nvGraphicFramePr>
        <p:xfrm>
          <a:off x="292608" y="829425"/>
          <a:ext cx="8558784" cy="34846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D9C9E5D2-8BB1-87E9-DDAE-D45F63C51F1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03981455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6216FE0-534C-4D45-AE13-354EAC0AACF4}"/>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02/06</a:t>
            </a:r>
          </a:p>
        </p:txBody>
      </p:sp>
      <p:sp>
        <p:nvSpPr>
          <p:cNvPr id="5" name="Footer">
            <a:extLst>
              <a:ext uri="{FF2B5EF4-FFF2-40B4-BE49-F238E27FC236}">
                <a16:creationId xmlns:a16="http://schemas.microsoft.com/office/drawing/2014/main" id="{CDC5D907-55EB-4F8F-8101-04D041165979}"/>
              </a:ext>
            </a:extLst>
          </p:cNvPr>
          <p:cNvSpPr>
            <a:spLocks noGrp="1"/>
          </p:cNvSpPr>
          <p:nvPr>
            <p:ph type="ftr" sz="quarter" idx="10"/>
          </p:nvPr>
        </p:nvSpPr>
        <p:spPr>
          <a:xfrm>
            <a:off x="7315200" y="4826000"/>
            <a:ext cx="444500" cy="304800"/>
          </a:xfrm>
        </p:spPr>
        <p:txBody>
          <a:bodyPr/>
          <a:lstStyle/>
          <a:p>
            <a:r>
              <a:rPr lang="en-GB">
                <a:solidFill>
                  <a:schemeClr val="bg1"/>
                </a:solidFill>
              </a:rPr>
              <a:t>7/35</a:t>
            </a:r>
          </a:p>
        </p:txBody>
      </p:sp>
      <p:sp>
        <p:nvSpPr>
          <p:cNvPr id="3" name="Ref">
            <a:extLst>
              <a:ext uri="{FF2B5EF4-FFF2-40B4-BE49-F238E27FC236}">
                <a16:creationId xmlns:a16="http://schemas.microsoft.com/office/drawing/2014/main" id="{08F5C709-8EC8-4F8A-9962-D8C66B3D85EA}"/>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4 : §2.3</a:t>
            </a:r>
            <a:endParaRPr lang="en-GB" sz="675">
              <a:solidFill>
                <a:schemeClr val="bg1"/>
              </a:solidFill>
              <a:latin typeface="Calibri" panose="020F0502020204030204" pitchFamily="34" charset="0"/>
            </a:endParaRPr>
          </a:p>
        </p:txBody>
      </p:sp>
      <p:graphicFrame>
        <p:nvGraphicFramePr>
          <p:cNvPr id="4" name="Table 5">
            <a:extLst>
              <a:ext uri="{FF2B5EF4-FFF2-40B4-BE49-F238E27FC236}">
                <a16:creationId xmlns:a16="http://schemas.microsoft.com/office/drawing/2014/main" id="{BA98377F-E58B-4146-B677-F1DD11FE7E84}"/>
              </a:ext>
            </a:extLst>
          </p:cNvPr>
          <p:cNvGraphicFramePr>
            <a:graphicFrameLocks noGrp="1"/>
          </p:cNvGraphicFramePr>
          <p:nvPr>
            <p:extLst>
              <p:ext uri="{D42A27DB-BD31-4B8C-83A1-F6EECF244321}">
                <p14:modId xmlns:p14="http://schemas.microsoft.com/office/powerpoint/2010/main" val="69620866"/>
              </p:ext>
            </p:extLst>
          </p:nvPr>
        </p:nvGraphicFramePr>
        <p:xfrm>
          <a:off x="675840" y="705093"/>
          <a:ext cx="7792320" cy="3872307"/>
        </p:xfrm>
        <a:graphic>
          <a:graphicData uri="http://schemas.openxmlformats.org/drawingml/2006/table">
            <a:tbl>
              <a:tblPr firstRow="1" bandRow="1">
                <a:tableStyleId>{B301B821-A1FF-4177-AEE7-76D212191A09}</a:tableStyleId>
              </a:tblPr>
              <a:tblGrid>
                <a:gridCol w="1512445">
                  <a:extLst>
                    <a:ext uri="{9D8B030D-6E8A-4147-A177-3AD203B41FA5}">
                      <a16:colId xmlns:a16="http://schemas.microsoft.com/office/drawing/2014/main" val="1850469652"/>
                    </a:ext>
                  </a:extLst>
                </a:gridCol>
                <a:gridCol w="3443273">
                  <a:extLst>
                    <a:ext uri="{9D8B030D-6E8A-4147-A177-3AD203B41FA5}">
                      <a16:colId xmlns:a16="http://schemas.microsoft.com/office/drawing/2014/main" val="1172054502"/>
                    </a:ext>
                  </a:extLst>
                </a:gridCol>
                <a:gridCol w="2836602">
                  <a:extLst>
                    <a:ext uri="{9D8B030D-6E8A-4147-A177-3AD203B41FA5}">
                      <a16:colId xmlns:a16="http://schemas.microsoft.com/office/drawing/2014/main" val="3116646591"/>
                    </a:ext>
                  </a:extLst>
                </a:gridCol>
              </a:tblGrid>
              <a:tr h="277810">
                <a:tc>
                  <a:txBody>
                    <a:bodyPr/>
                    <a:lstStyle/>
                    <a:p>
                      <a:r>
                        <a:rPr lang="en-GB" sz="1400"/>
                        <a:t>Component</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r>
                        <a:rPr lang="en-GB" sz="1400"/>
                        <a:t>Intent</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algn="ctr"/>
                      <a:r>
                        <a:rPr lang="en-GB" sz="1400"/>
                        <a:t>Example</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4216141951"/>
                  </a:ext>
                </a:extLst>
              </a:tr>
              <a:tr h="698279">
                <a:tc>
                  <a:txBody>
                    <a:bodyPr/>
                    <a:lstStyle/>
                    <a:p>
                      <a:r>
                        <a:rPr lang="en-GB" sz="1400"/>
                        <a:t>Name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285750" lvl="0" indent="-285750">
                        <a:buFont typeface="Wingdings" panose="05000000000000000000" pitchFamily="2" charset="2"/>
                        <a:buChar char="§"/>
                      </a:pPr>
                      <a:r>
                        <a:rPr lang="en-GB" sz="1400"/>
                        <a:t>the essence of the rule </a:t>
                      </a:r>
                    </a:p>
                    <a:p>
                      <a:pPr marL="285750" lvl="0" indent="-285750">
                        <a:buFont typeface="Wingdings" panose="05000000000000000000" pitchFamily="2" charset="2"/>
                        <a:buChar char="§"/>
                      </a:pPr>
                      <a:r>
                        <a:rPr lang="en-GB" sz="1400"/>
                        <a:t>easy to remember</a:t>
                      </a:r>
                    </a:p>
                    <a:p>
                      <a:pPr marL="285750" lvl="0" indent="-285750">
                        <a:buFont typeface="Wingdings" panose="05000000000000000000" pitchFamily="2" charset="2"/>
                        <a:buChar char="§"/>
                      </a:pPr>
                      <a:r>
                        <a:rPr lang="en-GB" sz="1400"/>
                        <a:t>unambiguous</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algn="ctr"/>
                      <a:r>
                        <a:rPr lang="en-GB" sz="1400"/>
                        <a:t>“Reuse before buy before build”</a:t>
                      </a:r>
                      <a:endParaRPr lang="en-GB" sz="1400">
                        <a:latin typeface="Calibri" panose="020F0502020204030204" pitchFamily="34" charset="0"/>
                        <a:cs typeface="Calibri" panose="020F0502020204030204" pitchFamily="34" charset="0"/>
                      </a:endParaRPr>
                    </a:p>
                  </a:txBody>
                  <a:tcPr marL="68580" marR="68580" marT="34290" marB="34290" anchor="ctr"/>
                </a:tc>
                <a:extLst>
                  <a:ext uri="{0D108BD9-81ED-4DB2-BD59-A6C34878D82A}">
                    <a16:rowId xmlns:a16="http://schemas.microsoft.com/office/drawing/2014/main" val="4090372490"/>
                  </a:ext>
                </a:extLst>
              </a:tr>
              <a:tr h="878480">
                <a:tc>
                  <a:txBody>
                    <a:bodyPr/>
                    <a:lstStyle/>
                    <a:p>
                      <a:r>
                        <a:rPr lang="en-GB" sz="1400"/>
                        <a:t>Statement</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285750" lvl="0" indent="-285750">
                        <a:buFont typeface="Wingdings" panose="05000000000000000000" pitchFamily="2" charset="2"/>
                        <a:buChar char="§"/>
                      </a:pPr>
                      <a:r>
                        <a:rPr lang="nl-NL" sz="1400" kern="1200">
                          <a:solidFill>
                            <a:schemeClr val="dk1"/>
                          </a:solidFill>
                          <a:effectLst/>
                          <a:latin typeface="+mn-lt"/>
                          <a:ea typeface="+mn-ea"/>
                          <a:cs typeface="+mn-cs"/>
                        </a:rPr>
                        <a:t>summarized</a:t>
                      </a:r>
                      <a:endParaRPr lang="en-GB" sz="1400"/>
                    </a:p>
                    <a:p>
                      <a:pPr marL="285750" lvl="0" indent="-285750">
                        <a:buFont typeface="Wingdings" panose="05000000000000000000" pitchFamily="2" charset="2"/>
                        <a:buChar char="§"/>
                      </a:pPr>
                      <a:r>
                        <a:rPr lang="en-GB" sz="1400"/>
                        <a:t>unambiguous</a:t>
                      </a:r>
                    </a:p>
                    <a:p>
                      <a:pPr marL="285750" lvl="0" indent="-285750">
                        <a:buFont typeface="Wingdings" panose="05000000000000000000" pitchFamily="2" charset="2"/>
                        <a:buChar char="§"/>
                      </a:pPr>
                      <a:r>
                        <a:rPr lang="en-GB" sz="1400"/>
                        <a:t>expressed as an outcome</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algn="l"/>
                      <a:r>
                        <a:rPr lang="en-GB" sz="1400"/>
                        <a:t>We look to find already available potential building blocks before incurring higher cost and risk.</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4259240756"/>
                  </a:ext>
                </a:extLst>
              </a:tr>
              <a:tr h="1081207">
                <a:tc>
                  <a:txBody>
                    <a:bodyPr/>
                    <a:lstStyle/>
                    <a:p>
                      <a:r>
                        <a:rPr lang="en-GB" sz="1400"/>
                        <a:t>Rationale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285750" lvl="0" indent="-285750">
                        <a:buFont typeface="Wingdings" panose="05000000000000000000" pitchFamily="2" charset="2"/>
                        <a:buChar char="§"/>
                      </a:pPr>
                      <a:r>
                        <a:rPr lang="en-GB" sz="1400"/>
                        <a:t>the business benefits of adhering to the principle</a:t>
                      </a:r>
                    </a:p>
                    <a:p>
                      <a:pPr marL="285750" lvl="0" indent="-285750">
                        <a:buFont typeface="Wingdings" panose="05000000000000000000" pitchFamily="2" charset="2"/>
                        <a:buChar char="§"/>
                      </a:pPr>
                      <a:r>
                        <a:rPr lang="en-GB" sz="1400"/>
                        <a:t>relationship to other principles</a:t>
                      </a:r>
                    </a:p>
                    <a:p>
                      <a:pPr marL="285750" lvl="0" indent="-285750">
                        <a:buFont typeface="Wingdings" panose="05000000000000000000" pitchFamily="2" charset="2"/>
                        <a:buChar char="§"/>
                      </a:pPr>
                      <a:r>
                        <a:rPr lang="en-GB" sz="1400"/>
                        <a:t>relative weight</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algn="l"/>
                      <a:r>
                        <a:rPr lang="en-GB" sz="1400"/>
                        <a:t>We enable lower risk, faster delivery and lower cost in our solutions.</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2186136057"/>
                  </a:ext>
                </a:extLst>
              </a:tr>
              <a:tr h="908514">
                <a:tc>
                  <a:txBody>
                    <a:bodyPr/>
                    <a:lstStyle/>
                    <a:p>
                      <a:r>
                        <a:rPr lang="en-GB" sz="1400"/>
                        <a:t>Implications</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marL="285750" lvl="0" indent="-285750">
                        <a:buFont typeface="Wingdings" panose="05000000000000000000" pitchFamily="2" charset="2"/>
                        <a:buChar char="§"/>
                      </a:pPr>
                      <a:r>
                        <a:rPr lang="en-GB" sz="1400"/>
                        <a:t>highlight the requirements for carrying out the principle</a:t>
                      </a:r>
                    </a:p>
                    <a:p>
                      <a:pPr marL="285750" lvl="0" indent="-285750">
                        <a:buFont typeface="Wingdings" panose="05000000000000000000" pitchFamily="2" charset="2"/>
                        <a:buChar char="§"/>
                      </a:pPr>
                      <a:r>
                        <a:rPr lang="en-GB" sz="1400"/>
                        <a:t>the impact to the business and consequences of adopting </a:t>
                      </a:r>
                      <a:endParaRPr lang="en-GB" sz="1400">
                        <a:latin typeface="Calibri" panose="020F0502020204030204" pitchFamily="34" charset="0"/>
                        <a:cs typeface="Calibri" panose="020F0502020204030204" pitchFamily="34" charset="0"/>
                      </a:endParaRPr>
                    </a:p>
                  </a:txBody>
                  <a:tcPr marL="68580" marR="68580" marT="34290" marB="34290"/>
                </a:tc>
                <a:tc>
                  <a:txBody>
                    <a:bodyPr/>
                    <a:lstStyle/>
                    <a:p>
                      <a:pPr algn="l"/>
                      <a:r>
                        <a:rPr lang="en-GB" sz="1400"/>
                        <a:t>We must evaluate building blocks for potential reuse and gain approvals when we cannot reuse.</a:t>
                      </a:r>
                      <a:endParaRPr lang="en-GB" sz="140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3862416647"/>
                  </a:ext>
                </a:extLst>
              </a:tr>
            </a:tbl>
          </a:graphicData>
        </a:graphic>
      </p:graphicFrame>
      <p:sp>
        <p:nvSpPr>
          <p:cNvPr id="6" name="TextBox 5">
            <a:extLst>
              <a:ext uri="{FF2B5EF4-FFF2-40B4-BE49-F238E27FC236}">
                <a16:creationId xmlns:a16="http://schemas.microsoft.com/office/drawing/2014/main" id="{2DEE24AC-BE77-11E6-EB9A-062D71D31F8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78255644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3EC29D1-66EE-406C-846F-C1EBDFCFA087}"/>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03/06</a:t>
            </a:r>
          </a:p>
        </p:txBody>
      </p:sp>
      <p:sp>
        <p:nvSpPr>
          <p:cNvPr id="4" name="Footer">
            <a:extLst>
              <a:ext uri="{FF2B5EF4-FFF2-40B4-BE49-F238E27FC236}">
                <a16:creationId xmlns:a16="http://schemas.microsoft.com/office/drawing/2014/main" id="{CC317873-600C-4637-8BC5-0EF506FA0CCE}"/>
              </a:ext>
            </a:extLst>
          </p:cNvPr>
          <p:cNvSpPr>
            <a:spLocks noGrp="1"/>
          </p:cNvSpPr>
          <p:nvPr>
            <p:ph type="ftr" sz="quarter" idx="10"/>
          </p:nvPr>
        </p:nvSpPr>
        <p:spPr>
          <a:xfrm>
            <a:off x="7315200" y="4826000"/>
            <a:ext cx="444500" cy="304800"/>
          </a:xfrm>
        </p:spPr>
        <p:txBody>
          <a:bodyPr/>
          <a:lstStyle/>
          <a:p>
            <a:r>
              <a:rPr lang="en-GB">
                <a:solidFill>
                  <a:schemeClr val="bg1"/>
                </a:solidFill>
              </a:rPr>
              <a:t>8/35</a:t>
            </a:r>
          </a:p>
        </p:txBody>
      </p:sp>
      <p:sp>
        <p:nvSpPr>
          <p:cNvPr id="3" name="Ref">
            <a:extLst>
              <a:ext uri="{FF2B5EF4-FFF2-40B4-BE49-F238E27FC236}">
                <a16:creationId xmlns:a16="http://schemas.microsoft.com/office/drawing/2014/main" id="{A02F6AD0-ED82-46EA-97EC-71B454B9C7D3}"/>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 : §2.4.1</a:t>
            </a:r>
            <a:endParaRPr lang="en-GB" sz="675">
              <a:solidFill>
                <a:schemeClr val="bg1"/>
              </a:solidFill>
              <a:latin typeface="Calibri" panose="020F0502020204030204" pitchFamily="34" charset="0"/>
            </a:endParaRPr>
          </a:p>
        </p:txBody>
      </p:sp>
      <p:sp>
        <p:nvSpPr>
          <p:cNvPr id="7" name="TextBox 6">
            <a:extLst>
              <a:ext uri="{FF2B5EF4-FFF2-40B4-BE49-F238E27FC236}">
                <a16:creationId xmlns:a16="http://schemas.microsoft.com/office/drawing/2014/main" id="{61092DC7-7BD2-4F85-82E8-7DF2301CDAD2}"/>
              </a:ext>
            </a:extLst>
          </p:cNvPr>
          <p:cNvSpPr txBox="1"/>
          <p:nvPr/>
        </p:nvSpPr>
        <p:spPr>
          <a:xfrm>
            <a:off x="1197121" y="2042294"/>
            <a:ext cx="6749758" cy="300083"/>
          </a:xfrm>
          <a:prstGeom prst="rect">
            <a:avLst/>
          </a:prstGeom>
          <a:noFill/>
        </p:spPr>
        <p:txBody>
          <a:bodyPr wrap="square">
            <a:spAutoFit/>
          </a:bodyPr>
          <a:lstStyle/>
          <a:p>
            <a:r>
              <a:rPr lang="en-GB" sz="1500" b="1">
                <a:solidFill>
                  <a:srgbClr val="2F528F"/>
                </a:solidFill>
                <a:latin typeface="Calibri" panose="020F0502020204030204" pitchFamily="34" charset="0"/>
              </a:rPr>
              <a:t>There are five criteria that distinguish a good set of principles:</a:t>
            </a:r>
          </a:p>
        </p:txBody>
      </p:sp>
      <p:sp>
        <p:nvSpPr>
          <p:cNvPr id="8" name="TextBox 7">
            <a:extLst>
              <a:ext uri="{FF2B5EF4-FFF2-40B4-BE49-F238E27FC236}">
                <a16:creationId xmlns:a16="http://schemas.microsoft.com/office/drawing/2014/main" id="{2F9E9AD6-6F8C-4098-A17C-02CCD53EB413}"/>
              </a:ext>
            </a:extLst>
          </p:cNvPr>
          <p:cNvSpPr txBox="1"/>
          <p:nvPr/>
        </p:nvSpPr>
        <p:spPr>
          <a:xfrm>
            <a:off x="383479" y="1124827"/>
            <a:ext cx="7988794" cy="530914"/>
          </a:xfrm>
          <a:prstGeom prst="rect">
            <a:avLst/>
          </a:prstGeom>
          <a:noFill/>
        </p:spPr>
        <p:txBody>
          <a:bodyPr wrap="square">
            <a:spAutoFit/>
          </a:bodyPr>
          <a:lstStyle/>
          <a:p>
            <a:r>
              <a:rPr lang="en-GB" sz="1500">
                <a:solidFill>
                  <a:srgbClr val="2F528F"/>
                </a:solidFill>
                <a:latin typeface="Calibri" panose="020F0502020204030204" pitchFamily="34" charset="0"/>
                <a:cs typeface="Calibri" panose="020F0502020204030204" pitchFamily="34" charset="0"/>
              </a:rPr>
              <a:t>Merely having a written statement that is called a principle does not mean that the principle is good - even if everyone agrees with it.</a:t>
            </a:r>
          </a:p>
        </p:txBody>
      </p:sp>
      <p:graphicFrame>
        <p:nvGraphicFramePr>
          <p:cNvPr id="9" name="TextBox 2">
            <a:extLst>
              <a:ext uri="{FF2B5EF4-FFF2-40B4-BE49-F238E27FC236}">
                <a16:creationId xmlns:a16="http://schemas.microsoft.com/office/drawing/2014/main" id="{5740A26D-B6DA-EE1B-652E-D9A158D5135A}"/>
              </a:ext>
            </a:extLst>
          </p:cNvPr>
          <p:cNvGraphicFramePr/>
          <p:nvPr/>
        </p:nvGraphicFramePr>
        <p:xfrm>
          <a:off x="153515" y="2994385"/>
          <a:ext cx="8860376" cy="1116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EED79EF-33BF-8E49-7E83-EDFBA046D6B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1880238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B61DAA8-FC91-425B-A684-4933D5722A9A}"/>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04/05</a:t>
            </a:r>
          </a:p>
        </p:txBody>
      </p:sp>
      <p:sp>
        <p:nvSpPr>
          <p:cNvPr id="4" name="Footer">
            <a:extLst>
              <a:ext uri="{FF2B5EF4-FFF2-40B4-BE49-F238E27FC236}">
                <a16:creationId xmlns:a16="http://schemas.microsoft.com/office/drawing/2014/main" id="{81FFF73A-686B-4C2E-9CAC-016B36A43A05}"/>
              </a:ext>
            </a:extLst>
          </p:cNvPr>
          <p:cNvSpPr>
            <a:spLocks noGrp="1"/>
          </p:cNvSpPr>
          <p:nvPr>
            <p:ph type="ftr" sz="quarter" idx="10"/>
          </p:nvPr>
        </p:nvSpPr>
        <p:spPr>
          <a:xfrm>
            <a:off x="7315200" y="4826000"/>
            <a:ext cx="444500" cy="304800"/>
          </a:xfrm>
        </p:spPr>
        <p:txBody>
          <a:bodyPr/>
          <a:lstStyle/>
          <a:p>
            <a:r>
              <a:rPr lang="en-GB">
                <a:solidFill>
                  <a:schemeClr val="bg1"/>
                </a:solidFill>
              </a:rPr>
              <a:t>9/35</a:t>
            </a:r>
          </a:p>
        </p:txBody>
      </p:sp>
      <p:sp>
        <p:nvSpPr>
          <p:cNvPr id="3" name="Ref">
            <a:extLst>
              <a:ext uri="{FF2B5EF4-FFF2-40B4-BE49-F238E27FC236}">
                <a16:creationId xmlns:a16="http://schemas.microsoft.com/office/drawing/2014/main" id="{458D5E02-6C20-4005-A825-A973AE6856D6}"/>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The TOGAF Leader’s Guide to Establishing and Evolving an EA Capability : Page 27 : §4.3.3</a:t>
            </a:r>
          </a:p>
        </p:txBody>
      </p:sp>
      <p:sp>
        <p:nvSpPr>
          <p:cNvPr id="5" name="TextBox 4">
            <a:extLst>
              <a:ext uri="{FF2B5EF4-FFF2-40B4-BE49-F238E27FC236}">
                <a16:creationId xmlns:a16="http://schemas.microsoft.com/office/drawing/2014/main" id="{160F6FA8-AF18-4FA1-BCDD-06BAA966508D}"/>
              </a:ext>
            </a:extLst>
          </p:cNvPr>
          <p:cNvSpPr txBox="1"/>
          <p:nvPr/>
        </p:nvSpPr>
        <p:spPr>
          <a:xfrm>
            <a:off x="1441450" y="888274"/>
            <a:ext cx="6590938" cy="715581"/>
          </a:xfrm>
          <a:prstGeom prst="rect">
            <a:avLst/>
          </a:prstGeom>
          <a:noFill/>
        </p:spPr>
        <p:txBody>
          <a:bodyPr wrap="square">
            <a:spAutoFit/>
          </a:bodyPr>
          <a:lstStyle/>
          <a:p>
            <a:r>
              <a:rPr lang="en-GB" sz="1350">
                <a:solidFill>
                  <a:srgbClr val="2F528F"/>
                </a:solidFill>
                <a:latin typeface="Calibri" panose="020F0502020204030204" pitchFamily="34" charset="0"/>
              </a:rPr>
              <a:t>Often EA Capability is not a greenfield effort </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It is important to review the existing principles for two reasons. </a:t>
            </a:r>
          </a:p>
        </p:txBody>
      </p:sp>
      <p:graphicFrame>
        <p:nvGraphicFramePr>
          <p:cNvPr id="8" name="TextBox 2">
            <a:extLst>
              <a:ext uri="{FF2B5EF4-FFF2-40B4-BE49-F238E27FC236}">
                <a16:creationId xmlns:a16="http://schemas.microsoft.com/office/drawing/2014/main" id="{8A1DC57B-8CE2-8FC6-3B0A-EA493C3827BB}"/>
              </a:ext>
            </a:extLst>
          </p:cNvPr>
          <p:cNvGraphicFramePr/>
          <p:nvPr/>
        </p:nvGraphicFramePr>
        <p:xfrm>
          <a:off x="514311" y="1954316"/>
          <a:ext cx="8115377" cy="1763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Rounded Corners 12">
            <a:extLst>
              <a:ext uri="{FF2B5EF4-FFF2-40B4-BE49-F238E27FC236}">
                <a16:creationId xmlns:a16="http://schemas.microsoft.com/office/drawing/2014/main" id="{01B5A3D3-C634-776D-F634-26704262E323}"/>
              </a:ext>
            </a:extLst>
          </p:cNvPr>
          <p:cNvSpPr/>
          <p:nvPr/>
        </p:nvSpPr>
        <p:spPr>
          <a:xfrm>
            <a:off x="1441450" y="4035578"/>
            <a:ext cx="6096000" cy="494408"/>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350">
                <a:solidFill>
                  <a:srgbClr val="2F528F"/>
                </a:solidFill>
                <a:latin typeface="Calibri" panose="020F0502020204030204" pitchFamily="34" charset="0"/>
                <a:cs typeface="Calibri" panose="020F0502020204030204" pitchFamily="34" charset="0"/>
              </a:rPr>
              <a:t>A greenfield project is one that lacks constraints imposed </a:t>
            </a:r>
            <a:br>
              <a:rPr lang="en-US" sz="1350">
                <a:solidFill>
                  <a:srgbClr val="2F528F"/>
                </a:solidFill>
                <a:latin typeface="Calibri" panose="020F0502020204030204" pitchFamily="34" charset="0"/>
                <a:cs typeface="Calibri" panose="020F0502020204030204" pitchFamily="34" charset="0"/>
              </a:rPr>
            </a:br>
            <a:r>
              <a:rPr lang="en-US" sz="1350">
                <a:solidFill>
                  <a:srgbClr val="2F528F"/>
                </a:solidFill>
                <a:latin typeface="Calibri" panose="020F0502020204030204" pitchFamily="34" charset="0"/>
                <a:cs typeface="Calibri" panose="020F0502020204030204" pitchFamily="34" charset="0"/>
              </a:rPr>
              <a:t>by prior work on the site.</a:t>
            </a:r>
            <a:endParaRPr lang="en-US" sz="1350"/>
          </a:p>
        </p:txBody>
      </p:sp>
      <p:sp>
        <p:nvSpPr>
          <p:cNvPr id="6" name="TextBox 5">
            <a:extLst>
              <a:ext uri="{FF2B5EF4-FFF2-40B4-BE49-F238E27FC236}">
                <a16:creationId xmlns:a16="http://schemas.microsoft.com/office/drawing/2014/main" id="{2EE0D403-D1A5-0CF6-E9F1-9B5A45438E5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01492796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EB5E171-CA2B-488D-AE30-50FC993BD699}"/>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05/06</a:t>
            </a:r>
          </a:p>
        </p:txBody>
      </p:sp>
      <p:sp>
        <p:nvSpPr>
          <p:cNvPr id="4" name="Footer">
            <a:extLst>
              <a:ext uri="{FF2B5EF4-FFF2-40B4-BE49-F238E27FC236}">
                <a16:creationId xmlns:a16="http://schemas.microsoft.com/office/drawing/2014/main" id="{E241E814-235F-4337-865C-C0CB3594F693}"/>
              </a:ext>
            </a:extLst>
          </p:cNvPr>
          <p:cNvSpPr>
            <a:spLocks noGrp="1"/>
          </p:cNvSpPr>
          <p:nvPr>
            <p:ph type="ftr" sz="quarter" idx="10"/>
          </p:nvPr>
        </p:nvSpPr>
        <p:spPr>
          <a:xfrm>
            <a:off x="7315200" y="4826000"/>
            <a:ext cx="444500" cy="304800"/>
          </a:xfrm>
        </p:spPr>
        <p:txBody>
          <a:bodyPr/>
          <a:lstStyle/>
          <a:p>
            <a:r>
              <a:rPr lang="en-GB">
                <a:solidFill>
                  <a:schemeClr val="bg1"/>
                </a:solidFill>
              </a:rPr>
              <a:t>10/35</a:t>
            </a:r>
          </a:p>
        </p:txBody>
      </p:sp>
      <p:sp>
        <p:nvSpPr>
          <p:cNvPr id="3" name="Ref">
            <a:extLst>
              <a:ext uri="{FF2B5EF4-FFF2-40B4-BE49-F238E27FC236}">
                <a16:creationId xmlns:a16="http://schemas.microsoft.com/office/drawing/2014/main" id="{462818C2-91A3-439B-B2A1-541881817D82}"/>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5 : §2.4</a:t>
            </a:r>
            <a:endParaRPr lang="en-GB" sz="675">
              <a:solidFill>
                <a:schemeClr val="bg1"/>
              </a:solidFill>
              <a:latin typeface="Calibri" panose="020F0502020204030204" pitchFamily="34" charset="0"/>
            </a:endParaRPr>
          </a:p>
        </p:txBody>
      </p:sp>
      <p:grpSp>
        <p:nvGrpSpPr>
          <p:cNvPr id="14" name="Group 13">
            <a:extLst>
              <a:ext uri="{FF2B5EF4-FFF2-40B4-BE49-F238E27FC236}">
                <a16:creationId xmlns:a16="http://schemas.microsoft.com/office/drawing/2014/main" id="{BC7D6D5C-F444-7350-3EC4-EF6230005EA2}"/>
              </a:ext>
            </a:extLst>
          </p:cNvPr>
          <p:cNvGrpSpPr/>
          <p:nvPr/>
        </p:nvGrpSpPr>
        <p:grpSpPr>
          <a:xfrm>
            <a:off x="-1817496" y="2681729"/>
            <a:ext cx="12778992" cy="1729096"/>
            <a:chOff x="-1651415" y="3896442"/>
            <a:chExt cx="12778992" cy="2305462"/>
          </a:xfrm>
        </p:grpSpPr>
        <p:sp>
          <p:nvSpPr>
            <p:cNvPr id="10" name="TextBox 9">
              <a:extLst>
                <a:ext uri="{FF2B5EF4-FFF2-40B4-BE49-F238E27FC236}">
                  <a16:creationId xmlns:a16="http://schemas.microsoft.com/office/drawing/2014/main" id="{64B9A2CF-4A50-EAF4-CCFB-04E1FB35DEB6}"/>
                </a:ext>
              </a:extLst>
            </p:cNvPr>
            <p:cNvSpPr txBox="1"/>
            <p:nvPr/>
          </p:nvSpPr>
          <p:spPr>
            <a:xfrm>
              <a:off x="2366344" y="3896442"/>
              <a:ext cx="4400803" cy="451405"/>
            </a:xfrm>
            <a:prstGeom prst="rect">
              <a:avLst/>
            </a:prstGeom>
            <a:noFill/>
          </p:spPr>
          <p:txBody>
            <a:bodyPr wrap="square">
              <a:spAutoFit/>
            </a:bodyPr>
            <a:lstStyle/>
            <a:p>
              <a:pPr algn="ctr"/>
              <a:r>
                <a:rPr lang="en-GB" sz="1600" b="1">
                  <a:solidFill>
                    <a:srgbClr val="2F528F"/>
                  </a:solidFill>
                  <a:latin typeface="Calibri" panose="020F0502020204030204" pitchFamily="34" charset="0"/>
                </a:rPr>
                <a:t>Development of Principles is influenced by:</a:t>
              </a:r>
            </a:p>
          </p:txBody>
        </p:sp>
        <p:graphicFrame>
          <p:nvGraphicFramePr>
            <p:cNvPr id="12" name="TextBox 2">
              <a:extLst>
                <a:ext uri="{FF2B5EF4-FFF2-40B4-BE49-F238E27FC236}">
                  <a16:creationId xmlns:a16="http://schemas.microsoft.com/office/drawing/2014/main" id="{42F19616-909D-3011-590E-170E5B1D1727}"/>
                </a:ext>
              </a:extLst>
            </p:cNvPr>
            <p:cNvGraphicFramePr/>
            <p:nvPr/>
          </p:nvGraphicFramePr>
          <p:xfrm>
            <a:off x="-1651415" y="4766296"/>
            <a:ext cx="12778992" cy="1435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17" name="TextBox 16">
            <a:extLst>
              <a:ext uri="{FF2B5EF4-FFF2-40B4-BE49-F238E27FC236}">
                <a16:creationId xmlns:a16="http://schemas.microsoft.com/office/drawing/2014/main" id="{42895814-F6A5-952C-F649-6EECB3AD2588}"/>
              </a:ext>
            </a:extLst>
          </p:cNvPr>
          <p:cNvSpPr txBox="1"/>
          <p:nvPr/>
        </p:nvSpPr>
        <p:spPr>
          <a:xfrm>
            <a:off x="327528" y="713256"/>
            <a:ext cx="3656267" cy="1323439"/>
          </a:xfrm>
          <a:prstGeom prst="rect">
            <a:avLst/>
          </a:prstGeom>
          <a:noFill/>
        </p:spPr>
        <p:txBody>
          <a:bodyPr wrap="square" lIns="91440" tIns="45720" rIns="91440" bIns="45720" anchor="t">
            <a:spAutoFit/>
          </a:bodyPr>
          <a:lstStyle/>
          <a:p>
            <a:r>
              <a:rPr lang="en-GB" sz="1600" b="1" dirty="0">
                <a:solidFill>
                  <a:srgbClr val="2F528F"/>
                </a:solidFill>
                <a:latin typeface="Calibri" panose="020F0502020204030204" pitchFamily="34" charset="0"/>
              </a:rPr>
              <a:t>Architecture Principles are typically developed by: </a:t>
            </a:r>
          </a:p>
          <a:p>
            <a:pPr marL="213995" indent="-213995">
              <a:buFont typeface="Courier New" panose="02070309020205020404" pitchFamily="49" charset="0"/>
              <a:buChar char="o"/>
            </a:pPr>
            <a:r>
              <a:rPr lang="en-GB" sz="1600" dirty="0">
                <a:solidFill>
                  <a:srgbClr val="2F528F"/>
                </a:solidFill>
                <a:latin typeface="Calibri" panose="020F0502020204030204" pitchFamily="34" charset="0"/>
              </a:rPr>
              <a:t>Enterprise Architects</a:t>
            </a:r>
            <a:endParaRPr lang="en-GB" sz="1600" dirty="0">
              <a:solidFill>
                <a:srgbClr val="2F528F"/>
              </a:solidFill>
              <a:latin typeface="Calibri" panose="020F0502020204030204" pitchFamily="34" charset="0"/>
              <a:cs typeface="Calibri" panose="020F0502020204030204" pitchFamily="34" charset="0"/>
            </a:endParaRPr>
          </a:p>
          <a:p>
            <a:pPr marL="213995" indent="-213995">
              <a:buFont typeface="Courier New" panose="02070309020205020404" pitchFamily="49" charset="0"/>
              <a:buChar char="o"/>
            </a:pPr>
            <a:r>
              <a:rPr lang="en-GB" sz="1600" dirty="0">
                <a:solidFill>
                  <a:srgbClr val="2F528F"/>
                </a:solidFill>
                <a:latin typeface="Calibri"/>
                <a:cs typeface="Calibri"/>
              </a:rPr>
              <a:t>Key stakeholders</a:t>
            </a:r>
          </a:p>
          <a:p>
            <a:pPr marL="213995" indent="-213995">
              <a:buFont typeface="Courier New" panose="02070309020205020404" pitchFamily="49" charset="0"/>
              <a:buChar char="o"/>
            </a:pPr>
            <a:endParaRPr lang="en-GB" sz="1600" dirty="0">
              <a:solidFill>
                <a:srgbClr val="2F528F"/>
              </a:solidFill>
              <a:latin typeface="Calibri" panose="020F0502020204030204" pitchFamily="34" charset="0"/>
              <a:cs typeface="Calibri"/>
            </a:endParaRPr>
          </a:p>
        </p:txBody>
      </p:sp>
      <p:pic>
        <p:nvPicPr>
          <p:cNvPr id="48" name="Picture 48" descr="A black background with a black square&#10;&#10;Description automatically generated">
            <a:extLst>
              <a:ext uri="{FF2B5EF4-FFF2-40B4-BE49-F238E27FC236}">
                <a16:creationId xmlns:a16="http://schemas.microsoft.com/office/drawing/2014/main" id="{9120495E-69C0-9045-B0AB-C81987C4803E}"/>
              </a:ext>
            </a:extLst>
          </p:cNvPr>
          <p:cNvPicPr>
            <a:picLocks noChangeAspect="1"/>
          </p:cNvPicPr>
          <p:nvPr/>
        </p:nvPicPr>
        <p:blipFill>
          <a:blip r:embed="rId8">
            <a:duotone>
              <a:schemeClr val="accent5">
                <a:shade val="45000"/>
                <a:satMod val="135000"/>
              </a:schemeClr>
              <a:prstClr val="white"/>
            </a:duotone>
          </a:blip>
          <a:stretch>
            <a:fillRect/>
          </a:stretch>
        </p:blipFill>
        <p:spPr>
          <a:xfrm>
            <a:off x="3808252" y="825872"/>
            <a:ext cx="1148247" cy="1156037"/>
          </a:xfrm>
          <a:prstGeom prst="rect">
            <a:avLst/>
          </a:prstGeom>
        </p:spPr>
      </p:pic>
      <p:sp>
        <p:nvSpPr>
          <p:cNvPr id="62" name="TextBox 61">
            <a:extLst>
              <a:ext uri="{FF2B5EF4-FFF2-40B4-BE49-F238E27FC236}">
                <a16:creationId xmlns:a16="http://schemas.microsoft.com/office/drawing/2014/main" id="{F3419BBC-6392-2AFC-4360-1B5584F3FE92}"/>
              </a:ext>
            </a:extLst>
          </p:cNvPr>
          <p:cNvSpPr txBox="1"/>
          <p:nvPr/>
        </p:nvSpPr>
        <p:spPr>
          <a:xfrm>
            <a:off x="5665398" y="713256"/>
            <a:ext cx="3656267" cy="830997"/>
          </a:xfrm>
          <a:prstGeom prst="rect">
            <a:avLst/>
          </a:prstGeom>
          <a:noFill/>
        </p:spPr>
        <p:txBody>
          <a:bodyPr wrap="square" lIns="91440" tIns="45720" rIns="91440" bIns="45720" anchor="t">
            <a:spAutoFit/>
          </a:bodyPr>
          <a:lstStyle/>
          <a:p>
            <a:r>
              <a:rPr lang="en-GB" sz="1600" b="1" dirty="0">
                <a:solidFill>
                  <a:srgbClr val="2F528F"/>
                </a:solidFill>
                <a:latin typeface="Calibri"/>
                <a:cs typeface="Calibri"/>
              </a:rPr>
              <a:t>Architecture Principles will be: </a:t>
            </a:r>
            <a:endParaRPr lang="en-GB" sz="1600" b="1" dirty="0">
              <a:solidFill>
                <a:srgbClr val="2F528F"/>
              </a:solidFill>
              <a:latin typeface="Calibri" panose="020F0502020204030204" pitchFamily="34" charset="0"/>
              <a:cs typeface="Calibri" panose="020F0502020204030204" pitchFamily="34" charset="0"/>
            </a:endParaRPr>
          </a:p>
          <a:p>
            <a:pPr marL="213995" indent="-213995">
              <a:buFont typeface="Courier New" panose="02070309020205020404" pitchFamily="49" charset="0"/>
              <a:buChar char="o"/>
            </a:pPr>
            <a:r>
              <a:rPr lang="en-GB" sz="1600" dirty="0">
                <a:solidFill>
                  <a:srgbClr val="2F528F"/>
                </a:solidFill>
                <a:latin typeface="Calibri" panose="020F0502020204030204" pitchFamily="34" charset="0"/>
              </a:rPr>
              <a:t>Informed by enterprise principles</a:t>
            </a:r>
            <a:endParaRPr lang="en-GB" sz="1600" dirty="0">
              <a:solidFill>
                <a:srgbClr val="2F528F"/>
              </a:solidFill>
              <a:latin typeface="Calibri" panose="020F0502020204030204" pitchFamily="34" charset="0"/>
              <a:cs typeface="Calibri" panose="020F0502020204030204" pitchFamily="34" charset="0"/>
            </a:endParaRPr>
          </a:p>
          <a:p>
            <a:pPr marL="213995" indent="-213995">
              <a:buFont typeface="Courier New" panose="02070309020205020404" pitchFamily="49" charset="0"/>
              <a:buChar char="o"/>
            </a:pPr>
            <a:r>
              <a:rPr lang="en-GB" sz="1600" dirty="0">
                <a:solidFill>
                  <a:srgbClr val="2F528F"/>
                </a:solidFill>
                <a:latin typeface="Calibri" panose="020F0502020204030204" pitchFamily="34" charset="0"/>
              </a:rPr>
              <a:t>Clearly articulated</a:t>
            </a:r>
            <a:endParaRPr lang="en-GB" sz="1600" dirty="0">
              <a:solidFill>
                <a:srgbClr val="2F528F"/>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73590E6-FBC1-DFC5-2410-2E7B8E98428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67102947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10D3C33-94D8-4B86-9CFC-69E62744D74F}"/>
              </a:ext>
            </a:extLst>
          </p:cNvPr>
          <p:cNvSpPr>
            <a:spLocks noGrp="1"/>
          </p:cNvSpPr>
          <p:nvPr>
            <p:ph type="title"/>
          </p:nvPr>
        </p:nvSpPr>
        <p:spPr>
          <a:xfrm>
            <a:off x="165100" y="88900"/>
            <a:ext cx="7404100" cy="406400"/>
          </a:xfrm>
        </p:spPr>
        <p:txBody>
          <a:bodyPr>
            <a:normAutofit/>
          </a:bodyPr>
          <a:lstStyle/>
          <a:p>
            <a:r>
              <a:rPr lang="en-GB" b="1">
                <a:solidFill>
                  <a:srgbClr val="2F528F"/>
                </a:solidFill>
              </a:rPr>
              <a:t>EA Principles – 06/06</a:t>
            </a:r>
          </a:p>
        </p:txBody>
      </p:sp>
      <p:sp>
        <p:nvSpPr>
          <p:cNvPr id="3" name="Footer">
            <a:extLst>
              <a:ext uri="{FF2B5EF4-FFF2-40B4-BE49-F238E27FC236}">
                <a16:creationId xmlns:a16="http://schemas.microsoft.com/office/drawing/2014/main" id="{C8EA577B-0446-4F57-B22E-E45921D454E5}"/>
              </a:ext>
            </a:extLst>
          </p:cNvPr>
          <p:cNvSpPr>
            <a:spLocks noGrp="1"/>
          </p:cNvSpPr>
          <p:nvPr>
            <p:ph type="ftr" sz="quarter" idx="10"/>
          </p:nvPr>
        </p:nvSpPr>
        <p:spPr>
          <a:xfrm>
            <a:off x="7315200" y="4826000"/>
            <a:ext cx="444500" cy="304800"/>
          </a:xfrm>
        </p:spPr>
        <p:txBody>
          <a:bodyPr/>
          <a:lstStyle/>
          <a:p>
            <a:r>
              <a:rPr lang="en-GB">
                <a:solidFill>
                  <a:schemeClr val="bg1"/>
                </a:solidFill>
              </a:rPr>
              <a:t>11/35</a:t>
            </a:r>
          </a:p>
        </p:txBody>
      </p:sp>
      <p:sp>
        <p:nvSpPr>
          <p:cNvPr id="6" name="TextBox 5">
            <a:extLst>
              <a:ext uri="{FF2B5EF4-FFF2-40B4-BE49-F238E27FC236}">
                <a16:creationId xmlns:a16="http://schemas.microsoft.com/office/drawing/2014/main" id="{A147C1F6-A07D-4850-9AE8-D18CF83F5053}"/>
              </a:ext>
            </a:extLst>
          </p:cNvPr>
          <p:cNvSpPr txBox="1"/>
          <p:nvPr/>
        </p:nvSpPr>
        <p:spPr>
          <a:xfrm>
            <a:off x="301553" y="2317834"/>
            <a:ext cx="3918333" cy="507831"/>
          </a:xfrm>
          <a:prstGeom prst="rect">
            <a:avLst/>
          </a:prstGeom>
          <a:noFill/>
        </p:spPr>
        <p:txBody>
          <a:bodyPr wrap="square" rtlCol="0">
            <a:spAutoFit/>
          </a:bodyPr>
          <a:lstStyle/>
          <a:p>
            <a:pPr algn="l"/>
            <a:r>
              <a:rPr lang="en-GB" sz="1350" dirty="0">
                <a:solidFill>
                  <a:srgbClr val="2F528F"/>
                </a:solidFill>
                <a:latin typeface="Calibri" panose="020F0502020204030204" pitchFamily="34" charset="0"/>
                <a:cs typeface="Calibri" panose="020F0502020204030204" pitchFamily="34" charset="0"/>
              </a:rPr>
              <a:t>Creating a set of unambiguous principles is not easy</a:t>
            </a:r>
          </a:p>
          <a:p>
            <a:pPr algn="l"/>
            <a:r>
              <a:rPr lang="en-GB" sz="1350" dirty="0">
                <a:solidFill>
                  <a:srgbClr val="2F528F"/>
                </a:solidFill>
                <a:latin typeface="Calibri" panose="020F0502020204030204" pitchFamily="34" charset="0"/>
                <a:cs typeface="Calibri" panose="020F0502020204030204" pitchFamily="34" charset="0"/>
              </a:rPr>
              <a:t>And often not possible.</a:t>
            </a:r>
          </a:p>
        </p:txBody>
      </p:sp>
      <p:grpSp>
        <p:nvGrpSpPr>
          <p:cNvPr id="4" name="Group 3">
            <a:extLst>
              <a:ext uri="{FF2B5EF4-FFF2-40B4-BE49-F238E27FC236}">
                <a16:creationId xmlns:a16="http://schemas.microsoft.com/office/drawing/2014/main" id="{44016A87-866B-EB37-6988-3858B7A00AEE}"/>
              </a:ext>
            </a:extLst>
          </p:cNvPr>
          <p:cNvGrpSpPr/>
          <p:nvPr/>
        </p:nvGrpSpPr>
        <p:grpSpPr>
          <a:xfrm>
            <a:off x="2374214" y="1527533"/>
            <a:ext cx="7848495" cy="1755173"/>
            <a:chOff x="51197" y="1259353"/>
            <a:chExt cx="7848495" cy="2309145"/>
          </a:xfrm>
        </p:grpSpPr>
        <p:graphicFrame>
          <p:nvGraphicFramePr>
            <p:cNvPr id="14" name="TextBox 8">
              <a:extLst>
                <a:ext uri="{FF2B5EF4-FFF2-40B4-BE49-F238E27FC236}">
                  <a16:creationId xmlns:a16="http://schemas.microsoft.com/office/drawing/2014/main" id="{8CEE8DC0-48AA-B63A-A1F0-009D5F3B8434}"/>
                </a:ext>
              </a:extLst>
            </p:cNvPr>
            <p:cNvGraphicFramePr/>
            <p:nvPr>
              <p:extLst>
                <p:ext uri="{D42A27DB-BD31-4B8C-83A1-F6EECF244321}">
                  <p14:modId xmlns:p14="http://schemas.microsoft.com/office/powerpoint/2010/main" val="2569980569"/>
                </p:ext>
              </p:extLst>
            </p:nvPr>
          </p:nvGraphicFramePr>
          <p:xfrm>
            <a:off x="2135750" y="1825513"/>
            <a:ext cx="4383680" cy="1742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a:extLst>
                <a:ext uri="{FF2B5EF4-FFF2-40B4-BE49-F238E27FC236}">
                  <a16:creationId xmlns:a16="http://schemas.microsoft.com/office/drawing/2014/main" id="{253220E5-A5F2-AE22-3A6E-970087EBE0AC}"/>
                </a:ext>
              </a:extLst>
            </p:cNvPr>
            <p:cNvSpPr txBox="1"/>
            <p:nvPr/>
          </p:nvSpPr>
          <p:spPr>
            <a:xfrm>
              <a:off x="51197" y="1259353"/>
              <a:ext cx="7848495" cy="400108"/>
            </a:xfrm>
            <a:prstGeom prst="rect">
              <a:avLst/>
            </a:prstGeom>
            <a:noFill/>
          </p:spPr>
          <p:txBody>
            <a:bodyPr wrap="square" rtlCol="0">
              <a:spAutoFit/>
            </a:bodyPr>
            <a:lstStyle/>
            <a:p>
              <a:pPr algn="ctr"/>
              <a:r>
                <a:rPr lang="en-GB" sz="1350" b="1">
                  <a:solidFill>
                    <a:srgbClr val="2F528F"/>
                  </a:solidFill>
                  <a:latin typeface="Calibri" panose="020F0502020204030204" pitchFamily="34" charset="0"/>
                  <a:cs typeface="Calibri" panose="020F0502020204030204" pitchFamily="34" charset="0"/>
                </a:rPr>
                <a:t>This is especially true:</a:t>
              </a:r>
            </a:p>
          </p:txBody>
        </p:sp>
      </p:grpSp>
      <p:sp>
        <p:nvSpPr>
          <p:cNvPr id="5" name="TextBox 4">
            <a:extLst>
              <a:ext uri="{FF2B5EF4-FFF2-40B4-BE49-F238E27FC236}">
                <a16:creationId xmlns:a16="http://schemas.microsoft.com/office/drawing/2014/main" id="{AE1EB69D-3A9A-6C8F-820A-48606E4D330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375170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3C97B2E-ADFD-4158-998F-5D957FFE3880}"/>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TOGAF® Training – 02/02</a:t>
            </a:r>
          </a:p>
        </p:txBody>
      </p:sp>
      <p:sp>
        <p:nvSpPr>
          <p:cNvPr id="3" name="Footer">
            <a:extLst>
              <a:ext uri="{FF2B5EF4-FFF2-40B4-BE49-F238E27FC236}">
                <a16:creationId xmlns:a16="http://schemas.microsoft.com/office/drawing/2014/main" id="{D3428A0F-E84F-4ED9-8EE2-E747BEACC1C3}"/>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14/40</a:t>
            </a:r>
          </a:p>
        </p:txBody>
      </p:sp>
      <p:graphicFrame>
        <p:nvGraphicFramePr>
          <p:cNvPr id="17" name="TextBox 4">
            <a:extLst>
              <a:ext uri="{FF2B5EF4-FFF2-40B4-BE49-F238E27FC236}">
                <a16:creationId xmlns:a16="http://schemas.microsoft.com/office/drawing/2014/main" id="{CCFE7E77-500C-C5D3-8C54-3A1AE76FC12B}"/>
              </a:ext>
            </a:extLst>
          </p:cNvPr>
          <p:cNvGraphicFramePr/>
          <p:nvPr/>
        </p:nvGraphicFramePr>
        <p:xfrm>
          <a:off x="1002906" y="820382"/>
          <a:ext cx="7331197"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530D6B4-DA63-15EC-AF38-B60F6A86945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10931176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5B00C6-78F4-46DD-9C18-A057E31D592F}"/>
              </a:ext>
            </a:extLst>
          </p:cNvPr>
          <p:cNvPicPr>
            <a:picLocks noChangeAspect="1"/>
          </p:cNvPicPr>
          <p:nvPr/>
        </p:nvPicPr>
        <p:blipFill rotWithShape="1">
          <a:blip r:embed="rId3">
            <a:duotone>
              <a:schemeClr val="accent1">
                <a:shade val="45000"/>
                <a:satMod val="135000"/>
              </a:schemeClr>
              <a:prstClr val="white"/>
            </a:duotone>
          </a:blip>
          <a:srcRect l="1215" t="20702" r="4912" b="6661"/>
          <a:stretch/>
        </p:blipFill>
        <p:spPr>
          <a:xfrm>
            <a:off x="3970346" y="573368"/>
            <a:ext cx="5052076" cy="3548368"/>
          </a:xfrm>
          <a:prstGeom prst="rect">
            <a:avLst/>
          </a:prstGeom>
        </p:spPr>
      </p:pic>
      <p:sp>
        <p:nvSpPr>
          <p:cNvPr id="6" name="TextBox 5">
            <a:extLst>
              <a:ext uri="{FF2B5EF4-FFF2-40B4-BE49-F238E27FC236}">
                <a16:creationId xmlns:a16="http://schemas.microsoft.com/office/drawing/2014/main" id="{0215D126-7EB5-487D-8A07-05B80610657A}"/>
              </a:ext>
            </a:extLst>
          </p:cNvPr>
          <p:cNvSpPr txBox="1"/>
          <p:nvPr/>
        </p:nvSpPr>
        <p:spPr>
          <a:xfrm>
            <a:off x="5287622" y="821436"/>
            <a:ext cx="2936706" cy="276999"/>
          </a:xfrm>
          <a:prstGeom prst="rect">
            <a:avLst/>
          </a:prstGeom>
          <a:noFill/>
        </p:spPr>
        <p:txBody>
          <a:bodyPr wrap="square" rtlCol="0">
            <a:spAutoFit/>
          </a:bodyPr>
          <a:lstStyle/>
          <a:p>
            <a:r>
              <a:rPr lang="en-GB" sz="1200">
                <a:solidFill>
                  <a:srgbClr val="2F528F"/>
                </a:solidFill>
                <a:latin typeface="Calibri" panose="020F0502020204030204" pitchFamily="34" charset="0"/>
              </a:rPr>
              <a:t>Typically, a 5/6 step process</a:t>
            </a:r>
          </a:p>
        </p:txBody>
      </p:sp>
      <p:sp>
        <p:nvSpPr>
          <p:cNvPr id="2" name="Title">
            <a:extLst>
              <a:ext uri="{FF2B5EF4-FFF2-40B4-BE49-F238E27FC236}">
                <a16:creationId xmlns:a16="http://schemas.microsoft.com/office/drawing/2014/main" id="{DFC4D5D0-ED2A-4C1E-B635-11EA236922F7}"/>
              </a:ext>
            </a:extLst>
          </p:cNvPr>
          <p:cNvSpPr>
            <a:spLocks noGrp="1"/>
          </p:cNvSpPr>
          <p:nvPr>
            <p:ph type="title"/>
          </p:nvPr>
        </p:nvSpPr>
        <p:spPr>
          <a:xfrm>
            <a:off x="165100" y="88900"/>
            <a:ext cx="7404100" cy="406400"/>
          </a:xfrm>
        </p:spPr>
        <p:txBody>
          <a:bodyPr>
            <a:normAutofit/>
          </a:bodyPr>
          <a:lstStyle/>
          <a:p>
            <a:r>
              <a:rPr lang="en-GB" b="1">
                <a:solidFill>
                  <a:srgbClr val="2F528F"/>
                </a:solidFill>
              </a:rPr>
              <a:t>The Business Scenario method </a:t>
            </a:r>
          </a:p>
        </p:txBody>
      </p:sp>
      <p:sp>
        <p:nvSpPr>
          <p:cNvPr id="7" name="Footer">
            <a:extLst>
              <a:ext uri="{FF2B5EF4-FFF2-40B4-BE49-F238E27FC236}">
                <a16:creationId xmlns:a16="http://schemas.microsoft.com/office/drawing/2014/main" id="{3E128998-525A-4B82-8E54-E6782E5D1F31}"/>
              </a:ext>
            </a:extLst>
          </p:cNvPr>
          <p:cNvSpPr>
            <a:spLocks noGrp="1"/>
          </p:cNvSpPr>
          <p:nvPr>
            <p:ph type="ftr" sz="quarter" idx="10"/>
          </p:nvPr>
        </p:nvSpPr>
        <p:spPr>
          <a:xfrm>
            <a:off x="7315200" y="4826000"/>
            <a:ext cx="444500" cy="304800"/>
          </a:xfrm>
        </p:spPr>
        <p:txBody>
          <a:bodyPr/>
          <a:lstStyle/>
          <a:p>
            <a:r>
              <a:rPr lang="en-GB">
                <a:solidFill>
                  <a:schemeClr val="bg1"/>
                </a:solidFill>
              </a:rPr>
              <a:t>12/35</a:t>
            </a:r>
          </a:p>
        </p:txBody>
      </p:sp>
      <p:sp>
        <p:nvSpPr>
          <p:cNvPr id="3" name="Ref">
            <a:extLst>
              <a:ext uri="{FF2B5EF4-FFF2-40B4-BE49-F238E27FC236}">
                <a16:creationId xmlns:a16="http://schemas.microsoft.com/office/drawing/2014/main" id="{3C04CB5F-5208-4FEB-BE70-49DED640AF4E}"/>
              </a:ext>
            </a:extLst>
          </p:cNvPr>
          <p:cNvSpPr/>
          <p:nvPr/>
        </p:nvSpPr>
        <p:spPr>
          <a:xfrm>
            <a:off x="434322" y="1921713"/>
            <a:ext cx="4137678" cy="2105947"/>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Business Scenarios : Page 1 : §1</a:t>
            </a:r>
          </a:p>
        </p:txBody>
      </p:sp>
      <p:sp>
        <p:nvSpPr>
          <p:cNvPr id="5" name="TextBox 4">
            <a:extLst>
              <a:ext uri="{FF2B5EF4-FFF2-40B4-BE49-F238E27FC236}">
                <a16:creationId xmlns:a16="http://schemas.microsoft.com/office/drawing/2014/main" id="{61FFA4E6-1855-4C40-8D1D-9D4CEE21679F}"/>
              </a:ext>
            </a:extLst>
          </p:cNvPr>
          <p:cNvSpPr txBox="1"/>
          <p:nvPr/>
        </p:nvSpPr>
        <p:spPr>
          <a:xfrm>
            <a:off x="434322" y="712339"/>
            <a:ext cx="4854324" cy="1338828"/>
          </a:xfrm>
          <a:prstGeom prst="rect">
            <a:avLst/>
          </a:prstGeom>
          <a:noFill/>
        </p:spPr>
        <p:txBody>
          <a:bodyPr wrap="square">
            <a:spAutoFit/>
          </a:bodyPr>
          <a:lstStyle/>
          <a:p>
            <a:r>
              <a:rPr lang="en-GB" sz="1350">
                <a:solidFill>
                  <a:srgbClr val="2F528F"/>
                </a:solidFill>
                <a:latin typeface="Calibri" panose="020F0502020204030204" pitchFamily="34" charset="0"/>
              </a:rPr>
              <a:t>The Business Scenario method – technique</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to validate the premise behind an EA.</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Principally used in the Preliminary, A and B Phases.</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A uniform description of:</a:t>
            </a:r>
          </a:p>
        </p:txBody>
      </p:sp>
      <p:graphicFrame>
        <p:nvGraphicFramePr>
          <p:cNvPr id="9" name="TextBox 2">
            <a:extLst>
              <a:ext uri="{FF2B5EF4-FFF2-40B4-BE49-F238E27FC236}">
                <a16:creationId xmlns:a16="http://schemas.microsoft.com/office/drawing/2014/main" id="{49AD9CD0-19BC-4354-60B7-B0E7C7161999}"/>
              </a:ext>
            </a:extLst>
          </p:cNvPr>
          <p:cNvGraphicFramePr/>
          <p:nvPr>
            <p:extLst>
              <p:ext uri="{D42A27DB-BD31-4B8C-83A1-F6EECF244321}">
                <p14:modId xmlns:p14="http://schemas.microsoft.com/office/powerpoint/2010/main" val="2680581338"/>
              </p:ext>
            </p:extLst>
          </p:nvPr>
        </p:nvGraphicFramePr>
        <p:xfrm>
          <a:off x="504577" y="2105161"/>
          <a:ext cx="3103259" cy="21059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angle: Rounded Corners 11">
            <a:extLst>
              <a:ext uri="{FF2B5EF4-FFF2-40B4-BE49-F238E27FC236}">
                <a16:creationId xmlns:a16="http://schemas.microsoft.com/office/drawing/2014/main" id="{75A878A9-C3F3-82A0-F083-C5EDF94CE936}"/>
              </a:ext>
            </a:extLst>
          </p:cNvPr>
          <p:cNvSpPr/>
          <p:nvPr/>
        </p:nvSpPr>
        <p:spPr>
          <a:xfrm>
            <a:off x="2535853" y="4323086"/>
            <a:ext cx="3640743" cy="342400"/>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2F528F"/>
                </a:solidFill>
                <a:latin typeface="Calibri" panose="020F0502020204030204" pitchFamily="34" charset="0"/>
              </a:rPr>
              <a:t>A good Business Scenario is also “SMART</a:t>
            </a:r>
            <a:endParaRPr lang="en-US" sz="1350"/>
          </a:p>
        </p:txBody>
      </p:sp>
      <p:sp>
        <p:nvSpPr>
          <p:cNvPr id="8" name="TextBox 7">
            <a:extLst>
              <a:ext uri="{FF2B5EF4-FFF2-40B4-BE49-F238E27FC236}">
                <a16:creationId xmlns:a16="http://schemas.microsoft.com/office/drawing/2014/main" id="{B11F9CB8-F7F0-D57D-9599-CACF16C857B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487391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60E3A6E-36BD-49D7-8D2C-227CBE1C8332}"/>
              </a:ext>
            </a:extLst>
          </p:cNvPr>
          <p:cNvSpPr>
            <a:spLocks noGrp="1"/>
          </p:cNvSpPr>
          <p:nvPr>
            <p:ph type="title"/>
          </p:nvPr>
        </p:nvSpPr>
        <p:spPr>
          <a:xfrm>
            <a:off x="165100" y="88900"/>
            <a:ext cx="7404100" cy="406400"/>
          </a:xfrm>
        </p:spPr>
        <p:txBody>
          <a:bodyPr>
            <a:normAutofit/>
          </a:bodyPr>
          <a:lstStyle/>
          <a:p>
            <a:r>
              <a:rPr lang="en-GB" b="1">
                <a:solidFill>
                  <a:srgbClr val="2F528F"/>
                </a:solidFill>
              </a:rPr>
              <a:t>Interoperability - 01/02</a:t>
            </a:r>
          </a:p>
        </p:txBody>
      </p:sp>
      <p:sp>
        <p:nvSpPr>
          <p:cNvPr id="6" name="Footer">
            <a:extLst>
              <a:ext uri="{FF2B5EF4-FFF2-40B4-BE49-F238E27FC236}">
                <a16:creationId xmlns:a16="http://schemas.microsoft.com/office/drawing/2014/main" id="{E063A27E-276D-4C71-9A85-38606F5B501E}"/>
              </a:ext>
            </a:extLst>
          </p:cNvPr>
          <p:cNvSpPr>
            <a:spLocks noGrp="1"/>
          </p:cNvSpPr>
          <p:nvPr>
            <p:ph type="ftr" sz="quarter" idx="10"/>
          </p:nvPr>
        </p:nvSpPr>
        <p:spPr>
          <a:xfrm>
            <a:off x="7315200" y="4826000"/>
            <a:ext cx="444500" cy="304800"/>
          </a:xfrm>
        </p:spPr>
        <p:txBody>
          <a:bodyPr/>
          <a:lstStyle/>
          <a:p>
            <a:r>
              <a:rPr lang="en-GB">
                <a:solidFill>
                  <a:schemeClr val="bg1"/>
                </a:solidFill>
              </a:rPr>
              <a:t>14/35</a:t>
            </a:r>
          </a:p>
        </p:txBody>
      </p:sp>
      <p:sp>
        <p:nvSpPr>
          <p:cNvPr id="3" name="Ref">
            <a:extLst>
              <a:ext uri="{FF2B5EF4-FFF2-40B4-BE49-F238E27FC236}">
                <a16:creationId xmlns:a16="http://schemas.microsoft.com/office/drawing/2014/main" id="{BAD2E495-D3E3-4A40-AF22-347FB89D4CF5}"/>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Introduction and Core Concepts : Page 25 : §3.9</a:t>
            </a:r>
          </a:p>
        </p:txBody>
      </p:sp>
      <p:sp>
        <p:nvSpPr>
          <p:cNvPr id="5" name="TextBox 4">
            <a:extLst>
              <a:ext uri="{FF2B5EF4-FFF2-40B4-BE49-F238E27FC236}">
                <a16:creationId xmlns:a16="http://schemas.microsoft.com/office/drawing/2014/main" id="{0AA7A3B8-F66E-425C-9117-9CA369755843}"/>
              </a:ext>
            </a:extLst>
          </p:cNvPr>
          <p:cNvSpPr txBox="1"/>
          <p:nvPr/>
        </p:nvSpPr>
        <p:spPr>
          <a:xfrm>
            <a:off x="139745" y="768661"/>
            <a:ext cx="7198297" cy="1223412"/>
          </a:xfrm>
          <a:prstGeom prst="rect">
            <a:avLst/>
          </a:prstGeom>
          <a:noFill/>
        </p:spPr>
        <p:txBody>
          <a:bodyPr wrap="square">
            <a:spAutoFit/>
          </a:bodyPr>
          <a:lstStyle/>
          <a:p>
            <a:r>
              <a:rPr lang="en-GB" sz="1500">
                <a:solidFill>
                  <a:srgbClr val="2F528F"/>
                </a:solidFill>
                <a:latin typeface="Calibri" panose="020F0502020204030204" pitchFamily="34" charset="0"/>
              </a:rPr>
              <a:t>"the ability to share information and services“</a:t>
            </a:r>
          </a:p>
          <a:p>
            <a:endParaRPr lang="en-GB" sz="1500">
              <a:solidFill>
                <a:srgbClr val="2F528F"/>
              </a:solidFill>
              <a:latin typeface="Calibri" panose="020F0502020204030204" pitchFamily="34" charset="0"/>
            </a:endParaRPr>
          </a:p>
          <a:p>
            <a:r>
              <a:rPr lang="en-GB" sz="1500">
                <a:solidFill>
                  <a:srgbClr val="2F528F"/>
                </a:solidFill>
                <a:latin typeface="Calibri" panose="020F0502020204030204" pitchFamily="34" charset="0"/>
              </a:rPr>
              <a:t>Determination of interoperability is present throughout the ADM</a:t>
            </a:r>
          </a:p>
          <a:p>
            <a:endParaRPr lang="en-GB" sz="1500">
              <a:solidFill>
                <a:srgbClr val="2F528F"/>
              </a:solidFill>
              <a:latin typeface="Calibri" panose="020F0502020204030204" pitchFamily="34" charset="0"/>
            </a:endParaRPr>
          </a:p>
          <a:p>
            <a:r>
              <a:rPr lang="en-GB" sz="1500">
                <a:solidFill>
                  <a:srgbClr val="2F528F"/>
                </a:solidFill>
                <a:latin typeface="Calibri" panose="020F0502020204030204" pitchFamily="34" charset="0"/>
              </a:rPr>
              <a:t>Many organizations categorize Interoperability:</a:t>
            </a:r>
          </a:p>
        </p:txBody>
      </p:sp>
      <p:graphicFrame>
        <p:nvGraphicFramePr>
          <p:cNvPr id="7" name="Diagram 6">
            <a:extLst>
              <a:ext uri="{FF2B5EF4-FFF2-40B4-BE49-F238E27FC236}">
                <a16:creationId xmlns:a16="http://schemas.microsoft.com/office/drawing/2014/main" id="{FC3BAA8D-D473-AC64-E426-71644F5B5CAE}"/>
              </a:ext>
            </a:extLst>
          </p:cNvPr>
          <p:cNvGraphicFramePr/>
          <p:nvPr>
            <p:extLst>
              <p:ext uri="{D42A27DB-BD31-4B8C-83A1-F6EECF244321}">
                <p14:modId xmlns:p14="http://schemas.microsoft.com/office/powerpoint/2010/main" val="556233605"/>
              </p:ext>
            </p:extLst>
          </p:nvPr>
        </p:nvGraphicFramePr>
        <p:xfrm>
          <a:off x="2222904" y="3926578"/>
          <a:ext cx="4882551" cy="559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extBox 2">
            <a:extLst>
              <a:ext uri="{FF2B5EF4-FFF2-40B4-BE49-F238E27FC236}">
                <a16:creationId xmlns:a16="http://schemas.microsoft.com/office/drawing/2014/main" id="{8B0AE158-67C2-22F7-D226-007E2F51B40B}"/>
              </a:ext>
            </a:extLst>
          </p:cNvPr>
          <p:cNvGraphicFramePr/>
          <p:nvPr/>
        </p:nvGraphicFramePr>
        <p:xfrm>
          <a:off x="2343361" y="2239913"/>
          <a:ext cx="4641639" cy="13250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descr="Shape&#10;&#10;Description automatically generated with low confidence">
            <a:extLst>
              <a:ext uri="{FF2B5EF4-FFF2-40B4-BE49-F238E27FC236}">
                <a16:creationId xmlns:a16="http://schemas.microsoft.com/office/drawing/2014/main" id="{C2722CE7-E805-C588-5033-D81525D0DCF8}"/>
              </a:ext>
            </a:extLst>
          </p:cNvPr>
          <p:cNvPicPr>
            <a:picLocks noChangeAspect="1"/>
          </p:cNvPicPr>
          <p:nvPr/>
        </p:nvPicPr>
        <p:blipFill>
          <a:blip r:embed="rId1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620705" y="862341"/>
            <a:ext cx="921982" cy="921982"/>
          </a:xfrm>
          <a:prstGeom prst="rect">
            <a:avLst/>
          </a:prstGeom>
        </p:spPr>
      </p:pic>
      <p:sp>
        <p:nvSpPr>
          <p:cNvPr id="11" name="TextBox 10">
            <a:extLst>
              <a:ext uri="{FF2B5EF4-FFF2-40B4-BE49-F238E27FC236}">
                <a16:creationId xmlns:a16="http://schemas.microsoft.com/office/drawing/2014/main" id="{B5178B60-299C-1773-3D8B-FDA4665440F8}"/>
              </a:ext>
            </a:extLst>
          </p:cNvPr>
          <p:cNvSpPr txBox="1"/>
          <p:nvPr/>
        </p:nvSpPr>
        <p:spPr>
          <a:xfrm>
            <a:off x="7502799" y="1784323"/>
            <a:ext cx="1285103" cy="346249"/>
          </a:xfrm>
          <a:prstGeom prst="rect">
            <a:avLst/>
          </a:prstGeom>
          <a:noFill/>
        </p:spPr>
        <p:txBody>
          <a:bodyPr wrap="square" rtlCol="0">
            <a:spAutoFit/>
          </a:bodyPr>
          <a:lstStyle/>
          <a:p>
            <a:pPr algn="ctr"/>
            <a:r>
              <a:rPr lang="en-US" sz="900"/>
              <a:t>Illustration:</a:t>
            </a:r>
            <a:br>
              <a:rPr lang="en-US" sz="900"/>
            </a:br>
            <a:r>
              <a:rPr lang="en-US" sz="900"/>
              <a:t> </a:t>
            </a:r>
            <a:r>
              <a:rPr lang="en-GB" sz="900">
                <a:solidFill>
                  <a:srgbClr val="2F528F"/>
                </a:solidFill>
                <a:latin typeface="Calibri" panose="020F0502020204030204" pitchFamily="34" charset="0"/>
              </a:rPr>
              <a:t>Lego </a:t>
            </a:r>
            <a:endParaRPr lang="en-NL" sz="900"/>
          </a:p>
        </p:txBody>
      </p:sp>
      <p:sp>
        <p:nvSpPr>
          <p:cNvPr id="4" name="TextBox 3">
            <a:extLst>
              <a:ext uri="{FF2B5EF4-FFF2-40B4-BE49-F238E27FC236}">
                <a16:creationId xmlns:a16="http://schemas.microsoft.com/office/drawing/2014/main" id="{9569FADB-117A-3571-2BBB-70350F06E0A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358695708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60E3A6E-36BD-49D7-8D2C-227CBE1C8332}"/>
              </a:ext>
            </a:extLst>
          </p:cNvPr>
          <p:cNvSpPr>
            <a:spLocks noGrp="1"/>
          </p:cNvSpPr>
          <p:nvPr>
            <p:ph type="title"/>
          </p:nvPr>
        </p:nvSpPr>
        <p:spPr>
          <a:xfrm>
            <a:off x="165100" y="88900"/>
            <a:ext cx="7404100" cy="406400"/>
          </a:xfrm>
        </p:spPr>
        <p:txBody>
          <a:bodyPr>
            <a:normAutofit/>
          </a:bodyPr>
          <a:lstStyle/>
          <a:p>
            <a:r>
              <a:rPr lang="en-GB" b="1">
                <a:solidFill>
                  <a:srgbClr val="2F528F"/>
                </a:solidFill>
              </a:rPr>
              <a:t>Interoperability - 02/02</a:t>
            </a:r>
          </a:p>
        </p:txBody>
      </p:sp>
      <p:sp>
        <p:nvSpPr>
          <p:cNvPr id="4" name="Footer">
            <a:extLst>
              <a:ext uri="{FF2B5EF4-FFF2-40B4-BE49-F238E27FC236}">
                <a16:creationId xmlns:a16="http://schemas.microsoft.com/office/drawing/2014/main" id="{A77A8953-6DE6-46E0-8A78-D2CD8C6A744A}"/>
              </a:ext>
            </a:extLst>
          </p:cNvPr>
          <p:cNvSpPr>
            <a:spLocks noGrp="1"/>
          </p:cNvSpPr>
          <p:nvPr>
            <p:ph type="ftr" sz="quarter" idx="10"/>
          </p:nvPr>
        </p:nvSpPr>
        <p:spPr>
          <a:xfrm>
            <a:off x="7315200" y="4826000"/>
            <a:ext cx="444500" cy="304800"/>
          </a:xfrm>
        </p:spPr>
        <p:txBody>
          <a:bodyPr/>
          <a:lstStyle/>
          <a:p>
            <a:r>
              <a:rPr lang="en-GB">
                <a:solidFill>
                  <a:schemeClr val="bg1"/>
                </a:solidFill>
              </a:rPr>
              <a:t>15/35</a:t>
            </a:r>
          </a:p>
        </p:txBody>
      </p:sp>
      <p:sp>
        <p:nvSpPr>
          <p:cNvPr id="3" name="Ref">
            <a:extLst>
              <a:ext uri="{FF2B5EF4-FFF2-40B4-BE49-F238E27FC236}">
                <a16:creationId xmlns:a16="http://schemas.microsoft.com/office/drawing/2014/main" id="{BAD2E495-D3E3-4A40-AF22-347FB89D4CF5}"/>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Introduction and Core Concepts : Page 25 : §3.9</a:t>
            </a:r>
          </a:p>
        </p:txBody>
      </p:sp>
      <p:sp>
        <p:nvSpPr>
          <p:cNvPr id="5" name="TextBox 4">
            <a:extLst>
              <a:ext uri="{FF2B5EF4-FFF2-40B4-BE49-F238E27FC236}">
                <a16:creationId xmlns:a16="http://schemas.microsoft.com/office/drawing/2014/main" id="{0AA7A3B8-F66E-425C-9117-9CA369755843}"/>
              </a:ext>
            </a:extLst>
          </p:cNvPr>
          <p:cNvSpPr txBox="1"/>
          <p:nvPr/>
        </p:nvSpPr>
        <p:spPr>
          <a:xfrm>
            <a:off x="591824" y="942679"/>
            <a:ext cx="5738623" cy="761747"/>
          </a:xfrm>
          <a:prstGeom prst="rect">
            <a:avLst/>
          </a:prstGeom>
          <a:noFill/>
        </p:spPr>
        <p:txBody>
          <a:bodyPr wrap="square">
            <a:spAutoFit/>
          </a:bodyPr>
          <a:lstStyle/>
          <a:p>
            <a:r>
              <a:rPr lang="en-GB" sz="1500">
                <a:solidFill>
                  <a:srgbClr val="2F528F"/>
                </a:solidFill>
                <a:latin typeface="Calibri" panose="020F0502020204030204" pitchFamily="34" charset="0"/>
              </a:rPr>
              <a:t>From an IT perspective consider interoperability</a:t>
            </a:r>
          </a:p>
          <a:p>
            <a:r>
              <a:rPr lang="en-GB" sz="1500">
                <a:solidFill>
                  <a:srgbClr val="2F528F"/>
                </a:solidFill>
                <a:latin typeface="Calibri" panose="020F0502020204030204" pitchFamily="34" charset="0"/>
              </a:rPr>
              <a:t>like Enterprise Application Integration (EAI); specifically:</a:t>
            </a:r>
          </a:p>
        </p:txBody>
      </p:sp>
      <p:grpSp>
        <p:nvGrpSpPr>
          <p:cNvPr id="8" name="Group 7">
            <a:extLst>
              <a:ext uri="{FF2B5EF4-FFF2-40B4-BE49-F238E27FC236}">
                <a16:creationId xmlns:a16="http://schemas.microsoft.com/office/drawing/2014/main" id="{0FB3CEAD-DF9D-6252-8A3D-69647793F12F}"/>
              </a:ext>
            </a:extLst>
          </p:cNvPr>
          <p:cNvGrpSpPr/>
          <p:nvPr/>
        </p:nvGrpSpPr>
        <p:grpSpPr>
          <a:xfrm>
            <a:off x="591824" y="2819951"/>
            <a:ext cx="7244128" cy="1465820"/>
            <a:chOff x="1407279" y="1542390"/>
            <a:chExt cx="9377440" cy="1944419"/>
          </a:xfrm>
        </p:grpSpPr>
        <p:sp>
          <p:nvSpPr>
            <p:cNvPr id="9" name="Rectangle 8" descr="Teacher">
              <a:extLst>
                <a:ext uri="{FF2B5EF4-FFF2-40B4-BE49-F238E27FC236}">
                  <a16:creationId xmlns:a16="http://schemas.microsoft.com/office/drawing/2014/main" id="{1DCF06C5-74F4-0924-B59B-D4506BC56D38}"/>
                </a:ext>
              </a:extLst>
            </p:cNvPr>
            <p:cNvSpPr/>
            <p:nvPr/>
          </p:nvSpPr>
          <p:spPr>
            <a:xfrm>
              <a:off x="1977179" y="1542390"/>
              <a:ext cx="932563" cy="93256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NL"/>
            </a:p>
          </p:txBody>
        </p:sp>
        <p:sp>
          <p:nvSpPr>
            <p:cNvPr id="10" name="Freeform: Shape 9">
              <a:extLst>
                <a:ext uri="{FF2B5EF4-FFF2-40B4-BE49-F238E27FC236}">
                  <a16:creationId xmlns:a16="http://schemas.microsoft.com/office/drawing/2014/main" id="{BD7F2EE2-98B0-42C4-27D4-9BE7B1EAD5E0}"/>
                </a:ext>
              </a:extLst>
            </p:cNvPr>
            <p:cNvSpPr/>
            <p:nvPr/>
          </p:nvSpPr>
          <p:spPr>
            <a:xfrm>
              <a:off x="1407279" y="2766809"/>
              <a:ext cx="2072362" cy="720000"/>
            </a:xfrm>
            <a:custGeom>
              <a:avLst/>
              <a:gdLst>
                <a:gd name="connsiteX0" fmla="*/ 0 w 2072362"/>
                <a:gd name="connsiteY0" fmla="*/ 0 h 720000"/>
                <a:gd name="connsiteX1" fmla="*/ 2072362 w 2072362"/>
                <a:gd name="connsiteY1" fmla="*/ 0 h 720000"/>
                <a:gd name="connsiteX2" fmla="*/ 2072362 w 2072362"/>
                <a:gd name="connsiteY2" fmla="*/ 720000 h 720000"/>
                <a:gd name="connsiteX3" fmla="*/ 0 w 2072362"/>
                <a:gd name="connsiteY3" fmla="*/ 720000 h 720000"/>
                <a:gd name="connsiteX4" fmla="*/ 0 w 207236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362" h="720000">
                  <a:moveTo>
                    <a:pt x="0" y="0"/>
                  </a:moveTo>
                  <a:lnTo>
                    <a:pt x="2072362" y="0"/>
                  </a:lnTo>
                  <a:lnTo>
                    <a:pt x="207236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33438">
                <a:lnSpc>
                  <a:spcPct val="90000"/>
                </a:lnSpc>
                <a:spcBef>
                  <a:spcPct val="0"/>
                </a:spcBef>
                <a:spcAft>
                  <a:spcPct val="35000"/>
                </a:spcAft>
              </a:pPr>
              <a:r>
                <a:rPr lang="en-GB" sz="1500"/>
                <a:t>Presentation Integration</a:t>
              </a:r>
              <a:endParaRPr lang="en-US" sz="1500"/>
            </a:p>
          </p:txBody>
        </p:sp>
        <p:sp>
          <p:nvSpPr>
            <p:cNvPr id="11" name="Rectangle 10" descr="Database">
              <a:extLst>
                <a:ext uri="{FF2B5EF4-FFF2-40B4-BE49-F238E27FC236}">
                  <a16:creationId xmlns:a16="http://schemas.microsoft.com/office/drawing/2014/main" id="{7B25ECA6-D3C5-DE1B-E7E0-80AB09793C3B}"/>
                </a:ext>
              </a:extLst>
            </p:cNvPr>
            <p:cNvSpPr/>
            <p:nvPr/>
          </p:nvSpPr>
          <p:spPr>
            <a:xfrm>
              <a:off x="4412205" y="1542390"/>
              <a:ext cx="932563" cy="93256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NL"/>
            </a:p>
          </p:txBody>
        </p:sp>
        <p:sp>
          <p:nvSpPr>
            <p:cNvPr id="12" name="Freeform: Shape 11">
              <a:extLst>
                <a:ext uri="{FF2B5EF4-FFF2-40B4-BE49-F238E27FC236}">
                  <a16:creationId xmlns:a16="http://schemas.microsoft.com/office/drawing/2014/main" id="{E62B7E65-A015-1423-167B-052CB97B8E70}"/>
                </a:ext>
              </a:extLst>
            </p:cNvPr>
            <p:cNvSpPr/>
            <p:nvPr/>
          </p:nvSpPr>
          <p:spPr>
            <a:xfrm>
              <a:off x="3842305" y="2766809"/>
              <a:ext cx="2072362" cy="720000"/>
            </a:xfrm>
            <a:custGeom>
              <a:avLst/>
              <a:gdLst>
                <a:gd name="connsiteX0" fmla="*/ 0 w 2072362"/>
                <a:gd name="connsiteY0" fmla="*/ 0 h 720000"/>
                <a:gd name="connsiteX1" fmla="*/ 2072362 w 2072362"/>
                <a:gd name="connsiteY1" fmla="*/ 0 h 720000"/>
                <a:gd name="connsiteX2" fmla="*/ 2072362 w 2072362"/>
                <a:gd name="connsiteY2" fmla="*/ 720000 h 720000"/>
                <a:gd name="connsiteX3" fmla="*/ 0 w 2072362"/>
                <a:gd name="connsiteY3" fmla="*/ 720000 h 720000"/>
                <a:gd name="connsiteX4" fmla="*/ 0 w 207236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362" h="720000">
                  <a:moveTo>
                    <a:pt x="0" y="0"/>
                  </a:moveTo>
                  <a:lnTo>
                    <a:pt x="2072362" y="0"/>
                  </a:lnTo>
                  <a:lnTo>
                    <a:pt x="207236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33438">
                <a:lnSpc>
                  <a:spcPct val="90000"/>
                </a:lnSpc>
                <a:spcBef>
                  <a:spcPct val="0"/>
                </a:spcBef>
                <a:spcAft>
                  <a:spcPct val="35000"/>
                </a:spcAft>
              </a:pPr>
              <a:r>
                <a:rPr lang="en-GB" sz="1500"/>
                <a:t>Information Integration</a:t>
              </a:r>
              <a:endParaRPr lang="en-US" sz="1500"/>
            </a:p>
          </p:txBody>
        </p:sp>
        <p:sp>
          <p:nvSpPr>
            <p:cNvPr id="13" name="Rectangle 12" descr="Gears">
              <a:extLst>
                <a:ext uri="{FF2B5EF4-FFF2-40B4-BE49-F238E27FC236}">
                  <a16:creationId xmlns:a16="http://schemas.microsoft.com/office/drawing/2014/main" id="{955F3DDB-47A9-1D99-3F15-C3F060B30766}"/>
                </a:ext>
              </a:extLst>
            </p:cNvPr>
            <p:cNvSpPr/>
            <p:nvPr/>
          </p:nvSpPr>
          <p:spPr>
            <a:xfrm>
              <a:off x="6847231" y="1542390"/>
              <a:ext cx="932563" cy="93256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NL"/>
            </a:p>
          </p:txBody>
        </p:sp>
        <p:sp>
          <p:nvSpPr>
            <p:cNvPr id="14" name="Freeform: Shape 13">
              <a:extLst>
                <a:ext uri="{FF2B5EF4-FFF2-40B4-BE49-F238E27FC236}">
                  <a16:creationId xmlns:a16="http://schemas.microsoft.com/office/drawing/2014/main" id="{363F6E23-26CF-2C9D-98F5-3F83B2F5945A}"/>
                </a:ext>
              </a:extLst>
            </p:cNvPr>
            <p:cNvSpPr/>
            <p:nvPr/>
          </p:nvSpPr>
          <p:spPr>
            <a:xfrm>
              <a:off x="6277331" y="2766809"/>
              <a:ext cx="2072362" cy="720000"/>
            </a:xfrm>
            <a:custGeom>
              <a:avLst/>
              <a:gdLst>
                <a:gd name="connsiteX0" fmla="*/ 0 w 2072362"/>
                <a:gd name="connsiteY0" fmla="*/ 0 h 720000"/>
                <a:gd name="connsiteX1" fmla="*/ 2072362 w 2072362"/>
                <a:gd name="connsiteY1" fmla="*/ 0 h 720000"/>
                <a:gd name="connsiteX2" fmla="*/ 2072362 w 2072362"/>
                <a:gd name="connsiteY2" fmla="*/ 720000 h 720000"/>
                <a:gd name="connsiteX3" fmla="*/ 0 w 2072362"/>
                <a:gd name="connsiteY3" fmla="*/ 720000 h 720000"/>
                <a:gd name="connsiteX4" fmla="*/ 0 w 207236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362" h="720000">
                  <a:moveTo>
                    <a:pt x="0" y="0"/>
                  </a:moveTo>
                  <a:lnTo>
                    <a:pt x="2072362" y="0"/>
                  </a:lnTo>
                  <a:lnTo>
                    <a:pt x="207236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33438">
                <a:lnSpc>
                  <a:spcPct val="90000"/>
                </a:lnSpc>
                <a:spcBef>
                  <a:spcPct val="0"/>
                </a:spcBef>
                <a:spcAft>
                  <a:spcPct val="35000"/>
                </a:spcAft>
              </a:pPr>
              <a:r>
                <a:rPr lang="en-GB" sz="1500"/>
                <a:t>Application Integration</a:t>
              </a:r>
              <a:endParaRPr lang="en-US" sz="1500"/>
            </a:p>
          </p:txBody>
        </p:sp>
        <p:sp>
          <p:nvSpPr>
            <p:cNvPr id="15" name="Rectangle 14" descr="Checkmark">
              <a:extLst>
                <a:ext uri="{FF2B5EF4-FFF2-40B4-BE49-F238E27FC236}">
                  <a16:creationId xmlns:a16="http://schemas.microsoft.com/office/drawing/2014/main" id="{48FA450D-F9FB-9517-4AB4-0E3F77861611}"/>
                </a:ext>
              </a:extLst>
            </p:cNvPr>
            <p:cNvSpPr/>
            <p:nvPr/>
          </p:nvSpPr>
          <p:spPr>
            <a:xfrm>
              <a:off x="9282257" y="1542390"/>
              <a:ext cx="932563" cy="93256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NL"/>
            </a:p>
          </p:txBody>
        </p:sp>
        <p:sp>
          <p:nvSpPr>
            <p:cNvPr id="16" name="Freeform: Shape 15">
              <a:extLst>
                <a:ext uri="{FF2B5EF4-FFF2-40B4-BE49-F238E27FC236}">
                  <a16:creationId xmlns:a16="http://schemas.microsoft.com/office/drawing/2014/main" id="{90950039-17C6-3DF9-868E-CC0646897CCC}"/>
                </a:ext>
              </a:extLst>
            </p:cNvPr>
            <p:cNvSpPr/>
            <p:nvPr/>
          </p:nvSpPr>
          <p:spPr>
            <a:xfrm>
              <a:off x="8712357" y="2766809"/>
              <a:ext cx="2072362" cy="720000"/>
            </a:xfrm>
            <a:custGeom>
              <a:avLst/>
              <a:gdLst>
                <a:gd name="connsiteX0" fmla="*/ 0 w 2072362"/>
                <a:gd name="connsiteY0" fmla="*/ 0 h 720000"/>
                <a:gd name="connsiteX1" fmla="*/ 2072362 w 2072362"/>
                <a:gd name="connsiteY1" fmla="*/ 0 h 720000"/>
                <a:gd name="connsiteX2" fmla="*/ 2072362 w 2072362"/>
                <a:gd name="connsiteY2" fmla="*/ 720000 h 720000"/>
                <a:gd name="connsiteX3" fmla="*/ 0 w 2072362"/>
                <a:gd name="connsiteY3" fmla="*/ 720000 h 720000"/>
                <a:gd name="connsiteX4" fmla="*/ 0 w 207236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362" h="720000">
                  <a:moveTo>
                    <a:pt x="0" y="0"/>
                  </a:moveTo>
                  <a:lnTo>
                    <a:pt x="2072362" y="0"/>
                  </a:lnTo>
                  <a:lnTo>
                    <a:pt x="207236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33438">
                <a:lnSpc>
                  <a:spcPct val="90000"/>
                </a:lnSpc>
                <a:spcBef>
                  <a:spcPct val="0"/>
                </a:spcBef>
                <a:spcAft>
                  <a:spcPct val="35000"/>
                </a:spcAft>
              </a:pPr>
              <a:r>
                <a:rPr lang="en-GB" sz="1500"/>
                <a:t>Technical Integration</a:t>
              </a:r>
              <a:endParaRPr lang="en-US" sz="1500"/>
            </a:p>
          </p:txBody>
        </p:sp>
      </p:grpSp>
      <p:pic>
        <p:nvPicPr>
          <p:cNvPr id="17" name="Picture 16" descr="Shape&#10;&#10;Description automatically generated with low confidence">
            <a:extLst>
              <a:ext uri="{FF2B5EF4-FFF2-40B4-BE49-F238E27FC236}">
                <a16:creationId xmlns:a16="http://schemas.microsoft.com/office/drawing/2014/main" id="{67068302-1881-0E6A-AFF7-7352F39BE6DE}"/>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540047" y="761183"/>
            <a:ext cx="1124739" cy="1124739"/>
          </a:xfrm>
          <a:prstGeom prst="rect">
            <a:avLst/>
          </a:prstGeom>
        </p:spPr>
      </p:pic>
      <p:sp>
        <p:nvSpPr>
          <p:cNvPr id="18" name="TextBox 17">
            <a:extLst>
              <a:ext uri="{FF2B5EF4-FFF2-40B4-BE49-F238E27FC236}">
                <a16:creationId xmlns:a16="http://schemas.microsoft.com/office/drawing/2014/main" id="{1270ED1F-88DA-3DBF-C802-DA7C99773252}"/>
              </a:ext>
            </a:extLst>
          </p:cNvPr>
          <p:cNvSpPr txBox="1"/>
          <p:nvPr/>
        </p:nvSpPr>
        <p:spPr>
          <a:xfrm>
            <a:off x="6700960" y="1911247"/>
            <a:ext cx="963827" cy="369332"/>
          </a:xfrm>
          <a:prstGeom prst="rect">
            <a:avLst/>
          </a:prstGeom>
          <a:noFill/>
        </p:spPr>
        <p:txBody>
          <a:bodyPr wrap="square" rtlCol="0">
            <a:spAutoFit/>
          </a:bodyPr>
          <a:lstStyle/>
          <a:p>
            <a:pPr algn="ctr"/>
            <a:r>
              <a:rPr lang="en-US" sz="900"/>
              <a:t>Illustration: </a:t>
            </a:r>
            <a:br>
              <a:rPr lang="en-US" sz="900"/>
            </a:br>
            <a:r>
              <a:rPr lang="en-US" sz="900"/>
              <a:t>Gears</a:t>
            </a:r>
            <a:endParaRPr lang="en-NL" sz="900"/>
          </a:p>
        </p:txBody>
      </p:sp>
      <p:sp>
        <p:nvSpPr>
          <p:cNvPr id="6" name="TextBox 5">
            <a:extLst>
              <a:ext uri="{FF2B5EF4-FFF2-40B4-BE49-F238E27FC236}">
                <a16:creationId xmlns:a16="http://schemas.microsoft.com/office/drawing/2014/main" id="{F65046E1-DA51-00E1-E5B7-458F1990385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32371143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6AFBD8E-E6F9-42B6-8292-03F0B931BFA7}"/>
              </a:ext>
            </a:extLst>
          </p:cNvPr>
          <p:cNvSpPr>
            <a:spLocks noGrp="1"/>
          </p:cNvSpPr>
          <p:nvPr>
            <p:ph type="title"/>
          </p:nvPr>
        </p:nvSpPr>
        <p:spPr>
          <a:xfrm>
            <a:off x="165100" y="88900"/>
            <a:ext cx="7404100" cy="406400"/>
          </a:xfrm>
        </p:spPr>
        <p:txBody>
          <a:bodyPr>
            <a:normAutofit/>
          </a:bodyPr>
          <a:lstStyle/>
          <a:p>
            <a:r>
              <a:rPr lang="en-GB" b="1">
                <a:solidFill>
                  <a:srgbClr val="2F528F"/>
                </a:solidFill>
              </a:rPr>
              <a:t>Business Transformation Readiness Assessment – 01/03</a:t>
            </a:r>
          </a:p>
        </p:txBody>
      </p:sp>
      <p:sp>
        <p:nvSpPr>
          <p:cNvPr id="6" name="Footer">
            <a:extLst>
              <a:ext uri="{FF2B5EF4-FFF2-40B4-BE49-F238E27FC236}">
                <a16:creationId xmlns:a16="http://schemas.microsoft.com/office/drawing/2014/main" id="{106AC97F-D8A9-47D3-AFB2-504C4DF5E318}"/>
              </a:ext>
            </a:extLst>
          </p:cNvPr>
          <p:cNvSpPr>
            <a:spLocks noGrp="1"/>
          </p:cNvSpPr>
          <p:nvPr>
            <p:ph type="ftr" sz="quarter" idx="10"/>
          </p:nvPr>
        </p:nvSpPr>
        <p:spPr>
          <a:xfrm>
            <a:off x="7315200" y="4826000"/>
            <a:ext cx="444500" cy="304800"/>
          </a:xfrm>
        </p:spPr>
        <p:txBody>
          <a:bodyPr/>
          <a:lstStyle/>
          <a:p>
            <a:r>
              <a:rPr lang="en-GB">
                <a:solidFill>
                  <a:schemeClr val="bg1"/>
                </a:solidFill>
              </a:rPr>
              <a:t>16/35</a:t>
            </a:r>
          </a:p>
        </p:txBody>
      </p:sp>
      <p:sp>
        <p:nvSpPr>
          <p:cNvPr id="3" name="Ref">
            <a:extLst>
              <a:ext uri="{FF2B5EF4-FFF2-40B4-BE49-F238E27FC236}">
                <a16:creationId xmlns:a16="http://schemas.microsoft.com/office/drawing/2014/main" id="{FFFD5B35-638E-4391-96A0-957A5FF5872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59 : §8.1</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ADE802C5-D3DB-4D42-B6FD-77ABFD035811}"/>
              </a:ext>
            </a:extLst>
          </p:cNvPr>
          <p:cNvSpPr txBox="1"/>
          <p:nvPr/>
        </p:nvSpPr>
        <p:spPr>
          <a:xfrm>
            <a:off x="189851" y="658874"/>
            <a:ext cx="6363349" cy="507831"/>
          </a:xfrm>
          <a:prstGeom prst="rect">
            <a:avLst/>
          </a:prstGeom>
          <a:noFill/>
        </p:spPr>
        <p:txBody>
          <a:bodyPr wrap="square">
            <a:spAutoFit/>
          </a:bodyPr>
          <a:lstStyle/>
          <a:p>
            <a:pPr>
              <a:tabLst>
                <a:tab pos="1346597" algn="l"/>
              </a:tabLst>
            </a:pPr>
            <a:r>
              <a:rPr lang="en-GB" sz="1500" b="1">
                <a:solidFill>
                  <a:srgbClr val="2F528F"/>
                </a:solidFill>
                <a:latin typeface="Calibri" panose="020F0502020204030204" pitchFamily="34" charset="0"/>
              </a:rPr>
              <a:t>The Human </a:t>
            </a:r>
            <a:r>
              <a:rPr lang="en-GB" sz="1350" b="1">
                <a:solidFill>
                  <a:srgbClr val="2F528F"/>
                </a:solidFill>
                <a:latin typeface="Calibri" panose="020F0502020204030204" pitchFamily="34" charset="0"/>
              </a:rPr>
              <a:t>Element</a:t>
            </a:r>
            <a:r>
              <a:rPr lang="en-GB" sz="1500" b="1">
                <a:solidFill>
                  <a:srgbClr val="2F528F"/>
                </a:solidFill>
                <a:latin typeface="Calibri" panose="020F0502020204030204" pitchFamily="34" charset="0"/>
              </a:rPr>
              <a:t> </a:t>
            </a:r>
            <a:br>
              <a:rPr lang="en-GB" sz="1500">
                <a:solidFill>
                  <a:srgbClr val="2F528F"/>
                </a:solidFill>
                <a:latin typeface="Calibri" panose="020F0502020204030204" pitchFamily="34" charset="0"/>
              </a:rPr>
            </a:br>
            <a:r>
              <a:rPr lang="en-GB" sz="1350">
                <a:solidFill>
                  <a:srgbClr val="2F528F"/>
                </a:solidFill>
                <a:latin typeface="Calibri" panose="020F0502020204030204" pitchFamily="34" charset="0"/>
              </a:rPr>
              <a:t>– the most important change dimension</a:t>
            </a:r>
            <a:r>
              <a:rPr lang="en-GB" sz="1050">
                <a:solidFill>
                  <a:srgbClr val="002060"/>
                </a:solidFill>
                <a:latin typeface="Calibri" panose="020F0502020204030204" pitchFamily="34" charset="0"/>
              </a:rPr>
              <a:t>.</a:t>
            </a:r>
          </a:p>
        </p:txBody>
      </p:sp>
      <p:graphicFrame>
        <p:nvGraphicFramePr>
          <p:cNvPr id="13" name="TextBox 2">
            <a:extLst>
              <a:ext uri="{FF2B5EF4-FFF2-40B4-BE49-F238E27FC236}">
                <a16:creationId xmlns:a16="http://schemas.microsoft.com/office/drawing/2014/main" id="{9FDA2617-7A29-837F-FAA7-83DE88CD979D}"/>
              </a:ext>
            </a:extLst>
          </p:cNvPr>
          <p:cNvGraphicFramePr/>
          <p:nvPr/>
        </p:nvGraphicFramePr>
        <p:xfrm>
          <a:off x="43841" y="1379726"/>
          <a:ext cx="8430017" cy="1268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22A7DD44-6803-02FC-7189-CD885107F8AA}"/>
              </a:ext>
            </a:extLst>
          </p:cNvPr>
          <p:cNvSpPr txBox="1"/>
          <p:nvPr/>
        </p:nvSpPr>
        <p:spPr>
          <a:xfrm>
            <a:off x="189851" y="2708049"/>
            <a:ext cx="4581144" cy="276999"/>
          </a:xfrm>
          <a:prstGeom prst="rect">
            <a:avLst/>
          </a:prstGeom>
          <a:noFill/>
        </p:spPr>
        <p:txBody>
          <a:bodyPr wrap="square">
            <a:spAutoFit/>
          </a:bodyPr>
          <a:lstStyle/>
          <a:p>
            <a:r>
              <a:rPr lang="en-GB" sz="1350" b="1">
                <a:solidFill>
                  <a:srgbClr val="2F528F"/>
                </a:solidFill>
                <a:latin typeface="Calibri" panose="020F0502020204030204" pitchFamily="34" charset="0"/>
              </a:rPr>
              <a:t>The recommended activities are:</a:t>
            </a:r>
          </a:p>
        </p:txBody>
      </p:sp>
      <p:graphicFrame>
        <p:nvGraphicFramePr>
          <p:cNvPr id="26" name="TextBox 2">
            <a:extLst>
              <a:ext uri="{FF2B5EF4-FFF2-40B4-BE49-F238E27FC236}">
                <a16:creationId xmlns:a16="http://schemas.microsoft.com/office/drawing/2014/main" id="{2DC50E18-C0B5-1B50-8984-261474E2291F}"/>
              </a:ext>
            </a:extLst>
          </p:cNvPr>
          <p:cNvGraphicFramePr/>
          <p:nvPr>
            <p:extLst>
              <p:ext uri="{D42A27DB-BD31-4B8C-83A1-F6EECF244321}">
                <p14:modId xmlns:p14="http://schemas.microsoft.com/office/powerpoint/2010/main" val="248805129"/>
              </p:ext>
            </p:extLst>
          </p:nvPr>
        </p:nvGraphicFramePr>
        <p:xfrm>
          <a:off x="2005307" y="3044716"/>
          <a:ext cx="5412866" cy="1680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FC342A11-0A1B-2F97-75F8-8BD9DACF5A0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89924658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6AFBD8E-E6F9-42B6-8292-03F0B931BFA7}"/>
              </a:ext>
            </a:extLst>
          </p:cNvPr>
          <p:cNvSpPr>
            <a:spLocks noGrp="1"/>
          </p:cNvSpPr>
          <p:nvPr>
            <p:ph type="title"/>
          </p:nvPr>
        </p:nvSpPr>
        <p:spPr>
          <a:xfrm>
            <a:off x="165100" y="88900"/>
            <a:ext cx="7404100" cy="406400"/>
          </a:xfrm>
        </p:spPr>
        <p:txBody>
          <a:bodyPr>
            <a:normAutofit/>
          </a:bodyPr>
          <a:lstStyle/>
          <a:p>
            <a:r>
              <a:rPr lang="en-GB" b="1">
                <a:solidFill>
                  <a:srgbClr val="2F528F"/>
                </a:solidFill>
              </a:rPr>
              <a:t>Business Transformation Readiness Assessment – 02/03</a:t>
            </a:r>
          </a:p>
        </p:txBody>
      </p:sp>
      <p:sp>
        <p:nvSpPr>
          <p:cNvPr id="4" name="Footer">
            <a:extLst>
              <a:ext uri="{FF2B5EF4-FFF2-40B4-BE49-F238E27FC236}">
                <a16:creationId xmlns:a16="http://schemas.microsoft.com/office/drawing/2014/main" id="{0A369FC8-EEDD-4AB5-89F2-F03EBFE7A566}"/>
              </a:ext>
            </a:extLst>
          </p:cNvPr>
          <p:cNvSpPr>
            <a:spLocks noGrp="1"/>
          </p:cNvSpPr>
          <p:nvPr>
            <p:ph type="ftr" sz="quarter" idx="10"/>
          </p:nvPr>
        </p:nvSpPr>
        <p:spPr>
          <a:xfrm>
            <a:off x="7315200" y="4826000"/>
            <a:ext cx="444500" cy="304800"/>
          </a:xfrm>
        </p:spPr>
        <p:txBody>
          <a:bodyPr/>
          <a:lstStyle/>
          <a:p>
            <a:r>
              <a:rPr lang="en-GB">
                <a:solidFill>
                  <a:schemeClr val="bg1"/>
                </a:solidFill>
              </a:rPr>
              <a:t>17/35</a:t>
            </a:r>
          </a:p>
        </p:txBody>
      </p:sp>
      <p:sp>
        <p:nvSpPr>
          <p:cNvPr id="3" name="Ref">
            <a:extLst>
              <a:ext uri="{FF2B5EF4-FFF2-40B4-BE49-F238E27FC236}">
                <a16:creationId xmlns:a16="http://schemas.microsoft.com/office/drawing/2014/main" id="{FFFD5B35-638E-4391-96A0-957A5FF5872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59 : §8.1</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AA03DAA8-40CB-48F9-95C7-79CA0B46DF60}"/>
              </a:ext>
            </a:extLst>
          </p:cNvPr>
          <p:cNvSpPr txBox="1"/>
          <p:nvPr/>
        </p:nvSpPr>
        <p:spPr>
          <a:xfrm>
            <a:off x="719160" y="606431"/>
            <a:ext cx="3852840" cy="276999"/>
          </a:xfrm>
          <a:prstGeom prst="rect">
            <a:avLst/>
          </a:prstGeom>
          <a:noFill/>
        </p:spPr>
        <p:txBody>
          <a:bodyPr wrap="square">
            <a:spAutoFit/>
          </a:bodyPr>
          <a:lstStyle/>
          <a:p>
            <a:r>
              <a:rPr lang="en-GB" sz="1350" b="1">
                <a:solidFill>
                  <a:srgbClr val="2F528F"/>
                </a:solidFill>
                <a:latin typeface="Calibri" panose="020F0502020204030204" pitchFamily="34" charset="0"/>
              </a:rPr>
              <a:t>BTEP uses a Readiness Rating Scheme</a:t>
            </a:r>
          </a:p>
        </p:txBody>
      </p:sp>
      <p:pic>
        <p:nvPicPr>
          <p:cNvPr id="15" name="Picture 14">
            <a:extLst>
              <a:ext uri="{FF2B5EF4-FFF2-40B4-BE49-F238E27FC236}">
                <a16:creationId xmlns:a16="http://schemas.microsoft.com/office/drawing/2014/main" id="{9ACA3850-28AF-4F26-96FE-AC7AFB5E0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092" y="945202"/>
            <a:ext cx="4889817" cy="2667173"/>
          </a:xfrm>
          <a:prstGeom prst="rect">
            <a:avLst/>
          </a:prstGeom>
        </p:spPr>
      </p:pic>
      <p:sp>
        <p:nvSpPr>
          <p:cNvPr id="13" name="TextBox 12">
            <a:extLst>
              <a:ext uri="{FF2B5EF4-FFF2-40B4-BE49-F238E27FC236}">
                <a16:creationId xmlns:a16="http://schemas.microsoft.com/office/drawing/2014/main" id="{B75D0CE6-2193-46ED-977C-57BF2C87DC9B}"/>
              </a:ext>
            </a:extLst>
          </p:cNvPr>
          <p:cNvSpPr txBox="1"/>
          <p:nvPr/>
        </p:nvSpPr>
        <p:spPr>
          <a:xfrm>
            <a:off x="2499875" y="3713015"/>
            <a:ext cx="4297740" cy="276999"/>
          </a:xfrm>
          <a:prstGeom prst="rect">
            <a:avLst/>
          </a:prstGeom>
          <a:noFill/>
        </p:spPr>
        <p:txBody>
          <a:bodyPr wrap="square">
            <a:spAutoFit/>
          </a:bodyPr>
          <a:lstStyle/>
          <a:p>
            <a:r>
              <a:rPr lang="en-GB" sz="1350" b="1">
                <a:solidFill>
                  <a:srgbClr val="2F528F"/>
                </a:solidFill>
                <a:latin typeface="Calibri" panose="020F0502020204030204" pitchFamily="34" charset="0"/>
              </a:rPr>
              <a:t>The columns against each factor score for:</a:t>
            </a:r>
          </a:p>
        </p:txBody>
      </p:sp>
      <p:grpSp>
        <p:nvGrpSpPr>
          <p:cNvPr id="6" name="Group 5">
            <a:extLst>
              <a:ext uri="{FF2B5EF4-FFF2-40B4-BE49-F238E27FC236}">
                <a16:creationId xmlns:a16="http://schemas.microsoft.com/office/drawing/2014/main" id="{EA66A993-5C77-F236-920B-81E8B59E3E11}"/>
              </a:ext>
            </a:extLst>
          </p:cNvPr>
          <p:cNvGrpSpPr/>
          <p:nvPr/>
        </p:nvGrpSpPr>
        <p:grpSpPr>
          <a:xfrm>
            <a:off x="1295903" y="4043708"/>
            <a:ext cx="6552194" cy="611743"/>
            <a:chOff x="1782445" y="5423403"/>
            <a:chExt cx="5630988" cy="815658"/>
          </a:xfrm>
        </p:grpSpPr>
        <p:sp>
          <p:nvSpPr>
            <p:cNvPr id="7" name="Freeform: Shape 6">
              <a:extLst>
                <a:ext uri="{FF2B5EF4-FFF2-40B4-BE49-F238E27FC236}">
                  <a16:creationId xmlns:a16="http://schemas.microsoft.com/office/drawing/2014/main" id="{215468A5-E031-D4EE-955F-591C502ACC41}"/>
                </a:ext>
              </a:extLst>
            </p:cNvPr>
            <p:cNvSpPr/>
            <p:nvPr/>
          </p:nvSpPr>
          <p:spPr>
            <a:xfrm>
              <a:off x="1782445" y="5423403"/>
              <a:ext cx="1683202" cy="815658"/>
            </a:xfrm>
            <a:custGeom>
              <a:avLst/>
              <a:gdLst>
                <a:gd name="connsiteX0" fmla="*/ 0 w 1631316"/>
                <a:gd name="connsiteY0" fmla="*/ 0 h 815658"/>
                <a:gd name="connsiteX1" fmla="*/ 1631316 w 1631316"/>
                <a:gd name="connsiteY1" fmla="*/ 0 h 815658"/>
                <a:gd name="connsiteX2" fmla="*/ 1631316 w 1631316"/>
                <a:gd name="connsiteY2" fmla="*/ 815658 h 815658"/>
                <a:gd name="connsiteX3" fmla="*/ 0 w 1631316"/>
                <a:gd name="connsiteY3" fmla="*/ 815658 h 815658"/>
                <a:gd name="connsiteX4" fmla="*/ 0 w 1631316"/>
                <a:gd name="connsiteY4" fmla="*/ 0 h 81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316" h="815658">
                  <a:moveTo>
                    <a:pt x="0" y="0"/>
                  </a:moveTo>
                  <a:lnTo>
                    <a:pt x="1631316" y="0"/>
                  </a:lnTo>
                  <a:lnTo>
                    <a:pt x="1631316" y="815658"/>
                  </a:lnTo>
                  <a:lnTo>
                    <a:pt x="0" y="815658"/>
                  </a:lnTo>
                  <a:lnTo>
                    <a:pt x="0" y="0"/>
                  </a:lnTo>
                  <a:close/>
                </a:path>
              </a:pathLst>
            </a:custGeom>
            <a:ln cap="rnd"/>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algn="ctr" defTabSz="666750">
                <a:lnSpc>
                  <a:spcPct val="90000"/>
                </a:lnSpc>
                <a:spcBef>
                  <a:spcPct val="0"/>
                </a:spcBef>
                <a:spcAft>
                  <a:spcPct val="35000"/>
                </a:spcAft>
              </a:pPr>
              <a:r>
                <a:rPr lang="en-GB" sz="1350" b="1"/>
                <a:t>Urgency</a:t>
              </a:r>
              <a:endParaRPr lang="en-US" sz="1350"/>
            </a:p>
          </p:txBody>
        </p:sp>
        <p:sp>
          <p:nvSpPr>
            <p:cNvPr id="16" name="Freeform: Shape 15">
              <a:extLst>
                <a:ext uri="{FF2B5EF4-FFF2-40B4-BE49-F238E27FC236}">
                  <a16:creationId xmlns:a16="http://schemas.microsoft.com/office/drawing/2014/main" id="{A13C10B0-F985-689C-CEF9-AF5C245CD613}"/>
                </a:ext>
              </a:extLst>
            </p:cNvPr>
            <p:cNvSpPr/>
            <p:nvPr/>
          </p:nvSpPr>
          <p:spPr>
            <a:xfrm>
              <a:off x="3756340" y="5423403"/>
              <a:ext cx="1683202" cy="815658"/>
            </a:xfrm>
            <a:custGeom>
              <a:avLst/>
              <a:gdLst>
                <a:gd name="connsiteX0" fmla="*/ 0 w 1631316"/>
                <a:gd name="connsiteY0" fmla="*/ 0 h 815658"/>
                <a:gd name="connsiteX1" fmla="*/ 1631316 w 1631316"/>
                <a:gd name="connsiteY1" fmla="*/ 0 h 815658"/>
                <a:gd name="connsiteX2" fmla="*/ 1631316 w 1631316"/>
                <a:gd name="connsiteY2" fmla="*/ 815658 h 815658"/>
                <a:gd name="connsiteX3" fmla="*/ 0 w 1631316"/>
                <a:gd name="connsiteY3" fmla="*/ 815658 h 815658"/>
                <a:gd name="connsiteX4" fmla="*/ 0 w 1631316"/>
                <a:gd name="connsiteY4" fmla="*/ 0 h 81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316" h="815658">
                  <a:moveTo>
                    <a:pt x="0" y="0"/>
                  </a:moveTo>
                  <a:lnTo>
                    <a:pt x="1631316" y="0"/>
                  </a:lnTo>
                  <a:lnTo>
                    <a:pt x="1631316" y="815658"/>
                  </a:lnTo>
                  <a:lnTo>
                    <a:pt x="0" y="815658"/>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algn="ctr" defTabSz="666750">
                <a:lnSpc>
                  <a:spcPct val="90000"/>
                </a:lnSpc>
                <a:spcBef>
                  <a:spcPct val="0"/>
                </a:spcBef>
                <a:spcAft>
                  <a:spcPct val="35000"/>
                </a:spcAft>
              </a:pPr>
              <a:r>
                <a:rPr lang="en-GB" sz="1350" b="1"/>
                <a:t>Readiness Status</a:t>
              </a:r>
              <a:endParaRPr lang="en-US" sz="1350"/>
            </a:p>
          </p:txBody>
        </p:sp>
        <p:sp>
          <p:nvSpPr>
            <p:cNvPr id="17" name="Freeform: Shape 16">
              <a:extLst>
                <a:ext uri="{FF2B5EF4-FFF2-40B4-BE49-F238E27FC236}">
                  <a16:creationId xmlns:a16="http://schemas.microsoft.com/office/drawing/2014/main" id="{E5682D52-CA1F-9662-F63E-BD57BD5A7A42}"/>
                </a:ext>
              </a:extLst>
            </p:cNvPr>
            <p:cNvSpPr/>
            <p:nvPr/>
          </p:nvSpPr>
          <p:spPr>
            <a:xfrm>
              <a:off x="5730231" y="5423403"/>
              <a:ext cx="1683202" cy="815658"/>
            </a:xfrm>
            <a:custGeom>
              <a:avLst/>
              <a:gdLst>
                <a:gd name="connsiteX0" fmla="*/ 0 w 1631316"/>
                <a:gd name="connsiteY0" fmla="*/ 0 h 815658"/>
                <a:gd name="connsiteX1" fmla="*/ 1631316 w 1631316"/>
                <a:gd name="connsiteY1" fmla="*/ 0 h 815658"/>
                <a:gd name="connsiteX2" fmla="*/ 1631316 w 1631316"/>
                <a:gd name="connsiteY2" fmla="*/ 815658 h 815658"/>
                <a:gd name="connsiteX3" fmla="*/ 0 w 1631316"/>
                <a:gd name="connsiteY3" fmla="*/ 815658 h 815658"/>
                <a:gd name="connsiteX4" fmla="*/ 0 w 1631316"/>
                <a:gd name="connsiteY4" fmla="*/ 0 h 81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316" h="815658">
                  <a:moveTo>
                    <a:pt x="0" y="0"/>
                  </a:moveTo>
                  <a:lnTo>
                    <a:pt x="1631316" y="0"/>
                  </a:lnTo>
                  <a:lnTo>
                    <a:pt x="1631316" y="815658"/>
                  </a:lnTo>
                  <a:lnTo>
                    <a:pt x="0" y="815658"/>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algn="ctr" defTabSz="666750">
                <a:lnSpc>
                  <a:spcPct val="90000"/>
                </a:lnSpc>
                <a:spcBef>
                  <a:spcPct val="0"/>
                </a:spcBef>
                <a:spcAft>
                  <a:spcPct val="35000"/>
                </a:spcAft>
              </a:pPr>
              <a:r>
                <a:rPr lang="en-GB" sz="1350" b="1"/>
                <a:t>Degree of Difficulty to Fix </a:t>
              </a:r>
              <a:endParaRPr lang="en-US" sz="1350"/>
            </a:p>
          </p:txBody>
        </p:sp>
      </p:grpSp>
      <p:sp>
        <p:nvSpPr>
          <p:cNvPr id="5" name="TextBox 4">
            <a:extLst>
              <a:ext uri="{FF2B5EF4-FFF2-40B4-BE49-F238E27FC236}">
                <a16:creationId xmlns:a16="http://schemas.microsoft.com/office/drawing/2014/main" id="{5FCD006A-6BA9-7880-DF84-26F4068017A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1947375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6AFBD8E-E6F9-42B6-8292-03F0B931BFA7}"/>
              </a:ext>
            </a:extLst>
          </p:cNvPr>
          <p:cNvSpPr>
            <a:spLocks noGrp="1"/>
          </p:cNvSpPr>
          <p:nvPr>
            <p:ph type="title"/>
          </p:nvPr>
        </p:nvSpPr>
        <p:spPr>
          <a:xfrm>
            <a:off x="165100" y="88900"/>
            <a:ext cx="7404100" cy="406400"/>
          </a:xfrm>
        </p:spPr>
        <p:txBody>
          <a:bodyPr>
            <a:normAutofit/>
          </a:bodyPr>
          <a:lstStyle/>
          <a:p>
            <a:r>
              <a:rPr lang="en-GB" b="1">
                <a:solidFill>
                  <a:srgbClr val="2F528F"/>
                </a:solidFill>
              </a:rPr>
              <a:t>Business Transformation Readiness Assessment – 03/03</a:t>
            </a:r>
          </a:p>
        </p:txBody>
      </p:sp>
      <p:sp>
        <p:nvSpPr>
          <p:cNvPr id="4" name="Footer">
            <a:extLst>
              <a:ext uri="{FF2B5EF4-FFF2-40B4-BE49-F238E27FC236}">
                <a16:creationId xmlns:a16="http://schemas.microsoft.com/office/drawing/2014/main" id="{A6830939-29E1-4EE8-8341-C03409AECE1B}"/>
              </a:ext>
            </a:extLst>
          </p:cNvPr>
          <p:cNvSpPr>
            <a:spLocks noGrp="1"/>
          </p:cNvSpPr>
          <p:nvPr>
            <p:ph type="ftr" sz="quarter" idx="10"/>
          </p:nvPr>
        </p:nvSpPr>
        <p:spPr>
          <a:xfrm>
            <a:off x="7315200" y="4826000"/>
            <a:ext cx="444500" cy="304800"/>
          </a:xfrm>
        </p:spPr>
        <p:txBody>
          <a:bodyPr/>
          <a:lstStyle/>
          <a:p>
            <a:r>
              <a:rPr lang="en-GB">
                <a:solidFill>
                  <a:schemeClr val="bg1"/>
                </a:solidFill>
              </a:rPr>
              <a:t>18/35</a:t>
            </a:r>
          </a:p>
        </p:txBody>
      </p:sp>
      <p:sp>
        <p:nvSpPr>
          <p:cNvPr id="3" name="Ref">
            <a:extLst>
              <a:ext uri="{FF2B5EF4-FFF2-40B4-BE49-F238E27FC236}">
                <a16:creationId xmlns:a16="http://schemas.microsoft.com/office/drawing/2014/main" id="{FFFD5B35-638E-4391-96A0-957A5FF5872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59 : §8.1</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F798C6AF-263E-4A35-A016-177B563A7E1E}"/>
              </a:ext>
            </a:extLst>
          </p:cNvPr>
          <p:cNvSpPr txBox="1"/>
          <p:nvPr/>
        </p:nvSpPr>
        <p:spPr>
          <a:xfrm>
            <a:off x="111567" y="1017092"/>
            <a:ext cx="3507933" cy="2608406"/>
          </a:xfrm>
          <a:prstGeom prst="rect">
            <a:avLst/>
          </a:prstGeom>
          <a:noFill/>
        </p:spPr>
        <p:txBody>
          <a:bodyPr wrap="square">
            <a:spAutoFit/>
          </a:bodyPr>
          <a:lstStyle/>
          <a:p>
            <a:pPr marL="257175" indent="-257175">
              <a:buFont typeface="Courier New" panose="02070309020205020404" pitchFamily="49" charset="0"/>
              <a:buChar char="o"/>
            </a:pPr>
            <a:r>
              <a:rPr lang="en-GB" sz="1500">
                <a:solidFill>
                  <a:srgbClr val="2F528F"/>
                </a:solidFill>
                <a:latin typeface="Calibri" panose="020F0502020204030204" pitchFamily="34" charset="0"/>
                <a:cs typeface="Calibri" panose="020F0502020204030204" pitchFamily="34" charset="0"/>
              </a:rPr>
              <a:t>Present factors in such a way that the assessment is clear</a:t>
            </a:r>
            <a:br>
              <a:rPr lang="en-GB" sz="1500">
                <a:solidFill>
                  <a:srgbClr val="2F528F"/>
                </a:solidFill>
                <a:latin typeface="Calibri" panose="020F0502020204030204" pitchFamily="34" charset="0"/>
                <a:cs typeface="Calibri" panose="020F0502020204030204" pitchFamily="34" charset="0"/>
              </a:rPr>
            </a:br>
            <a:endParaRPr lang="en-GB" sz="1500">
              <a:solidFill>
                <a:srgbClr val="2F528F"/>
              </a:solidFill>
              <a:latin typeface="Calibri" panose="020F0502020204030204" pitchFamily="34" charset="0"/>
              <a:cs typeface="Calibri" panose="020F0502020204030204" pitchFamily="34" charset="0"/>
            </a:endParaRPr>
          </a:p>
          <a:p>
            <a:pPr marL="257175" indent="-257175">
              <a:buFont typeface="Courier New" panose="02070309020205020404" pitchFamily="49" charset="0"/>
              <a:buChar char="o"/>
            </a:pPr>
            <a:r>
              <a:rPr lang="en-GB" sz="1500">
                <a:solidFill>
                  <a:srgbClr val="2F528F"/>
                </a:solidFill>
                <a:latin typeface="Calibri" panose="020F0502020204030204" pitchFamily="34" charset="0"/>
                <a:cs typeface="Calibri" panose="020F0502020204030204" pitchFamily="34" charset="0"/>
              </a:rPr>
              <a:t>Possibly use maturity models</a:t>
            </a:r>
          </a:p>
          <a:p>
            <a:pPr marL="257175" indent="-257175">
              <a:buFont typeface="Courier New" panose="02070309020205020404" pitchFamily="49" charset="0"/>
              <a:buChar char="o"/>
            </a:pPr>
            <a:endParaRPr lang="en-GB" sz="1500">
              <a:solidFill>
                <a:srgbClr val="2F528F"/>
              </a:solidFill>
              <a:latin typeface="Calibri" panose="020F0502020204030204" pitchFamily="34" charset="0"/>
              <a:cs typeface="Calibri" panose="020F0502020204030204" pitchFamily="34" charset="0"/>
            </a:endParaRPr>
          </a:p>
          <a:p>
            <a:pPr marL="257175" indent="-257175">
              <a:buFont typeface="Courier New" panose="02070309020205020404" pitchFamily="49" charset="0"/>
              <a:buChar char="o"/>
            </a:pPr>
            <a:r>
              <a:rPr lang="en-GB" sz="1500">
                <a:solidFill>
                  <a:srgbClr val="2F528F"/>
                </a:solidFill>
                <a:latin typeface="Calibri" panose="020F0502020204030204" pitchFamily="34" charset="0"/>
                <a:cs typeface="Calibri" panose="020F0502020204030204" pitchFamily="34" charset="0"/>
              </a:rPr>
              <a:t>If each factor is converted into a maturity model accompanied by a standard worksheet, it can be a very useful tool.</a:t>
            </a:r>
          </a:p>
        </p:txBody>
      </p:sp>
      <p:pic>
        <p:nvPicPr>
          <p:cNvPr id="7" name="Picture 6">
            <a:extLst>
              <a:ext uri="{FF2B5EF4-FFF2-40B4-BE49-F238E27FC236}">
                <a16:creationId xmlns:a16="http://schemas.microsoft.com/office/drawing/2014/main" id="{984F2789-033E-4091-9D2B-90841BFFCC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0360" y="595844"/>
            <a:ext cx="4729306" cy="3742806"/>
          </a:xfrm>
          <a:prstGeom prst="rect">
            <a:avLst/>
          </a:prstGeom>
        </p:spPr>
      </p:pic>
      <p:sp>
        <p:nvSpPr>
          <p:cNvPr id="9" name="TextBox 8">
            <a:extLst>
              <a:ext uri="{FF2B5EF4-FFF2-40B4-BE49-F238E27FC236}">
                <a16:creationId xmlns:a16="http://schemas.microsoft.com/office/drawing/2014/main" id="{ED9276AE-FC04-4CEC-BFE7-9534ABC9D5ED}"/>
              </a:ext>
            </a:extLst>
          </p:cNvPr>
          <p:cNvSpPr txBox="1"/>
          <p:nvPr/>
        </p:nvSpPr>
        <p:spPr>
          <a:xfrm>
            <a:off x="5760730" y="4470682"/>
            <a:ext cx="3095511" cy="276999"/>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recommended target state</a:t>
            </a:r>
          </a:p>
        </p:txBody>
      </p:sp>
      <p:sp>
        <p:nvSpPr>
          <p:cNvPr id="6" name="Arrow: Up 5">
            <a:extLst>
              <a:ext uri="{FF2B5EF4-FFF2-40B4-BE49-F238E27FC236}">
                <a16:creationId xmlns:a16="http://schemas.microsoft.com/office/drawing/2014/main" id="{68BC4963-CE69-CE44-D865-4E4C09587963}"/>
              </a:ext>
            </a:extLst>
          </p:cNvPr>
          <p:cNvSpPr/>
          <p:nvPr/>
        </p:nvSpPr>
        <p:spPr>
          <a:xfrm>
            <a:off x="7464762" y="4261544"/>
            <a:ext cx="92973" cy="295637"/>
          </a:xfrm>
          <a:prstGeom prs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Box 7">
            <a:extLst>
              <a:ext uri="{FF2B5EF4-FFF2-40B4-BE49-F238E27FC236}">
                <a16:creationId xmlns:a16="http://schemas.microsoft.com/office/drawing/2014/main" id="{AEA26259-022B-2BDA-425A-8446AD829CF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5455772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B177E9-E9AC-DFF2-5093-044AEF5DCA96}"/>
              </a:ext>
            </a:extLst>
          </p:cNvPr>
          <p:cNvSpPr/>
          <p:nvPr/>
        </p:nvSpPr>
        <p:spPr>
          <a:xfrm>
            <a:off x="0" y="3179186"/>
            <a:ext cx="9144000" cy="1554525"/>
          </a:xfrm>
          <a:prstGeom prst="rect">
            <a:avLst/>
          </a:prstGeom>
          <a:solidFill>
            <a:schemeClr val="bg1">
              <a:lumMod val="9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NL"/>
          </a:p>
        </p:txBody>
      </p:sp>
      <p:graphicFrame>
        <p:nvGraphicFramePr>
          <p:cNvPr id="22" name="TextBox 2">
            <a:extLst>
              <a:ext uri="{FF2B5EF4-FFF2-40B4-BE49-F238E27FC236}">
                <a16:creationId xmlns:a16="http://schemas.microsoft.com/office/drawing/2014/main" id="{C5641C84-6B28-AC9C-6A0F-A6DBD36C7C9C}"/>
              </a:ext>
            </a:extLst>
          </p:cNvPr>
          <p:cNvGraphicFramePr/>
          <p:nvPr>
            <p:extLst>
              <p:ext uri="{D42A27DB-BD31-4B8C-83A1-F6EECF244321}">
                <p14:modId xmlns:p14="http://schemas.microsoft.com/office/powerpoint/2010/main" val="199578243"/>
              </p:ext>
            </p:extLst>
          </p:nvPr>
        </p:nvGraphicFramePr>
        <p:xfrm>
          <a:off x="892175" y="3285352"/>
          <a:ext cx="7592730" cy="1372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a:extLst>
              <a:ext uri="{FF2B5EF4-FFF2-40B4-BE49-F238E27FC236}">
                <a16:creationId xmlns:a16="http://schemas.microsoft.com/office/drawing/2014/main" id="{9D426B99-0885-4027-A43B-02834E1A0603}"/>
              </a:ext>
            </a:extLst>
          </p:cNvPr>
          <p:cNvSpPr>
            <a:spLocks noGrp="1"/>
          </p:cNvSpPr>
          <p:nvPr>
            <p:ph type="title"/>
          </p:nvPr>
        </p:nvSpPr>
        <p:spPr>
          <a:xfrm>
            <a:off x="165100" y="88900"/>
            <a:ext cx="7404100" cy="406400"/>
          </a:xfrm>
        </p:spPr>
        <p:txBody>
          <a:bodyPr>
            <a:normAutofit/>
          </a:bodyPr>
          <a:lstStyle/>
          <a:p>
            <a:r>
              <a:rPr lang="en-GB" b="1">
                <a:solidFill>
                  <a:srgbClr val="2F528F"/>
                </a:solidFill>
              </a:rPr>
              <a:t>Characteristics of architecture Risk Management – 01/05</a:t>
            </a:r>
          </a:p>
        </p:txBody>
      </p:sp>
      <p:sp>
        <p:nvSpPr>
          <p:cNvPr id="4" name="Footer">
            <a:extLst>
              <a:ext uri="{FF2B5EF4-FFF2-40B4-BE49-F238E27FC236}">
                <a16:creationId xmlns:a16="http://schemas.microsoft.com/office/drawing/2014/main" id="{CBE4B75A-99E8-4F69-9E08-E9FF50864996}"/>
              </a:ext>
            </a:extLst>
          </p:cNvPr>
          <p:cNvSpPr>
            <a:spLocks noGrp="1"/>
          </p:cNvSpPr>
          <p:nvPr>
            <p:ph type="ftr" sz="quarter" idx="10"/>
          </p:nvPr>
        </p:nvSpPr>
        <p:spPr>
          <a:xfrm>
            <a:off x="7315200" y="4826000"/>
            <a:ext cx="444500" cy="304800"/>
          </a:xfrm>
        </p:spPr>
        <p:txBody>
          <a:bodyPr/>
          <a:lstStyle/>
          <a:p>
            <a:r>
              <a:rPr lang="en-GB">
                <a:solidFill>
                  <a:schemeClr val="bg1"/>
                </a:solidFill>
              </a:rPr>
              <a:t>19/35</a:t>
            </a:r>
          </a:p>
        </p:txBody>
      </p:sp>
      <p:sp>
        <p:nvSpPr>
          <p:cNvPr id="3" name="Ref">
            <a:extLst>
              <a:ext uri="{FF2B5EF4-FFF2-40B4-BE49-F238E27FC236}">
                <a16:creationId xmlns:a16="http://schemas.microsoft.com/office/drawing/2014/main" id="{B5E7903E-9F0A-4008-A44B-E3E6769E7E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67 : §9.1</a:t>
            </a:r>
            <a:endParaRPr lang="en-GB" sz="675">
              <a:solidFill>
                <a:schemeClr val="bg1"/>
              </a:solidFill>
              <a:latin typeface="Calibri" panose="020F0502020204030204" pitchFamily="34" charset="0"/>
            </a:endParaRPr>
          </a:p>
        </p:txBody>
      </p:sp>
      <p:graphicFrame>
        <p:nvGraphicFramePr>
          <p:cNvPr id="19" name="TextBox 2">
            <a:extLst>
              <a:ext uri="{FF2B5EF4-FFF2-40B4-BE49-F238E27FC236}">
                <a16:creationId xmlns:a16="http://schemas.microsoft.com/office/drawing/2014/main" id="{A027E186-5DB4-8975-9974-ABB6A12D6245}"/>
              </a:ext>
            </a:extLst>
          </p:cNvPr>
          <p:cNvGraphicFramePr/>
          <p:nvPr/>
        </p:nvGraphicFramePr>
        <p:xfrm>
          <a:off x="3098564" y="1354154"/>
          <a:ext cx="8941272" cy="144748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TextBox 19">
            <a:extLst>
              <a:ext uri="{FF2B5EF4-FFF2-40B4-BE49-F238E27FC236}">
                <a16:creationId xmlns:a16="http://schemas.microsoft.com/office/drawing/2014/main" id="{70E2A24F-975D-6D35-C4EA-CC98068A301B}"/>
              </a:ext>
            </a:extLst>
          </p:cNvPr>
          <p:cNvSpPr txBox="1"/>
          <p:nvPr/>
        </p:nvSpPr>
        <p:spPr>
          <a:xfrm>
            <a:off x="6442250" y="936704"/>
            <a:ext cx="2253899" cy="300082"/>
          </a:xfrm>
          <a:prstGeom prst="rect">
            <a:avLst/>
          </a:prstGeom>
          <a:noFill/>
        </p:spPr>
        <p:txBody>
          <a:bodyPr wrap="square">
            <a:spAutoFit/>
          </a:bodyPr>
          <a:lstStyle/>
          <a:p>
            <a:pPr>
              <a:spcAft>
                <a:spcPts val="300"/>
              </a:spcAft>
            </a:pPr>
            <a:r>
              <a:rPr lang="en-GB" sz="1350" b="1">
                <a:solidFill>
                  <a:srgbClr val="2F528F"/>
                </a:solidFill>
                <a:latin typeface="Calibri" panose="020F0502020204030204" pitchFamily="34" charset="0"/>
                <a:cs typeface="Calibri" panose="020F0502020204030204" pitchFamily="34" charset="0"/>
              </a:rPr>
              <a:t>There are two levels of risk</a:t>
            </a:r>
          </a:p>
        </p:txBody>
      </p:sp>
      <p:sp>
        <p:nvSpPr>
          <p:cNvPr id="21" name="TextBox 20">
            <a:extLst>
              <a:ext uri="{FF2B5EF4-FFF2-40B4-BE49-F238E27FC236}">
                <a16:creationId xmlns:a16="http://schemas.microsoft.com/office/drawing/2014/main" id="{E344CD21-494D-DB0C-EB36-AB62EDB3767B}"/>
              </a:ext>
            </a:extLst>
          </p:cNvPr>
          <p:cNvSpPr txBox="1"/>
          <p:nvPr/>
        </p:nvSpPr>
        <p:spPr>
          <a:xfrm>
            <a:off x="2763765" y="3179187"/>
            <a:ext cx="3616470" cy="276999"/>
          </a:xfrm>
          <a:prstGeom prst="rect">
            <a:avLst/>
          </a:prstGeom>
          <a:noFill/>
        </p:spPr>
        <p:txBody>
          <a:bodyPr wrap="square">
            <a:spAutoFit/>
          </a:bodyPr>
          <a:lstStyle/>
          <a:p>
            <a:pPr algn="ctr"/>
            <a:r>
              <a:rPr lang="en-GB" sz="1350" b="1">
                <a:solidFill>
                  <a:srgbClr val="2F528F"/>
                </a:solidFill>
                <a:latin typeface="Calibri" panose="020F0502020204030204" pitchFamily="34" charset="0"/>
                <a:cs typeface="Calibri" panose="020F0502020204030204" pitchFamily="34" charset="0"/>
              </a:rPr>
              <a:t>The process for risk management:</a:t>
            </a:r>
          </a:p>
        </p:txBody>
      </p:sp>
      <p:sp>
        <p:nvSpPr>
          <p:cNvPr id="16" name="TextBox 15">
            <a:extLst>
              <a:ext uri="{FF2B5EF4-FFF2-40B4-BE49-F238E27FC236}">
                <a16:creationId xmlns:a16="http://schemas.microsoft.com/office/drawing/2014/main" id="{3FF92053-F2E0-3973-57A4-054715C98404}"/>
              </a:ext>
            </a:extLst>
          </p:cNvPr>
          <p:cNvSpPr txBox="1"/>
          <p:nvPr/>
        </p:nvSpPr>
        <p:spPr>
          <a:xfrm>
            <a:off x="316294" y="955839"/>
            <a:ext cx="5278916" cy="1593802"/>
          </a:xfrm>
          <a:prstGeom prst="rect">
            <a:avLst/>
          </a:prstGeom>
          <a:noFill/>
        </p:spPr>
        <p:txBody>
          <a:bodyPr wrap="square">
            <a:spAutoFit/>
          </a:bodyPr>
          <a:lstStyle/>
          <a:p>
            <a:pPr marL="214313" indent="-214313" fontAlgn="base">
              <a:lnSpc>
                <a:spcPct val="150000"/>
              </a:lnSpc>
              <a:buFont typeface="Courier New" panose="02070309020205020404" pitchFamily="49" charset="0"/>
              <a:buChar char="o"/>
            </a:pPr>
            <a:r>
              <a:rPr lang="en-GB" sz="1350">
                <a:solidFill>
                  <a:srgbClr val="2F528F"/>
                </a:solidFill>
                <a:latin typeface="Calibri" panose="020F0502020204030204" pitchFamily="34" charset="0"/>
              </a:rPr>
              <a:t>There is risk with any architecture/business transformation </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214313" indent="-214313" fontAlgn="base">
              <a:lnSpc>
                <a:spcPct val="150000"/>
              </a:lnSpc>
              <a:buFont typeface="Courier New" panose="02070309020205020404" pitchFamily="49" charset="0"/>
              <a:buChar char="o"/>
            </a:pPr>
            <a:r>
              <a:rPr lang="en-GB" sz="1350">
                <a:solidFill>
                  <a:srgbClr val="2F528F"/>
                </a:solidFill>
                <a:latin typeface="Calibri" panose="020F0502020204030204" pitchFamily="34" charset="0"/>
              </a:rPr>
              <a:t>Mitigation is an ongoing effort </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214313" indent="-214313" fontAlgn="base">
              <a:lnSpc>
                <a:spcPct val="150000"/>
              </a:lnSpc>
              <a:buFont typeface="Courier New" panose="02070309020205020404" pitchFamily="49" charset="0"/>
              <a:buChar char="o"/>
            </a:pPr>
            <a:r>
              <a:rPr lang="en-GB" sz="1350">
                <a:solidFill>
                  <a:srgbClr val="2F528F"/>
                </a:solidFill>
                <a:latin typeface="Calibri" panose="020F0502020204030204" pitchFamily="34" charset="0"/>
              </a:rPr>
              <a:t>It is within the governance framework that risks have to be first accepted and then managed</a:t>
            </a:r>
            <a:endParaRPr lang="en-US" sz="1350">
              <a:solidFill>
                <a:srgbClr val="002060"/>
              </a:solidFill>
              <a:latin typeface="Arial" panose="020B0604020202020204" pitchFamily="34" charset="0"/>
            </a:endParaRPr>
          </a:p>
        </p:txBody>
      </p:sp>
      <p:sp>
        <p:nvSpPr>
          <p:cNvPr id="6" name="TextBox 5">
            <a:extLst>
              <a:ext uri="{FF2B5EF4-FFF2-40B4-BE49-F238E27FC236}">
                <a16:creationId xmlns:a16="http://schemas.microsoft.com/office/drawing/2014/main" id="{18D78E45-F8DA-36CF-0D23-063CBCB8982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050076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D426B99-0885-4027-A43B-02834E1A0603}"/>
              </a:ext>
            </a:extLst>
          </p:cNvPr>
          <p:cNvSpPr>
            <a:spLocks noGrp="1"/>
          </p:cNvSpPr>
          <p:nvPr>
            <p:ph type="title"/>
          </p:nvPr>
        </p:nvSpPr>
        <p:spPr>
          <a:xfrm>
            <a:off x="165100" y="88900"/>
            <a:ext cx="7404100" cy="406400"/>
          </a:xfrm>
        </p:spPr>
        <p:txBody>
          <a:bodyPr>
            <a:normAutofit/>
          </a:bodyPr>
          <a:lstStyle/>
          <a:p>
            <a:r>
              <a:rPr lang="en-GB" b="1">
                <a:solidFill>
                  <a:srgbClr val="2F528F"/>
                </a:solidFill>
              </a:rPr>
              <a:t>Characteristics of architecture Risk Management – 02/05</a:t>
            </a:r>
          </a:p>
        </p:txBody>
      </p:sp>
      <p:sp>
        <p:nvSpPr>
          <p:cNvPr id="4" name="Footer">
            <a:extLst>
              <a:ext uri="{FF2B5EF4-FFF2-40B4-BE49-F238E27FC236}">
                <a16:creationId xmlns:a16="http://schemas.microsoft.com/office/drawing/2014/main" id="{B0229682-C5C2-4A93-967A-94609C340535}"/>
              </a:ext>
            </a:extLst>
          </p:cNvPr>
          <p:cNvSpPr>
            <a:spLocks noGrp="1"/>
          </p:cNvSpPr>
          <p:nvPr>
            <p:ph type="ftr" sz="quarter" idx="10"/>
          </p:nvPr>
        </p:nvSpPr>
        <p:spPr>
          <a:xfrm>
            <a:off x="7315200" y="4826000"/>
            <a:ext cx="444500" cy="304800"/>
          </a:xfrm>
        </p:spPr>
        <p:txBody>
          <a:bodyPr/>
          <a:lstStyle/>
          <a:p>
            <a:r>
              <a:rPr lang="en-GB">
                <a:solidFill>
                  <a:schemeClr val="bg1"/>
                </a:solidFill>
              </a:rPr>
              <a:t>20/35</a:t>
            </a:r>
          </a:p>
        </p:txBody>
      </p:sp>
      <p:sp>
        <p:nvSpPr>
          <p:cNvPr id="3" name="Ref">
            <a:extLst>
              <a:ext uri="{FF2B5EF4-FFF2-40B4-BE49-F238E27FC236}">
                <a16:creationId xmlns:a16="http://schemas.microsoft.com/office/drawing/2014/main" id="{B5E7903E-9F0A-4008-A44B-E3E6769E7E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67 : §9.1</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99058C59-F942-404C-B4DF-531F5128FFF5}"/>
              </a:ext>
            </a:extLst>
          </p:cNvPr>
          <p:cNvSpPr txBox="1"/>
          <p:nvPr/>
        </p:nvSpPr>
        <p:spPr>
          <a:xfrm>
            <a:off x="1198217" y="742463"/>
            <a:ext cx="1793156" cy="323165"/>
          </a:xfrm>
          <a:prstGeom prst="rect">
            <a:avLst/>
          </a:prstGeom>
          <a:noFill/>
        </p:spPr>
        <p:txBody>
          <a:bodyPr wrap="square">
            <a:spAutoFit/>
          </a:bodyPr>
          <a:lstStyle/>
          <a:p>
            <a:pPr algn="ctr"/>
            <a:r>
              <a:rPr lang="en-GB" sz="1500" b="1">
                <a:solidFill>
                  <a:srgbClr val="2F528F"/>
                </a:solidFill>
                <a:latin typeface="Calibri" panose="020F0502020204030204" pitchFamily="34" charset="0"/>
                <a:cs typeface="Calibri" panose="020F0502020204030204" pitchFamily="34" charset="0"/>
              </a:rPr>
              <a:t>Risk Classification</a:t>
            </a:r>
            <a:endParaRPr lang="en-GB" sz="1500">
              <a:solidFill>
                <a:srgbClr val="2F528F"/>
              </a:solidFill>
              <a:latin typeface="Calibri" panose="020F0502020204030204" pitchFamily="34" charset="0"/>
              <a:cs typeface="Calibri" panose="020F0502020204030204" pitchFamily="34" charset="0"/>
            </a:endParaRPr>
          </a:p>
        </p:txBody>
      </p:sp>
      <p:graphicFrame>
        <p:nvGraphicFramePr>
          <p:cNvPr id="7" name="TextBox 2">
            <a:extLst>
              <a:ext uri="{FF2B5EF4-FFF2-40B4-BE49-F238E27FC236}">
                <a16:creationId xmlns:a16="http://schemas.microsoft.com/office/drawing/2014/main" id="{E4AE8969-0CBC-9FDD-FF78-BB4C52B2A71F}"/>
              </a:ext>
            </a:extLst>
          </p:cNvPr>
          <p:cNvGraphicFramePr/>
          <p:nvPr/>
        </p:nvGraphicFramePr>
        <p:xfrm>
          <a:off x="567620" y="1165869"/>
          <a:ext cx="3561823" cy="3229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extBox 2">
            <a:extLst>
              <a:ext uri="{FF2B5EF4-FFF2-40B4-BE49-F238E27FC236}">
                <a16:creationId xmlns:a16="http://schemas.microsoft.com/office/drawing/2014/main" id="{06DF7811-E92D-5E50-C25F-152C40084A37}"/>
              </a:ext>
            </a:extLst>
          </p:cNvPr>
          <p:cNvGraphicFramePr/>
          <p:nvPr/>
        </p:nvGraphicFramePr>
        <p:xfrm>
          <a:off x="5014558" y="1142749"/>
          <a:ext cx="3691291" cy="32297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TextBox 15">
            <a:extLst>
              <a:ext uri="{FF2B5EF4-FFF2-40B4-BE49-F238E27FC236}">
                <a16:creationId xmlns:a16="http://schemas.microsoft.com/office/drawing/2014/main" id="{ACB2B5C6-7FCB-4FCB-B30A-5382408362C8}"/>
              </a:ext>
            </a:extLst>
          </p:cNvPr>
          <p:cNvSpPr txBox="1"/>
          <p:nvPr/>
        </p:nvSpPr>
        <p:spPr>
          <a:xfrm>
            <a:off x="5796313" y="742463"/>
            <a:ext cx="1793155" cy="323165"/>
          </a:xfrm>
          <a:prstGeom prst="rect">
            <a:avLst/>
          </a:prstGeom>
          <a:noFill/>
        </p:spPr>
        <p:txBody>
          <a:bodyPr wrap="square">
            <a:spAutoFit/>
          </a:bodyPr>
          <a:lstStyle/>
          <a:p>
            <a:pPr algn="ctr"/>
            <a:r>
              <a:rPr lang="en-GB" sz="1500" b="1">
                <a:solidFill>
                  <a:srgbClr val="2F528F"/>
                </a:solidFill>
                <a:latin typeface="Calibri" panose="020F0502020204030204" pitchFamily="34" charset="0"/>
                <a:cs typeface="Calibri" panose="020F0502020204030204" pitchFamily="34" charset="0"/>
              </a:rPr>
              <a:t>Risk Identification</a:t>
            </a:r>
            <a:endParaRPr lang="en-GB" sz="1500">
              <a:solidFill>
                <a:srgbClr val="2F528F"/>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03E5137-4B82-9AF0-5BC2-813CE294704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6053967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extBox 2">
            <a:extLst>
              <a:ext uri="{FF2B5EF4-FFF2-40B4-BE49-F238E27FC236}">
                <a16:creationId xmlns:a16="http://schemas.microsoft.com/office/drawing/2014/main" id="{54E5AF32-7A02-C676-88C3-00A8A18AF8E5}"/>
              </a:ext>
            </a:extLst>
          </p:cNvPr>
          <p:cNvGraphicFramePr/>
          <p:nvPr/>
        </p:nvGraphicFramePr>
        <p:xfrm>
          <a:off x="4572000" y="625474"/>
          <a:ext cx="3506518" cy="1291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a:extLst>
              <a:ext uri="{FF2B5EF4-FFF2-40B4-BE49-F238E27FC236}">
                <a16:creationId xmlns:a16="http://schemas.microsoft.com/office/drawing/2014/main" id="{9D426B99-0885-4027-A43B-02834E1A0603}"/>
              </a:ext>
            </a:extLst>
          </p:cNvPr>
          <p:cNvSpPr>
            <a:spLocks noGrp="1"/>
          </p:cNvSpPr>
          <p:nvPr>
            <p:ph type="title"/>
          </p:nvPr>
        </p:nvSpPr>
        <p:spPr>
          <a:xfrm>
            <a:off x="165100" y="88900"/>
            <a:ext cx="7404100" cy="406400"/>
          </a:xfrm>
        </p:spPr>
        <p:txBody>
          <a:bodyPr>
            <a:normAutofit/>
          </a:bodyPr>
          <a:lstStyle/>
          <a:p>
            <a:r>
              <a:rPr lang="en-GB" b="1">
                <a:solidFill>
                  <a:srgbClr val="2F528F"/>
                </a:solidFill>
              </a:rPr>
              <a:t>Characteristics of architecture Risk Management – 03/05</a:t>
            </a:r>
          </a:p>
        </p:txBody>
      </p:sp>
      <p:sp>
        <p:nvSpPr>
          <p:cNvPr id="4" name="Footer">
            <a:extLst>
              <a:ext uri="{FF2B5EF4-FFF2-40B4-BE49-F238E27FC236}">
                <a16:creationId xmlns:a16="http://schemas.microsoft.com/office/drawing/2014/main" id="{59B52E35-7A0D-4359-8C19-4021E7E124BA}"/>
              </a:ext>
            </a:extLst>
          </p:cNvPr>
          <p:cNvSpPr>
            <a:spLocks noGrp="1"/>
          </p:cNvSpPr>
          <p:nvPr>
            <p:ph type="ftr" sz="quarter" idx="10"/>
          </p:nvPr>
        </p:nvSpPr>
        <p:spPr>
          <a:xfrm>
            <a:off x="7315200" y="4826000"/>
            <a:ext cx="444500" cy="304800"/>
          </a:xfrm>
        </p:spPr>
        <p:txBody>
          <a:bodyPr/>
          <a:lstStyle/>
          <a:p>
            <a:r>
              <a:rPr lang="en-GB">
                <a:solidFill>
                  <a:schemeClr val="bg1"/>
                </a:solidFill>
              </a:rPr>
              <a:t>21/35</a:t>
            </a:r>
          </a:p>
        </p:txBody>
      </p:sp>
      <p:sp>
        <p:nvSpPr>
          <p:cNvPr id="3" name="Ref">
            <a:extLst>
              <a:ext uri="{FF2B5EF4-FFF2-40B4-BE49-F238E27FC236}">
                <a16:creationId xmlns:a16="http://schemas.microsoft.com/office/drawing/2014/main" id="{B5E7903E-9F0A-4008-A44B-E3E6769E7E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67 : §9.1</a:t>
            </a:r>
            <a:endParaRPr lang="en-GB" sz="675">
              <a:solidFill>
                <a:schemeClr val="bg1"/>
              </a:solidFill>
              <a:latin typeface="Calibri" panose="020F0502020204030204" pitchFamily="34" charset="0"/>
            </a:endParaRPr>
          </a:p>
        </p:txBody>
      </p:sp>
      <p:pic>
        <p:nvPicPr>
          <p:cNvPr id="6" name="Picture 5">
            <a:extLst>
              <a:ext uri="{FF2B5EF4-FFF2-40B4-BE49-F238E27FC236}">
                <a16:creationId xmlns:a16="http://schemas.microsoft.com/office/drawing/2014/main" id="{8E062531-5EE8-4252-A027-08121A8F4A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27704" y="3062811"/>
            <a:ext cx="5116528" cy="1744544"/>
          </a:xfrm>
          <a:prstGeom prst="rect">
            <a:avLst/>
          </a:prstGeom>
        </p:spPr>
      </p:pic>
      <p:graphicFrame>
        <p:nvGraphicFramePr>
          <p:cNvPr id="13" name="TextBox 2">
            <a:extLst>
              <a:ext uri="{FF2B5EF4-FFF2-40B4-BE49-F238E27FC236}">
                <a16:creationId xmlns:a16="http://schemas.microsoft.com/office/drawing/2014/main" id="{4205C8FD-8E2C-A5A2-3230-D710E8C2BEBF}"/>
              </a:ext>
            </a:extLst>
          </p:cNvPr>
          <p:cNvGraphicFramePr/>
          <p:nvPr/>
        </p:nvGraphicFramePr>
        <p:xfrm>
          <a:off x="874745" y="625474"/>
          <a:ext cx="4041648" cy="124793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0" name="TextBox 9">
            <a:extLst>
              <a:ext uri="{FF2B5EF4-FFF2-40B4-BE49-F238E27FC236}">
                <a16:creationId xmlns:a16="http://schemas.microsoft.com/office/drawing/2014/main" id="{5CEA6C11-DFD1-2444-CCAF-1358A2023E42}"/>
              </a:ext>
            </a:extLst>
          </p:cNvPr>
          <p:cNvSpPr txBox="1"/>
          <p:nvPr/>
        </p:nvSpPr>
        <p:spPr>
          <a:xfrm>
            <a:off x="561002" y="1963097"/>
            <a:ext cx="8227267" cy="1107996"/>
          </a:xfrm>
          <a:prstGeom prst="rect">
            <a:avLst/>
          </a:prstGeom>
          <a:noFill/>
        </p:spPr>
        <p:txBody>
          <a:bodyPr wrap="square">
            <a:spAutoFit/>
          </a:bodyPr>
          <a:lstStyle/>
          <a:p>
            <a:pPr algn="l" rtl="0" fontAlgn="base"/>
            <a:r>
              <a:rPr lang="en-GB" sz="1350">
                <a:solidFill>
                  <a:srgbClr val="2F528F"/>
                </a:solidFill>
                <a:latin typeface="Calibri" panose="020F0502020204030204" pitchFamily="34" charset="0"/>
              </a:rPr>
              <a:t>These are combined using a heuristically-based but consistent classification such as:</a:t>
            </a:r>
            <a:r>
              <a:rPr lang="en-US" sz="1350">
                <a:solidFill>
                  <a:srgbClr val="002060"/>
                </a:solidFill>
                <a:latin typeface="Calibri" panose="020F0502020204030204" pitchFamily="34" charset="0"/>
              </a:rPr>
              <a:t>​</a:t>
            </a:r>
            <a:endParaRPr lang="en-US" sz="1350">
              <a:solidFill>
                <a:srgbClr val="002060"/>
              </a:solidFill>
              <a:latin typeface="Segoe UI" panose="020B0502040204020203" pitchFamily="34" charset="0"/>
            </a:endParaRPr>
          </a:p>
          <a:p>
            <a:pPr marL="900113" lvl="2" indent="-214313" fontAlgn="base">
              <a:buFont typeface="Courier New" panose="02070309020205020404" pitchFamily="49" charset="0"/>
              <a:buChar char="o"/>
            </a:pPr>
            <a:r>
              <a:rPr lang="en-GB" sz="1350">
                <a:solidFill>
                  <a:srgbClr val="2F528F"/>
                </a:solidFill>
                <a:latin typeface="Calibri" panose="020F0502020204030204" pitchFamily="34" charset="0"/>
              </a:rPr>
              <a:t>Extremely High Risk (E)</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900113" lvl="2" indent="-214313" fontAlgn="base">
              <a:buFont typeface="Courier New" panose="02070309020205020404" pitchFamily="49" charset="0"/>
              <a:buChar char="o"/>
            </a:pPr>
            <a:r>
              <a:rPr lang="en-GB" sz="1350">
                <a:solidFill>
                  <a:srgbClr val="2F528F"/>
                </a:solidFill>
                <a:latin typeface="Calibri" panose="020F0502020204030204" pitchFamily="34" charset="0"/>
              </a:rPr>
              <a:t>High Risk (H)</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900113" lvl="2" indent="-214313" fontAlgn="base">
              <a:buFont typeface="Courier New" panose="02070309020205020404" pitchFamily="49" charset="0"/>
              <a:buChar char="o"/>
            </a:pPr>
            <a:r>
              <a:rPr lang="en-GB" sz="1350">
                <a:solidFill>
                  <a:srgbClr val="2F528F"/>
                </a:solidFill>
                <a:latin typeface="Calibri" panose="020F0502020204030204" pitchFamily="34" charset="0"/>
              </a:rPr>
              <a:t>Moderate Risk (M)</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900113" lvl="2" indent="-214313" fontAlgn="base">
              <a:buFont typeface="Courier New" panose="02070309020205020404" pitchFamily="49" charset="0"/>
              <a:buChar char="o"/>
            </a:pPr>
            <a:r>
              <a:rPr lang="en-GB" sz="1350">
                <a:solidFill>
                  <a:srgbClr val="2F528F"/>
                </a:solidFill>
                <a:latin typeface="Calibri" panose="020F0502020204030204" pitchFamily="34" charset="0"/>
              </a:rPr>
              <a:t>Low Risk (L)</a:t>
            </a:r>
            <a:endParaRPr lang="en-US" sz="1350">
              <a:solidFill>
                <a:srgbClr val="002060"/>
              </a:solidFill>
              <a:latin typeface="Arial" panose="020B0604020202020204" pitchFamily="34" charset="0"/>
            </a:endParaRPr>
          </a:p>
        </p:txBody>
      </p:sp>
      <p:sp>
        <p:nvSpPr>
          <p:cNvPr id="5" name="TextBox 4">
            <a:extLst>
              <a:ext uri="{FF2B5EF4-FFF2-40B4-BE49-F238E27FC236}">
                <a16:creationId xmlns:a16="http://schemas.microsoft.com/office/drawing/2014/main" id="{B533E7DA-7060-7761-C278-C22CCF47FBB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86499440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DF2785-D6B9-A280-052A-98A366EE0CAD}"/>
              </a:ext>
            </a:extLst>
          </p:cNvPr>
          <p:cNvSpPr/>
          <p:nvPr/>
        </p:nvSpPr>
        <p:spPr>
          <a:xfrm>
            <a:off x="0" y="2856666"/>
            <a:ext cx="9144000" cy="1857995"/>
          </a:xfrm>
          <a:prstGeom prst="rect">
            <a:avLst/>
          </a:prstGeom>
          <a:solidFill>
            <a:schemeClr val="bg1">
              <a:lumMod val="9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NL"/>
          </a:p>
        </p:txBody>
      </p:sp>
      <p:sp>
        <p:nvSpPr>
          <p:cNvPr id="2" name="Title">
            <a:extLst>
              <a:ext uri="{FF2B5EF4-FFF2-40B4-BE49-F238E27FC236}">
                <a16:creationId xmlns:a16="http://schemas.microsoft.com/office/drawing/2014/main" id="{9D426B99-0885-4027-A43B-02834E1A0603}"/>
              </a:ext>
            </a:extLst>
          </p:cNvPr>
          <p:cNvSpPr>
            <a:spLocks noGrp="1"/>
          </p:cNvSpPr>
          <p:nvPr>
            <p:ph type="title"/>
          </p:nvPr>
        </p:nvSpPr>
        <p:spPr>
          <a:xfrm>
            <a:off x="165100" y="88900"/>
            <a:ext cx="7404100" cy="406400"/>
          </a:xfrm>
        </p:spPr>
        <p:txBody>
          <a:bodyPr>
            <a:normAutofit/>
          </a:bodyPr>
          <a:lstStyle/>
          <a:p>
            <a:r>
              <a:rPr lang="en-GB" b="1">
                <a:solidFill>
                  <a:srgbClr val="2F528F"/>
                </a:solidFill>
              </a:rPr>
              <a:t>Characteristics of architecture Risk Management – 04/05</a:t>
            </a:r>
          </a:p>
        </p:txBody>
      </p:sp>
      <p:sp>
        <p:nvSpPr>
          <p:cNvPr id="4" name="Footer">
            <a:extLst>
              <a:ext uri="{FF2B5EF4-FFF2-40B4-BE49-F238E27FC236}">
                <a16:creationId xmlns:a16="http://schemas.microsoft.com/office/drawing/2014/main" id="{BE95F244-BFF5-48C1-B587-837C2A88E9FC}"/>
              </a:ext>
            </a:extLst>
          </p:cNvPr>
          <p:cNvSpPr>
            <a:spLocks noGrp="1"/>
          </p:cNvSpPr>
          <p:nvPr>
            <p:ph type="ftr" sz="quarter" idx="10"/>
          </p:nvPr>
        </p:nvSpPr>
        <p:spPr>
          <a:xfrm>
            <a:off x="7315200" y="4826000"/>
            <a:ext cx="444500" cy="304800"/>
          </a:xfrm>
        </p:spPr>
        <p:txBody>
          <a:bodyPr/>
          <a:lstStyle/>
          <a:p>
            <a:r>
              <a:rPr lang="en-GB">
                <a:solidFill>
                  <a:schemeClr val="bg1"/>
                </a:solidFill>
              </a:rPr>
              <a:t>22/35</a:t>
            </a:r>
          </a:p>
        </p:txBody>
      </p:sp>
      <p:sp>
        <p:nvSpPr>
          <p:cNvPr id="3" name="Ref">
            <a:extLst>
              <a:ext uri="{FF2B5EF4-FFF2-40B4-BE49-F238E27FC236}">
                <a16:creationId xmlns:a16="http://schemas.microsoft.com/office/drawing/2014/main" id="{B5E7903E-9F0A-4008-A44B-E3E6769E7E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67 : §9.1</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11443B11-D0C6-4F19-B4F2-CB0477106AA9}"/>
              </a:ext>
            </a:extLst>
          </p:cNvPr>
          <p:cNvSpPr txBox="1"/>
          <p:nvPr/>
        </p:nvSpPr>
        <p:spPr>
          <a:xfrm>
            <a:off x="699444" y="642820"/>
            <a:ext cx="7745105" cy="338554"/>
          </a:xfrm>
          <a:prstGeom prst="rect">
            <a:avLst/>
          </a:prstGeom>
          <a:noFill/>
        </p:spPr>
        <p:txBody>
          <a:bodyPr wrap="square">
            <a:spAutoFit/>
          </a:bodyPr>
          <a:lstStyle/>
          <a:p>
            <a:pPr algn="ctr"/>
            <a:r>
              <a:rPr lang="en-GB" sz="1600" b="1">
                <a:solidFill>
                  <a:srgbClr val="2F528F"/>
                </a:solidFill>
                <a:latin typeface="Calibri" panose="020F0502020204030204" pitchFamily="34" charset="0"/>
              </a:rPr>
              <a:t>There are several other issues that arise:</a:t>
            </a:r>
          </a:p>
        </p:txBody>
      </p:sp>
      <p:graphicFrame>
        <p:nvGraphicFramePr>
          <p:cNvPr id="6" name="TextBox 2">
            <a:extLst>
              <a:ext uri="{FF2B5EF4-FFF2-40B4-BE49-F238E27FC236}">
                <a16:creationId xmlns:a16="http://schemas.microsoft.com/office/drawing/2014/main" id="{54CEF2F4-6E44-2CB1-E729-471A4AD534B8}"/>
              </a:ext>
            </a:extLst>
          </p:cNvPr>
          <p:cNvGraphicFramePr/>
          <p:nvPr>
            <p:extLst>
              <p:ext uri="{D42A27DB-BD31-4B8C-83A1-F6EECF244321}">
                <p14:modId xmlns:p14="http://schemas.microsoft.com/office/powerpoint/2010/main" val="2648914211"/>
              </p:ext>
            </p:extLst>
          </p:nvPr>
        </p:nvGraphicFramePr>
        <p:xfrm>
          <a:off x="-2393065" y="943273"/>
          <a:ext cx="13606272" cy="1703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019A8837-4CCF-D882-875E-2AB2DE39E607}"/>
              </a:ext>
            </a:extLst>
          </p:cNvPr>
          <p:cNvSpPr txBox="1"/>
          <p:nvPr/>
        </p:nvSpPr>
        <p:spPr>
          <a:xfrm>
            <a:off x="1223388" y="2875716"/>
            <a:ext cx="6830568" cy="338554"/>
          </a:xfrm>
          <a:prstGeom prst="rect">
            <a:avLst/>
          </a:prstGeom>
          <a:noFill/>
        </p:spPr>
        <p:txBody>
          <a:bodyPr wrap="square">
            <a:spAutoFit/>
          </a:bodyPr>
          <a:lstStyle/>
          <a:p>
            <a:pPr algn="ctr">
              <a:spcBef>
                <a:spcPts val="450"/>
              </a:spcBef>
            </a:pPr>
            <a:r>
              <a:rPr lang="en-GB" sz="1600" b="1">
                <a:solidFill>
                  <a:srgbClr val="2F528F"/>
                </a:solidFill>
                <a:latin typeface="Calibri" panose="020F0502020204030204" pitchFamily="34" charset="0"/>
              </a:rPr>
              <a:t>There is now a need to understand, in principle, such things as:</a:t>
            </a:r>
          </a:p>
        </p:txBody>
      </p:sp>
      <p:graphicFrame>
        <p:nvGraphicFramePr>
          <p:cNvPr id="9" name="TextBox 2">
            <a:extLst>
              <a:ext uri="{FF2B5EF4-FFF2-40B4-BE49-F238E27FC236}">
                <a16:creationId xmlns:a16="http://schemas.microsoft.com/office/drawing/2014/main" id="{D24EC9A2-31A5-B6FA-9944-21A3486CDBB0}"/>
              </a:ext>
            </a:extLst>
          </p:cNvPr>
          <p:cNvGraphicFramePr/>
          <p:nvPr/>
        </p:nvGraphicFramePr>
        <p:xfrm>
          <a:off x="-870861" y="3348427"/>
          <a:ext cx="10885717" cy="13398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65148984-5D23-AA4B-F757-75CADF5FC98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139300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DD40DDF-39E1-4AFA-8BCB-7262003E976F}"/>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What is an Enterprise ? - 01/03</a:t>
            </a:r>
          </a:p>
        </p:txBody>
      </p:sp>
      <p:sp>
        <p:nvSpPr>
          <p:cNvPr id="3" name="Footer">
            <a:extLst>
              <a:ext uri="{FF2B5EF4-FFF2-40B4-BE49-F238E27FC236}">
                <a16:creationId xmlns:a16="http://schemas.microsoft.com/office/drawing/2014/main" id="{ED8D4D8F-BB96-4C63-8F33-70221A2AEDC1}"/>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15/40</a:t>
            </a:r>
          </a:p>
        </p:txBody>
      </p:sp>
      <p:sp>
        <p:nvSpPr>
          <p:cNvPr id="7" name="Ref">
            <a:extLst>
              <a:ext uri="{FF2B5EF4-FFF2-40B4-BE49-F238E27FC236}">
                <a16:creationId xmlns:a16="http://schemas.microsoft.com/office/drawing/2014/main" id="{44B7B149-8915-4BEE-9D70-B41542C5AC2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graphicFrame>
        <p:nvGraphicFramePr>
          <p:cNvPr id="11" name="TextBox 4">
            <a:extLst>
              <a:ext uri="{FF2B5EF4-FFF2-40B4-BE49-F238E27FC236}">
                <a16:creationId xmlns:a16="http://schemas.microsoft.com/office/drawing/2014/main" id="{6D905BD7-7A57-1599-9D2A-094DB7A459D6}"/>
              </a:ext>
            </a:extLst>
          </p:cNvPr>
          <p:cNvGraphicFramePr/>
          <p:nvPr/>
        </p:nvGraphicFramePr>
        <p:xfrm>
          <a:off x="241663" y="881744"/>
          <a:ext cx="8660673" cy="324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8" descr="Bank">
            <a:extLst>
              <a:ext uri="{FF2B5EF4-FFF2-40B4-BE49-F238E27FC236}">
                <a16:creationId xmlns:a16="http://schemas.microsoft.com/office/drawing/2014/main" id="{044A071A-CEA2-4B7C-1ACB-D8D87D0BEE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9629" y="695598"/>
            <a:ext cx="1758914" cy="1758914"/>
          </a:xfrm>
          <a:prstGeom prst="rect">
            <a:avLst/>
          </a:prstGeom>
        </p:spPr>
      </p:pic>
      <p:sp>
        <p:nvSpPr>
          <p:cNvPr id="2" name="TextBox 1">
            <a:extLst>
              <a:ext uri="{FF2B5EF4-FFF2-40B4-BE49-F238E27FC236}">
                <a16:creationId xmlns:a16="http://schemas.microsoft.com/office/drawing/2014/main" id="{7A6D2250-8F88-C025-961A-1B778EC24EF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53194126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D426B99-0885-4027-A43B-02834E1A0603}"/>
              </a:ext>
            </a:extLst>
          </p:cNvPr>
          <p:cNvSpPr>
            <a:spLocks noGrp="1"/>
          </p:cNvSpPr>
          <p:nvPr>
            <p:ph type="title"/>
          </p:nvPr>
        </p:nvSpPr>
        <p:spPr>
          <a:xfrm>
            <a:off x="165100" y="88900"/>
            <a:ext cx="7404100" cy="406400"/>
          </a:xfrm>
        </p:spPr>
        <p:txBody>
          <a:bodyPr>
            <a:normAutofit/>
          </a:bodyPr>
          <a:lstStyle/>
          <a:p>
            <a:r>
              <a:rPr lang="en-GB" b="1">
                <a:solidFill>
                  <a:srgbClr val="2F528F"/>
                </a:solidFill>
              </a:rPr>
              <a:t>Characteristics of architecture Risk Management – 05/05</a:t>
            </a:r>
          </a:p>
        </p:txBody>
      </p:sp>
      <p:sp>
        <p:nvSpPr>
          <p:cNvPr id="4" name="Footer">
            <a:extLst>
              <a:ext uri="{FF2B5EF4-FFF2-40B4-BE49-F238E27FC236}">
                <a16:creationId xmlns:a16="http://schemas.microsoft.com/office/drawing/2014/main" id="{EB432F48-3AAC-46B6-9DE6-6368646BCF06}"/>
              </a:ext>
            </a:extLst>
          </p:cNvPr>
          <p:cNvSpPr>
            <a:spLocks noGrp="1"/>
          </p:cNvSpPr>
          <p:nvPr>
            <p:ph type="ftr" sz="quarter" idx="10"/>
          </p:nvPr>
        </p:nvSpPr>
        <p:spPr>
          <a:xfrm>
            <a:off x="7315200" y="4826000"/>
            <a:ext cx="444500" cy="304800"/>
          </a:xfrm>
        </p:spPr>
        <p:txBody>
          <a:bodyPr/>
          <a:lstStyle/>
          <a:p>
            <a:r>
              <a:rPr lang="en-GB">
                <a:solidFill>
                  <a:schemeClr val="bg1"/>
                </a:solidFill>
              </a:rPr>
              <a:t>23/35</a:t>
            </a:r>
          </a:p>
        </p:txBody>
      </p:sp>
      <p:sp>
        <p:nvSpPr>
          <p:cNvPr id="3" name="Ref">
            <a:extLst>
              <a:ext uri="{FF2B5EF4-FFF2-40B4-BE49-F238E27FC236}">
                <a16:creationId xmlns:a16="http://schemas.microsoft.com/office/drawing/2014/main" id="{B5E7903E-9F0A-4008-A44B-E3E6769E7E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ADM Techniques : Page 67 : §9.1</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C1E85C7B-D522-484F-9412-66582DE66CBC}"/>
              </a:ext>
            </a:extLst>
          </p:cNvPr>
          <p:cNvSpPr txBox="1"/>
          <p:nvPr/>
        </p:nvSpPr>
        <p:spPr>
          <a:xfrm>
            <a:off x="359210" y="658408"/>
            <a:ext cx="8425579" cy="300083"/>
          </a:xfrm>
          <a:prstGeom prst="rect">
            <a:avLst/>
          </a:prstGeom>
          <a:noFill/>
        </p:spPr>
        <p:txBody>
          <a:bodyPr wrap="square">
            <a:spAutoFit/>
          </a:bodyPr>
          <a:lstStyle/>
          <a:p>
            <a:pPr algn="ctr"/>
            <a:r>
              <a:rPr lang="en-GB" sz="1500" b="1">
                <a:solidFill>
                  <a:srgbClr val="2F528F"/>
                </a:solidFill>
                <a:latin typeface="Calibri" panose="020F0502020204030204" pitchFamily="34" charset="0"/>
                <a:cs typeface="Calibri" panose="020F0502020204030204" pitchFamily="34" charset="0"/>
              </a:rPr>
              <a:t>Conduct Residual Risk Assessment</a:t>
            </a:r>
            <a:endParaRPr lang="en-GB" sz="1350">
              <a:solidFill>
                <a:srgbClr val="2F528F"/>
              </a:solidFill>
              <a:latin typeface="Calibri" panose="020F0502020204030204" pitchFamily="34" charset="0"/>
              <a:cs typeface="Calibri" panose="020F0502020204030204" pitchFamily="34" charset="0"/>
            </a:endParaRPr>
          </a:p>
        </p:txBody>
      </p:sp>
      <p:graphicFrame>
        <p:nvGraphicFramePr>
          <p:cNvPr id="18" name="TextBox 2">
            <a:extLst>
              <a:ext uri="{FF2B5EF4-FFF2-40B4-BE49-F238E27FC236}">
                <a16:creationId xmlns:a16="http://schemas.microsoft.com/office/drawing/2014/main" id="{D2C5BFBA-7BD5-2F6D-9CBD-2290ACE023B9}"/>
              </a:ext>
            </a:extLst>
          </p:cNvPr>
          <p:cNvGraphicFramePr/>
          <p:nvPr>
            <p:extLst>
              <p:ext uri="{D42A27DB-BD31-4B8C-83A1-F6EECF244321}">
                <p14:modId xmlns:p14="http://schemas.microsoft.com/office/powerpoint/2010/main" val="1659073805"/>
              </p:ext>
            </p:extLst>
          </p:nvPr>
        </p:nvGraphicFramePr>
        <p:xfrm>
          <a:off x="889000" y="1068887"/>
          <a:ext cx="7578725" cy="1164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63284FD4-8995-F49E-D058-52FAC7A1631C}"/>
              </a:ext>
            </a:extLst>
          </p:cNvPr>
          <p:cNvSpPr/>
          <p:nvPr/>
        </p:nvSpPr>
        <p:spPr>
          <a:xfrm>
            <a:off x="1593029" y="3110311"/>
            <a:ext cx="5810094" cy="607172"/>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rgbClr val="2F528F"/>
              </a:solidFill>
              <a:latin typeface="Calibri" panose="020F0502020204030204" pitchFamily="34" charset="0"/>
              <a:cs typeface="Calibri" panose="020F0502020204030204" pitchFamily="34" charset="0"/>
            </a:endParaRPr>
          </a:p>
          <a:p>
            <a:pPr algn="ctr"/>
            <a:r>
              <a:rPr lang="en-GB" sz="1400">
                <a:solidFill>
                  <a:srgbClr val="2F528F"/>
                </a:solidFill>
                <a:latin typeface="Calibri" panose="020F0502020204030204" pitchFamily="34" charset="0"/>
                <a:cs typeface="Calibri" panose="020F0502020204030204" pitchFamily="34" charset="0"/>
              </a:rPr>
              <a:t>Risk identification and mitigation assessment worksheets are maintained as governance artifacts - kept up-to-date in Phase G where risk monitoring is conducted.</a:t>
            </a:r>
          </a:p>
          <a:p>
            <a:pPr algn="ctr"/>
            <a:endParaRPr lang="en-US" sz="1400"/>
          </a:p>
        </p:txBody>
      </p:sp>
      <p:sp>
        <p:nvSpPr>
          <p:cNvPr id="19" name="TextBox 18">
            <a:extLst>
              <a:ext uri="{FF2B5EF4-FFF2-40B4-BE49-F238E27FC236}">
                <a16:creationId xmlns:a16="http://schemas.microsoft.com/office/drawing/2014/main" id="{521A0751-6826-C961-9A61-A7D36BCAAEE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3848764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2FD61E7-F948-4554-9F85-2B568214B830}"/>
              </a:ext>
            </a:extLst>
          </p:cNvPr>
          <p:cNvSpPr>
            <a:spLocks noGrp="1"/>
          </p:cNvSpPr>
          <p:nvPr>
            <p:ph type="title"/>
          </p:nvPr>
        </p:nvSpPr>
        <p:spPr>
          <a:xfrm>
            <a:off x="165100" y="88900"/>
            <a:ext cx="7404100" cy="406400"/>
          </a:xfrm>
        </p:spPr>
        <p:txBody>
          <a:bodyPr>
            <a:normAutofit/>
          </a:bodyPr>
          <a:lstStyle/>
          <a:p>
            <a:r>
              <a:rPr lang="en-GB" b="1">
                <a:solidFill>
                  <a:srgbClr val="2F528F"/>
                </a:solidFill>
              </a:rPr>
              <a:t>Trade-Off Decisions</a:t>
            </a:r>
          </a:p>
        </p:txBody>
      </p:sp>
      <p:sp>
        <p:nvSpPr>
          <p:cNvPr id="4" name="Footer">
            <a:extLst>
              <a:ext uri="{FF2B5EF4-FFF2-40B4-BE49-F238E27FC236}">
                <a16:creationId xmlns:a16="http://schemas.microsoft.com/office/drawing/2014/main" id="{2D82DE71-23C8-4A2B-86BE-B90629A6F9A5}"/>
              </a:ext>
            </a:extLst>
          </p:cNvPr>
          <p:cNvSpPr>
            <a:spLocks noGrp="1"/>
          </p:cNvSpPr>
          <p:nvPr>
            <p:ph type="ftr" sz="quarter" idx="10"/>
          </p:nvPr>
        </p:nvSpPr>
        <p:spPr>
          <a:xfrm>
            <a:off x="7315200" y="4826000"/>
            <a:ext cx="444500" cy="304800"/>
          </a:xfrm>
        </p:spPr>
        <p:txBody>
          <a:bodyPr/>
          <a:lstStyle/>
          <a:p>
            <a:r>
              <a:rPr lang="en-GB">
                <a:solidFill>
                  <a:schemeClr val="bg1"/>
                </a:solidFill>
              </a:rPr>
              <a:t>10/24</a:t>
            </a:r>
          </a:p>
        </p:txBody>
      </p:sp>
      <p:sp>
        <p:nvSpPr>
          <p:cNvPr id="3" name="Ref">
            <a:extLst>
              <a:ext uri="{FF2B5EF4-FFF2-40B4-BE49-F238E27FC236}">
                <a16:creationId xmlns:a16="http://schemas.microsoft.com/office/drawing/2014/main" id="{60D1F372-496C-4620-8B29-43AA56F02EDA}"/>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56 : §6.2</a:t>
            </a:r>
          </a:p>
        </p:txBody>
      </p:sp>
      <p:sp>
        <p:nvSpPr>
          <p:cNvPr id="5" name="TextBox 4">
            <a:extLst>
              <a:ext uri="{FF2B5EF4-FFF2-40B4-BE49-F238E27FC236}">
                <a16:creationId xmlns:a16="http://schemas.microsoft.com/office/drawing/2014/main" id="{FB70EC6E-5EA7-439C-82FD-13B1D96F9889}"/>
              </a:ext>
            </a:extLst>
          </p:cNvPr>
          <p:cNvSpPr txBox="1"/>
          <p:nvPr/>
        </p:nvSpPr>
        <p:spPr>
          <a:xfrm>
            <a:off x="340145" y="632201"/>
            <a:ext cx="8160320" cy="300083"/>
          </a:xfrm>
          <a:prstGeom prst="rect">
            <a:avLst/>
          </a:prstGeom>
          <a:noFill/>
        </p:spPr>
        <p:txBody>
          <a:bodyPr wrap="square">
            <a:spAutoFit/>
          </a:bodyPr>
          <a:lstStyle/>
          <a:p>
            <a:pPr marL="257175" indent="-257175">
              <a:buFont typeface="Courier New" panose="02070309020205020404" pitchFamily="49" charset="0"/>
              <a:buChar char="o"/>
            </a:pPr>
            <a:r>
              <a:rPr lang="en-GB" sz="1500" b="1">
                <a:solidFill>
                  <a:srgbClr val="2F528F"/>
                </a:solidFill>
                <a:latin typeface="Calibri" panose="020F0502020204030204" pitchFamily="34" charset="0"/>
              </a:rPr>
              <a:t>Trade-off:</a:t>
            </a:r>
          </a:p>
        </p:txBody>
      </p:sp>
      <p:pic>
        <p:nvPicPr>
          <p:cNvPr id="8" name="Picture 7">
            <a:extLst>
              <a:ext uri="{FF2B5EF4-FFF2-40B4-BE49-F238E27FC236}">
                <a16:creationId xmlns:a16="http://schemas.microsoft.com/office/drawing/2014/main" id="{C050946C-52E0-426B-8FA2-4EEBBBB67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255" y="1899601"/>
            <a:ext cx="5451404" cy="1619516"/>
          </a:xfrm>
          <a:prstGeom prst="rect">
            <a:avLst/>
          </a:prstGeom>
        </p:spPr>
      </p:pic>
      <p:sp>
        <p:nvSpPr>
          <p:cNvPr id="10" name="TextBox 9">
            <a:extLst>
              <a:ext uri="{FF2B5EF4-FFF2-40B4-BE49-F238E27FC236}">
                <a16:creationId xmlns:a16="http://schemas.microsoft.com/office/drawing/2014/main" id="{CC038D09-95BC-441B-80EB-2AD73DE2008D}"/>
              </a:ext>
            </a:extLst>
          </p:cNvPr>
          <p:cNvSpPr txBox="1"/>
          <p:nvPr/>
        </p:nvSpPr>
        <p:spPr>
          <a:xfrm>
            <a:off x="347072" y="3535456"/>
            <a:ext cx="8603712" cy="553998"/>
          </a:xfrm>
          <a:prstGeom prst="rect">
            <a:avLst/>
          </a:prstGeom>
          <a:noFill/>
        </p:spPr>
        <p:txBody>
          <a:bodyPr wrap="square">
            <a:spAutoFit/>
          </a:bodyPr>
          <a:lstStyle/>
          <a:p>
            <a:pPr marL="257175" indent="-257175">
              <a:buFont typeface="Courier New" panose="02070309020205020404" pitchFamily="49" charset="0"/>
              <a:buChar char="o"/>
            </a:pPr>
            <a:r>
              <a:rPr lang="en-GB" sz="1500" b="1">
                <a:solidFill>
                  <a:srgbClr val="2F528F"/>
                </a:solidFill>
                <a:latin typeface="Calibri" panose="020F0502020204030204" pitchFamily="34" charset="0"/>
              </a:rPr>
              <a:t>Trade-offs should never be about irrelevant compromises</a:t>
            </a:r>
          </a:p>
          <a:p>
            <a:pPr marL="257175" indent="-257175">
              <a:buFont typeface="Courier New" panose="02070309020205020404" pitchFamily="49" charset="0"/>
              <a:buChar char="o"/>
            </a:pPr>
            <a:r>
              <a:rPr lang="en-GB" sz="1500" b="1">
                <a:solidFill>
                  <a:srgbClr val="2F528F"/>
                </a:solidFill>
                <a:latin typeface="Calibri" panose="020F0502020204030204" pitchFamily="34" charset="0"/>
              </a:rPr>
              <a:t>Jumping to low-cost choices can result in sub-optimal achievement</a:t>
            </a:r>
            <a:r>
              <a:rPr lang="en-GB" sz="1500">
                <a:solidFill>
                  <a:srgbClr val="2F528F"/>
                </a:solidFill>
                <a:latin typeface="Calibri" panose="020F0502020204030204" pitchFamily="34" charset="0"/>
              </a:rPr>
              <a:t>          </a:t>
            </a:r>
          </a:p>
        </p:txBody>
      </p:sp>
      <p:graphicFrame>
        <p:nvGraphicFramePr>
          <p:cNvPr id="7" name="Diagram 6">
            <a:extLst>
              <a:ext uri="{FF2B5EF4-FFF2-40B4-BE49-F238E27FC236}">
                <a16:creationId xmlns:a16="http://schemas.microsoft.com/office/drawing/2014/main" id="{5D98FDAC-E763-6353-BE5C-20C9E23009A2}"/>
              </a:ext>
            </a:extLst>
          </p:cNvPr>
          <p:cNvGraphicFramePr/>
          <p:nvPr/>
        </p:nvGraphicFramePr>
        <p:xfrm>
          <a:off x="1595775" y="4235783"/>
          <a:ext cx="5952449" cy="3307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F03DEE6C-5461-E4ED-BBD4-E605FA55D998}"/>
              </a:ext>
            </a:extLst>
          </p:cNvPr>
          <p:cNvSpPr txBox="1"/>
          <p:nvPr/>
        </p:nvSpPr>
        <p:spPr>
          <a:xfrm>
            <a:off x="365543" y="907717"/>
            <a:ext cx="8038645" cy="900247"/>
          </a:xfrm>
          <a:prstGeom prst="rect">
            <a:avLst/>
          </a:prstGeom>
          <a:noFill/>
        </p:spPr>
        <p:txBody>
          <a:bodyPr wrap="square">
            <a:spAutoFit/>
          </a:bodyPr>
          <a:lstStyle/>
          <a:p>
            <a:pPr marL="214313" indent="-214313" fontAlgn="base">
              <a:buFont typeface="Wingdings" panose="05000000000000000000" pitchFamily="2" charset="2"/>
              <a:buChar char="§"/>
            </a:pPr>
            <a:r>
              <a:rPr lang="en-GB" sz="1350">
                <a:solidFill>
                  <a:srgbClr val="2F528F"/>
                </a:solidFill>
                <a:latin typeface="Calibri" panose="020F0502020204030204" pitchFamily="34" charset="0"/>
              </a:rPr>
              <a:t>“a balance achieved between two desirable but incompatible features; a compromise</a:t>
            </a: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214313" indent="-214313" fontAlgn="base">
              <a:buFont typeface="Wingdings" panose="05000000000000000000" pitchFamily="2" charset="2"/>
              <a:buChar char="§"/>
            </a:pPr>
            <a:r>
              <a:rPr lang="en-GB" sz="1350">
                <a:solidFill>
                  <a:srgbClr val="2F528F"/>
                </a:solidFill>
                <a:latin typeface="Calibri" panose="020F0502020204030204" pitchFamily="34" charset="0"/>
              </a:rPr>
              <a:t>“losing one quality, aspect, or amount of something in return for gaining another quality, aspect, or amount”</a:t>
            </a:r>
            <a:endParaRPr lang="en-US" sz="1350">
              <a:solidFill>
                <a:srgbClr val="002060"/>
              </a:solidFill>
              <a:latin typeface="Arial" panose="020B0604020202020204" pitchFamily="34" charset="0"/>
            </a:endParaRPr>
          </a:p>
        </p:txBody>
      </p:sp>
      <p:sp>
        <p:nvSpPr>
          <p:cNvPr id="6" name="TextBox 5">
            <a:extLst>
              <a:ext uri="{FF2B5EF4-FFF2-40B4-BE49-F238E27FC236}">
                <a16:creationId xmlns:a16="http://schemas.microsoft.com/office/drawing/2014/main" id="{FC6CC92B-FEA5-7537-E54B-0AC125D35E6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9" name="TextBox 8">
            <a:extLst>
              <a:ext uri="{FF2B5EF4-FFF2-40B4-BE49-F238E27FC236}">
                <a16:creationId xmlns:a16="http://schemas.microsoft.com/office/drawing/2014/main" id="{BFD36D05-14A0-7E2C-01E6-6F8C995D0EE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the techniques section </a:t>
            </a:r>
          </a:p>
        </p:txBody>
      </p:sp>
    </p:spTree>
    <p:extLst>
      <p:ext uri="{BB962C8B-B14F-4D97-AF65-F5344CB8AC3E}">
        <p14:creationId xmlns:p14="http://schemas.microsoft.com/office/powerpoint/2010/main" val="223019467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25/26</a:t>
            </a:r>
          </a:p>
        </p:txBody>
      </p:sp>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a:t>Summary of Module 04</a:t>
            </a:r>
          </a:p>
        </p:txBody>
      </p:sp>
      <p:sp>
        <p:nvSpPr>
          <p:cNvPr id="8" name="TextBox 7">
            <a:extLst>
              <a:ext uri="{FF2B5EF4-FFF2-40B4-BE49-F238E27FC236}">
                <a16:creationId xmlns:a16="http://schemas.microsoft.com/office/drawing/2014/main" id="{F8F8256F-8071-474C-B3E5-684B56670CF9}"/>
              </a:ext>
            </a:extLst>
          </p:cNvPr>
          <p:cNvSpPr txBox="1"/>
          <p:nvPr/>
        </p:nvSpPr>
        <p:spPr>
          <a:xfrm>
            <a:off x="1407781" y="779351"/>
            <a:ext cx="6256074" cy="300082"/>
          </a:xfrm>
          <a:prstGeom prst="rect">
            <a:avLst/>
          </a:prstGeom>
          <a:solidFill>
            <a:schemeClr val="accent1"/>
          </a:solidFill>
        </p:spPr>
        <p:txBody>
          <a:bodyPr wrap="square" rtlCol="0">
            <a:spAutoFit/>
          </a:bodyPr>
          <a:lstStyle/>
          <a:p>
            <a:r>
              <a:rPr lang="en-GB" sz="1350">
                <a:solidFill>
                  <a:schemeClr val="bg1"/>
                </a:solidFill>
                <a:latin typeface="Calibri" panose="020F0502020204030204" pitchFamily="34" charset="0"/>
                <a:cs typeface="Calibri" panose="020F0502020204030204" pitchFamily="34" charset="0"/>
              </a:rPr>
              <a:t>The 10 Learning Points covered in Module 04 are:</a:t>
            </a:r>
          </a:p>
        </p:txBody>
      </p:sp>
      <p:sp>
        <p:nvSpPr>
          <p:cNvPr id="5" name="TextBox 4">
            <a:extLst>
              <a:ext uri="{FF2B5EF4-FFF2-40B4-BE49-F238E27FC236}">
                <a16:creationId xmlns:a16="http://schemas.microsoft.com/office/drawing/2014/main" id="{A0BE1765-39DD-5156-D106-24411D9AE91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graphicFrame>
        <p:nvGraphicFramePr>
          <p:cNvPr id="23" name="Content Placeholder 2">
            <a:extLst>
              <a:ext uri="{FF2B5EF4-FFF2-40B4-BE49-F238E27FC236}">
                <a16:creationId xmlns:a16="http://schemas.microsoft.com/office/drawing/2014/main" id="{036DED04-89A3-251C-AFDB-4CD1F88683EC}"/>
              </a:ext>
            </a:extLst>
          </p:cNvPr>
          <p:cNvGraphicFramePr>
            <a:graphicFrameLocks/>
          </p:cNvGraphicFramePr>
          <p:nvPr>
            <p:extLst>
              <p:ext uri="{D42A27DB-BD31-4B8C-83A1-F6EECF244321}">
                <p14:modId xmlns:p14="http://schemas.microsoft.com/office/powerpoint/2010/main" val="4116403387"/>
              </p:ext>
            </p:extLst>
          </p:nvPr>
        </p:nvGraphicFramePr>
        <p:xfrm>
          <a:off x="628650" y="1392983"/>
          <a:ext cx="7886700" cy="29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30544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rPr>
              <a:t>26/26</a:t>
            </a:r>
          </a:p>
        </p:txBody>
      </p:sp>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a:solidFill>
                  <a:srgbClr val="2F528F"/>
                </a:solidFill>
              </a:rPr>
              <a:t>End of Teaching Slides</a:t>
            </a:r>
            <a:endParaRPr lang="en-GB">
              <a:solidFill>
                <a:srgbClr val="DBEEF4"/>
              </a:solidFill>
            </a:endParaRPr>
          </a:p>
        </p:txBody>
      </p:sp>
      <p:sp>
        <p:nvSpPr>
          <p:cNvPr id="6" name="TextBox 5">
            <a:extLst>
              <a:ext uri="{FF2B5EF4-FFF2-40B4-BE49-F238E27FC236}">
                <a16:creationId xmlns:a16="http://schemas.microsoft.com/office/drawing/2014/main" id="{94C32073-85A5-4926-BA75-51D67EB2E332}"/>
              </a:ext>
            </a:extLst>
          </p:cNvPr>
          <p:cNvSpPr txBox="1"/>
          <p:nvPr/>
        </p:nvSpPr>
        <p:spPr>
          <a:xfrm>
            <a:off x="3768735" y="2075460"/>
            <a:ext cx="1606530" cy="1015663"/>
          </a:xfrm>
          <a:prstGeom prst="rect">
            <a:avLst/>
          </a:prstGeom>
          <a:noFill/>
        </p:spPr>
        <p:txBody>
          <a:bodyPr wrap="none" rtlCol="0">
            <a:spAutoFit/>
          </a:bodyPr>
          <a:lstStyle/>
          <a:p>
            <a:pPr algn="ctr"/>
            <a:r>
              <a:rPr lang="en-GB">
                <a:latin typeface="Calibri" panose="020F0502020204030204" pitchFamily="34" charset="0"/>
                <a:cs typeface="Calibri" panose="020F0502020204030204" pitchFamily="34" charset="0"/>
              </a:rPr>
              <a:t>End of</a:t>
            </a:r>
            <a:br>
              <a:rPr lang="en-GB">
                <a:latin typeface="Calibri" panose="020F0502020204030204" pitchFamily="34" charset="0"/>
                <a:cs typeface="Calibri" panose="020F0502020204030204" pitchFamily="34" charset="0"/>
              </a:rPr>
            </a:br>
            <a:endParaRPr lang="en-GB">
              <a:latin typeface="Calibri" panose="020F0502020204030204" pitchFamily="34" charset="0"/>
              <a:cs typeface="Calibri" panose="020F0502020204030204" pitchFamily="34" charset="0"/>
            </a:endParaRPr>
          </a:p>
          <a:p>
            <a:pPr algn="ctr"/>
            <a:r>
              <a:rPr lang="en-GB" sz="2400">
                <a:latin typeface="Calibri" panose="020F0502020204030204" pitchFamily="34" charset="0"/>
                <a:cs typeface="Calibri" panose="020F0502020204030204" pitchFamily="34" charset="0"/>
              </a:rPr>
              <a:t>Module  04</a:t>
            </a:r>
          </a:p>
        </p:txBody>
      </p:sp>
      <p:sp>
        <p:nvSpPr>
          <p:cNvPr id="7" name="TextBox 6">
            <a:extLst>
              <a:ext uri="{FF2B5EF4-FFF2-40B4-BE49-F238E27FC236}">
                <a16:creationId xmlns:a16="http://schemas.microsoft.com/office/drawing/2014/main" id="{14D077FE-3F41-4B27-B5AF-91BB43DE15E0}"/>
              </a:ext>
            </a:extLst>
          </p:cNvPr>
          <p:cNvSpPr txBox="1"/>
          <p:nvPr/>
        </p:nvSpPr>
        <p:spPr>
          <a:xfrm>
            <a:off x="1691082" y="3561618"/>
            <a:ext cx="5761835" cy="392415"/>
          </a:xfrm>
          <a:prstGeom prst="rect">
            <a:avLst/>
          </a:prstGeom>
          <a:noFill/>
        </p:spPr>
        <p:txBody>
          <a:bodyPr wrap="none" rtlCol="0">
            <a:spAutoFit/>
          </a:bodyPr>
          <a:lstStyle/>
          <a:p>
            <a:pPr algn="ctr"/>
            <a:r>
              <a:rPr lang="en-GB" sz="2100">
                <a:latin typeface="Calibri" panose="020F0502020204030204" pitchFamily="34" charset="0"/>
                <a:cs typeface="Calibri" panose="020F0502020204030204" pitchFamily="34" charset="0"/>
              </a:rPr>
              <a:t>Introduction to the ADM - Techniques </a:t>
            </a:r>
          </a:p>
        </p:txBody>
      </p:sp>
      <p:sp>
        <p:nvSpPr>
          <p:cNvPr id="2" name="TextBox 1">
            <a:extLst>
              <a:ext uri="{FF2B5EF4-FFF2-40B4-BE49-F238E27FC236}">
                <a16:creationId xmlns:a16="http://schemas.microsoft.com/office/drawing/2014/main" id="{F0A3B2A2-2803-6349-84D4-0649A097CF9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04 </a:t>
            </a:r>
          </a:p>
        </p:txBody>
      </p:sp>
    </p:spTree>
    <p:extLst>
      <p:ext uri="{BB962C8B-B14F-4D97-AF65-F5344CB8AC3E}">
        <p14:creationId xmlns:p14="http://schemas.microsoft.com/office/powerpoint/2010/main" val="15156610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rPr>
              <a:t>1/35</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05/16</a:t>
            </a:r>
          </a:p>
        </p:txBody>
      </p:sp>
      <p:sp>
        <p:nvSpPr>
          <p:cNvPr id="8" name="TextBox 7">
            <a:extLst>
              <a:ext uri="{FF2B5EF4-FFF2-40B4-BE49-F238E27FC236}">
                <a16:creationId xmlns:a16="http://schemas.microsoft.com/office/drawing/2014/main" id="{BF06EAE3-B56C-444F-BEA3-608E665B196A}"/>
              </a:ext>
            </a:extLst>
          </p:cNvPr>
          <p:cNvSpPr txBox="1"/>
          <p:nvPr/>
        </p:nvSpPr>
        <p:spPr>
          <a:xfrm>
            <a:off x="3435312" y="3561618"/>
            <a:ext cx="2273378"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05</a:t>
            </a:r>
          </a:p>
          <a:p>
            <a:pPr algn="ct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Applying ADM</a:t>
            </a:r>
          </a:p>
        </p:txBody>
      </p:sp>
      <p:sp>
        <p:nvSpPr>
          <p:cNvPr id="2" name="TextBox 1">
            <a:extLst>
              <a:ext uri="{FF2B5EF4-FFF2-40B4-BE49-F238E27FC236}">
                <a16:creationId xmlns:a16="http://schemas.microsoft.com/office/drawing/2014/main" id="{3C541FC3-3CB2-B5BC-2F85-E2D1728C9A1F}"/>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2B75C899-971E-9E3E-32AF-3D931B1DF727}"/>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7" name="TextBox 6">
            <a:extLst>
              <a:ext uri="{FF2B5EF4-FFF2-40B4-BE49-F238E27FC236}">
                <a16:creationId xmlns:a16="http://schemas.microsoft.com/office/drawing/2014/main" id="{DB2BF88E-7053-0456-E119-5B0FF243CF7C}"/>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5" name="TextBox 4">
            <a:extLst>
              <a:ext uri="{FF2B5EF4-FFF2-40B4-BE49-F238E27FC236}">
                <a16:creationId xmlns:a16="http://schemas.microsoft.com/office/drawing/2014/main" id="{D22D2B43-509C-6BD8-1006-3A5576A94F4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
        <p:nvSpPr>
          <p:cNvPr id="9" name="TextBox 8">
            <a:extLst>
              <a:ext uri="{FF2B5EF4-FFF2-40B4-BE49-F238E27FC236}">
                <a16:creationId xmlns:a16="http://schemas.microsoft.com/office/drawing/2014/main" id="{5634259F-2294-161C-45A1-9E3EA173F50C}"/>
              </a:ext>
            </a:extLst>
          </p:cNvPr>
          <p:cNvSpPr txBox="1"/>
          <p:nvPr/>
        </p:nvSpPr>
        <p:spPr>
          <a:xfrm>
            <a:off x="1130932" y="5281701"/>
            <a:ext cx="6096000" cy="430887"/>
          </a:xfrm>
          <a:prstGeom prst="rect">
            <a:avLst/>
          </a:prstGeom>
          <a:noFill/>
        </p:spPr>
        <p:txBody>
          <a:bodyPr wrap="square">
            <a:spAutoFit/>
          </a:bodyPr>
          <a:lstStyle/>
          <a:p>
            <a:r>
              <a:rPr lang="en-GB" sz="1100" i="1">
                <a:solidFill>
                  <a:srgbClr val="FF0000"/>
                </a:solidFill>
              </a:rPr>
              <a:t>Note – removed the slides The Context of Governance 1 and 2 – they make no sense in this section and are addressed elsewhere – also where not linked to any learning points. </a:t>
            </a:r>
          </a:p>
        </p:txBody>
      </p:sp>
    </p:spTree>
    <p:extLst>
      <p:ext uri="{BB962C8B-B14F-4D97-AF65-F5344CB8AC3E}">
        <p14:creationId xmlns:p14="http://schemas.microsoft.com/office/powerpoint/2010/main" val="108940491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65100" y="88900"/>
            <a:ext cx="7404100" cy="406400"/>
          </a:xfrm>
        </p:spPr>
        <p:txBody>
          <a:bodyPr>
            <a:normAutofit/>
          </a:bodyPr>
          <a:lstStyle/>
          <a:p>
            <a:r>
              <a:rPr lang="en-GB" b="1">
                <a:solidFill>
                  <a:srgbClr val="2F528F"/>
                </a:solidFill>
              </a:rPr>
              <a:t>Course Module Index</a:t>
            </a:r>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rPr>
              <a:t>2/35</a:t>
            </a:r>
          </a:p>
        </p:txBody>
      </p:sp>
      <p:sp>
        <p:nvSpPr>
          <p:cNvPr id="5" name="Flowchart: Off-page Connector 5">
            <a:extLst>
              <a:ext uri="{FF2B5EF4-FFF2-40B4-BE49-F238E27FC236}">
                <a16:creationId xmlns:a16="http://schemas.microsoft.com/office/drawing/2014/main" id="{3D39EF25-A6D5-2CB2-43B1-C566F09652EE}"/>
              </a:ext>
            </a:extLst>
          </p:cNvPr>
          <p:cNvSpPr/>
          <p:nvPr/>
        </p:nvSpPr>
        <p:spPr>
          <a:xfrm rot="16200000">
            <a:off x="252821" y="1866355"/>
            <a:ext cx="2965268" cy="1410789"/>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7" name="Title">
            <a:extLst>
              <a:ext uri="{FF2B5EF4-FFF2-40B4-BE49-F238E27FC236}">
                <a16:creationId xmlns:a16="http://schemas.microsoft.com/office/drawing/2014/main" id="{2540EC34-9B62-9A31-4DA1-4D0191A12BE1}"/>
              </a:ext>
            </a:extLst>
          </p:cNvPr>
          <p:cNvSpPr txBox="1">
            <a:spLocks/>
          </p:cNvSpPr>
          <p:nvPr/>
        </p:nvSpPr>
        <p:spPr>
          <a:xfrm>
            <a:off x="307507" y="1877933"/>
            <a:ext cx="2713012" cy="1387631"/>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a:t>
            </a:r>
          </a:p>
          <a:p>
            <a:pPr algn="ctr"/>
            <a:r>
              <a:rPr lang="en-US" sz="2325">
                <a:solidFill>
                  <a:srgbClr val="FFFFFF"/>
                </a:solidFill>
                <a:latin typeface="+mj-lt"/>
                <a:ea typeface="+mj-ea"/>
                <a:cs typeface="+mj-cs"/>
              </a:rPr>
              <a:t>Module</a:t>
            </a:r>
          </a:p>
          <a:p>
            <a:pPr algn="ctr"/>
            <a:r>
              <a:rPr lang="en-US" sz="2325">
                <a:solidFill>
                  <a:srgbClr val="FFFFFF"/>
                </a:solidFill>
                <a:latin typeface="+mj-lt"/>
                <a:ea typeface="+mj-ea"/>
                <a:cs typeface="+mj-cs"/>
              </a:rPr>
              <a:t>Index</a:t>
            </a:r>
          </a:p>
        </p:txBody>
      </p:sp>
      <p:graphicFrame>
        <p:nvGraphicFramePr>
          <p:cNvPr id="9" name="Table 8">
            <a:extLst>
              <a:ext uri="{FF2B5EF4-FFF2-40B4-BE49-F238E27FC236}">
                <a16:creationId xmlns:a16="http://schemas.microsoft.com/office/drawing/2014/main" id="{F1494300-753A-DF86-D0FE-26D94E1BF285}"/>
              </a:ext>
            </a:extLst>
          </p:cNvPr>
          <p:cNvGraphicFramePr>
            <a:graphicFrameLocks noGrp="1"/>
          </p:cNvGraphicFramePr>
          <p:nvPr/>
        </p:nvGraphicFramePr>
        <p:xfrm>
          <a:off x="3467100" y="695302"/>
          <a:ext cx="4215178" cy="4010080"/>
        </p:xfrm>
        <a:graphic>
          <a:graphicData uri="http://schemas.openxmlformats.org/drawingml/2006/table">
            <a:tbl>
              <a:tblPr firstRow="1" bandRow="1">
                <a:solidFill>
                  <a:schemeClr val="bg1"/>
                </a:solidFill>
                <a:tableStyleId>{7DF18680-E054-41AD-8BC1-D1AEF772440D}</a:tableStyleId>
              </a:tblPr>
              <a:tblGrid>
                <a:gridCol w="389035">
                  <a:extLst>
                    <a:ext uri="{9D8B030D-6E8A-4147-A177-3AD203B41FA5}">
                      <a16:colId xmlns:a16="http://schemas.microsoft.com/office/drawing/2014/main" val="3169063116"/>
                    </a:ext>
                  </a:extLst>
                </a:gridCol>
                <a:gridCol w="3450858">
                  <a:extLst>
                    <a:ext uri="{9D8B030D-6E8A-4147-A177-3AD203B41FA5}">
                      <a16:colId xmlns:a16="http://schemas.microsoft.com/office/drawing/2014/main" val="2094349767"/>
                    </a:ext>
                  </a:extLst>
                </a:gridCol>
                <a:gridCol w="375285">
                  <a:extLst>
                    <a:ext uri="{9D8B030D-6E8A-4147-A177-3AD203B41FA5}">
                      <a16:colId xmlns:a16="http://schemas.microsoft.com/office/drawing/2014/main" val="145428050"/>
                    </a:ext>
                  </a:extLst>
                </a:gridCol>
              </a:tblGrid>
              <a:tr h="20050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050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0503">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pic>
        <p:nvPicPr>
          <p:cNvPr id="2" name="Picture 1">
            <a:extLst>
              <a:ext uri="{FF2B5EF4-FFF2-40B4-BE49-F238E27FC236}">
                <a16:creationId xmlns:a16="http://schemas.microsoft.com/office/drawing/2014/main" id="{D767AED3-22CB-3B5D-3AF5-6656C059DB3B}"/>
              </a:ext>
            </a:extLst>
          </p:cNvPr>
          <p:cNvPicPr>
            <a:picLocks noChangeAspect="1"/>
          </p:cNvPicPr>
          <p:nvPr/>
        </p:nvPicPr>
        <p:blipFill>
          <a:blip r:embed="rId3"/>
          <a:stretch>
            <a:fillRect/>
          </a:stretch>
        </p:blipFill>
        <p:spPr>
          <a:xfrm>
            <a:off x="8698706" y="261118"/>
            <a:ext cx="150019" cy="114356"/>
          </a:xfrm>
          <a:prstGeom prst="rect">
            <a:avLst/>
          </a:prstGeom>
        </p:spPr>
      </p:pic>
      <p:sp>
        <p:nvSpPr>
          <p:cNvPr id="6" name="TextBox 5">
            <a:extLst>
              <a:ext uri="{FF2B5EF4-FFF2-40B4-BE49-F238E27FC236}">
                <a16:creationId xmlns:a16="http://schemas.microsoft.com/office/drawing/2014/main" id="{C0AC5A17-AB57-1E7E-B5EE-52990A7E8C8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02699092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604E26D-4E99-E3EA-585A-4694CF5E46A9}"/>
              </a:ext>
            </a:extLst>
          </p:cNvPr>
          <p:cNvSpPr/>
          <p:nvPr/>
        </p:nvSpPr>
        <p:spPr>
          <a:xfrm>
            <a:off x="0" y="592149"/>
            <a:ext cx="9144000" cy="1389051"/>
          </a:xfrm>
          <a:prstGeom prst="rect">
            <a:avLst/>
          </a:prstGeom>
          <a:solidFill>
            <a:schemeClr val="bg1">
              <a:lumMod val="9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NL"/>
          </a:p>
        </p:txBody>
      </p:sp>
      <p:graphicFrame>
        <p:nvGraphicFramePr>
          <p:cNvPr id="8" name="TextBox 2">
            <a:extLst>
              <a:ext uri="{FF2B5EF4-FFF2-40B4-BE49-F238E27FC236}">
                <a16:creationId xmlns:a16="http://schemas.microsoft.com/office/drawing/2014/main" id="{9B3A47AC-6992-F310-8205-B28EA988FB89}"/>
              </a:ext>
            </a:extLst>
          </p:cNvPr>
          <p:cNvGraphicFramePr/>
          <p:nvPr/>
        </p:nvGraphicFramePr>
        <p:xfrm>
          <a:off x="-114300" y="781713"/>
          <a:ext cx="9144000" cy="1578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a:extLst>
              <a:ext uri="{FF2B5EF4-FFF2-40B4-BE49-F238E27FC236}">
                <a16:creationId xmlns:a16="http://schemas.microsoft.com/office/drawing/2014/main" id="{DC6FF483-C72F-4867-999F-B86D988174F8}"/>
              </a:ext>
            </a:extLst>
          </p:cNvPr>
          <p:cNvSpPr>
            <a:spLocks noGrp="1"/>
          </p:cNvSpPr>
          <p:nvPr>
            <p:ph type="title"/>
          </p:nvPr>
        </p:nvSpPr>
        <p:spPr>
          <a:xfrm>
            <a:off x="165100" y="88900"/>
            <a:ext cx="7404100" cy="406400"/>
          </a:xfrm>
        </p:spPr>
        <p:txBody>
          <a:bodyPr>
            <a:normAutofit/>
          </a:bodyPr>
          <a:lstStyle/>
          <a:p>
            <a:r>
              <a:rPr lang="en-GB" b="1">
                <a:solidFill>
                  <a:srgbClr val="2F528F"/>
                </a:solidFill>
              </a:rPr>
              <a:t>How to apply the TOGAF Standard - Guidance </a:t>
            </a:r>
          </a:p>
        </p:txBody>
      </p:sp>
      <p:sp>
        <p:nvSpPr>
          <p:cNvPr id="4" name="Footer">
            <a:extLst>
              <a:ext uri="{FF2B5EF4-FFF2-40B4-BE49-F238E27FC236}">
                <a16:creationId xmlns:a16="http://schemas.microsoft.com/office/drawing/2014/main" id="{406DAAD1-6D68-4214-8B4B-8F0CBC57764F}"/>
              </a:ext>
            </a:extLst>
          </p:cNvPr>
          <p:cNvSpPr>
            <a:spLocks noGrp="1"/>
          </p:cNvSpPr>
          <p:nvPr>
            <p:ph type="ftr" sz="quarter" idx="10"/>
          </p:nvPr>
        </p:nvSpPr>
        <p:spPr>
          <a:xfrm>
            <a:off x="7315200" y="4833620"/>
            <a:ext cx="444500" cy="304800"/>
          </a:xfrm>
        </p:spPr>
        <p:txBody>
          <a:bodyPr/>
          <a:lstStyle/>
          <a:p>
            <a:r>
              <a:rPr lang="en-GB">
                <a:solidFill>
                  <a:schemeClr val="bg1"/>
                </a:solidFill>
              </a:rPr>
              <a:t>24/35</a:t>
            </a:r>
          </a:p>
        </p:txBody>
      </p:sp>
      <p:sp>
        <p:nvSpPr>
          <p:cNvPr id="3" name="Ref">
            <a:extLst>
              <a:ext uri="{FF2B5EF4-FFF2-40B4-BE49-F238E27FC236}">
                <a16:creationId xmlns:a16="http://schemas.microsoft.com/office/drawing/2014/main" id="{8AB505F6-42F1-469C-8D06-2D0CEFD1BB03}"/>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Introduction and Core Concepts : Page 10 : §2.2</a:t>
            </a:r>
          </a:p>
        </p:txBody>
      </p:sp>
      <p:sp>
        <p:nvSpPr>
          <p:cNvPr id="5" name="TextBox 4">
            <a:extLst>
              <a:ext uri="{FF2B5EF4-FFF2-40B4-BE49-F238E27FC236}">
                <a16:creationId xmlns:a16="http://schemas.microsoft.com/office/drawing/2014/main" id="{B3CE396D-B4A5-4F9B-BF26-8454F8ED05F6}"/>
              </a:ext>
            </a:extLst>
          </p:cNvPr>
          <p:cNvSpPr txBox="1"/>
          <p:nvPr/>
        </p:nvSpPr>
        <p:spPr>
          <a:xfrm>
            <a:off x="2395824" y="548527"/>
            <a:ext cx="4352352" cy="323165"/>
          </a:xfrm>
          <a:prstGeom prst="rect">
            <a:avLst/>
          </a:prstGeom>
          <a:noFill/>
        </p:spPr>
        <p:txBody>
          <a:bodyPr wrap="square">
            <a:spAutoFit/>
          </a:bodyPr>
          <a:lstStyle/>
          <a:p>
            <a:r>
              <a:rPr lang="en-GB" sz="1500" b="1">
                <a:solidFill>
                  <a:srgbClr val="2F528F"/>
                </a:solidFill>
                <a:latin typeface="Calibri" panose="020F0502020204030204" pitchFamily="34" charset="0"/>
              </a:rPr>
              <a:t>The TOGAF Standard is a foundational framework:</a:t>
            </a:r>
          </a:p>
        </p:txBody>
      </p:sp>
      <p:pic>
        <p:nvPicPr>
          <p:cNvPr id="1026" name="Picture 2" descr="TOGAF 10: The Next Level of Enterprise Architecture Framework - Visual  Paradigm Guides">
            <a:hlinkClick r:id="rId8"/>
            <a:extLst>
              <a:ext uri="{FF2B5EF4-FFF2-40B4-BE49-F238E27FC236}">
                <a16:creationId xmlns:a16="http://schemas.microsoft.com/office/drawing/2014/main" id="{03961248-0434-75AF-9987-83B383E7E15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42" y="2099703"/>
            <a:ext cx="5096308" cy="26516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GAF® Standard — Introduction - The TOGAF Documentation Set">
            <a:hlinkClick r:id="rId10"/>
            <a:extLst>
              <a:ext uri="{FF2B5EF4-FFF2-40B4-BE49-F238E27FC236}">
                <a16:creationId xmlns:a16="http://schemas.microsoft.com/office/drawing/2014/main" id="{0995AA05-8556-B2EE-9727-F53351E2A1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81890" y="2076378"/>
            <a:ext cx="3671610" cy="26926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B2CE918-2526-3F33-D8EA-21FFF4922EE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79272190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A5789D-A20D-47D4-6666-4F3E9B0B5F17}"/>
              </a:ext>
            </a:extLst>
          </p:cNvPr>
          <p:cNvSpPr/>
          <p:nvPr/>
        </p:nvSpPr>
        <p:spPr>
          <a:xfrm>
            <a:off x="0" y="3023465"/>
            <a:ext cx="9144000" cy="1578286"/>
          </a:xfrm>
          <a:prstGeom prst="rect">
            <a:avLst/>
          </a:prstGeom>
          <a:solidFill>
            <a:schemeClr val="bg1">
              <a:lumMod val="9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NL"/>
          </a:p>
        </p:txBody>
      </p:sp>
      <p:sp>
        <p:nvSpPr>
          <p:cNvPr id="2" name="Title">
            <a:extLst>
              <a:ext uri="{FF2B5EF4-FFF2-40B4-BE49-F238E27FC236}">
                <a16:creationId xmlns:a16="http://schemas.microsoft.com/office/drawing/2014/main" id="{89037B5A-A1E1-4177-BBE1-74D36F4F45A5}"/>
              </a:ext>
            </a:extLst>
          </p:cNvPr>
          <p:cNvSpPr>
            <a:spLocks noGrp="1"/>
          </p:cNvSpPr>
          <p:nvPr>
            <p:ph type="title"/>
          </p:nvPr>
        </p:nvSpPr>
        <p:spPr>
          <a:xfrm>
            <a:off x="165100" y="88900"/>
            <a:ext cx="7404100" cy="406400"/>
          </a:xfrm>
        </p:spPr>
        <p:txBody>
          <a:bodyPr>
            <a:normAutofit/>
          </a:bodyPr>
          <a:lstStyle/>
          <a:p>
            <a:r>
              <a:rPr lang="en-GB" b="1">
                <a:solidFill>
                  <a:srgbClr val="2F528F"/>
                </a:solidFill>
              </a:rPr>
              <a:t>How iteration within the ADM enables concurrency - 01/02 </a:t>
            </a:r>
          </a:p>
        </p:txBody>
      </p:sp>
      <p:sp>
        <p:nvSpPr>
          <p:cNvPr id="4" name="Footer">
            <a:extLst>
              <a:ext uri="{FF2B5EF4-FFF2-40B4-BE49-F238E27FC236}">
                <a16:creationId xmlns:a16="http://schemas.microsoft.com/office/drawing/2014/main" id="{D7B3B7B5-3B55-4194-ABEB-367EDC4593CC}"/>
              </a:ext>
            </a:extLst>
          </p:cNvPr>
          <p:cNvSpPr>
            <a:spLocks noGrp="1"/>
          </p:cNvSpPr>
          <p:nvPr>
            <p:ph type="ftr" sz="quarter" idx="10"/>
          </p:nvPr>
        </p:nvSpPr>
        <p:spPr>
          <a:xfrm>
            <a:off x="7315200" y="4826000"/>
            <a:ext cx="444500" cy="304800"/>
          </a:xfrm>
        </p:spPr>
        <p:txBody>
          <a:bodyPr/>
          <a:lstStyle/>
          <a:p>
            <a:r>
              <a:rPr lang="en-GB">
                <a:solidFill>
                  <a:schemeClr val="bg1"/>
                </a:solidFill>
              </a:rPr>
              <a:t>25/35</a:t>
            </a:r>
          </a:p>
        </p:txBody>
      </p:sp>
      <p:sp>
        <p:nvSpPr>
          <p:cNvPr id="3" name="Ref">
            <a:extLst>
              <a:ext uri="{FF2B5EF4-FFF2-40B4-BE49-F238E27FC236}">
                <a16:creationId xmlns:a16="http://schemas.microsoft.com/office/drawing/2014/main" id="{610D4FA0-57C6-440E-B021-349274DB62DC}"/>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Applying the ADM : Page 3 : §2.1</a:t>
            </a:r>
          </a:p>
        </p:txBody>
      </p:sp>
      <p:sp>
        <p:nvSpPr>
          <p:cNvPr id="5" name="TextBox 4">
            <a:extLst>
              <a:ext uri="{FF2B5EF4-FFF2-40B4-BE49-F238E27FC236}">
                <a16:creationId xmlns:a16="http://schemas.microsoft.com/office/drawing/2014/main" id="{FE88CD8F-2CA8-46F1-A294-D325AED5059B}"/>
              </a:ext>
            </a:extLst>
          </p:cNvPr>
          <p:cNvSpPr txBox="1"/>
          <p:nvPr/>
        </p:nvSpPr>
        <p:spPr>
          <a:xfrm>
            <a:off x="320308" y="2385647"/>
            <a:ext cx="4386604" cy="553998"/>
          </a:xfrm>
          <a:prstGeom prst="rect">
            <a:avLst/>
          </a:prstGeom>
          <a:noFill/>
        </p:spPr>
        <p:txBody>
          <a:bodyPr wrap="square">
            <a:spAutoFit/>
          </a:bodyPr>
          <a:lstStyle/>
          <a:p>
            <a:r>
              <a:rPr lang="en-GB" sz="1500">
                <a:solidFill>
                  <a:srgbClr val="2F528F"/>
                </a:solidFill>
                <a:latin typeface="Calibri" panose="020F0502020204030204" pitchFamily="34" charset="0"/>
              </a:rPr>
              <a:t>Iteration - the process of describing a comprehensive Architecture Landscape -</a:t>
            </a:r>
          </a:p>
        </p:txBody>
      </p:sp>
      <p:sp>
        <p:nvSpPr>
          <p:cNvPr id="9" name="TextBox 8">
            <a:extLst>
              <a:ext uri="{FF2B5EF4-FFF2-40B4-BE49-F238E27FC236}">
                <a16:creationId xmlns:a16="http://schemas.microsoft.com/office/drawing/2014/main" id="{83C41433-AEE6-4C6E-93C6-B33A22FEC0E8}"/>
              </a:ext>
            </a:extLst>
          </p:cNvPr>
          <p:cNvSpPr txBox="1"/>
          <p:nvPr/>
        </p:nvSpPr>
        <p:spPr>
          <a:xfrm>
            <a:off x="239544" y="625569"/>
            <a:ext cx="8665559" cy="530914"/>
          </a:xfrm>
          <a:prstGeom prst="rect">
            <a:avLst/>
          </a:prstGeom>
          <a:noFill/>
        </p:spPr>
        <p:txBody>
          <a:bodyPr wrap="square">
            <a:spAutoFit/>
          </a:bodyPr>
          <a:lstStyle/>
          <a:p>
            <a:r>
              <a:rPr lang="en-GB" sz="1500" dirty="0">
                <a:latin typeface="Calibri" panose="020F0502020204030204" pitchFamily="34" charset="0"/>
                <a:cs typeface="Calibri" panose="020F0502020204030204" pitchFamily="34" charset="0"/>
              </a:rPr>
              <a:t>The ‘crop circle’ diagram is intended to swiftly and academically impart the </a:t>
            </a:r>
            <a:br>
              <a:rPr lang="en-GB" sz="1500" dirty="0">
                <a:latin typeface="Calibri" panose="020F0502020204030204" pitchFamily="34" charset="0"/>
                <a:cs typeface="Calibri" panose="020F0502020204030204" pitchFamily="34" charset="0"/>
              </a:rPr>
            </a:br>
            <a:r>
              <a:rPr lang="en-GB" sz="1500" dirty="0">
                <a:latin typeface="Calibri" panose="020F0502020204030204" pitchFamily="34" charset="0"/>
                <a:cs typeface="Calibri" panose="020F0502020204030204" pitchFamily="34" charset="0"/>
              </a:rPr>
              <a:t>two key concepts that are used to manage the complexity</a:t>
            </a:r>
          </a:p>
        </p:txBody>
      </p:sp>
      <p:graphicFrame>
        <p:nvGraphicFramePr>
          <p:cNvPr id="10" name="TextBox 2">
            <a:extLst>
              <a:ext uri="{FF2B5EF4-FFF2-40B4-BE49-F238E27FC236}">
                <a16:creationId xmlns:a16="http://schemas.microsoft.com/office/drawing/2014/main" id="{B88794AF-9F5C-759A-E13B-162D356B61CF}"/>
              </a:ext>
            </a:extLst>
          </p:cNvPr>
          <p:cNvGraphicFramePr/>
          <p:nvPr>
            <p:extLst>
              <p:ext uri="{D42A27DB-BD31-4B8C-83A1-F6EECF244321}">
                <p14:modId xmlns:p14="http://schemas.microsoft.com/office/powerpoint/2010/main" val="3592416775"/>
              </p:ext>
            </p:extLst>
          </p:nvPr>
        </p:nvGraphicFramePr>
        <p:xfrm>
          <a:off x="402602" y="1509990"/>
          <a:ext cx="4009571" cy="538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TextBox 2">
            <a:extLst>
              <a:ext uri="{FF2B5EF4-FFF2-40B4-BE49-F238E27FC236}">
                <a16:creationId xmlns:a16="http://schemas.microsoft.com/office/drawing/2014/main" id="{88E5BD60-A561-AB44-22FC-2D7254375C66}"/>
              </a:ext>
            </a:extLst>
          </p:cNvPr>
          <p:cNvGraphicFramePr/>
          <p:nvPr/>
        </p:nvGraphicFramePr>
        <p:xfrm>
          <a:off x="60961" y="3088440"/>
          <a:ext cx="5364480" cy="14348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Picture 11">
            <a:extLst>
              <a:ext uri="{FF2B5EF4-FFF2-40B4-BE49-F238E27FC236}">
                <a16:creationId xmlns:a16="http://schemas.microsoft.com/office/drawing/2014/main" id="{9B53A66F-7701-CB87-6570-A1699571F6A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41715" y="1003797"/>
            <a:ext cx="3062741" cy="3369015"/>
          </a:xfrm>
          <a:prstGeom prst="rect">
            <a:avLst/>
          </a:prstGeom>
        </p:spPr>
      </p:pic>
      <p:sp>
        <p:nvSpPr>
          <p:cNvPr id="6" name="TextBox 5">
            <a:extLst>
              <a:ext uri="{FF2B5EF4-FFF2-40B4-BE49-F238E27FC236}">
                <a16:creationId xmlns:a16="http://schemas.microsoft.com/office/drawing/2014/main" id="{6E9C5CE9-E664-1093-8D8B-84CB7748726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59403624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9037B5A-A1E1-4177-BBE1-74D36F4F45A5}"/>
              </a:ext>
            </a:extLst>
          </p:cNvPr>
          <p:cNvSpPr>
            <a:spLocks noGrp="1"/>
          </p:cNvSpPr>
          <p:nvPr>
            <p:ph type="title"/>
          </p:nvPr>
        </p:nvSpPr>
        <p:spPr>
          <a:xfrm>
            <a:off x="165100" y="88900"/>
            <a:ext cx="7404100" cy="406400"/>
          </a:xfrm>
        </p:spPr>
        <p:txBody>
          <a:bodyPr>
            <a:normAutofit/>
          </a:bodyPr>
          <a:lstStyle/>
          <a:p>
            <a:r>
              <a:rPr lang="en-GB" b="1">
                <a:solidFill>
                  <a:srgbClr val="2F528F"/>
                </a:solidFill>
              </a:rPr>
              <a:t>How iteration within the ADM enables concurrency – 02/02</a:t>
            </a:r>
          </a:p>
        </p:txBody>
      </p:sp>
      <p:sp>
        <p:nvSpPr>
          <p:cNvPr id="5" name="Footer">
            <a:extLst>
              <a:ext uri="{FF2B5EF4-FFF2-40B4-BE49-F238E27FC236}">
                <a16:creationId xmlns:a16="http://schemas.microsoft.com/office/drawing/2014/main" id="{3EDD08E5-4D71-4B51-89DD-64EB4EBE8A7A}"/>
              </a:ext>
            </a:extLst>
          </p:cNvPr>
          <p:cNvSpPr>
            <a:spLocks noGrp="1"/>
          </p:cNvSpPr>
          <p:nvPr>
            <p:ph type="ftr" sz="quarter" idx="10"/>
          </p:nvPr>
        </p:nvSpPr>
        <p:spPr>
          <a:xfrm>
            <a:off x="7315200" y="4826000"/>
            <a:ext cx="444500" cy="304800"/>
          </a:xfrm>
        </p:spPr>
        <p:txBody>
          <a:bodyPr/>
          <a:lstStyle/>
          <a:p>
            <a:r>
              <a:rPr lang="en-GB">
                <a:solidFill>
                  <a:schemeClr val="bg1"/>
                </a:solidFill>
              </a:rPr>
              <a:t>26/35</a:t>
            </a:r>
          </a:p>
        </p:txBody>
      </p:sp>
      <p:sp>
        <p:nvSpPr>
          <p:cNvPr id="3" name="Ref">
            <a:extLst>
              <a:ext uri="{FF2B5EF4-FFF2-40B4-BE49-F238E27FC236}">
                <a16:creationId xmlns:a16="http://schemas.microsoft.com/office/drawing/2014/main" id="{610D4FA0-57C6-440E-B021-349274DB62DC}"/>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Applying the ADM : Page 3 : §2.1</a:t>
            </a:r>
          </a:p>
        </p:txBody>
      </p:sp>
      <p:graphicFrame>
        <p:nvGraphicFramePr>
          <p:cNvPr id="10" name="TextBox 2">
            <a:extLst>
              <a:ext uri="{FF2B5EF4-FFF2-40B4-BE49-F238E27FC236}">
                <a16:creationId xmlns:a16="http://schemas.microsoft.com/office/drawing/2014/main" id="{0AC44352-33CE-1D80-1806-8A3D7937D1DA}"/>
              </a:ext>
            </a:extLst>
          </p:cNvPr>
          <p:cNvGraphicFramePr/>
          <p:nvPr>
            <p:extLst>
              <p:ext uri="{D42A27DB-BD31-4B8C-83A1-F6EECF244321}">
                <p14:modId xmlns:p14="http://schemas.microsoft.com/office/powerpoint/2010/main" val="1857907900"/>
              </p:ext>
            </p:extLst>
          </p:nvPr>
        </p:nvGraphicFramePr>
        <p:xfrm>
          <a:off x="111095" y="745723"/>
          <a:ext cx="5046121" cy="3533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2EB41DDA-1F44-21DC-1AC8-EC8564BE4D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5537" y="1003796"/>
            <a:ext cx="3062741" cy="3369015"/>
          </a:xfrm>
          <a:prstGeom prst="rect">
            <a:avLst/>
          </a:prstGeom>
        </p:spPr>
      </p:pic>
      <p:sp>
        <p:nvSpPr>
          <p:cNvPr id="7" name="Rectangle: Rounded Corners 6">
            <a:extLst>
              <a:ext uri="{FF2B5EF4-FFF2-40B4-BE49-F238E27FC236}">
                <a16:creationId xmlns:a16="http://schemas.microsoft.com/office/drawing/2014/main" id="{E772577D-1AE6-539D-B8B4-493EDC4E6F13}"/>
              </a:ext>
            </a:extLst>
          </p:cNvPr>
          <p:cNvSpPr/>
          <p:nvPr/>
        </p:nvSpPr>
        <p:spPr>
          <a:xfrm>
            <a:off x="2236470" y="4363717"/>
            <a:ext cx="4671060" cy="380826"/>
          </a:xfrm>
          <a:prstGeom prst="roundRect">
            <a:avLst/>
          </a:prstGeom>
          <a:solidFill>
            <a:srgbClr val="D4F1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rgbClr val="2F528F"/>
                </a:solidFill>
                <a:latin typeface="Calibri" panose="020F0502020204030204" pitchFamily="34" charset="0"/>
                <a:cs typeface="Calibri" panose="020F0502020204030204" pitchFamily="34" charset="0"/>
              </a:rPr>
              <a:t>Note that ‘iteration’ in the TOGAF context includes recursion.</a:t>
            </a:r>
          </a:p>
        </p:txBody>
      </p:sp>
      <p:sp>
        <p:nvSpPr>
          <p:cNvPr id="4" name="TextBox 3">
            <a:extLst>
              <a:ext uri="{FF2B5EF4-FFF2-40B4-BE49-F238E27FC236}">
                <a16:creationId xmlns:a16="http://schemas.microsoft.com/office/drawing/2014/main" id="{8917F7DD-DB42-B350-C6F9-FCD0D5B360A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4132012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4C946E-87DD-F25E-838B-DF0722A33F17}"/>
              </a:ext>
            </a:extLst>
          </p:cNvPr>
          <p:cNvSpPr/>
          <p:nvPr/>
        </p:nvSpPr>
        <p:spPr>
          <a:xfrm>
            <a:off x="0" y="3792296"/>
            <a:ext cx="9144000" cy="939433"/>
          </a:xfrm>
          <a:prstGeom prst="rect">
            <a:avLst/>
          </a:prstGeom>
          <a:solidFill>
            <a:schemeClr val="bg1">
              <a:lumMod val="9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NL"/>
          </a:p>
        </p:txBody>
      </p:sp>
      <p:pic>
        <p:nvPicPr>
          <p:cNvPr id="41" name="Picture 40">
            <a:extLst>
              <a:ext uri="{FF2B5EF4-FFF2-40B4-BE49-F238E27FC236}">
                <a16:creationId xmlns:a16="http://schemas.microsoft.com/office/drawing/2014/main" id="{CD217F7F-D245-42E7-A45E-7AAE3F755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2897" y="1058429"/>
            <a:ext cx="2964587" cy="2584346"/>
          </a:xfrm>
          <a:prstGeom prst="rect">
            <a:avLst/>
          </a:prstGeom>
        </p:spPr>
      </p:pic>
      <p:sp>
        <p:nvSpPr>
          <p:cNvPr id="2" name="Title">
            <a:extLst>
              <a:ext uri="{FF2B5EF4-FFF2-40B4-BE49-F238E27FC236}">
                <a16:creationId xmlns:a16="http://schemas.microsoft.com/office/drawing/2014/main" id="{B72D4AB8-EADA-45A8-AA97-4153BB7C9309}"/>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Landscape - Levels</a:t>
            </a:r>
          </a:p>
        </p:txBody>
      </p:sp>
      <p:sp>
        <p:nvSpPr>
          <p:cNvPr id="4" name="Footer">
            <a:extLst>
              <a:ext uri="{FF2B5EF4-FFF2-40B4-BE49-F238E27FC236}">
                <a16:creationId xmlns:a16="http://schemas.microsoft.com/office/drawing/2014/main" id="{7603DA39-284B-45E6-8F43-7AF0F6914D95}"/>
              </a:ext>
            </a:extLst>
          </p:cNvPr>
          <p:cNvSpPr>
            <a:spLocks noGrp="1"/>
          </p:cNvSpPr>
          <p:nvPr>
            <p:ph type="ftr" sz="quarter" idx="10"/>
          </p:nvPr>
        </p:nvSpPr>
        <p:spPr>
          <a:xfrm>
            <a:off x="7315200" y="4826000"/>
            <a:ext cx="444500" cy="304800"/>
          </a:xfrm>
        </p:spPr>
        <p:txBody>
          <a:bodyPr/>
          <a:lstStyle/>
          <a:p>
            <a:r>
              <a:rPr lang="en-GB">
                <a:solidFill>
                  <a:schemeClr val="bg1"/>
                </a:solidFill>
              </a:rPr>
              <a:t>27/35</a:t>
            </a:r>
          </a:p>
        </p:txBody>
      </p:sp>
      <p:sp>
        <p:nvSpPr>
          <p:cNvPr id="3" name="Ref">
            <a:extLst>
              <a:ext uri="{FF2B5EF4-FFF2-40B4-BE49-F238E27FC236}">
                <a16:creationId xmlns:a16="http://schemas.microsoft.com/office/drawing/2014/main" id="{2B638AE6-6E28-4D1A-9817-EE49319BFC90}"/>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Applying the ADM : Page 17 : §3.2</a:t>
            </a:r>
          </a:p>
        </p:txBody>
      </p:sp>
      <p:sp>
        <p:nvSpPr>
          <p:cNvPr id="5" name="TextBox 4">
            <a:extLst>
              <a:ext uri="{FF2B5EF4-FFF2-40B4-BE49-F238E27FC236}">
                <a16:creationId xmlns:a16="http://schemas.microsoft.com/office/drawing/2014/main" id="{B1822703-FCBF-4D6F-B5A5-21E39B77A85D}"/>
              </a:ext>
            </a:extLst>
          </p:cNvPr>
          <p:cNvSpPr txBox="1"/>
          <p:nvPr/>
        </p:nvSpPr>
        <p:spPr>
          <a:xfrm>
            <a:off x="1332812" y="641851"/>
            <a:ext cx="6478376" cy="300082"/>
          </a:xfrm>
          <a:prstGeom prst="rect">
            <a:avLst/>
          </a:prstGeom>
          <a:noFill/>
        </p:spPr>
        <p:txBody>
          <a:bodyPr wrap="square">
            <a:spAutoFit/>
          </a:bodyPr>
          <a:lstStyle/>
          <a:p>
            <a:pPr algn="ctr"/>
            <a:r>
              <a:rPr lang="en-GB" sz="1350">
                <a:solidFill>
                  <a:srgbClr val="2F528F"/>
                </a:solidFill>
                <a:latin typeface="Calibri" panose="020F0502020204030204" pitchFamily="34" charset="0"/>
              </a:rPr>
              <a:t>A framework for dividing the Architecture Landscape into three levels of granularity:</a:t>
            </a:r>
          </a:p>
        </p:txBody>
      </p:sp>
      <p:sp>
        <p:nvSpPr>
          <p:cNvPr id="43" name="TextBox 42">
            <a:extLst>
              <a:ext uri="{FF2B5EF4-FFF2-40B4-BE49-F238E27FC236}">
                <a16:creationId xmlns:a16="http://schemas.microsoft.com/office/drawing/2014/main" id="{45F1A75B-6FBB-49F0-9BEC-923B44FFE480}"/>
              </a:ext>
            </a:extLst>
          </p:cNvPr>
          <p:cNvSpPr txBox="1"/>
          <p:nvPr/>
        </p:nvSpPr>
        <p:spPr>
          <a:xfrm>
            <a:off x="279627" y="3814233"/>
            <a:ext cx="4480542" cy="1107996"/>
          </a:xfrm>
          <a:prstGeom prst="rect">
            <a:avLst/>
          </a:prstGeom>
          <a:noFill/>
        </p:spPr>
        <p:txBody>
          <a:bodyPr wrap="square">
            <a:spAutoFit/>
          </a:bodyPr>
          <a:lstStyle>
            <a:defPPr>
              <a:defRPr lang="en-US"/>
            </a:defPPr>
            <a:lvl1pPr>
              <a:defRPr sz="1200">
                <a:solidFill>
                  <a:srgbClr val="2F528F"/>
                </a:solidFill>
                <a:latin typeface="Calibri" panose="020F0502020204030204" pitchFamily="34" charset="0"/>
              </a:defRPr>
            </a:lvl1pPr>
          </a:lstStyle>
          <a:p>
            <a:r>
              <a:rPr lang="en-GB" sz="1350"/>
              <a:t>Grouped into Strategic, Segment, and Capability Architecture levels.</a:t>
            </a:r>
            <a:br>
              <a:rPr lang="en-GB" sz="1350"/>
            </a:br>
            <a:endParaRPr lang="en-GB" sz="1350"/>
          </a:p>
          <a:p>
            <a:r>
              <a:rPr lang="en-GB" sz="1350"/>
              <a:t>It is worth separately considering a ‘fourth dimension -</a:t>
            </a:r>
          </a:p>
        </p:txBody>
      </p:sp>
      <p:graphicFrame>
        <p:nvGraphicFramePr>
          <p:cNvPr id="8" name="TextBox 2">
            <a:extLst>
              <a:ext uri="{FF2B5EF4-FFF2-40B4-BE49-F238E27FC236}">
                <a16:creationId xmlns:a16="http://schemas.microsoft.com/office/drawing/2014/main" id="{DA7E9B54-AC4C-7288-B9AB-43AE0D0FBCCC}"/>
              </a:ext>
            </a:extLst>
          </p:cNvPr>
          <p:cNvGraphicFramePr/>
          <p:nvPr/>
        </p:nvGraphicFramePr>
        <p:xfrm>
          <a:off x="60960" y="1047828"/>
          <a:ext cx="5814060" cy="1767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 name="Group 6">
            <a:extLst>
              <a:ext uri="{FF2B5EF4-FFF2-40B4-BE49-F238E27FC236}">
                <a16:creationId xmlns:a16="http://schemas.microsoft.com/office/drawing/2014/main" id="{A6DD1934-7013-E2DE-85EE-C6E9344DB649}"/>
              </a:ext>
            </a:extLst>
          </p:cNvPr>
          <p:cNvGrpSpPr/>
          <p:nvPr/>
        </p:nvGrpSpPr>
        <p:grpSpPr>
          <a:xfrm>
            <a:off x="2240154" y="2981117"/>
            <a:ext cx="2264545" cy="811179"/>
            <a:chOff x="2262361" y="2943019"/>
            <a:chExt cx="1846098" cy="661288"/>
          </a:xfrm>
        </p:grpSpPr>
        <p:sp>
          <p:nvSpPr>
            <p:cNvPr id="10" name="Oval 9">
              <a:extLst>
                <a:ext uri="{FF2B5EF4-FFF2-40B4-BE49-F238E27FC236}">
                  <a16:creationId xmlns:a16="http://schemas.microsoft.com/office/drawing/2014/main" id="{5AD7AC6D-E627-2DC9-D1B7-6AC4434F65D2}"/>
                </a:ext>
              </a:extLst>
            </p:cNvPr>
            <p:cNvSpPr/>
            <p:nvPr/>
          </p:nvSpPr>
          <p:spPr>
            <a:xfrm>
              <a:off x="2369820" y="2943019"/>
              <a:ext cx="336155" cy="336155"/>
            </a:xfrm>
            <a:prstGeom prst="ellipse">
              <a:avLst/>
            </a:prstGeom>
            <a:solidFill>
              <a:srgbClr val="66CBE4"/>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lstStyle/>
            <a:p>
              <a:endParaRPr lang="en-NL"/>
            </a:p>
          </p:txBody>
        </p:sp>
        <p:sp>
          <p:nvSpPr>
            <p:cNvPr id="11" name="Rectangle 10" descr="HamburgerMenuIcon">
              <a:extLst>
                <a:ext uri="{FF2B5EF4-FFF2-40B4-BE49-F238E27FC236}">
                  <a16:creationId xmlns:a16="http://schemas.microsoft.com/office/drawing/2014/main" id="{2242B0BF-8C50-7501-85D7-3A3260C9745A}"/>
                </a:ext>
              </a:extLst>
            </p:cNvPr>
            <p:cNvSpPr/>
            <p:nvPr/>
          </p:nvSpPr>
          <p:spPr>
            <a:xfrm>
              <a:off x="2441460" y="3014659"/>
              <a:ext cx="192875" cy="19287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12" name="Freeform: Shape 11">
              <a:extLst>
                <a:ext uri="{FF2B5EF4-FFF2-40B4-BE49-F238E27FC236}">
                  <a16:creationId xmlns:a16="http://schemas.microsoft.com/office/drawing/2014/main" id="{FB7A3CC9-519A-F0B3-4406-8C76F8075374}"/>
                </a:ext>
              </a:extLst>
            </p:cNvPr>
            <p:cNvSpPr/>
            <p:nvPr/>
          </p:nvSpPr>
          <p:spPr>
            <a:xfrm>
              <a:off x="2262361" y="3383878"/>
              <a:ext cx="551074" cy="220429"/>
            </a:xfrm>
            <a:custGeom>
              <a:avLst/>
              <a:gdLst>
                <a:gd name="connsiteX0" fmla="*/ 0 w 551074"/>
                <a:gd name="connsiteY0" fmla="*/ 0 h 220429"/>
                <a:gd name="connsiteX1" fmla="*/ 551074 w 551074"/>
                <a:gd name="connsiteY1" fmla="*/ 0 h 220429"/>
                <a:gd name="connsiteX2" fmla="*/ 551074 w 551074"/>
                <a:gd name="connsiteY2" fmla="*/ 220429 h 220429"/>
                <a:gd name="connsiteX3" fmla="*/ 0 w 551074"/>
                <a:gd name="connsiteY3" fmla="*/ 220429 h 220429"/>
                <a:gd name="connsiteX4" fmla="*/ 0 w 551074"/>
                <a:gd name="connsiteY4" fmla="*/ 0 h 220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074" h="220429">
                  <a:moveTo>
                    <a:pt x="0" y="0"/>
                  </a:moveTo>
                  <a:lnTo>
                    <a:pt x="551074" y="0"/>
                  </a:lnTo>
                  <a:lnTo>
                    <a:pt x="551074" y="220429"/>
                  </a:lnTo>
                  <a:lnTo>
                    <a:pt x="0" y="2204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Breadth</a:t>
              </a:r>
              <a:endParaRPr lang="en-US" sz="1200" kern="1200"/>
            </a:p>
          </p:txBody>
        </p:sp>
        <p:sp>
          <p:nvSpPr>
            <p:cNvPr id="13" name="Oval 12">
              <a:extLst>
                <a:ext uri="{FF2B5EF4-FFF2-40B4-BE49-F238E27FC236}">
                  <a16:creationId xmlns:a16="http://schemas.microsoft.com/office/drawing/2014/main" id="{484C9683-85B2-AEAA-E6CF-16DC8A812BD9}"/>
                </a:ext>
              </a:extLst>
            </p:cNvPr>
            <p:cNvSpPr/>
            <p:nvPr/>
          </p:nvSpPr>
          <p:spPr>
            <a:xfrm>
              <a:off x="3017332" y="2943019"/>
              <a:ext cx="336155" cy="336155"/>
            </a:xfrm>
            <a:prstGeom prst="ellipse">
              <a:avLst/>
            </a:prstGeom>
            <a:solidFill>
              <a:srgbClr val="66CBE4"/>
            </a:solidFill>
          </p:spPr>
          <p:style>
            <a:lnRef idx="0">
              <a:schemeClr val="lt1">
                <a:alpha val="0"/>
                <a:hueOff val="0"/>
                <a:satOff val="0"/>
                <a:lumOff val="0"/>
                <a:alphaOff val="0"/>
              </a:schemeClr>
            </a:lnRef>
            <a:fillRef idx="1">
              <a:scrgbClr r="0" g="0" b="0"/>
            </a:fillRef>
            <a:effectRef idx="0">
              <a:schemeClr val="accent3">
                <a:hueOff val="0"/>
                <a:satOff val="0"/>
                <a:lumOff val="0"/>
                <a:alphaOff val="0"/>
              </a:schemeClr>
            </a:effectRef>
            <a:fontRef idx="minor"/>
          </p:style>
          <p:txBody>
            <a:bodyPr/>
            <a:lstStyle/>
            <a:p>
              <a:endParaRPr lang="en-NL"/>
            </a:p>
          </p:txBody>
        </p:sp>
        <p:sp>
          <p:nvSpPr>
            <p:cNvPr id="14" name="Rectangle 13" descr="Fish">
              <a:extLst>
                <a:ext uri="{FF2B5EF4-FFF2-40B4-BE49-F238E27FC236}">
                  <a16:creationId xmlns:a16="http://schemas.microsoft.com/office/drawing/2014/main" id="{8FD8BB0C-149E-DE1E-C205-5649967AD893}"/>
                </a:ext>
              </a:extLst>
            </p:cNvPr>
            <p:cNvSpPr/>
            <p:nvPr/>
          </p:nvSpPr>
          <p:spPr>
            <a:xfrm>
              <a:off x="3088972" y="3014659"/>
              <a:ext cx="192875" cy="19287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15" name="Freeform: Shape 14">
              <a:extLst>
                <a:ext uri="{FF2B5EF4-FFF2-40B4-BE49-F238E27FC236}">
                  <a16:creationId xmlns:a16="http://schemas.microsoft.com/office/drawing/2014/main" id="{FE3EC76D-64B6-A665-6591-A67C9A9DA93B}"/>
                </a:ext>
              </a:extLst>
            </p:cNvPr>
            <p:cNvSpPr/>
            <p:nvPr/>
          </p:nvSpPr>
          <p:spPr>
            <a:xfrm>
              <a:off x="2909873" y="3383878"/>
              <a:ext cx="551074" cy="220429"/>
            </a:xfrm>
            <a:custGeom>
              <a:avLst/>
              <a:gdLst>
                <a:gd name="connsiteX0" fmla="*/ 0 w 551074"/>
                <a:gd name="connsiteY0" fmla="*/ 0 h 220429"/>
                <a:gd name="connsiteX1" fmla="*/ 551074 w 551074"/>
                <a:gd name="connsiteY1" fmla="*/ 0 h 220429"/>
                <a:gd name="connsiteX2" fmla="*/ 551074 w 551074"/>
                <a:gd name="connsiteY2" fmla="*/ 220429 h 220429"/>
                <a:gd name="connsiteX3" fmla="*/ 0 w 551074"/>
                <a:gd name="connsiteY3" fmla="*/ 220429 h 220429"/>
                <a:gd name="connsiteX4" fmla="*/ 0 w 551074"/>
                <a:gd name="connsiteY4" fmla="*/ 0 h 220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074" h="220429">
                  <a:moveTo>
                    <a:pt x="0" y="0"/>
                  </a:moveTo>
                  <a:lnTo>
                    <a:pt x="551074" y="0"/>
                  </a:lnTo>
                  <a:lnTo>
                    <a:pt x="551074" y="220429"/>
                  </a:lnTo>
                  <a:lnTo>
                    <a:pt x="0" y="2204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Depth</a:t>
              </a:r>
              <a:endParaRPr lang="en-US" sz="1200" kern="1200"/>
            </a:p>
          </p:txBody>
        </p:sp>
        <p:sp>
          <p:nvSpPr>
            <p:cNvPr id="16" name="Oval 15">
              <a:extLst>
                <a:ext uri="{FF2B5EF4-FFF2-40B4-BE49-F238E27FC236}">
                  <a16:creationId xmlns:a16="http://schemas.microsoft.com/office/drawing/2014/main" id="{83A9FC96-1CDA-A4CC-6C55-8420E059EF2B}"/>
                </a:ext>
              </a:extLst>
            </p:cNvPr>
            <p:cNvSpPr/>
            <p:nvPr/>
          </p:nvSpPr>
          <p:spPr>
            <a:xfrm>
              <a:off x="3664845" y="2943019"/>
              <a:ext cx="336155" cy="336155"/>
            </a:xfrm>
            <a:prstGeom prst="ellipse">
              <a:avLst/>
            </a:prstGeom>
            <a:solidFill>
              <a:srgbClr val="66CBE4"/>
            </a:solidFill>
          </p:spPr>
          <p:style>
            <a:lnRef idx="0">
              <a:schemeClr val="lt1">
                <a:alpha val="0"/>
                <a:hueOff val="0"/>
                <a:satOff val="0"/>
                <a:lumOff val="0"/>
                <a:alphaOff val="0"/>
              </a:schemeClr>
            </a:lnRef>
            <a:fillRef idx="1">
              <a:scrgbClr r="0" g="0" b="0"/>
            </a:fillRef>
            <a:effectRef idx="0">
              <a:schemeClr val="accent4">
                <a:hueOff val="0"/>
                <a:satOff val="0"/>
                <a:lumOff val="0"/>
                <a:alphaOff val="0"/>
              </a:schemeClr>
            </a:effectRef>
            <a:fontRef idx="minor"/>
          </p:style>
          <p:txBody>
            <a:bodyPr/>
            <a:lstStyle/>
            <a:p>
              <a:endParaRPr lang="en-NL"/>
            </a:p>
          </p:txBody>
        </p:sp>
        <p:sp>
          <p:nvSpPr>
            <p:cNvPr id="17" name="Rectangle 16" descr="Clock">
              <a:extLst>
                <a:ext uri="{FF2B5EF4-FFF2-40B4-BE49-F238E27FC236}">
                  <a16:creationId xmlns:a16="http://schemas.microsoft.com/office/drawing/2014/main" id="{B5A4099A-FB33-F39B-BA69-735E9FEAB69C}"/>
                </a:ext>
              </a:extLst>
            </p:cNvPr>
            <p:cNvSpPr/>
            <p:nvPr/>
          </p:nvSpPr>
          <p:spPr>
            <a:xfrm>
              <a:off x="3736484" y="3014659"/>
              <a:ext cx="192875" cy="19287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18" name="Freeform: Shape 17">
              <a:extLst>
                <a:ext uri="{FF2B5EF4-FFF2-40B4-BE49-F238E27FC236}">
                  <a16:creationId xmlns:a16="http://schemas.microsoft.com/office/drawing/2014/main" id="{E6657E73-E7D9-8289-993F-168A5D3D51F2}"/>
                </a:ext>
              </a:extLst>
            </p:cNvPr>
            <p:cNvSpPr/>
            <p:nvPr/>
          </p:nvSpPr>
          <p:spPr>
            <a:xfrm>
              <a:off x="3557385" y="3383878"/>
              <a:ext cx="551074" cy="220429"/>
            </a:xfrm>
            <a:custGeom>
              <a:avLst/>
              <a:gdLst>
                <a:gd name="connsiteX0" fmla="*/ 0 w 551074"/>
                <a:gd name="connsiteY0" fmla="*/ 0 h 220429"/>
                <a:gd name="connsiteX1" fmla="*/ 551074 w 551074"/>
                <a:gd name="connsiteY1" fmla="*/ 0 h 220429"/>
                <a:gd name="connsiteX2" fmla="*/ 551074 w 551074"/>
                <a:gd name="connsiteY2" fmla="*/ 220429 h 220429"/>
                <a:gd name="connsiteX3" fmla="*/ 0 w 551074"/>
                <a:gd name="connsiteY3" fmla="*/ 220429 h 220429"/>
                <a:gd name="connsiteX4" fmla="*/ 0 w 551074"/>
                <a:gd name="connsiteY4" fmla="*/ 0 h 220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074" h="220429">
                  <a:moveTo>
                    <a:pt x="0" y="0"/>
                  </a:moveTo>
                  <a:lnTo>
                    <a:pt x="551074" y="0"/>
                  </a:lnTo>
                  <a:lnTo>
                    <a:pt x="551074" y="220429"/>
                  </a:lnTo>
                  <a:lnTo>
                    <a:pt x="0" y="2204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Time</a:t>
              </a:r>
              <a:endParaRPr lang="en-US" sz="1200" kern="1200"/>
            </a:p>
          </p:txBody>
        </p:sp>
      </p:grpSp>
      <p:graphicFrame>
        <p:nvGraphicFramePr>
          <p:cNvPr id="6" name="TextBox 2">
            <a:extLst>
              <a:ext uri="{FF2B5EF4-FFF2-40B4-BE49-F238E27FC236}">
                <a16:creationId xmlns:a16="http://schemas.microsoft.com/office/drawing/2014/main" id="{8B26C3E6-5D3C-F776-0155-7AA0A5B648AA}"/>
              </a:ext>
            </a:extLst>
          </p:cNvPr>
          <p:cNvGraphicFramePr/>
          <p:nvPr/>
        </p:nvGraphicFramePr>
        <p:xfrm>
          <a:off x="4362772" y="4026024"/>
          <a:ext cx="1944939" cy="69287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9" name="TextBox 18">
            <a:extLst>
              <a:ext uri="{FF2B5EF4-FFF2-40B4-BE49-F238E27FC236}">
                <a16:creationId xmlns:a16="http://schemas.microsoft.com/office/drawing/2014/main" id="{FA91ABFA-364F-E595-735B-D8511AD2229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292726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2F16CD0-A678-4C4E-9FE1-8E2255B1378E}"/>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What is an Enterprise ? - 02/03</a:t>
            </a:r>
          </a:p>
        </p:txBody>
      </p:sp>
      <p:sp>
        <p:nvSpPr>
          <p:cNvPr id="4" name="Footer">
            <a:extLst>
              <a:ext uri="{FF2B5EF4-FFF2-40B4-BE49-F238E27FC236}">
                <a16:creationId xmlns:a16="http://schemas.microsoft.com/office/drawing/2014/main" id="{58B391AA-DC84-4D9A-B2B9-CFDF9C05889B}"/>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16/40</a:t>
            </a:r>
          </a:p>
        </p:txBody>
      </p:sp>
      <p:sp>
        <p:nvSpPr>
          <p:cNvPr id="3" name="Ref">
            <a:extLst>
              <a:ext uri="{FF2B5EF4-FFF2-40B4-BE49-F238E27FC236}">
                <a16:creationId xmlns:a16="http://schemas.microsoft.com/office/drawing/2014/main" id="{16240CB8-9FB6-485B-B602-1AD52BF7FE4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graphicFrame>
        <p:nvGraphicFramePr>
          <p:cNvPr id="11" name="TextBox 4">
            <a:extLst>
              <a:ext uri="{FF2B5EF4-FFF2-40B4-BE49-F238E27FC236}">
                <a16:creationId xmlns:a16="http://schemas.microsoft.com/office/drawing/2014/main" id="{84715506-1026-6074-53A8-3F57CE71D93A}"/>
              </a:ext>
            </a:extLst>
          </p:cNvPr>
          <p:cNvGraphicFramePr/>
          <p:nvPr/>
        </p:nvGraphicFramePr>
        <p:xfrm>
          <a:off x="697774" y="587652"/>
          <a:ext cx="8171907" cy="3991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533E9BF9-9EDC-BC5E-C0A4-CDF00376C85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4764851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43AE51E-BEE1-4FB8-83FB-931ABE1890A4}"/>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mn-lt"/>
              </a:rPr>
              <a:t>Architecture Landscape - Partitions</a:t>
            </a:r>
          </a:p>
        </p:txBody>
      </p:sp>
      <p:sp>
        <p:nvSpPr>
          <p:cNvPr id="4" name="Footer">
            <a:extLst>
              <a:ext uri="{FF2B5EF4-FFF2-40B4-BE49-F238E27FC236}">
                <a16:creationId xmlns:a16="http://schemas.microsoft.com/office/drawing/2014/main" id="{D85263A8-93CB-48DB-A76E-87E64A19D5C2}"/>
              </a:ext>
            </a:extLst>
          </p:cNvPr>
          <p:cNvSpPr>
            <a:spLocks noGrp="1"/>
          </p:cNvSpPr>
          <p:nvPr>
            <p:ph type="ftr" sz="quarter" idx="10"/>
          </p:nvPr>
        </p:nvSpPr>
        <p:spPr>
          <a:xfrm>
            <a:off x="7315200" y="4826000"/>
            <a:ext cx="444500" cy="304800"/>
          </a:xfrm>
        </p:spPr>
        <p:txBody>
          <a:bodyPr/>
          <a:lstStyle/>
          <a:p>
            <a:r>
              <a:rPr lang="en-GB">
                <a:solidFill>
                  <a:schemeClr val="bg1"/>
                </a:solidFill>
                <a:latin typeface="+mn-lt"/>
              </a:rPr>
              <a:t>28/35</a:t>
            </a:r>
          </a:p>
        </p:txBody>
      </p:sp>
      <p:sp>
        <p:nvSpPr>
          <p:cNvPr id="3" name="Ref">
            <a:extLst>
              <a:ext uri="{FF2B5EF4-FFF2-40B4-BE49-F238E27FC236}">
                <a16:creationId xmlns:a16="http://schemas.microsoft.com/office/drawing/2014/main" id="{1A9CA7AC-5E59-4598-98F0-DF573A767698}"/>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rPr>
              <a:t> Applying the ADM : Page 21 : §4.1</a:t>
            </a:r>
          </a:p>
        </p:txBody>
      </p:sp>
      <p:sp>
        <p:nvSpPr>
          <p:cNvPr id="5" name="TextBox 4">
            <a:extLst>
              <a:ext uri="{FF2B5EF4-FFF2-40B4-BE49-F238E27FC236}">
                <a16:creationId xmlns:a16="http://schemas.microsoft.com/office/drawing/2014/main" id="{F08BB7DA-0BE1-4542-96D9-1DE5EB43FB6F}"/>
              </a:ext>
            </a:extLst>
          </p:cNvPr>
          <p:cNvSpPr txBox="1"/>
          <p:nvPr/>
        </p:nvSpPr>
        <p:spPr>
          <a:xfrm>
            <a:off x="235006" y="543060"/>
            <a:ext cx="8282227" cy="230833"/>
          </a:xfrm>
          <a:prstGeom prst="rect">
            <a:avLst/>
          </a:prstGeom>
          <a:noFill/>
        </p:spPr>
        <p:txBody>
          <a:bodyPr wrap="square">
            <a:spAutoFit/>
          </a:bodyPr>
          <a:lstStyle/>
          <a:p>
            <a:r>
              <a:rPr lang="en-GB" sz="1050" b="1">
                <a:solidFill>
                  <a:srgbClr val="2F528F"/>
                </a:solidFill>
              </a:rPr>
              <a:t>Architectures are partitioned because:</a:t>
            </a:r>
          </a:p>
        </p:txBody>
      </p:sp>
      <p:graphicFrame>
        <p:nvGraphicFramePr>
          <p:cNvPr id="11" name="TextBox 2">
            <a:extLst>
              <a:ext uri="{FF2B5EF4-FFF2-40B4-BE49-F238E27FC236}">
                <a16:creationId xmlns:a16="http://schemas.microsoft.com/office/drawing/2014/main" id="{BA79BB93-36C1-146A-930B-66789D7C73B8}"/>
              </a:ext>
            </a:extLst>
          </p:cNvPr>
          <p:cNvGraphicFramePr/>
          <p:nvPr>
            <p:extLst>
              <p:ext uri="{D42A27DB-BD31-4B8C-83A1-F6EECF244321}">
                <p14:modId xmlns:p14="http://schemas.microsoft.com/office/powerpoint/2010/main" val="3211156982"/>
              </p:ext>
            </p:extLst>
          </p:nvPr>
        </p:nvGraphicFramePr>
        <p:xfrm>
          <a:off x="-541246" y="771350"/>
          <a:ext cx="9116008" cy="717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FA1A2E09-FA6D-BCAA-D454-58EFCD787F4C}"/>
              </a:ext>
            </a:extLst>
          </p:cNvPr>
          <p:cNvSpPr txBox="1"/>
          <p:nvPr/>
        </p:nvSpPr>
        <p:spPr>
          <a:xfrm>
            <a:off x="235002" y="1505041"/>
            <a:ext cx="8580927" cy="392415"/>
          </a:xfrm>
          <a:prstGeom prst="rect">
            <a:avLst/>
          </a:prstGeom>
          <a:noFill/>
        </p:spPr>
        <p:txBody>
          <a:bodyPr wrap="square">
            <a:spAutoFit/>
          </a:bodyPr>
          <a:lstStyle/>
          <a:p>
            <a:r>
              <a:rPr lang="en-GB" sz="1050" b="1">
                <a:solidFill>
                  <a:srgbClr val="2F528F"/>
                </a:solidFill>
              </a:rPr>
              <a:t>Consider the classification criteria that are applied to architectures and how these can be leveraged to partition the enterprise with:</a:t>
            </a:r>
            <a:endParaRPr lang="en-GB" sz="1050">
              <a:solidFill>
                <a:srgbClr val="2F528F"/>
              </a:solidFill>
            </a:endParaRPr>
          </a:p>
        </p:txBody>
      </p:sp>
      <p:graphicFrame>
        <p:nvGraphicFramePr>
          <p:cNvPr id="13" name="TextBox 2">
            <a:extLst>
              <a:ext uri="{FF2B5EF4-FFF2-40B4-BE49-F238E27FC236}">
                <a16:creationId xmlns:a16="http://schemas.microsoft.com/office/drawing/2014/main" id="{110B1018-3CEA-7E78-A18C-49F77D690880}"/>
              </a:ext>
            </a:extLst>
          </p:cNvPr>
          <p:cNvGraphicFramePr/>
          <p:nvPr>
            <p:extLst>
              <p:ext uri="{D42A27DB-BD31-4B8C-83A1-F6EECF244321}">
                <p14:modId xmlns:p14="http://schemas.microsoft.com/office/powerpoint/2010/main" val="2399958448"/>
              </p:ext>
            </p:extLst>
          </p:nvPr>
        </p:nvGraphicFramePr>
        <p:xfrm>
          <a:off x="235002" y="1913371"/>
          <a:ext cx="8673984" cy="6018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Table 9">
            <a:extLst>
              <a:ext uri="{FF2B5EF4-FFF2-40B4-BE49-F238E27FC236}">
                <a16:creationId xmlns:a16="http://schemas.microsoft.com/office/drawing/2014/main" id="{CAFA2001-55C9-4725-B191-C2C7675CF155}"/>
              </a:ext>
            </a:extLst>
          </p:cNvPr>
          <p:cNvGraphicFramePr>
            <a:graphicFrameLocks noGrp="1"/>
          </p:cNvGraphicFramePr>
          <p:nvPr/>
        </p:nvGraphicFramePr>
        <p:xfrm>
          <a:off x="762014" y="2671345"/>
          <a:ext cx="7526911" cy="2067198"/>
        </p:xfrm>
        <a:graphic>
          <a:graphicData uri="http://schemas.openxmlformats.org/drawingml/2006/table">
            <a:tbl>
              <a:tblPr firstRow="1" bandRow="1">
                <a:tableStyleId>{5940675A-B579-460E-94D1-54222C63F5DA}</a:tableStyleId>
              </a:tblPr>
              <a:tblGrid>
                <a:gridCol w="1068727">
                  <a:extLst>
                    <a:ext uri="{9D8B030D-6E8A-4147-A177-3AD203B41FA5}">
                      <a16:colId xmlns:a16="http://schemas.microsoft.com/office/drawing/2014/main" val="2232287307"/>
                    </a:ext>
                  </a:extLst>
                </a:gridCol>
                <a:gridCol w="6458184">
                  <a:extLst>
                    <a:ext uri="{9D8B030D-6E8A-4147-A177-3AD203B41FA5}">
                      <a16:colId xmlns:a16="http://schemas.microsoft.com/office/drawing/2014/main" val="3421160952"/>
                    </a:ext>
                  </a:extLst>
                </a:gridCol>
              </a:tblGrid>
              <a:tr h="203479">
                <a:tc>
                  <a:txBody>
                    <a:bodyPr/>
                    <a:lstStyle/>
                    <a:p>
                      <a:r>
                        <a:rPr lang="en-GB" sz="900" b="1" u="none" strike="noStrike" kern="1200" baseline="0">
                          <a:solidFill>
                            <a:srgbClr val="002060"/>
                          </a:solidFill>
                          <a:latin typeface="Calibri" panose="020F0502020204030204" pitchFamily="34" charset="0"/>
                          <a:cs typeface="Calibri" panose="020F0502020204030204" pitchFamily="34" charset="0"/>
                        </a:rPr>
                        <a:t>Characteristic</a:t>
                      </a:r>
                      <a:endParaRPr lang="en-GB" sz="900" b="1">
                        <a:solidFill>
                          <a:srgbClr val="002060"/>
                        </a:solidFill>
                        <a:latin typeface="Calibri" panose="020F0502020204030204" pitchFamily="34" charset="0"/>
                        <a:cs typeface="Calibri" panose="020F0502020204030204" pitchFamily="34" charset="0"/>
                      </a:endParaRPr>
                    </a:p>
                  </a:txBody>
                  <a:tcPr marL="34290" marR="34290" marT="34290" marB="34290">
                    <a:cell3D prstMaterial="dkEdge">
                      <a:bevel/>
                      <a:lightRig rig="flood" dir="t"/>
                    </a:cell3D>
                  </a:tcPr>
                </a:tc>
                <a:tc>
                  <a:txBody>
                    <a:bodyPr/>
                    <a:lstStyle/>
                    <a:p>
                      <a:r>
                        <a:rPr lang="fr-FR" sz="900" b="1" u="none" strike="noStrike" baseline="0">
                          <a:latin typeface="Calibri" panose="020F0502020204030204" pitchFamily="34" charset="0"/>
                          <a:cs typeface="Calibri" panose="020F0502020204030204" pitchFamily="34" charset="0"/>
                        </a:rPr>
                        <a:t>Usage to Support Solution Partitioning</a:t>
                      </a:r>
                      <a:endParaRPr lang="en-GB" sz="900" b="1">
                        <a:latin typeface="Calibri" panose="020F0502020204030204" pitchFamily="34" charset="0"/>
                        <a:cs typeface="Calibri" panose="020F0502020204030204" pitchFamily="34" charset="0"/>
                      </a:endParaRPr>
                    </a:p>
                  </a:txBody>
                  <a:tcPr marL="34290" marR="34290" marT="34290" marB="34290">
                    <a:cell3D prstMaterial="dkEdge">
                      <a:bevel/>
                      <a:lightRig rig="flood" dir="t"/>
                    </a:cell3D>
                  </a:tcPr>
                </a:tc>
                <a:extLst>
                  <a:ext uri="{0D108BD9-81ED-4DB2-BD59-A6C34878D82A}">
                    <a16:rowId xmlns:a16="http://schemas.microsoft.com/office/drawing/2014/main" val="3104886986"/>
                  </a:ext>
                </a:extLst>
              </a:tr>
              <a:tr h="587829">
                <a:tc>
                  <a:txBody>
                    <a:bodyPr/>
                    <a:lstStyle/>
                    <a:p>
                      <a:r>
                        <a:rPr lang="en-GB" sz="900" b="0" u="none" strike="noStrike" kern="1200" baseline="0">
                          <a:solidFill>
                            <a:schemeClr val="dk1"/>
                          </a:solidFill>
                          <a:latin typeface="Calibri" panose="020F0502020204030204" pitchFamily="34" charset="0"/>
                          <a:cs typeface="Calibri" panose="020F0502020204030204" pitchFamily="34" charset="0"/>
                        </a:rPr>
                        <a:t>Subject Matter (Breadth)</a:t>
                      </a:r>
                      <a:endParaRPr lang="en-GB" sz="900" b="0">
                        <a:latin typeface="Calibri" panose="020F0502020204030204" pitchFamily="34" charset="0"/>
                        <a:cs typeface="Calibri" panose="020F0502020204030204" pitchFamily="34" charset="0"/>
                      </a:endParaRPr>
                    </a:p>
                  </a:txBody>
                  <a:tcPr marL="34290" marR="34290" marT="34290" marB="34290">
                    <a:cell3D prstMaterial="dkEdge">
                      <a:bevel/>
                      <a:lightRig rig="flood" dir="t"/>
                    </a:cell3D>
                  </a:tcPr>
                </a:tc>
                <a:tc>
                  <a:txBody>
                    <a:bodyPr/>
                    <a:lstStyle/>
                    <a:p>
                      <a:r>
                        <a:rPr lang="en-GB" sz="900" b="0">
                          <a:latin typeface="Calibri" panose="020F0502020204030204" pitchFamily="34" charset="0"/>
                          <a:cs typeface="Calibri" panose="020F0502020204030204" pitchFamily="34" charset="0"/>
                        </a:rPr>
                        <a:t>Solutions are naturally organized into groups to support operational management and control. e.g. applications, departments, divisions, products, services, service centers, sites, etc.</a:t>
                      </a:r>
                    </a:p>
                    <a:p>
                      <a:r>
                        <a:rPr lang="en-GB" sz="900" b="0">
                          <a:latin typeface="Calibri" panose="020F0502020204030204" pitchFamily="34" charset="0"/>
                          <a:cs typeface="Calibri" panose="020F0502020204030204" pitchFamily="34" charset="0"/>
                        </a:rPr>
                        <a:t>Subject is typically the fundamental technique for structuring solutions and the architectures that represent them.</a:t>
                      </a:r>
                    </a:p>
                  </a:txBody>
                  <a:tcPr marL="34290" marR="34290" marT="34290" marB="34290">
                    <a:cell3D prstMaterial="dkEdge">
                      <a:bevel/>
                      <a:lightRig rig="flood" dir="t"/>
                    </a:cell3D>
                  </a:tcPr>
                </a:tc>
                <a:extLst>
                  <a:ext uri="{0D108BD9-81ED-4DB2-BD59-A6C34878D82A}">
                    <a16:rowId xmlns:a16="http://schemas.microsoft.com/office/drawing/2014/main" val="2255803430"/>
                  </a:ext>
                </a:extLst>
              </a:tr>
              <a:tr h="339132">
                <a:tc>
                  <a:txBody>
                    <a:bodyPr/>
                    <a:lstStyle/>
                    <a:p>
                      <a:r>
                        <a:rPr lang="en-GB" sz="900" b="0">
                          <a:latin typeface="Calibri" panose="020F0502020204030204" pitchFamily="34" charset="0"/>
                          <a:cs typeface="Calibri" panose="020F0502020204030204" pitchFamily="34" charset="0"/>
                        </a:rPr>
                        <a:t>Time</a:t>
                      </a:r>
                    </a:p>
                  </a:txBody>
                  <a:tcPr marL="34290" marR="34290" marT="34290" marB="34290">
                    <a:cell3D prstMaterial="dkEdge">
                      <a:bevel/>
                      <a:lightRig rig="flood" dir="t"/>
                    </a:cell3D>
                  </a:tcPr>
                </a:tc>
                <a:tc>
                  <a:txBody>
                    <a:bodyPr/>
                    <a:lstStyle/>
                    <a:p>
                      <a:r>
                        <a:rPr lang="en-GB" sz="900" b="0">
                          <a:latin typeface="Calibri" panose="020F0502020204030204" pitchFamily="34" charset="0"/>
                          <a:cs typeface="Calibri" panose="020F0502020204030204" pitchFamily="34" charset="0"/>
                        </a:rPr>
                        <a:t>Solution lifecycles are typically organized around a timeline, which allows the impact of solution lifecycle to be managed against other business activity occurring in similar time periods.</a:t>
                      </a:r>
                    </a:p>
                  </a:txBody>
                  <a:tcPr marL="34290" marR="34290" marT="34290" marB="34290">
                    <a:cell3D prstMaterial="dkEdge">
                      <a:bevel/>
                      <a:lightRig rig="flood" dir="t"/>
                    </a:cell3D>
                  </a:tcPr>
                </a:tc>
                <a:extLst>
                  <a:ext uri="{0D108BD9-81ED-4DB2-BD59-A6C34878D82A}">
                    <a16:rowId xmlns:a16="http://schemas.microsoft.com/office/drawing/2014/main" val="4035493303"/>
                  </a:ext>
                </a:extLst>
              </a:tr>
              <a:tr h="587829">
                <a:tc>
                  <a:txBody>
                    <a:bodyPr/>
                    <a:lstStyle/>
                    <a:p>
                      <a:r>
                        <a:rPr lang="en-GB" sz="900" b="0">
                          <a:latin typeface="Calibri" panose="020F0502020204030204" pitchFamily="34" charset="0"/>
                          <a:cs typeface="Calibri" panose="020F0502020204030204" pitchFamily="34" charset="0"/>
                        </a:rPr>
                        <a:t>Maturity/</a:t>
                      </a:r>
                    </a:p>
                    <a:p>
                      <a:r>
                        <a:rPr lang="en-GB" sz="900" b="0">
                          <a:latin typeface="Calibri" panose="020F0502020204030204" pitchFamily="34" charset="0"/>
                          <a:cs typeface="Calibri" panose="020F0502020204030204" pitchFamily="34" charset="0"/>
                        </a:rPr>
                        <a:t>Volatility</a:t>
                      </a:r>
                    </a:p>
                  </a:txBody>
                  <a:tcPr marL="34290" marR="34290" marT="34290" marB="34290">
                    <a:cell3D prstMaterial="dkEdge">
                      <a:bevel/>
                      <a:lightRig rig="flood" dir="t"/>
                    </a:cell3D>
                  </a:tcPr>
                </a:tc>
                <a:tc>
                  <a:txBody>
                    <a:bodyPr/>
                    <a:lstStyle/>
                    <a:p>
                      <a:r>
                        <a:rPr lang="en-GB" sz="900" b="0">
                          <a:latin typeface="Calibri" panose="020F0502020204030204" pitchFamily="34" charset="0"/>
                          <a:cs typeface="Calibri" panose="020F0502020204030204" pitchFamily="34" charset="0"/>
                        </a:rPr>
                        <a:t>These typically impact the speed of execution required for the solution lifecycle and will shape investment priorities.</a:t>
                      </a:r>
                    </a:p>
                    <a:p>
                      <a:r>
                        <a:rPr lang="en-GB" sz="900" b="0">
                          <a:latin typeface="Calibri" panose="020F0502020204030204" pitchFamily="34" charset="0"/>
                          <a:cs typeface="Calibri" panose="020F0502020204030204" pitchFamily="34" charset="0"/>
                        </a:rPr>
                        <a:t>Solutions existing in highly volatile environments may be better suited to rapid, Agile development techniques.</a:t>
                      </a:r>
                    </a:p>
                  </a:txBody>
                  <a:tcPr marL="34290" marR="34290" marT="34290" marB="34290">
                    <a:cell3D prstMaterial="dkEdge">
                      <a:bevel/>
                      <a:lightRig rig="flood" dir="t"/>
                    </a:cell3D>
                  </a:tcPr>
                </a:tc>
                <a:extLst>
                  <a:ext uri="{0D108BD9-81ED-4DB2-BD59-A6C34878D82A}">
                    <a16:rowId xmlns:a16="http://schemas.microsoft.com/office/drawing/2014/main" val="972789413"/>
                  </a:ext>
                </a:extLst>
              </a:tr>
              <a:tr h="339132">
                <a:tc>
                  <a:txBody>
                    <a:bodyPr/>
                    <a:lstStyle/>
                    <a:p>
                      <a:r>
                        <a:rPr lang="en-GB" sz="900" b="0">
                          <a:latin typeface="Calibri" panose="020F0502020204030204" pitchFamily="34" charset="0"/>
                          <a:cs typeface="Calibri" panose="020F0502020204030204" pitchFamily="34" charset="0"/>
                        </a:rPr>
                        <a:t>Depth</a:t>
                      </a:r>
                    </a:p>
                  </a:txBody>
                  <a:tcPr marL="34290" marR="34290" marT="34290" marB="34290">
                    <a:cell3D prstMaterial="dkEdge">
                      <a:bevel/>
                      <a:lightRig rig="flood" dir="t"/>
                    </a:cell3D>
                  </a:tcPr>
                </a:tc>
                <a:tc>
                  <a:txBody>
                    <a:bodyPr/>
                    <a:lstStyle/>
                    <a:p>
                      <a:r>
                        <a:rPr lang="en-GB" sz="900" b="0" u="none" strike="noStrike" kern="1200" baseline="0">
                          <a:solidFill>
                            <a:schemeClr val="dk1"/>
                          </a:solidFill>
                          <a:latin typeface="Calibri" panose="020F0502020204030204" pitchFamily="34" charset="0"/>
                          <a:cs typeface="Calibri" panose="020F0502020204030204" pitchFamily="34" charset="0"/>
                        </a:rPr>
                        <a:t>Detail of an architecture strongly correlates with interested stakeholders. Less detailed architectures will be of interest to executives. Increasing detail more relevant to implementation and operational personnel.</a:t>
                      </a:r>
                      <a:endParaRPr lang="en-GB" sz="900" b="0">
                        <a:latin typeface="Calibri" panose="020F0502020204030204" pitchFamily="34" charset="0"/>
                        <a:cs typeface="Calibri" panose="020F0502020204030204" pitchFamily="34" charset="0"/>
                      </a:endParaRPr>
                    </a:p>
                  </a:txBody>
                  <a:tcPr marL="34290" marR="34290" marT="34290" marB="34290">
                    <a:cell3D prstMaterial="dkEdge">
                      <a:bevel/>
                      <a:lightRig rig="flood" dir="t"/>
                    </a:cell3D>
                  </a:tcPr>
                </a:tc>
                <a:extLst>
                  <a:ext uri="{0D108BD9-81ED-4DB2-BD59-A6C34878D82A}">
                    <a16:rowId xmlns:a16="http://schemas.microsoft.com/office/drawing/2014/main" val="3311232403"/>
                  </a:ext>
                </a:extLst>
              </a:tr>
            </a:tbl>
          </a:graphicData>
        </a:graphic>
      </p:graphicFrame>
      <p:sp>
        <p:nvSpPr>
          <p:cNvPr id="6" name="TextBox 5">
            <a:extLst>
              <a:ext uri="{FF2B5EF4-FFF2-40B4-BE49-F238E27FC236}">
                <a16:creationId xmlns:a16="http://schemas.microsoft.com/office/drawing/2014/main" id="{C1A4E764-E343-ECC8-28F7-7D4DD8DE6BD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310566499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7570B80-0F02-4BBF-B779-DC9591BED1FA}"/>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mn-lt"/>
              </a:rPr>
              <a:t>Architecture Landscape - Purpose</a:t>
            </a:r>
          </a:p>
        </p:txBody>
      </p:sp>
      <p:sp>
        <p:nvSpPr>
          <p:cNvPr id="4" name="Footer">
            <a:extLst>
              <a:ext uri="{FF2B5EF4-FFF2-40B4-BE49-F238E27FC236}">
                <a16:creationId xmlns:a16="http://schemas.microsoft.com/office/drawing/2014/main" id="{395CC899-E658-4D83-9B10-D5FD99954DD1}"/>
              </a:ext>
            </a:extLst>
          </p:cNvPr>
          <p:cNvSpPr>
            <a:spLocks noGrp="1"/>
          </p:cNvSpPr>
          <p:nvPr>
            <p:ph type="ftr" sz="quarter" idx="10"/>
          </p:nvPr>
        </p:nvSpPr>
        <p:spPr>
          <a:xfrm>
            <a:off x="7315200" y="4826000"/>
            <a:ext cx="444500" cy="304800"/>
          </a:xfrm>
        </p:spPr>
        <p:txBody>
          <a:bodyPr/>
          <a:lstStyle/>
          <a:p>
            <a:r>
              <a:rPr lang="en-GB">
                <a:solidFill>
                  <a:schemeClr val="bg1"/>
                </a:solidFill>
                <a:latin typeface="+mn-lt"/>
              </a:rPr>
              <a:t>29/35</a:t>
            </a:r>
          </a:p>
        </p:txBody>
      </p:sp>
      <p:sp>
        <p:nvSpPr>
          <p:cNvPr id="3" name="Ref">
            <a:extLst>
              <a:ext uri="{FF2B5EF4-FFF2-40B4-BE49-F238E27FC236}">
                <a16:creationId xmlns:a16="http://schemas.microsoft.com/office/drawing/2014/main" id="{CE4C2417-23E3-4810-B3D8-429C70061B9C}"/>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rPr>
              <a:t> A Practitioners’ Approach to Developing Enterprise Architecture Following the ADM : Page 13 : §3.2.2</a:t>
            </a:r>
          </a:p>
        </p:txBody>
      </p:sp>
      <p:sp>
        <p:nvSpPr>
          <p:cNvPr id="5" name="TextBox 4">
            <a:extLst>
              <a:ext uri="{FF2B5EF4-FFF2-40B4-BE49-F238E27FC236}">
                <a16:creationId xmlns:a16="http://schemas.microsoft.com/office/drawing/2014/main" id="{A3266B9F-6822-4DAC-BA26-F833FCCE1D40}"/>
              </a:ext>
            </a:extLst>
          </p:cNvPr>
          <p:cNvSpPr txBox="1"/>
          <p:nvPr/>
        </p:nvSpPr>
        <p:spPr>
          <a:xfrm>
            <a:off x="1892086" y="650606"/>
            <a:ext cx="5252054" cy="323165"/>
          </a:xfrm>
          <a:prstGeom prst="rect">
            <a:avLst/>
          </a:prstGeom>
          <a:noFill/>
        </p:spPr>
        <p:txBody>
          <a:bodyPr wrap="square">
            <a:spAutoFit/>
          </a:bodyPr>
          <a:lstStyle/>
          <a:p>
            <a:r>
              <a:rPr lang="en-GB" sz="1500" b="1">
                <a:solidFill>
                  <a:srgbClr val="2F528F"/>
                </a:solidFill>
              </a:rPr>
              <a:t>There are four broad purposes of an EA Capability - to support:</a:t>
            </a:r>
          </a:p>
        </p:txBody>
      </p:sp>
      <p:pic>
        <p:nvPicPr>
          <p:cNvPr id="7" name="Picture 6">
            <a:extLst>
              <a:ext uri="{FF2B5EF4-FFF2-40B4-BE49-F238E27FC236}">
                <a16:creationId xmlns:a16="http://schemas.microsoft.com/office/drawing/2014/main" id="{B1195A6D-6F4B-47F7-915D-A139D98372AC}"/>
              </a:ext>
            </a:extLst>
          </p:cNvPr>
          <p:cNvPicPr>
            <a:picLocks noChangeAspect="1"/>
          </p:cNvPicPr>
          <p:nvPr/>
        </p:nvPicPr>
        <p:blipFill>
          <a:blip r:embed="rId3"/>
          <a:stretch>
            <a:fillRect/>
          </a:stretch>
        </p:blipFill>
        <p:spPr>
          <a:xfrm>
            <a:off x="1" y="2101951"/>
            <a:ext cx="9143999" cy="817049"/>
          </a:xfrm>
          <a:prstGeom prst="rect">
            <a:avLst/>
          </a:prstGeom>
        </p:spPr>
      </p:pic>
      <p:graphicFrame>
        <p:nvGraphicFramePr>
          <p:cNvPr id="6" name="Table 8">
            <a:extLst>
              <a:ext uri="{FF2B5EF4-FFF2-40B4-BE49-F238E27FC236}">
                <a16:creationId xmlns:a16="http://schemas.microsoft.com/office/drawing/2014/main" id="{3370B975-F9CB-4234-9528-8B8D1AB16E18}"/>
              </a:ext>
            </a:extLst>
          </p:cNvPr>
          <p:cNvGraphicFramePr>
            <a:graphicFrameLocks noGrp="1"/>
          </p:cNvGraphicFramePr>
          <p:nvPr/>
        </p:nvGraphicFramePr>
        <p:xfrm>
          <a:off x="483293" y="3074306"/>
          <a:ext cx="8177415" cy="1670691"/>
        </p:xfrm>
        <a:graphic>
          <a:graphicData uri="http://schemas.openxmlformats.org/drawingml/2006/table">
            <a:tbl>
              <a:tblPr firstRow="1" bandRow="1">
                <a:tableStyleId>{7DF18680-E054-41AD-8BC1-D1AEF772440D}</a:tableStyleId>
              </a:tblPr>
              <a:tblGrid>
                <a:gridCol w="1635483">
                  <a:extLst>
                    <a:ext uri="{9D8B030D-6E8A-4147-A177-3AD203B41FA5}">
                      <a16:colId xmlns:a16="http://schemas.microsoft.com/office/drawing/2014/main" val="3249090563"/>
                    </a:ext>
                  </a:extLst>
                </a:gridCol>
                <a:gridCol w="1635483">
                  <a:extLst>
                    <a:ext uri="{9D8B030D-6E8A-4147-A177-3AD203B41FA5}">
                      <a16:colId xmlns:a16="http://schemas.microsoft.com/office/drawing/2014/main" val="2888234147"/>
                    </a:ext>
                  </a:extLst>
                </a:gridCol>
                <a:gridCol w="1635483">
                  <a:extLst>
                    <a:ext uri="{9D8B030D-6E8A-4147-A177-3AD203B41FA5}">
                      <a16:colId xmlns:a16="http://schemas.microsoft.com/office/drawing/2014/main" val="2318114725"/>
                    </a:ext>
                  </a:extLst>
                </a:gridCol>
                <a:gridCol w="1635483">
                  <a:extLst>
                    <a:ext uri="{9D8B030D-6E8A-4147-A177-3AD203B41FA5}">
                      <a16:colId xmlns:a16="http://schemas.microsoft.com/office/drawing/2014/main" val="3627239504"/>
                    </a:ext>
                  </a:extLst>
                </a:gridCol>
                <a:gridCol w="1635483">
                  <a:extLst>
                    <a:ext uri="{9D8B030D-6E8A-4147-A177-3AD203B41FA5}">
                      <a16:colId xmlns:a16="http://schemas.microsoft.com/office/drawing/2014/main" val="3413753275"/>
                    </a:ext>
                  </a:extLst>
                </a:gridCol>
              </a:tblGrid>
              <a:tr h="1977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bg1"/>
                          </a:solidFill>
                        </a:rPr>
                        <a:t>Purpose </a:t>
                      </a:r>
                      <a:endParaRPr lang="en-GB" sz="1100" b="0">
                        <a:solidFill>
                          <a:schemeClr val="bg1"/>
                        </a:solidFill>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bg1"/>
                          </a:solidFill>
                        </a:rPr>
                        <a:t>Breadth </a:t>
                      </a:r>
                      <a:endParaRPr lang="en-GB" sz="1100" b="0">
                        <a:solidFill>
                          <a:schemeClr val="bg1"/>
                        </a:solidFill>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bg1"/>
                          </a:solidFill>
                        </a:rPr>
                        <a:t>Level of Detail </a:t>
                      </a:r>
                      <a:endParaRPr lang="en-GB" sz="1100" b="0">
                        <a:solidFill>
                          <a:schemeClr val="bg1"/>
                        </a:solidFill>
                        <a:latin typeface="Calibri" panose="020F0502020204030204" pitchFamily="34" charset="0"/>
                        <a:cs typeface="Calibri" panose="020F0502020204030204" pitchFamily="34" charset="0"/>
                      </a:endParaRPr>
                    </a:p>
                  </a:txBody>
                  <a:tcPr marL="34290" marR="34290" marT="0" marB="0"/>
                </a:tc>
                <a:tc>
                  <a:txBody>
                    <a:bodyPr/>
                    <a:lstStyle/>
                    <a:p>
                      <a:r>
                        <a:rPr lang="en-GB" sz="1100" b="0">
                          <a:solidFill>
                            <a:schemeClr val="bg1"/>
                          </a:solidFill>
                        </a:rPr>
                        <a:t>Time</a:t>
                      </a:r>
                      <a:endParaRPr lang="en-GB" sz="1100" b="0">
                        <a:solidFill>
                          <a:schemeClr val="bg1"/>
                        </a:solidFill>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bg1"/>
                          </a:solidFill>
                        </a:rPr>
                        <a:t>Recency </a:t>
                      </a:r>
                      <a:endParaRPr lang="en-GB" sz="1100" b="0" i="0" u="none" strike="noStrike" kern="1200" baseline="0">
                        <a:solidFill>
                          <a:schemeClr val="bg1"/>
                        </a:solidFill>
                        <a:latin typeface="Calibri" panose="020F0502020204030204" pitchFamily="34" charset="0"/>
                        <a:ea typeface="+mn-ea"/>
                        <a:cs typeface="Calibri" panose="020F0502020204030204" pitchFamily="34" charset="0"/>
                      </a:endParaRPr>
                    </a:p>
                  </a:txBody>
                  <a:tcPr marL="34290" marR="34290" marT="0" marB="0"/>
                </a:tc>
                <a:extLst>
                  <a:ext uri="{0D108BD9-81ED-4DB2-BD59-A6C34878D82A}">
                    <a16:rowId xmlns:a16="http://schemas.microsoft.com/office/drawing/2014/main" val="3734401795"/>
                  </a:ext>
                </a:extLst>
              </a:tr>
              <a:tr h="326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Architecture to Support Strategy </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no firm pattern </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not detailed  more about  guidance</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looking ahead for a 3 to 10-year</a:t>
                      </a:r>
                      <a:endParaRPr lang="en-GB" sz="1100" b="0">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highly variable</a:t>
                      </a:r>
                    </a:p>
                    <a:p>
                      <a:endParaRPr lang="en-GB" sz="1100" b="0">
                        <a:latin typeface="Calibri" panose="020F0502020204030204" pitchFamily="34" charset="0"/>
                        <a:cs typeface="Calibri" panose="020F0502020204030204" pitchFamily="34" charset="0"/>
                      </a:endParaRPr>
                    </a:p>
                  </a:txBody>
                  <a:tcPr marL="34290" marR="34290" marT="0" marB="0"/>
                </a:tc>
                <a:extLst>
                  <a:ext uri="{0D108BD9-81ED-4DB2-BD59-A6C34878D82A}">
                    <a16:rowId xmlns:a16="http://schemas.microsoft.com/office/drawing/2014/main" val="4128173037"/>
                  </a:ext>
                </a:extLst>
              </a:tr>
              <a:tr h="326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Architecture to Support Portfolio</a:t>
                      </a:r>
                      <a:endParaRPr lang="en-GB" sz="1100" b="0">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cover single subjects – (the portfolio)</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not very detailed</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valid for 2 to 5-year period</a:t>
                      </a:r>
                      <a:endParaRPr lang="en-GB" sz="1100" b="0">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highly variable</a:t>
                      </a:r>
                      <a:endParaRPr lang="en-GB" sz="1100" b="0">
                        <a:latin typeface="Calibri" panose="020F0502020204030204" pitchFamily="34" charset="0"/>
                        <a:cs typeface="Calibri" panose="020F0502020204030204" pitchFamily="34" charset="0"/>
                      </a:endParaRPr>
                    </a:p>
                  </a:txBody>
                  <a:tcPr marL="34290" marR="34290" marT="0" marB="0"/>
                </a:tc>
                <a:extLst>
                  <a:ext uri="{0D108BD9-81ED-4DB2-BD59-A6C34878D82A}">
                    <a16:rowId xmlns:a16="http://schemas.microsoft.com/office/drawing/2014/main" val="2125408875"/>
                  </a:ext>
                </a:extLst>
              </a:tr>
              <a:tr h="326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Architecture to Support Project</a:t>
                      </a:r>
                      <a:endParaRPr lang="en-GB" sz="1100" b="0">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strike="noStrike" kern="1200" baseline="0">
                          <a:solidFill>
                            <a:schemeClr val="tx1"/>
                          </a:solidFill>
                        </a:rPr>
                        <a:t>typically discrete projects</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contains detailed constraints 	</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u="none" strike="noStrike" kern="1200" baseline="0">
                          <a:solidFill>
                            <a:schemeClr val="tx1"/>
                          </a:solidFill>
                        </a:rPr>
                        <a:t>valid as a target for &lt;2 years</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a:t>will be retained in the EA landscape</a:t>
                      </a:r>
                      <a:endParaRPr lang="en-GB" sz="1100" b="0">
                        <a:latin typeface="Calibri" panose="020F0502020204030204" pitchFamily="34" charset="0"/>
                        <a:cs typeface="Calibri" panose="020F0502020204030204" pitchFamily="34" charset="0"/>
                      </a:endParaRPr>
                    </a:p>
                  </a:txBody>
                  <a:tcPr marL="34290" marR="34290" marT="0" marB="0"/>
                </a:tc>
                <a:extLst>
                  <a:ext uri="{0D108BD9-81ED-4DB2-BD59-A6C34878D82A}">
                    <a16:rowId xmlns:a16="http://schemas.microsoft.com/office/drawing/2014/main" val="1510726300"/>
                  </a:ext>
                </a:extLst>
              </a:tr>
              <a:tr h="467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a:t>Architecture to Support Solution Delivery</a:t>
                      </a:r>
                      <a:endParaRPr lang="en-GB" sz="1100" b="0">
                        <a:latin typeface="Calibri" panose="020F0502020204030204" pitchFamily="34" charset="0"/>
                        <a:cs typeface="Calibri" panose="020F0502020204030204" pitchFamily="34" charset="0"/>
                      </a:endParaRPr>
                    </a:p>
                  </a:txBody>
                  <a:tcPr marL="34290" marR="3429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a:t>very narrow breadth.</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a:t>contains the most detailed constraint.</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a:t>valid as a target for &lt;2 years</a:t>
                      </a:r>
                      <a:endParaRPr lang="en-GB" sz="1100" b="0">
                        <a:latin typeface="Calibri" panose="020F0502020204030204" pitchFamily="34" charset="0"/>
                        <a:cs typeface="Calibri" panose="020F0502020204030204" pitchFamily="34" charset="0"/>
                      </a:endParaRPr>
                    </a:p>
                  </a:txBody>
                  <a:tcPr marL="34290" marR="34290" marT="0" marB="0"/>
                </a:tc>
                <a:tc>
                  <a:txBody>
                    <a:bodyPr/>
                    <a:lstStyle/>
                    <a:p>
                      <a:r>
                        <a:rPr lang="en-GB" sz="1100" b="0"/>
                        <a:t>retained for an extended period</a:t>
                      </a:r>
                      <a:endParaRPr lang="en-GB" sz="1100" b="0">
                        <a:latin typeface="Calibri" panose="020F0502020204030204" pitchFamily="34" charset="0"/>
                        <a:cs typeface="Calibri" panose="020F0502020204030204" pitchFamily="34" charset="0"/>
                      </a:endParaRPr>
                    </a:p>
                  </a:txBody>
                  <a:tcPr marL="34290" marR="34290" marT="0" marB="0"/>
                </a:tc>
                <a:extLst>
                  <a:ext uri="{0D108BD9-81ED-4DB2-BD59-A6C34878D82A}">
                    <a16:rowId xmlns:a16="http://schemas.microsoft.com/office/drawing/2014/main" val="2204022679"/>
                  </a:ext>
                </a:extLst>
              </a:tr>
            </a:tbl>
          </a:graphicData>
        </a:graphic>
      </p:graphicFrame>
      <p:graphicFrame>
        <p:nvGraphicFramePr>
          <p:cNvPr id="9" name="TextBox 2">
            <a:extLst>
              <a:ext uri="{FF2B5EF4-FFF2-40B4-BE49-F238E27FC236}">
                <a16:creationId xmlns:a16="http://schemas.microsoft.com/office/drawing/2014/main" id="{CAD94E22-D52B-1403-C790-BB1789319F45}"/>
              </a:ext>
            </a:extLst>
          </p:cNvPr>
          <p:cNvGraphicFramePr/>
          <p:nvPr/>
        </p:nvGraphicFramePr>
        <p:xfrm>
          <a:off x="-325511" y="1060626"/>
          <a:ext cx="9687249" cy="1044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a:extLst>
              <a:ext uri="{FF2B5EF4-FFF2-40B4-BE49-F238E27FC236}">
                <a16:creationId xmlns:a16="http://schemas.microsoft.com/office/drawing/2014/main" id="{7B9CC274-3110-C2AC-2506-CD0CBB098208}"/>
              </a:ext>
            </a:extLst>
          </p:cNvPr>
          <p:cNvSpPr/>
          <p:nvPr/>
        </p:nvSpPr>
        <p:spPr>
          <a:xfrm>
            <a:off x="104775" y="2186476"/>
            <a:ext cx="2160000" cy="648000"/>
          </a:xfrm>
          <a:prstGeom prst="rect">
            <a:avLst/>
          </a:prstGeom>
          <a:solidFill>
            <a:schemeClr val="accent5">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t>Architecture to Support Strategy</a:t>
            </a:r>
            <a:endParaRPr lang="en-NL" sz="1350"/>
          </a:p>
        </p:txBody>
      </p:sp>
      <p:sp>
        <p:nvSpPr>
          <p:cNvPr id="10" name="Rectangle 9">
            <a:extLst>
              <a:ext uri="{FF2B5EF4-FFF2-40B4-BE49-F238E27FC236}">
                <a16:creationId xmlns:a16="http://schemas.microsoft.com/office/drawing/2014/main" id="{2857E257-D885-8799-8148-DFFE4D4CA46C}"/>
              </a:ext>
            </a:extLst>
          </p:cNvPr>
          <p:cNvSpPr/>
          <p:nvPr/>
        </p:nvSpPr>
        <p:spPr>
          <a:xfrm>
            <a:off x="2362411" y="2186476"/>
            <a:ext cx="2160000" cy="648000"/>
          </a:xfrm>
          <a:prstGeom prst="rect">
            <a:avLst/>
          </a:prstGeom>
          <a:solidFill>
            <a:schemeClr val="accent5">
              <a:lumMod val="75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t>Architecture to Support Portfolio</a:t>
            </a:r>
            <a:endParaRPr lang="en-NL" sz="1350"/>
          </a:p>
        </p:txBody>
      </p:sp>
      <p:sp>
        <p:nvSpPr>
          <p:cNvPr id="11" name="Rectangle 10">
            <a:extLst>
              <a:ext uri="{FF2B5EF4-FFF2-40B4-BE49-F238E27FC236}">
                <a16:creationId xmlns:a16="http://schemas.microsoft.com/office/drawing/2014/main" id="{F18CF80E-C587-2F8C-CF67-B6039BBFFD17}"/>
              </a:ext>
            </a:extLst>
          </p:cNvPr>
          <p:cNvSpPr/>
          <p:nvPr/>
        </p:nvSpPr>
        <p:spPr>
          <a:xfrm>
            <a:off x="4626877" y="2192500"/>
            <a:ext cx="2160000" cy="648000"/>
          </a:xfrm>
          <a:prstGeom prst="rect">
            <a:avLst/>
          </a:prstGeom>
          <a:solidFill>
            <a:schemeClr val="accent5">
              <a:lumMod val="75000"/>
            </a:schemeClr>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t>Architecture to Support Project</a:t>
            </a:r>
            <a:endParaRPr lang="en-NL" sz="1350"/>
          </a:p>
        </p:txBody>
      </p:sp>
      <p:sp>
        <p:nvSpPr>
          <p:cNvPr id="12" name="Rectangle 11">
            <a:extLst>
              <a:ext uri="{FF2B5EF4-FFF2-40B4-BE49-F238E27FC236}">
                <a16:creationId xmlns:a16="http://schemas.microsoft.com/office/drawing/2014/main" id="{133A87AB-5AB3-0CAA-E307-23A98D03BF31}"/>
              </a:ext>
            </a:extLst>
          </p:cNvPr>
          <p:cNvSpPr/>
          <p:nvPr/>
        </p:nvSpPr>
        <p:spPr>
          <a:xfrm>
            <a:off x="6886890" y="2193976"/>
            <a:ext cx="2160000" cy="648000"/>
          </a:xfrm>
          <a:prstGeom prst="rect">
            <a:avLst/>
          </a:prstGeom>
          <a:solidFill>
            <a:schemeClr val="accent5">
              <a:lumMod val="75000"/>
            </a:schemeClr>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t>Architecture to Support Delivery</a:t>
            </a:r>
            <a:endParaRPr lang="en-NL" sz="1350"/>
          </a:p>
        </p:txBody>
      </p:sp>
      <p:sp>
        <p:nvSpPr>
          <p:cNvPr id="13" name="TextBox 12">
            <a:extLst>
              <a:ext uri="{FF2B5EF4-FFF2-40B4-BE49-F238E27FC236}">
                <a16:creationId xmlns:a16="http://schemas.microsoft.com/office/drawing/2014/main" id="{5BFDC03E-CC31-32DE-443E-6F4BBE068A6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96777116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C2F605-3356-9E31-C414-B3624926F5AB}"/>
              </a:ext>
            </a:extLst>
          </p:cNvPr>
          <p:cNvSpPr/>
          <p:nvPr/>
        </p:nvSpPr>
        <p:spPr>
          <a:xfrm>
            <a:off x="0" y="1418736"/>
            <a:ext cx="9144000" cy="1514963"/>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2" name="Title">
            <a:extLst>
              <a:ext uri="{FF2B5EF4-FFF2-40B4-BE49-F238E27FC236}">
                <a16:creationId xmlns:a16="http://schemas.microsoft.com/office/drawing/2014/main" id="{535E2B6C-2202-45C4-8F0A-AD060D7190C9}"/>
              </a:ext>
            </a:extLst>
          </p:cNvPr>
          <p:cNvSpPr>
            <a:spLocks noGrp="1"/>
          </p:cNvSpPr>
          <p:nvPr>
            <p:ph type="title"/>
          </p:nvPr>
        </p:nvSpPr>
        <p:spPr>
          <a:xfrm>
            <a:off x="165100" y="88900"/>
            <a:ext cx="7404100" cy="406400"/>
          </a:xfrm>
        </p:spPr>
        <p:txBody>
          <a:bodyPr>
            <a:normAutofit/>
          </a:bodyPr>
          <a:lstStyle/>
          <a:p>
            <a:r>
              <a:rPr lang="en-GB" b="1">
                <a:solidFill>
                  <a:srgbClr val="2F528F"/>
                </a:solidFill>
              </a:rPr>
              <a:t>Support the Digital enterprise</a:t>
            </a:r>
          </a:p>
        </p:txBody>
      </p:sp>
      <p:sp>
        <p:nvSpPr>
          <p:cNvPr id="4" name="Footer">
            <a:extLst>
              <a:ext uri="{FF2B5EF4-FFF2-40B4-BE49-F238E27FC236}">
                <a16:creationId xmlns:a16="http://schemas.microsoft.com/office/drawing/2014/main" id="{97F59B37-FE81-4134-B086-325CDF8D203F}"/>
              </a:ext>
            </a:extLst>
          </p:cNvPr>
          <p:cNvSpPr>
            <a:spLocks noGrp="1"/>
          </p:cNvSpPr>
          <p:nvPr>
            <p:ph type="ftr" sz="quarter" idx="10"/>
          </p:nvPr>
        </p:nvSpPr>
        <p:spPr>
          <a:xfrm>
            <a:off x="7315200" y="4826000"/>
            <a:ext cx="444500" cy="304800"/>
          </a:xfrm>
        </p:spPr>
        <p:txBody>
          <a:bodyPr/>
          <a:lstStyle/>
          <a:p>
            <a:r>
              <a:rPr lang="en-GB">
                <a:solidFill>
                  <a:schemeClr val="bg1"/>
                </a:solidFill>
              </a:rPr>
              <a:t>30/35</a:t>
            </a:r>
          </a:p>
        </p:txBody>
      </p:sp>
      <p:sp>
        <p:nvSpPr>
          <p:cNvPr id="3" name="Ref">
            <a:extLst>
              <a:ext uri="{FF2B5EF4-FFF2-40B4-BE49-F238E27FC236}">
                <a16:creationId xmlns:a16="http://schemas.microsoft.com/office/drawing/2014/main" id="{413C8424-21A5-4654-832C-2CB49773C2E4}"/>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Using the TOGAF Standard in the Digital Enterprise : Page 17 : §2.1</a:t>
            </a:r>
          </a:p>
        </p:txBody>
      </p:sp>
      <p:sp>
        <p:nvSpPr>
          <p:cNvPr id="6" name="TextBox 5">
            <a:extLst>
              <a:ext uri="{FF2B5EF4-FFF2-40B4-BE49-F238E27FC236}">
                <a16:creationId xmlns:a16="http://schemas.microsoft.com/office/drawing/2014/main" id="{0B04564C-D357-4E06-BAAE-DA82BF23975A}"/>
              </a:ext>
            </a:extLst>
          </p:cNvPr>
          <p:cNvSpPr txBox="1"/>
          <p:nvPr/>
        </p:nvSpPr>
        <p:spPr>
          <a:xfrm>
            <a:off x="497634" y="770293"/>
            <a:ext cx="6947738" cy="300082"/>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Enterprise Architecture supports and enables the Agile environment by providing insight into:</a:t>
            </a:r>
          </a:p>
        </p:txBody>
      </p:sp>
      <p:grpSp>
        <p:nvGrpSpPr>
          <p:cNvPr id="8" name="Group 7">
            <a:extLst>
              <a:ext uri="{FF2B5EF4-FFF2-40B4-BE49-F238E27FC236}">
                <a16:creationId xmlns:a16="http://schemas.microsoft.com/office/drawing/2014/main" id="{726921ED-07D5-80D8-5B33-877C83779BD9}"/>
              </a:ext>
            </a:extLst>
          </p:cNvPr>
          <p:cNvGrpSpPr/>
          <p:nvPr/>
        </p:nvGrpSpPr>
        <p:grpSpPr>
          <a:xfrm>
            <a:off x="6218872" y="3144943"/>
            <a:ext cx="2906781" cy="1642943"/>
            <a:chOff x="5230541" y="5089848"/>
            <a:chExt cx="3699539" cy="1901472"/>
          </a:xfrm>
        </p:grpSpPr>
        <p:pic>
          <p:nvPicPr>
            <p:cNvPr id="7" name="Picture 6">
              <a:extLst>
                <a:ext uri="{FF2B5EF4-FFF2-40B4-BE49-F238E27FC236}">
                  <a16:creationId xmlns:a16="http://schemas.microsoft.com/office/drawing/2014/main" id="{5A7DAA02-0359-4C08-9657-75A546E6A1DE}"/>
                </a:ext>
              </a:extLst>
            </p:cNvPr>
            <p:cNvPicPr>
              <a:picLocks noChangeAspect="1"/>
            </p:cNvPicPr>
            <p:nvPr/>
          </p:nvPicPr>
          <p:blipFill rotWithShape="1">
            <a:blip r:embed="rId3"/>
            <a:srcRect t="17751"/>
            <a:stretch/>
          </p:blipFill>
          <p:spPr>
            <a:xfrm>
              <a:off x="5763755" y="5089848"/>
              <a:ext cx="2872758" cy="1209893"/>
            </a:xfrm>
            <a:prstGeom prst="rect">
              <a:avLst/>
            </a:prstGeom>
            <a:ln>
              <a:noFill/>
            </a:ln>
            <a:effectLst>
              <a:softEdge rad="112500"/>
            </a:effectLst>
          </p:spPr>
        </p:pic>
        <p:sp>
          <p:nvSpPr>
            <p:cNvPr id="9" name="TextBox 8">
              <a:extLst>
                <a:ext uri="{FF2B5EF4-FFF2-40B4-BE49-F238E27FC236}">
                  <a16:creationId xmlns:a16="http://schemas.microsoft.com/office/drawing/2014/main" id="{5ED720CB-E3CA-48A4-B563-6F478FB85A4B}"/>
                </a:ext>
              </a:extLst>
            </p:cNvPr>
            <p:cNvSpPr txBox="1"/>
            <p:nvPr/>
          </p:nvSpPr>
          <p:spPr>
            <a:xfrm>
              <a:off x="5230541" y="6306340"/>
              <a:ext cx="3699539" cy="684980"/>
            </a:xfrm>
            <a:prstGeom prst="rect">
              <a:avLst/>
            </a:prstGeom>
            <a:noFill/>
          </p:spPr>
          <p:txBody>
            <a:bodyPr wrap="square">
              <a:spAutoFit/>
            </a:bodyPr>
            <a:lstStyle/>
            <a:p>
              <a:pPr algn="ctr"/>
              <a:r>
                <a:rPr lang="en-GB" sz="825">
                  <a:solidFill>
                    <a:srgbClr val="2F528F"/>
                  </a:solidFill>
                  <a:latin typeface="Calibri" panose="020F0502020204030204" pitchFamily="34" charset="0"/>
                  <a:cs typeface="Calibri" panose="020F0502020204030204" pitchFamily="34" charset="0"/>
                </a:rPr>
                <a:t> Example: Universal Automatic Computer Model II. Remington Rand Univac Div.</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Sperry Rand Corp.   </a:t>
              </a:r>
            </a:p>
            <a:p>
              <a:pPr algn="ctr"/>
              <a:r>
                <a:rPr lang="en-GB" sz="825">
                  <a:solidFill>
                    <a:srgbClr val="2F528F"/>
                  </a:solidFill>
                  <a:latin typeface="Calibri" panose="020F0502020204030204" pitchFamily="34" charset="0"/>
                  <a:cs typeface="Calibri" panose="020F0502020204030204" pitchFamily="34" charset="0"/>
                </a:rPr>
                <a:t>    Photo : U. S. Navy Electronics Supply Office</a:t>
              </a:r>
            </a:p>
          </p:txBody>
        </p:sp>
      </p:grpSp>
      <p:graphicFrame>
        <p:nvGraphicFramePr>
          <p:cNvPr id="10" name="TextBox 2">
            <a:extLst>
              <a:ext uri="{FF2B5EF4-FFF2-40B4-BE49-F238E27FC236}">
                <a16:creationId xmlns:a16="http://schemas.microsoft.com/office/drawing/2014/main" id="{1608A89A-099F-8623-7B53-5838ECE55730}"/>
              </a:ext>
            </a:extLst>
          </p:cNvPr>
          <p:cNvGraphicFramePr/>
          <p:nvPr/>
        </p:nvGraphicFramePr>
        <p:xfrm>
          <a:off x="1824061" y="1380313"/>
          <a:ext cx="6443639" cy="16286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1A2E2DF6-FA56-E675-D0F4-18BB6AF217F2}"/>
              </a:ext>
            </a:extLst>
          </p:cNvPr>
          <p:cNvSpPr txBox="1"/>
          <p:nvPr/>
        </p:nvSpPr>
        <p:spPr>
          <a:xfrm>
            <a:off x="1329755" y="3246864"/>
            <a:ext cx="4572000" cy="1131079"/>
          </a:xfrm>
          <a:prstGeom prst="rect">
            <a:avLst/>
          </a:prstGeom>
          <a:noFill/>
        </p:spPr>
        <p:txBody>
          <a:bodyPr wrap="square">
            <a:spAutoFit/>
          </a:bodyPr>
          <a:lstStyle/>
          <a:p>
            <a:pPr marL="214313" indent="-214313" fontAlgn="base">
              <a:buFont typeface="Courier New" panose="02070309020205020404" pitchFamily="49" charset="0"/>
              <a:buChar char="o"/>
            </a:pPr>
            <a:r>
              <a:rPr lang="en-GB" sz="1350">
                <a:solidFill>
                  <a:srgbClr val="2F528F"/>
                </a:solidFill>
                <a:latin typeface="Calibri" panose="020F0502020204030204" pitchFamily="34" charset="0"/>
              </a:rPr>
              <a:t>When the TOGAF® Standard began, hardware and net-working equipment needed to allow for adequate lead time</a:t>
            </a:r>
            <a:br>
              <a:rPr lang="en-GB" sz="1350">
                <a:solidFill>
                  <a:srgbClr val="2F528F"/>
                </a:solidFill>
                <a:latin typeface="Calibri" panose="020F0502020204030204" pitchFamily="34" charset="0"/>
              </a:rPr>
            </a:br>
            <a:r>
              <a:rPr lang="en-US" sz="1350">
                <a:solidFill>
                  <a:srgbClr val="002060"/>
                </a:solidFill>
                <a:latin typeface="Calibri" panose="020F0502020204030204" pitchFamily="34" charset="0"/>
              </a:rPr>
              <a:t>​</a:t>
            </a:r>
            <a:endParaRPr lang="en-US" sz="1350">
              <a:solidFill>
                <a:srgbClr val="002060"/>
              </a:solidFill>
              <a:latin typeface="Arial" panose="020B0604020202020204" pitchFamily="34" charset="0"/>
            </a:endParaRPr>
          </a:p>
          <a:p>
            <a:pPr marL="214313" indent="-214313" fontAlgn="base">
              <a:buFont typeface="Courier New" panose="02070309020205020404" pitchFamily="49" charset="0"/>
              <a:buChar char="o"/>
            </a:pPr>
            <a:r>
              <a:rPr lang="en-GB" sz="1350">
                <a:solidFill>
                  <a:srgbClr val="2F528F"/>
                </a:solidFill>
                <a:latin typeface="Calibri" panose="020F0502020204030204" pitchFamily="34" charset="0"/>
              </a:rPr>
              <a:t>Drivers, e.g. the rapid change in technologies, lend them-selves to new ways of working</a:t>
            </a:r>
            <a:endParaRPr lang="en-US" sz="1350">
              <a:solidFill>
                <a:srgbClr val="002060"/>
              </a:solidFill>
              <a:latin typeface="Arial" panose="020B0604020202020204" pitchFamily="34" charset="0"/>
            </a:endParaRPr>
          </a:p>
        </p:txBody>
      </p:sp>
      <p:sp>
        <p:nvSpPr>
          <p:cNvPr id="11" name="TextBox 10">
            <a:extLst>
              <a:ext uri="{FF2B5EF4-FFF2-40B4-BE49-F238E27FC236}">
                <a16:creationId xmlns:a16="http://schemas.microsoft.com/office/drawing/2014/main" id="{96338890-7437-0E9A-5209-32E55F02F58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406686323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b="1">
                <a:solidFill>
                  <a:srgbClr val="2F528F"/>
                </a:solidFill>
              </a:rPr>
              <a:t>Summary of Module 05</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34/35</a:t>
            </a:r>
          </a:p>
        </p:txBody>
      </p:sp>
      <p:grpSp>
        <p:nvGrpSpPr>
          <p:cNvPr id="6" name="Group 5">
            <a:extLst>
              <a:ext uri="{FF2B5EF4-FFF2-40B4-BE49-F238E27FC236}">
                <a16:creationId xmlns:a16="http://schemas.microsoft.com/office/drawing/2014/main" id="{B44E4961-4477-DA70-6A76-AD5E874B06A6}"/>
              </a:ext>
            </a:extLst>
          </p:cNvPr>
          <p:cNvGrpSpPr/>
          <p:nvPr/>
        </p:nvGrpSpPr>
        <p:grpSpPr>
          <a:xfrm>
            <a:off x="1359000" y="1241958"/>
            <a:ext cx="6504840" cy="2590571"/>
            <a:chOff x="1359000" y="1241958"/>
            <a:chExt cx="5013543" cy="1833321"/>
          </a:xfrm>
        </p:grpSpPr>
        <p:sp>
          <p:nvSpPr>
            <p:cNvPr id="20" name="Freeform: Shape 19">
              <a:extLst>
                <a:ext uri="{FF2B5EF4-FFF2-40B4-BE49-F238E27FC236}">
                  <a16:creationId xmlns:a16="http://schemas.microsoft.com/office/drawing/2014/main" id="{2D14074E-61CB-26B8-1F16-47D452E5B292}"/>
                </a:ext>
              </a:extLst>
            </p:cNvPr>
            <p:cNvSpPr/>
            <p:nvPr/>
          </p:nvSpPr>
          <p:spPr>
            <a:xfrm>
              <a:off x="3097650" y="1268435"/>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5.2a : Explain how iteration within the ADM enables concurrent operation of multiple ADM phases</a:t>
              </a:r>
              <a:endParaRPr lang="en-US" sz="1200"/>
            </a:p>
          </p:txBody>
        </p:sp>
        <p:sp>
          <p:nvSpPr>
            <p:cNvPr id="21" name="Freeform: Shape 20">
              <a:extLst>
                <a:ext uri="{FF2B5EF4-FFF2-40B4-BE49-F238E27FC236}">
                  <a16:creationId xmlns:a16="http://schemas.microsoft.com/office/drawing/2014/main" id="{5BB70A9F-B745-A464-9337-49A0FD744DD9}"/>
                </a:ext>
              </a:extLst>
            </p:cNvPr>
            <p:cNvSpPr/>
            <p:nvPr/>
          </p:nvSpPr>
          <p:spPr>
            <a:xfrm>
              <a:off x="4771469" y="1268435"/>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5.3a : List the three levels of the Architecture Landscape</a:t>
              </a:r>
              <a:endParaRPr lang="en-US" sz="1200"/>
            </a:p>
          </p:txBody>
        </p:sp>
        <p:sp>
          <p:nvSpPr>
            <p:cNvPr id="22" name="Freeform: Shape 21">
              <a:extLst>
                <a:ext uri="{FF2B5EF4-FFF2-40B4-BE49-F238E27FC236}">
                  <a16:creationId xmlns:a16="http://schemas.microsoft.com/office/drawing/2014/main" id="{B76BEA3D-A414-F325-C013-45EFBEE6BFBE}"/>
                </a:ext>
              </a:extLst>
            </p:cNvPr>
            <p:cNvSpPr/>
            <p:nvPr/>
          </p:nvSpPr>
          <p:spPr>
            <a:xfrm>
              <a:off x="1359000" y="2261112"/>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5.4a : Briefly explain how partitioning helps simplify the development of an Enterprise Architecture</a:t>
              </a:r>
              <a:endParaRPr lang="en-US" sz="1200"/>
            </a:p>
          </p:txBody>
        </p:sp>
        <p:sp>
          <p:nvSpPr>
            <p:cNvPr id="23" name="Freeform: Shape 22">
              <a:extLst>
                <a:ext uri="{FF2B5EF4-FFF2-40B4-BE49-F238E27FC236}">
                  <a16:creationId xmlns:a16="http://schemas.microsoft.com/office/drawing/2014/main" id="{1C187F18-33A8-CF9A-7143-3C59137F00A4}"/>
                </a:ext>
              </a:extLst>
            </p:cNvPr>
            <p:cNvSpPr/>
            <p:nvPr/>
          </p:nvSpPr>
          <p:spPr>
            <a:xfrm>
              <a:off x="3097650" y="2265279"/>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5.5a : List the four purposes that help to frame the planning horizon and breadth and depth of the Architecture Project</a:t>
              </a:r>
              <a:endParaRPr lang="en-US" sz="1200"/>
            </a:p>
          </p:txBody>
        </p:sp>
        <p:sp>
          <p:nvSpPr>
            <p:cNvPr id="24" name="Freeform: Shape 23">
              <a:extLst>
                <a:ext uri="{FF2B5EF4-FFF2-40B4-BE49-F238E27FC236}">
                  <a16:creationId xmlns:a16="http://schemas.microsoft.com/office/drawing/2014/main" id="{4E265FD7-BB5E-DA09-B3A5-C7BE52A606DF}"/>
                </a:ext>
              </a:extLst>
            </p:cNvPr>
            <p:cNvSpPr/>
            <p:nvPr/>
          </p:nvSpPr>
          <p:spPr>
            <a:xfrm>
              <a:off x="4833543" y="2265279"/>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5.6a : Briefly explain how the TOGAF Standard can be applied to support the Digital Enterprise</a:t>
              </a:r>
              <a:endParaRPr lang="en-US" sz="1200"/>
            </a:p>
          </p:txBody>
        </p:sp>
        <p:sp>
          <p:nvSpPr>
            <p:cNvPr id="33" name="Freeform: Shape 32">
              <a:extLst>
                <a:ext uri="{FF2B5EF4-FFF2-40B4-BE49-F238E27FC236}">
                  <a16:creationId xmlns:a16="http://schemas.microsoft.com/office/drawing/2014/main" id="{0CF88CAF-B148-8100-7E67-8F0578CAF48C}"/>
                </a:ext>
              </a:extLst>
            </p:cNvPr>
            <p:cNvSpPr/>
            <p:nvPr/>
          </p:nvSpPr>
          <p:spPr>
            <a:xfrm>
              <a:off x="1359000" y="1241958"/>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5.1a : Describe where guidance on how to apply the TOGAF Standard is provided</a:t>
              </a:r>
              <a:endParaRPr lang="en-US" sz="1200"/>
            </a:p>
          </p:txBody>
        </p:sp>
      </p:grpSp>
      <p:sp>
        <p:nvSpPr>
          <p:cNvPr id="15" name="TextBox 14">
            <a:extLst>
              <a:ext uri="{FF2B5EF4-FFF2-40B4-BE49-F238E27FC236}">
                <a16:creationId xmlns:a16="http://schemas.microsoft.com/office/drawing/2014/main" id="{7F7C5E19-C8FD-CC6A-9CE1-B7DE8745805B}"/>
              </a:ext>
            </a:extLst>
          </p:cNvPr>
          <p:cNvSpPr txBox="1"/>
          <p:nvPr/>
        </p:nvSpPr>
        <p:spPr>
          <a:xfrm>
            <a:off x="1357302" y="759320"/>
            <a:ext cx="6426000" cy="323165"/>
          </a:xfrm>
          <a:prstGeom prst="rect">
            <a:avLst/>
          </a:prstGeom>
          <a:solidFill>
            <a:srgbClr val="4472C4"/>
          </a:solidFill>
        </p:spPr>
        <p:txBody>
          <a:bodyPr wrap="square">
            <a:spAutoFit/>
          </a:bodyPr>
          <a:lstStyle/>
          <a:p>
            <a:r>
              <a:rPr lang="en-US" sz="1500">
                <a:solidFill>
                  <a:schemeClr val="bg1"/>
                </a:solidFill>
                <a:latin typeface="Calibri" panose="020F0502020204030204" pitchFamily="34" charset="0"/>
              </a:rPr>
              <a:t>The 6 Learning Points covered in Module 05 are:​</a:t>
            </a:r>
            <a:endParaRPr lang="en-GB" sz="1500">
              <a:solidFill>
                <a:schemeClr val="bg1"/>
              </a:solidFill>
            </a:endParaRPr>
          </a:p>
        </p:txBody>
      </p:sp>
    </p:spTree>
    <p:extLst>
      <p:ext uri="{BB962C8B-B14F-4D97-AF65-F5344CB8AC3E}">
        <p14:creationId xmlns:p14="http://schemas.microsoft.com/office/powerpoint/2010/main" val="390307454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b="1">
                <a:solidFill>
                  <a:srgbClr val="2F528F"/>
                </a:solidFill>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rPr>
              <a:t>35/35</a:t>
            </a:r>
          </a:p>
        </p:txBody>
      </p:sp>
      <p:sp>
        <p:nvSpPr>
          <p:cNvPr id="6" name="TextBox 5">
            <a:extLst>
              <a:ext uri="{FF2B5EF4-FFF2-40B4-BE49-F238E27FC236}">
                <a16:creationId xmlns:a16="http://schemas.microsoft.com/office/drawing/2014/main" id="{94C32073-85A5-4926-BA75-51D67EB2E332}"/>
              </a:ext>
            </a:extLst>
          </p:cNvPr>
          <p:cNvSpPr txBox="1"/>
          <p:nvPr/>
        </p:nvSpPr>
        <p:spPr>
          <a:xfrm>
            <a:off x="3287835" y="2075460"/>
            <a:ext cx="2568332" cy="992579"/>
          </a:xfrm>
          <a:prstGeom prst="rect">
            <a:avLst/>
          </a:prstGeom>
          <a:noFill/>
        </p:spPr>
        <p:txBody>
          <a:bodyPr wrap="none" rtlCol="0">
            <a:spAutoFit/>
          </a:bodyPr>
          <a:lstStyle/>
          <a:p>
            <a:pPr algn="ctr"/>
            <a:r>
              <a:rPr lang="en-GB">
                <a:solidFill>
                  <a:srgbClr val="2F528F"/>
                </a:solidFill>
                <a:latin typeface="Calibri" panose="020F0502020204030204" pitchFamily="34" charset="0"/>
              </a:rPr>
              <a:t>End of</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algn="ctr"/>
            <a:r>
              <a:rPr lang="en-GB" sz="2400">
                <a:solidFill>
                  <a:srgbClr val="2F528F"/>
                </a:solidFill>
                <a:latin typeface="Calibri" panose="020F0502020204030204" pitchFamily="34" charset="0"/>
              </a:rPr>
              <a:t>Module 05/16</a:t>
            </a:r>
          </a:p>
        </p:txBody>
      </p:sp>
      <p:sp>
        <p:nvSpPr>
          <p:cNvPr id="7" name="TextBox 6">
            <a:extLst>
              <a:ext uri="{FF2B5EF4-FFF2-40B4-BE49-F238E27FC236}">
                <a16:creationId xmlns:a16="http://schemas.microsoft.com/office/drawing/2014/main" id="{8B4AEEDE-E689-4128-B211-82AC35EF2D54}"/>
              </a:ext>
            </a:extLst>
          </p:cNvPr>
          <p:cNvSpPr txBox="1"/>
          <p:nvPr/>
        </p:nvSpPr>
        <p:spPr>
          <a:xfrm>
            <a:off x="3435315" y="3561618"/>
            <a:ext cx="2273379" cy="392415"/>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Applying ADM</a:t>
            </a:r>
          </a:p>
        </p:txBody>
      </p:sp>
      <p:sp>
        <p:nvSpPr>
          <p:cNvPr id="2" name="TextBox 1">
            <a:extLst>
              <a:ext uri="{FF2B5EF4-FFF2-40B4-BE49-F238E27FC236}">
                <a16:creationId xmlns:a16="http://schemas.microsoft.com/office/drawing/2014/main" id="{A7ADD783-9BC2-7494-5BD8-6A188B260BD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314856261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rPr>
              <a:t>1/24</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06/16</a:t>
            </a:r>
          </a:p>
        </p:txBody>
      </p:sp>
      <p:sp>
        <p:nvSpPr>
          <p:cNvPr id="8" name="TextBox 7">
            <a:extLst>
              <a:ext uri="{FF2B5EF4-FFF2-40B4-BE49-F238E27FC236}">
                <a16:creationId xmlns:a16="http://schemas.microsoft.com/office/drawing/2014/main" id="{BF06EAE3-B56C-444F-BEA3-608E665B196A}"/>
              </a:ext>
            </a:extLst>
          </p:cNvPr>
          <p:cNvSpPr txBox="1"/>
          <p:nvPr/>
        </p:nvSpPr>
        <p:spPr>
          <a:xfrm>
            <a:off x="2658535" y="3561618"/>
            <a:ext cx="3826945"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06</a:t>
            </a:r>
          </a:p>
          <a:p>
            <a:pPr algn="ctr"/>
            <a:br>
              <a:rPr lang="en-GB" sz="2100">
                <a:solidFill>
                  <a:srgbClr val="2F528F"/>
                </a:solidFill>
                <a:latin typeface="Calibri" panose="020F0502020204030204" pitchFamily="34" charset="0"/>
              </a:rPr>
            </a:br>
            <a:r>
              <a:rPr lang="en-US" sz="2100">
                <a:solidFill>
                  <a:srgbClr val="2F528F"/>
                </a:solidFill>
                <a:latin typeface="Calibri" panose="020F0502020204030204" pitchFamily="34" charset="0"/>
                <a:cs typeface="Calibri" panose="020F0502020204030204" pitchFamily="34" charset="0"/>
              </a:rPr>
              <a:t>Architecture Governance</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B77E894-BBE6-6F13-CA1E-F84AE6E3561A}"/>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194F5CF6-6B97-D77C-5F21-5909C969FDE7}"/>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5" name="TextBox 4">
            <a:extLst>
              <a:ext uri="{FF2B5EF4-FFF2-40B4-BE49-F238E27FC236}">
                <a16:creationId xmlns:a16="http://schemas.microsoft.com/office/drawing/2014/main" id="{91B90447-AF37-B8F8-018C-A866828741DA}"/>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CF294B0D-0601-A035-2951-C0F1D32C903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41720994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65100" y="88900"/>
            <a:ext cx="7404100" cy="406400"/>
          </a:xfrm>
        </p:spPr>
        <p:txBody>
          <a:bodyPr>
            <a:normAutofit/>
          </a:bodyPr>
          <a:lstStyle/>
          <a:p>
            <a:r>
              <a:rPr lang="en-GB" b="1">
                <a:solidFill>
                  <a:srgbClr val="2F528F"/>
                </a:solidFill>
              </a:rPr>
              <a:t>Course Module Index</a:t>
            </a:r>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rPr>
              <a:t>2/24</a:t>
            </a:r>
          </a:p>
        </p:txBody>
      </p:sp>
      <p:sp>
        <p:nvSpPr>
          <p:cNvPr id="6" name="Flowchart: Off-page Connector 5">
            <a:extLst>
              <a:ext uri="{FF2B5EF4-FFF2-40B4-BE49-F238E27FC236}">
                <a16:creationId xmlns:a16="http://schemas.microsoft.com/office/drawing/2014/main" id="{463F9F7B-8141-B90A-8EFA-C74953E33566}"/>
              </a:ext>
            </a:extLst>
          </p:cNvPr>
          <p:cNvSpPr/>
          <p:nvPr/>
        </p:nvSpPr>
        <p:spPr>
          <a:xfrm rot="16200000">
            <a:off x="214721" y="1782794"/>
            <a:ext cx="2965268" cy="1410789"/>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7" name="Title">
            <a:extLst>
              <a:ext uri="{FF2B5EF4-FFF2-40B4-BE49-F238E27FC236}">
                <a16:creationId xmlns:a16="http://schemas.microsoft.com/office/drawing/2014/main" id="{AEC2ECD1-945B-E558-C20B-8470CB9654DF}"/>
              </a:ext>
            </a:extLst>
          </p:cNvPr>
          <p:cNvSpPr txBox="1">
            <a:spLocks/>
          </p:cNvSpPr>
          <p:nvPr/>
        </p:nvSpPr>
        <p:spPr>
          <a:xfrm>
            <a:off x="269671" y="1756807"/>
            <a:ext cx="2855368" cy="1462761"/>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a:t>
            </a:r>
          </a:p>
          <a:p>
            <a:pPr algn="ctr"/>
            <a:r>
              <a:rPr lang="en-US" sz="2325">
                <a:solidFill>
                  <a:srgbClr val="FFFFFF"/>
                </a:solidFill>
                <a:latin typeface="+mj-lt"/>
                <a:ea typeface="+mj-ea"/>
                <a:cs typeface="+mj-cs"/>
              </a:rPr>
              <a:t>Module</a:t>
            </a:r>
          </a:p>
          <a:p>
            <a:pPr algn="ctr"/>
            <a:r>
              <a:rPr lang="en-US" sz="2325">
                <a:solidFill>
                  <a:srgbClr val="FFFFFF"/>
                </a:solidFill>
                <a:latin typeface="+mj-lt"/>
                <a:ea typeface="+mj-ea"/>
                <a:cs typeface="+mj-cs"/>
              </a:rPr>
              <a:t>Index</a:t>
            </a:r>
          </a:p>
        </p:txBody>
      </p:sp>
      <p:graphicFrame>
        <p:nvGraphicFramePr>
          <p:cNvPr id="8" name="Table 7">
            <a:extLst>
              <a:ext uri="{FF2B5EF4-FFF2-40B4-BE49-F238E27FC236}">
                <a16:creationId xmlns:a16="http://schemas.microsoft.com/office/drawing/2014/main" id="{54A44B43-4D0B-CEB7-88B1-F23E7F4646B1}"/>
              </a:ext>
            </a:extLst>
          </p:cNvPr>
          <p:cNvGraphicFramePr>
            <a:graphicFrameLocks noGrp="1"/>
          </p:cNvGraphicFramePr>
          <p:nvPr/>
        </p:nvGraphicFramePr>
        <p:xfrm>
          <a:off x="3576535" y="713874"/>
          <a:ext cx="4158440" cy="3970141"/>
        </p:xfrm>
        <a:graphic>
          <a:graphicData uri="http://schemas.openxmlformats.org/drawingml/2006/table">
            <a:tbl>
              <a:tblPr firstRow="1" bandRow="1">
                <a:solidFill>
                  <a:schemeClr val="bg1"/>
                </a:solidFill>
                <a:tableStyleId>{7DF18680-E054-41AD-8BC1-D1AEF772440D}</a:tableStyleId>
              </a:tblPr>
              <a:tblGrid>
                <a:gridCol w="383799">
                  <a:extLst>
                    <a:ext uri="{9D8B030D-6E8A-4147-A177-3AD203B41FA5}">
                      <a16:colId xmlns:a16="http://schemas.microsoft.com/office/drawing/2014/main" val="3169063116"/>
                    </a:ext>
                  </a:extLst>
                </a:gridCol>
                <a:gridCol w="3404408">
                  <a:extLst>
                    <a:ext uri="{9D8B030D-6E8A-4147-A177-3AD203B41FA5}">
                      <a16:colId xmlns:a16="http://schemas.microsoft.com/office/drawing/2014/main" val="2094349767"/>
                    </a:ext>
                  </a:extLst>
                </a:gridCol>
                <a:gridCol w="370233">
                  <a:extLst>
                    <a:ext uri="{9D8B030D-6E8A-4147-A177-3AD203B41FA5}">
                      <a16:colId xmlns:a16="http://schemas.microsoft.com/office/drawing/2014/main" val="145428050"/>
                    </a:ext>
                  </a:extLst>
                </a:gridCol>
              </a:tblGrid>
              <a:tr h="196855">
                <a:tc>
                  <a:txBody>
                    <a:bodyPr/>
                    <a:lstStyle/>
                    <a:p>
                      <a:pPr algn="ctr"/>
                      <a:r>
                        <a:rPr lang="en-GB" sz="800" b="1" cap="none" spc="0">
                          <a:solidFill>
                            <a:schemeClr val="bg1"/>
                          </a:solidFill>
                          <a:latin typeface="Calibri" panose="020F0502020204030204" pitchFamily="34" charset="0"/>
                          <a:cs typeface="Calibri" panose="020F0502020204030204" pitchFamily="34" charset="0"/>
                        </a:rPr>
                        <a:t>#</a:t>
                      </a:r>
                    </a:p>
                  </a:txBody>
                  <a:tcPr marL="40117" marR="0" marT="30860" marB="30860"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800" b="1" cap="none" spc="0">
                          <a:solidFill>
                            <a:schemeClr val="bg1"/>
                          </a:solidFill>
                          <a:latin typeface="Calibri" panose="020F0502020204030204" pitchFamily="34" charset="0"/>
                          <a:cs typeface="Calibri" panose="020F0502020204030204" pitchFamily="34" charset="0"/>
                        </a:rPr>
                        <a:t>   Topic – Level 1</a:t>
                      </a:r>
                    </a:p>
                  </a:txBody>
                  <a:tcPr marL="40117" marR="0" marT="30860" marB="30860"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a:t>
                      </a:r>
                    </a:p>
                  </a:txBody>
                  <a:tcPr marL="40117" marR="0" marT="30860" marB="30860"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00 - </a:t>
                      </a:r>
                      <a:r>
                        <a:rPr lang="en-US" sz="800" b="1" cap="none" spc="0">
                          <a:solidFill>
                            <a:schemeClr val="tx1"/>
                          </a:solidFill>
                          <a:latin typeface="Calibri" panose="020F0502020204030204" pitchFamily="34" charset="0"/>
                          <a:cs typeface="Calibri" panose="020F0502020204030204" pitchFamily="34" charset="0"/>
                        </a:rPr>
                        <a:t>Course Introduction</a:t>
                      </a:r>
                    </a:p>
                  </a:txBody>
                  <a:tcPr marL="40117" marR="0" marT="30860" marB="30860"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2</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01 - </a:t>
                      </a:r>
                      <a:r>
                        <a:rPr lang="en-US" sz="800" b="1" cap="none" spc="0">
                          <a:solidFill>
                            <a:schemeClr val="tx1"/>
                          </a:solidFill>
                          <a:latin typeface="Calibri" panose="020F0502020204030204" pitchFamily="34" charset="0"/>
                          <a:cs typeface="Calibri" panose="020F0502020204030204" pitchFamily="34" charset="0"/>
                        </a:rPr>
                        <a:t>Overview</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3</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02 - </a:t>
                      </a:r>
                      <a:r>
                        <a:rPr lang="en-US" sz="800" b="1" cap="none" spc="0">
                          <a:solidFill>
                            <a:schemeClr val="tx1"/>
                          </a:solidFill>
                          <a:latin typeface="Calibri" panose="020F0502020204030204" pitchFamily="34" charset="0"/>
                          <a:cs typeface="Calibri" panose="020F0502020204030204" pitchFamily="34" charset="0"/>
                        </a:rPr>
                        <a:t>Concepts</a:t>
                      </a:r>
                      <a:endParaRPr lang="en-GB" sz="800" b="1" cap="none" spc="0" baseline="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ym typeface="Wingdings" panose="05000000000000000000" pitchFamily="2" charset="2"/>
                        </a:rPr>
                        <a:t></a:t>
                      </a:r>
                      <a:endParaRPr lang="en-GB" sz="1000">
                        <a:latin typeface="Calibri" panose="020F0502020204030204" pitchFamily="34" charset="0"/>
                        <a:cs typeface="Calibri" panose="020F0502020204030204" pitchFamily="34" charset="0"/>
                      </a:endParaRPr>
                    </a:p>
                  </a:txBody>
                  <a:tcPr marL="0" marR="0" marT="0" marB="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4</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03 - Introduction to the ADM</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ym typeface="Wingdings" panose="05000000000000000000" pitchFamily="2" charset="2"/>
                        </a:rPr>
                        <a:t></a:t>
                      </a:r>
                      <a:endParaRPr lang="en-GB" sz="1000">
                        <a:latin typeface="Calibri" panose="020F0502020204030204" pitchFamily="34" charset="0"/>
                        <a:cs typeface="Calibri" panose="020F0502020204030204" pitchFamily="34" charset="0"/>
                      </a:endParaRPr>
                    </a:p>
                  </a:txBody>
                  <a:tcPr marL="0" marR="0" marT="0" marB="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5</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ym typeface="Wingdings" panose="05000000000000000000" pitchFamily="2" charset="2"/>
                        </a:rPr>
                        <a:t></a:t>
                      </a:r>
                      <a:endParaRPr lang="en-GB" sz="1000">
                        <a:latin typeface="Calibri" panose="020F0502020204030204" pitchFamily="34" charset="0"/>
                        <a:cs typeface="Calibri" panose="020F0502020204030204" pitchFamily="34" charset="0"/>
                      </a:endParaRPr>
                    </a:p>
                  </a:txBody>
                  <a:tcPr marL="0" marR="0" marT="0" marB="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6</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05 – Applying ADM</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ym typeface="Wingdings" panose="05000000000000000000" pitchFamily="2" charset="2"/>
                        </a:rPr>
                        <a:t></a:t>
                      </a:r>
                      <a:endParaRPr lang="en-GB" sz="1000">
                        <a:latin typeface="Calibri" panose="020F0502020204030204" pitchFamily="34" charset="0"/>
                        <a:cs typeface="Calibri" panose="020F0502020204030204" pitchFamily="34" charset="0"/>
                      </a:endParaRPr>
                    </a:p>
                  </a:txBody>
                  <a:tcPr marL="0" marR="0" marT="0" marB="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7</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cap="none" spc="0">
                          <a:solidFill>
                            <a:schemeClr val="tx1"/>
                          </a:solidFill>
                          <a:latin typeface="Calibri" panose="020F0502020204030204" pitchFamily="34" charset="0"/>
                          <a:cs typeface="Calibri" panose="020F0502020204030204" pitchFamily="34" charset="0"/>
                        </a:rPr>
                        <a:t>   Module 06 - </a:t>
                      </a:r>
                      <a:r>
                        <a:rPr lang="en-US" sz="800" b="1" cap="none" spc="0">
                          <a:solidFill>
                            <a:schemeClr val="tx1"/>
                          </a:solidFill>
                          <a:latin typeface="Calibri" panose="020F0502020204030204" pitchFamily="34" charset="0"/>
                          <a:cs typeface="Calibri" panose="020F0502020204030204" pitchFamily="34" charset="0"/>
                        </a:rPr>
                        <a:t>Architecture Governance</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8</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07 – Architecture Content</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196855">
                <a:tc>
                  <a:txBody>
                    <a:bodyPr/>
                    <a:lstStyle/>
                    <a:p>
                      <a:pPr algn="ctr"/>
                      <a:r>
                        <a:rPr lang="en-GB" sz="800" b="1" cap="none" spc="0">
                          <a:solidFill>
                            <a:schemeClr val="bg1"/>
                          </a:solidFill>
                          <a:latin typeface="Calibri" panose="020F0502020204030204" pitchFamily="34" charset="0"/>
                          <a:cs typeface="Calibri" panose="020F0502020204030204" pitchFamily="34" charset="0"/>
                        </a:rPr>
                        <a:t>#</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800" b="1" cap="none" spc="0">
                          <a:solidFill>
                            <a:schemeClr val="bg1"/>
                          </a:solidFill>
                          <a:latin typeface="Calibri" panose="020F0502020204030204" pitchFamily="34" charset="0"/>
                          <a:cs typeface="Calibri" panose="020F0502020204030204" pitchFamily="34" charset="0"/>
                        </a:rPr>
                        <a:t>   Topic – Level 2</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800" b="1" cap="none" spc="0">
                        <a:solidFill>
                          <a:schemeClr val="bg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9</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00 - </a:t>
                      </a:r>
                      <a:r>
                        <a:rPr lang="en-US" sz="800" b="1" cap="none" spc="0">
                          <a:solidFill>
                            <a:schemeClr val="tx1"/>
                          </a:solidFill>
                          <a:latin typeface="Calibri" panose="020F0502020204030204" pitchFamily="34" charset="0"/>
                          <a:cs typeface="Calibri" panose="020F0502020204030204" pitchFamily="34" charset="0"/>
                        </a:rPr>
                        <a:t>Course Introduction</a:t>
                      </a: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10</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08 - </a:t>
                      </a:r>
                      <a:r>
                        <a:rPr lang="en-US" sz="8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800" b="1" kern="1200" cap="none" spc="0">
                        <a:solidFill>
                          <a:schemeClr val="tx1"/>
                        </a:solidFill>
                        <a:latin typeface="Calibri" panose="020F0502020204030204" pitchFamily="34" charset="0"/>
                        <a:ea typeface="+mn-ea"/>
                        <a:cs typeface="Calibri" panose="020F0502020204030204" pitchFamily="34" charset="0"/>
                      </a:endParaRP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11</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09 – Stakeholder Management</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12</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10 – Phase A</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13</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11 – Architecture Development</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29896">
                <a:tc>
                  <a:txBody>
                    <a:bodyPr/>
                    <a:lstStyle/>
                    <a:p>
                      <a:pPr algn="ctr"/>
                      <a:r>
                        <a:rPr lang="en-GB" sz="800" b="1" cap="none" spc="0">
                          <a:solidFill>
                            <a:schemeClr val="tx1"/>
                          </a:solidFill>
                          <a:latin typeface="Calibri" panose="020F0502020204030204" pitchFamily="34" charset="0"/>
                          <a:cs typeface="Calibri" panose="020F0502020204030204" pitchFamily="34" charset="0"/>
                        </a:rPr>
                        <a:t>14</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12 – Implementing the Architecture</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15</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13 – Architecture Change Management</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16</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14 – Requirements Management</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17</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15 – Supporting the ADM Work</a:t>
                      </a:r>
                    </a:p>
                  </a:txBody>
                  <a:tcPr marL="40117" marR="0" marT="30860" marB="30860"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196855">
                <a:tc>
                  <a:txBody>
                    <a:bodyPr/>
                    <a:lstStyle/>
                    <a:p>
                      <a:pPr algn="ctr"/>
                      <a:r>
                        <a:rPr lang="en-GB" sz="800" b="1" cap="none" spc="0">
                          <a:solidFill>
                            <a:schemeClr val="tx1"/>
                          </a:solidFill>
                          <a:latin typeface="Calibri" panose="020F0502020204030204" pitchFamily="34" charset="0"/>
                          <a:cs typeface="Calibri" panose="020F0502020204030204" pitchFamily="34" charset="0"/>
                        </a:rPr>
                        <a:t>18</a:t>
                      </a:r>
                    </a:p>
                  </a:txBody>
                  <a:tcPr marL="40117" marR="0" marT="30860" marB="30860"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800" b="1" cap="none" spc="0">
                          <a:solidFill>
                            <a:schemeClr val="tx1"/>
                          </a:solidFill>
                          <a:latin typeface="Calibri" panose="020F0502020204030204" pitchFamily="34" charset="0"/>
                          <a:cs typeface="Calibri" panose="020F0502020204030204" pitchFamily="34" charset="0"/>
                        </a:rPr>
                        <a:t>   Module 16 – Closure</a:t>
                      </a:r>
                    </a:p>
                  </a:txBody>
                  <a:tcPr marL="40117" marR="0" marT="30860" marB="30860"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800" b="1" cap="none" spc="0">
                        <a:solidFill>
                          <a:schemeClr val="tx1"/>
                        </a:solidFill>
                        <a:latin typeface="Calibri" panose="020F0502020204030204" pitchFamily="34" charset="0"/>
                        <a:cs typeface="Calibri" panose="020F0502020204030204" pitchFamily="34" charset="0"/>
                      </a:endParaRPr>
                    </a:p>
                  </a:txBody>
                  <a:tcPr marL="40117" marR="0" marT="30860" marB="30860"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2" name="TextBox 1">
            <a:extLst>
              <a:ext uri="{FF2B5EF4-FFF2-40B4-BE49-F238E27FC236}">
                <a16:creationId xmlns:a16="http://schemas.microsoft.com/office/drawing/2014/main" id="{EFC3E314-0F45-A381-85D4-C65D4C350F3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16535645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2C7C50-81DE-471D-A4EF-4C16E9DE45F8}"/>
              </a:ext>
            </a:extLst>
          </p:cNvPr>
          <p:cNvSpPr/>
          <p:nvPr/>
        </p:nvSpPr>
        <p:spPr>
          <a:xfrm>
            <a:off x="0" y="1990237"/>
            <a:ext cx="9144000" cy="642271"/>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grpSp>
        <p:nvGrpSpPr>
          <p:cNvPr id="8" name="Group 7">
            <a:extLst>
              <a:ext uri="{FF2B5EF4-FFF2-40B4-BE49-F238E27FC236}">
                <a16:creationId xmlns:a16="http://schemas.microsoft.com/office/drawing/2014/main" id="{D049989C-DB36-019A-7DF2-4CC62211C047}"/>
              </a:ext>
            </a:extLst>
          </p:cNvPr>
          <p:cNvGrpSpPr/>
          <p:nvPr/>
        </p:nvGrpSpPr>
        <p:grpSpPr>
          <a:xfrm>
            <a:off x="5702391" y="1079009"/>
            <a:ext cx="3271301" cy="813992"/>
            <a:chOff x="5328213" y="2442424"/>
            <a:chExt cx="3271301" cy="1085323"/>
          </a:xfrm>
        </p:grpSpPr>
        <p:sp>
          <p:nvSpPr>
            <p:cNvPr id="6" name="TextBox 5">
              <a:extLst>
                <a:ext uri="{FF2B5EF4-FFF2-40B4-BE49-F238E27FC236}">
                  <a16:creationId xmlns:a16="http://schemas.microsoft.com/office/drawing/2014/main" id="{8176B818-ED34-4126-871C-4D6BB446415C}"/>
                </a:ext>
              </a:extLst>
            </p:cNvPr>
            <p:cNvSpPr txBox="1"/>
            <p:nvPr/>
          </p:nvSpPr>
          <p:spPr>
            <a:xfrm>
              <a:off x="6313514" y="2578321"/>
              <a:ext cx="2286000" cy="907942"/>
            </a:xfrm>
            <a:prstGeom prst="rect">
              <a:avLst/>
            </a:prstGeom>
            <a:noFill/>
          </p:spPr>
          <p:txBody>
            <a:bodyPr wrap="square">
              <a:spAutoFit/>
            </a:bodyPr>
            <a:lstStyle>
              <a:defPPr>
                <a:defRPr lang="en-US"/>
              </a:defPPr>
              <a:lvl1pPr>
                <a:defRPr sz="1200">
                  <a:solidFill>
                    <a:srgbClr val="2F528F"/>
                  </a:solidFill>
                  <a:latin typeface="Calibri" panose="020F0502020204030204" pitchFamily="34" charset="0"/>
                </a:defRPr>
              </a:lvl1pPr>
            </a:lstStyle>
            <a:p>
              <a:pPr algn="ctr"/>
              <a:r>
                <a:rPr lang="en-GB" sz="825">
                  <a:solidFill>
                    <a:schemeClr val="accent1">
                      <a:lumMod val="75000"/>
                    </a:schemeClr>
                  </a:solidFill>
                </a:rPr>
                <a:t>“If management is about running the business, governance is about seeing that it is run properly.” </a:t>
              </a:r>
            </a:p>
            <a:p>
              <a:pPr algn="ctr"/>
              <a:r>
                <a:rPr lang="en-GB" sz="675" i="1">
                  <a:solidFill>
                    <a:schemeClr val="accent1">
                      <a:lumMod val="40000"/>
                      <a:lumOff val="60000"/>
                    </a:schemeClr>
                  </a:solidFill>
                </a:rPr>
                <a:t> R Tricker - the Father of Corporate Governance (1984). </a:t>
              </a:r>
            </a:p>
          </p:txBody>
        </p:sp>
        <p:pic>
          <p:nvPicPr>
            <p:cNvPr id="7" name="Picture 6">
              <a:extLst>
                <a:ext uri="{FF2B5EF4-FFF2-40B4-BE49-F238E27FC236}">
                  <a16:creationId xmlns:a16="http://schemas.microsoft.com/office/drawing/2014/main" id="{D57E7FFF-3F7C-4241-A883-3E2A53B184D7}"/>
                </a:ext>
              </a:extLst>
            </p:cNvPr>
            <p:cNvPicPr>
              <a:picLocks noChangeAspect="1"/>
            </p:cNvPicPr>
            <p:nvPr/>
          </p:nvPicPr>
          <p:blipFill rotWithShape="1">
            <a:blip r:embed="rId3">
              <a:alphaModFix amt="35000"/>
            </a:blip>
            <a:srcRect l="20493" t="11930" r="22049" b="65187"/>
            <a:stretch/>
          </p:blipFill>
          <p:spPr>
            <a:xfrm>
              <a:off x="5328213" y="2442424"/>
              <a:ext cx="985301" cy="1085323"/>
            </a:xfrm>
            <a:prstGeom prst="ellipse">
              <a:avLst/>
            </a:prstGeom>
            <a:ln>
              <a:noFill/>
            </a:ln>
            <a:effectLst>
              <a:softEdge rad="112500"/>
            </a:effectLst>
          </p:spPr>
        </p:pic>
      </p:grpSp>
      <p:sp>
        <p:nvSpPr>
          <p:cNvPr id="2" name="Title">
            <a:extLst>
              <a:ext uri="{FF2B5EF4-FFF2-40B4-BE49-F238E27FC236}">
                <a16:creationId xmlns:a16="http://schemas.microsoft.com/office/drawing/2014/main" id="{CA07A543-3588-4F58-AFD8-22C08FE7CC61}"/>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 01/03</a:t>
            </a:r>
          </a:p>
        </p:txBody>
      </p:sp>
      <p:sp>
        <p:nvSpPr>
          <p:cNvPr id="4" name="Footer">
            <a:extLst>
              <a:ext uri="{FF2B5EF4-FFF2-40B4-BE49-F238E27FC236}">
                <a16:creationId xmlns:a16="http://schemas.microsoft.com/office/drawing/2014/main" id="{A2FDBC0D-A493-431F-9E71-4E9E1FCFC852}"/>
              </a:ext>
            </a:extLst>
          </p:cNvPr>
          <p:cNvSpPr>
            <a:spLocks noGrp="1"/>
          </p:cNvSpPr>
          <p:nvPr>
            <p:ph type="ftr" sz="quarter" idx="10"/>
          </p:nvPr>
        </p:nvSpPr>
        <p:spPr>
          <a:xfrm>
            <a:off x="7315200" y="4826000"/>
            <a:ext cx="444500" cy="304800"/>
          </a:xfrm>
        </p:spPr>
        <p:txBody>
          <a:bodyPr/>
          <a:lstStyle/>
          <a:p>
            <a:r>
              <a:rPr lang="en-GB">
                <a:solidFill>
                  <a:schemeClr val="bg1"/>
                </a:solidFill>
              </a:rPr>
              <a:t>31/35</a:t>
            </a:r>
          </a:p>
        </p:txBody>
      </p:sp>
      <p:sp>
        <p:nvSpPr>
          <p:cNvPr id="3" name="Ref">
            <a:extLst>
              <a:ext uri="{FF2B5EF4-FFF2-40B4-BE49-F238E27FC236}">
                <a16:creationId xmlns:a16="http://schemas.microsoft.com/office/drawing/2014/main" id="{FD2F1BBB-A07E-452A-9959-23076A35C389}"/>
              </a:ext>
            </a:extLst>
          </p:cNvPr>
          <p:cNvSpPr/>
          <p:nvPr/>
        </p:nvSpPr>
        <p:spPr>
          <a:xfrm>
            <a:off x="1548245" y="2942798"/>
            <a:ext cx="6047510" cy="253916"/>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9 : §3.1</a:t>
            </a:r>
          </a:p>
        </p:txBody>
      </p:sp>
      <p:sp>
        <p:nvSpPr>
          <p:cNvPr id="5" name="TextBox 4">
            <a:extLst>
              <a:ext uri="{FF2B5EF4-FFF2-40B4-BE49-F238E27FC236}">
                <a16:creationId xmlns:a16="http://schemas.microsoft.com/office/drawing/2014/main" id="{4DE7757A-B54C-4C77-A056-F65ED4619706}"/>
              </a:ext>
            </a:extLst>
          </p:cNvPr>
          <p:cNvSpPr txBox="1"/>
          <p:nvPr/>
        </p:nvSpPr>
        <p:spPr>
          <a:xfrm>
            <a:off x="1426440" y="2038443"/>
            <a:ext cx="6333260" cy="484748"/>
          </a:xfrm>
          <a:prstGeom prst="rect">
            <a:avLst/>
          </a:prstGeom>
          <a:noFill/>
        </p:spPr>
        <p:txBody>
          <a:bodyPr wrap="square">
            <a:spAutoFit/>
          </a:bodyPr>
          <a:lstStyle/>
          <a:p>
            <a:pPr algn="ctr"/>
            <a:r>
              <a:rPr lang="en-GB" sz="900">
                <a:solidFill>
                  <a:srgbClr val="2F528F"/>
                </a:solidFill>
              </a:rPr>
              <a:t>“</a:t>
            </a:r>
            <a:r>
              <a:rPr lang="en-GB" sz="1050" i="1">
                <a:solidFill>
                  <a:srgbClr val="2F528F"/>
                </a:solidFill>
              </a:rPr>
              <a:t>Architecture Governance is the practice and orientation by which Enterprise Architectures and other architectures are managed and controlled at an enterprise-wide level.” </a:t>
            </a:r>
            <a:br>
              <a:rPr lang="en-GB" sz="1050" i="1">
                <a:solidFill>
                  <a:srgbClr val="2F528F"/>
                </a:solidFill>
              </a:rPr>
            </a:br>
            <a:r>
              <a:rPr lang="en-GB" sz="788">
                <a:solidFill>
                  <a:srgbClr val="2F528F"/>
                </a:solidFill>
              </a:rPr>
              <a:t>TOGAF® Standard, 10th Edition</a:t>
            </a:r>
          </a:p>
        </p:txBody>
      </p:sp>
      <p:sp>
        <p:nvSpPr>
          <p:cNvPr id="15" name="TextBox 14">
            <a:extLst>
              <a:ext uri="{FF2B5EF4-FFF2-40B4-BE49-F238E27FC236}">
                <a16:creationId xmlns:a16="http://schemas.microsoft.com/office/drawing/2014/main" id="{8F890913-1FB6-4935-A45C-1BF4B8524710}"/>
              </a:ext>
            </a:extLst>
          </p:cNvPr>
          <p:cNvSpPr txBox="1"/>
          <p:nvPr/>
        </p:nvSpPr>
        <p:spPr>
          <a:xfrm>
            <a:off x="1224743" y="2693260"/>
            <a:ext cx="6333260" cy="276999"/>
          </a:xfrm>
          <a:prstGeom prst="rect">
            <a:avLst/>
          </a:prstGeom>
          <a:noFill/>
        </p:spPr>
        <p:txBody>
          <a:bodyPr wrap="square">
            <a:spAutoFit/>
          </a:bodyPr>
          <a:lstStyle/>
          <a:p>
            <a:pPr algn="ctr"/>
            <a:r>
              <a:rPr lang="en-GB" sz="1200">
                <a:cs typeface="Calibri" panose="020F0502020204030204" pitchFamily="34" charset="0"/>
              </a:rPr>
              <a:t>Architecture Governance includes:</a:t>
            </a:r>
          </a:p>
        </p:txBody>
      </p:sp>
      <p:sp>
        <p:nvSpPr>
          <p:cNvPr id="10" name="TextBox 9">
            <a:extLst>
              <a:ext uri="{FF2B5EF4-FFF2-40B4-BE49-F238E27FC236}">
                <a16:creationId xmlns:a16="http://schemas.microsoft.com/office/drawing/2014/main" id="{DDBE2BBE-1C11-A3B0-37BE-353BF28A1095}"/>
              </a:ext>
            </a:extLst>
          </p:cNvPr>
          <p:cNvSpPr txBox="1"/>
          <p:nvPr/>
        </p:nvSpPr>
        <p:spPr>
          <a:xfrm>
            <a:off x="1770250" y="707331"/>
            <a:ext cx="5825505" cy="548884"/>
          </a:xfrm>
          <a:prstGeom prst="rect">
            <a:avLst/>
          </a:prstGeom>
          <a:noFill/>
        </p:spPr>
        <p:txBody>
          <a:bodyPr wrap="square">
            <a:spAutoFit/>
          </a:bodyPr>
          <a:lstStyle/>
          <a:p>
            <a:pPr algn="ctr"/>
            <a:r>
              <a:rPr lang="en-GB" sz="1350">
                <a:solidFill>
                  <a:srgbClr val="2F528F"/>
                </a:solidFill>
              </a:rPr>
              <a:t>Architecture Governance operates within a hierarchy of governance structures:</a:t>
            </a:r>
          </a:p>
        </p:txBody>
      </p:sp>
      <p:sp>
        <p:nvSpPr>
          <p:cNvPr id="11" name="TextBox 10">
            <a:extLst>
              <a:ext uri="{FF2B5EF4-FFF2-40B4-BE49-F238E27FC236}">
                <a16:creationId xmlns:a16="http://schemas.microsoft.com/office/drawing/2014/main" id="{E4D6550B-F85A-5156-029C-F025D7E4D677}"/>
              </a:ext>
            </a:extLst>
          </p:cNvPr>
          <p:cNvSpPr txBox="1"/>
          <p:nvPr/>
        </p:nvSpPr>
        <p:spPr>
          <a:xfrm>
            <a:off x="784160" y="3245504"/>
            <a:ext cx="7214426" cy="1517224"/>
          </a:xfrm>
          <a:prstGeom prst="rect">
            <a:avLst/>
          </a:prstGeom>
          <a:noFill/>
        </p:spPr>
        <p:txBody>
          <a:bodyPr wrap="square">
            <a:spAutoFit/>
          </a:bodyPr>
          <a:lstStyle/>
          <a:p>
            <a:pPr algn="ctr"/>
            <a:r>
              <a:rPr lang="en-GB" sz="1350">
                <a:solidFill>
                  <a:srgbClr val="2F528F"/>
                </a:solidFill>
              </a:rPr>
              <a:t>Each of these domains of governance may exist at multiple levels</a:t>
            </a:r>
          </a:p>
        </p:txBody>
      </p:sp>
      <p:graphicFrame>
        <p:nvGraphicFramePr>
          <p:cNvPr id="12" name="TextBox 2">
            <a:extLst>
              <a:ext uri="{FF2B5EF4-FFF2-40B4-BE49-F238E27FC236}">
                <a16:creationId xmlns:a16="http://schemas.microsoft.com/office/drawing/2014/main" id="{4F7AE301-E0C0-02C6-4EA9-DB554FC185F4}"/>
              </a:ext>
            </a:extLst>
          </p:cNvPr>
          <p:cNvGraphicFramePr/>
          <p:nvPr>
            <p:extLst>
              <p:ext uri="{D42A27DB-BD31-4B8C-83A1-F6EECF244321}">
                <p14:modId xmlns:p14="http://schemas.microsoft.com/office/powerpoint/2010/main" val="2940761428"/>
              </p:ext>
            </p:extLst>
          </p:nvPr>
        </p:nvGraphicFramePr>
        <p:xfrm>
          <a:off x="1050665" y="1201683"/>
          <a:ext cx="4369129" cy="5488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1" name="TextBox 2">
            <a:extLst>
              <a:ext uri="{FF2B5EF4-FFF2-40B4-BE49-F238E27FC236}">
                <a16:creationId xmlns:a16="http://schemas.microsoft.com/office/drawing/2014/main" id="{2A98CFE7-52F9-D93C-64FC-E7C4860192FE}"/>
              </a:ext>
            </a:extLst>
          </p:cNvPr>
          <p:cNvGraphicFramePr/>
          <p:nvPr>
            <p:extLst>
              <p:ext uri="{D42A27DB-BD31-4B8C-83A1-F6EECF244321}">
                <p14:modId xmlns:p14="http://schemas.microsoft.com/office/powerpoint/2010/main" val="2017150644"/>
              </p:ext>
            </p:extLst>
          </p:nvPr>
        </p:nvGraphicFramePr>
        <p:xfrm>
          <a:off x="1685963" y="3126670"/>
          <a:ext cx="5410820" cy="15172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3" name="TextBox 12">
            <a:extLst>
              <a:ext uri="{FF2B5EF4-FFF2-40B4-BE49-F238E27FC236}">
                <a16:creationId xmlns:a16="http://schemas.microsoft.com/office/drawing/2014/main" id="{76953D06-78EA-4BDE-FCAF-FC05C705EC7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50442854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B9DB28-503C-A2D0-D98A-3D7A4B825224}"/>
              </a:ext>
            </a:extLst>
          </p:cNvPr>
          <p:cNvSpPr/>
          <p:nvPr/>
        </p:nvSpPr>
        <p:spPr>
          <a:xfrm>
            <a:off x="0" y="3388128"/>
            <a:ext cx="9144000" cy="1358234"/>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pic>
        <p:nvPicPr>
          <p:cNvPr id="7" name="Picture 6">
            <a:extLst>
              <a:ext uri="{FF2B5EF4-FFF2-40B4-BE49-F238E27FC236}">
                <a16:creationId xmlns:a16="http://schemas.microsoft.com/office/drawing/2014/main" id="{41D46A5E-8E96-4BE0-9913-EA4607166C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2660" y="607128"/>
            <a:ext cx="3716589" cy="2701361"/>
          </a:xfrm>
          <a:prstGeom prst="rect">
            <a:avLst/>
          </a:prstGeom>
        </p:spPr>
      </p:pic>
      <p:grpSp>
        <p:nvGrpSpPr>
          <p:cNvPr id="34" name="Group 33">
            <a:extLst>
              <a:ext uri="{FF2B5EF4-FFF2-40B4-BE49-F238E27FC236}">
                <a16:creationId xmlns:a16="http://schemas.microsoft.com/office/drawing/2014/main" id="{56B16F56-42EB-7E9A-9EBD-3FF03C58C2D1}"/>
              </a:ext>
            </a:extLst>
          </p:cNvPr>
          <p:cNvGrpSpPr/>
          <p:nvPr/>
        </p:nvGrpSpPr>
        <p:grpSpPr>
          <a:xfrm>
            <a:off x="320040" y="3700728"/>
            <a:ext cx="1150440" cy="1047786"/>
            <a:chOff x="410549" y="4695601"/>
            <a:chExt cx="1100075" cy="1397048"/>
          </a:xfrm>
        </p:grpSpPr>
        <p:sp>
          <p:nvSpPr>
            <p:cNvPr id="6" name="Oval 5">
              <a:extLst>
                <a:ext uri="{FF2B5EF4-FFF2-40B4-BE49-F238E27FC236}">
                  <a16:creationId xmlns:a16="http://schemas.microsoft.com/office/drawing/2014/main" id="{2932863A-00BE-9A09-E118-7A989C85F618}"/>
                </a:ext>
              </a:extLst>
            </p:cNvPr>
            <p:cNvSpPr/>
            <p:nvPr/>
          </p:nvSpPr>
          <p:spPr>
            <a:xfrm>
              <a:off x="665249" y="4695601"/>
              <a:ext cx="565200" cy="751659"/>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8" name="Rectangle 7" descr="Hierarchy">
              <a:extLst>
                <a:ext uri="{FF2B5EF4-FFF2-40B4-BE49-F238E27FC236}">
                  <a16:creationId xmlns:a16="http://schemas.microsoft.com/office/drawing/2014/main" id="{B812C5AB-F2E4-3AEB-AB69-C7A9DA65BA61}"/>
                </a:ext>
              </a:extLst>
            </p:cNvPr>
            <p:cNvSpPr/>
            <p:nvPr/>
          </p:nvSpPr>
          <p:spPr>
            <a:xfrm>
              <a:off x="783830" y="4851308"/>
              <a:ext cx="324000" cy="4312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5">
                <a:shade val="80000"/>
                <a:hueOff val="0"/>
                <a:satOff val="0"/>
                <a:lumOff val="0"/>
                <a:alphaOff val="0"/>
              </a:schemeClr>
            </a:effectRef>
            <a:fontRef idx="minor">
              <a:schemeClr val="lt1"/>
            </a:fontRef>
          </p:style>
          <p:txBody>
            <a:bodyPr/>
            <a:lstStyle/>
            <a:p>
              <a:endParaRPr lang="en-NL" sz="1350"/>
            </a:p>
          </p:txBody>
        </p:sp>
        <p:sp>
          <p:nvSpPr>
            <p:cNvPr id="10" name="Freeform: Shape 9">
              <a:extLst>
                <a:ext uri="{FF2B5EF4-FFF2-40B4-BE49-F238E27FC236}">
                  <a16:creationId xmlns:a16="http://schemas.microsoft.com/office/drawing/2014/main" id="{C7028330-853B-18B3-E0EB-416721C3030D}"/>
                </a:ext>
              </a:extLst>
            </p:cNvPr>
            <p:cNvSpPr/>
            <p:nvPr/>
          </p:nvSpPr>
          <p:spPr>
            <a:xfrm>
              <a:off x="410549" y="5599758"/>
              <a:ext cx="1100075" cy="492891"/>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Policy Management and Take-On</a:t>
              </a:r>
              <a:endParaRPr lang="en-US" sz="900"/>
            </a:p>
          </p:txBody>
        </p:sp>
      </p:grpSp>
      <p:grpSp>
        <p:nvGrpSpPr>
          <p:cNvPr id="33" name="Group 32">
            <a:extLst>
              <a:ext uri="{FF2B5EF4-FFF2-40B4-BE49-F238E27FC236}">
                <a16:creationId xmlns:a16="http://schemas.microsoft.com/office/drawing/2014/main" id="{1E1A06EA-9E8C-3C24-D0B8-78D0724F0073}"/>
              </a:ext>
            </a:extLst>
          </p:cNvPr>
          <p:cNvGrpSpPr/>
          <p:nvPr/>
        </p:nvGrpSpPr>
        <p:grpSpPr>
          <a:xfrm>
            <a:off x="1944000" y="3700731"/>
            <a:ext cx="936000" cy="1064223"/>
            <a:chOff x="2063572" y="4695601"/>
            <a:chExt cx="895023" cy="1418963"/>
          </a:xfrm>
        </p:grpSpPr>
        <p:sp>
          <p:nvSpPr>
            <p:cNvPr id="12" name="Oval 11">
              <a:extLst>
                <a:ext uri="{FF2B5EF4-FFF2-40B4-BE49-F238E27FC236}">
                  <a16:creationId xmlns:a16="http://schemas.microsoft.com/office/drawing/2014/main" id="{11899FDE-9F60-C405-57B3-6611DB16E30A}"/>
                </a:ext>
              </a:extLst>
            </p:cNvPr>
            <p:cNvSpPr/>
            <p:nvPr/>
          </p:nvSpPr>
          <p:spPr>
            <a:xfrm>
              <a:off x="2222411" y="4695601"/>
              <a:ext cx="565200" cy="751658"/>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13" name="Rectangle 12" descr="Check List">
              <a:extLst>
                <a:ext uri="{FF2B5EF4-FFF2-40B4-BE49-F238E27FC236}">
                  <a16:creationId xmlns:a16="http://schemas.microsoft.com/office/drawing/2014/main" id="{C3D964AE-DF26-5593-6F02-C31C1E570D8F}"/>
                </a:ext>
              </a:extLst>
            </p:cNvPr>
            <p:cNvSpPr/>
            <p:nvPr/>
          </p:nvSpPr>
          <p:spPr>
            <a:xfrm>
              <a:off x="2343011" y="4851306"/>
              <a:ext cx="324000" cy="4312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5">
                <a:shade val="80000"/>
                <a:hueOff val="54253"/>
                <a:satOff val="1035"/>
                <a:lumOff val="4571"/>
                <a:alphaOff val="0"/>
              </a:schemeClr>
            </a:effectRef>
            <a:fontRef idx="minor">
              <a:schemeClr val="lt1"/>
            </a:fontRef>
          </p:style>
          <p:txBody>
            <a:bodyPr/>
            <a:lstStyle/>
            <a:p>
              <a:endParaRPr lang="en-NL"/>
            </a:p>
          </p:txBody>
        </p:sp>
        <p:sp>
          <p:nvSpPr>
            <p:cNvPr id="16" name="Freeform: Shape 15">
              <a:extLst>
                <a:ext uri="{FF2B5EF4-FFF2-40B4-BE49-F238E27FC236}">
                  <a16:creationId xmlns:a16="http://schemas.microsoft.com/office/drawing/2014/main" id="{0AF032BB-50AD-0ECC-3B1A-8708F9FF8271}"/>
                </a:ext>
              </a:extLst>
            </p:cNvPr>
            <p:cNvSpPr/>
            <p:nvPr/>
          </p:nvSpPr>
          <p:spPr>
            <a:xfrm>
              <a:off x="2063572" y="5621672"/>
              <a:ext cx="895023" cy="492892"/>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Compliance </a:t>
              </a:r>
              <a:endParaRPr lang="en-US" sz="900"/>
            </a:p>
          </p:txBody>
        </p:sp>
      </p:grpSp>
      <p:grpSp>
        <p:nvGrpSpPr>
          <p:cNvPr id="35" name="Group 34">
            <a:extLst>
              <a:ext uri="{FF2B5EF4-FFF2-40B4-BE49-F238E27FC236}">
                <a16:creationId xmlns:a16="http://schemas.microsoft.com/office/drawing/2014/main" id="{3C6989DB-4A18-A281-5391-0390B1FDD57E}"/>
              </a:ext>
            </a:extLst>
          </p:cNvPr>
          <p:cNvGrpSpPr/>
          <p:nvPr/>
        </p:nvGrpSpPr>
        <p:grpSpPr>
          <a:xfrm>
            <a:off x="3384000" y="3703203"/>
            <a:ext cx="936000" cy="1030320"/>
            <a:chOff x="2628611" y="4695600"/>
            <a:chExt cx="1025650" cy="1377058"/>
          </a:xfrm>
        </p:grpSpPr>
        <p:sp>
          <p:nvSpPr>
            <p:cNvPr id="17" name="Oval 16">
              <a:extLst>
                <a:ext uri="{FF2B5EF4-FFF2-40B4-BE49-F238E27FC236}">
                  <a16:creationId xmlns:a16="http://schemas.microsoft.com/office/drawing/2014/main" id="{21DF0183-B670-468F-AC81-6279F972F13A}"/>
                </a:ext>
              </a:extLst>
            </p:cNvPr>
            <p:cNvSpPr/>
            <p:nvPr/>
          </p:nvSpPr>
          <p:spPr>
            <a:xfrm>
              <a:off x="2868895" y="4695600"/>
              <a:ext cx="619335" cy="755409"/>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18" name="Rectangle 17" descr="Wallet">
              <a:extLst>
                <a:ext uri="{FF2B5EF4-FFF2-40B4-BE49-F238E27FC236}">
                  <a16:creationId xmlns:a16="http://schemas.microsoft.com/office/drawing/2014/main" id="{CF8D4086-9030-F1F7-F811-E15C97999291}"/>
                </a:ext>
              </a:extLst>
            </p:cNvPr>
            <p:cNvSpPr/>
            <p:nvPr/>
          </p:nvSpPr>
          <p:spPr>
            <a:xfrm>
              <a:off x="2994156" y="4855792"/>
              <a:ext cx="355033" cy="43127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5">
                <a:shade val="80000"/>
                <a:hueOff val="108505"/>
                <a:satOff val="2070"/>
                <a:lumOff val="9142"/>
                <a:alphaOff val="0"/>
              </a:schemeClr>
            </a:effectRef>
            <a:fontRef idx="minor">
              <a:schemeClr val="lt1"/>
            </a:fontRef>
          </p:style>
          <p:txBody>
            <a:bodyPr/>
            <a:lstStyle/>
            <a:p>
              <a:endParaRPr lang="en-NL"/>
            </a:p>
          </p:txBody>
        </p:sp>
        <p:sp>
          <p:nvSpPr>
            <p:cNvPr id="19" name="Freeform: Shape 18">
              <a:extLst>
                <a:ext uri="{FF2B5EF4-FFF2-40B4-BE49-F238E27FC236}">
                  <a16:creationId xmlns:a16="http://schemas.microsoft.com/office/drawing/2014/main" id="{D310FF54-9AF4-0F9E-F43F-73CED7BCBD03}"/>
                </a:ext>
              </a:extLst>
            </p:cNvPr>
            <p:cNvSpPr/>
            <p:nvPr/>
          </p:nvSpPr>
          <p:spPr>
            <a:xfrm>
              <a:off x="2628611" y="5579768"/>
              <a:ext cx="1025650" cy="492890"/>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Dispensation / Waiver  </a:t>
              </a:r>
              <a:endParaRPr lang="en-US" sz="900"/>
            </a:p>
          </p:txBody>
        </p:sp>
      </p:grpSp>
      <p:grpSp>
        <p:nvGrpSpPr>
          <p:cNvPr id="31" name="Group 30">
            <a:extLst>
              <a:ext uri="{FF2B5EF4-FFF2-40B4-BE49-F238E27FC236}">
                <a16:creationId xmlns:a16="http://schemas.microsoft.com/office/drawing/2014/main" id="{5F85592A-0980-7006-6724-192B08BA94A0}"/>
              </a:ext>
            </a:extLst>
          </p:cNvPr>
          <p:cNvGrpSpPr/>
          <p:nvPr/>
        </p:nvGrpSpPr>
        <p:grpSpPr>
          <a:xfrm>
            <a:off x="4824000" y="3700730"/>
            <a:ext cx="936000" cy="1032793"/>
            <a:chOff x="4877859" y="4695601"/>
            <a:chExt cx="1193363" cy="1377057"/>
          </a:xfrm>
        </p:grpSpPr>
        <p:sp>
          <p:nvSpPr>
            <p:cNvPr id="20" name="Oval 19">
              <a:extLst>
                <a:ext uri="{FF2B5EF4-FFF2-40B4-BE49-F238E27FC236}">
                  <a16:creationId xmlns:a16="http://schemas.microsoft.com/office/drawing/2014/main" id="{69863477-656F-C673-CF07-790956785FB4}"/>
                </a:ext>
              </a:extLst>
            </p:cNvPr>
            <p:cNvSpPr/>
            <p:nvPr/>
          </p:nvSpPr>
          <p:spPr>
            <a:xfrm>
              <a:off x="5118144" y="4695601"/>
              <a:ext cx="751658" cy="751658"/>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21" name="Rectangle 20" descr="Bar chart">
              <a:extLst>
                <a:ext uri="{FF2B5EF4-FFF2-40B4-BE49-F238E27FC236}">
                  <a16:creationId xmlns:a16="http://schemas.microsoft.com/office/drawing/2014/main" id="{0F71351C-F2A1-76AD-F320-338F74C4EEDF}"/>
                </a:ext>
              </a:extLst>
            </p:cNvPr>
            <p:cNvSpPr/>
            <p:nvPr/>
          </p:nvSpPr>
          <p:spPr>
            <a:xfrm>
              <a:off x="5278333" y="4855791"/>
              <a:ext cx="431279" cy="4312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5">
                <a:shade val="80000"/>
                <a:hueOff val="162758"/>
                <a:satOff val="3105"/>
                <a:lumOff val="13713"/>
                <a:alphaOff val="0"/>
              </a:schemeClr>
            </a:effectRef>
            <a:fontRef idx="minor">
              <a:schemeClr val="lt1"/>
            </a:fontRef>
          </p:style>
          <p:txBody>
            <a:bodyPr/>
            <a:lstStyle/>
            <a:p>
              <a:endParaRPr lang="en-NL"/>
            </a:p>
          </p:txBody>
        </p:sp>
        <p:sp>
          <p:nvSpPr>
            <p:cNvPr id="22" name="Freeform: Shape 21">
              <a:extLst>
                <a:ext uri="{FF2B5EF4-FFF2-40B4-BE49-F238E27FC236}">
                  <a16:creationId xmlns:a16="http://schemas.microsoft.com/office/drawing/2014/main" id="{4673CCA8-4521-F1B2-EEDD-2613E9ED3BC5}"/>
                </a:ext>
              </a:extLst>
            </p:cNvPr>
            <p:cNvSpPr/>
            <p:nvPr/>
          </p:nvSpPr>
          <p:spPr>
            <a:xfrm>
              <a:off x="4877859" y="5579767"/>
              <a:ext cx="1193363" cy="492891"/>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Monitoring and Reporting </a:t>
              </a:r>
              <a:endParaRPr lang="en-US" sz="900"/>
            </a:p>
          </p:txBody>
        </p:sp>
      </p:grpSp>
      <p:grpSp>
        <p:nvGrpSpPr>
          <p:cNvPr id="30" name="Group 29">
            <a:extLst>
              <a:ext uri="{FF2B5EF4-FFF2-40B4-BE49-F238E27FC236}">
                <a16:creationId xmlns:a16="http://schemas.microsoft.com/office/drawing/2014/main" id="{541B3D21-9994-4447-48EB-595B57A5EF93}"/>
              </a:ext>
            </a:extLst>
          </p:cNvPr>
          <p:cNvGrpSpPr/>
          <p:nvPr/>
        </p:nvGrpSpPr>
        <p:grpSpPr>
          <a:xfrm>
            <a:off x="6264000" y="3700732"/>
            <a:ext cx="936000" cy="1045629"/>
            <a:chOff x="6360185" y="4695601"/>
            <a:chExt cx="1193363" cy="1394171"/>
          </a:xfrm>
        </p:grpSpPr>
        <p:sp>
          <p:nvSpPr>
            <p:cNvPr id="23" name="Oval 22">
              <a:extLst>
                <a:ext uri="{FF2B5EF4-FFF2-40B4-BE49-F238E27FC236}">
                  <a16:creationId xmlns:a16="http://schemas.microsoft.com/office/drawing/2014/main" id="{14DAB20E-FEFA-3988-988C-C9A83E12BBEB}"/>
                </a:ext>
              </a:extLst>
            </p:cNvPr>
            <p:cNvSpPr/>
            <p:nvPr/>
          </p:nvSpPr>
          <p:spPr>
            <a:xfrm>
              <a:off x="6566010" y="4695601"/>
              <a:ext cx="751658" cy="751658"/>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24" name="Rectangle 23" descr="Register">
              <a:extLst>
                <a:ext uri="{FF2B5EF4-FFF2-40B4-BE49-F238E27FC236}">
                  <a16:creationId xmlns:a16="http://schemas.microsoft.com/office/drawing/2014/main" id="{72BB0C54-EFED-3E6B-E0A5-C864ABA86848}"/>
                </a:ext>
              </a:extLst>
            </p:cNvPr>
            <p:cNvSpPr/>
            <p:nvPr/>
          </p:nvSpPr>
          <p:spPr>
            <a:xfrm>
              <a:off x="6726199" y="4855791"/>
              <a:ext cx="431279" cy="4312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5">
                <a:shade val="80000"/>
                <a:hueOff val="217011"/>
                <a:satOff val="4140"/>
                <a:lumOff val="18284"/>
                <a:alphaOff val="0"/>
              </a:schemeClr>
            </a:effectRef>
            <a:fontRef idx="minor">
              <a:schemeClr val="lt1"/>
            </a:fontRef>
          </p:style>
          <p:txBody>
            <a:bodyPr/>
            <a:lstStyle/>
            <a:p>
              <a:endParaRPr lang="en-NL"/>
            </a:p>
          </p:txBody>
        </p:sp>
        <p:sp>
          <p:nvSpPr>
            <p:cNvPr id="25" name="Freeform: Shape 24">
              <a:extLst>
                <a:ext uri="{FF2B5EF4-FFF2-40B4-BE49-F238E27FC236}">
                  <a16:creationId xmlns:a16="http://schemas.microsoft.com/office/drawing/2014/main" id="{B6489B3E-EDD4-D868-9C51-72A6AF858B61}"/>
                </a:ext>
              </a:extLst>
            </p:cNvPr>
            <p:cNvSpPr/>
            <p:nvPr/>
          </p:nvSpPr>
          <p:spPr>
            <a:xfrm>
              <a:off x="6360185" y="5596880"/>
              <a:ext cx="1193363" cy="492892"/>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Business Control </a:t>
              </a:r>
              <a:endParaRPr lang="en-US" sz="900"/>
            </a:p>
          </p:txBody>
        </p:sp>
      </p:grpSp>
      <p:grpSp>
        <p:nvGrpSpPr>
          <p:cNvPr id="29" name="Group 28">
            <a:extLst>
              <a:ext uri="{FF2B5EF4-FFF2-40B4-BE49-F238E27FC236}">
                <a16:creationId xmlns:a16="http://schemas.microsoft.com/office/drawing/2014/main" id="{0131A836-E328-2849-E2D0-2CEE06B6D199}"/>
              </a:ext>
            </a:extLst>
          </p:cNvPr>
          <p:cNvGrpSpPr/>
          <p:nvPr/>
        </p:nvGrpSpPr>
        <p:grpSpPr>
          <a:xfrm>
            <a:off x="7704000" y="3700730"/>
            <a:ext cx="936000" cy="1032793"/>
            <a:chOff x="7773592" y="4695601"/>
            <a:chExt cx="1193363" cy="1377057"/>
          </a:xfrm>
        </p:grpSpPr>
        <p:sp>
          <p:nvSpPr>
            <p:cNvPr id="26" name="Oval 25">
              <a:extLst>
                <a:ext uri="{FF2B5EF4-FFF2-40B4-BE49-F238E27FC236}">
                  <a16:creationId xmlns:a16="http://schemas.microsoft.com/office/drawing/2014/main" id="{95AEB6F6-EF57-7F56-CC6A-09723401C16E}"/>
                </a:ext>
              </a:extLst>
            </p:cNvPr>
            <p:cNvSpPr/>
            <p:nvPr/>
          </p:nvSpPr>
          <p:spPr>
            <a:xfrm>
              <a:off x="8013876" y="4695601"/>
              <a:ext cx="751658" cy="751658"/>
            </a:xfrm>
            <a:prstGeom prst="ellipse">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27" name="Rectangle 26" descr="Deciduous tree">
              <a:extLst>
                <a:ext uri="{FF2B5EF4-FFF2-40B4-BE49-F238E27FC236}">
                  <a16:creationId xmlns:a16="http://schemas.microsoft.com/office/drawing/2014/main" id="{894B85A3-6206-357B-B1C7-6C791E73C07B}"/>
                </a:ext>
              </a:extLst>
            </p:cNvPr>
            <p:cNvSpPr/>
            <p:nvPr/>
          </p:nvSpPr>
          <p:spPr>
            <a:xfrm>
              <a:off x="8174065" y="4855791"/>
              <a:ext cx="431279" cy="4312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5">
                <a:shade val="80000"/>
                <a:hueOff val="271263"/>
                <a:satOff val="5175"/>
                <a:lumOff val="22855"/>
                <a:alphaOff val="0"/>
              </a:schemeClr>
            </a:effectRef>
            <a:fontRef idx="minor">
              <a:schemeClr val="lt1"/>
            </a:fontRef>
          </p:style>
          <p:txBody>
            <a:bodyPr/>
            <a:lstStyle/>
            <a:p>
              <a:endParaRPr lang="en-NL"/>
            </a:p>
          </p:txBody>
        </p:sp>
        <p:sp>
          <p:nvSpPr>
            <p:cNvPr id="28" name="Freeform: Shape 27">
              <a:extLst>
                <a:ext uri="{FF2B5EF4-FFF2-40B4-BE49-F238E27FC236}">
                  <a16:creationId xmlns:a16="http://schemas.microsoft.com/office/drawing/2014/main" id="{3AC53E4F-C3D4-0E22-2E4C-03BDED8B71F8}"/>
                </a:ext>
              </a:extLst>
            </p:cNvPr>
            <p:cNvSpPr/>
            <p:nvPr/>
          </p:nvSpPr>
          <p:spPr>
            <a:xfrm>
              <a:off x="7773592" y="5579767"/>
              <a:ext cx="1193363" cy="492891"/>
            </a:xfrm>
            <a:custGeom>
              <a:avLst/>
              <a:gdLst>
                <a:gd name="connsiteX0" fmla="*/ 0 w 1232226"/>
                <a:gd name="connsiteY0" fmla="*/ 0 h 492890"/>
                <a:gd name="connsiteX1" fmla="*/ 1232226 w 1232226"/>
                <a:gd name="connsiteY1" fmla="*/ 0 h 492890"/>
                <a:gd name="connsiteX2" fmla="*/ 1232226 w 1232226"/>
                <a:gd name="connsiteY2" fmla="*/ 492890 h 492890"/>
                <a:gd name="connsiteX3" fmla="*/ 0 w 1232226"/>
                <a:gd name="connsiteY3" fmla="*/ 492890 h 492890"/>
                <a:gd name="connsiteX4" fmla="*/ 0 w 1232226"/>
                <a:gd name="connsiteY4" fmla="*/ 0 h 492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6" h="492890">
                  <a:moveTo>
                    <a:pt x="0" y="0"/>
                  </a:moveTo>
                  <a:lnTo>
                    <a:pt x="1232226" y="0"/>
                  </a:lnTo>
                  <a:lnTo>
                    <a:pt x="1232226" y="492890"/>
                  </a:lnTo>
                  <a:lnTo>
                    <a:pt x="0" y="492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spcBef>
                  <a:spcPct val="0"/>
                </a:spcBef>
                <a:spcAft>
                  <a:spcPct val="35000"/>
                </a:spcAft>
                <a:defRPr cap="all"/>
              </a:pPr>
              <a:r>
                <a:rPr lang="en-GB" sz="900"/>
                <a:t>Environment Management </a:t>
              </a:r>
              <a:endParaRPr lang="en-US" sz="900"/>
            </a:p>
          </p:txBody>
        </p:sp>
      </p:grpSp>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 02/03</a:t>
            </a:r>
            <a:endParaRPr lang="en-GB" b="1"/>
          </a:p>
        </p:txBody>
      </p:sp>
      <p:sp>
        <p:nvSpPr>
          <p:cNvPr id="4" name="Footer">
            <a:extLst>
              <a:ext uri="{FF2B5EF4-FFF2-40B4-BE49-F238E27FC236}">
                <a16:creationId xmlns:a16="http://schemas.microsoft.com/office/drawing/2014/main" id="{32A72D22-EFB5-4392-931F-240F3A6021D7}"/>
              </a:ext>
            </a:extLst>
          </p:cNvPr>
          <p:cNvSpPr>
            <a:spLocks noGrp="1"/>
          </p:cNvSpPr>
          <p:nvPr>
            <p:ph type="ftr" sz="quarter" idx="10"/>
          </p:nvPr>
        </p:nvSpPr>
        <p:spPr>
          <a:xfrm>
            <a:off x="7315200" y="4826000"/>
            <a:ext cx="444500" cy="304800"/>
          </a:xfrm>
        </p:spPr>
        <p:txBody>
          <a:bodyPr/>
          <a:lstStyle/>
          <a:p>
            <a:r>
              <a:rPr lang="en-GB">
                <a:solidFill>
                  <a:schemeClr val="bg1"/>
                </a:solidFill>
              </a:rPr>
              <a:t>32/35</a:t>
            </a:r>
          </a:p>
        </p:txBody>
      </p:sp>
      <p:sp>
        <p:nvSpPr>
          <p:cNvPr id="3" name="Ref">
            <a:extLst>
              <a:ext uri="{FF2B5EF4-FFF2-40B4-BE49-F238E27FC236}">
                <a16:creationId xmlns:a16="http://schemas.microsoft.com/office/drawing/2014/main" id="{B6D5B6B5-B63A-4901-BC19-428315088F90}"/>
              </a:ext>
            </a:extLst>
          </p:cNvPr>
          <p:cNvSpPr/>
          <p:nvPr/>
        </p:nvSpPr>
        <p:spPr>
          <a:xfrm>
            <a:off x="2538000" y="4832904"/>
            <a:ext cx="4572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13 : §3.2</a:t>
            </a:r>
          </a:p>
        </p:txBody>
      </p:sp>
      <p:sp>
        <p:nvSpPr>
          <p:cNvPr id="9" name="TextBox 8">
            <a:extLst>
              <a:ext uri="{FF2B5EF4-FFF2-40B4-BE49-F238E27FC236}">
                <a16:creationId xmlns:a16="http://schemas.microsoft.com/office/drawing/2014/main" id="{2EB1F66C-095D-4ACA-923A-AD2642055F11}"/>
              </a:ext>
            </a:extLst>
          </p:cNvPr>
          <p:cNvSpPr txBox="1"/>
          <p:nvPr/>
        </p:nvSpPr>
        <p:spPr>
          <a:xfrm>
            <a:off x="81377" y="666399"/>
            <a:ext cx="5274613" cy="715581"/>
          </a:xfrm>
          <a:prstGeom prst="rect">
            <a:avLst/>
          </a:prstGeom>
          <a:noFill/>
        </p:spPr>
        <p:txBody>
          <a:bodyPr wrap="square">
            <a:spAutoFit/>
          </a:bodyPr>
          <a:lstStyle/>
          <a:p>
            <a:pPr algn="l"/>
            <a:r>
              <a:rPr lang="en-GB" sz="1350">
                <a:latin typeface="Calibri" panose="020F0502020204030204" pitchFamily="34" charset="0"/>
              </a:rPr>
              <a:t>Conceptually, Architecture Governance is an approach, a series of processes, a cultural orientation, and set of owned responsibilities that ensure the integrity and effectiveness of the organization’s architectures.</a:t>
            </a:r>
          </a:p>
        </p:txBody>
      </p:sp>
      <p:sp>
        <p:nvSpPr>
          <p:cNvPr id="11" name="TextBox 10">
            <a:extLst>
              <a:ext uri="{FF2B5EF4-FFF2-40B4-BE49-F238E27FC236}">
                <a16:creationId xmlns:a16="http://schemas.microsoft.com/office/drawing/2014/main" id="{011B1C87-A6DE-4BE1-81BA-31A9A6DA3BC5}"/>
              </a:ext>
            </a:extLst>
          </p:cNvPr>
          <p:cNvSpPr txBox="1"/>
          <p:nvPr/>
        </p:nvSpPr>
        <p:spPr>
          <a:xfrm>
            <a:off x="2977365" y="3359005"/>
            <a:ext cx="3189269" cy="276999"/>
          </a:xfrm>
          <a:prstGeom prst="rect">
            <a:avLst/>
          </a:prstGeom>
          <a:noFill/>
        </p:spPr>
        <p:txBody>
          <a:bodyPr wrap="square">
            <a:spAutoFit/>
          </a:bodyPr>
          <a:lstStyle/>
          <a:p>
            <a:pPr marL="603647" indent="-603647"/>
            <a:r>
              <a:rPr lang="en-GB" sz="1200" b="1">
                <a:solidFill>
                  <a:srgbClr val="2F528F"/>
                </a:solidFill>
                <a:latin typeface="Calibri" panose="020F0502020204030204" pitchFamily="34" charset="0"/>
              </a:rPr>
              <a:t>Key Architecture Governance Processes:</a:t>
            </a:r>
          </a:p>
        </p:txBody>
      </p:sp>
      <p:graphicFrame>
        <p:nvGraphicFramePr>
          <p:cNvPr id="14" name="TextBox 2">
            <a:extLst>
              <a:ext uri="{FF2B5EF4-FFF2-40B4-BE49-F238E27FC236}">
                <a16:creationId xmlns:a16="http://schemas.microsoft.com/office/drawing/2014/main" id="{DDD72B02-283C-0EE7-4D0E-BE8C73F61C4C}"/>
              </a:ext>
            </a:extLst>
          </p:cNvPr>
          <p:cNvGraphicFramePr/>
          <p:nvPr>
            <p:extLst>
              <p:ext uri="{D42A27DB-BD31-4B8C-83A1-F6EECF244321}">
                <p14:modId xmlns:p14="http://schemas.microsoft.com/office/powerpoint/2010/main" val="122339666"/>
              </p:ext>
            </p:extLst>
          </p:nvPr>
        </p:nvGraphicFramePr>
        <p:xfrm>
          <a:off x="529869" y="1419793"/>
          <a:ext cx="4438590" cy="161489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5" name="TextBox 14">
            <a:extLst>
              <a:ext uri="{FF2B5EF4-FFF2-40B4-BE49-F238E27FC236}">
                <a16:creationId xmlns:a16="http://schemas.microsoft.com/office/drawing/2014/main" id="{E84635E0-E55C-9438-E6AB-09B862BC3AE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22567416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D46A5E-8E96-4BE0-9913-EA4607166C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77" y="607128"/>
            <a:ext cx="8804273" cy="4105065"/>
          </a:xfrm>
          <a:prstGeom prst="rect">
            <a:avLst/>
          </a:prstGeom>
        </p:spPr>
      </p:pic>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 02/03</a:t>
            </a:r>
            <a:endParaRPr lang="en-GB" b="1"/>
          </a:p>
        </p:txBody>
      </p:sp>
    </p:spTree>
    <p:extLst>
      <p:ext uri="{BB962C8B-B14F-4D97-AF65-F5344CB8AC3E}">
        <p14:creationId xmlns:p14="http://schemas.microsoft.com/office/powerpoint/2010/main" val="3859093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2F16CD0-A678-4C4E-9FE1-8E2255B1378E}"/>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What is an Enterprise ? - 03/03</a:t>
            </a:r>
          </a:p>
        </p:txBody>
      </p:sp>
      <p:sp>
        <p:nvSpPr>
          <p:cNvPr id="4" name="Footer">
            <a:extLst>
              <a:ext uri="{FF2B5EF4-FFF2-40B4-BE49-F238E27FC236}">
                <a16:creationId xmlns:a16="http://schemas.microsoft.com/office/drawing/2014/main" id="{DDB4681D-742E-4079-BDFE-2CCD75A033E0}"/>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17/40</a:t>
            </a:r>
          </a:p>
        </p:txBody>
      </p:sp>
      <p:sp>
        <p:nvSpPr>
          <p:cNvPr id="3" name="Ref">
            <a:extLst>
              <a:ext uri="{FF2B5EF4-FFF2-40B4-BE49-F238E27FC236}">
                <a16:creationId xmlns:a16="http://schemas.microsoft.com/office/drawing/2014/main" id="{16240CB8-9FB6-485B-B602-1AD52BF7FE4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graphicFrame>
        <p:nvGraphicFramePr>
          <p:cNvPr id="12" name="TextBox 4">
            <a:extLst>
              <a:ext uri="{FF2B5EF4-FFF2-40B4-BE49-F238E27FC236}">
                <a16:creationId xmlns:a16="http://schemas.microsoft.com/office/drawing/2014/main" id="{5F8BE44B-98A7-82E4-60CD-D3304FC2342C}"/>
              </a:ext>
            </a:extLst>
          </p:cNvPr>
          <p:cNvGraphicFramePr/>
          <p:nvPr/>
        </p:nvGraphicFramePr>
        <p:xfrm>
          <a:off x="629794" y="745675"/>
          <a:ext cx="7884411" cy="3517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DE7DE27-5106-8B7F-A397-A1F0FF3DA17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11403878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 03/03</a:t>
            </a:r>
            <a:endParaRPr lang="en-GB" b="1"/>
          </a:p>
        </p:txBody>
      </p:sp>
      <p:sp>
        <p:nvSpPr>
          <p:cNvPr id="4" name="Footer">
            <a:extLst>
              <a:ext uri="{FF2B5EF4-FFF2-40B4-BE49-F238E27FC236}">
                <a16:creationId xmlns:a16="http://schemas.microsoft.com/office/drawing/2014/main" id="{32A72D22-EFB5-4392-931F-240F3A6021D7}"/>
              </a:ext>
            </a:extLst>
          </p:cNvPr>
          <p:cNvSpPr>
            <a:spLocks noGrp="1"/>
          </p:cNvSpPr>
          <p:nvPr>
            <p:ph type="ftr" sz="quarter" idx="10"/>
          </p:nvPr>
        </p:nvSpPr>
        <p:spPr>
          <a:xfrm>
            <a:off x="7315200" y="4826000"/>
            <a:ext cx="444500" cy="304800"/>
          </a:xfrm>
        </p:spPr>
        <p:txBody>
          <a:bodyPr/>
          <a:lstStyle/>
          <a:p>
            <a:r>
              <a:rPr lang="en-GB">
                <a:solidFill>
                  <a:schemeClr val="bg1"/>
                </a:solidFill>
              </a:rPr>
              <a:t>33/35</a:t>
            </a:r>
          </a:p>
        </p:txBody>
      </p:sp>
      <p:sp>
        <p:nvSpPr>
          <p:cNvPr id="3" name="Ref">
            <a:extLst>
              <a:ext uri="{FF2B5EF4-FFF2-40B4-BE49-F238E27FC236}">
                <a16:creationId xmlns:a16="http://schemas.microsoft.com/office/drawing/2014/main" id="{B6D5B6B5-B63A-4901-BC19-428315088F90}"/>
              </a:ext>
            </a:extLst>
          </p:cNvPr>
          <p:cNvSpPr/>
          <p:nvPr/>
        </p:nvSpPr>
        <p:spPr>
          <a:xfrm>
            <a:off x="181864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t>
            </a:r>
            <a:r>
              <a:rPr lang="en-GB" sz="600">
                <a:solidFill>
                  <a:schemeClr val="bg1"/>
                </a:solidFill>
                <a:latin typeface="Calibri" panose="020F0502020204030204" pitchFamily="34" charset="0"/>
              </a:rPr>
              <a:t>The TOGAF Leader’s Guide to Establishing and Evolving an EA Capability : Page 31 : §6.1</a:t>
            </a:r>
            <a:endParaRPr lang="en-GB" sz="675">
              <a:solidFill>
                <a:schemeClr val="bg1"/>
              </a:solidFill>
              <a:latin typeface="Calibri" panose="020F0502020204030204" pitchFamily="34" charset="0"/>
            </a:endParaRPr>
          </a:p>
        </p:txBody>
      </p:sp>
      <p:grpSp>
        <p:nvGrpSpPr>
          <p:cNvPr id="5" name="Group 4">
            <a:extLst>
              <a:ext uri="{FF2B5EF4-FFF2-40B4-BE49-F238E27FC236}">
                <a16:creationId xmlns:a16="http://schemas.microsoft.com/office/drawing/2014/main" id="{18D553A4-1932-6AE5-BF00-72D356A1DEED}"/>
              </a:ext>
            </a:extLst>
          </p:cNvPr>
          <p:cNvGrpSpPr/>
          <p:nvPr/>
        </p:nvGrpSpPr>
        <p:grpSpPr>
          <a:xfrm>
            <a:off x="373511" y="609600"/>
            <a:ext cx="8207267" cy="3446121"/>
            <a:chOff x="373511" y="812800"/>
            <a:chExt cx="8207267" cy="4594828"/>
          </a:xfrm>
        </p:grpSpPr>
        <p:sp>
          <p:nvSpPr>
            <p:cNvPr id="6" name="TextBox 5">
              <a:extLst>
                <a:ext uri="{FF2B5EF4-FFF2-40B4-BE49-F238E27FC236}">
                  <a16:creationId xmlns:a16="http://schemas.microsoft.com/office/drawing/2014/main" id="{67A90DB2-A71B-A78B-5BED-22F675B179CF}"/>
                </a:ext>
              </a:extLst>
            </p:cNvPr>
            <p:cNvSpPr txBox="1"/>
            <p:nvPr/>
          </p:nvSpPr>
          <p:spPr>
            <a:xfrm>
              <a:off x="373511" y="812800"/>
              <a:ext cx="3819165" cy="492443"/>
            </a:xfrm>
            <a:prstGeom prst="rect">
              <a:avLst/>
            </a:prstGeom>
            <a:noFill/>
          </p:spPr>
          <p:txBody>
            <a:bodyPr wrap="none" rtlCol="0">
              <a:spAutoFit/>
            </a:bodyPr>
            <a:lstStyle/>
            <a:p>
              <a:pPr algn="l"/>
              <a:r>
                <a:rPr lang="en-GB"/>
                <a:t>Ensuring Project Compliance</a:t>
              </a:r>
            </a:p>
          </p:txBody>
        </p:sp>
        <p:grpSp>
          <p:nvGrpSpPr>
            <p:cNvPr id="8" name="Group 7">
              <a:extLst>
                <a:ext uri="{FF2B5EF4-FFF2-40B4-BE49-F238E27FC236}">
                  <a16:creationId xmlns:a16="http://schemas.microsoft.com/office/drawing/2014/main" id="{92902AD4-53C9-72AE-2A71-3581464227A1}"/>
                </a:ext>
              </a:extLst>
            </p:cNvPr>
            <p:cNvGrpSpPr/>
            <p:nvPr/>
          </p:nvGrpSpPr>
          <p:grpSpPr>
            <a:xfrm>
              <a:off x="3521967" y="1611665"/>
              <a:ext cx="5058811" cy="3795963"/>
              <a:chOff x="2813050" y="1675413"/>
              <a:chExt cx="5058811" cy="3795963"/>
            </a:xfrm>
          </p:grpSpPr>
          <p:sp>
            <p:nvSpPr>
              <p:cNvPr id="12" name="Rectangle: Rounded Corners 11">
                <a:extLst>
                  <a:ext uri="{FF2B5EF4-FFF2-40B4-BE49-F238E27FC236}">
                    <a16:creationId xmlns:a16="http://schemas.microsoft.com/office/drawing/2014/main" id="{0A71C103-38FF-1E05-5ABE-1E8ADECB7032}"/>
                  </a:ext>
                </a:extLst>
              </p:cNvPr>
              <p:cNvSpPr/>
              <p:nvPr/>
            </p:nvSpPr>
            <p:spPr>
              <a:xfrm rot="5400000">
                <a:off x="2989723"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13" name="Rectangle: Rounded Corners 12">
                <a:extLst>
                  <a:ext uri="{FF2B5EF4-FFF2-40B4-BE49-F238E27FC236}">
                    <a16:creationId xmlns:a16="http://schemas.microsoft.com/office/drawing/2014/main" id="{36E05118-FB36-9FC1-FF57-24F8EA4DFB74}"/>
                  </a:ext>
                </a:extLst>
              </p:cNvPr>
              <p:cNvSpPr/>
              <p:nvPr/>
            </p:nvSpPr>
            <p:spPr>
              <a:xfrm rot="5400000">
                <a:off x="4130799"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16" name="Rectangle: Rounded Corners 15">
                <a:extLst>
                  <a:ext uri="{FF2B5EF4-FFF2-40B4-BE49-F238E27FC236}">
                    <a16:creationId xmlns:a16="http://schemas.microsoft.com/office/drawing/2014/main" id="{3675F627-1A7B-E71B-44AA-B59E8A9ED5B8}"/>
                  </a:ext>
                </a:extLst>
              </p:cNvPr>
              <p:cNvSpPr/>
              <p:nvPr/>
            </p:nvSpPr>
            <p:spPr>
              <a:xfrm rot="5400000">
                <a:off x="3560261"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17" name="Rectangle: Rounded Corners 16">
                <a:extLst>
                  <a:ext uri="{FF2B5EF4-FFF2-40B4-BE49-F238E27FC236}">
                    <a16:creationId xmlns:a16="http://schemas.microsoft.com/office/drawing/2014/main" id="{4238E098-9F34-0BA8-1624-30143E2763F4}"/>
                  </a:ext>
                </a:extLst>
              </p:cNvPr>
              <p:cNvSpPr/>
              <p:nvPr/>
            </p:nvSpPr>
            <p:spPr>
              <a:xfrm rot="5400000">
                <a:off x="4701337"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18" name="Rectangle: Rounded Corners 17">
                <a:extLst>
                  <a:ext uri="{FF2B5EF4-FFF2-40B4-BE49-F238E27FC236}">
                    <a16:creationId xmlns:a16="http://schemas.microsoft.com/office/drawing/2014/main" id="{6B1A17D7-A8C8-0243-8ECF-B005BF301FD0}"/>
                  </a:ext>
                </a:extLst>
              </p:cNvPr>
              <p:cNvSpPr/>
              <p:nvPr/>
            </p:nvSpPr>
            <p:spPr>
              <a:xfrm rot="5400000">
                <a:off x="5271875"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19" name="Rectangle: Rounded Corners 18">
                <a:extLst>
                  <a:ext uri="{FF2B5EF4-FFF2-40B4-BE49-F238E27FC236}">
                    <a16:creationId xmlns:a16="http://schemas.microsoft.com/office/drawing/2014/main" id="{32B012C5-C3F0-C15B-3500-8FA08F314BA8}"/>
                  </a:ext>
                </a:extLst>
              </p:cNvPr>
              <p:cNvSpPr/>
              <p:nvPr/>
            </p:nvSpPr>
            <p:spPr>
              <a:xfrm rot="5400000">
                <a:off x="5842412" y="3535859"/>
                <a:ext cx="3565130" cy="3059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Projects</a:t>
                </a:r>
              </a:p>
            </p:txBody>
          </p:sp>
          <p:sp>
            <p:nvSpPr>
              <p:cNvPr id="20" name="Rectangle: Rounded Corners 19">
                <a:extLst>
                  <a:ext uri="{FF2B5EF4-FFF2-40B4-BE49-F238E27FC236}">
                    <a16:creationId xmlns:a16="http://schemas.microsoft.com/office/drawing/2014/main" id="{6444DBF0-FC60-82F2-2077-40110FC19B5F}"/>
                  </a:ext>
                </a:extLst>
              </p:cNvPr>
              <p:cNvSpPr/>
              <p:nvPr/>
            </p:nvSpPr>
            <p:spPr>
              <a:xfrm>
                <a:off x="4315146" y="1675413"/>
                <a:ext cx="3556715" cy="46166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Project Architectures</a:t>
                </a:r>
              </a:p>
            </p:txBody>
          </p:sp>
          <p:sp>
            <p:nvSpPr>
              <p:cNvPr id="21" name="Rectangle: Rounded Corners 20">
                <a:extLst>
                  <a:ext uri="{FF2B5EF4-FFF2-40B4-BE49-F238E27FC236}">
                    <a16:creationId xmlns:a16="http://schemas.microsoft.com/office/drawing/2014/main" id="{0A40D954-DBA8-FD5E-57CF-3437296EAD34}"/>
                  </a:ext>
                </a:extLst>
              </p:cNvPr>
              <p:cNvSpPr/>
              <p:nvPr/>
            </p:nvSpPr>
            <p:spPr>
              <a:xfrm>
                <a:off x="3232325" y="5131747"/>
                <a:ext cx="4621020" cy="246014"/>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Compliance Review Processes</a:t>
                </a:r>
              </a:p>
            </p:txBody>
          </p:sp>
          <p:sp>
            <p:nvSpPr>
              <p:cNvPr id="22" name="Rectangle: Rounded Corners 21">
                <a:extLst>
                  <a:ext uri="{FF2B5EF4-FFF2-40B4-BE49-F238E27FC236}">
                    <a16:creationId xmlns:a16="http://schemas.microsoft.com/office/drawing/2014/main" id="{DA13B32E-1FA7-C472-DA7C-C1E6856CCCDD}"/>
                  </a:ext>
                </a:extLst>
              </p:cNvPr>
              <p:cNvSpPr/>
              <p:nvPr/>
            </p:nvSpPr>
            <p:spPr>
              <a:xfrm>
                <a:off x="3232325" y="4642642"/>
                <a:ext cx="4621020" cy="246014"/>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Compliance Review Processes</a:t>
                </a:r>
              </a:p>
            </p:txBody>
          </p:sp>
          <p:sp>
            <p:nvSpPr>
              <p:cNvPr id="23" name="Rectangle: Rounded Corners 22">
                <a:extLst>
                  <a:ext uri="{FF2B5EF4-FFF2-40B4-BE49-F238E27FC236}">
                    <a16:creationId xmlns:a16="http://schemas.microsoft.com/office/drawing/2014/main" id="{B5C1D0A4-3505-277D-BF51-F729479AB4FF}"/>
                  </a:ext>
                </a:extLst>
              </p:cNvPr>
              <p:cNvSpPr/>
              <p:nvPr/>
            </p:nvSpPr>
            <p:spPr>
              <a:xfrm>
                <a:off x="3232325" y="4153536"/>
                <a:ext cx="4621020" cy="246014"/>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Compliance Review Processes</a:t>
                </a:r>
              </a:p>
            </p:txBody>
          </p:sp>
          <p:sp>
            <p:nvSpPr>
              <p:cNvPr id="24" name="Rectangle: Rounded Corners 23">
                <a:extLst>
                  <a:ext uri="{FF2B5EF4-FFF2-40B4-BE49-F238E27FC236}">
                    <a16:creationId xmlns:a16="http://schemas.microsoft.com/office/drawing/2014/main" id="{4656166C-5CF1-F4EA-7B36-81D533958925}"/>
                  </a:ext>
                </a:extLst>
              </p:cNvPr>
              <p:cNvSpPr/>
              <p:nvPr/>
            </p:nvSpPr>
            <p:spPr>
              <a:xfrm>
                <a:off x="3232325" y="3664430"/>
                <a:ext cx="4621020" cy="246014"/>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Compliance Review Processes</a:t>
                </a:r>
              </a:p>
            </p:txBody>
          </p:sp>
          <p:sp>
            <p:nvSpPr>
              <p:cNvPr id="25" name="Rectangle: Rounded Corners 24">
                <a:extLst>
                  <a:ext uri="{FF2B5EF4-FFF2-40B4-BE49-F238E27FC236}">
                    <a16:creationId xmlns:a16="http://schemas.microsoft.com/office/drawing/2014/main" id="{C6308C7E-DABD-FC70-E772-DD3091CA8C30}"/>
                  </a:ext>
                </a:extLst>
              </p:cNvPr>
              <p:cNvSpPr/>
              <p:nvPr/>
            </p:nvSpPr>
            <p:spPr>
              <a:xfrm>
                <a:off x="3232325" y="3175324"/>
                <a:ext cx="4621020" cy="246014"/>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Compliance Review Processes</a:t>
                </a:r>
              </a:p>
            </p:txBody>
          </p:sp>
          <p:sp>
            <p:nvSpPr>
              <p:cNvPr id="26" name="Rectangle: Rounded Corners 25">
                <a:extLst>
                  <a:ext uri="{FF2B5EF4-FFF2-40B4-BE49-F238E27FC236}">
                    <a16:creationId xmlns:a16="http://schemas.microsoft.com/office/drawing/2014/main" id="{C59D3BB8-6F51-E7E0-35E0-26C681DD2AB7}"/>
                  </a:ext>
                </a:extLst>
              </p:cNvPr>
              <p:cNvSpPr/>
              <p:nvPr/>
            </p:nvSpPr>
            <p:spPr>
              <a:xfrm rot="5400000">
                <a:off x="1383241" y="3566888"/>
                <a:ext cx="3334297" cy="474680"/>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t>     Enterprise/IT Governance</a:t>
                </a:r>
              </a:p>
            </p:txBody>
          </p:sp>
        </p:grpSp>
        <p:sp>
          <p:nvSpPr>
            <p:cNvPr id="10" name="TextBox 9">
              <a:extLst>
                <a:ext uri="{FF2B5EF4-FFF2-40B4-BE49-F238E27FC236}">
                  <a16:creationId xmlns:a16="http://schemas.microsoft.com/office/drawing/2014/main" id="{B8EE5216-516A-53F7-B8EE-F3BC2AFB2255}"/>
                </a:ext>
              </a:extLst>
            </p:cNvPr>
            <p:cNvSpPr txBox="1"/>
            <p:nvPr/>
          </p:nvSpPr>
          <p:spPr>
            <a:xfrm>
              <a:off x="422976" y="2265087"/>
              <a:ext cx="2866853" cy="1969771"/>
            </a:xfrm>
            <a:prstGeom prst="rect">
              <a:avLst/>
            </a:prstGeom>
            <a:noFill/>
          </p:spPr>
          <p:txBody>
            <a:bodyPr wrap="none" rtlCol="0">
              <a:spAutoFit/>
            </a:bodyPr>
            <a:lstStyle/>
            <a:p>
              <a:pPr algn="l"/>
              <a:r>
                <a:rPr lang="en-GB" sz="1500" dirty="0"/>
                <a:t>Processes are:</a:t>
              </a:r>
            </a:p>
            <a:p>
              <a:pPr algn="l"/>
              <a:endParaRPr lang="en-GB" sz="1500" dirty="0"/>
            </a:p>
            <a:p>
              <a:pPr marL="128588" indent="-128588">
                <a:buFont typeface="Courier New" panose="02070309020205020404" pitchFamily="49" charset="0"/>
                <a:buChar char="o"/>
              </a:pPr>
              <a:r>
                <a:rPr lang="en-GB" sz="1500" dirty="0"/>
                <a:t> Formal</a:t>
              </a:r>
            </a:p>
            <a:p>
              <a:pPr marL="128588" indent="-128588">
                <a:buFont typeface="Courier New" panose="02070309020205020404" pitchFamily="49" charset="0"/>
                <a:buChar char="o"/>
              </a:pPr>
              <a:r>
                <a:rPr lang="en-GB" sz="1500" dirty="0"/>
                <a:t> Documented</a:t>
              </a:r>
            </a:p>
            <a:p>
              <a:pPr marL="128588" indent="-128588">
                <a:buFont typeface="Courier New" panose="02070309020205020404" pitchFamily="49" charset="0"/>
                <a:buChar char="o"/>
              </a:pPr>
              <a:r>
                <a:rPr lang="en-GB" sz="1500" dirty="0"/>
                <a:t> Integrated into QM</a:t>
              </a:r>
            </a:p>
            <a:p>
              <a:pPr marL="128588" indent="-128588">
                <a:buFont typeface="Courier New" panose="02070309020205020404" pitchFamily="49" charset="0"/>
                <a:buChar char="o"/>
              </a:pPr>
              <a:r>
                <a:rPr lang="en-GB" sz="1500" dirty="0"/>
                <a:t> Applied to ALL Projects</a:t>
              </a:r>
            </a:p>
          </p:txBody>
        </p:sp>
      </p:grpSp>
      <p:sp>
        <p:nvSpPr>
          <p:cNvPr id="7" name="TextBox 6">
            <a:extLst>
              <a:ext uri="{FF2B5EF4-FFF2-40B4-BE49-F238E27FC236}">
                <a16:creationId xmlns:a16="http://schemas.microsoft.com/office/drawing/2014/main" id="{64FFAAC6-8415-FBE4-A36A-B485FEA7710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196907141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Framework – 01/03</a:t>
            </a:r>
          </a:p>
        </p:txBody>
      </p:sp>
      <p:sp>
        <p:nvSpPr>
          <p:cNvPr id="4" name="Footer">
            <a:extLst>
              <a:ext uri="{FF2B5EF4-FFF2-40B4-BE49-F238E27FC236}">
                <a16:creationId xmlns:a16="http://schemas.microsoft.com/office/drawing/2014/main" id="{E3088FB5-C141-411C-877E-A6BD17AC6B68}"/>
              </a:ext>
            </a:extLst>
          </p:cNvPr>
          <p:cNvSpPr>
            <a:spLocks noGrp="1"/>
          </p:cNvSpPr>
          <p:nvPr>
            <p:ph type="ftr" sz="quarter" idx="10"/>
          </p:nvPr>
        </p:nvSpPr>
        <p:spPr>
          <a:xfrm>
            <a:off x="7315200" y="4826000"/>
            <a:ext cx="444500" cy="304800"/>
          </a:xfrm>
        </p:spPr>
        <p:txBody>
          <a:bodyPr/>
          <a:lstStyle/>
          <a:p>
            <a:r>
              <a:rPr lang="en-GB">
                <a:solidFill>
                  <a:schemeClr val="bg1"/>
                </a:solidFill>
              </a:rPr>
              <a:t>4/24</a:t>
            </a:r>
          </a:p>
        </p:txBody>
      </p:sp>
      <p:sp>
        <p:nvSpPr>
          <p:cNvPr id="3" name="Ref">
            <a:extLst>
              <a:ext uri="{FF2B5EF4-FFF2-40B4-BE49-F238E27FC236}">
                <a16:creationId xmlns:a16="http://schemas.microsoft.com/office/drawing/2014/main" id="{B6D5B6B5-B63A-4901-BC19-428315088F90}"/>
              </a:ext>
            </a:extLst>
          </p:cNvPr>
          <p:cNvSpPr/>
          <p:nvPr/>
        </p:nvSpPr>
        <p:spPr>
          <a:xfrm>
            <a:off x="889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13 : §3.2</a:t>
            </a:r>
          </a:p>
        </p:txBody>
      </p:sp>
      <p:sp>
        <p:nvSpPr>
          <p:cNvPr id="6" name="Rechthoek: afgeronde hoeken 5">
            <a:extLst>
              <a:ext uri="{FF2B5EF4-FFF2-40B4-BE49-F238E27FC236}">
                <a16:creationId xmlns:a16="http://schemas.microsoft.com/office/drawing/2014/main" id="{00655C00-AC83-AB3C-4710-98FDC07021E8}"/>
              </a:ext>
            </a:extLst>
          </p:cNvPr>
          <p:cNvSpPr/>
          <p:nvPr/>
        </p:nvSpPr>
        <p:spPr>
          <a:xfrm>
            <a:off x="654663" y="1478280"/>
            <a:ext cx="7513977" cy="739140"/>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b="1">
                <a:solidFill>
                  <a:srgbClr val="2F528F"/>
                </a:solidFill>
                <a:latin typeface="Calibri" panose="020F0502020204030204" pitchFamily="34" charset="0"/>
                <a:cs typeface="Calibri" panose="020F0502020204030204" pitchFamily="34" charset="0"/>
              </a:rPr>
              <a:t>Implementation Governance</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is just one aspect of Architecture Governance, and concerns itself with the realization of the architecture through change projects [e.g., Phase G]</a:t>
            </a:r>
          </a:p>
        </p:txBody>
      </p:sp>
      <p:sp>
        <p:nvSpPr>
          <p:cNvPr id="5" name="TextBox 4">
            <a:extLst>
              <a:ext uri="{FF2B5EF4-FFF2-40B4-BE49-F238E27FC236}">
                <a16:creationId xmlns:a16="http://schemas.microsoft.com/office/drawing/2014/main" id="{89EA7F5C-3105-4EA3-83FC-9A42E9DDAA1A}"/>
              </a:ext>
            </a:extLst>
          </p:cNvPr>
          <p:cNvSpPr txBox="1"/>
          <p:nvPr/>
        </p:nvSpPr>
        <p:spPr>
          <a:xfrm>
            <a:off x="716352" y="1124357"/>
            <a:ext cx="7711295" cy="300083"/>
          </a:xfrm>
          <a:prstGeom prst="rect">
            <a:avLst/>
          </a:prstGeom>
          <a:noFill/>
        </p:spPr>
        <p:txBody>
          <a:bodyPr wrap="square">
            <a:spAutoFit/>
          </a:bodyPr>
          <a:lstStyle/>
          <a:p>
            <a:r>
              <a:rPr lang="en-GB" sz="1500">
                <a:solidFill>
                  <a:srgbClr val="2F528F"/>
                </a:solidFill>
                <a:latin typeface="Calibri" panose="020F0502020204030204" pitchFamily="34" charset="0"/>
                <a:cs typeface="Calibri" panose="020F0502020204030204" pitchFamily="34" charset="0"/>
              </a:rPr>
              <a:t>Distinguish and contrast between</a:t>
            </a:r>
          </a:p>
        </p:txBody>
      </p:sp>
      <p:sp>
        <p:nvSpPr>
          <p:cNvPr id="7" name="Rechthoek: afgeronde hoeken 6">
            <a:extLst>
              <a:ext uri="{FF2B5EF4-FFF2-40B4-BE49-F238E27FC236}">
                <a16:creationId xmlns:a16="http://schemas.microsoft.com/office/drawing/2014/main" id="{EE081A6D-684D-97EA-17CF-0999553A2057}"/>
              </a:ext>
            </a:extLst>
          </p:cNvPr>
          <p:cNvSpPr/>
          <p:nvPr/>
        </p:nvSpPr>
        <p:spPr>
          <a:xfrm>
            <a:off x="654663" y="2793787"/>
            <a:ext cx="7513977" cy="739140"/>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b="1">
                <a:solidFill>
                  <a:srgbClr val="2F528F"/>
                </a:solidFill>
                <a:latin typeface="Calibri" panose="020F0502020204030204" pitchFamily="34" charset="0"/>
                <a:cs typeface="Calibri" panose="020F0502020204030204" pitchFamily="34" charset="0"/>
              </a:rPr>
              <a:t>Architecture Governance</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supported by an Architecture Governance Framework.</a:t>
            </a:r>
          </a:p>
        </p:txBody>
      </p:sp>
      <p:sp>
        <p:nvSpPr>
          <p:cNvPr id="8" name="TextBox 7">
            <a:extLst>
              <a:ext uri="{FF2B5EF4-FFF2-40B4-BE49-F238E27FC236}">
                <a16:creationId xmlns:a16="http://schemas.microsoft.com/office/drawing/2014/main" id="{83FECA55-0546-8181-0E52-04327DACBFED}"/>
              </a:ext>
            </a:extLst>
          </p:cNvPr>
          <p:cNvSpPr txBox="1"/>
          <p:nvPr/>
        </p:nvSpPr>
        <p:spPr>
          <a:xfrm>
            <a:off x="716352" y="2496572"/>
            <a:ext cx="7711295" cy="300083"/>
          </a:xfrm>
          <a:prstGeom prst="rect">
            <a:avLst/>
          </a:prstGeom>
          <a:noFill/>
        </p:spPr>
        <p:txBody>
          <a:bodyPr wrap="square">
            <a:spAutoFit/>
          </a:bodyPr>
          <a:lstStyle/>
          <a:p>
            <a:r>
              <a:rPr lang="en-GB" sz="1500">
                <a:solidFill>
                  <a:srgbClr val="2F528F"/>
                </a:solidFill>
                <a:latin typeface="Calibri" panose="020F0502020204030204" pitchFamily="34" charset="0"/>
                <a:cs typeface="Calibri" panose="020F0502020204030204" pitchFamily="34" charset="0"/>
              </a:rPr>
              <a:t>and …</a:t>
            </a:r>
          </a:p>
        </p:txBody>
      </p:sp>
      <p:sp>
        <p:nvSpPr>
          <p:cNvPr id="9" name="TextBox 8">
            <a:extLst>
              <a:ext uri="{FF2B5EF4-FFF2-40B4-BE49-F238E27FC236}">
                <a16:creationId xmlns:a16="http://schemas.microsoft.com/office/drawing/2014/main" id="{E14EC318-0AF5-13F2-F0E5-AED6780CC62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315230757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Framework – 02/03</a:t>
            </a:r>
          </a:p>
        </p:txBody>
      </p:sp>
      <p:sp>
        <p:nvSpPr>
          <p:cNvPr id="4" name="Footer">
            <a:extLst>
              <a:ext uri="{FF2B5EF4-FFF2-40B4-BE49-F238E27FC236}">
                <a16:creationId xmlns:a16="http://schemas.microsoft.com/office/drawing/2014/main" id="{E7B1B24E-B4AB-4542-AB33-702A7B8DB969}"/>
              </a:ext>
            </a:extLst>
          </p:cNvPr>
          <p:cNvSpPr>
            <a:spLocks noGrp="1"/>
          </p:cNvSpPr>
          <p:nvPr>
            <p:ph type="ftr" sz="quarter" idx="10"/>
          </p:nvPr>
        </p:nvSpPr>
        <p:spPr>
          <a:xfrm>
            <a:off x="7315200" y="4826000"/>
            <a:ext cx="444500" cy="304800"/>
          </a:xfrm>
        </p:spPr>
        <p:txBody>
          <a:bodyPr/>
          <a:lstStyle/>
          <a:p>
            <a:r>
              <a:rPr lang="en-GB">
                <a:solidFill>
                  <a:schemeClr val="bg1"/>
                </a:solidFill>
              </a:rPr>
              <a:t>5/24</a:t>
            </a:r>
          </a:p>
        </p:txBody>
      </p:sp>
      <p:sp>
        <p:nvSpPr>
          <p:cNvPr id="3" name="Ref">
            <a:extLst>
              <a:ext uri="{FF2B5EF4-FFF2-40B4-BE49-F238E27FC236}">
                <a16:creationId xmlns:a16="http://schemas.microsoft.com/office/drawing/2014/main" id="{B6D5B6B5-B63A-4901-BC19-428315088F90}"/>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13 : §3.2</a:t>
            </a:r>
          </a:p>
        </p:txBody>
      </p:sp>
      <p:pic>
        <p:nvPicPr>
          <p:cNvPr id="95" name="Picture 94">
            <a:extLst>
              <a:ext uri="{FF2B5EF4-FFF2-40B4-BE49-F238E27FC236}">
                <a16:creationId xmlns:a16="http://schemas.microsoft.com/office/drawing/2014/main" id="{65584B47-9946-4B90-81E0-3D9E44132F91}"/>
              </a:ext>
            </a:extLst>
          </p:cNvPr>
          <p:cNvPicPr>
            <a:picLocks noChangeAspect="1"/>
          </p:cNvPicPr>
          <p:nvPr/>
        </p:nvPicPr>
        <p:blipFill>
          <a:blip r:embed="rId3"/>
          <a:stretch>
            <a:fillRect/>
          </a:stretch>
        </p:blipFill>
        <p:spPr>
          <a:xfrm>
            <a:off x="4266384" y="667456"/>
            <a:ext cx="4553237" cy="2959236"/>
          </a:xfrm>
          <a:prstGeom prst="rect">
            <a:avLst/>
          </a:prstGeom>
        </p:spPr>
      </p:pic>
      <p:sp>
        <p:nvSpPr>
          <p:cNvPr id="97" name="TextBox 96">
            <a:extLst>
              <a:ext uri="{FF2B5EF4-FFF2-40B4-BE49-F238E27FC236}">
                <a16:creationId xmlns:a16="http://schemas.microsoft.com/office/drawing/2014/main" id="{8F889315-A78D-4EB4-891D-205261649BC7}"/>
              </a:ext>
            </a:extLst>
          </p:cNvPr>
          <p:cNvSpPr txBox="1"/>
          <p:nvPr/>
        </p:nvSpPr>
        <p:spPr>
          <a:xfrm>
            <a:off x="55547" y="838493"/>
            <a:ext cx="3194080" cy="1106145"/>
          </a:xfrm>
          <a:prstGeom prst="rect">
            <a:avLst/>
          </a:prstGeom>
          <a:noFill/>
        </p:spPr>
        <p:txBody>
          <a:bodyPr wrap="square">
            <a:spAutoFit/>
          </a:bodyPr>
          <a:lstStyle/>
          <a:p>
            <a:pPr algn="l"/>
            <a:r>
              <a:rPr lang="en-GB" sz="1350">
                <a:solidFill>
                  <a:srgbClr val="2F528F"/>
                </a:solidFill>
                <a:latin typeface="Calibri" panose="020F0502020204030204" pitchFamily="34" charset="0"/>
                <a:cs typeface="Calibri" panose="020F0502020204030204" pitchFamily="34" charset="0"/>
              </a:rPr>
              <a:t>Architecture Governance is the practice and orientation by which architectures are managed and controlled - will typically include:</a:t>
            </a:r>
          </a:p>
        </p:txBody>
      </p:sp>
      <p:graphicFrame>
        <p:nvGraphicFramePr>
          <p:cNvPr id="8" name="TextBox 2">
            <a:extLst>
              <a:ext uri="{FF2B5EF4-FFF2-40B4-BE49-F238E27FC236}">
                <a16:creationId xmlns:a16="http://schemas.microsoft.com/office/drawing/2014/main" id="{93D2CB3D-02F8-AA88-B7A6-275BBCE1B131}"/>
              </a:ext>
            </a:extLst>
          </p:cNvPr>
          <p:cNvGraphicFramePr/>
          <p:nvPr>
            <p:extLst>
              <p:ext uri="{D42A27DB-BD31-4B8C-83A1-F6EECF244321}">
                <p14:modId xmlns:p14="http://schemas.microsoft.com/office/powerpoint/2010/main" val="3214525997"/>
              </p:ext>
            </p:extLst>
          </p:nvPr>
        </p:nvGraphicFramePr>
        <p:xfrm>
          <a:off x="0" y="1944638"/>
          <a:ext cx="3305175" cy="17383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Rounded Corners 4">
            <a:extLst>
              <a:ext uri="{FF2B5EF4-FFF2-40B4-BE49-F238E27FC236}">
                <a16:creationId xmlns:a16="http://schemas.microsoft.com/office/drawing/2014/main" id="{67E83B4B-0EA1-13F1-1A9E-228EA4A03E49}"/>
              </a:ext>
            </a:extLst>
          </p:cNvPr>
          <p:cNvSpPr/>
          <p:nvPr/>
        </p:nvSpPr>
        <p:spPr>
          <a:xfrm>
            <a:off x="700859" y="3968476"/>
            <a:ext cx="7131050" cy="594268"/>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2F528F"/>
                </a:solidFill>
                <a:latin typeface="Calibri" panose="020F0502020204030204" pitchFamily="34" charset="0"/>
                <a:cs typeface="Calibri" panose="020F0502020204030204" pitchFamily="34" charset="0"/>
              </a:rPr>
              <a:t>The architecture organization illustrated here highlights the major structural elements required for an Architecture Governance initiative</a:t>
            </a:r>
            <a:endParaRPr lang="en-US" sz="1350"/>
          </a:p>
        </p:txBody>
      </p:sp>
      <p:sp>
        <p:nvSpPr>
          <p:cNvPr id="6" name="TextBox 5">
            <a:extLst>
              <a:ext uri="{FF2B5EF4-FFF2-40B4-BE49-F238E27FC236}">
                <a16:creationId xmlns:a16="http://schemas.microsoft.com/office/drawing/2014/main" id="{45ECD38D-083A-ECA8-2703-F677AB5E015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214718345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8724890-6FCD-4012-98E1-27D463E21D7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Governance Framework – 03/03</a:t>
            </a:r>
          </a:p>
        </p:txBody>
      </p:sp>
      <p:sp>
        <p:nvSpPr>
          <p:cNvPr id="5" name="Footer">
            <a:extLst>
              <a:ext uri="{FF2B5EF4-FFF2-40B4-BE49-F238E27FC236}">
                <a16:creationId xmlns:a16="http://schemas.microsoft.com/office/drawing/2014/main" id="{F4F944BC-8195-4622-BFB8-A6E260378EF2}"/>
              </a:ext>
            </a:extLst>
          </p:cNvPr>
          <p:cNvSpPr>
            <a:spLocks noGrp="1"/>
          </p:cNvSpPr>
          <p:nvPr>
            <p:ph type="ftr" sz="quarter" idx="10"/>
          </p:nvPr>
        </p:nvSpPr>
        <p:spPr>
          <a:xfrm>
            <a:off x="7315200" y="4826000"/>
            <a:ext cx="444500" cy="304800"/>
          </a:xfrm>
        </p:spPr>
        <p:txBody>
          <a:bodyPr/>
          <a:lstStyle/>
          <a:p>
            <a:r>
              <a:rPr lang="en-GB">
                <a:solidFill>
                  <a:schemeClr val="bg1"/>
                </a:solidFill>
              </a:rPr>
              <a:t>6/24</a:t>
            </a:r>
          </a:p>
        </p:txBody>
      </p:sp>
      <p:sp>
        <p:nvSpPr>
          <p:cNvPr id="3" name="Ref">
            <a:extLst>
              <a:ext uri="{FF2B5EF4-FFF2-40B4-BE49-F238E27FC236}">
                <a16:creationId xmlns:a16="http://schemas.microsoft.com/office/drawing/2014/main" id="{B6D5B6B5-B63A-4901-BC19-428315088F90}"/>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13 : §3.2</a:t>
            </a:r>
          </a:p>
        </p:txBody>
      </p:sp>
      <p:pic>
        <p:nvPicPr>
          <p:cNvPr id="4" name="Picture 3">
            <a:extLst>
              <a:ext uri="{FF2B5EF4-FFF2-40B4-BE49-F238E27FC236}">
                <a16:creationId xmlns:a16="http://schemas.microsoft.com/office/drawing/2014/main" id="{A61C7D3C-C024-4944-89BC-FE1C10CCB7E8}"/>
              </a:ext>
            </a:extLst>
          </p:cNvPr>
          <p:cNvPicPr>
            <a:picLocks noChangeAspect="1"/>
          </p:cNvPicPr>
          <p:nvPr/>
        </p:nvPicPr>
        <p:blipFill>
          <a:blip r:embed="rId3"/>
          <a:stretch>
            <a:fillRect/>
          </a:stretch>
        </p:blipFill>
        <p:spPr>
          <a:xfrm>
            <a:off x="4136231" y="560900"/>
            <a:ext cx="3817841" cy="2479892"/>
          </a:xfrm>
          <a:prstGeom prst="rect">
            <a:avLst/>
          </a:prstGeom>
        </p:spPr>
      </p:pic>
      <p:sp>
        <p:nvSpPr>
          <p:cNvPr id="11" name="TextBox 10">
            <a:extLst>
              <a:ext uri="{FF2B5EF4-FFF2-40B4-BE49-F238E27FC236}">
                <a16:creationId xmlns:a16="http://schemas.microsoft.com/office/drawing/2014/main" id="{A68D1CA6-4AC7-42FF-B1AF-C8D7C4AC8CA2}"/>
              </a:ext>
            </a:extLst>
          </p:cNvPr>
          <p:cNvSpPr txBox="1"/>
          <p:nvPr/>
        </p:nvSpPr>
        <p:spPr>
          <a:xfrm>
            <a:off x="21319" y="741212"/>
            <a:ext cx="4223657" cy="530914"/>
          </a:xfrm>
          <a:prstGeom prst="rect">
            <a:avLst/>
          </a:prstGeom>
          <a:noFill/>
        </p:spPr>
        <p:txBody>
          <a:bodyPr wrap="square">
            <a:spAutoFit/>
          </a:bodyPr>
          <a:lstStyle/>
          <a:p>
            <a:r>
              <a:rPr lang="en-GB" sz="1500">
                <a:solidFill>
                  <a:srgbClr val="2F528F"/>
                </a:solidFill>
                <a:latin typeface="Calibri" panose="020F0502020204030204" pitchFamily="34" charset="0"/>
                <a:cs typeface="Calibri" panose="020F0502020204030204" pitchFamily="34" charset="0"/>
              </a:rPr>
              <a:t>Enterprise Continuum manages </a:t>
            </a:r>
            <a:br>
              <a:rPr lang="en-GB" sz="1500">
                <a:solidFill>
                  <a:srgbClr val="2F528F"/>
                </a:solidFill>
                <a:latin typeface="Calibri" panose="020F0502020204030204" pitchFamily="34" charset="0"/>
                <a:cs typeface="Calibri" panose="020F0502020204030204" pitchFamily="34" charset="0"/>
              </a:rPr>
            </a:br>
            <a:r>
              <a:rPr lang="en-GB" sz="1500">
                <a:solidFill>
                  <a:srgbClr val="2F528F"/>
                </a:solidFill>
                <a:latin typeface="Calibri" panose="020F0502020204030204" pitchFamily="34" charset="0"/>
                <a:cs typeface="Calibri" panose="020F0502020204030204" pitchFamily="34" charset="0"/>
              </a:rPr>
              <a:t>all content:</a:t>
            </a:r>
          </a:p>
        </p:txBody>
      </p:sp>
      <p:graphicFrame>
        <p:nvGraphicFramePr>
          <p:cNvPr id="8" name="TextBox 2">
            <a:extLst>
              <a:ext uri="{FF2B5EF4-FFF2-40B4-BE49-F238E27FC236}">
                <a16:creationId xmlns:a16="http://schemas.microsoft.com/office/drawing/2014/main" id="{B36398C5-D7E5-6704-6708-FBE3864E4584}"/>
              </a:ext>
            </a:extLst>
          </p:cNvPr>
          <p:cNvGraphicFramePr/>
          <p:nvPr>
            <p:extLst>
              <p:ext uri="{D42A27DB-BD31-4B8C-83A1-F6EECF244321}">
                <p14:modId xmlns:p14="http://schemas.microsoft.com/office/powerpoint/2010/main" val="1192395856"/>
              </p:ext>
            </p:extLst>
          </p:nvPr>
        </p:nvGraphicFramePr>
        <p:xfrm>
          <a:off x="207643" y="1378898"/>
          <a:ext cx="3316607" cy="1202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TextBox 2">
            <a:extLst>
              <a:ext uri="{FF2B5EF4-FFF2-40B4-BE49-F238E27FC236}">
                <a16:creationId xmlns:a16="http://schemas.microsoft.com/office/drawing/2014/main" id="{6487A094-40B1-AA34-229D-558D46DA9165}"/>
              </a:ext>
            </a:extLst>
          </p:cNvPr>
          <p:cNvGraphicFramePr/>
          <p:nvPr/>
        </p:nvGraphicFramePr>
        <p:xfrm>
          <a:off x="358738" y="3077626"/>
          <a:ext cx="7772476" cy="16889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0" name="TextBox 9">
            <a:extLst>
              <a:ext uri="{FF2B5EF4-FFF2-40B4-BE49-F238E27FC236}">
                <a16:creationId xmlns:a16="http://schemas.microsoft.com/office/drawing/2014/main" id="{C1F3F73B-0384-12A2-78A1-D6FEE86D2150}"/>
              </a:ext>
            </a:extLst>
          </p:cNvPr>
          <p:cNvSpPr txBox="1"/>
          <p:nvPr/>
        </p:nvSpPr>
        <p:spPr>
          <a:xfrm>
            <a:off x="322943" y="2785516"/>
            <a:ext cx="4223657" cy="300083"/>
          </a:xfrm>
          <a:prstGeom prst="rect">
            <a:avLst/>
          </a:prstGeom>
          <a:noFill/>
        </p:spPr>
        <p:txBody>
          <a:bodyPr wrap="square">
            <a:spAutoFit/>
          </a:bodyPr>
          <a:lstStyle/>
          <a:p>
            <a:r>
              <a:rPr lang="en-GB" sz="1500">
                <a:solidFill>
                  <a:srgbClr val="2F528F"/>
                </a:solidFill>
                <a:latin typeface="Calibri" panose="020F0502020204030204" pitchFamily="34" charset="0"/>
                <a:cs typeface="Calibri" panose="020F0502020204030204" pitchFamily="34" charset="0"/>
              </a:rPr>
              <a:t>Benefits</a:t>
            </a:r>
          </a:p>
        </p:txBody>
      </p:sp>
      <p:sp>
        <p:nvSpPr>
          <p:cNvPr id="6" name="TextBox 5">
            <a:extLst>
              <a:ext uri="{FF2B5EF4-FFF2-40B4-BE49-F238E27FC236}">
                <a16:creationId xmlns:a16="http://schemas.microsoft.com/office/drawing/2014/main" id="{A528A7CB-4007-AB89-807B-46818524303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95411457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DC889F9-E67E-458C-B4D2-74953E356743}"/>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Governance Strategy</a:t>
            </a:r>
          </a:p>
        </p:txBody>
      </p:sp>
      <p:sp>
        <p:nvSpPr>
          <p:cNvPr id="7" name="Footer">
            <a:extLst>
              <a:ext uri="{FF2B5EF4-FFF2-40B4-BE49-F238E27FC236}">
                <a16:creationId xmlns:a16="http://schemas.microsoft.com/office/drawing/2014/main" id="{A4B0CB32-6DF3-461F-8847-91072272DAC7}"/>
              </a:ext>
            </a:extLst>
          </p:cNvPr>
          <p:cNvSpPr>
            <a:spLocks noGrp="1"/>
          </p:cNvSpPr>
          <p:nvPr>
            <p:ph type="ftr" sz="quarter" idx="10"/>
          </p:nvPr>
        </p:nvSpPr>
        <p:spPr>
          <a:xfrm>
            <a:off x="7315200" y="4826000"/>
            <a:ext cx="444500" cy="304800"/>
          </a:xfrm>
        </p:spPr>
        <p:txBody>
          <a:bodyPr/>
          <a:lstStyle/>
          <a:p>
            <a:r>
              <a:rPr lang="en-GB">
                <a:solidFill>
                  <a:schemeClr val="bg1"/>
                </a:solidFill>
              </a:rPr>
              <a:t>7/24</a:t>
            </a:r>
          </a:p>
        </p:txBody>
      </p:sp>
      <p:sp>
        <p:nvSpPr>
          <p:cNvPr id="3" name="Ref">
            <a:extLst>
              <a:ext uri="{FF2B5EF4-FFF2-40B4-BE49-F238E27FC236}">
                <a16:creationId xmlns:a16="http://schemas.microsoft.com/office/drawing/2014/main" id="{41B51711-FD56-440B-A6A2-DF2CB79BECFE}"/>
              </a:ext>
            </a:extLst>
          </p:cNvPr>
          <p:cNvSpPr/>
          <p:nvPr/>
        </p:nvSpPr>
        <p:spPr>
          <a:xfrm>
            <a:off x="889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21 : §4.1</a:t>
            </a:r>
          </a:p>
        </p:txBody>
      </p:sp>
      <p:grpSp>
        <p:nvGrpSpPr>
          <p:cNvPr id="6" name="Group 5">
            <a:extLst>
              <a:ext uri="{FF2B5EF4-FFF2-40B4-BE49-F238E27FC236}">
                <a16:creationId xmlns:a16="http://schemas.microsoft.com/office/drawing/2014/main" id="{9F2FF2A4-8194-42C3-BAF2-C26CB6145946}"/>
              </a:ext>
            </a:extLst>
          </p:cNvPr>
          <p:cNvGrpSpPr/>
          <p:nvPr/>
        </p:nvGrpSpPr>
        <p:grpSpPr>
          <a:xfrm>
            <a:off x="3881370" y="630593"/>
            <a:ext cx="5204120" cy="3361543"/>
            <a:chOff x="781074" y="1201773"/>
            <a:chExt cx="7062871" cy="5077321"/>
          </a:xfrm>
        </p:grpSpPr>
        <p:pic>
          <p:nvPicPr>
            <p:cNvPr id="8" name="Picture 7">
              <a:extLst>
                <a:ext uri="{FF2B5EF4-FFF2-40B4-BE49-F238E27FC236}">
                  <a16:creationId xmlns:a16="http://schemas.microsoft.com/office/drawing/2014/main" id="{D6619D53-CE1A-40DD-85B0-0FB19055C9DF}"/>
                </a:ext>
              </a:extLst>
            </p:cNvPr>
            <p:cNvPicPr>
              <a:picLocks noChangeAspect="1"/>
            </p:cNvPicPr>
            <p:nvPr/>
          </p:nvPicPr>
          <p:blipFill>
            <a:blip r:embed="rId3"/>
            <a:stretch>
              <a:fillRect/>
            </a:stretch>
          </p:blipFill>
          <p:spPr>
            <a:xfrm>
              <a:off x="781074" y="1690598"/>
              <a:ext cx="7062871" cy="4588496"/>
            </a:xfrm>
            <a:prstGeom prst="rect">
              <a:avLst/>
            </a:prstGeom>
          </p:spPr>
        </p:pic>
        <p:sp>
          <p:nvSpPr>
            <p:cNvPr id="9" name="Title 2">
              <a:extLst>
                <a:ext uri="{FF2B5EF4-FFF2-40B4-BE49-F238E27FC236}">
                  <a16:creationId xmlns:a16="http://schemas.microsoft.com/office/drawing/2014/main" id="{289E5BA7-FBDE-4B77-A915-15C79E26DBA4}"/>
                </a:ext>
              </a:extLst>
            </p:cNvPr>
            <p:cNvSpPr txBox="1">
              <a:spLocks/>
            </p:cNvSpPr>
            <p:nvPr/>
          </p:nvSpPr>
          <p:spPr bwMode="auto">
            <a:xfrm>
              <a:off x="1496572" y="1201773"/>
              <a:ext cx="5631873" cy="408891"/>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lvl1pPr algn="l" rtl="0" eaLnBrk="1" fontAlgn="base" hangingPunct="1">
                <a:spcBef>
                  <a:spcPct val="0"/>
                </a:spcBef>
                <a:spcAft>
                  <a:spcPct val="0"/>
                </a:spcAft>
                <a:defRPr sz="2800">
                  <a:solidFill>
                    <a:srgbClr val="58595B"/>
                  </a:solidFill>
                  <a:latin typeface="+mj-lt"/>
                  <a:ea typeface="+mj-ea"/>
                  <a:cs typeface="+mj-cs"/>
                </a:defRPr>
              </a:lvl1pPr>
              <a:lvl2pPr algn="l" rtl="0" eaLnBrk="1" fontAlgn="base" hangingPunct="1">
                <a:spcBef>
                  <a:spcPct val="0"/>
                </a:spcBef>
                <a:spcAft>
                  <a:spcPct val="0"/>
                </a:spcAft>
                <a:defRPr sz="2800">
                  <a:solidFill>
                    <a:srgbClr val="003366"/>
                  </a:solidFill>
                  <a:latin typeface="Microsoft Sans Serif" pitchFamily="34" charset="0"/>
                  <a:cs typeface="Arial" charset="0"/>
                </a:defRPr>
              </a:lvl2pPr>
              <a:lvl3pPr algn="l" rtl="0" eaLnBrk="1" fontAlgn="base" hangingPunct="1">
                <a:spcBef>
                  <a:spcPct val="0"/>
                </a:spcBef>
                <a:spcAft>
                  <a:spcPct val="0"/>
                </a:spcAft>
                <a:defRPr sz="2800">
                  <a:solidFill>
                    <a:srgbClr val="003366"/>
                  </a:solidFill>
                  <a:latin typeface="Microsoft Sans Serif" pitchFamily="34" charset="0"/>
                  <a:cs typeface="Arial" charset="0"/>
                </a:defRPr>
              </a:lvl3pPr>
              <a:lvl4pPr algn="l" rtl="0" eaLnBrk="1" fontAlgn="base" hangingPunct="1">
                <a:spcBef>
                  <a:spcPct val="0"/>
                </a:spcBef>
                <a:spcAft>
                  <a:spcPct val="0"/>
                </a:spcAft>
                <a:defRPr sz="2800">
                  <a:solidFill>
                    <a:srgbClr val="003366"/>
                  </a:solidFill>
                  <a:latin typeface="Microsoft Sans Serif" pitchFamily="34" charset="0"/>
                  <a:cs typeface="Arial" charset="0"/>
                </a:defRPr>
              </a:lvl4pPr>
              <a:lvl5pPr algn="l" rtl="0" eaLnBrk="1" fontAlgn="base" hangingPunct="1">
                <a:spcBef>
                  <a:spcPct val="0"/>
                </a:spcBef>
                <a:spcAft>
                  <a:spcPct val="0"/>
                </a:spcAft>
                <a:defRPr sz="2800">
                  <a:solidFill>
                    <a:srgbClr val="003366"/>
                  </a:solidFill>
                  <a:latin typeface="Microsoft Sans Serif" pitchFamily="34" charset="0"/>
                  <a:cs typeface="Arial" charset="0"/>
                </a:defRPr>
              </a:lvl5pPr>
              <a:lvl6pPr marL="457200" algn="l" rtl="0" eaLnBrk="1" fontAlgn="base" hangingPunct="1">
                <a:spcBef>
                  <a:spcPct val="0"/>
                </a:spcBef>
                <a:spcAft>
                  <a:spcPct val="0"/>
                </a:spcAft>
                <a:defRPr sz="2800">
                  <a:solidFill>
                    <a:schemeClr val="tx2"/>
                  </a:solidFill>
                  <a:latin typeface="Microsoft Sans Serif" pitchFamily="34" charset="0"/>
                  <a:cs typeface="Arial" charset="0"/>
                </a:defRPr>
              </a:lvl6pPr>
              <a:lvl7pPr marL="914400" algn="l" rtl="0" eaLnBrk="1" fontAlgn="base" hangingPunct="1">
                <a:spcBef>
                  <a:spcPct val="0"/>
                </a:spcBef>
                <a:spcAft>
                  <a:spcPct val="0"/>
                </a:spcAft>
                <a:defRPr sz="2800">
                  <a:solidFill>
                    <a:schemeClr val="tx2"/>
                  </a:solidFill>
                  <a:latin typeface="Microsoft Sans Serif" pitchFamily="34" charset="0"/>
                  <a:cs typeface="Arial" charset="0"/>
                </a:defRPr>
              </a:lvl7pPr>
              <a:lvl8pPr marL="1371600" algn="l" rtl="0" eaLnBrk="1" fontAlgn="base" hangingPunct="1">
                <a:spcBef>
                  <a:spcPct val="0"/>
                </a:spcBef>
                <a:spcAft>
                  <a:spcPct val="0"/>
                </a:spcAft>
                <a:defRPr sz="2800">
                  <a:solidFill>
                    <a:schemeClr val="tx2"/>
                  </a:solidFill>
                  <a:latin typeface="Microsoft Sans Serif" pitchFamily="34" charset="0"/>
                  <a:cs typeface="Arial" charset="0"/>
                </a:defRPr>
              </a:lvl8pPr>
              <a:lvl9pPr marL="1828800" algn="l" rtl="0" eaLnBrk="1" fontAlgn="base" hangingPunct="1">
                <a:spcBef>
                  <a:spcPct val="0"/>
                </a:spcBef>
                <a:spcAft>
                  <a:spcPct val="0"/>
                </a:spcAft>
                <a:defRPr sz="2800">
                  <a:solidFill>
                    <a:schemeClr val="tx2"/>
                  </a:solidFill>
                  <a:latin typeface="Microsoft Sans Serif" pitchFamily="34" charset="0"/>
                  <a:cs typeface="Arial" charset="0"/>
                </a:defRPr>
              </a:lvl9pPr>
            </a:lstStyle>
            <a:p>
              <a:r>
                <a:rPr lang="en-GB" sz="1500" b="1" u="sng" kern="0">
                  <a:solidFill>
                    <a:srgbClr val="002060"/>
                  </a:solidFill>
                  <a:latin typeface="Calibri" panose="020F0502020204030204" pitchFamily="34" charset="0"/>
                  <a:cs typeface="Calibri" panose="020F0502020204030204" pitchFamily="34" charset="0"/>
                </a:rPr>
                <a:t>TOGAF-compliant Structural View</a:t>
              </a:r>
            </a:p>
          </p:txBody>
        </p:sp>
      </p:grpSp>
      <p:sp>
        <p:nvSpPr>
          <p:cNvPr id="10" name="TextBox 9">
            <a:extLst>
              <a:ext uri="{FF2B5EF4-FFF2-40B4-BE49-F238E27FC236}">
                <a16:creationId xmlns:a16="http://schemas.microsoft.com/office/drawing/2014/main" id="{F9B33ED5-8B96-4C98-AD47-D35D613D86FC}"/>
              </a:ext>
            </a:extLst>
          </p:cNvPr>
          <p:cNvSpPr txBox="1"/>
          <p:nvPr/>
        </p:nvSpPr>
        <p:spPr>
          <a:xfrm>
            <a:off x="124791" y="567517"/>
            <a:ext cx="3902925" cy="3647294"/>
          </a:xfrm>
          <a:prstGeom prst="rect">
            <a:avLst/>
          </a:prstGeom>
          <a:noFill/>
        </p:spPr>
        <p:txBody>
          <a:bodyPr wrap="square">
            <a:spAutoFit/>
          </a:bodyPr>
          <a:lstStyle/>
          <a:p>
            <a:r>
              <a:rPr lang="en-GB" sz="900">
                <a:solidFill>
                  <a:srgbClr val="2F528F"/>
                </a:solidFill>
                <a:latin typeface="Calibri" panose="020F0502020204030204" pitchFamily="34" charset="0"/>
                <a:cs typeface="Calibri" panose="020F0502020204030204" pitchFamily="34" charset="0"/>
              </a:rPr>
              <a:t>*Not explicitly stated in the TOGAF model but is general in practice and also ‘good sense’. </a:t>
            </a:r>
          </a:p>
        </p:txBody>
      </p:sp>
      <p:pic>
        <p:nvPicPr>
          <p:cNvPr id="4" name="Picture 3">
            <a:extLst>
              <a:ext uri="{FF2B5EF4-FFF2-40B4-BE49-F238E27FC236}">
                <a16:creationId xmlns:a16="http://schemas.microsoft.com/office/drawing/2014/main" id="{3BDAEFD7-6E57-4751-A75B-FD6D1DB0AC04}"/>
              </a:ext>
            </a:extLst>
          </p:cNvPr>
          <p:cNvPicPr>
            <a:picLocks noChangeAspect="1"/>
          </p:cNvPicPr>
          <p:nvPr/>
        </p:nvPicPr>
        <p:blipFill>
          <a:blip r:embed="rId4"/>
          <a:stretch>
            <a:fillRect/>
          </a:stretch>
        </p:blipFill>
        <p:spPr>
          <a:xfrm>
            <a:off x="7336632" y="3737098"/>
            <a:ext cx="434574" cy="95636"/>
          </a:xfrm>
          <a:prstGeom prst="rect">
            <a:avLst/>
          </a:prstGeom>
        </p:spPr>
      </p:pic>
      <p:graphicFrame>
        <p:nvGraphicFramePr>
          <p:cNvPr id="12" name="TextBox 4">
            <a:extLst>
              <a:ext uri="{FF2B5EF4-FFF2-40B4-BE49-F238E27FC236}">
                <a16:creationId xmlns:a16="http://schemas.microsoft.com/office/drawing/2014/main" id="{395F2490-39DA-8031-0D2D-F21AD5C19730}"/>
              </a:ext>
            </a:extLst>
          </p:cNvPr>
          <p:cNvGraphicFramePr/>
          <p:nvPr/>
        </p:nvGraphicFramePr>
        <p:xfrm>
          <a:off x="165100" y="1100139"/>
          <a:ext cx="3500169" cy="36472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AE95C4FB-023C-5001-1DD8-A9F0842856D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294073024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653174A-9FA5-43DB-8116-7179688DF567}"/>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Board – Responsibilities – 01/02</a:t>
            </a:r>
          </a:p>
        </p:txBody>
      </p:sp>
      <p:sp>
        <p:nvSpPr>
          <p:cNvPr id="4" name="Footer">
            <a:extLst>
              <a:ext uri="{FF2B5EF4-FFF2-40B4-BE49-F238E27FC236}">
                <a16:creationId xmlns:a16="http://schemas.microsoft.com/office/drawing/2014/main" id="{0EC840D0-A867-478C-AAC2-28C802F02A65}"/>
              </a:ext>
            </a:extLst>
          </p:cNvPr>
          <p:cNvSpPr>
            <a:spLocks noGrp="1"/>
          </p:cNvSpPr>
          <p:nvPr>
            <p:ph type="ftr" sz="quarter" idx="10"/>
          </p:nvPr>
        </p:nvSpPr>
        <p:spPr>
          <a:xfrm>
            <a:off x="7315200" y="4826000"/>
            <a:ext cx="444500" cy="304800"/>
          </a:xfrm>
        </p:spPr>
        <p:txBody>
          <a:bodyPr/>
          <a:lstStyle/>
          <a:p>
            <a:r>
              <a:rPr lang="en-GB">
                <a:solidFill>
                  <a:schemeClr val="bg1"/>
                </a:solidFill>
              </a:rPr>
              <a:t>8/24</a:t>
            </a:r>
          </a:p>
        </p:txBody>
      </p:sp>
      <p:sp>
        <p:nvSpPr>
          <p:cNvPr id="3" name="Ref">
            <a:extLst>
              <a:ext uri="{FF2B5EF4-FFF2-40B4-BE49-F238E27FC236}">
                <a16:creationId xmlns:a16="http://schemas.microsoft.com/office/drawing/2014/main" id="{757C811D-7847-4B39-8A45-34AF16E9EF3D}"/>
              </a:ext>
            </a:extLst>
          </p:cNvPr>
          <p:cNvSpPr/>
          <p:nvPr/>
        </p:nvSpPr>
        <p:spPr>
          <a:xfrm>
            <a:off x="897807"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21 : §4.2</a:t>
            </a:r>
          </a:p>
        </p:txBody>
      </p:sp>
      <p:sp>
        <p:nvSpPr>
          <p:cNvPr id="5" name="TextBox 4">
            <a:extLst>
              <a:ext uri="{FF2B5EF4-FFF2-40B4-BE49-F238E27FC236}">
                <a16:creationId xmlns:a16="http://schemas.microsoft.com/office/drawing/2014/main" id="{D9E36167-DB75-4084-8891-2557E6D398D3}"/>
              </a:ext>
            </a:extLst>
          </p:cNvPr>
          <p:cNvSpPr txBox="1"/>
          <p:nvPr/>
        </p:nvSpPr>
        <p:spPr>
          <a:xfrm>
            <a:off x="1463041" y="626174"/>
            <a:ext cx="5452878" cy="253916"/>
          </a:xfrm>
          <a:prstGeom prst="rect">
            <a:avLst/>
          </a:prstGeom>
          <a:noFill/>
        </p:spPr>
        <p:txBody>
          <a:bodyPr wrap="square">
            <a:spAutoFit/>
          </a:bodyPr>
          <a:lstStyle/>
          <a:p>
            <a:r>
              <a:rPr lang="en-GB" sz="1200" b="1">
                <a:solidFill>
                  <a:srgbClr val="2F528F"/>
                </a:solidFill>
                <a:latin typeface="Calibri" panose="020F0502020204030204" pitchFamily="34" charset="0"/>
                <a:cs typeface="Calibri" panose="020F0502020204030204" pitchFamily="34" charset="0"/>
              </a:rPr>
              <a:t>Is responsible, and accountable, for achieving some or all of:</a:t>
            </a:r>
          </a:p>
        </p:txBody>
      </p:sp>
      <p:graphicFrame>
        <p:nvGraphicFramePr>
          <p:cNvPr id="9" name="TextBox 1">
            <a:extLst>
              <a:ext uri="{FF2B5EF4-FFF2-40B4-BE49-F238E27FC236}">
                <a16:creationId xmlns:a16="http://schemas.microsoft.com/office/drawing/2014/main" id="{AB61F5F3-9CB7-09B6-18D2-41415FF505BE}"/>
              </a:ext>
            </a:extLst>
          </p:cNvPr>
          <p:cNvGraphicFramePr/>
          <p:nvPr>
            <p:extLst>
              <p:ext uri="{D42A27DB-BD31-4B8C-83A1-F6EECF244321}">
                <p14:modId xmlns:p14="http://schemas.microsoft.com/office/powerpoint/2010/main" val="1139442284"/>
              </p:ext>
            </p:extLst>
          </p:nvPr>
        </p:nvGraphicFramePr>
        <p:xfrm>
          <a:off x="111095" y="938154"/>
          <a:ext cx="4460905" cy="3579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extBox 2">
            <a:extLst>
              <a:ext uri="{FF2B5EF4-FFF2-40B4-BE49-F238E27FC236}">
                <a16:creationId xmlns:a16="http://schemas.microsoft.com/office/drawing/2014/main" id="{4A139F6F-9B42-0526-42C9-4C9116D4814C}"/>
              </a:ext>
            </a:extLst>
          </p:cNvPr>
          <p:cNvGraphicFramePr/>
          <p:nvPr/>
        </p:nvGraphicFramePr>
        <p:xfrm>
          <a:off x="4725931" y="938154"/>
          <a:ext cx="4379976" cy="35791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81E97E6C-C5BF-7EED-315F-E810EDFD4C9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232035781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653174A-9FA5-43DB-8116-7179688DF567}"/>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Board – Responsibilities – 02/02</a:t>
            </a:r>
          </a:p>
        </p:txBody>
      </p:sp>
      <p:sp>
        <p:nvSpPr>
          <p:cNvPr id="4" name="Footer">
            <a:extLst>
              <a:ext uri="{FF2B5EF4-FFF2-40B4-BE49-F238E27FC236}">
                <a16:creationId xmlns:a16="http://schemas.microsoft.com/office/drawing/2014/main" id="{9A833D42-8616-4682-AD1B-24268842B668}"/>
              </a:ext>
            </a:extLst>
          </p:cNvPr>
          <p:cNvSpPr>
            <a:spLocks noGrp="1"/>
          </p:cNvSpPr>
          <p:nvPr>
            <p:ph type="ftr" sz="quarter" idx="10"/>
          </p:nvPr>
        </p:nvSpPr>
        <p:spPr>
          <a:xfrm>
            <a:off x="7315200" y="4826000"/>
            <a:ext cx="444500" cy="304800"/>
          </a:xfrm>
        </p:spPr>
        <p:txBody>
          <a:bodyPr/>
          <a:lstStyle/>
          <a:p>
            <a:r>
              <a:rPr lang="en-GB">
                <a:solidFill>
                  <a:schemeClr val="bg1"/>
                </a:solidFill>
              </a:rPr>
              <a:t>9/24</a:t>
            </a:r>
          </a:p>
        </p:txBody>
      </p:sp>
      <p:sp>
        <p:nvSpPr>
          <p:cNvPr id="3" name="Ref">
            <a:extLst>
              <a:ext uri="{FF2B5EF4-FFF2-40B4-BE49-F238E27FC236}">
                <a16:creationId xmlns:a16="http://schemas.microsoft.com/office/drawing/2014/main" id="{757C811D-7847-4B39-8A45-34AF16E9EF3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21 : §4.2</a:t>
            </a:r>
          </a:p>
        </p:txBody>
      </p:sp>
      <p:graphicFrame>
        <p:nvGraphicFramePr>
          <p:cNvPr id="7" name="TextBox 2">
            <a:extLst>
              <a:ext uri="{FF2B5EF4-FFF2-40B4-BE49-F238E27FC236}">
                <a16:creationId xmlns:a16="http://schemas.microsoft.com/office/drawing/2014/main" id="{86FA1C4C-2F52-9F21-FEC9-99C8B70B68F2}"/>
              </a:ext>
            </a:extLst>
          </p:cNvPr>
          <p:cNvGraphicFramePr/>
          <p:nvPr/>
        </p:nvGraphicFramePr>
        <p:xfrm>
          <a:off x="323051" y="1327912"/>
          <a:ext cx="8497896" cy="2718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E37E59A1-BA2A-A953-9C6C-AA163820FBC8}"/>
              </a:ext>
            </a:extLst>
          </p:cNvPr>
          <p:cNvSpPr txBox="1"/>
          <p:nvPr/>
        </p:nvSpPr>
        <p:spPr>
          <a:xfrm>
            <a:off x="449039" y="820281"/>
            <a:ext cx="7623879" cy="276999"/>
          </a:xfrm>
          <a:prstGeom prst="rect">
            <a:avLst/>
          </a:prstGeom>
          <a:noFill/>
        </p:spPr>
        <p:txBody>
          <a:bodyPr wrap="square">
            <a:spAutoFit/>
          </a:bodyPr>
          <a:lstStyle/>
          <a:p>
            <a:pPr lvl="0"/>
            <a:r>
              <a:rPr lang="en-GB" sz="1350" b="1"/>
              <a:t>From a governance perspective, the Architecture Board is also responsible for:</a:t>
            </a:r>
            <a:endParaRPr lang="en-US" sz="1350" b="1"/>
          </a:p>
        </p:txBody>
      </p:sp>
      <p:sp>
        <p:nvSpPr>
          <p:cNvPr id="5" name="TextBox 4">
            <a:extLst>
              <a:ext uri="{FF2B5EF4-FFF2-40B4-BE49-F238E27FC236}">
                <a16:creationId xmlns:a16="http://schemas.microsoft.com/office/drawing/2014/main" id="{72D6957A-A4B3-CD91-0149-27BF7EC6035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243587462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558782-2FB2-41ED-B16C-BC379019D6F8}"/>
              </a:ext>
            </a:extLst>
          </p:cNvPr>
          <p:cNvPicPr>
            <a:picLocks noChangeAspect="1"/>
          </p:cNvPicPr>
          <p:nvPr/>
        </p:nvPicPr>
        <p:blipFill>
          <a:blip r:embed="rId3">
            <a:duotone>
              <a:schemeClr val="accent1">
                <a:shade val="45000"/>
                <a:satMod val="135000"/>
              </a:schemeClr>
              <a:prstClr val="white"/>
            </a:duotone>
          </a:blip>
          <a:stretch>
            <a:fillRect/>
          </a:stretch>
        </p:blipFill>
        <p:spPr>
          <a:xfrm>
            <a:off x="5766867" y="1095646"/>
            <a:ext cx="2743200" cy="254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a:extLst>
              <a:ext uri="{FF2B5EF4-FFF2-40B4-BE49-F238E27FC236}">
                <a16:creationId xmlns:a16="http://schemas.microsoft.com/office/drawing/2014/main" id="{3FC1015D-42DD-48C4-B379-21888B3FAA8B}"/>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Contracts – 01/03</a:t>
            </a:r>
          </a:p>
        </p:txBody>
      </p:sp>
      <p:sp>
        <p:nvSpPr>
          <p:cNvPr id="4" name="Footer">
            <a:extLst>
              <a:ext uri="{FF2B5EF4-FFF2-40B4-BE49-F238E27FC236}">
                <a16:creationId xmlns:a16="http://schemas.microsoft.com/office/drawing/2014/main" id="{F6ECC5EC-B927-415F-8D43-C20E8E5F666C}"/>
              </a:ext>
            </a:extLst>
          </p:cNvPr>
          <p:cNvSpPr>
            <a:spLocks noGrp="1"/>
          </p:cNvSpPr>
          <p:nvPr>
            <p:ph type="ftr" sz="quarter" idx="10"/>
          </p:nvPr>
        </p:nvSpPr>
        <p:spPr>
          <a:xfrm>
            <a:off x="7315200" y="4826000"/>
            <a:ext cx="444500" cy="304800"/>
          </a:xfrm>
        </p:spPr>
        <p:txBody>
          <a:bodyPr/>
          <a:lstStyle/>
          <a:p>
            <a:r>
              <a:rPr lang="en-GB">
                <a:solidFill>
                  <a:schemeClr val="bg1"/>
                </a:solidFill>
              </a:rPr>
              <a:t>11/24</a:t>
            </a:r>
          </a:p>
        </p:txBody>
      </p:sp>
      <p:sp>
        <p:nvSpPr>
          <p:cNvPr id="3" name="Ref">
            <a:extLst>
              <a:ext uri="{FF2B5EF4-FFF2-40B4-BE49-F238E27FC236}">
                <a16:creationId xmlns:a16="http://schemas.microsoft.com/office/drawing/2014/main" id="{70FD4452-15C4-4F5B-A9BA-0CB0D0C875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27 : §5.1</a:t>
            </a:r>
          </a:p>
        </p:txBody>
      </p:sp>
      <p:graphicFrame>
        <p:nvGraphicFramePr>
          <p:cNvPr id="13" name="TextBox 2">
            <a:extLst>
              <a:ext uri="{FF2B5EF4-FFF2-40B4-BE49-F238E27FC236}">
                <a16:creationId xmlns:a16="http://schemas.microsoft.com/office/drawing/2014/main" id="{EFAB0456-39C6-F573-5C78-B16E812943EC}"/>
              </a:ext>
            </a:extLst>
          </p:cNvPr>
          <p:cNvGraphicFramePr/>
          <p:nvPr>
            <p:extLst>
              <p:ext uri="{D42A27DB-BD31-4B8C-83A1-F6EECF244321}">
                <p14:modId xmlns:p14="http://schemas.microsoft.com/office/powerpoint/2010/main" val="1515162182"/>
              </p:ext>
            </p:extLst>
          </p:nvPr>
        </p:nvGraphicFramePr>
        <p:xfrm>
          <a:off x="355045" y="808360"/>
          <a:ext cx="4691561" cy="37822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B146D2FC-B302-EE7B-22BD-978142C77AC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Rectangle 5">
            <a:extLst>
              <a:ext uri="{FF2B5EF4-FFF2-40B4-BE49-F238E27FC236}">
                <a16:creationId xmlns:a16="http://schemas.microsoft.com/office/drawing/2014/main" id="{E2B0CC21-AADC-F096-1E9A-234962126AD9}"/>
              </a:ext>
            </a:extLst>
          </p:cNvPr>
          <p:cNvSpPr/>
          <p:nvPr/>
        </p:nvSpPr>
        <p:spPr>
          <a:xfrm>
            <a:off x="5750169" y="3640015"/>
            <a:ext cx="2857500" cy="10990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171209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FC1015D-42DD-48C4-B379-21888B3FAA8B}"/>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Contracts – 02/03</a:t>
            </a:r>
          </a:p>
        </p:txBody>
      </p:sp>
      <p:sp>
        <p:nvSpPr>
          <p:cNvPr id="4" name="Footer">
            <a:extLst>
              <a:ext uri="{FF2B5EF4-FFF2-40B4-BE49-F238E27FC236}">
                <a16:creationId xmlns:a16="http://schemas.microsoft.com/office/drawing/2014/main" id="{40A63F1E-5035-4A06-B8F8-EBAF342C3369}"/>
              </a:ext>
            </a:extLst>
          </p:cNvPr>
          <p:cNvSpPr>
            <a:spLocks noGrp="1"/>
          </p:cNvSpPr>
          <p:nvPr>
            <p:ph type="ftr" sz="quarter" idx="10"/>
          </p:nvPr>
        </p:nvSpPr>
        <p:spPr>
          <a:xfrm>
            <a:off x="7315200" y="4826000"/>
            <a:ext cx="444500" cy="304800"/>
          </a:xfrm>
        </p:spPr>
        <p:txBody>
          <a:bodyPr/>
          <a:lstStyle/>
          <a:p>
            <a:r>
              <a:rPr lang="en-GB">
                <a:solidFill>
                  <a:schemeClr val="bg1"/>
                </a:solidFill>
              </a:rPr>
              <a:t>12/24</a:t>
            </a:r>
          </a:p>
        </p:txBody>
      </p:sp>
      <p:sp>
        <p:nvSpPr>
          <p:cNvPr id="3" name="Ref">
            <a:extLst>
              <a:ext uri="{FF2B5EF4-FFF2-40B4-BE49-F238E27FC236}">
                <a16:creationId xmlns:a16="http://schemas.microsoft.com/office/drawing/2014/main" id="{70FD4452-15C4-4F5B-A9BA-0CB0D0C875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27 : §5.1</a:t>
            </a:r>
          </a:p>
        </p:txBody>
      </p:sp>
      <p:graphicFrame>
        <p:nvGraphicFramePr>
          <p:cNvPr id="9" name="Diagram 8">
            <a:extLst>
              <a:ext uri="{FF2B5EF4-FFF2-40B4-BE49-F238E27FC236}">
                <a16:creationId xmlns:a16="http://schemas.microsoft.com/office/drawing/2014/main" id="{49652996-5E6F-EB77-0008-62DC39C007A9}"/>
              </a:ext>
            </a:extLst>
          </p:cNvPr>
          <p:cNvGraphicFramePr/>
          <p:nvPr/>
        </p:nvGraphicFramePr>
        <p:xfrm>
          <a:off x="3223002" y="3280125"/>
          <a:ext cx="4958601" cy="1523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02689706-EAF2-4D82-8C4A-6797889776E6}"/>
              </a:ext>
            </a:extLst>
          </p:cNvPr>
          <p:cNvSpPr txBox="1"/>
          <p:nvPr/>
        </p:nvSpPr>
        <p:spPr>
          <a:xfrm>
            <a:off x="453814" y="559947"/>
            <a:ext cx="7775786" cy="230833"/>
          </a:xfrm>
          <a:prstGeom prst="rect">
            <a:avLst/>
          </a:prstGeom>
          <a:noFill/>
        </p:spPr>
        <p:txBody>
          <a:bodyPr wrap="square">
            <a:spAutoFit/>
          </a:bodyPr>
          <a:lstStyle/>
          <a:p>
            <a:r>
              <a:rPr lang="en-GB" sz="1050" b="1">
                <a:solidFill>
                  <a:srgbClr val="2F528F"/>
                </a:solidFill>
                <a:latin typeface="Calibri" panose="020F0502020204030204" pitchFamily="34" charset="0"/>
              </a:rPr>
              <a:t>By implementing a governed approach to the management of contracts, the following will be ensured:</a:t>
            </a:r>
          </a:p>
        </p:txBody>
      </p:sp>
      <p:graphicFrame>
        <p:nvGraphicFramePr>
          <p:cNvPr id="11" name="TextBox 2">
            <a:extLst>
              <a:ext uri="{FF2B5EF4-FFF2-40B4-BE49-F238E27FC236}">
                <a16:creationId xmlns:a16="http://schemas.microsoft.com/office/drawing/2014/main" id="{C147064C-BC3C-588B-ED8C-952B2FBDD4C7}"/>
              </a:ext>
            </a:extLst>
          </p:cNvPr>
          <p:cNvGraphicFramePr/>
          <p:nvPr/>
        </p:nvGraphicFramePr>
        <p:xfrm>
          <a:off x="3418502" y="835385"/>
          <a:ext cx="4567600" cy="25374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Picture 11">
            <a:extLst>
              <a:ext uri="{FF2B5EF4-FFF2-40B4-BE49-F238E27FC236}">
                <a16:creationId xmlns:a16="http://schemas.microsoft.com/office/drawing/2014/main" id="{D3482A8E-4A3F-2DC9-21CD-9FEC04DEBAEE}"/>
              </a:ext>
            </a:extLst>
          </p:cNvPr>
          <p:cNvPicPr>
            <a:picLocks noChangeAspect="1"/>
          </p:cNvPicPr>
          <p:nvPr/>
        </p:nvPicPr>
        <p:blipFill>
          <a:blip r:embed="rId13"/>
          <a:stretch>
            <a:fillRect/>
          </a:stretch>
        </p:blipFill>
        <p:spPr>
          <a:xfrm rot="5400000">
            <a:off x="-371875" y="1616468"/>
            <a:ext cx="4041626" cy="2390249"/>
          </a:xfrm>
          <a:prstGeom prst="rect">
            <a:avLst/>
          </a:prstGeom>
        </p:spPr>
      </p:pic>
      <p:sp>
        <p:nvSpPr>
          <p:cNvPr id="5" name="TextBox 4">
            <a:extLst>
              <a:ext uri="{FF2B5EF4-FFF2-40B4-BE49-F238E27FC236}">
                <a16:creationId xmlns:a16="http://schemas.microsoft.com/office/drawing/2014/main" id="{99F75F06-EBF7-B9E6-0D4B-9E54416C85C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71779798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FC1015D-42DD-48C4-B379-21888B3FAA8B}"/>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Contracts – 03/03</a:t>
            </a:r>
          </a:p>
        </p:txBody>
      </p:sp>
      <p:sp>
        <p:nvSpPr>
          <p:cNvPr id="6" name="Footer">
            <a:extLst>
              <a:ext uri="{FF2B5EF4-FFF2-40B4-BE49-F238E27FC236}">
                <a16:creationId xmlns:a16="http://schemas.microsoft.com/office/drawing/2014/main" id="{72224960-ED5B-4593-9AE5-F7FCB0E2E351}"/>
              </a:ext>
            </a:extLst>
          </p:cNvPr>
          <p:cNvSpPr>
            <a:spLocks noGrp="1"/>
          </p:cNvSpPr>
          <p:nvPr>
            <p:ph type="ftr" sz="quarter" idx="10"/>
          </p:nvPr>
        </p:nvSpPr>
        <p:spPr>
          <a:xfrm>
            <a:off x="7315200" y="4826000"/>
            <a:ext cx="444500" cy="304800"/>
          </a:xfrm>
        </p:spPr>
        <p:txBody>
          <a:bodyPr/>
          <a:lstStyle/>
          <a:p>
            <a:r>
              <a:rPr lang="en-GB">
                <a:solidFill>
                  <a:schemeClr val="bg1"/>
                </a:solidFill>
              </a:rPr>
              <a:t>13/24</a:t>
            </a:r>
          </a:p>
        </p:txBody>
      </p:sp>
      <p:sp>
        <p:nvSpPr>
          <p:cNvPr id="3" name="Ref">
            <a:extLst>
              <a:ext uri="{FF2B5EF4-FFF2-40B4-BE49-F238E27FC236}">
                <a16:creationId xmlns:a16="http://schemas.microsoft.com/office/drawing/2014/main" id="{70FD4452-15C4-4F5B-A9BA-0CB0D0C875BD}"/>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27 : §5.1</a:t>
            </a:r>
          </a:p>
        </p:txBody>
      </p:sp>
      <p:graphicFrame>
        <p:nvGraphicFramePr>
          <p:cNvPr id="8" name="Diagram 7">
            <a:extLst>
              <a:ext uri="{FF2B5EF4-FFF2-40B4-BE49-F238E27FC236}">
                <a16:creationId xmlns:a16="http://schemas.microsoft.com/office/drawing/2014/main" id="{DCCC61F9-5259-69D8-4D3A-727B9B18DA24}"/>
              </a:ext>
            </a:extLst>
          </p:cNvPr>
          <p:cNvGraphicFramePr/>
          <p:nvPr/>
        </p:nvGraphicFramePr>
        <p:xfrm>
          <a:off x="2473335" y="1029639"/>
          <a:ext cx="6526524" cy="2237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15ED17B0-2537-3EB3-BE43-AD74A41FD12D}"/>
              </a:ext>
            </a:extLst>
          </p:cNvPr>
          <p:cNvGraphicFramePr/>
          <p:nvPr/>
        </p:nvGraphicFramePr>
        <p:xfrm>
          <a:off x="889000" y="3696025"/>
          <a:ext cx="7412318" cy="76174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Rectangle: Rounded Corners 13">
            <a:extLst>
              <a:ext uri="{FF2B5EF4-FFF2-40B4-BE49-F238E27FC236}">
                <a16:creationId xmlns:a16="http://schemas.microsoft.com/office/drawing/2014/main" id="{FEA36FF0-D8AC-5532-CE96-38B8BC0B42DD}"/>
              </a:ext>
            </a:extLst>
          </p:cNvPr>
          <p:cNvSpPr/>
          <p:nvPr/>
        </p:nvSpPr>
        <p:spPr>
          <a:xfrm>
            <a:off x="1082502" y="3584940"/>
            <a:ext cx="7025313" cy="672617"/>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2F528F"/>
                </a:solidFill>
              </a:rPr>
              <a:t>* In large and international organizations, the commissioning of ‘local’ divisions to do work is equivalent to subcontracting to a third party.</a:t>
            </a:r>
            <a:endParaRPr lang="en-US" sz="1350">
              <a:solidFill>
                <a:srgbClr val="2F528F"/>
              </a:solidFill>
            </a:endParaRPr>
          </a:p>
        </p:txBody>
      </p:sp>
      <p:pic>
        <p:nvPicPr>
          <p:cNvPr id="10" name="Picture 9">
            <a:extLst>
              <a:ext uri="{FF2B5EF4-FFF2-40B4-BE49-F238E27FC236}">
                <a16:creationId xmlns:a16="http://schemas.microsoft.com/office/drawing/2014/main" id="{3CBA95EB-EF51-8C7D-CBB3-B4B86E216CC1}"/>
              </a:ext>
            </a:extLst>
          </p:cNvPr>
          <p:cNvPicPr>
            <a:picLocks noChangeAspect="1"/>
          </p:cNvPicPr>
          <p:nvPr/>
        </p:nvPicPr>
        <p:blipFill rotWithShape="1">
          <a:blip r:embed="rId13"/>
          <a:srcRect l="1727" t="993" r="2323"/>
          <a:stretch/>
        </p:blipFill>
        <p:spPr>
          <a:xfrm>
            <a:off x="731685" y="935766"/>
            <a:ext cx="1741650" cy="2290187"/>
          </a:xfrm>
          <a:prstGeom prst="rect">
            <a:avLst/>
          </a:prstGeom>
        </p:spPr>
      </p:pic>
    </p:spTree>
    <p:extLst>
      <p:ext uri="{BB962C8B-B14F-4D97-AF65-F5344CB8AC3E}">
        <p14:creationId xmlns:p14="http://schemas.microsoft.com/office/powerpoint/2010/main" val="2676862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F2E7910-6BD7-5E35-75D3-86C1BD5AAE5F}"/>
              </a:ext>
            </a:extLst>
          </p:cNvPr>
          <p:cNvSpPr/>
          <p:nvPr/>
        </p:nvSpPr>
        <p:spPr>
          <a:xfrm>
            <a:off x="178493" y="833642"/>
            <a:ext cx="8707342" cy="961314"/>
          </a:xfrm>
          <a:prstGeom prst="rect">
            <a:avLst/>
          </a:prstGeom>
          <a:solidFill>
            <a:schemeClr val="bg2">
              <a:lumMod val="9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500"/>
          </a:p>
        </p:txBody>
      </p:sp>
      <p:sp>
        <p:nvSpPr>
          <p:cNvPr id="2" name="Title">
            <a:extLst>
              <a:ext uri="{FF2B5EF4-FFF2-40B4-BE49-F238E27FC236}">
                <a16:creationId xmlns:a16="http://schemas.microsoft.com/office/drawing/2014/main" id="{3C9E0A85-688A-400D-B368-786DD694533F}"/>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What is an Architecture ?</a:t>
            </a:r>
          </a:p>
        </p:txBody>
      </p:sp>
      <p:sp>
        <p:nvSpPr>
          <p:cNvPr id="3" name="Footer">
            <a:extLst>
              <a:ext uri="{FF2B5EF4-FFF2-40B4-BE49-F238E27FC236}">
                <a16:creationId xmlns:a16="http://schemas.microsoft.com/office/drawing/2014/main" id="{0B19F0DC-B3C3-44D2-8C0A-CDD8E64AE80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18/40</a:t>
            </a:r>
          </a:p>
        </p:txBody>
      </p:sp>
      <p:sp>
        <p:nvSpPr>
          <p:cNvPr id="5" name="TextBox 4">
            <a:extLst>
              <a:ext uri="{FF2B5EF4-FFF2-40B4-BE49-F238E27FC236}">
                <a16:creationId xmlns:a16="http://schemas.microsoft.com/office/drawing/2014/main" id="{51289AE5-8553-4E4F-93EA-5AB0A229AF10}"/>
              </a:ext>
            </a:extLst>
          </p:cNvPr>
          <p:cNvSpPr txBox="1"/>
          <p:nvPr/>
        </p:nvSpPr>
        <p:spPr>
          <a:xfrm>
            <a:off x="145109" y="923456"/>
            <a:ext cx="4575028" cy="900247"/>
          </a:xfrm>
          <a:prstGeom prst="rect">
            <a:avLst/>
          </a:prstGeom>
          <a:noFill/>
        </p:spPr>
        <p:txBody>
          <a:bodyPr wrap="square">
            <a:spAutoFit/>
          </a:bodyPr>
          <a:lstStyle/>
          <a:p>
            <a:r>
              <a:rPr lang="en-GB">
                <a:solidFill>
                  <a:srgbClr val="2F528F"/>
                </a:solidFill>
                <a:latin typeface="Calibri" panose="020F0502020204030204" pitchFamily="34" charset="0"/>
              </a:rPr>
              <a:t>An Architecture is the fundamental concepts or properties of a system in its environment, embodied in:</a:t>
            </a:r>
          </a:p>
        </p:txBody>
      </p:sp>
      <p:sp>
        <p:nvSpPr>
          <p:cNvPr id="12" name="Text Box 4">
            <a:extLst>
              <a:ext uri="{FF2B5EF4-FFF2-40B4-BE49-F238E27FC236}">
                <a16:creationId xmlns:a16="http://schemas.microsoft.com/office/drawing/2014/main" id="{0B4105EA-3924-4C21-B57C-BEE349CF49DC}"/>
              </a:ext>
            </a:extLst>
          </p:cNvPr>
          <p:cNvSpPr txBox="1">
            <a:spLocks noChangeArrowheads="1"/>
          </p:cNvSpPr>
          <p:nvPr/>
        </p:nvSpPr>
        <p:spPr bwMode="auto">
          <a:xfrm>
            <a:off x="3475249" y="3924908"/>
            <a:ext cx="2656522" cy="19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94" tIns="35097" rIns="67494" bIns="35097">
            <a:spAutoFit/>
          </a:bodyPr>
          <a:lstStyle>
            <a:lvl1pPr>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1pPr>
            <a:lvl2pPr>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2pPr>
            <a:lvl3pPr>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3pPr>
            <a:lvl4pPr marL="1370013">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4pPr>
            <a:lvl5pPr>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5pPr>
            <a:lvl6pPr fontAlgn="base">
              <a:spcBef>
                <a:spcPct val="0"/>
              </a:spcBef>
              <a:spcAft>
                <a:spcPct val="0"/>
              </a:spcAft>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6pPr>
            <a:lvl7pPr fontAlgn="base">
              <a:spcBef>
                <a:spcPct val="0"/>
              </a:spcBef>
              <a:spcAft>
                <a:spcPct val="0"/>
              </a:spcAft>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7pPr>
            <a:lvl8pPr fontAlgn="base">
              <a:spcBef>
                <a:spcPct val="0"/>
              </a:spcBef>
              <a:spcAft>
                <a:spcPct val="0"/>
              </a:spcAft>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8pPr>
            <a:lvl9pPr fontAlgn="base">
              <a:spcBef>
                <a:spcPct val="0"/>
              </a:spcBef>
              <a:spcAft>
                <a:spcPct val="0"/>
              </a:spcAft>
              <a:tabLst>
                <a:tab pos="0" algn="l"/>
                <a:tab pos="914400" algn="l"/>
                <a:tab pos="1828800" algn="l"/>
                <a:tab pos="2743200" algn="l"/>
                <a:tab pos="3656013" algn="l"/>
                <a:tab pos="4572000" algn="l"/>
                <a:tab pos="5486400" algn="l"/>
                <a:tab pos="6400800" algn="l"/>
                <a:tab pos="7315200" algn="l"/>
                <a:tab pos="8228013" algn="l"/>
                <a:tab pos="9144000" algn="l"/>
                <a:tab pos="10056813" algn="l"/>
              </a:tabLst>
              <a:defRPr sz="2400">
                <a:solidFill>
                  <a:schemeClr val="tx1"/>
                </a:solidFill>
                <a:latin typeface="Times New Roman" charset="0"/>
                <a:ea typeface="ＭＳ Ｐゴシック" charset="0"/>
              </a:defRPr>
            </a:lvl9pPr>
          </a:lstStyle>
          <a:p>
            <a:pPr algn="ctr" eaLnBrk="0" hangingPunct="0">
              <a:lnSpc>
                <a:spcPct val="93000"/>
              </a:lnSpc>
              <a:buClr>
                <a:srgbClr val="000000"/>
              </a:buClr>
              <a:buSzPct val="100000"/>
              <a:buFont typeface="Times New Roman" charset="0"/>
              <a:buNone/>
            </a:pPr>
            <a:r>
              <a:rPr lang="en-GB" sz="900">
                <a:solidFill>
                  <a:srgbClr val="2F528F"/>
                </a:solidFill>
                <a:latin typeface="Calibri" panose="020F0502020204030204" pitchFamily="34" charset="0"/>
                <a:ea typeface="+mn-ea"/>
              </a:rPr>
              <a:t>Adapted from ISO/IEC/IEEE 42010:2011</a:t>
            </a:r>
          </a:p>
        </p:txBody>
      </p:sp>
      <p:graphicFrame>
        <p:nvGraphicFramePr>
          <p:cNvPr id="13" name="TextBox 4">
            <a:extLst>
              <a:ext uri="{FF2B5EF4-FFF2-40B4-BE49-F238E27FC236}">
                <a16:creationId xmlns:a16="http://schemas.microsoft.com/office/drawing/2014/main" id="{90BC1768-4F01-1314-82DA-CB8E676787B0}"/>
              </a:ext>
            </a:extLst>
          </p:cNvPr>
          <p:cNvGraphicFramePr/>
          <p:nvPr/>
        </p:nvGraphicFramePr>
        <p:xfrm>
          <a:off x="303432" y="1884770"/>
          <a:ext cx="4600739" cy="137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Diagram, engineering drawing&#10;&#10;Description automatically generated">
            <a:extLst>
              <a:ext uri="{FF2B5EF4-FFF2-40B4-BE49-F238E27FC236}">
                <a16:creationId xmlns:a16="http://schemas.microsoft.com/office/drawing/2014/main" id="{04C380B3-A49E-315E-833E-B76CCE3FBF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4723" y="911865"/>
            <a:ext cx="1941660" cy="1286034"/>
          </a:xfrm>
          <a:prstGeom prst="rect">
            <a:avLst/>
          </a:prstGeom>
          <a:ln>
            <a:noFill/>
          </a:ln>
          <a:effectLst>
            <a:outerShdw blurRad="292100" dist="139700" dir="2700000" algn="tl" rotWithShape="0">
              <a:srgbClr val="333333">
                <a:alpha val="41000"/>
              </a:srgbClr>
            </a:outerShdw>
          </a:effectLst>
        </p:spPr>
      </p:pic>
      <p:pic>
        <p:nvPicPr>
          <p:cNvPr id="7" name="Picture 6">
            <a:extLst>
              <a:ext uri="{FF2B5EF4-FFF2-40B4-BE49-F238E27FC236}">
                <a16:creationId xmlns:a16="http://schemas.microsoft.com/office/drawing/2014/main" id="{9A04E817-ADE5-45CD-9A48-1CCF931835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48505" y="2027248"/>
            <a:ext cx="1552694" cy="1537133"/>
          </a:xfrm>
          <a:prstGeom prst="rect">
            <a:avLst/>
          </a:prstGeom>
          <a:ln>
            <a:noFill/>
          </a:ln>
          <a:effectLst>
            <a:outerShdw blurRad="292100" dist="139700" dir="2700000" algn="tl" rotWithShape="0">
              <a:srgbClr val="333333">
                <a:alpha val="50000"/>
              </a:srgbClr>
            </a:outerShdw>
          </a:effectLst>
        </p:spPr>
      </p:pic>
      <p:pic>
        <p:nvPicPr>
          <p:cNvPr id="9" name="Picture 8">
            <a:extLst>
              <a:ext uri="{FF2B5EF4-FFF2-40B4-BE49-F238E27FC236}">
                <a16:creationId xmlns:a16="http://schemas.microsoft.com/office/drawing/2014/main" id="{B156C099-2006-4BA6-B7AC-60B6AB115C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6368003" y="1703982"/>
            <a:ext cx="1404049" cy="139090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D31BB552-4752-4F6C-991B-EA301A8E65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62192" y="2910848"/>
            <a:ext cx="1060509" cy="1327347"/>
          </a:xfrm>
          <a:prstGeom prst="rect">
            <a:avLst/>
          </a:prstGeom>
          <a:ln>
            <a:noFill/>
          </a:ln>
          <a:effectLst>
            <a:outerShdw blurRad="292100" dist="139700" dir="2700000" algn="tl" rotWithShape="0">
              <a:srgbClr val="333333">
                <a:alpha val="40000"/>
              </a:srgbClr>
            </a:outerShdw>
          </a:effectLst>
        </p:spPr>
      </p:pic>
      <p:sp>
        <p:nvSpPr>
          <p:cNvPr id="4" name="TextBox 3">
            <a:extLst>
              <a:ext uri="{FF2B5EF4-FFF2-40B4-BE49-F238E27FC236}">
                <a16:creationId xmlns:a16="http://schemas.microsoft.com/office/drawing/2014/main" id="{57E03992-60D3-993B-304C-53B0F1E3180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07202005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5D4FB68-5801-4DF9-A328-682917DDAF66}"/>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Compliance</a:t>
            </a:r>
          </a:p>
        </p:txBody>
      </p:sp>
      <p:sp>
        <p:nvSpPr>
          <p:cNvPr id="4" name="Footer">
            <a:extLst>
              <a:ext uri="{FF2B5EF4-FFF2-40B4-BE49-F238E27FC236}">
                <a16:creationId xmlns:a16="http://schemas.microsoft.com/office/drawing/2014/main" id="{DB8B305D-A144-4571-95C7-8641A4013E67}"/>
              </a:ext>
            </a:extLst>
          </p:cNvPr>
          <p:cNvSpPr>
            <a:spLocks noGrp="1"/>
          </p:cNvSpPr>
          <p:nvPr>
            <p:ph type="ftr" sz="quarter" idx="10"/>
          </p:nvPr>
        </p:nvSpPr>
        <p:spPr>
          <a:xfrm>
            <a:off x="7315200" y="4826000"/>
            <a:ext cx="444500" cy="304800"/>
          </a:xfrm>
        </p:spPr>
        <p:txBody>
          <a:bodyPr/>
          <a:lstStyle/>
          <a:p>
            <a:r>
              <a:rPr lang="en-GB">
                <a:solidFill>
                  <a:schemeClr val="bg1"/>
                </a:solidFill>
              </a:rPr>
              <a:t>14/24</a:t>
            </a:r>
          </a:p>
        </p:txBody>
      </p:sp>
      <p:sp>
        <p:nvSpPr>
          <p:cNvPr id="3" name="Ref">
            <a:extLst>
              <a:ext uri="{FF2B5EF4-FFF2-40B4-BE49-F238E27FC236}">
                <a16:creationId xmlns:a16="http://schemas.microsoft.com/office/drawing/2014/main" id="{1AC8E727-BD59-4828-82D8-F04F5877FCF7}"/>
              </a:ext>
            </a:extLst>
          </p:cNvPr>
          <p:cNvSpPr/>
          <p:nvPr/>
        </p:nvSpPr>
        <p:spPr>
          <a:xfrm>
            <a:off x="889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Enterprise Architecture Capability and Governance : Page 31 : §6.1</a:t>
            </a:r>
          </a:p>
        </p:txBody>
      </p:sp>
      <p:graphicFrame>
        <p:nvGraphicFramePr>
          <p:cNvPr id="5" name="Diagram 4">
            <a:extLst>
              <a:ext uri="{FF2B5EF4-FFF2-40B4-BE49-F238E27FC236}">
                <a16:creationId xmlns:a16="http://schemas.microsoft.com/office/drawing/2014/main" id="{125FDC58-E05B-FC9C-04BF-5EE9E8884E8B}"/>
              </a:ext>
            </a:extLst>
          </p:cNvPr>
          <p:cNvGraphicFramePr/>
          <p:nvPr/>
        </p:nvGraphicFramePr>
        <p:xfrm>
          <a:off x="-694481" y="798845"/>
          <a:ext cx="9838481" cy="1848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1BD8BCD9-6439-4791-8F3B-D77770ED8A1C}"/>
              </a:ext>
            </a:extLst>
          </p:cNvPr>
          <p:cNvSpPr txBox="1"/>
          <p:nvPr/>
        </p:nvSpPr>
        <p:spPr>
          <a:xfrm>
            <a:off x="2863004" y="3005827"/>
            <a:ext cx="4475038" cy="1338828"/>
          </a:xfrm>
          <a:prstGeom prst="rect">
            <a:avLst/>
          </a:prstGeom>
          <a:noFill/>
        </p:spPr>
        <p:txBody>
          <a:bodyPr wrap="square">
            <a:spAutoFit/>
          </a:bodyPr>
          <a:lstStyle/>
          <a:p>
            <a:r>
              <a:rPr lang="en-GB" sz="1500">
                <a:solidFill>
                  <a:srgbClr val="2F528F"/>
                </a:solidFill>
                <a:latin typeface="Calibri" panose="020F0502020204030204" pitchFamily="34" charset="0"/>
              </a:rPr>
              <a:t>Two complementary processes:</a:t>
            </a:r>
          </a:p>
          <a:p>
            <a:pPr marL="214313" indent="-214313">
              <a:spcBef>
                <a:spcPts val="450"/>
              </a:spcBef>
              <a:buFont typeface="Courier New" panose="02070309020205020404" pitchFamily="49" charset="0"/>
              <a:buChar char="o"/>
            </a:pPr>
            <a:r>
              <a:rPr lang="en-GB" sz="1500">
                <a:solidFill>
                  <a:srgbClr val="2F528F"/>
                </a:solidFill>
                <a:latin typeface="Calibri" panose="020F0502020204030204" pitchFamily="34" charset="0"/>
              </a:rPr>
              <a:t>Prepare a series of Project Architectures</a:t>
            </a:r>
          </a:p>
          <a:p>
            <a:pPr marL="214313" indent="-214313">
              <a:spcBef>
                <a:spcPts val="450"/>
              </a:spcBef>
              <a:buFont typeface="Courier New" panose="02070309020205020404" pitchFamily="49" charset="0"/>
              <a:buChar char="o"/>
            </a:pPr>
            <a:r>
              <a:rPr lang="en-GB" sz="1500">
                <a:solidFill>
                  <a:srgbClr val="2F528F"/>
                </a:solidFill>
                <a:latin typeface="Calibri" panose="020F0502020204030204" pitchFamily="34" charset="0"/>
              </a:rPr>
              <a:t>A formal Architecture Compliance review</a:t>
            </a:r>
          </a:p>
        </p:txBody>
      </p:sp>
      <p:sp>
        <p:nvSpPr>
          <p:cNvPr id="6" name="TextBox 5">
            <a:extLst>
              <a:ext uri="{FF2B5EF4-FFF2-40B4-BE49-F238E27FC236}">
                <a16:creationId xmlns:a16="http://schemas.microsoft.com/office/drawing/2014/main" id="{93364E88-B030-BEA2-9C8A-3BB156B8E6B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Tree>
    <p:extLst>
      <p:ext uri="{BB962C8B-B14F-4D97-AF65-F5344CB8AC3E}">
        <p14:creationId xmlns:p14="http://schemas.microsoft.com/office/powerpoint/2010/main" val="373976772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b="1">
                <a:solidFill>
                  <a:srgbClr val="2F528F"/>
                </a:solidFill>
              </a:rPr>
              <a:t>Summary of Module 06</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22/24</a:t>
            </a:r>
          </a:p>
        </p:txBody>
      </p:sp>
      <p:sp>
        <p:nvSpPr>
          <p:cNvPr id="14" name="Freeform: Shape 13">
            <a:extLst>
              <a:ext uri="{FF2B5EF4-FFF2-40B4-BE49-F238E27FC236}">
                <a16:creationId xmlns:a16="http://schemas.microsoft.com/office/drawing/2014/main" id="{C1285C69-F947-0D81-0E1F-354EB12EEB68}"/>
              </a:ext>
            </a:extLst>
          </p:cNvPr>
          <p:cNvSpPr/>
          <p:nvPr/>
        </p:nvSpPr>
        <p:spPr>
          <a:xfrm>
            <a:off x="2204792" y="1445932"/>
            <a:ext cx="1591332" cy="786917"/>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i="0" kern="1200"/>
              <a:t>6.2a: Explain why Architecture Governance is beneficial</a:t>
            </a:r>
            <a:endParaRPr lang="en-US" sz="1200" kern="1200"/>
          </a:p>
        </p:txBody>
      </p:sp>
      <p:sp>
        <p:nvSpPr>
          <p:cNvPr id="15" name="Freeform: Shape 14">
            <a:extLst>
              <a:ext uri="{FF2B5EF4-FFF2-40B4-BE49-F238E27FC236}">
                <a16:creationId xmlns:a16="http://schemas.microsoft.com/office/drawing/2014/main" id="{4C6D9690-D01C-1444-24C0-118AF6142D12}"/>
              </a:ext>
            </a:extLst>
          </p:cNvPr>
          <p:cNvSpPr/>
          <p:nvPr/>
        </p:nvSpPr>
        <p:spPr>
          <a:xfrm>
            <a:off x="6245998" y="1411469"/>
            <a:ext cx="1591332" cy="820190"/>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0" i="0" kern="1200"/>
              <a:t>6.3a/c: Briefly explain the role of an Architecture Board and its responsibilities</a:t>
            </a:r>
            <a:endParaRPr lang="en-US" sz="1200" kern="1200"/>
          </a:p>
        </p:txBody>
      </p:sp>
      <p:sp>
        <p:nvSpPr>
          <p:cNvPr id="16" name="Freeform: Shape 15">
            <a:extLst>
              <a:ext uri="{FF2B5EF4-FFF2-40B4-BE49-F238E27FC236}">
                <a16:creationId xmlns:a16="http://schemas.microsoft.com/office/drawing/2014/main" id="{B7F3B307-40AB-C94D-5DF2-F901A4D9BF0D}"/>
              </a:ext>
            </a:extLst>
          </p:cNvPr>
          <p:cNvSpPr/>
          <p:nvPr/>
        </p:nvSpPr>
        <p:spPr>
          <a:xfrm>
            <a:off x="210355" y="2497522"/>
            <a:ext cx="1591332" cy="954799"/>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0" i="0" kern="1200"/>
              <a:t>6.4d: Briefly explain the role of Architecture Contracts</a:t>
            </a:r>
            <a:endParaRPr lang="en-US" sz="1200" kern="1200"/>
          </a:p>
        </p:txBody>
      </p:sp>
      <p:sp>
        <p:nvSpPr>
          <p:cNvPr id="17" name="Freeform: Shape 16">
            <a:extLst>
              <a:ext uri="{FF2B5EF4-FFF2-40B4-BE49-F238E27FC236}">
                <a16:creationId xmlns:a16="http://schemas.microsoft.com/office/drawing/2014/main" id="{FCFA1EB3-59A7-1CEC-310A-B5A7D0B1FDF5}"/>
              </a:ext>
            </a:extLst>
          </p:cNvPr>
          <p:cNvSpPr/>
          <p:nvPr/>
        </p:nvSpPr>
        <p:spPr>
          <a:xfrm>
            <a:off x="2204792" y="2497522"/>
            <a:ext cx="1591332" cy="954799"/>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0" i="0" kern="1200"/>
              <a:t>6.5e: Briefly explain the need for Architecture Compliance</a:t>
            </a:r>
            <a:endParaRPr lang="en-US" sz="1200" kern="1200"/>
          </a:p>
        </p:txBody>
      </p:sp>
      <p:sp>
        <p:nvSpPr>
          <p:cNvPr id="13" name="TextBox 12">
            <a:extLst>
              <a:ext uri="{FF2B5EF4-FFF2-40B4-BE49-F238E27FC236}">
                <a16:creationId xmlns:a16="http://schemas.microsoft.com/office/drawing/2014/main" id="{BCD5DDFD-EEB5-42F5-8598-DC240340467F}"/>
              </a:ext>
            </a:extLst>
          </p:cNvPr>
          <p:cNvSpPr txBox="1"/>
          <p:nvPr/>
        </p:nvSpPr>
        <p:spPr>
          <a:xfrm>
            <a:off x="236521" y="932698"/>
            <a:ext cx="7548479" cy="300083"/>
          </a:xfrm>
          <a:prstGeom prst="rect">
            <a:avLst/>
          </a:prstGeom>
          <a:solidFill>
            <a:srgbClr val="4472C4"/>
          </a:solidFill>
        </p:spPr>
        <p:txBody>
          <a:bodyPr wrap="square">
            <a:noAutofit/>
          </a:bodyPr>
          <a:lstStyle/>
          <a:p>
            <a:r>
              <a:rPr lang="en-US" sz="1500">
                <a:solidFill>
                  <a:schemeClr val="bg1"/>
                </a:solidFill>
                <a:latin typeface="Calibri" panose="020F0502020204030204" pitchFamily="34" charset="0"/>
              </a:rPr>
              <a:t>The 8 Learning Points covered in Module 06 are:​</a:t>
            </a:r>
            <a:endParaRPr lang="en-NL" sz="1500">
              <a:solidFill>
                <a:schemeClr val="bg1"/>
              </a:solidFill>
            </a:endParaRPr>
          </a:p>
        </p:txBody>
      </p:sp>
      <p:sp>
        <p:nvSpPr>
          <p:cNvPr id="4" name="TextBox 3">
            <a:extLst>
              <a:ext uri="{FF2B5EF4-FFF2-40B4-BE49-F238E27FC236}">
                <a16:creationId xmlns:a16="http://schemas.microsoft.com/office/drawing/2014/main" id="{54D359C3-8B7F-B918-674B-614401E41F8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20" name="Freeform: Shape 19">
            <a:extLst>
              <a:ext uri="{FF2B5EF4-FFF2-40B4-BE49-F238E27FC236}">
                <a16:creationId xmlns:a16="http://schemas.microsoft.com/office/drawing/2014/main" id="{093E39DC-4667-BC1C-B3F7-861C0E33F41D}"/>
              </a:ext>
            </a:extLst>
          </p:cNvPr>
          <p:cNvSpPr/>
          <p:nvPr/>
        </p:nvSpPr>
        <p:spPr>
          <a:xfrm>
            <a:off x="236521" y="1445932"/>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6.1a : Briefly explain the concept of Architecture Governance</a:t>
            </a:r>
            <a:endParaRPr lang="en-US" sz="1200"/>
          </a:p>
        </p:txBody>
      </p:sp>
      <p:sp>
        <p:nvSpPr>
          <p:cNvPr id="21" name="Freeform: Shape 20">
            <a:extLst>
              <a:ext uri="{FF2B5EF4-FFF2-40B4-BE49-F238E27FC236}">
                <a16:creationId xmlns:a16="http://schemas.microsoft.com/office/drawing/2014/main" id="{BF993B43-551F-AEF8-476E-DB4FF233A981}"/>
              </a:ext>
            </a:extLst>
          </p:cNvPr>
          <p:cNvSpPr/>
          <p:nvPr/>
        </p:nvSpPr>
        <p:spPr>
          <a:xfrm>
            <a:off x="4225395" y="1421658"/>
            <a:ext cx="1539000" cy="810000"/>
          </a:xfrm>
          <a:custGeom>
            <a:avLst/>
            <a:gdLst>
              <a:gd name="connsiteX0" fmla="*/ 0 w 1724185"/>
              <a:gd name="connsiteY0" fmla="*/ 0 h 1034511"/>
              <a:gd name="connsiteX1" fmla="*/ 1724185 w 1724185"/>
              <a:gd name="connsiteY1" fmla="*/ 0 h 1034511"/>
              <a:gd name="connsiteX2" fmla="*/ 1724185 w 1724185"/>
              <a:gd name="connsiteY2" fmla="*/ 1034511 h 1034511"/>
              <a:gd name="connsiteX3" fmla="*/ 0 w 1724185"/>
              <a:gd name="connsiteY3" fmla="*/ 1034511 h 1034511"/>
              <a:gd name="connsiteX4" fmla="*/ 0 w 1724185"/>
              <a:gd name="connsiteY4" fmla="*/ 0 h 103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85" h="1034511">
                <a:moveTo>
                  <a:pt x="0" y="0"/>
                </a:moveTo>
                <a:lnTo>
                  <a:pt x="1724185" y="0"/>
                </a:lnTo>
                <a:lnTo>
                  <a:pt x="1724185" y="1034511"/>
                </a:lnTo>
                <a:lnTo>
                  <a:pt x="0" y="103451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t" anchorCtr="0">
            <a:noAutofit/>
          </a:bodyPr>
          <a:lstStyle/>
          <a:p>
            <a:pPr defTabSz="366713">
              <a:lnSpc>
                <a:spcPct val="90000"/>
              </a:lnSpc>
              <a:spcBef>
                <a:spcPct val="0"/>
              </a:spcBef>
              <a:spcAft>
                <a:spcPct val="35000"/>
              </a:spcAft>
            </a:pPr>
            <a:r>
              <a:rPr lang="en-GB" sz="1200"/>
              <a:t>6.2s : Explain why Architecture Governance is beneficial</a:t>
            </a:r>
            <a:endParaRPr lang="en-US" sz="1200"/>
          </a:p>
        </p:txBody>
      </p:sp>
    </p:spTree>
    <p:extLst>
      <p:ext uri="{BB962C8B-B14F-4D97-AF65-F5344CB8AC3E}">
        <p14:creationId xmlns:p14="http://schemas.microsoft.com/office/powerpoint/2010/main" val="274909123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b="1">
                <a:solidFill>
                  <a:srgbClr val="2F528F"/>
                </a:solidFill>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rPr>
              <a:t>23/24</a:t>
            </a:r>
          </a:p>
        </p:txBody>
      </p:sp>
      <p:sp>
        <p:nvSpPr>
          <p:cNvPr id="6" name="TextBox 5">
            <a:extLst>
              <a:ext uri="{FF2B5EF4-FFF2-40B4-BE49-F238E27FC236}">
                <a16:creationId xmlns:a16="http://schemas.microsoft.com/office/drawing/2014/main" id="{94C32073-85A5-4926-BA75-51D67EB2E332}"/>
              </a:ext>
            </a:extLst>
          </p:cNvPr>
          <p:cNvSpPr txBox="1"/>
          <p:nvPr/>
        </p:nvSpPr>
        <p:spPr>
          <a:xfrm>
            <a:off x="3768735" y="2075460"/>
            <a:ext cx="1606530" cy="1015663"/>
          </a:xfrm>
          <a:prstGeom prst="rect">
            <a:avLst/>
          </a:prstGeom>
          <a:noFill/>
        </p:spPr>
        <p:txBody>
          <a:bodyPr wrap="none" rtlCol="0">
            <a:spAutoFit/>
          </a:bodyPr>
          <a:lstStyle/>
          <a:p>
            <a:pPr algn="ctr"/>
            <a:r>
              <a:rPr lang="en-GB">
                <a:solidFill>
                  <a:srgbClr val="2F528F"/>
                </a:solidFill>
                <a:latin typeface="Calibri" panose="020F0502020204030204" pitchFamily="34" charset="0"/>
              </a:rPr>
              <a:t>End of</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algn="ctr"/>
            <a:r>
              <a:rPr lang="en-GB" sz="2400">
                <a:solidFill>
                  <a:srgbClr val="2F528F"/>
                </a:solidFill>
                <a:latin typeface="Calibri" panose="020F0502020204030204" pitchFamily="34" charset="0"/>
              </a:rPr>
              <a:t>Module  06</a:t>
            </a:r>
          </a:p>
        </p:txBody>
      </p:sp>
      <p:sp>
        <p:nvSpPr>
          <p:cNvPr id="7" name="TextBox 6">
            <a:extLst>
              <a:ext uri="{FF2B5EF4-FFF2-40B4-BE49-F238E27FC236}">
                <a16:creationId xmlns:a16="http://schemas.microsoft.com/office/drawing/2014/main" id="{14EE109D-D622-48E6-B154-4C3EBAE1FC74}"/>
              </a:ext>
            </a:extLst>
          </p:cNvPr>
          <p:cNvSpPr txBox="1"/>
          <p:nvPr/>
        </p:nvSpPr>
        <p:spPr>
          <a:xfrm>
            <a:off x="2658535" y="3561618"/>
            <a:ext cx="3826945" cy="392415"/>
          </a:xfrm>
          <a:prstGeom prst="rect">
            <a:avLst/>
          </a:prstGeom>
          <a:noFill/>
        </p:spPr>
        <p:txBody>
          <a:bodyPr wrap="none" rtlCol="0">
            <a:spAutoFit/>
          </a:bodyPr>
          <a:lstStyle/>
          <a:p>
            <a:pPr algn="ctr"/>
            <a:r>
              <a:rPr lang="en-US" sz="2100">
                <a:solidFill>
                  <a:srgbClr val="2F528F"/>
                </a:solidFill>
                <a:latin typeface="Calibri" panose="020F0502020204030204" pitchFamily="34" charset="0"/>
                <a:cs typeface="Calibri" panose="020F0502020204030204" pitchFamily="34" charset="0"/>
              </a:rPr>
              <a:t>Architecture Governance</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78B0BEC-1613-E0CA-9041-EAB5EF28BED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353157506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rPr>
              <a:t>1/27</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340705" cy="392415"/>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07/16</a:t>
            </a:r>
          </a:p>
        </p:txBody>
      </p:sp>
      <p:sp>
        <p:nvSpPr>
          <p:cNvPr id="8" name="TextBox 7">
            <a:extLst>
              <a:ext uri="{FF2B5EF4-FFF2-40B4-BE49-F238E27FC236}">
                <a16:creationId xmlns:a16="http://schemas.microsoft.com/office/drawing/2014/main" id="{BF06EAE3-B56C-444F-BEA3-608E665B196A}"/>
              </a:ext>
            </a:extLst>
          </p:cNvPr>
          <p:cNvSpPr txBox="1"/>
          <p:nvPr/>
        </p:nvSpPr>
        <p:spPr>
          <a:xfrm>
            <a:off x="2952974" y="3561618"/>
            <a:ext cx="3238066"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07</a:t>
            </a:r>
          </a:p>
          <a:p>
            <a:pPr algn="ctr"/>
            <a:br>
              <a:rPr lang="en-GB" sz="2100">
                <a:solidFill>
                  <a:srgbClr val="2F528F"/>
                </a:solidFill>
                <a:latin typeface="Calibri" panose="020F0502020204030204" pitchFamily="34" charset="0"/>
              </a:rPr>
            </a:br>
            <a:r>
              <a:rPr lang="en-US" sz="2100">
                <a:solidFill>
                  <a:srgbClr val="2F528F"/>
                </a:solidFill>
                <a:latin typeface="Calibri" panose="020F0502020204030204" pitchFamily="34" charset="0"/>
                <a:cs typeface="Calibri" panose="020F0502020204030204" pitchFamily="34" charset="0"/>
              </a:rPr>
              <a:t>Architecture Content</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D75B886-19DF-0533-7BCA-D762F8BFB95C}"/>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96700089-FC15-2B2B-3D50-5F3BF690D3FF}"/>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7" name="TextBox 6">
            <a:extLst>
              <a:ext uri="{FF2B5EF4-FFF2-40B4-BE49-F238E27FC236}">
                <a16:creationId xmlns:a16="http://schemas.microsoft.com/office/drawing/2014/main" id="{0096F463-2086-9618-99AC-971EF44EBBB8}"/>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5" name="TextBox 4">
            <a:extLst>
              <a:ext uri="{FF2B5EF4-FFF2-40B4-BE49-F238E27FC236}">
                <a16:creationId xmlns:a16="http://schemas.microsoft.com/office/drawing/2014/main" id="{4AE69CCC-B09C-AD5F-1777-BA54696BA38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301681842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65100" y="88900"/>
            <a:ext cx="7404100" cy="406400"/>
          </a:xfrm>
        </p:spPr>
        <p:txBody>
          <a:bodyPr>
            <a:normAutofit/>
          </a:bodyPr>
          <a:lstStyle/>
          <a:p>
            <a:r>
              <a:rPr lang="en-GB" b="1">
                <a:solidFill>
                  <a:srgbClr val="2F528F"/>
                </a:solidFill>
              </a:rPr>
              <a:t>Course Module Index</a:t>
            </a:r>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rPr>
              <a:t>2/27</a:t>
            </a:r>
          </a:p>
        </p:txBody>
      </p:sp>
      <p:sp>
        <p:nvSpPr>
          <p:cNvPr id="5" name="Flowchart: Off-page Connector 10">
            <a:extLst>
              <a:ext uri="{FF2B5EF4-FFF2-40B4-BE49-F238E27FC236}">
                <a16:creationId xmlns:a16="http://schemas.microsoft.com/office/drawing/2014/main" id="{0D7D9653-89F3-3B18-0CAF-99D563E86C29}"/>
              </a:ext>
            </a:extLst>
          </p:cNvPr>
          <p:cNvSpPr/>
          <p:nvPr/>
        </p:nvSpPr>
        <p:spPr>
          <a:xfrm rot="16200000">
            <a:off x="57414" y="1925552"/>
            <a:ext cx="2965268" cy="1292396"/>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7" name="Title">
            <a:extLst>
              <a:ext uri="{FF2B5EF4-FFF2-40B4-BE49-F238E27FC236}">
                <a16:creationId xmlns:a16="http://schemas.microsoft.com/office/drawing/2014/main" id="{4D26A27E-6A01-7110-4FBB-70786B2E7834}"/>
              </a:ext>
            </a:extLst>
          </p:cNvPr>
          <p:cNvSpPr txBox="1">
            <a:spLocks/>
          </p:cNvSpPr>
          <p:nvPr/>
        </p:nvSpPr>
        <p:spPr>
          <a:xfrm>
            <a:off x="-2162002" y="2241850"/>
            <a:ext cx="7404100" cy="406400"/>
          </a:xfrm>
          <a:prstGeom prst="rect">
            <a:avLst/>
          </a:prstGeom>
          <a:noFill/>
        </p:spPr>
        <p:txBody>
          <a:bodyPr vert="horz" lIns="68580" tIns="34290" rIns="68580" bIns="34290" rtlCol="0" anchor="ctr">
            <a:normAutofit fontScale="62500" lnSpcReduction="20000"/>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a:t>
            </a:r>
            <a:br>
              <a:rPr lang="en-US" sz="2325">
                <a:solidFill>
                  <a:srgbClr val="FFFFFF"/>
                </a:solidFill>
                <a:latin typeface="+mj-lt"/>
                <a:ea typeface="+mj-ea"/>
                <a:cs typeface="+mj-cs"/>
              </a:rPr>
            </a:br>
            <a:r>
              <a:rPr lang="en-US" sz="2325">
                <a:solidFill>
                  <a:srgbClr val="FFFFFF"/>
                </a:solidFill>
                <a:latin typeface="+mj-lt"/>
                <a:ea typeface="+mj-ea"/>
                <a:cs typeface="+mj-cs"/>
              </a:rPr>
              <a:t>Module Index</a:t>
            </a:r>
          </a:p>
        </p:txBody>
      </p:sp>
      <p:graphicFrame>
        <p:nvGraphicFramePr>
          <p:cNvPr id="8" name="Table 7">
            <a:extLst>
              <a:ext uri="{FF2B5EF4-FFF2-40B4-BE49-F238E27FC236}">
                <a16:creationId xmlns:a16="http://schemas.microsoft.com/office/drawing/2014/main" id="{2797029D-E6BF-A0D1-ED34-CDF6CD03155C}"/>
              </a:ext>
            </a:extLst>
          </p:cNvPr>
          <p:cNvGraphicFramePr>
            <a:graphicFrameLocks noGrp="1"/>
          </p:cNvGraphicFramePr>
          <p:nvPr/>
        </p:nvGraphicFramePr>
        <p:xfrm>
          <a:off x="3137360" y="591986"/>
          <a:ext cx="4597616" cy="4141260"/>
        </p:xfrm>
        <a:graphic>
          <a:graphicData uri="http://schemas.openxmlformats.org/drawingml/2006/table">
            <a:tbl>
              <a:tblPr firstRow="1" bandRow="1">
                <a:solidFill>
                  <a:schemeClr val="bg1"/>
                </a:solidFill>
                <a:tableStyleId>{7DF18680-E054-41AD-8BC1-D1AEF772440D}</a:tableStyleId>
              </a:tblPr>
              <a:tblGrid>
                <a:gridCol w="424331">
                  <a:extLst>
                    <a:ext uri="{9D8B030D-6E8A-4147-A177-3AD203B41FA5}">
                      <a16:colId xmlns:a16="http://schemas.microsoft.com/office/drawing/2014/main" val="3169063116"/>
                    </a:ext>
                  </a:extLst>
                </a:gridCol>
                <a:gridCol w="3763950">
                  <a:extLst>
                    <a:ext uri="{9D8B030D-6E8A-4147-A177-3AD203B41FA5}">
                      <a16:colId xmlns:a16="http://schemas.microsoft.com/office/drawing/2014/main" val="2094349767"/>
                    </a:ext>
                  </a:extLst>
                </a:gridCol>
                <a:gridCol w="409335">
                  <a:extLst>
                    <a:ext uri="{9D8B030D-6E8A-4147-A177-3AD203B41FA5}">
                      <a16:colId xmlns:a16="http://schemas.microsoft.com/office/drawing/2014/main" val="145428050"/>
                    </a:ext>
                  </a:extLst>
                </a:gridCol>
              </a:tblGrid>
              <a:tr h="20706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706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7063">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2" name="TextBox 1">
            <a:extLst>
              <a:ext uri="{FF2B5EF4-FFF2-40B4-BE49-F238E27FC236}">
                <a16:creationId xmlns:a16="http://schemas.microsoft.com/office/drawing/2014/main" id="{485C0616-D2D0-7A23-97FE-5D140A358C3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6581657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rmAutofit/>
          </a:bodyPr>
          <a:lstStyle/>
          <a:p>
            <a:r>
              <a:rPr lang="en-GB" b="1">
                <a:solidFill>
                  <a:srgbClr val="2F528F"/>
                </a:solidFill>
              </a:rPr>
              <a:t>Content - Outputs - Building Blocks, Artifacts and Deliverables</a:t>
            </a:r>
          </a:p>
        </p:txBody>
      </p:sp>
      <p:sp>
        <p:nvSpPr>
          <p:cNvPr id="8" name="Footer">
            <a:extLst>
              <a:ext uri="{FF2B5EF4-FFF2-40B4-BE49-F238E27FC236}">
                <a16:creationId xmlns:a16="http://schemas.microsoft.com/office/drawing/2014/main" id="{2ABD7E88-DEDC-4466-BEE5-0B0BCA215FB2}"/>
              </a:ext>
            </a:extLst>
          </p:cNvPr>
          <p:cNvSpPr>
            <a:spLocks noGrp="1"/>
          </p:cNvSpPr>
          <p:nvPr>
            <p:ph type="ftr" sz="quarter" idx="10"/>
          </p:nvPr>
        </p:nvSpPr>
        <p:spPr>
          <a:xfrm>
            <a:off x="7315200" y="4826000"/>
            <a:ext cx="444500" cy="304800"/>
          </a:xfrm>
        </p:spPr>
        <p:txBody>
          <a:bodyPr/>
          <a:lstStyle/>
          <a:p>
            <a:r>
              <a:rPr lang="en-GB">
                <a:solidFill>
                  <a:schemeClr val="bg1"/>
                </a:solidFill>
              </a:rPr>
              <a:t>18/24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4" name="TextBox 3">
            <a:extLst>
              <a:ext uri="{FF2B5EF4-FFF2-40B4-BE49-F238E27FC236}">
                <a16:creationId xmlns:a16="http://schemas.microsoft.com/office/drawing/2014/main" id="{1AB1686A-977C-C1D0-FD97-364147FB16D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TextBox 5">
            <a:extLst>
              <a:ext uri="{FF2B5EF4-FFF2-40B4-BE49-F238E27FC236}">
                <a16:creationId xmlns:a16="http://schemas.microsoft.com/office/drawing/2014/main" id="{6D50E2DA-A7A0-E621-8040-6DFDBA6EA6E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give the right context for talking about content.</a:t>
            </a:r>
          </a:p>
        </p:txBody>
      </p:sp>
      <p:sp>
        <p:nvSpPr>
          <p:cNvPr id="12" name="Text Placeholder 2">
            <a:extLst>
              <a:ext uri="{FF2B5EF4-FFF2-40B4-BE49-F238E27FC236}">
                <a16:creationId xmlns:a16="http://schemas.microsoft.com/office/drawing/2014/main" id="{34ECBFE8-4EA6-6277-F2F8-8E7E366676BF}"/>
              </a:ext>
            </a:extLst>
          </p:cNvPr>
          <p:cNvSpPr txBox="1">
            <a:spLocks/>
          </p:cNvSpPr>
          <p:nvPr/>
        </p:nvSpPr>
        <p:spPr>
          <a:xfrm>
            <a:off x="2997582" y="757867"/>
            <a:ext cx="3748391"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lnSpc>
                <a:spcPct val="100000"/>
              </a:lnSpc>
            </a:pPr>
            <a:r>
              <a:rPr lang="en-US" sz="1400" b="1">
                <a:solidFill>
                  <a:schemeClr val="tx1"/>
                </a:solidFill>
                <a:latin typeface="+mn-lt"/>
                <a:ea typeface="+mn-ea"/>
                <a:cs typeface="+mn-cs"/>
              </a:rPr>
              <a:t>Artifacts:</a:t>
            </a:r>
            <a:br>
              <a:rPr lang="en-US" sz="1400" b="1">
                <a:solidFill>
                  <a:schemeClr val="tx1"/>
                </a:solidFill>
                <a:latin typeface="+mn-lt"/>
                <a:ea typeface="+mn-ea"/>
                <a:cs typeface="+mn-cs"/>
              </a:rPr>
            </a:br>
            <a:r>
              <a:rPr lang="en-GB" sz="1400">
                <a:solidFill>
                  <a:schemeClr val="tx1"/>
                </a:solidFill>
                <a:latin typeface="+mn-lt"/>
                <a:ea typeface="+mn-ea"/>
                <a:cs typeface="+mn-cs"/>
              </a:rPr>
              <a:t>An artifact is an architectural work product that describes an aspect of the architecture </a:t>
            </a:r>
          </a:p>
          <a:p>
            <a:pPr defTabSz="457200">
              <a:lnSpc>
                <a:spcPct val="100000"/>
              </a:lnSpc>
            </a:pPr>
            <a:r>
              <a:rPr lang="en-US" sz="1400">
                <a:solidFill>
                  <a:schemeClr val="tx1"/>
                </a:solidFill>
                <a:latin typeface="+mn-lt"/>
                <a:ea typeface="+mn-ea"/>
                <a:cs typeface="+mn-cs"/>
              </a:rPr>
              <a:t>Relatively fine-grained products (view) that describe an architecture from a specific perspective (viewpoint).</a:t>
            </a:r>
            <a:endParaRPr lang="en-GB" sz="1400">
              <a:solidFill>
                <a:schemeClr val="tx1"/>
              </a:solidFill>
              <a:latin typeface="+mn-lt"/>
              <a:ea typeface="+mn-ea"/>
              <a:cs typeface="+mn-cs"/>
            </a:endParaRPr>
          </a:p>
          <a:p>
            <a:pPr defTabSz="457200">
              <a:lnSpc>
                <a:spcPct val="100000"/>
              </a:lnSpc>
            </a:pPr>
            <a:r>
              <a:rPr lang="en-GB" sz="1400">
                <a:solidFill>
                  <a:schemeClr val="tx1"/>
                </a:solidFill>
                <a:latin typeface="+mn-lt"/>
                <a:ea typeface="+mn-ea"/>
                <a:cs typeface="+mn-cs"/>
              </a:rPr>
              <a:t>Artifacts are generally classified as catalogues (lists of things), matrices (relationships between things) and diagrams (pictures of things).</a:t>
            </a:r>
          </a:p>
          <a:p>
            <a:pPr defTabSz="457200">
              <a:lnSpc>
                <a:spcPct val="100000"/>
              </a:lnSpc>
            </a:pPr>
            <a:r>
              <a:rPr lang="en-US" sz="1400">
                <a:solidFill>
                  <a:schemeClr val="tx1"/>
                </a:solidFill>
                <a:latin typeface="+mn-lt"/>
                <a:ea typeface="+mn-ea"/>
                <a:cs typeface="+mn-cs"/>
              </a:rPr>
              <a:t>For example: use-case specifications, architectural requirements, network diagrams, deployment diagrams etc. </a:t>
            </a:r>
          </a:p>
          <a:p>
            <a:pPr defTabSz="457200">
              <a:lnSpc>
                <a:spcPct val="100000"/>
              </a:lnSpc>
            </a:pPr>
            <a:r>
              <a:rPr lang="en-US" sz="1400">
                <a:solidFill>
                  <a:schemeClr val="tx1"/>
                </a:solidFill>
                <a:latin typeface="+mn-lt"/>
                <a:ea typeface="+mn-ea"/>
                <a:cs typeface="+mn-cs"/>
              </a:rPr>
              <a:t>Artifacts make up much of the content of the Architecture Repository</a:t>
            </a:r>
          </a:p>
          <a:p>
            <a:pPr>
              <a:lnSpc>
                <a:spcPct val="100000"/>
              </a:lnSpc>
            </a:pPr>
            <a:endParaRPr lang="en-US" sz="1400"/>
          </a:p>
        </p:txBody>
      </p:sp>
      <p:sp>
        <p:nvSpPr>
          <p:cNvPr id="13" name="Content Placeholder 9">
            <a:extLst>
              <a:ext uri="{FF2B5EF4-FFF2-40B4-BE49-F238E27FC236}">
                <a16:creationId xmlns:a16="http://schemas.microsoft.com/office/drawing/2014/main" id="{5FFBDE41-BDBE-3699-EE2F-0252F480A094}"/>
              </a:ext>
            </a:extLst>
          </p:cNvPr>
          <p:cNvSpPr txBox="1">
            <a:spLocks/>
          </p:cNvSpPr>
          <p:nvPr/>
        </p:nvSpPr>
        <p:spPr>
          <a:xfrm>
            <a:off x="6793848" y="757867"/>
            <a:ext cx="2350152"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a:t>Deliverables: </a:t>
            </a:r>
            <a:br>
              <a:rPr lang="en-US" sz="1400" b="1"/>
            </a:br>
            <a:r>
              <a:rPr lang="en-US" sz="1400"/>
              <a:t>Formal products.</a:t>
            </a:r>
          </a:p>
          <a:p>
            <a:pPr>
              <a:lnSpc>
                <a:spcPct val="100000"/>
              </a:lnSpc>
            </a:pPr>
            <a:r>
              <a:rPr lang="en-US" sz="1400"/>
              <a:t>Contractually specified.</a:t>
            </a:r>
          </a:p>
          <a:p>
            <a:pPr>
              <a:lnSpc>
                <a:spcPct val="100000"/>
              </a:lnSpc>
            </a:pPr>
            <a:r>
              <a:rPr lang="en-US" sz="1400"/>
              <a:t>Outputs from an ADM phase.</a:t>
            </a:r>
          </a:p>
          <a:p>
            <a:pPr>
              <a:lnSpc>
                <a:spcPct val="100000"/>
              </a:lnSpc>
            </a:pPr>
            <a:r>
              <a:rPr lang="en-US" sz="1400"/>
              <a:t>A deliverable can contain many artifacts describing many building blocks.</a:t>
            </a:r>
          </a:p>
          <a:p>
            <a:pPr>
              <a:lnSpc>
                <a:spcPct val="100000"/>
              </a:lnSpc>
            </a:pPr>
            <a:endParaRPr lang="en-US" sz="1400"/>
          </a:p>
          <a:p>
            <a:pPr>
              <a:lnSpc>
                <a:spcPct val="100000"/>
              </a:lnSpc>
            </a:pPr>
            <a:endParaRPr lang="en-US" sz="1400"/>
          </a:p>
        </p:txBody>
      </p:sp>
      <p:sp>
        <p:nvSpPr>
          <p:cNvPr id="15" name="TextBox 14">
            <a:extLst>
              <a:ext uri="{FF2B5EF4-FFF2-40B4-BE49-F238E27FC236}">
                <a16:creationId xmlns:a16="http://schemas.microsoft.com/office/drawing/2014/main" id="{28F8E180-6416-4085-3A74-522559597115}"/>
              </a:ext>
            </a:extLst>
          </p:cNvPr>
          <p:cNvSpPr txBox="1"/>
          <p:nvPr/>
        </p:nvSpPr>
        <p:spPr>
          <a:xfrm>
            <a:off x="207963" y="757867"/>
            <a:ext cx="2741743" cy="3539430"/>
          </a:xfrm>
          <a:prstGeom prst="rect">
            <a:avLst/>
          </a:prstGeom>
          <a:noFill/>
        </p:spPr>
        <p:txBody>
          <a:bodyPr wrap="square">
            <a:noAutofit/>
          </a:bodyPr>
          <a:lstStyle/>
          <a:p>
            <a:r>
              <a:rPr lang="en-US" sz="1400" b="1"/>
              <a:t>Building blocks:</a:t>
            </a:r>
          </a:p>
          <a:p>
            <a:r>
              <a:rPr lang="en-US" sz="1400"/>
              <a:t>Components that can be combined with other building blocks to deliver architectures and solutions.</a:t>
            </a:r>
          </a:p>
          <a:p>
            <a:endParaRPr lang="en-US" sz="1400"/>
          </a:p>
          <a:p>
            <a:r>
              <a:rPr lang="en-US" sz="1400"/>
              <a:t>Usually have a type corresponding to the Enterprise Metamodel.</a:t>
            </a:r>
          </a:p>
          <a:p>
            <a:endParaRPr lang="en-US" sz="1400"/>
          </a:p>
          <a:p>
            <a:r>
              <a:rPr lang="en-US" sz="1400"/>
              <a:t>ABBs describe and specify the required capabilities and shape of SBBs.</a:t>
            </a:r>
          </a:p>
          <a:p>
            <a:endParaRPr lang="en-US" sz="1400"/>
          </a:p>
          <a:p>
            <a:r>
              <a:rPr lang="en-US" sz="1400"/>
              <a:t>SBBs implement the required capability as deployable configurations and components.</a:t>
            </a:r>
          </a:p>
        </p:txBody>
      </p:sp>
    </p:spTree>
    <p:extLst>
      <p:ext uri="{BB962C8B-B14F-4D97-AF65-F5344CB8AC3E}">
        <p14:creationId xmlns:p14="http://schemas.microsoft.com/office/powerpoint/2010/main" val="272777644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rmAutofit/>
          </a:bodyPr>
          <a:lstStyle/>
          <a:p>
            <a:r>
              <a:rPr lang="en-GB" b="1">
                <a:solidFill>
                  <a:srgbClr val="2F528F"/>
                </a:solidFill>
              </a:rPr>
              <a:t>Content - Outputs - Building Blocks, Artefacts and Deliverables</a:t>
            </a:r>
          </a:p>
        </p:txBody>
      </p:sp>
      <p:sp>
        <p:nvSpPr>
          <p:cNvPr id="8" name="Footer">
            <a:extLst>
              <a:ext uri="{FF2B5EF4-FFF2-40B4-BE49-F238E27FC236}">
                <a16:creationId xmlns:a16="http://schemas.microsoft.com/office/drawing/2014/main" id="{2ABD7E88-DEDC-4466-BEE5-0B0BCA215FB2}"/>
              </a:ext>
            </a:extLst>
          </p:cNvPr>
          <p:cNvSpPr>
            <a:spLocks noGrp="1"/>
          </p:cNvSpPr>
          <p:nvPr>
            <p:ph type="ftr" sz="quarter" idx="10"/>
          </p:nvPr>
        </p:nvSpPr>
        <p:spPr>
          <a:xfrm>
            <a:off x="7315200" y="4826000"/>
            <a:ext cx="444500" cy="304800"/>
          </a:xfrm>
        </p:spPr>
        <p:txBody>
          <a:bodyPr/>
          <a:lstStyle/>
          <a:p>
            <a:r>
              <a:rPr lang="en-GB">
                <a:solidFill>
                  <a:schemeClr val="bg1"/>
                </a:solidFill>
              </a:rPr>
              <a:t>18/24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4" name="TextBox 3">
            <a:extLst>
              <a:ext uri="{FF2B5EF4-FFF2-40B4-BE49-F238E27FC236}">
                <a16:creationId xmlns:a16="http://schemas.microsoft.com/office/drawing/2014/main" id="{1AB1686A-977C-C1D0-FD97-364147FB16D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TextBox 5">
            <a:extLst>
              <a:ext uri="{FF2B5EF4-FFF2-40B4-BE49-F238E27FC236}">
                <a16:creationId xmlns:a16="http://schemas.microsoft.com/office/drawing/2014/main" id="{6D50E2DA-A7A0-E621-8040-6DFDBA6EA6E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give the right context for talking about content.</a:t>
            </a:r>
          </a:p>
        </p:txBody>
      </p:sp>
      <p:sp>
        <p:nvSpPr>
          <p:cNvPr id="12" name="Text Placeholder 2">
            <a:extLst>
              <a:ext uri="{FF2B5EF4-FFF2-40B4-BE49-F238E27FC236}">
                <a16:creationId xmlns:a16="http://schemas.microsoft.com/office/drawing/2014/main" id="{34ECBFE8-4EA6-6277-F2F8-8E7E366676BF}"/>
              </a:ext>
            </a:extLst>
          </p:cNvPr>
          <p:cNvSpPr txBox="1">
            <a:spLocks/>
          </p:cNvSpPr>
          <p:nvPr/>
        </p:nvSpPr>
        <p:spPr>
          <a:xfrm>
            <a:off x="2997582" y="757867"/>
            <a:ext cx="3748391"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lnSpc>
                <a:spcPct val="100000"/>
              </a:lnSpc>
            </a:pPr>
            <a:r>
              <a:rPr lang="en-US" sz="1400" b="1">
                <a:solidFill>
                  <a:schemeClr val="tx1"/>
                </a:solidFill>
                <a:latin typeface="+mn-lt"/>
                <a:ea typeface="+mn-ea"/>
                <a:cs typeface="+mn-cs"/>
              </a:rPr>
              <a:t>Artifacts:</a:t>
            </a:r>
            <a:br>
              <a:rPr lang="en-US" sz="1400" b="1">
                <a:solidFill>
                  <a:schemeClr val="tx1"/>
                </a:solidFill>
                <a:latin typeface="+mn-lt"/>
                <a:ea typeface="+mn-ea"/>
                <a:cs typeface="+mn-cs"/>
              </a:rPr>
            </a:br>
            <a:r>
              <a:rPr lang="en-GB" sz="1400">
                <a:solidFill>
                  <a:schemeClr val="tx1"/>
                </a:solidFill>
                <a:latin typeface="+mn-lt"/>
                <a:ea typeface="+mn-ea"/>
                <a:cs typeface="+mn-cs"/>
              </a:rPr>
              <a:t>An artifact is an architectural work product that describes an aspect of the architecture </a:t>
            </a:r>
          </a:p>
          <a:p>
            <a:pPr defTabSz="457200">
              <a:lnSpc>
                <a:spcPct val="100000"/>
              </a:lnSpc>
            </a:pPr>
            <a:r>
              <a:rPr lang="en-US" sz="1400">
                <a:solidFill>
                  <a:schemeClr val="tx1"/>
                </a:solidFill>
                <a:latin typeface="+mn-lt"/>
                <a:ea typeface="+mn-ea"/>
                <a:cs typeface="+mn-cs"/>
              </a:rPr>
              <a:t>Relatively fine-grained products (view) that describe an architecture from a specific perspective (viewpoint).</a:t>
            </a:r>
            <a:endParaRPr lang="en-GB" sz="1400">
              <a:solidFill>
                <a:schemeClr val="tx1"/>
              </a:solidFill>
              <a:latin typeface="+mn-lt"/>
              <a:ea typeface="+mn-ea"/>
              <a:cs typeface="+mn-cs"/>
            </a:endParaRPr>
          </a:p>
          <a:p>
            <a:pPr defTabSz="457200">
              <a:lnSpc>
                <a:spcPct val="100000"/>
              </a:lnSpc>
            </a:pPr>
            <a:r>
              <a:rPr lang="en-GB" sz="1400">
                <a:solidFill>
                  <a:schemeClr val="tx1"/>
                </a:solidFill>
                <a:latin typeface="+mn-lt"/>
                <a:ea typeface="+mn-ea"/>
                <a:cs typeface="+mn-cs"/>
              </a:rPr>
              <a:t>Artifacts are generally classified as catalogues (lists of things), matrices (relationships between things) and diagrams (pictures of things).</a:t>
            </a:r>
          </a:p>
          <a:p>
            <a:pPr defTabSz="457200">
              <a:lnSpc>
                <a:spcPct val="100000"/>
              </a:lnSpc>
            </a:pPr>
            <a:r>
              <a:rPr lang="en-US" sz="1400">
                <a:solidFill>
                  <a:schemeClr val="tx1"/>
                </a:solidFill>
                <a:latin typeface="+mn-lt"/>
                <a:ea typeface="+mn-ea"/>
                <a:cs typeface="+mn-cs"/>
              </a:rPr>
              <a:t>For example: use-case specifications, architectural requirements, network diagrams, deployment diagrams etc. </a:t>
            </a:r>
          </a:p>
          <a:p>
            <a:pPr defTabSz="457200">
              <a:lnSpc>
                <a:spcPct val="100000"/>
              </a:lnSpc>
            </a:pPr>
            <a:r>
              <a:rPr lang="en-US" sz="1400">
                <a:solidFill>
                  <a:schemeClr val="tx1"/>
                </a:solidFill>
                <a:latin typeface="+mn-lt"/>
                <a:ea typeface="+mn-ea"/>
                <a:cs typeface="+mn-cs"/>
              </a:rPr>
              <a:t>Artifacts make up much of the content of the Architecture Repository</a:t>
            </a:r>
          </a:p>
          <a:p>
            <a:pPr>
              <a:lnSpc>
                <a:spcPct val="100000"/>
              </a:lnSpc>
            </a:pPr>
            <a:endParaRPr lang="en-US" sz="1400"/>
          </a:p>
        </p:txBody>
      </p:sp>
      <p:sp>
        <p:nvSpPr>
          <p:cNvPr id="13" name="Content Placeholder 9">
            <a:extLst>
              <a:ext uri="{FF2B5EF4-FFF2-40B4-BE49-F238E27FC236}">
                <a16:creationId xmlns:a16="http://schemas.microsoft.com/office/drawing/2014/main" id="{5FFBDE41-BDBE-3699-EE2F-0252F480A094}"/>
              </a:ext>
            </a:extLst>
          </p:cNvPr>
          <p:cNvSpPr txBox="1">
            <a:spLocks/>
          </p:cNvSpPr>
          <p:nvPr/>
        </p:nvSpPr>
        <p:spPr>
          <a:xfrm>
            <a:off x="6793848" y="757867"/>
            <a:ext cx="2350152"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a:t>Deliverables: </a:t>
            </a:r>
            <a:br>
              <a:rPr lang="en-US" sz="1400" b="1"/>
            </a:br>
            <a:r>
              <a:rPr lang="en-US" sz="1400"/>
              <a:t>Formal products.</a:t>
            </a:r>
          </a:p>
          <a:p>
            <a:pPr>
              <a:lnSpc>
                <a:spcPct val="100000"/>
              </a:lnSpc>
            </a:pPr>
            <a:r>
              <a:rPr lang="en-US" sz="1400"/>
              <a:t>Contractually specified.</a:t>
            </a:r>
          </a:p>
          <a:p>
            <a:pPr>
              <a:lnSpc>
                <a:spcPct val="100000"/>
              </a:lnSpc>
            </a:pPr>
            <a:r>
              <a:rPr lang="en-US" sz="1400"/>
              <a:t>Outputs from an ADM phase.</a:t>
            </a:r>
          </a:p>
          <a:p>
            <a:pPr>
              <a:lnSpc>
                <a:spcPct val="100000"/>
              </a:lnSpc>
            </a:pPr>
            <a:r>
              <a:rPr lang="en-US" sz="1400"/>
              <a:t>A deliverable can contain many artifacts describing many building blocks.</a:t>
            </a:r>
          </a:p>
          <a:p>
            <a:pPr>
              <a:lnSpc>
                <a:spcPct val="100000"/>
              </a:lnSpc>
            </a:pPr>
            <a:endParaRPr lang="en-US" sz="1400"/>
          </a:p>
          <a:p>
            <a:pPr>
              <a:lnSpc>
                <a:spcPct val="100000"/>
              </a:lnSpc>
            </a:pPr>
            <a:endParaRPr lang="en-US" sz="1400"/>
          </a:p>
        </p:txBody>
      </p:sp>
      <p:sp>
        <p:nvSpPr>
          <p:cNvPr id="15" name="TextBox 14">
            <a:extLst>
              <a:ext uri="{FF2B5EF4-FFF2-40B4-BE49-F238E27FC236}">
                <a16:creationId xmlns:a16="http://schemas.microsoft.com/office/drawing/2014/main" id="{28F8E180-6416-4085-3A74-522559597115}"/>
              </a:ext>
            </a:extLst>
          </p:cNvPr>
          <p:cNvSpPr txBox="1"/>
          <p:nvPr/>
        </p:nvSpPr>
        <p:spPr>
          <a:xfrm>
            <a:off x="207963" y="757867"/>
            <a:ext cx="2741743" cy="3539430"/>
          </a:xfrm>
          <a:prstGeom prst="rect">
            <a:avLst/>
          </a:prstGeom>
          <a:noFill/>
        </p:spPr>
        <p:txBody>
          <a:bodyPr wrap="square">
            <a:noAutofit/>
          </a:bodyPr>
          <a:lstStyle/>
          <a:p>
            <a:r>
              <a:rPr lang="en-US" sz="1400" b="1">
                <a:solidFill>
                  <a:schemeClr val="tx1">
                    <a:lumMod val="50000"/>
                    <a:lumOff val="50000"/>
                  </a:schemeClr>
                </a:solidFill>
              </a:rPr>
              <a:t>Building blocks:</a:t>
            </a:r>
          </a:p>
          <a:p>
            <a:r>
              <a:rPr lang="en-US" sz="1400">
                <a:solidFill>
                  <a:schemeClr val="tx1">
                    <a:lumMod val="50000"/>
                    <a:lumOff val="50000"/>
                  </a:schemeClr>
                </a:solidFill>
              </a:rPr>
              <a:t>Components that can be combined with other building blocks to deliver architectures and solutions.</a:t>
            </a:r>
          </a:p>
          <a:p>
            <a:endParaRPr lang="en-US" sz="1400">
              <a:solidFill>
                <a:schemeClr val="tx1">
                  <a:lumMod val="50000"/>
                  <a:lumOff val="50000"/>
                </a:schemeClr>
              </a:solidFill>
            </a:endParaRPr>
          </a:p>
          <a:p>
            <a:r>
              <a:rPr lang="en-US" sz="1400">
                <a:solidFill>
                  <a:schemeClr val="tx1">
                    <a:lumMod val="50000"/>
                    <a:lumOff val="50000"/>
                  </a:schemeClr>
                </a:solidFill>
              </a:rPr>
              <a:t>Usually have a type corresponding to the Enterprise Metamodel.</a:t>
            </a:r>
          </a:p>
          <a:p>
            <a:endParaRPr lang="en-US" sz="1400">
              <a:solidFill>
                <a:schemeClr val="tx1">
                  <a:lumMod val="50000"/>
                  <a:lumOff val="50000"/>
                </a:schemeClr>
              </a:solidFill>
            </a:endParaRPr>
          </a:p>
          <a:p>
            <a:r>
              <a:rPr lang="en-US" sz="1400">
                <a:solidFill>
                  <a:schemeClr val="tx1">
                    <a:lumMod val="50000"/>
                    <a:lumOff val="50000"/>
                  </a:schemeClr>
                </a:solidFill>
              </a:rPr>
              <a:t>ABBs describe and specify the required capabilities and shape of SBBs.</a:t>
            </a:r>
          </a:p>
          <a:p>
            <a:endParaRPr lang="en-US" sz="1400">
              <a:solidFill>
                <a:schemeClr val="tx1">
                  <a:lumMod val="50000"/>
                  <a:lumOff val="50000"/>
                </a:schemeClr>
              </a:solidFill>
            </a:endParaRPr>
          </a:p>
          <a:p>
            <a:r>
              <a:rPr lang="en-US" sz="1400">
                <a:solidFill>
                  <a:schemeClr val="tx1">
                    <a:lumMod val="50000"/>
                    <a:lumOff val="50000"/>
                  </a:schemeClr>
                </a:solidFill>
              </a:rPr>
              <a:t>SBBs implement the required capability as deployable configurations and components.</a:t>
            </a:r>
          </a:p>
        </p:txBody>
      </p:sp>
    </p:spTree>
    <p:extLst>
      <p:ext uri="{BB962C8B-B14F-4D97-AF65-F5344CB8AC3E}">
        <p14:creationId xmlns:p14="http://schemas.microsoft.com/office/powerpoint/2010/main" val="130624714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C0BEF99-20C5-405E-ADB0-511FCD5797D2}"/>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The Enterprise Metamodel – The Basis For Building Blocks</a:t>
            </a:r>
          </a:p>
        </p:txBody>
      </p:sp>
      <p:sp>
        <p:nvSpPr>
          <p:cNvPr id="6" name="Footer">
            <a:extLst>
              <a:ext uri="{FF2B5EF4-FFF2-40B4-BE49-F238E27FC236}">
                <a16:creationId xmlns:a16="http://schemas.microsoft.com/office/drawing/2014/main" id="{E6A774C5-E263-4F84-908D-3B689C613879}"/>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37/40</a:t>
            </a:r>
          </a:p>
        </p:txBody>
      </p:sp>
      <p:sp>
        <p:nvSpPr>
          <p:cNvPr id="3" name="Ref">
            <a:extLst>
              <a:ext uri="{FF2B5EF4-FFF2-40B4-BE49-F238E27FC236}">
                <a16:creationId xmlns:a16="http://schemas.microsoft.com/office/drawing/2014/main" id="{F08653C3-7701-4EB1-88FD-FB8C931BF3C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The TOGAF Leader’s Guide to Establishing and Evolving an EA Capability : Page 54 : §8.3</a:t>
            </a:r>
          </a:p>
        </p:txBody>
      </p:sp>
      <p:pic>
        <p:nvPicPr>
          <p:cNvPr id="4" name="Picture 3">
            <a:extLst>
              <a:ext uri="{FF2B5EF4-FFF2-40B4-BE49-F238E27FC236}">
                <a16:creationId xmlns:a16="http://schemas.microsoft.com/office/drawing/2014/main" id="{A69C6CF0-D5D2-45D0-A02D-BD7C0E8500EA}"/>
              </a:ext>
            </a:extLst>
          </p:cNvPr>
          <p:cNvPicPr>
            <a:picLocks noChangeAspect="1"/>
          </p:cNvPicPr>
          <p:nvPr/>
        </p:nvPicPr>
        <p:blipFill>
          <a:blip r:embed="rId3"/>
          <a:stretch>
            <a:fillRect/>
          </a:stretch>
        </p:blipFill>
        <p:spPr>
          <a:xfrm>
            <a:off x="1087200" y="712050"/>
            <a:ext cx="6302719" cy="3890850"/>
          </a:xfrm>
          <a:prstGeom prst="rect">
            <a:avLst/>
          </a:prstGeom>
        </p:spPr>
      </p:pic>
      <p:sp>
        <p:nvSpPr>
          <p:cNvPr id="2" name="TextBox 1">
            <a:extLst>
              <a:ext uri="{FF2B5EF4-FFF2-40B4-BE49-F238E27FC236}">
                <a16:creationId xmlns:a16="http://schemas.microsoft.com/office/drawing/2014/main" id="{FEF707BC-F222-FBCB-76F0-1BAFB0A47E3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
        <p:nvSpPr>
          <p:cNvPr id="7" name="TextBox 6">
            <a:extLst>
              <a:ext uri="{FF2B5EF4-FFF2-40B4-BE49-F238E27FC236}">
                <a16:creationId xmlns:a16="http://schemas.microsoft.com/office/drawing/2014/main" id="{F5E47F63-4546-22D4-C668-78411EE361A5}"/>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identify example building blocks of the types in the enterprise metamodel</a:t>
            </a:r>
          </a:p>
        </p:txBody>
      </p:sp>
    </p:spTree>
    <p:extLst>
      <p:ext uri="{BB962C8B-B14F-4D97-AF65-F5344CB8AC3E}">
        <p14:creationId xmlns:p14="http://schemas.microsoft.com/office/powerpoint/2010/main" val="103329262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Autofit/>
          </a:bodyPr>
          <a:lstStyle/>
          <a:p>
            <a:r>
              <a:rPr lang="en-GB" b="1">
                <a:solidFill>
                  <a:srgbClr val="2F528F"/>
                </a:solidFill>
              </a:rPr>
              <a:t>Building Blocks – 01/02</a:t>
            </a:r>
          </a:p>
        </p:txBody>
      </p:sp>
      <p:sp>
        <p:nvSpPr>
          <p:cNvPr id="8" name="Footer">
            <a:extLst>
              <a:ext uri="{FF2B5EF4-FFF2-40B4-BE49-F238E27FC236}">
                <a16:creationId xmlns:a16="http://schemas.microsoft.com/office/drawing/2014/main" id="{2ABD7E88-DEDC-4466-BEE5-0B0BCA215FB2}"/>
              </a:ext>
            </a:extLst>
          </p:cNvPr>
          <p:cNvSpPr>
            <a:spLocks noGrp="1"/>
          </p:cNvSpPr>
          <p:nvPr>
            <p:ph type="ftr" sz="quarter" idx="10"/>
          </p:nvPr>
        </p:nvSpPr>
        <p:spPr>
          <a:xfrm>
            <a:off x="7315200" y="4826000"/>
            <a:ext cx="444500" cy="304800"/>
          </a:xfrm>
        </p:spPr>
        <p:txBody>
          <a:bodyPr/>
          <a:lstStyle/>
          <a:p>
            <a:r>
              <a:rPr lang="en-GB">
                <a:solidFill>
                  <a:schemeClr val="bg1"/>
                </a:solidFill>
              </a:rPr>
              <a:t>18/24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80C81515-E191-4E72-B661-E878B9DB9F69}"/>
              </a:ext>
            </a:extLst>
          </p:cNvPr>
          <p:cNvSpPr txBox="1"/>
          <p:nvPr/>
        </p:nvSpPr>
        <p:spPr>
          <a:xfrm>
            <a:off x="216620" y="1338388"/>
            <a:ext cx="5895912" cy="300083"/>
          </a:xfrm>
          <a:prstGeom prst="rect">
            <a:avLst/>
          </a:prstGeom>
          <a:noFill/>
        </p:spPr>
        <p:txBody>
          <a:bodyPr wrap="square">
            <a:noAutofit/>
          </a:bodyPr>
          <a:lstStyle/>
          <a:p>
            <a:r>
              <a:rPr lang="en-GB" sz="1500">
                <a:solidFill>
                  <a:srgbClr val="2F528F"/>
                </a:solidFill>
                <a:latin typeface="Calibri" panose="020F0502020204030204" pitchFamily="34" charset="0"/>
              </a:rPr>
              <a:t>Building blocks have generic characteristics as follows:</a:t>
            </a:r>
          </a:p>
        </p:txBody>
      </p:sp>
      <p:sp>
        <p:nvSpPr>
          <p:cNvPr id="19" name="Tekstvak 18">
            <a:extLst>
              <a:ext uri="{FF2B5EF4-FFF2-40B4-BE49-F238E27FC236}">
                <a16:creationId xmlns:a16="http://schemas.microsoft.com/office/drawing/2014/main" id="{FC295AD8-0DF1-1C39-9764-2CED0FABDDB8}"/>
              </a:ext>
            </a:extLst>
          </p:cNvPr>
          <p:cNvSpPr txBox="1"/>
          <p:nvPr/>
        </p:nvSpPr>
        <p:spPr>
          <a:xfrm>
            <a:off x="1786367" y="2920415"/>
            <a:ext cx="5895911" cy="300083"/>
          </a:xfrm>
          <a:prstGeom prst="rect">
            <a:avLst/>
          </a:prstGeom>
          <a:noFill/>
        </p:spPr>
        <p:txBody>
          <a:bodyPr wrap="square" rtlCol="0">
            <a:spAutoFit/>
          </a:bodyPr>
          <a:lstStyle/>
          <a:p>
            <a:r>
              <a:rPr lang="en-GB" sz="1500">
                <a:solidFill>
                  <a:srgbClr val="2F528F"/>
                </a:solidFill>
                <a:latin typeface="Calibri" panose="020F0502020204030204" pitchFamily="34" charset="0"/>
              </a:rPr>
              <a:t>A good building block has the following characteristics:</a:t>
            </a:r>
            <a:endParaRPr lang="en-GB" sz="825"/>
          </a:p>
        </p:txBody>
      </p:sp>
      <p:sp>
        <p:nvSpPr>
          <p:cNvPr id="20" name="Tekstvak 19">
            <a:extLst>
              <a:ext uri="{FF2B5EF4-FFF2-40B4-BE49-F238E27FC236}">
                <a16:creationId xmlns:a16="http://schemas.microsoft.com/office/drawing/2014/main" id="{59575FD5-6ADB-0EF1-53CF-D886BA159064}"/>
              </a:ext>
            </a:extLst>
          </p:cNvPr>
          <p:cNvSpPr txBox="1"/>
          <p:nvPr/>
        </p:nvSpPr>
        <p:spPr>
          <a:xfrm>
            <a:off x="1033700" y="852992"/>
            <a:ext cx="8440560" cy="323165"/>
          </a:xfrm>
          <a:prstGeom prst="rect">
            <a:avLst/>
          </a:prstGeom>
          <a:noFill/>
        </p:spPr>
        <p:txBody>
          <a:bodyPr wrap="square" rtlCol="0">
            <a:noAutofit/>
          </a:bodyPr>
          <a:lstStyle/>
          <a:p>
            <a:endParaRPr lang="en-GB" sz="1500" b="1"/>
          </a:p>
        </p:txBody>
      </p:sp>
      <p:graphicFrame>
        <p:nvGraphicFramePr>
          <p:cNvPr id="10" name="TextBox 2">
            <a:extLst>
              <a:ext uri="{FF2B5EF4-FFF2-40B4-BE49-F238E27FC236}">
                <a16:creationId xmlns:a16="http://schemas.microsoft.com/office/drawing/2014/main" id="{8DE9DB77-7D0C-125C-46B5-848FC0B6141F}"/>
              </a:ext>
            </a:extLst>
          </p:cNvPr>
          <p:cNvGraphicFramePr/>
          <p:nvPr/>
        </p:nvGraphicFramePr>
        <p:xfrm>
          <a:off x="-151678" y="1704835"/>
          <a:ext cx="7467652" cy="989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TextBox 2">
            <a:extLst>
              <a:ext uri="{FF2B5EF4-FFF2-40B4-BE49-F238E27FC236}">
                <a16:creationId xmlns:a16="http://schemas.microsoft.com/office/drawing/2014/main" id="{CAA181F5-1A6D-D179-E4DA-8E71886449D9}"/>
              </a:ext>
            </a:extLst>
          </p:cNvPr>
          <p:cNvGraphicFramePr/>
          <p:nvPr/>
        </p:nvGraphicFramePr>
        <p:xfrm>
          <a:off x="1892433" y="3275137"/>
          <a:ext cx="5662831" cy="122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Picture 6" descr="Shape&#10;&#10;Description automatically generated with low confidence">
            <a:extLst>
              <a:ext uri="{FF2B5EF4-FFF2-40B4-BE49-F238E27FC236}">
                <a16:creationId xmlns:a16="http://schemas.microsoft.com/office/drawing/2014/main" id="{D6B95BDE-5A94-CF0B-1767-2B4FE7DC65EC}"/>
              </a:ext>
            </a:extLst>
          </p:cNvPr>
          <p:cNvPicPr>
            <a:picLocks noChangeAspect="1"/>
          </p:cNvPicPr>
          <p:nvPr/>
        </p:nvPicPr>
        <p:blipFill>
          <a:blip r:embed="rId1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569200" y="1693577"/>
            <a:ext cx="814449" cy="814449"/>
          </a:xfrm>
          <a:prstGeom prst="rect">
            <a:avLst/>
          </a:prstGeom>
        </p:spPr>
      </p:pic>
      <p:sp>
        <p:nvSpPr>
          <p:cNvPr id="9" name="TextBox 8">
            <a:extLst>
              <a:ext uri="{FF2B5EF4-FFF2-40B4-BE49-F238E27FC236}">
                <a16:creationId xmlns:a16="http://schemas.microsoft.com/office/drawing/2014/main" id="{5213AC9C-2D2F-02E5-2DC9-191916277CA7}"/>
              </a:ext>
            </a:extLst>
          </p:cNvPr>
          <p:cNvSpPr txBox="1"/>
          <p:nvPr/>
        </p:nvSpPr>
        <p:spPr>
          <a:xfrm>
            <a:off x="7091158" y="2542014"/>
            <a:ext cx="1861655" cy="196208"/>
          </a:xfrm>
          <a:prstGeom prst="rect">
            <a:avLst/>
          </a:prstGeom>
          <a:noFill/>
        </p:spPr>
        <p:txBody>
          <a:bodyPr wrap="square" rtlCol="0">
            <a:spAutoFit/>
          </a:bodyPr>
          <a:lstStyle/>
          <a:p>
            <a:pPr algn="ctr"/>
            <a:r>
              <a:rPr lang="en-US" sz="825"/>
              <a:t>Illustration: Building block</a:t>
            </a:r>
            <a:endParaRPr lang="en-NL" sz="825"/>
          </a:p>
        </p:txBody>
      </p:sp>
      <p:sp>
        <p:nvSpPr>
          <p:cNvPr id="4" name="TextBox 3">
            <a:extLst>
              <a:ext uri="{FF2B5EF4-FFF2-40B4-BE49-F238E27FC236}">
                <a16:creationId xmlns:a16="http://schemas.microsoft.com/office/drawing/2014/main" id="{1AB1686A-977C-C1D0-FD97-364147FB16D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TextBox 5">
            <a:extLst>
              <a:ext uri="{FF2B5EF4-FFF2-40B4-BE49-F238E27FC236}">
                <a16:creationId xmlns:a16="http://schemas.microsoft.com/office/drawing/2014/main" id="{6D50E2DA-A7A0-E621-8040-6DFDBA6EA6E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 Added the purpose of EA to the slide.</a:t>
            </a:r>
          </a:p>
        </p:txBody>
      </p:sp>
      <p:sp>
        <p:nvSpPr>
          <p:cNvPr id="13" name="TextBox 12">
            <a:extLst>
              <a:ext uri="{FF2B5EF4-FFF2-40B4-BE49-F238E27FC236}">
                <a16:creationId xmlns:a16="http://schemas.microsoft.com/office/drawing/2014/main" id="{68E049C5-17F0-E8B7-2572-E6A52F648E54}"/>
              </a:ext>
            </a:extLst>
          </p:cNvPr>
          <p:cNvSpPr txBox="1"/>
          <p:nvPr/>
        </p:nvSpPr>
        <p:spPr>
          <a:xfrm>
            <a:off x="165100" y="548410"/>
            <a:ext cx="8583872" cy="847880"/>
          </a:xfrm>
          <a:prstGeom prst="rect">
            <a:avLst/>
          </a:prstGeom>
          <a:noFill/>
        </p:spPr>
        <p:txBody>
          <a:bodyPr wrap="square">
            <a:noAutofit/>
          </a:bodyPr>
          <a:lstStyle/>
          <a:p>
            <a:r>
              <a:rPr lang="en-GB" sz="1500" b="1">
                <a:solidFill>
                  <a:srgbClr val="2F528F"/>
                </a:solidFill>
                <a:latin typeface="Calibri" panose="020F0502020204030204" pitchFamily="34" charset="0"/>
              </a:rPr>
              <a:t>The purpose of Enterprise Architecture is to optimize across the enterprise the often-fragmented elements into an integrated environment that is responsive to change and supportive of the delivery of the business strategy. A key aim of Enterprise Architecture is re-use of building blocks.</a:t>
            </a:r>
            <a:endParaRPr lang="en-GB" sz="1500" b="1"/>
          </a:p>
          <a:p>
            <a:endParaRPr lang="en-GB" sz="1500" b="1">
              <a:solidFill>
                <a:srgbClr val="2F528F"/>
              </a:solidFill>
              <a:latin typeface="Calibri" panose="020F0502020204030204" pitchFamily="34" charset="0"/>
            </a:endParaRPr>
          </a:p>
        </p:txBody>
      </p:sp>
    </p:spTree>
    <p:extLst>
      <p:ext uri="{BB962C8B-B14F-4D97-AF65-F5344CB8AC3E}">
        <p14:creationId xmlns:p14="http://schemas.microsoft.com/office/powerpoint/2010/main" val="323931657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6A5237-DB0A-C5F9-A59A-42C8CE9B3B42}"/>
              </a:ext>
            </a:extLst>
          </p:cNvPr>
          <p:cNvSpPr/>
          <p:nvPr/>
        </p:nvSpPr>
        <p:spPr>
          <a:xfrm>
            <a:off x="0" y="1091353"/>
            <a:ext cx="9144000" cy="154461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53415ED4-E242-4C9D-8606-2B9328113779}"/>
              </a:ext>
            </a:extLst>
          </p:cNvPr>
          <p:cNvPicPr>
            <a:picLocks noChangeAspect="1"/>
          </p:cNvPicPr>
          <p:nvPr/>
        </p:nvPicPr>
        <p:blipFill>
          <a:blip r:embed="rId3"/>
          <a:stretch>
            <a:fillRect/>
          </a:stretch>
        </p:blipFill>
        <p:spPr>
          <a:xfrm>
            <a:off x="4923757" y="1135957"/>
            <a:ext cx="3276064" cy="145179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http://cache.lego.com/upload/Gallery81D4B919-A1F7-4FDD-B69A-3E9D931B7928/0fe00bd8-d7bf-4c11-b8d5-6870972cf1d5.jpg">
            <a:extLst>
              <a:ext uri="{FF2B5EF4-FFF2-40B4-BE49-F238E27FC236}">
                <a16:creationId xmlns:a16="http://schemas.microsoft.com/office/drawing/2014/main" id="{DC9C05F1-3AA8-4582-84B5-74F5DDDB29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4819" y="2694274"/>
            <a:ext cx="1713880" cy="17138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rmAutofit/>
          </a:bodyPr>
          <a:lstStyle/>
          <a:p>
            <a:r>
              <a:rPr lang="en-GB" b="1">
                <a:solidFill>
                  <a:srgbClr val="2F528F"/>
                </a:solidFill>
              </a:rPr>
              <a:t>Building Blocks – 02/02</a:t>
            </a:r>
          </a:p>
        </p:txBody>
      </p:sp>
      <p:sp>
        <p:nvSpPr>
          <p:cNvPr id="8" name="Footer">
            <a:extLst>
              <a:ext uri="{FF2B5EF4-FFF2-40B4-BE49-F238E27FC236}">
                <a16:creationId xmlns:a16="http://schemas.microsoft.com/office/drawing/2014/main" id="{24D55121-5CC1-4030-A75F-8E6615480D94}"/>
              </a:ext>
            </a:extLst>
          </p:cNvPr>
          <p:cNvSpPr>
            <a:spLocks noGrp="1"/>
          </p:cNvSpPr>
          <p:nvPr>
            <p:ph type="ftr" sz="quarter" idx="10"/>
          </p:nvPr>
        </p:nvSpPr>
        <p:spPr>
          <a:xfrm>
            <a:off x="7315200" y="4826000"/>
            <a:ext cx="444500" cy="304800"/>
          </a:xfrm>
        </p:spPr>
        <p:txBody>
          <a:bodyPr/>
          <a:lstStyle/>
          <a:p>
            <a:r>
              <a:rPr lang="en-GB">
                <a:solidFill>
                  <a:schemeClr val="bg1"/>
                </a:solidFill>
              </a:rPr>
              <a:t>19/24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7" name="TextBox 6">
            <a:extLst>
              <a:ext uri="{FF2B5EF4-FFF2-40B4-BE49-F238E27FC236}">
                <a16:creationId xmlns:a16="http://schemas.microsoft.com/office/drawing/2014/main" id="{33D56742-6307-4019-8264-E7D007726833}"/>
              </a:ext>
            </a:extLst>
          </p:cNvPr>
          <p:cNvSpPr txBox="1"/>
          <p:nvPr/>
        </p:nvSpPr>
        <p:spPr>
          <a:xfrm>
            <a:off x="563905" y="590175"/>
            <a:ext cx="8016190" cy="530914"/>
          </a:xfrm>
          <a:prstGeom prst="rect">
            <a:avLst/>
          </a:prstGeom>
          <a:noFill/>
        </p:spPr>
        <p:txBody>
          <a:bodyPr wrap="square">
            <a:spAutoFit/>
          </a:bodyPr>
          <a:lstStyle/>
          <a:p>
            <a:pPr algn="ctr"/>
            <a:r>
              <a:rPr lang="en-GB" sz="1500">
                <a:solidFill>
                  <a:srgbClr val="2F528F"/>
                </a:solidFill>
                <a:latin typeface="Calibri" panose="020F0502020204030204" pitchFamily="34" charset="0"/>
              </a:rPr>
              <a:t>The assembling into building blocks varies </a:t>
            </a:r>
          </a:p>
          <a:p>
            <a:pPr algn="ctr"/>
            <a:r>
              <a:rPr lang="en-GB" sz="1500">
                <a:solidFill>
                  <a:srgbClr val="2F528F"/>
                </a:solidFill>
                <a:latin typeface="Calibri" panose="020F0502020204030204" pitchFamily="34" charset="0"/>
              </a:rPr>
              <a:t>Organizations must decide what arrangement works best</a:t>
            </a:r>
          </a:p>
        </p:txBody>
      </p:sp>
      <p:graphicFrame>
        <p:nvGraphicFramePr>
          <p:cNvPr id="9" name="Diagram 8">
            <a:extLst>
              <a:ext uri="{FF2B5EF4-FFF2-40B4-BE49-F238E27FC236}">
                <a16:creationId xmlns:a16="http://schemas.microsoft.com/office/drawing/2014/main" id="{AC202779-B39B-32F8-2753-5AB7898772FC}"/>
              </a:ext>
            </a:extLst>
          </p:cNvPr>
          <p:cNvGraphicFramePr/>
          <p:nvPr/>
        </p:nvGraphicFramePr>
        <p:xfrm>
          <a:off x="111095" y="1165605"/>
          <a:ext cx="4631183" cy="13374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extBox 1">
            <a:extLst>
              <a:ext uri="{FF2B5EF4-FFF2-40B4-BE49-F238E27FC236}">
                <a16:creationId xmlns:a16="http://schemas.microsoft.com/office/drawing/2014/main" id="{DA9556E1-61BC-AFB2-A18D-F2FB4A2047E5}"/>
              </a:ext>
            </a:extLst>
          </p:cNvPr>
          <p:cNvGraphicFramePr>
            <a:graphicFrameLocks/>
          </p:cNvGraphicFramePr>
          <p:nvPr>
            <p:extLst>
              <p:ext uri="{D42A27DB-BD31-4B8C-83A1-F6EECF244321}">
                <p14:modId xmlns:p14="http://schemas.microsoft.com/office/powerpoint/2010/main" val="1133541547"/>
              </p:ext>
            </p:extLst>
          </p:nvPr>
        </p:nvGraphicFramePr>
        <p:xfrm>
          <a:off x="111095" y="2665699"/>
          <a:ext cx="6696105" cy="21268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8B085013-6FF3-9AAE-6327-711B2276722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12" name="TextBox 11">
            <a:extLst>
              <a:ext uri="{FF2B5EF4-FFF2-40B4-BE49-F238E27FC236}">
                <a16:creationId xmlns:a16="http://schemas.microsoft.com/office/drawing/2014/main" id="{1350D615-B85F-2D7A-F02C-8F29B451E9F6}"/>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a:t>
            </a:r>
          </a:p>
        </p:txBody>
      </p:sp>
    </p:spTree>
    <p:extLst>
      <p:ext uri="{BB962C8B-B14F-4D97-AF65-F5344CB8AC3E}">
        <p14:creationId xmlns:p14="http://schemas.microsoft.com/office/powerpoint/2010/main" val="1343495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AB1C8AEB-B9B3-4B40-839B-D6458FEB846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Purpose of Enterprise Architecture – 01/03</a:t>
            </a:r>
          </a:p>
        </p:txBody>
      </p:sp>
      <p:sp>
        <p:nvSpPr>
          <p:cNvPr id="4" name="Footer">
            <a:extLst>
              <a:ext uri="{FF2B5EF4-FFF2-40B4-BE49-F238E27FC236}">
                <a16:creationId xmlns:a16="http://schemas.microsoft.com/office/drawing/2014/main" id="{857BB65B-3CA6-4B01-9C30-7DA7211BCAF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19/40</a:t>
            </a:r>
          </a:p>
        </p:txBody>
      </p:sp>
      <p:sp>
        <p:nvSpPr>
          <p:cNvPr id="3" name="Ref">
            <a:extLst>
              <a:ext uri="{FF2B5EF4-FFF2-40B4-BE49-F238E27FC236}">
                <a16:creationId xmlns:a16="http://schemas.microsoft.com/office/drawing/2014/main" id="{AFCBEF61-9CBB-429C-AFA8-C0684D36351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sp>
        <p:nvSpPr>
          <p:cNvPr id="2" name="TextBox 1">
            <a:extLst>
              <a:ext uri="{FF2B5EF4-FFF2-40B4-BE49-F238E27FC236}">
                <a16:creationId xmlns:a16="http://schemas.microsoft.com/office/drawing/2014/main" id="{6448869A-19D9-4A0D-9648-CF656FE4B2D9}"/>
              </a:ext>
            </a:extLst>
          </p:cNvPr>
          <p:cNvSpPr txBox="1"/>
          <p:nvPr/>
        </p:nvSpPr>
        <p:spPr>
          <a:xfrm>
            <a:off x="1249161" y="4241782"/>
            <a:ext cx="6542927" cy="346249"/>
          </a:xfrm>
          <a:prstGeom prst="rect">
            <a:avLst/>
          </a:prstGeom>
          <a:noFill/>
        </p:spPr>
        <p:txBody>
          <a:bodyPr wrap="square" rtlCol="0">
            <a:spAutoFit/>
          </a:bodyPr>
          <a:lstStyle/>
          <a:p>
            <a:pPr algn="ctr" defTabSz="342900">
              <a:defRPr/>
            </a:pPr>
            <a:r>
              <a:rPr lang="en-GB" sz="900">
                <a:solidFill>
                  <a:srgbClr val="2F528F"/>
                </a:solidFill>
                <a:latin typeface="Calibri" panose="020F0502020204030204" pitchFamily="34" charset="0"/>
                <a:cs typeface="Calibri" panose="020F0502020204030204" pitchFamily="34" charset="0"/>
              </a:rPr>
              <a:t>*Formulation of the strategy is one of the major responsibilities of the Board of Directors. We will consider this when we look at Governance in general.</a:t>
            </a:r>
          </a:p>
        </p:txBody>
      </p:sp>
      <p:graphicFrame>
        <p:nvGraphicFramePr>
          <p:cNvPr id="9" name="TextBox 5">
            <a:extLst>
              <a:ext uri="{FF2B5EF4-FFF2-40B4-BE49-F238E27FC236}">
                <a16:creationId xmlns:a16="http://schemas.microsoft.com/office/drawing/2014/main" id="{4FD7344C-F2A0-3A4F-BB53-AFEB7B391822}"/>
              </a:ext>
            </a:extLst>
          </p:cNvPr>
          <p:cNvGraphicFramePr/>
          <p:nvPr/>
        </p:nvGraphicFramePr>
        <p:xfrm>
          <a:off x="889636" y="771156"/>
          <a:ext cx="7623879" cy="3354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ED88D53-9503-168E-F03F-1AC32970DA2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40649109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AB1242-D529-48C9-941B-37A3BC569F40}"/>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Building Blocks</a:t>
            </a:r>
          </a:p>
        </p:txBody>
      </p:sp>
      <p:sp>
        <p:nvSpPr>
          <p:cNvPr id="7" name="Footer">
            <a:extLst>
              <a:ext uri="{FF2B5EF4-FFF2-40B4-BE49-F238E27FC236}">
                <a16:creationId xmlns:a16="http://schemas.microsoft.com/office/drawing/2014/main" id="{133254E2-2959-4C74-B611-DE82B6D6397A}"/>
              </a:ext>
            </a:extLst>
          </p:cNvPr>
          <p:cNvSpPr>
            <a:spLocks noGrp="1"/>
          </p:cNvSpPr>
          <p:nvPr>
            <p:ph type="ftr" sz="quarter" idx="10"/>
          </p:nvPr>
        </p:nvSpPr>
        <p:spPr>
          <a:xfrm>
            <a:off x="7315200" y="4826000"/>
            <a:ext cx="444500" cy="304800"/>
          </a:xfrm>
        </p:spPr>
        <p:txBody>
          <a:bodyPr/>
          <a:lstStyle/>
          <a:p>
            <a:r>
              <a:rPr lang="en-GB">
                <a:solidFill>
                  <a:schemeClr val="bg1"/>
                </a:solidFill>
              </a:rPr>
              <a:t>20/24</a:t>
            </a:r>
          </a:p>
        </p:txBody>
      </p:sp>
      <p:sp>
        <p:nvSpPr>
          <p:cNvPr id="3" name="Ref">
            <a:extLst>
              <a:ext uri="{FF2B5EF4-FFF2-40B4-BE49-F238E27FC236}">
                <a16:creationId xmlns:a16="http://schemas.microsoft.com/office/drawing/2014/main" id="{60F1962A-30AA-4779-96E3-8A3FE4AC2B03}"/>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80 : §5.3.2</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675B582F-A151-4964-ABC4-1F7D0244EEB1}"/>
              </a:ext>
            </a:extLst>
          </p:cNvPr>
          <p:cNvSpPr txBox="1"/>
          <p:nvPr/>
        </p:nvSpPr>
        <p:spPr>
          <a:xfrm>
            <a:off x="1186097" y="538575"/>
            <a:ext cx="7253800" cy="300083"/>
          </a:xfrm>
          <a:prstGeom prst="rect">
            <a:avLst/>
          </a:prstGeom>
          <a:noFill/>
        </p:spPr>
        <p:txBody>
          <a:bodyPr wrap="square">
            <a:spAutoFit/>
          </a:bodyPr>
          <a:lstStyle/>
          <a:p>
            <a:pPr algn="ctr"/>
            <a:r>
              <a:rPr lang="en-GB" sz="1500">
                <a:solidFill>
                  <a:srgbClr val="2F528F"/>
                </a:solidFill>
                <a:latin typeface="Calibri" panose="020F0502020204030204" pitchFamily="34" charset="0"/>
              </a:rPr>
              <a:t>Architecture Building Blocks (ABBs) are composed of EA artifacts</a:t>
            </a:r>
          </a:p>
        </p:txBody>
      </p:sp>
      <p:graphicFrame>
        <p:nvGraphicFramePr>
          <p:cNvPr id="8" name="TextBox 1">
            <a:extLst>
              <a:ext uri="{FF2B5EF4-FFF2-40B4-BE49-F238E27FC236}">
                <a16:creationId xmlns:a16="http://schemas.microsoft.com/office/drawing/2014/main" id="{D2E4955F-9A83-B374-E165-C1378DF26782}"/>
              </a:ext>
            </a:extLst>
          </p:cNvPr>
          <p:cNvGraphicFramePr/>
          <p:nvPr>
            <p:extLst>
              <p:ext uri="{D42A27DB-BD31-4B8C-83A1-F6EECF244321}">
                <p14:modId xmlns:p14="http://schemas.microsoft.com/office/powerpoint/2010/main" val="3695365480"/>
              </p:ext>
            </p:extLst>
          </p:nvPr>
        </p:nvGraphicFramePr>
        <p:xfrm>
          <a:off x="208320" y="855225"/>
          <a:ext cx="3884352" cy="935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extBox 1">
            <a:extLst>
              <a:ext uri="{FF2B5EF4-FFF2-40B4-BE49-F238E27FC236}">
                <a16:creationId xmlns:a16="http://schemas.microsoft.com/office/drawing/2014/main" id="{E60493E5-D965-532F-27E2-0B0F640ABB50}"/>
              </a:ext>
            </a:extLst>
          </p:cNvPr>
          <p:cNvGraphicFramePr/>
          <p:nvPr>
            <p:extLst>
              <p:ext uri="{D42A27DB-BD31-4B8C-83A1-F6EECF244321}">
                <p14:modId xmlns:p14="http://schemas.microsoft.com/office/powerpoint/2010/main" val="1582260247"/>
              </p:ext>
            </p:extLst>
          </p:nvPr>
        </p:nvGraphicFramePr>
        <p:xfrm>
          <a:off x="259825" y="1855271"/>
          <a:ext cx="3919107" cy="29287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 name="Picture 3">
            <a:extLst>
              <a:ext uri="{FF2B5EF4-FFF2-40B4-BE49-F238E27FC236}">
                <a16:creationId xmlns:a16="http://schemas.microsoft.com/office/drawing/2014/main" id="{7E614AB1-0BB8-424B-9A52-8A0F87DC23B9}"/>
              </a:ext>
            </a:extLst>
          </p:cNvPr>
          <p:cNvPicPr>
            <a:picLocks noChangeAspect="1"/>
          </p:cNvPicPr>
          <p:nvPr/>
        </p:nvPicPr>
        <p:blipFill>
          <a:blip r:embed="rId13"/>
          <a:stretch>
            <a:fillRect/>
          </a:stretch>
        </p:blipFill>
        <p:spPr>
          <a:xfrm>
            <a:off x="4462245" y="970301"/>
            <a:ext cx="4473435" cy="3813747"/>
          </a:xfrm>
          <a:prstGeom prst="rect">
            <a:avLst/>
          </a:prstGeom>
          <a:ln>
            <a:noFill/>
          </a:ln>
          <a:effectLst>
            <a:outerShdw blurRad="50800" dist="38100" dir="5400000" algn="t" rotWithShape="0">
              <a:prstClr val="black">
                <a:alpha val="40000"/>
              </a:prstClr>
            </a:outerShdw>
          </a:effectLst>
        </p:spPr>
      </p:pic>
      <p:sp>
        <p:nvSpPr>
          <p:cNvPr id="6" name="TextBox 5">
            <a:extLst>
              <a:ext uri="{FF2B5EF4-FFF2-40B4-BE49-F238E27FC236}">
                <a16:creationId xmlns:a16="http://schemas.microsoft.com/office/drawing/2014/main" id="{8857C751-DBD2-84CB-F7DE-6B7B72CEAF5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10" name="TextBox 9">
            <a:extLst>
              <a:ext uri="{FF2B5EF4-FFF2-40B4-BE49-F238E27FC236}">
                <a16:creationId xmlns:a16="http://schemas.microsoft.com/office/drawing/2014/main" id="{4CB83454-8E11-7002-46B1-D7F53D82B547}"/>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a:t>
            </a:r>
          </a:p>
        </p:txBody>
      </p:sp>
    </p:spTree>
    <p:extLst>
      <p:ext uri="{BB962C8B-B14F-4D97-AF65-F5344CB8AC3E}">
        <p14:creationId xmlns:p14="http://schemas.microsoft.com/office/powerpoint/2010/main" val="335897536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DB270F-358A-C3D2-A01A-8FEC953AC295}"/>
              </a:ext>
            </a:extLst>
          </p:cNvPr>
          <p:cNvSpPr/>
          <p:nvPr/>
        </p:nvSpPr>
        <p:spPr>
          <a:xfrm>
            <a:off x="0" y="2452560"/>
            <a:ext cx="9144000" cy="16206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a:extLst>
              <a:ext uri="{FF2B5EF4-FFF2-40B4-BE49-F238E27FC236}">
                <a16:creationId xmlns:a16="http://schemas.microsoft.com/office/drawing/2014/main" id="{DEAB1242-D529-48C9-941B-37A3BC569F40}"/>
              </a:ext>
            </a:extLst>
          </p:cNvPr>
          <p:cNvSpPr>
            <a:spLocks noGrp="1"/>
          </p:cNvSpPr>
          <p:nvPr>
            <p:ph type="title"/>
          </p:nvPr>
        </p:nvSpPr>
        <p:spPr>
          <a:xfrm>
            <a:off x="165100" y="88900"/>
            <a:ext cx="7404100" cy="406400"/>
          </a:xfrm>
        </p:spPr>
        <p:txBody>
          <a:bodyPr>
            <a:normAutofit/>
          </a:bodyPr>
          <a:lstStyle/>
          <a:p>
            <a:r>
              <a:rPr lang="en-GB" b="1">
                <a:solidFill>
                  <a:srgbClr val="2F528F"/>
                </a:solidFill>
              </a:rPr>
              <a:t>Solution Building Blocks</a:t>
            </a:r>
          </a:p>
        </p:txBody>
      </p:sp>
      <p:sp>
        <p:nvSpPr>
          <p:cNvPr id="4" name="Footer">
            <a:extLst>
              <a:ext uri="{FF2B5EF4-FFF2-40B4-BE49-F238E27FC236}">
                <a16:creationId xmlns:a16="http://schemas.microsoft.com/office/drawing/2014/main" id="{C8D17568-6C90-4749-A3D2-E79B99C3DFDF}"/>
              </a:ext>
            </a:extLst>
          </p:cNvPr>
          <p:cNvSpPr>
            <a:spLocks noGrp="1"/>
          </p:cNvSpPr>
          <p:nvPr>
            <p:ph type="ftr" sz="quarter" idx="10"/>
          </p:nvPr>
        </p:nvSpPr>
        <p:spPr>
          <a:xfrm>
            <a:off x="7315200" y="4826000"/>
            <a:ext cx="444500" cy="304800"/>
          </a:xfrm>
        </p:spPr>
        <p:txBody>
          <a:bodyPr/>
          <a:lstStyle/>
          <a:p>
            <a:r>
              <a:rPr lang="en-GB">
                <a:solidFill>
                  <a:schemeClr val="bg1"/>
                </a:solidFill>
              </a:rPr>
              <a:t>21/24</a:t>
            </a:r>
          </a:p>
        </p:txBody>
      </p:sp>
      <p:sp>
        <p:nvSpPr>
          <p:cNvPr id="3" name="Ref">
            <a:extLst>
              <a:ext uri="{FF2B5EF4-FFF2-40B4-BE49-F238E27FC236}">
                <a16:creationId xmlns:a16="http://schemas.microsoft.com/office/drawing/2014/main" id="{60F1962A-30AA-4779-96E3-8A3FE4AC2B03}"/>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80 : §5.3.2</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675B582F-A151-4964-ABC4-1F7D0244EEB1}"/>
              </a:ext>
            </a:extLst>
          </p:cNvPr>
          <p:cNvSpPr txBox="1"/>
          <p:nvPr/>
        </p:nvSpPr>
        <p:spPr>
          <a:xfrm>
            <a:off x="-367323" y="565286"/>
            <a:ext cx="9511323" cy="507831"/>
          </a:xfrm>
          <a:prstGeom prst="rect">
            <a:avLst/>
          </a:prstGeom>
          <a:noFill/>
        </p:spPr>
        <p:txBody>
          <a:bodyPr wrap="square">
            <a:spAutoFit/>
          </a:bodyPr>
          <a:lstStyle/>
          <a:p>
            <a:pPr algn="ctr"/>
            <a:r>
              <a:rPr lang="en-GB" sz="1350" b="1">
                <a:solidFill>
                  <a:srgbClr val="2F528F"/>
                </a:solidFill>
                <a:latin typeface="Calibri" panose="020F0502020204030204" pitchFamily="34" charset="0"/>
              </a:rPr>
              <a:t>While Architecture Building Blocks (ABBs) relate to logical structures, their idealization - </a:t>
            </a:r>
            <a:br>
              <a:rPr lang="en-GB" sz="1350" b="1">
                <a:solidFill>
                  <a:srgbClr val="2F528F"/>
                </a:solidFill>
                <a:latin typeface="Calibri" panose="020F0502020204030204" pitchFamily="34" charset="0"/>
              </a:rPr>
            </a:br>
            <a:r>
              <a:rPr lang="en-GB" sz="1350" b="1">
                <a:solidFill>
                  <a:srgbClr val="2F528F"/>
                </a:solidFill>
                <a:latin typeface="Calibri" panose="020F0502020204030204" pitchFamily="34" charset="0"/>
              </a:rPr>
              <a:t>Solution Building Blocks are their realization in the form of physical structures</a:t>
            </a:r>
          </a:p>
        </p:txBody>
      </p:sp>
      <p:sp>
        <p:nvSpPr>
          <p:cNvPr id="15" name="TextBox 14">
            <a:extLst>
              <a:ext uri="{FF2B5EF4-FFF2-40B4-BE49-F238E27FC236}">
                <a16:creationId xmlns:a16="http://schemas.microsoft.com/office/drawing/2014/main" id="{E296D1FF-B5A1-4CEF-A3BD-E7DAD4A175A7}"/>
              </a:ext>
            </a:extLst>
          </p:cNvPr>
          <p:cNvSpPr txBox="1"/>
          <p:nvPr/>
        </p:nvSpPr>
        <p:spPr>
          <a:xfrm>
            <a:off x="2232828" y="2448180"/>
            <a:ext cx="8149370" cy="253916"/>
          </a:xfrm>
          <a:prstGeom prst="rect">
            <a:avLst/>
          </a:prstGeom>
          <a:noFill/>
        </p:spPr>
        <p:txBody>
          <a:bodyPr wrap="square">
            <a:spAutoFit/>
          </a:bodyPr>
          <a:lstStyle/>
          <a:p>
            <a:r>
              <a:rPr lang="en-GB" sz="1200" b="1">
                <a:solidFill>
                  <a:srgbClr val="2F528F"/>
                </a:solidFill>
                <a:latin typeface="Calibri" panose="020F0502020204030204" pitchFamily="34" charset="0"/>
              </a:rPr>
              <a:t>Solution Building Blocks can be built from SBBs, example: </a:t>
            </a:r>
          </a:p>
        </p:txBody>
      </p:sp>
      <p:graphicFrame>
        <p:nvGraphicFramePr>
          <p:cNvPr id="40" name="Diagram 39">
            <a:extLst>
              <a:ext uri="{FF2B5EF4-FFF2-40B4-BE49-F238E27FC236}">
                <a16:creationId xmlns:a16="http://schemas.microsoft.com/office/drawing/2014/main" id="{5039D84E-68AE-2AF0-09B6-4831999381AC}"/>
              </a:ext>
            </a:extLst>
          </p:cNvPr>
          <p:cNvGraphicFramePr/>
          <p:nvPr>
            <p:extLst>
              <p:ext uri="{D42A27DB-BD31-4B8C-83A1-F6EECF244321}">
                <p14:modId xmlns:p14="http://schemas.microsoft.com/office/powerpoint/2010/main" val="3136805030"/>
              </p:ext>
            </p:extLst>
          </p:nvPr>
        </p:nvGraphicFramePr>
        <p:xfrm>
          <a:off x="223282" y="4102904"/>
          <a:ext cx="8533856" cy="639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Group 15">
            <a:extLst>
              <a:ext uri="{FF2B5EF4-FFF2-40B4-BE49-F238E27FC236}">
                <a16:creationId xmlns:a16="http://schemas.microsoft.com/office/drawing/2014/main" id="{8E6CA186-7739-F7FD-9A01-5645C406F6BD}"/>
              </a:ext>
            </a:extLst>
          </p:cNvPr>
          <p:cNvGrpSpPr/>
          <p:nvPr/>
        </p:nvGrpSpPr>
        <p:grpSpPr>
          <a:xfrm>
            <a:off x="982074" y="2737201"/>
            <a:ext cx="7594464" cy="1263559"/>
            <a:chOff x="260965" y="3562418"/>
            <a:chExt cx="7594464" cy="1684745"/>
          </a:xfrm>
        </p:grpSpPr>
        <p:sp>
          <p:nvSpPr>
            <p:cNvPr id="6" name="Rectangle: Rounded Corners 5">
              <a:extLst>
                <a:ext uri="{FF2B5EF4-FFF2-40B4-BE49-F238E27FC236}">
                  <a16:creationId xmlns:a16="http://schemas.microsoft.com/office/drawing/2014/main" id="{84007FE5-1366-3322-2218-D6FD68CA31E7}"/>
                </a:ext>
              </a:extLst>
            </p:cNvPr>
            <p:cNvSpPr/>
            <p:nvPr/>
          </p:nvSpPr>
          <p:spPr>
            <a:xfrm>
              <a:off x="260965" y="3749471"/>
              <a:ext cx="2517937" cy="1310638"/>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buFont typeface="+mj-lt"/>
                <a:buAutoNum type="alphaLcPeriod"/>
              </a:pPr>
              <a:r>
                <a:rPr lang="en-GB" sz="1050">
                  <a:solidFill>
                    <a:srgbClr val="2F528F"/>
                  </a:solidFill>
                  <a:latin typeface="Calibri" panose="020F0502020204030204" pitchFamily="34" charset="0"/>
                  <a:cs typeface="Calibri" panose="020F0502020204030204" pitchFamily="34" charset="0"/>
                </a:rPr>
                <a:t>Wages and Salary</a:t>
              </a:r>
            </a:p>
            <a:p>
              <a:pPr marL="257175" indent="-257175">
                <a:buFont typeface="+mj-lt"/>
                <a:buAutoNum type="alphaLcPeriod"/>
              </a:pPr>
              <a:r>
                <a:rPr lang="en-GB" sz="1050">
                  <a:solidFill>
                    <a:srgbClr val="2F528F"/>
                  </a:solidFill>
                  <a:latin typeface="Calibri" panose="020F0502020204030204" pitchFamily="34" charset="0"/>
                  <a:cs typeface="Calibri" panose="020F0502020204030204" pitchFamily="34" charset="0"/>
                </a:rPr>
                <a:t>Incentives</a:t>
              </a:r>
            </a:p>
            <a:p>
              <a:pPr marL="257175" indent="-257175">
                <a:buFont typeface="+mj-lt"/>
                <a:buAutoNum type="alphaLcPeriod"/>
              </a:pPr>
              <a:r>
                <a:rPr lang="en-GB" sz="1050">
                  <a:solidFill>
                    <a:srgbClr val="2F528F"/>
                  </a:solidFill>
                  <a:latin typeface="Calibri" panose="020F0502020204030204" pitchFamily="34" charset="0"/>
                  <a:cs typeface="Calibri" panose="020F0502020204030204" pitchFamily="34" charset="0"/>
                </a:rPr>
                <a:t>Fringe Benefits</a:t>
              </a:r>
            </a:p>
            <a:p>
              <a:pPr marL="257175" indent="-257175">
                <a:buFont typeface="+mj-lt"/>
                <a:buAutoNum type="alphaLcPeriod"/>
              </a:pPr>
              <a:r>
                <a:rPr lang="en-GB" sz="1050">
                  <a:solidFill>
                    <a:srgbClr val="2F528F"/>
                  </a:solidFill>
                  <a:latin typeface="Calibri" panose="020F0502020204030204" pitchFamily="34" charset="0"/>
                  <a:cs typeface="Calibri" panose="020F0502020204030204" pitchFamily="34" charset="0"/>
                </a:rPr>
                <a:t>Perquisites</a:t>
              </a:r>
            </a:p>
            <a:p>
              <a:pPr marL="257175" indent="-257175">
                <a:buFont typeface="+mj-lt"/>
                <a:buAutoNum type="alphaLcPeriod"/>
              </a:pPr>
              <a:r>
                <a:rPr lang="en-GB" sz="1050">
                  <a:solidFill>
                    <a:srgbClr val="2F528F"/>
                  </a:solidFill>
                  <a:latin typeface="Calibri" panose="020F0502020204030204" pitchFamily="34" charset="0"/>
                  <a:cs typeface="Calibri" panose="020F0502020204030204" pitchFamily="34" charset="0"/>
                </a:rPr>
                <a:t>Non-Monetary</a:t>
              </a:r>
              <a:endParaRPr lang="en-US" sz="1050"/>
            </a:p>
          </p:txBody>
        </p:sp>
        <p:sp>
          <p:nvSpPr>
            <p:cNvPr id="22" name="Rectangle: Rounded Corners 21">
              <a:extLst>
                <a:ext uri="{FF2B5EF4-FFF2-40B4-BE49-F238E27FC236}">
                  <a16:creationId xmlns:a16="http://schemas.microsoft.com/office/drawing/2014/main" id="{C16BEE3E-187C-4F7D-AF71-A5EA630BC5B3}"/>
                </a:ext>
              </a:extLst>
            </p:cNvPr>
            <p:cNvSpPr/>
            <p:nvPr/>
          </p:nvSpPr>
          <p:spPr>
            <a:xfrm>
              <a:off x="3262740" y="3562418"/>
              <a:ext cx="2702801" cy="1684745"/>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a:solidFill>
                    <a:srgbClr val="2F528F"/>
                  </a:solidFill>
                  <a:latin typeface="Calibri" panose="020F0502020204030204" pitchFamily="34" charset="0"/>
                  <a:cs typeface="Calibri" panose="020F0502020204030204" pitchFamily="34" charset="0"/>
                </a:rPr>
                <a:t>1. Recruitment &amp; selection</a:t>
              </a:r>
            </a:p>
            <a:p>
              <a:r>
                <a:rPr lang="en-GB" sz="1050">
                  <a:solidFill>
                    <a:srgbClr val="2F528F"/>
                  </a:solidFill>
                  <a:latin typeface="Calibri" panose="020F0502020204030204" pitchFamily="34" charset="0"/>
                  <a:cs typeface="Calibri" panose="020F0502020204030204" pitchFamily="34" charset="0"/>
                </a:rPr>
                <a:t>2. Performance management</a:t>
              </a:r>
            </a:p>
            <a:p>
              <a:r>
                <a:rPr lang="en-GB" sz="1050">
                  <a:solidFill>
                    <a:srgbClr val="2F528F"/>
                  </a:solidFill>
                  <a:latin typeface="Calibri" panose="020F0502020204030204" pitchFamily="34" charset="0"/>
                  <a:cs typeface="Calibri" panose="020F0502020204030204" pitchFamily="34" charset="0"/>
                </a:rPr>
                <a:t>3. Learning &amp; development</a:t>
              </a:r>
            </a:p>
            <a:p>
              <a:r>
                <a:rPr lang="en-GB" sz="1050">
                  <a:solidFill>
                    <a:srgbClr val="2F528F"/>
                  </a:solidFill>
                  <a:latin typeface="Calibri" panose="020F0502020204030204" pitchFamily="34" charset="0"/>
                  <a:cs typeface="Calibri" panose="020F0502020204030204" pitchFamily="34" charset="0"/>
                </a:rPr>
                <a:t>4. Compensation management</a:t>
              </a:r>
            </a:p>
            <a:p>
              <a:r>
                <a:rPr lang="en-GB" sz="1050">
                  <a:solidFill>
                    <a:srgbClr val="2F528F"/>
                  </a:solidFill>
                  <a:latin typeface="Calibri" panose="020F0502020204030204" pitchFamily="34" charset="0"/>
                  <a:cs typeface="Calibri" panose="020F0502020204030204" pitchFamily="34" charset="0"/>
                </a:rPr>
                <a:t>5. Succession planning</a:t>
              </a:r>
            </a:p>
            <a:p>
              <a:r>
                <a:rPr lang="en-GB" sz="1050">
                  <a:solidFill>
                    <a:srgbClr val="2F528F"/>
                  </a:solidFill>
                  <a:latin typeface="Calibri" panose="020F0502020204030204" pitchFamily="34" charset="0"/>
                  <a:cs typeface="Calibri" panose="020F0502020204030204" pitchFamily="34" charset="0"/>
                </a:rPr>
                <a:t>6. HR Information Systems</a:t>
              </a:r>
            </a:p>
            <a:p>
              <a:r>
                <a:rPr lang="en-GB" sz="1050">
                  <a:solidFill>
                    <a:srgbClr val="2F528F"/>
                  </a:solidFill>
                  <a:latin typeface="Calibri" panose="020F0502020204030204" pitchFamily="34" charset="0"/>
                  <a:cs typeface="Calibri" panose="020F0502020204030204" pitchFamily="34" charset="0"/>
                </a:rPr>
                <a:t>7. HR data and analytics</a:t>
              </a:r>
            </a:p>
          </p:txBody>
        </p:sp>
        <p:sp>
          <p:nvSpPr>
            <p:cNvPr id="27" name="Rectangle: Rounded Corners 26">
              <a:extLst>
                <a:ext uri="{FF2B5EF4-FFF2-40B4-BE49-F238E27FC236}">
                  <a16:creationId xmlns:a16="http://schemas.microsoft.com/office/drawing/2014/main" id="{1FFFA757-CEE5-A633-4201-75265F8F2328}"/>
                </a:ext>
              </a:extLst>
            </p:cNvPr>
            <p:cNvSpPr/>
            <p:nvPr/>
          </p:nvSpPr>
          <p:spPr>
            <a:xfrm>
              <a:off x="6449379" y="4167057"/>
              <a:ext cx="1406050" cy="475469"/>
            </a:xfrm>
            <a:prstGeom prst="roundRect">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a:solidFill>
                    <a:schemeClr val="bg1"/>
                  </a:solidFill>
                  <a:latin typeface="Calibri" panose="020F0502020204030204" pitchFamily="34" charset="0"/>
                  <a:cs typeface="Calibri" panose="020F0502020204030204" pitchFamily="34" charset="0"/>
                </a:rPr>
                <a:t>Complete HR system</a:t>
              </a:r>
            </a:p>
          </p:txBody>
        </p:sp>
        <p:sp>
          <p:nvSpPr>
            <p:cNvPr id="9" name="Rectangle 8">
              <a:extLst>
                <a:ext uri="{FF2B5EF4-FFF2-40B4-BE49-F238E27FC236}">
                  <a16:creationId xmlns:a16="http://schemas.microsoft.com/office/drawing/2014/main" id="{E520C416-1078-48F7-12DC-019887FBFB6C}"/>
                </a:ext>
              </a:extLst>
            </p:cNvPr>
            <p:cNvSpPr/>
            <p:nvPr/>
          </p:nvSpPr>
          <p:spPr>
            <a:xfrm>
              <a:off x="2871195" y="3732250"/>
              <a:ext cx="299252" cy="1345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solidFill>
                    <a:schemeClr val="tx1"/>
                  </a:solidFill>
                </a:rPr>
                <a:t>}</a:t>
              </a:r>
            </a:p>
          </p:txBody>
        </p:sp>
        <p:sp>
          <p:nvSpPr>
            <p:cNvPr id="32" name="Rectangle 31">
              <a:extLst>
                <a:ext uri="{FF2B5EF4-FFF2-40B4-BE49-F238E27FC236}">
                  <a16:creationId xmlns:a16="http://schemas.microsoft.com/office/drawing/2014/main" id="{5F01B602-2F2E-ABF2-FBF6-5315FC14EC21}"/>
                </a:ext>
              </a:extLst>
            </p:cNvPr>
            <p:cNvSpPr/>
            <p:nvPr/>
          </p:nvSpPr>
          <p:spPr>
            <a:xfrm>
              <a:off x="6057834" y="3732250"/>
              <a:ext cx="299252" cy="1345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solidFill>
                    <a:schemeClr val="tx1"/>
                  </a:solidFill>
                </a:rPr>
                <a:t>}</a:t>
              </a:r>
            </a:p>
          </p:txBody>
        </p:sp>
      </p:grpSp>
      <p:grpSp>
        <p:nvGrpSpPr>
          <p:cNvPr id="37" name="Group 36">
            <a:extLst>
              <a:ext uri="{FF2B5EF4-FFF2-40B4-BE49-F238E27FC236}">
                <a16:creationId xmlns:a16="http://schemas.microsoft.com/office/drawing/2014/main" id="{AD28178E-8E40-8CEA-B1B6-52F6E456FCC2}"/>
              </a:ext>
            </a:extLst>
          </p:cNvPr>
          <p:cNvGrpSpPr/>
          <p:nvPr/>
        </p:nvGrpSpPr>
        <p:grpSpPr>
          <a:xfrm>
            <a:off x="1418538" y="1175936"/>
            <a:ext cx="2774936" cy="1104338"/>
            <a:chOff x="387118" y="1645016"/>
            <a:chExt cx="3699914" cy="1472451"/>
          </a:xfrm>
        </p:grpSpPr>
        <p:grpSp>
          <p:nvGrpSpPr>
            <p:cNvPr id="20" name="Group 19">
              <a:extLst>
                <a:ext uri="{FF2B5EF4-FFF2-40B4-BE49-F238E27FC236}">
                  <a16:creationId xmlns:a16="http://schemas.microsoft.com/office/drawing/2014/main" id="{782F7B98-270A-7ECE-41AF-93EFD85D015F}"/>
                </a:ext>
              </a:extLst>
            </p:cNvPr>
            <p:cNvGrpSpPr/>
            <p:nvPr/>
          </p:nvGrpSpPr>
          <p:grpSpPr>
            <a:xfrm>
              <a:off x="387118" y="1871485"/>
              <a:ext cx="3699914" cy="1245982"/>
              <a:chOff x="387118" y="1871485"/>
              <a:chExt cx="3699914" cy="1245982"/>
            </a:xfrm>
          </p:grpSpPr>
          <p:pic>
            <p:nvPicPr>
              <p:cNvPr id="8" name="Picture 7">
                <a:extLst>
                  <a:ext uri="{FF2B5EF4-FFF2-40B4-BE49-F238E27FC236}">
                    <a16:creationId xmlns:a16="http://schemas.microsoft.com/office/drawing/2014/main" id="{AA853E60-D076-4F45-9573-165B26D932F4}"/>
                  </a:ext>
                </a:extLst>
              </p:cNvPr>
              <p:cNvPicPr>
                <a:picLocks noChangeAspect="1"/>
              </p:cNvPicPr>
              <p:nvPr/>
            </p:nvPicPr>
            <p:blipFill rotWithShape="1">
              <a:blip r:embed="rId8"/>
              <a:srcRect t="8044"/>
              <a:stretch/>
            </p:blipFill>
            <p:spPr>
              <a:xfrm>
                <a:off x="387118" y="1904885"/>
                <a:ext cx="1935591" cy="1179182"/>
              </a:xfrm>
              <a:prstGeom prst="rect">
                <a:avLst/>
              </a:prstGeom>
            </p:spPr>
          </p:pic>
          <p:pic>
            <p:nvPicPr>
              <p:cNvPr id="13" name="Picture 12">
                <a:extLst>
                  <a:ext uri="{FF2B5EF4-FFF2-40B4-BE49-F238E27FC236}">
                    <a16:creationId xmlns:a16="http://schemas.microsoft.com/office/drawing/2014/main" id="{AD0C549B-C1E2-43A8-9440-C606BE909D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42849" y="1871485"/>
                <a:ext cx="1644183" cy="1245982"/>
              </a:xfrm>
              <a:prstGeom prst="rect">
                <a:avLst/>
              </a:prstGeom>
            </p:spPr>
          </p:pic>
        </p:grpSp>
        <p:sp>
          <p:nvSpPr>
            <p:cNvPr id="34" name="TextBox 33">
              <a:extLst>
                <a:ext uri="{FF2B5EF4-FFF2-40B4-BE49-F238E27FC236}">
                  <a16:creationId xmlns:a16="http://schemas.microsoft.com/office/drawing/2014/main" id="{BA2E940C-7CBB-C736-A0EF-3C46BD0E5806}"/>
                </a:ext>
              </a:extLst>
            </p:cNvPr>
            <p:cNvSpPr txBox="1"/>
            <p:nvPr/>
          </p:nvSpPr>
          <p:spPr>
            <a:xfrm>
              <a:off x="1893220" y="1645016"/>
              <a:ext cx="733301" cy="307776"/>
            </a:xfrm>
            <a:prstGeom prst="rect">
              <a:avLst/>
            </a:prstGeom>
            <a:noFill/>
          </p:spPr>
          <p:txBody>
            <a:bodyPr wrap="square">
              <a:spAutoFit/>
            </a:bodyPr>
            <a:lstStyle/>
            <a:p>
              <a:r>
                <a:rPr lang="en-GB" sz="900" b="1">
                  <a:solidFill>
                    <a:srgbClr val="2F528F"/>
                  </a:solidFill>
                  <a:latin typeface="Calibri" panose="020F0502020204030204" pitchFamily="34" charset="0"/>
                </a:rPr>
                <a:t>ABBs </a:t>
              </a:r>
              <a:endParaRPr lang="en-US" sz="900" b="1"/>
            </a:p>
          </p:txBody>
        </p:sp>
      </p:grpSp>
      <p:grpSp>
        <p:nvGrpSpPr>
          <p:cNvPr id="38" name="Group 37">
            <a:extLst>
              <a:ext uri="{FF2B5EF4-FFF2-40B4-BE49-F238E27FC236}">
                <a16:creationId xmlns:a16="http://schemas.microsoft.com/office/drawing/2014/main" id="{5AA4C2C2-82F6-C7E4-5EBB-92462C05054E}"/>
              </a:ext>
            </a:extLst>
          </p:cNvPr>
          <p:cNvGrpSpPr/>
          <p:nvPr/>
        </p:nvGrpSpPr>
        <p:grpSpPr>
          <a:xfrm>
            <a:off x="4779306" y="1179963"/>
            <a:ext cx="2856101" cy="1073846"/>
            <a:chOff x="4868142" y="1641354"/>
            <a:chExt cx="3808134" cy="1431795"/>
          </a:xfrm>
        </p:grpSpPr>
        <p:grpSp>
          <p:nvGrpSpPr>
            <p:cNvPr id="36" name="Group 35">
              <a:extLst>
                <a:ext uri="{FF2B5EF4-FFF2-40B4-BE49-F238E27FC236}">
                  <a16:creationId xmlns:a16="http://schemas.microsoft.com/office/drawing/2014/main" id="{053F2AA1-1184-9E48-4974-851FBCA0C3FB}"/>
                </a:ext>
              </a:extLst>
            </p:cNvPr>
            <p:cNvGrpSpPr/>
            <p:nvPr/>
          </p:nvGrpSpPr>
          <p:grpSpPr>
            <a:xfrm>
              <a:off x="4868142" y="1893967"/>
              <a:ext cx="3808134" cy="1179182"/>
              <a:chOff x="4868142" y="1893967"/>
              <a:chExt cx="3808134" cy="1179182"/>
            </a:xfrm>
          </p:grpSpPr>
          <p:pic>
            <p:nvPicPr>
              <p:cNvPr id="11" name="Picture 10">
                <a:extLst>
                  <a:ext uri="{FF2B5EF4-FFF2-40B4-BE49-F238E27FC236}">
                    <a16:creationId xmlns:a16="http://schemas.microsoft.com/office/drawing/2014/main" id="{2AF71706-37F0-4F6D-876B-5F379EFCADFD}"/>
                  </a:ext>
                </a:extLst>
              </p:cNvPr>
              <p:cNvPicPr>
                <a:picLocks noChangeAspect="1"/>
              </p:cNvPicPr>
              <p:nvPr/>
            </p:nvPicPr>
            <p:blipFill rotWithShape="1">
              <a:blip r:embed="rId10">
                <a:extLst>
                  <a:ext uri="{28A0092B-C50C-407E-A947-70E740481C1C}">
                    <a14:useLocalDpi xmlns:a14="http://schemas.microsoft.com/office/drawing/2010/main" val="0"/>
                  </a:ext>
                </a:extLst>
              </a:blip>
              <a:srcRect l="9964" t="17512" r="12457" b="19474"/>
              <a:stretch/>
            </p:blipFill>
            <p:spPr>
              <a:xfrm>
                <a:off x="4868142" y="1902650"/>
                <a:ext cx="2569357" cy="1161817"/>
              </a:xfrm>
              <a:prstGeom prst="rect">
                <a:avLst/>
              </a:prstGeom>
            </p:spPr>
          </p:pic>
          <p:pic>
            <p:nvPicPr>
              <p:cNvPr id="14" name="Picture 13">
                <a:extLst>
                  <a:ext uri="{FF2B5EF4-FFF2-40B4-BE49-F238E27FC236}">
                    <a16:creationId xmlns:a16="http://schemas.microsoft.com/office/drawing/2014/main" id="{95FCCAFD-3997-40AC-B7C4-2763AF5E6147}"/>
                  </a:ext>
                </a:extLst>
              </p:cNvPr>
              <p:cNvPicPr>
                <a:picLocks noChangeAspect="1"/>
              </p:cNvPicPr>
              <p:nvPr/>
            </p:nvPicPr>
            <p:blipFill rotWithShape="1">
              <a:blip r:embed="rId11"/>
              <a:srcRect b="41510"/>
              <a:stretch/>
            </p:blipFill>
            <p:spPr>
              <a:xfrm>
                <a:off x="7659750" y="1893967"/>
                <a:ext cx="1016526" cy="1179182"/>
              </a:xfrm>
              <a:prstGeom prst="rect">
                <a:avLst/>
              </a:prstGeom>
            </p:spPr>
          </p:pic>
        </p:grpSp>
        <p:sp>
          <p:nvSpPr>
            <p:cNvPr id="35" name="TextBox 34">
              <a:extLst>
                <a:ext uri="{FF2B5EF4-FFF2-40B4-BE49-F238E27FC236}">
                  <a16:creationId xmlns:a16="http://schemas.microsoft.com/office/drawing/2014/main" id="{F009047D-376D-1473-A29F-F10CAB3BC2E5}"/>
                </a:ext>
              </a:extLst>
            </p:cNvPr>
            <p:cNvSpPr txBox="1"/>
            <p:nvPr/>
          </p:nvSpPr>
          <p:spPr>
            <a:xfrm>
              <a:off x="6376820" y="1641354"/>
              <a:ext cx="733301" cy="307776"/>
            </a:xfrm>
            <a:prstGeom prst="rect">
              <a:avLst/>
            </a:prstGeom>
            <a:noFill/>
          </p:spPr>
          <p:txBody>
            <a:bodyPr wrap="square">
              <a:spAutoFit/>
            </a:bodyPr>
            <a:lstStyle/>
            <a:p>
              <a:r>
                <a:rPr lang="en-GB" sz="900" b="1">
                  <a:solidFill>
                    <a:srgbClr val="2F528F"/>
                  </a:solidFill>
                  <a:latin typeface="Calibri" panose="020F0502020204030204" pitchFamily="34" charset="0"/>
                </a:rPr>
                <a:t>SBBs </a:t>
              </a:r>
              <a:endParaRPr lang="en-US" sz="900" b="1"/>
            </a:p>
          </p:txBody>
        </p:sp>
      </p:grpSp>
      <p:sp>
        <p:nvSpPr>
          <p:cNvPr id="10" name="TextBox 9">
            <a:extLst>
              <a:ext uri="{FF2B5EF4-FFF2-40B4-BE49-F238E27FC236}">
                <a16:creationId xmlns:a16="http://schemas.microsoft.com/office/drawing/2014/main" id="{D39B9705-6E35-D094-2386-4E2095A341C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12" name="TextBox 11">
            <a:extLst>
              <a:ext uri="{FF2B5EF4-FFF2-40B4-BE49-F238E27FC236}">
                <a16:creationId xmlns:a16="http://schemas.microsoft.com/office/drawing/2014/main" id="{96AD3BF5-2837-73FC-D9C3-6FCDD89E4486}"/>
              </a:ext>
            </a:extLst>
          </p:cNvPr>
          <p:cNvSpPr txBox="1"/>
          <p:nvPr/>
        </p:nvSpPr>
        <p:spPr>
          <a:xfrm>
            <a:off x="105043" y="664447"/>
            <a:ext cx="901274" cy="1107996"/>
          </a:xfrm>
          <a:prstGeom prst="rect">
            <a:avLst/>
          </a:prstGeom>
          <a:noFill/>
        </p:spPr>
        <p:txBody>
          <a:bodyPr wrap="square" rtlCol="0">
            <a:spAutoFit/>
          </a:bodyPr>
          <a:lstStyle/>
          <a:p>
            <a:pPr algn="l"/>
            <a:r>
              <a:rPr lang="en-GB" sz="1100" i="1"/>
              <a:t>Note that some ABBs can be physical and some SBBs logical</a:t>
            </a:r>
          </a:p>
        </p:txBody>
      </p:sp>
      <p:sp>
        <p:nvSpPr>
          <p:cNvPr id="17" name="TextBox 16">
            <a:extLst>
              <a:ext uri="{FF2B5EF4-FFF2-40B4-BE49-F238E27FC236}">
                <a16:creationId xmlns:a16="http://schemas.microsoft.com/office/drawing/2014/main" id="{DEF08922-3989-12C2-AE01-92F4478AC6E7}"/>
              </a:ext>
            </a:extLst>
          </p:cNvPr>
          <p:cNvSpPr txBox="1"/>
          <p:nvPr/>
        </p:nvSpPr>
        <p:spPr>
          <a:xfrm>
            <a:off x="7837833" y="645238"/>
            <a:ext cx="1189342" cy="1107996"/>
          </a:xfrm>
          <a:prstGeom prst="rect">
            <a:avLst/>
          </a:prstGeom>
          <a:noFill/>
        </p:spPr>
        <p:txBody>
          <a:bodyPr wrap="square" rtlCol="0">
            <a:spAutoFit/>
          </a:bodyPr>
          <a:lstStyle/>
          <a:p>
            <a:pPr algn="l"/>
            <a:r>
              <a:rPr lang="en-GB" sz="1100" i="1"/>
              <a:t>SBBs are the implementation configurations and components used in the target solutions</a:t>
            </a:r>
          </a:p>
        </p:txBody>
      </p:sp>
    </p:spTree>
    <p:extLst>
      <p:ext uri="{BB962C8B-B14F-4D97-AF65-F5344CB8AC3E}">
        <p14:creationId xmlns:p14="http://schemas.microsoft.com/office/powerpoint/2010/main" val="79137385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rmAutofit/>
          </a:bodyPr>
          <a:lstStyle/>
          <a:p>
            <a:r>
              <a:rPr lang="en-GB" b="1">
                <a:solidFill>
                  <a:srgbClr val="2F528F"/>
                </a:solidFill>
              </a:rPr>
              <a:t>Content - Outputs - Building Blocks, Artefacts and Deliverables</a:t>
            </a:r>
          </a:p>
        </p:txBody>
      </p:sp>
      <p:sp>
        <p:nvSpPr>
          <p:cNvPr id="8" name="Footer">
            <a:extLst>
              <a:ext uri="{FF2B5EF4-FFF2-40B4-BE49-F238E27FC236}">
                <a16:creationId xmlns:a16="http://schemas.microsoft.com/office/drawing/2014/main" id="{2ABD7E88-DEDC-4466-BEE5-0B0BCA215FB2}"/>
              </a:ext>
            </a:extLst>
          </p:cNvPr>
          <p:cNvSpPr>
            <a:spLocks noGrp="1"/>
          </p:cNvSpPr>
          <p:nvPr>
            <p:ph type="ftr" sz="quarter" idx="10"/>
          </p:nvPr>
        </p:nvSpPr>
        <p:spPr>
          <a:xfrm>
            <a:off x="7315200" y="4826000"/>
            <a:ext cx="444500" cy="304800"/>
          </a:xfrm>
        </p:spPr>
        <p:txBody>
          <a:bodyPr/>
          <a:lstStyle/>
          <a:p>
            <a:r>
              <a:rPr lang="en-GB">
                <a:solidFill>
                  <a:schemeClr val="bg1"/>
                </a:solidFill>
              </a:rPr>
              <a:t>18/24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4" name="TextBox 3">
            <a:extLst>
              <a:ext uri="{FF2B5EF4-FFF2-40B4-BE49-F238E27FC236}">
                <a16:creationId xmlns:a16="http://schemas.microsoft.com/office/drawing/2014/main" id="{1AB1686A-977C-C1D0-FD97-364147FB16D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TextBox 5">
            <a:extLst>
              <a:ext uri="{FF2B5EF4-FFF2-40B4-BE49-F238E27FC236}">
                <a16:creationId xmlns:a16="http://schemas.microsoft.com/office/drawing/2014/main" id="{6D50E2DA-A7A0-E621-8040-6DFDBA6EA6E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give the right context for talking about content.</a:t>
            </a:r>
          </a:p>
        </p:txBody>
      </p:sp>
      <p:sp>
        <p:nvSpPr>
          <p:cNvPr id="12" name="Text Placeholder 2">
            <a:extLst>
              <a:ext uri="{FF2B5EF4-FFF2-40B4-BE49-F238E27FC236}">
                <a16:creationId xmlns:a16="http://schemas.microsoft.com/office/drawing/2014/main" id="{34ECBFE8-4EA6-6277-F2F8-8E7E366676BF}"/>
              </a:ext>
            </a:extLst>
          </p:cNvPr>
          <p:cNvSpPr txBox="1">
            <a:spLocks/>
          </p:cNvSpPr>
          <p:nvPr/>
        </p:nvSpPr>
        <p:spPr>
          <a:xfrm>
            <a:off x="2997582" y="757867"/>
            <a:ext cx="3748391"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lnSpc>
                <a:spcPct val="100000"/>
              </a:lnSpc>
            </a:pPr>
            <a:r>
              <a:rPr lang="en-US" sz="1400" b="1">
                <a:solidFill>
                  <a:schemeClr val="tx1">
                    <a:lumMod val="50000"/>
                    <a:lumOff val="50000"/>
                  </a:schemeClr>
                </a:solidFill>
                <a:latin typeface="+mn-lt"/>
                <a:ea typeface="+mn-ea"/>
                <a:cs typeface="+mn-cs"/>
              </a:rPr>
              <a:t>Artifacts:</a:t>
            </a:r>
            <a:br>
              <a:rPr lang="en-US" sz="1400" b="1">
                <a:solidFill>
                  <a:schemeClr val="tx1">
                    <a:lumMod val="50000"/>
                    <a:lumOff val="50000"/>
                  </a:schemeClr>
                </a:solidFill>
                <a:latin typeface="+mn-lt"/>
                <a:ea typeface="+mn-ea"/>
                <a:cs typeface="+mn-cs"/>
              </a:rPr>
            </a:br>
            <a:r>
              <a:rPr lang="en-GB" sz="1400">
                <a:solidFill>
                  <a:schemeClr val="tx1">
                    <a:lumMod val="50000"/>
                    <a:lumOff val="50000"/>
                  </a:schemeClr>
                </a:solidFill>
                <a:latin typeface="+mn-lt"/>
                <a:ea typeface="+mn-ea"/>
                <a:cs typeface="+mn-cs"/>
              </a:rPr>
              <a:t>An artifact is an architectural work product that describes an aspect of the architecture </a:t>
            </a:r>
          </a:p>
          <a:p>
            <a:pPr defTabSz="457200">
              <a:lnSpc>
                <a:spcPct val="100000"/>
              </a:lnSpc>
            </a:pPr>
            <a:r>
              <a:rPr lang="en-US" sz="1400">
                <a:solidFill>
                  <a:schemeClr val="tx1">
                    <a:lumMod val="50000"/>
                    <a:lumOff val="50000"/>
                  </a:schemeClr>
                </a:solidFill>
                <a:latin typeface="+mn-lt"/>
                <a:ea typeface="+mn-ea"/>
                <a:cs typeface="+mn-cs"/>
              </a:rPr>
              <a:t>Relatively fine-grained products (view) that describe an architecture from a specific perspective (viewpoint).</a:t>
            </a:r>
            <a:endParaRPr lang="en-GB" sz="1400">
              <a:solidFill>
                <a:schemeClr val="tx1">
                  <a:lumMod val="50000"/>
                  <a:lumOff val="50000"/>
                </a:schemeClr>
              </a:solidFill>
              <a:latin typeface="+mn-lt"/>
              <a:ea typeface="+mn-ea"/>
              <a:cs typeface="+mn-cs"/>
            </a:endParaRPr>
          </a:p>
          <a:p>
            <a:pPr defTabSz="457200">
              <a:lnSpc>
                <a:spcPct val="100000"/>
              </a:lnSpc>
            </a:pPr>
            <a:r>
              <a:rPr lang="en-GB" sz="1400">
                <a:solidFill>
                  <a:schemeClr val="tx1">
                    <a:lumMod val="50000"/>
                    <a:lumOff val="50000"/>
                  </a:schemeClr>
                </a:solidFill>
                <a:latin typeface="+mn-lt"/>
                <a:ea typeface="+mn-ea"/>
                <a:cs typeface="+mn-cs"/>
              </a:rPr>
              <a:t>Artifacts are generally classified as catalogues (lists of things), matrices (relationships between things) and diagrams (pictures of things).</a:t>
            </a:r>
          </a:p>
          <a:p>
            <a:pPr defTabSz="457200">
              <a:lnSpc>
                <a:spcPct val="100000"/>
              </a:lnSpc>
            </a:pPr>
            <a:r>
              <a:rPr lang="en-US" sz="1400">
                <a:solidFill>
                  <a:schemeClr val="tx1">
                    <a:lumMod val="50000"/>
                    <a:lumOff val="50000"/>
                  </a:schemeClr>
                </a:solidFill>
                <a:latin typeface="+mn-lt"/>
                <a:ea typeface="+mn-ea"/>
                <a:cs typeface="+mn-cs"/>
              </a:rPr>
              <a:t>For example: use-case specifications, architectural requirements, network diagrams, deployment diagrams etc. </a:t>
            </a:r>
          </a:p>
          <a:p>
            <a:pPr defTabSz="457200">
              <a:lnSpc>
                <a:spcPct val="100000"/>
              </a:lnSpc>
            </a:pPr>
            <a:r>
              <a:rPr lang="en-US" sz="1400">
                <a:solidFill>
                  <a:schemeClr val="tx1">
                    <a:lumMod val="50000"/>
                    <a:lumOff val="50000"/>
                  </a:schemeClr>
                </a:solidFill>
                <a:latin typeface="+mn-lt"/>
                <a:ea typeface="+mn-ea"/>
                <a:cs typeface="+mn-cs"/>
              </a:rPr>
              <a:t>Artifacts make up much of the content of the Architecture Repository</a:t>
            </a:r>
          </a:p>
          <a:p>
            <a:pPr>
              <a:lnSpc>
                <a:spcPct val="100000"/>
              </a:lnSpc>
            </a:pPr>
            <a:endParaRPr lang="en-US" sz="1400"/>
          </a:p>
        </p:txBody>
      </p:sp>
      <p:sp>
        <p:nvSpPr>
          <p:cNvPr id="13" name="Content Placeholder 9">
            <a:extLst>
              <a:ext uri="{FF2B5EF4-FFF2-40B4-BE49-F238E27FC236}">
                <a16:creationId xmlns:a16="http://schemas.microsoft.com/office/drawing/2014/main" id="{5FFBDE41-BDBE-3699-EE2F-0252F480A094}"/>
              </a:ext>
            </a:extLst>
          </p:cNvPr>
          <p:cNvSpPr txBox="1">
            <a:spLocks/>
          </p:cNvSpPr>
          <p:nvPr/>
        </p:nvSpPr>
        <p:spPr>
          <a:xfrm>
            <a:off x="6793848" y="757867"/>
            <a:ext cx="2350152"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a:t>Deliverables: </a:t>
            </a:r>
            <a:br>
              <a:rPr lang="en-US" sz="1400" b="1"/>
            </a:br>
            <a:r>
              <a:rPr lang="en-US" sz="1400"/>
              <a:t>Formal products.</a:t>
            </a:r>
          </a:p>
          <a:p>
            <a:pPr>
              <a:lnSpc>
                <a:spcPct val="100000"/>
              </a:lnSpc>
            </a:pPr>
            <a:r>
              <a:rPr lang="en-US" sz="1400"/>
              <a:t>Contractually specified.</a:t>
            </a:r>
          </a:p>
          <a:p>
            <a:pPr>
              <a:lnSpc>
                <a:spcPct val="100000"/>
              </a:lnSpc>
            </a:pPr>
            <a:r>
              <a:rPr lang="en-US" sz="1400"/>
              <a:t>Outputs from an ADM phase.</a:t>
            </a:r>
          </a:p>
          <a:p>
            <a:pPr>
              <a:lnSpc>
                <a:spcPct val="100000"/>
              </a:lnSpc>
            </a:pPr>
            <a:r>
              <a:rPr lang="en-US" sz="1400"/>
              <a:t>A deliverable can contain many artifacts describing many building blocks.</a:t>
            </a:r>
          </a:p>
          <a:p>
            <a:pPr>
              <a:lnSpc>
                <a:spcPct val="100000"/>
              </a:lnSpc>
            </a:pPr>
            <a:endParaRPr lang="en-US" sz="1400"/>
          </a:p>
          <a:p>
            <a:pPr>
              <a:lnSpc>
                <a:spcPct val="100000"/>
              </a:lnSpc>
            </a:pPr>
            <a:endParaRPr lang="en-US" sz="1400"/>
          </a:p>
        </p:txBody>
      </p:sp>
      <p:sp>
        <p:nvSpPr>
          <p:cNvPr id="15" name="TextBox 14">
            <a:extLst>
              <a:ext uri="{FF2B5EF4-FFF2-40B4-BE49-F238E27FC236}">
                <a16:creationId xmlns:a16="http://schemas.microsoft.com/office/drawing/2014/main" id="{28F8E180-6416-4085-3A74-522559597115}"/>
              </a:ext>
            </a:extLst>
          </p:cNvPr>
          <p:cNvSpPr txBox="1"/>
          <p:nvPr/>
        </p:nvSpPr>
        <p:spPr>
          <a:xfrm>
            <a:off x="207963" y="757867"/>
            <a:ext cx="2741743" cy="3539430"/>
          </a:xfrm>
          <a:prstGeom prst="rect">
            <a:avLst/>
          </a:prstGeom>
          <a:noFill/>
        </p:spPr>
        <p:txBody>
          <a:bodyPr wrap="square">
            <a:noAutofit/>
          </a:bodyPr>
          <a:lstStyle/>
          <a:p>
            <a:r>
              <a:rPr lang="en-US" sz="1400" b="1"/>
              <a:t>Building blocks:</a:t>
            </a:r>
          </a:p>
          <a:p>
            <a:r>
              <a:rPr lang="en-US" sz="1400"/>
              <a:t>Components that can be combined with other building blocks to deliver architectures and solutions.</a:t>
            </a:r>
          </a:p>
          <a:p>
            <a:endParaRPr lang="en-US" sz="1400"/>
          </a:p>
          <a:p>
            <a:r>
              <a:rPr lang="en-US" sz="1400"/>
              <a:t>Usually have a type corresponding to the Enterprise Metamodel.</a:t>
            </a:r>
          </a:p>
          <a:p>
            <a:endParaRPr lang="en-US" sz="1400"/>
          </a:p>
          <a:p>
            <a:r>
              <a:rPr lang="en-US" sz="1400"/>
              <a:t>ABBs describe and specify the required capabilities and shape of SBBs.</a:t>
            </a:r>
          </a:p>
          <a:p>
            <a:endParaRPr lang="en-US" sz="1400"/>
          </a:p>
          <a:p>
            <a:r>
              <a:rPr lang="en-US" sz="1400"/>
              <a:t>SBBs implement the required capability as deployable configurations and components.</a:t>
            </a:r>
          </a:p>
        </p:txBody>
      </p:sp>
    </p:spTree>
    <p:extLst>
      <p:ext uri="{BB962C8B-B14F-4D97-AF65-F5344CB8AC3E}">
        <p14:creationId xmlns:p14="http://schemas.microsoft.com/office/powerpoint/2010/main" val="408589361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Artifacts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
        <p:nvSpPr>
          <p:cNvPr id="18" name="TextBox 17">
            <a:extLst>
              <a:ext uri="{FF2B5EF4-FFF2-40B4-BE49-F238E27FC236}">
                <a16:creationId xmlns:a16="http://schemas.microsoft.com/office/drawing/2014/main" id="{20F40FE0-4F94-93CC-8EDA-55A1DC6BD990}"/>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at least describe Artifacts from V10 standard 3.1 page 31</a:t>
            </a:r>
          </a:p>
        </p:txBody>
      </p:sp>
      <p:sp>
        <p:nvSpPr>
          <p:cNvPr id="20" name="TextBox 19">
            <a:extLst>
              <a:ext uri="{FF2B5EF4-FFF2-40B4-BE49-F238E27FC236}">
                <a16:creationId xmlns:a16="http://schemas.microsoft.com/office/drawing/2014/main" id="{7FE03221-406E-4A05-2089-37462FC7EF09}"/>
              </a:ext>
            </a:extLst>
          </p:cNvPr>
          <p:cNvSpPr txBox="1"/>
          <p:nvPr/>
        </p:nvSpPr>
        <p:spPr>
          <a:xfrm>
            <a:off x="316826" y="964392"/>
            <a:ext cx="8490289" cy="1200329"/>
          </a:xfrm>
          <a:prstGeom prst="rect">
            <a:avLst/>
          </a:prstGeom>
          <a:noFill/>
        </p:spPr>
        <p:txBody>
          <a:bodyPr wrap="square">
            <a:spAutoFit/>
          </a:bodyPr>
          <a:lstStyle/>
          <a:p>
            <a:r>
              <a:rPr lang="en-GB"/>
              <a:t>Architectural artifacts are created in order to describe a system, solution, or state of the enterprise. The concepts discussed in this section have been adapted from definitions contained in ISO/IEC/IEEE 42010: 2011 and ISO/IEC/IEEE 15288: 2015. They are illustrated in Figure 3-1.</a:t>
            </a:r>
          </a:p>
        </p:txBody>
      </p:sp>
    </p:spTree>
    <p:extLst>
      <p:ext uri="{BB962C8B-B14F-4D97-AF65-F5344CB8AC3E}">
        <p14:creationId xmlns:p14="http://schemas.microsoft.com/office/powerpoint/2010/main" val="375817983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B7B99AD-5ED0-4B0F-84CC-189122EF1D9F}"/>
              </a:ext>
            </a:extLst>
          </p:cNvPr>
          <p:cNvSpPr>
            <a:spLocks noGrp="1"/>
          </p:cNvSpPr>
          <p:nvPr>
            <p:ph type="title"/>
          </p:nvPr>
        </p:nvSpPr>
        <p:spPr>
          <a:xfrm>
            <a:off x="165100" y="88900"/>
            <a:ext cx="7404100" cy="406400"/>
          </a:xfrm>
        </p:spPr>
        <p:txBody>
          <a:bodyPr>
            <a:normAutofit/>
          </a:bodyPr>
          <a:lstStyle/>
          <a:p>
            <a:r>
              <a:rPr lang="en-GB" b="1">
                <a:solidFill>
                  <a:srgbClr val="2F528F"/>
                </a:solidFill>
              </a:rPr>
              <a:t>Formal Relationships – ISO42010 – 01/03</a:t>
            </a:r>
          </a:p>
        </p:txBody>
      </p:sp>
      <p:sp>
        <p:nvSpPr>
          <p:cNvPr id="4" name="Footer">
            <a:extLst>
              <a:ext uri="{FF2B5EF4-FFF2-40B4-BE49-F238E27FC236}">
                <a16:creationId xmlns:a16="http://schemas.microsoft.com/office/drawing/2014/main" id="{E58D8600-CAF3-4E38-9ABC-A493E3FA46C5}"/>
              </a:ext>
            </a:extLst>
          </p:cNvPr>
          <p:cNvSpPr>
            <a:spLocks noGrp="1"/>
          </p:cNvSpPr>
          <p:nvPr>
            <p:ph type="ftr" sz="quarter" idx="10"/>
          </p:nvPr>
        </p:nvSpPr>
        <p:spPr>
          <a:xfrm>
            <a:off x="7315200" y="4826000"/>
            <a:ext cx="444500" cy="304800"/>
          </a:xfrm>
        </p:spPr>
        <p:txBody>
          <a:bodyPr/>
          <a:lstStyle/>
          <a:p>
            <a:r>
              <a:rPr lang="en-GB">
                <a:solidFill>
                  <a:schemeClr val="bg1"/>
                </a:solidFill>
              </a:rPr>
              <a:t>15/24</a:t>
            </a:r>
          </a:p>
        </p:txBody>
      </p:sp>
      <p:sp>
        <p:nvSpPr>
          <p:cNvPr id="3" name="Ref">
            <a:extLst>
              <a:ext uri="{FF2B5EF4-FFF2-40B4-BE49-F238E27FC236}">
                <a16:creationId xmlns:a16="http://schemas.microsoft.com/office/drawing/2014/main" id="{55612A5D-8515-44B5-98CA-DDBCB83E4E4A}"/>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31 : §3.1</a:t>
            </a:r>
            <a:endParaRPr lang="en-GB" sz="675">
              <a:solidFill>
                <a:schemeClr val="bg1"/>
              </a:solidFill>
              <a:latin typeface="Calibri" panose="020F0502020204030204" pitchFamily="34" charset="0"/>
            </a:endParaRPr>
          </a:p>
        </p:txBody>
      </p:sp>
      <p:graphicFrame>
        <p:nvGraphicFramePr>
          <p:cNvPr id="8" name="TextBox 3">
            <a:extLst>
              <a:ext uri="{FF2B5EF4-FFF2-40B4-BE49-F238E27FC236}">
                <a16:creationId xmlns:a16="http://schemas.microsoft.com/office/drawing/2014/main" id="{BB59B6C1-FB08-3B4E-7636-34B783D8FBA2}"/>
              </a:ext>
            </a:extLst>
          </p:cNvPr>
          <p:cNvGraphicFramePr/>
          <p:nvPr/>
        </p:nvGraphicFramePr>
        <p:xfrm>
          <a:off x="165100" y="732560"/>
          <a:ext cx="4701040" cy="3839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BFCED914-E3BB-2C88-7F4D-12A6F05DCE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6053" y="763733"/>
            <a:ext cx="2913494" cy="3609640"/>
          </a:xfrm>
          <a:prstGeom prst="rect">
            <a:avLst/>
          </a:prstGeom>
          <a:ln w="12700">
            <a:solidFill>
              <a:schemeClr val="accent1"/>
            </a:solidFill>
          </a:ln>
        </p:spPr>
      </p:pic>
      <p:sp>
        <p:nvSpPr>
          <p:cNvPr id="6" name="TextBox 5">
            <a:extLst>
              <a:ext uri="{FF2B5EF4-FFF2-40B4-BE49-F238E27FC236}">
                <a16:creationId xmlns:a16="http://schemas.microsoft.com/office/drawing/2014/main" id="{0226A79A-CCCD-A047-AD7E-6BD5A37BB0D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7" name="TextBox 6">
            <a:extLst>
              <a:ext uri="{FF2B5EF4-FFF2-40B4-BE49-F238E27FC236}">
                <a16:creationId xmlns:a16="http://schemas.microsoft.com/office/drawing/2014/main" id="{8A1466A7-938C-2B27-5402-60C515A7B52D}"/>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a:t>
            </a:r>
          </a:p>
        </p:txBody>
      </p:sp>
    </p:spTree>
    <p:extLst>
      <p:ext uri="{BB962C8B-B14F-4D97-AF65-F5344CB8AC3E}">
        <p14:creationId xmlns:p14="http://schemas.microsoft.com/office/powerpoint/2010/main" val="337378717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B7B99AD-5ED0-4B0F-84CC-189122EF1D9F}"/>
              </a:ext>
            </a:extLst>
          </p:cNvPr>
          <p:cNvSpPr>
            <a:spLocks noGrp="1"/>
          </p:cNvSpPr>
          <p:nvPr>
            <p:ph type="title"/>
          </p:nvPr>
        </p:nvSpPr>
        <p:spPr>
          <a:xfrm>
            <a:off x="165100" y="88900"/>
            <a:ext cx="7404100" cy="406400"/>
          </a:xfrm>
        </p:spPr>
        <p:txBody>
          <a:bodyPr>
            <a:normAutofit/>
          </a:bodyPr>
          <a:lstStyle/>
          <a:p>
            <a:r>
              <a:rPr lang="en-GB" b="1">
                <a:solidFill>
                  <a:srgbClr val="2F528F"/>
                </a:solidFill>
              </a:rPr>
              <a:t>Formal Relationships – ISO42010 – 02/03</a:t>
            </a:r>
          </a:p>
        </p:txBody>
      </p:sp>
      <p:sp>
        <p:nvSpPr>
          <p:cNvPr id="4" name="Footer">
            <a:extLst>
              <a:ext uri="{FF2B5EF4-FFF2-40B4-BE49-F238E27FC236}">
                <a16:creationId xmlns:a16="http://schemas.microsoft.com/office/drawing/2014/main" id="{F1F4154F-39AC-4B52-8640-626189F2FC29}"/>
              </a:ext>
            </a:extLst>
          </p:cNvPr>
          <p:cNvSpPr>
            <a:spLocks noGrp="1"/>
          </p:cNvSpPr>
          <p:nvPr>
            <p:ph type="ftr" sz="quarter" idx="10"/>
          </p:nvPr>
        </p:nvSpPr>
        <p:spPr>
          <a:xfrm>
            <a:off x="7315200" y="4826000"/>
            <a:ext cx="444500" cy="304800"/>
          </a:xfrm>
        </p:spPr>
        <p:txBody>
          <a:bodyPr/>
          <a:lstStyle/>
          <a:p>
            <a:r>
              <a:rPr lang="en-GB">
                <a:solidFill>
                  <a:schemeClr val="bg1"/>
                </a:solidFill>
              </a:rPr>
              <a:t>16/24</a:t>
            </a:r>
          </a:p>
        </p:txBody>
      </p:sp>
      <p:sp>
        <p:nvSpPr>
          <p:cNvPr id="3" name="Ref">
            <a:extLst>
              <a:ext uri="{FF2B5EF4-FFF2-40B4-BE49-F238E27FC236}">
                <a16:creationId xmlns:a16="http://schemas.microsoft.com/office/drawing/2014/main" id="{55612A5D-8515-44B5-98CA-DDBCB83E4E4A}"/>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31 : §3.1</a:t>
            </a:r>
            <a:endParaRPr lang="en-GB" sz="675">
              <a:solidFill>
                <a:schemeClr val="bg1"/>
              </a:solidFill>
              <a:latin typeface="Calibri" panose="020F0502020204030204" pitchFamily="34" charset="0"/>
            </a:endParaRPr>
          </a:p>
        </p:txBody>
      </p:sp>
      <p:pic>
        <p:nvPicPr>
          <p:cNvPr id="6" name="Picture 5">
            <a:extLst>
              <a:ext uri="{FF2B5EF4-FFF2-40B4-BE49-F238E27FC236}">
                <a16:creationId xmlns:a16="http://schemas.microsoft.com/office/drawing/2014/main" id="{7E255133-DB01-4D19-BD76-937AB09CF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6053" y="763733"/>
            <a:ext cx="2913494" cy="3609640"/>
          </a:xfrm>
          <a:prstGeom prst="rect">
            <a:avLst/>
          </a:prstGeom>
          <a:ln w="12700">
            <a:solidFill>
              <a:schemeClr val="accent1"/>
            </a:solidFill>
          </a:ln>
        </p:spPr>
      </p:pic>
      <p:graphicFrame>
        <p:nvGraphicFramePr>
          <p:cNvPr id="7" name="TextBox 2">
            <a:extLst>
              <a:ext uri="{FF2B5EF4-FFF2-40B4-BE49-F238E27FC236}">
                <a16:creationId xmlns:a16="http://schemas.microsoft.com/office/drawing/2014/main" id="{4A4B06E6-6174-2485-F144-5AEC3343410A}"/>
              </a:ext>
            </a:extLst>
          </p:cNvPr>
          <p:cNvGraphicFramePr/>
          <p:nvPr/>
        </p:nvGraphicFramePr>
        <p:xfrm>
          <a:off x="455683" y="620279"/>
          <a:ext cx="5194270" cy="39029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5C49431-06FB-FFA6-F0F2-3E9CA686E86F}"/>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a:t>
            </a:r>
          </a:p>
        </p:txBody>
      </p:sp>
    </p:spTree>
    <p:extLst>
      <p:ext uri="{BB962C8B-B14F-4D97-AF65-F5344CB8AC3E}">
        <p14:creationId xmlns:p14="http://schemas.microsoft.com/office/powerpoint/2010/main" val="261800133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B7B99AD-5ED0-4B0F-84CC-189122EF1D9F}"/>
              </a:ext>
            </a:extLst>
          </p:cNvPr>
          <p:cNvSpPr>
            <a:spLocks noGrp="1"/>
          </p:cNvSpPr>
          <p:nvPr>
            <p:ph type="title"/>
          </p:nvPr>
        </p:nvSpPr>
        <p:spPr>
          <a:xfrm>
            <a:off x="165100" y="88900"/>
            <a:ext cx="7404100" cy="406400"/>
          </a:xfrm>
        </p:spPr>
        <p:txBody>
          <a:bodyPr>
            <a:normAutofit/>
          </a:bodyPr>
          <a:lstStyle/>
          <a:p>
            <a:r>
              <a:rPr lang="en-GB" b="1">
                <a:solidFill>
                  <a:srgbClr val="2F528F"/>
                </a:solidFill>
              </a:rPr>
              <a:t>Formal Relationships – ISO42010 – 03/03</a:t>
            </a:r>
          </a:p>
        </p:txBody>
      </p:sp>
      <p:sp>
        <p:nvSpPr>
          <p:cNvPr id="4" name="Footer">
            <a:extLst>
              <a:ext uri="{FF2B5EF4-FFF2-40B4-BE49-F238E27FC236}">
                <a16:creationId xmlns:a16="http://schemas.microsoft.com/office/drawing/2014/main" id="{CDFC4EC5-60BC-46C7-A4B5-6599DC009F5F}"/>
              </a:ext>
            </a:extLst>
          </p:cNvPr>
          <p:cNvSpPr>
            <a:spLocks noGrp="1"/>
          </p:cNvSpPr>
          <p:nvPr>
            <p:ph type="ftr" sz="quarter" idx="10"/>
          </p:nvPr>
        </p:nvSpPr>
        <p:spPr>
          <a:xfrm>
            <a:off x="7315200" y="4826000"/>
            <a:ext cx="444500" cy="304800"/>
          </a:xfrm>
        </p:spPr>
        <p:txBody>
          <a:bodyPr/>
          <a:lstStyle/>
          <a:p>
            <a:r>
              <a:rPr lang="en-GB">
                <a:solidFill>
                  <a:schemeClr val="bg1"/>
                </a:solidFill>
              </a:rPr>
              <a:t>17/24</a:t>
            </a:r>
          </a:p>
        </p:txBody>
      </p:sp>
      <p:sp>
        <p:nvSpPr>
          <p:cNvPr id="3" name="Ref">
            <a:extLst>
              <a:ext uri="{FF2B5EF4-FFF2-40B4-BE49-F238E27FC236}">
                <a16:creationId xmlns:a16="http://schemas.microsoft.com/office/drawing/2014/main" id="{55612A5D-8515-44B5-98CA-DDBCB83E4E4A}"/>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31 : §3.1</a:t>
            </a:r>
            <a:endParaRPr lang="en-GB" sz="675">
              <a:solidFill>
                <a:schemeClr val="bg1"/>
              </a:solidFill>
              <a:latin typeface="Calibri" panose="020F0502020204030204" pitchFamily="34" charset="0"/>
            </a:endParaRPr>
          </a:p>
        </p:txBody>
      </p:sp>
      <p:graphicFrame>
        <p:nvGraphicFramePr>
          <p:cNvPr id="10" name="TextBox 2">
            <a:extLst>
              <a:ext uri="{FF2B5EF4-FFF2-40B4-BE49-F238E27FC236}">
                <a16:creationId xmlns:a16="http://schemas.microsoft.com/office/drawing/2014/main" id="{22C28547-9757-5578-DCFD-2B7C3FBF230F}"/>
              </a:ext>
            </a:extLst>
          </p:cNvPr>
          <p:cNvGraphicFramePr>
            <a:graphicFrameLocks/>
          </p:cNvGraphicFramePr>
          <p:nvPr>
            <p:extLst>
              <p:ext uri="{D42A27DB-BD31-4B8C-83A1-F6EECF244321}">
                <p14:modId xmlns:p14="http://schemas.microsoft.com/office/powerpoint/2010/main" val="1714932804"/>
              </p:ext>
            </p:extLst>
          </p:nvPr>
        </p:nvGraphicFramePr>
        <p:xfrm>
          <a:off x="320659" y="763733"/>
          <a:ext cx="4760443" cy="3939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C3550D86-7FF1-F96C-A628-BFD9C29184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6053" y="763733"/>
            <a:ext cx="2913494" cy="3609640"/>
          </a:xfrm>
          <a:prstGeom prst="rect">
            <a:avLst/>
          </a:prstGeom>
          <a:ln w="12700">
            <a:solidFill>
              <a:schemeClr val="accent1"/>
            </a:solidFill>
          </a:ln>
        </p:spPr>
      </p:pic>
      <p:sp>
        <p:nvSpPr>
          <p:cNvPr id="6" name="TextBox 5">
            <a:extLst>
              <a:ext uri="{FF2B5EF4-FFF2-40B4-BE49-F238E27FC236}">
                <a16:creationId xmlns:a16="http://schemas.microsoft.com/office/drawing/2014/main" id="{F1752F13-1706-57AB-9E72-107F24DFE0E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7" name="TextBox 6">
            <a:extLst>
              <a:ext uri="{FF2B5EF4-FFF2-40B4-BE49-F238E27FC236}">
                <a16:creationId xmlns:a16="http://schemas.microsoft.com/office/drawing/2014/main" id="{F80E9CFF-9582-170A-5824-C180958A11AB}"/>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Moved into this section where they belong.</a:t>
            </a:r>
          </a:p>
        </p:txBody>
      </p:sp>
    </p:spTree>
    <p:extLst>
      <p:ext uri="{BB962C8B-B14F-4D97-AF65-F5344CB8AC3E}">
        <p14:creationId xmlns:p14="http://schemas.microsoft.com/office/powerpoint/2010/main" val="155413309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Example Artifacts Describing Building Blocks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pic>
        <p:nvPicPr>
          <p:cNvPr id="83" name="Picture 82">
            <a:extLst>
              <a:ext uri="{FF2B5EF4-FFF2-40B4-BE49-F238E27FC236}">
                <a16:creationId xmlns:a16="http://schemas.microsoft.com/office/drawing/2014/main" id="{13ABEA91-651B-ADA8-BF06-A181A2140196}"/>
              </a:ext>
            </a:extLst>
          </p:cNvPr>
          <p:cNvPicPr>
            <a:picLocks noChangeAspect="1"/>
          </p:cNvPicPr>
          <p:nvPr/>
        </p:nvPicPr>
        <p:blipFill>
          <a:blip r:embed="rId3"/>
          <a:stretch>
            <a:fillRect/>
          </a:stretch>
        </p:blipFill>
        <p:spPr>
          <a:xfrm>
            <a:off x="82651" y="751557"/>
            <a:ext cx="2988634" cy="1627260"/>
          </a:xfrm>
          <a:prstGeom prst="rect">
            <a:avLst/>
          </a:prstGeom>
        </p:spPr>
      </p:pic>
      <p:pic>
        <p:nvPicPr>
          <p:cNvPr id="84" name="Picture 83">
            <a:extLst>
              <a:ext uri="{FF2B5EF4-FFF2-40B4-BE49-F238E27FC236}">
                <a16:creationId xmlns:a16="http://schemas.microsoft.com/office/drawing/2014/main" id="{703B8ECD-064C-90D9-9F33-773ACA48C009}"/>
              </a:ext>
            </a:extLst>
          </p:cNvPr>
          <p:cNvPicPr>
            <a:picLocks noChangeAspect="1"/>
          </p:cNvPicPr>
          <p:nvPr/>
        </p:nvPicPr>
        <p:blipFill>
          <a:blip r:embed="rId4"/>
          <a:stretch>
            <a:fillRect/>
          </a:stretch>
        </p:blipFill>
        <p:spPr>
          <a:xfrm>
            <a:off x="5096091" y="662767"/>
            <a:ext cx="3841507" cy="1696012"/>
          </a:xfrm>
          <a:prstGeom prst="rect">
            <a:avLst/>
          </a:prstGeom>
        </p:spPr>
      </p:pic>
      <p:pic>
        <p:nvPicPr>
          <p:cNvPr id="85" name="Picture 84">
            <a:extLst>
              <a:ext uri="{FF2B5EF4-FFF2-40B4-BE49-F238E27FC236}">
                <a16:creationId xmlns:a16="http://schemas.microsoft.com/office/drawing/2014/main" id="{A6FC8A4E-66E3-78DB-488E-C297F92D7363}"/>
              </a:ext>
            </a:extLst>
          </p:cNvPr>
          <p:cNvPicPr>
            <a:picLocks noChangeAspect="1"/>
          </p:cNvPicPr>
          <p:nvPr/>
        </p:nvPicPr>
        <p:blipFill>
          <a:blip r:embed="rId5"/>
          <a:stretch>
            <a:fillRect/>
          </a:stretch>
        </p:blipFill>
        <p:spPr>
          <a:xfrm>
            <a:off x="440013" y="2635074"/>
            <a:ext cx="3133066" cy="2026361"/>
          </a:xfrm>
          <a:prstGeom prst="rect">
            <a:avLst/>
          </a:prstGeom>
        </p:spPr>
      </p:pic>
      <p:pic>
        <p:nvPicPr>
          <p:cNvPr id="86" name="Picture 85">
            <a:extLst>
              <a:ext uri="{FF2B5EF4-FFF2-40B4-BE49-F238E27FC236}">
                <a16:creationId xmlns:a16="http://schemas.microsoft.com/office/drawing/2014/main" id="{13FE29DA-C2E8-3BE5-D03D-B0670EB55580}"/>
              </a:ext>
            </a:extLst>
          </p:cNvPr>
          <p:cNvPicPr>
            <a:picLocks noChangeAspect="1"/>
          </p:cNvPicPr>
          <p:nvPr/>
        </p:nvPicPr>
        <p:blipFill>
          <a:blip r:embed="rId6"/>
          <a:stretch>
            <a:fillRect/>
          </a:stretch>
        </p:blipFill>
        <p:spPr>
          <a:xfrm>
            <a:off x="5460920" y="2583861"/>
            <a:ext cx="3416822" cy="2038652"/>
          </a:xfrm>
          <a:prstGeom prst="rect">
            <a:avLst/>
          </a:prstGeom>
        </p:spPr>
      </p:pic>
      <p:sp>
        <p:nvSpPr>
          <p:cNvPr id="87" name="TextBox 86">
            <a:extLst>
              <a:ext uri="{FF2B5EF4-FFF2-40B4-BE49-F238E27FC236}">
                <a16:creationId xmlns:a16="http://schemas.microsoft.com/office/drawing/2014/main" id="{B0D9D044-6DB4-71D8-DB73-B2EC486A4F76}"/>
              </a:ext>
            </a:extLst>
          </p:cNvPr>
          <p:cNvSpPr txBox="1"/>
          <p:nvPr/>
        </p:nvSpPr>
        <p:spPr>
          <a:xfrm>
            <a:off x="3071285" y="991658"/>
            <a:ext cx="936794" cy="1384995"/>
          </a:xfrm>
          <a:prstGeom prst="rect">
            <a:avLst/>
          </a:prstGeom>
          <a:noFill/>
        </p:spPr>
        <p:txBody>
          <a:bodyPr wrap="square" rtlCol="0">
            <a:spAutoFit/>
          </a:bodyPr>
          <a:lstStyle/>
          <a:p>
            <a:pPr algn="l"/>
            <a:r>
              <a:rPr lang="en-GB" sz="1100" b="1"/>
              <a:t>Use Case Model</a:t>
            </a:r>
          </a:p>
          <a:p>
            <a:pPr algn="l"/>
            <a:endParaRPr lang="en-GB" sz="1100" b="1"/>
          </a:p>
          <a:p>
            <a:pPr algn="l"/>
            <a:endParaRPr lang="en-GB" sz="1100" b="1"/>
          </a:p>
          <a:p>
            <a:pPr algn="l"/>
            <a:r>
              <a:rPr lang="en-GB" sz="1000"/>
              <a:t>System, Role and Activity Building Blocks</a:t>
            </a:r>
          </a:p>
        </p:txBody>
      </p:sp>
      <p:sp>
        <p:nvSpPr>
          <p:cNvPr id="88" name="TextBox 87">
            <a:extLst>
              <a:ext uri="{FF2B5EF4-FFF2-40B4-BE49-F238E27FC236}">
                <a16:creationId xmlns:a16="http://schemas.microsoft.com/office/drawing/2014/main" id="{D77EF191-BE60-DF5B-FEF1-36776283CB3E}"/>
              </a:ext>
            </a:extLst>
          </p:cNvPr>
          <p:cNvSpPr txBox="1"/>
          <p:nvPr/>
        </p:nvSpPr>
        <p:spPr>
          <a:xfrm>
            <a:off x="4008079" y="991658"/>
            <a:ext cx="1048180" cy="1692771"/>
          </a:xfrm>
          <a:prstGeom prst="rect">
            <a:avLst/>
          </a:prstGeom>
          <a:noFill/>
        </p:spPr>
        <p:txBody>
          <a:bodyPr wrap="square" rtlCol="0">
            <a:spAutoFit/>
          </a:bodyPr>
          <a:lstStyle/>
          <a:p>
            <a:pPr algn="l"/>
            <a:r>
              <a:rPr lang="en-GB" sz="1100" b="1"/>
              <a:t>Data Dissemination Diagram</a:t>
            </a:r>
          </a:p>
          <a:p>
            <a:pPr algn="l"/>
            <a:endParaRPr lang="en-GB" sz="1100" b="1"/>
          </a:p>
          <a:p>
            <a:pPr algn="l"/>
            <a:r>
              <a:rPr lang="en-GB" sz="1000"/>
              <a:t>Data, Technology, Application. Location and Role Building Blocks</a:t>
            </a:r>
          </a:p>
        </p:txBody>
      </p:sp>
      <p:sp>
        <p:nvSpPr>
          <p:cNvPr id="89" name="TextBox 88">
            <a:extLst>
              <a:ext uri="{FF2B5EF4-FFF2-40B4-BE49-F238E27FC236}">
                <a16:creationId xmlns:a16="http://schemas.microsoft.com/office/drawing/2014/main" id="{070C430D-2D33-C3C2-A7BF-3ABB0A4B8380}"/>
              </a:ext>
            </a:extLst>
          </p:cNvPr>
          <p:cNvSpPr txBox="1"/>
          <p:nvPr/>
        </p:nvSpPr>
        <p:spPr>
          <a:xfrm>
            <a:off x="2816859" y="3505557"/>
            <a:ext cx="1117614" cy="1077218"/>
          </a:xfrm>
          <a:prstGeom prst="rect">
            <a:avLst/>
          </a:prstGeom>
          <a:noFill/>
        </p:spPr>
        <p:txBody>
          <a:bodyPr wrap="square" rtlCol="0">
            <a:spAutoFit/>
          </a:bodyPr>
          <a:lstStyle/>
          <a:p>
            <a:pPr algn="l"/>
            <a:r>
              <a:rPr lang="en-GB" sz="1100" b="1"/>
              <a:t>Software Communication Diagram</a:t>
            </a:r>
          </a:p>
          <a:p>
            <a:pPr algn="l"/>
            <a:endParaRPr lang="en-GB" sz="1100" b="1"/>
          </a:p>
          <a:p>
            <a:pPr algn="l"/>
            <a:r>
              <a:rPr lang="en-GB" sz="1000"/>
              <a:t>Actor and Code Building Blocks</a:t>
            </a:r>
          </a:p>
        </p:txBody>
      </p:sp>
      <p:sp>
        <p:nvSpPr>
          <p:cNvPr id="90" name="TextBox 89">
            <a:extLst>
              <a:ext uri="{FF2B5EF4-FFF2-40B4-BE49-F238E27FC236}">
                <a16:creationId xmlns:a16="http://schemas.microsoft.com/office/drawing/2014/main" id="{E04E28D1-5370-1A6C-2C91-C167D4462B46}"/>
              </a:ext>
            </a:extLst>
          </p:cNvPr>
          <p:cNvSpPr txBox="1"/>
          <p:nvPr/>
        </p:nvSpPr>
        <p:spPr>
          <a:xfrm>
            <a:off x="4099204" y="3505557"/>
            <a:ext cx="1361716" cy="1061829"/>
          </a:xfrm>
          <a:prstGeom prst="rect">
            <a:avLst/>
          </a:prstGeom>
          <a:noFill/>
        </p:spPr>
        <p:txBody>
          <a:bodyPr wrap="square" rtlCol="0">
            <a:spAutoFit/>
          </a:bodyPr>
          <a:lstStyle/>
          <a:p>
            <a:pPr algn="l"/>
            <a:r>
              <a:rPr lang="en-GB" sz="1100" b="1"/>
              <a:t>Environments And Locations Diagram</a:t>
            </a:r>
          </a:p>
          <a:p>
            <a:pPr algn="l"/>
            <a:endParaRPr lang="en-GB" sz="1100" b="1"/>
          </a:p>
          <a:p>
            <a:pPr algn="l"/>
            <a:r>
              <a:rPr lang="en-GB" sz="1000"/>
              <a:t>Location, Network, Technology and Role Building Blocks</a:t>
            </a:r>
          </a:p>
        </p:txBody>
      </p:sp>
      <p:sp>
        <p:nvSpPr>
          <p:cNvPr id="91" name="TextBox 90">
            <a:extLst>
              <a:ext uri="{FF2B5EF4-FFF2-40B4-BE49-F238E27FC236}">
                <a16:creationId xmlns:a16="http://schemas.microsoft.com/office/drawing/2014/main" id="{76B95ED8-1D9A-7DEB-F805-9E8FD5E6CEF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some example artifacts</a:t>
            </a:r>
          </a:p>
        </p:txBody>
      </p:sp>
    </p:spTree>
    <p:extLst>
      <p:ext uri="{BB962C8B-B14F-4D97-AF65-F5344CB8AC3E}">
        <p14:creationId xmlns:p14="http://schemas.microsoft.com/office/powerpoint/2010/main" val="113638338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Example Artifacts Describing Building Blocks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
        <p:nvSpPr>
          <p:cNvPr id="87" name="TextBox 86">
            <a:extLst>
              <a:ext uri="{FF2B5EF4-FFF2-40B4-BE49-F238E27FC236}">
                <a16:creationId xmlns:a16="http://schemas.microsoft.com/office/drawing/2014/main" id="{B0D9D044-6DB4-71D8-DB73-B2EC486A4F76}"/>
              </a:ext>
            </a:extLst>
          </p:cNvPr>
          <p:cNvSpPr txBox="1"/>
          <p:nvPr/>
        </p:nvSpPr>
        <p:spPr>
          <a:xfrm>
            <a:off x="165100" y="601866"/>
            <a:ext cx="4131892" cy="738664"/>
          </a:xfrm>
          <a:prstGeom prst="rect">
            <a:avLst/>
          </a:prstGeom>
          <a:noFill/>
        </p:spPr>
        <p:txBody>
          <a:bodyPr wrap="square" rtlCol="0">
            <a:spAutoFit/>
          </a:bodyPr>
          <a:lstStyle/>
          <a:p>
            <a:pPr algn="ctr"/>
            <a:r>
              <a:rPr lang="en-GB" sz="1400" b="1"/>
              <a:t>Software Code Building  Blocks</a:t>
            </a:r>
          </a:p>
          <a:p>
            <a:pPr algn="ctr"/>
            <a:r>
              <a:rPr lang="en-GB" sz="1400"/>
              <a:t>Described By A</a:t>
            </a:r>
          </a:p>
          <a:p>
            <a:pPr algn="ctr"/>
            <a:r>
              <a:rPr lang="en-GB" sz="1400"/>
              <a:t>Software Processing Diagram Artifact</a:t>
            </a:r>
          </a:p>
        </p:txBody>
      </p:sp>
      <p:sp>
        <p:nvSpPr>
          <p:cNvPr id="88" name="TextBox 87">
            <a:extLst>
              <a:ext uri="{FF2B5EF4-FFF2-40B4-BE49-F238E27FC236}">
                <a16:creationId xmlns:a16="http://schemas.microsoft.com/office/drawing/2014/main" id="{D77EF191-BE60-DF5B-FEF1-36776283CB3E}"/>
              </a:ext>
            </a:extLst>
          </p:cNvPr>
          <p:cNvSpPr txBox="1"/>
          <p:nvPr/>
        </p:nvSpPr>
        <p:spPr>
          <a:xfrm>
            <a:off x="4682003" y="601866"/>
            <a:ext cx="4059357" cy="738664"/>
          </a:xfrm>
          <a:prstGeom prst="rect">
            <a:avLst/>
          </a:prstGeom>
          <a:noFill/>
        </p:spPr>
        <p:txBody>
          <a:bodyPr wrap="square" rtlCol="0">
            <a:spAutoFit/>
          </a:bodyPr>
          <a:lstStyle/>
          <a:p>
            <a:pPr algn="ctr"/>
            <a:r>
              <a:rPr lang="en-GB" sz="1400" b="1"/>
              <a:t>Data Centre Device Building Blocks</a:t>
            </a:r>
          </a:p>
          <a:p>
            <a:pPr algn="ctr"/>
            <a:r>
              <a:rPr lang="en-GB" sz="1400"/>
              <a:t>Described By A</a:t>
            </a:r>
          </a:p>
          <a:p>
            <a:pPr algn="ctr"/>
            <a:r>
              <a:rPr lang="en-GB" sz="1400"/>
              <a:t>Network Computing / Hardware Diagram Artifact </a:t>
            </a:r>
          </a:p>
        </p:txBody>
      </p:sp>
      <p:sp>
        <p:nvSpPr>
          <p:cNvPr id="91" name="TextBox 90">
            <a:extLst>
              <a:ext uri="{FF2B5EF4-FFF2-40B4-BE49-F238E27FC236}">
                <a16:creationId xmlns:a16="http://schemas.microsoft.com/office/drawing/2014/main" id="{76B95ED8-1D9A-7DEB-F805-9E8FD5E6CEF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some example building blocks</a:t>
            </a:r>
          </a:p>
        </p:txBody>
      </p:sp>
      <p:pic>
        <p:nvPicPr>
          <p:cNvPr id="5" name="Picture 4">
            <a:extLst>
              <a:ext uri="{FF2B5EF4-FFF2-40B4-BE49-F238E27FC236}">
                <a16:creationId xmlns:a16="http://schemas.microsoft.com/office/drawing/2014/main" id="{88D26D8B-0D10-8F37-D446-9AFEF145327D}"/>
              </a:ext>
            </a:extLst>
          </p:cNvPr>
          <p:cNvPicPr>
            <a:picLocks noChangeAspect="1"/>
          </p:cNvPicPr>
          <p:nvPr/>
        </p:nvPicPr>
        <p:blipFill>
          <a:blip r:embed="rId3"/>
          <a:stretch>
            <a:fillRect/>
          </a:stretch>
        </p:blipFill>
        <p:spPr>
          <a:xfrm>
            <a:off x="165100" y="1451984"/>
            <a:ext cx="4193947" cy="2147977"/>
          </a:xfrm>
          <a:prstGeom prst="rect">
            <a:avLst/>
          </a:prstGeom>
        </p:spPr>
      </p:pic>
      <p:pic>
        <p:nvPicPr>
          <p:cNvPr id="6" name="Picture 5">
            <a:extLst>
              <a:ext uri="{FF2B5EF4-FFF2-40B4-BE49-F238E27FC236}">
                <a16:creationId xmlns:a16="http://schemas.microsoft.com/office/drawing/2014/main" id="{FA0D8FA6-0231-7F6B-837B-828CF428997E}"/>
              </a:ext>
            </a:extLst>
          </p:cNvPr>
          <p:cNvPicPr>
            <a:picLocks noChangeAspect="1"/>
          </p:cNvPicPr>
          <p:nvPr/>
        </p:nvPicPr>
        <p:blipFill>
          <a:blip r:embed="rId4"/>
          <a:stretch>
            <a:fillRect/>
          </a:stretch>
        </p:blipFill>
        <p:spPr>
          <a:xfrm>
            <a:off x="4682003" y="1447096"/>
            <a:ext cx="4059358" cy="2157752"/>
          </a:xfrm>
          <a:prstGeom prst="rect">
            <a:avLst/>
          </a:prstGeom>
        </p:spPr>
      </p:pic>
      <p:cxnSp>
        <p:nvCxnSpPr>
          <p:cNvPr id="10" name="Connector: Elbow 9">
            <a:extLst>
              <a:ext uri="{FF2B5EF4-FFF2-40B4-BE49-F238E27FC236}">
                <a16:creationId xmlns:a16="http://schemas.microsoft.com/office/drawing/2014/main" id="{02A8A220-62D2-C2F0-89A7-D80A2BAED75D}"/>
              </a:ext>
            </a:extLst>
          </p:cNvPr>
          <p:cNvCxnSpPr>
            <a:stCxn id="5" idx="2"/>
            <a:endCxn id="6" idx="2"/>
          </p:cNvCxnSpPr>
          <p:nvPr/>
        </p:nvCxnSpPr>
        <p:spPr>
          <a:xfrm rot="16200000" flipH="1">
            <a:off x="4484435" y="1377600"/>
            <a:ext cx="4887" cy="4449608"/>
          </a:xfrm>
          <a:prstGeom prst="bentConnector3">
            <a:avLst>
              <a:gd name="adj1" fmla="val 9560937"/>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2AD940C-BACF-A3FD-DC20-148A7EDF7109}"/>
              </a:ext>
            </a:extLst>
          </p:cNvPr>
          <p:cNvSpPr txBox="1"/>
          <p:nvPr/>
        </p:nvSpPr>
        <p:spPr>
          <a:xfrm>
            <a:off x="2185410" y="3726382"/>
            <a:ext cx="4575436" cy="307777"/>
          </a:xfrm>
          <a:prstGeom prst="rect">
            <a:avLst/>
          </a:prstGeom>
          <a:noFill/>
        </p:spPr>
        <p:txBody>
          <a:bodyPr wrap="square">
            <a:spAutoFit/>
          </a:bodyPr>
          <a:lstStyle/>
          <a:p>
            <a:pPr algn="ctr"/>
            <a:r>
              <a:rPr lang="en-GB" sz="1400"/>
              <a:t>Deployed Onto Server Types In The Data Centre</a:t>
            </a:r>
          </a:p>
        </p:txBody>
      </p:sp>
      <p:sp>
        <p:nvSpPr>
          <p:cNvPr id="14" name="TextBox 13">
            <a:extLst>
              <a:ext uri="{FF2B5EF4-FFF2-40B4-BE49-F238E27FC236}">
                <a16:creationId xmlns:a16="http://schemas.microsoft.com/office/drawing/2014/main" id="{0C2F65E2-E1D6-5C95-29F0-B5477424062A}"/>
              </a:ext>
            </a:extLst>
          </p:cNvPr>
          <p:cNvSpPr txBox="1"/>
          <p:nvPr/>
        </p:nvSpPr>
        <p:spPr>
          <a:xfrm>
            <a:off x="124619" y="4155693"/>
            <a:ext cx="8724518" cy="646331"/>
          </a:xfrm>
          <a:prstGeom prst="rect">
            <a:avLst/>
          </a:prstGeom>
          <a:noFill/>
        </p:spPr>
        <p:txBody>
          <a:bodyPr wrap="square" rtlCol="0">
            <a:spAutoFit/>
          </a:bodyPr>
          <a:lstStyle/>
          <a:p>
            <a:pPr algn="ctr"/>
            <a:r>
              <a:rPr lang="en-GB" sz="1200" i="1"/>
              <a:t>The solution building blocks are the configurations of the actual code, the devices, the data centres, the locations, the people, the data, the processes etc. and the associated deployed components in the sub-systems and systems that have been created to deliver the changed business services in line with the specifications provided by the architecture building blocks. </a:t>
            </a:r>
          </a:p>
        </p:txBody>
      </p:sp>
    </p:spTree>
    <p:extLst>
      <p:ext uri="{BB962C8B-B14F-4D97-AF65-F5344CB8AC3E}">
        <p14:creationId xmlns:p14="http://schemas.microsoft.com/office/powerpoint/2010/main" val="110329931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CC282BD-BE55-496F-B4B3-8516B5A8204D}"/>
              </a:ext>
            </a:extLst>
          </p:cNvPr>
          <p:cNvSpPr>
            <a:spLocks noGrp="1"/>
          </p:cNvSpPr>
          <p:nvPr>
            <p:ph type="title"/>
          </p:nvPr>
        </p:nvSpPr>
        <p:spPr>
          <a:xfrm>
            <a:off x="165100" y="88900"/>
            <a:ext cx="7404100" cy="406400"/>
          </a:xfrm>
        </p:spPr>
        <p:txBody>
          <a:bodyPr>
            <a:normAutofit/>
          </a:bodyPr>
          <a:lstStyle/>
          <a:p>
            <a:r>
              <a:rPr lang="en-GB" b="1">
                <a:solidFill>
                  <a:srgbClr val="2F528F"/>
                </a:solidFill>
              </a:rPr>
              <a:t>Content - Outputs - Building Blocks, Artefacts and Deliverables</a:t>
            </a:r>
          </a:p>
        </p:txBody>
      </p:sp>
      <p:sp>
        <p:nvSpPr>
          <p:cNvPr id="8" name="Footer">
            <a:extLst>
              <a:ext uri="{FF2B5EF4-FFF2-40B4-BE49-F238E27FC236}">
                <a16:creationId xmlns:a16="http://schemas.microsoft.com/office/drawing/2014/main" id="{2ABD7E88-DEDC-4466-BEE5-0B0BCA215FB2}"/>
              </a:ext>
            </a:extLst>
          </p:cNvPr>
          <p:cNvSpPr>
            <a:spLocks noGrp="1"/>
          </p:cNvSpPr>
          <p:nvPr>
            <p:ph type="ftr" sz="quarter" idx="10"/>
          </p:nvPr>
        </p:nvSpPr>
        <p:spPr>
          <a:xfrm>
            <a:off x="7315200" y="4826000"/>
            <a:ext cx="444500" cy="304800"/>
          </a:xfrm>
        </p:spPr>
        <p:txBody>
          <a:bodyPr/>
          <a:lstStyle/>
          <a:p>
            <a:r>
              <a:rPr lang="en-GB">
                <a:solidFill>
                  <a:schemeClr val="bg1"/>
                </a:solidFill>
              </a:rPr>
              <a:t>18/24</a:t>
            </a:r>
          </a:p>
        </p:txBody>
      </p:sp>
      <p:sp>
        <p:nvSpPr>
          <p:cNvPr id="3" name="Ref">
            <a:extLst>
              <a:ext uri="{FF2B5EF4-FFF2-40B4-BE49-F238E27FC236}">
                <a16:creationId xmlns:a16="http://schemas.microsoft.com/office/drawing/2014/main" id="{1D84C035-FABF-429A-A113-1CE492121FE1}"/>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79 : §5.2.2</a:t>
            </a:r>
            <a:endParaRPr lang="en-GB" sz="675">
              <a:solidFill>
                <a:schemeClr val="bg1"/>
              </a:solidFill>
              <a:latin typeface="Calibri" panose="020F0502020204030204" pitchFamily="34" charset="0"/>
            </a:endParaRPr>
          </a:p>
        </p:txBody>
      </p:sp>
      <p:sp>
        <p:nvSpPr>
          <p:cNvPr id="4" name="TextBox 3">
            <a:extLst>
              <a:ext uri="{FF2B5EF4-FFF2-40B4-BE49-F238E27FC236}">
                <a16:creationId xmlns:a16="http://schemas.microsoft.com/office/drawing/2014/main" id="{1AB1686A-977C-C1D0-FD97-364147FB16D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06 </a:t>
            </a:r>
          </a:p>
        </p:txBody>
      </p:sp>
      <p:sp>
        <p:nvSpPr>
          <p:cNvPr id="6" name="TextBox 5">
            <a:extLst>
              <a:ext uri="{FF2B5EF4-FFF2-40B4-BE49-F238E27FC236}">
                <a16:creationId xmlns:a16="http://schemas.microsoft.com/office/drawing/2014/main" id="{6D50E2DA-A7A0-E621-8040-6DFDBA6EA6E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this slide to give the right context for talking about content.</a:t>
            </a:r>
          </a:p>
        </p:txBody>
      </p:sp>
      <p:sp>
        <p:nvSpPr>
          <p:cNvPr id="12" name="Text Placeholder 2">
            <a:extLst>
              <a:ext uri="{FF2B5EF4-FFF2-40B4-BE49-F238E27FC236}">
                <a16:creationId xmlns:a16="http://schemas.microsoft.com/office/drawing/2014/main" id="{34ECBFE8-4EA6-6277-F2F8-8E7E366676BF}"/>
              </a:ext>
            </a:extLst>
          </p:cNvPr>
          <p:cNvSpPr txBox="1">
            <a:spLocks/>
          </p:cNvSpPr>
          <p:nvPr/>
        </p:nvSpPr>
        <p:spPr>
          <a:xfrm>
            <a:off x="2997582" y="757867"/>
            <a:ext cx="3748391"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lnSpc>
                <a:spcPct val="100000"/>
              </a:lnSpc>
            </a:pPr>
            <a:r>
              <a:rPr lang="en-US" sz="1400" b="1">
                <a:solidFill>
                  <a:schemeClr val="tx1"/>
                </a:solidFill>
                <a:latin typeface="+mn-lt"/>
                <a:ea typeface="+mn-ea"/>
                <a:cs typeface="+mn-cs"/>
              </a:rPr>
              <a:t>Artifacts:</a:t>
            </a:r>
            <a:br>
              <a:rPr lang="en-US" sz="1400" b="1">
                <a:solidFill>
                  <a:schemeClr val="tx1"/>
                </a:solidFill>
                <a:latin typeface="+mn-lt"/>
                <a:ea typeface="+mn-ea"/>
                <a:cs typeface="+mn-cs"/>
              </a:rPr>
            </a:br>
            <a:r>
              <a:rPr lang="en-GB" sz="1400">
                <a:solidFill>
                  <a:schemeClr val="tx1"/>
                </a:solidFill>
                <a:latin typeface="+mn-lt"/>
                <a:ea typeface="+mn-ea"/>
                <a:cs typeface="+mn-cs"/>
              </a:rPr>
              <a:t>An artifact is an architectural work product that describes an aspect of the architecture </a:t>
            </a:r>
          </a:p>
          <a:p>
            <a:pPr defTabSz="457200">
              <a:lnSpc>
                <a:spcPct val="100000"/>
              </a:lnSpc>
            </a:pPr>
            <a:r>
              <a:rPr lang="en-US" sz="1400">
                <a:solidFill>
                  <a:schemeClr val="tx1"/>
                </a:solidFill>
                <a:latin typeface="+mn-lt"/>
                <a:ea typeface="+mn-ea"/>
                <a:cs typeface="+mn-cs"/>
              </a:rPr>
              <a:t>Relatively fine-grained products (view) that describe an architecture from a specific perspective (viewpoint).</a:t>
            </a:r>
            <a:endParaRPr lang="en-GB" sz="1400">
              <a:solidFill>
                <a:schemeClr val="tx1"/>
              </a:solidFill>
              <a:latin typeface="+mn-lt"/>
              <a:ea typeface="+mn-ea"/>
              <a:cs typeface="+mn-cs"/>
            </a:endParaRPr>
          </a:p>
          <a:p>
            <a:pPr defTabSz="457200">
              <a:lnSpc>
                <a:spcPct val="100000"/>
              </a:lnSpc>
            </a:pPr>
            <a:r>
              <a:rPr lang="en-GB" sz="1400">
                <a:solidFill>
                  <a:schemeClr val="tx1"/>
                </a:solidFill>
                <a:latin typeface="+mn-lt"/>
                <a:ea typeface="+mn-ea"/>
                <a:cs typeface="+mn-cs"/>
              </a:rPr>
              <a:t>Artifacts are generally classified as catalogues (lists of things), matrices (relationships between things) and diagrams (pictures of things).</a:t>
            </a:r>
          </a:p>
          <a:p>
            <a:pPr defTabSz="457200">
              <a:lnSpc>
                <a:spcPct val="100000"/>
              </a:lnSpc>
            </a:pPr>
            <a:r>
              <a:rPr lang="en-US" sz="1400">
                <a:solidFill>
                  <a:schemeClr val="tx1"/>
                </a:solidFill>
                <a:latin typeface="+mn-lt"/>
                <a:ea typeface="+mn-ea"/>
                <a:cs typeface="+mn-cs"/>
              </a:rPr>
              <a:t>For example: use-case specifications, architectural requirements, network diagrams, deployment diagrams etc. </a:t>
            </a:r>
          </a:p>
          <a:p>
            <a:pPr defTabSz="457200">
              <a:lnSpc>
                <a:spcPct val="100000"/>
              </a:lnSpc>
            </a:pPr>
            <a:r>
              <a:rPr lang="en-US" sz="1400">
                <a:solidFill>
                  <a:schemeClr val="tx1"/>
                </a:solidFill>
                <a:latin typeface="+mn-lt"/>
                <a:ea typeface="+mn-ea"/>
                <a:cs typeface="+mn-cs"/>
              </a:rPr>
              <a:t>Artifacts make up much of the content of the Architecture Repository</a:t>
            </a:r>
          </a:p>
          <a:p>
            <a:pPr>
              <a:lnSpc>
                <a:spcPct val="100000"/>
              </a:lnSpc>
            </a:pPr>
            <a:endParaRPr lang="en-US" sz="1400"/>
          </a:p>
        </p:txBody>
      </p:sp>
      <p:sp>
        <p:nvSpPr>
          <p:cNvPr id="13" name="Content Placeholder 9">
            <a:extLst>
              <a:ext uri="{FF2B5EF4-FFF2-40B4-BE49-F238E27FC236}">
                <a16:creationId xmlns:a16="http://schemas.microsoft.com/office/drawing/2014/main" id="{5FFBDE41-BDBE-3699-EE2F-0252F480A094}"/>
              </a:ext>
            </a:extLst>
          </p:cNvPr>
          <p:cNvSpPr txBox="1">
            <a:spLocks/>
          </p:cNvSpPr>
          <p:nvPr/>
        </p:nvSpPr>
        <p:spPr>
          <a:xfrm>
            <a:off x="6793848" y="757867"/>
            <a:ext cx="2350152" cy="4351338"/>
          </a:xfrm>
          <a:prstGeom prst="rect">
            <a:avLst/>
          </a:prstGeom>
        </p:spPr>
        <p:txBody>
          <a:bodyPr>
            <a:noAutofit/>
          </a:bodyPr>
          <a:lst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a:solidFill>
                  <a:schemeClr val="tx1">
                    <a:lumMod val="50000"/>
                    <a:lumOff val="50000"/>
                  </a:schemeClr>
                </a:solidFill>
              </a:rPr>
              <a:t>Deliverables: </a:t>
            </a:r>
            <a:br>
              <a:rPr lang="en-US" sz="1400" b="1">
                <a:solidFill>
                  <a:schemeClr val="tx1">
                    <a:lumMod val="50000"/>
                    <a:lumOff val="50000"/>
                  </a:schemeClr>
                </a:solidFill>
              </a:rPr>
            </a:br>
            <a:r>
              <a:rPr lang="en-US" sz="1400">
                <a:solidFill>
                  <a:schemeClr val="tx1">
                    <a:lumMod val="50000"/>
                    <a:lumOff val="50000"/>
                  </a:schemeClr>
                </a:solidFill>
              </a:rPr>
              <a:t>Formal products.</a:t>
            </a:r>
          </a:p>
          <a:p>
            <a:pPr>
              <a:lnSpc>
                <a:spcPct val="100000"/>
              </a:lnSpc>
            </a:pPr>
            <a:r>
              <a:rPr lang="en-US" sz="1400">
                <a:solidFill>
                  <a:schemeClr val="tx1">
                    <a:lumMod val="50000"/>
                    <a:lumOff val="50000"/>
                  </a:schemeClr>
                </a:solidFill>
              </a:rPr>
              <a:t>Contractually specified.</a:t>
            </a:r>
          </a:p>
          <a:p>
            <a:pPr>
              <a:lnSpc>
                <a:spcPct val="100000"/>
              </a:lnSpc>
            </a:pPr>
            <a:r>
              <a:rPr lang="en-US" sz="1400">
                <a:solidFill>
                  <a:schemeClr val="tx1">
                    <a:lumMod val="50000"/>
                    <a:lumOff val="50000"/>
                  </a:schemeClr>
                </a:solidFill>
              </a:rPr>
              <a:t>Outputs from an ADM phase.</a:t>
            </a:r>
          </a:p>
          <a:p>
            <a:pPr>
              <a:lnSpc>
                <a:spcPct val="100000"/>
              </a:lnSpc>
            </a:pPr>
            <a:r>
              <a:rPr lang="en-US" sz="1400">
                <a:solidFill>
                  <a:schemeClr val="tx1">
                    <a:lumMod val="50000"/>
                    <a:lumOff val="50000"/>
                  </a:schemeClr>
                </a:solidFill>
              </a:rPr>
              <a:t>A deliverable can contain many artifacts describing many building blocks.</a:t>
            </a:r>
          </a:p>
          <a:p>
            <a:pPr>
              <a:lnSpc>
                <a:spcPct val="100000"/>
              </a:lnSpc>
            </a:pPr>
            <a:endParaRPr lang="en-US" sz="1400"/>
          </a:p>
          <a:p>
            <a:pPr>
              <a:lnSpc>
                <a:spcPct val="100000"/>
              </a:lnSpc>
            </a:pPr>
            <a:endParaRPr lang="en-US" sz="1400"/>
          </a:p>
        </p:txBody>
      </p:sp>
      <p:sp>
        <p:nvSpPr>
          <p:cNvPr id="15" name="TextBox 14">
            <a:extLst>
              <a:ext uri="{FF2B5EF4-FFF2-40B4-BE49-F238E27FC236}">
                <a16:creationId xmlns:a16="http://schemas.microsoft.com/office/drawing/2014/main" id="{28F8E180-6416-4085-3A74-522559597115}"/>
              </a:ext>
            </a:extLst>
          </p:cNvPr>
          <p:cNvSpPr txBox="1"/>
          <p:nvPr/>
        </p:nvSpPr>
        <p:spPr>
          <a:xfrm>
            <a:off x="207963" y="757867"/>
            <a:ext cx="2741743" cy="3539430"/>
          </a:xfrm>
          <a:prstGeom prst="rect">
            <a:avLst/>
          </a:prstGeom>
          <a:noFill/>
        </p:spPr>
        <p:txBody>
          <a:bodyPr wrap="square">
            <a:noAutofit/>
          </a:bodyPr>
          <a:lstStyle/>
          <a:p>
            <a:r>
              <a:rPr lang="en-US" sz="1400" b="1"/>
              <a:t>Building blocks:</a:t>
            </a:r>
          </a:p>
          <a:p>
            <a:r>
              <a:rPr lang="en-US" sz="1400"/>
              <a:t>Components that can be combined with other building blocks to deliver architectures and solutions.</a:t>
            </a:r>
          </a:p>
          <a:p>
            <a:endParaRPr lang="en-US" sz="1400"/>
          </a:p>
          <a:p>
            <a:r>
              <a:rPr lang="en-US" sz="1400"/>
              <a:t>Usually have a type corresponding to the Enterprise Metamodel.</a:t>
            </a:r>
          </a:p>
          <a:p>
            <a:endParaRPr lang="en-US" sz="1400"/>
          </a:p>
          <a:p>
            <a:r>
              <a:rPr lang="en-US" sz="1400"/>
              <a:t>ABBs describe and specify the required capabilities and shape of SBBs.</a:t>
            </a:r>
          </a:p>
          <a:p>
            <a:endParaRPr lang="en-US" sz="1400"/>
          </a:p>
          <a:p>
            <a:r>
              <a:rPr lang="en-US" sz="1400"/>
              <a:t>SBBs implement the required capability as deployable configurations and components.</a:t>
            </a:r>
          </a:p>
        </p:txBody>
      </p:sp>
    </p:spTree>
    <p:extLst>
      <p:ext uri="{BB962C8B-B14F-4D97-AF65-F5344CB8AC3E}">
        <p14:creationId xmlns:p14="http://schemas.microsoft.com/office/powerpoint/2010/main" val="4284575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1/40</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rPr>
              <a:t>Module 01/16</a:t>
            </a:r>
          </a:p>
        </p:txBody>
      </p:sp>
      <p:sp>
        <p:nvSpPr>
          <p:cNvPr id="8" name="TextBox 7">
            <a:extLst>
              <a:ext uri="{FF2B5EF4-FFF2-40B4-BE49-F238E27FC236}">
                <a16:creationId xmlns:a16="http://schemas.microsoft.com/office/drawing/2014/main" id="{BF06EAE3-B56C-444F-BEA3-608E665B196A}"/>
              </a:ext>
            </a:extLst>
          </p:cNvPr>
          <p:cNvSpPr txBox="1"/>
          <p:nvPr/>
        </p:nvSpPr>
        <p:spPr>
          <a:xfrm>
            <a:off x="3886554" y="3561618"/>
            <a:ext cx="1370889"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01</a:t>
            </a:r>
            <a:br>
              <a:rPr lang="en-GB" sz="2100">
                <a:solidFill>
                  <a:srgbClr val="2F528F"/>
                </a:solidFill>
                <a:latin typeface="Calibri" panose="020F0502020204030204" pitchFamily="34" charset="0"/>
              </a:rPr>
            </a:b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rPr>
              <a:t>Overview</a:t>
            </a:r>
          </a:p>
        </p:txBody>
      </p:sp>
      <p:sp>
        <p:nvSpPr>
          <p:cNvPr id="2" name="TextBox 1">
            <a:extLst>
              <a:ext uri="{FF2B5EF4-FFF2-40B4-BE49-F238E27FC236}">
                <a16:creationId xmlns:a16="http://schemas.microsoft.com/office/drawing/2014/main" id="{71EB3D70-75B4-9D09-0688-C44691D4809C}"/>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7FE9B65A-BC97-9377-F38D-04C772130DDC}"/>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7" name="TextBox 6">
            <a:extLst>
              <a:ext uri="{FF2B5EF4-FFF2-40B4-BE49-F238E27FC236}">
                <a16:creationId xmlns:a16="http://schemas.microsoft.com/office/drawing/2014/main" id="{1D7F32C9-3430-F3CA-5428-F678A7B3F65E}"/>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9" name="TextBox 8">
            <a:extLst>
              <a:ext uri="{FF2B5EF4-FFF2-40B4-BE49-F238E27FC236}">
                <a16:creationId xmlns:a16="http://schemas.microsoft.com/office/drawing/2014/main" id="{96047B90-7423-B3C9-D063-406680B1E76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717842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AB1C8AEB-B9B3-4B40-839B-D6458FEB846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Purpose of Enterprise Architecture – 02/03</a:t>
            </a:r>
          </a:p>
        </p:txBody>
      </p:sp>
      <p:sp>
        <p:nvSpPr>
          <p:cNvPr id="4" name="Footer">
            <a:extLst>
              <a:ext uri="{FF2B5EF4-FFF2-40B4-BE49-F238E27FC236}">
                <a16:creationId xmlns:a16="http://schemas.microsoft.com/office/drawing/2014/main" id="{F5D9F7AC-9647-4F26-8AC0-B473C0DBDDB5}"/>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20/40</a:t>
            </a:r>
          </a:p>
        </p:txBody>
      </p:sp>
      <p:sp>
        <p:nvSpPr>
          <p:cNvPr id="3" name="Ref">
            <a:extLst>
              <a:ext uri="{FF2B5EF4-FFF2-40B4-BE49-F238E27FC236}">
                <a16:creationId xmlns:a16="http://schemas.microsoft.com/office/drawing/2014/main" id="{AFCBEF61-9CBB-429C-AFA8-C0684D36351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sp>
        <p:nvSpPr>
          <p:cNvPr id="6" name="TextBox 5">
            <a:extLst>
              <a:ext uri="{FF2B5EF4-FFF2-40B4-BE49-F238E27FC236}">
                <a16:creationId xmlns:a16="http://schemas.microsoft.com/office/drawing/2014/main" id="{D363C617-202F-4BCC-8C15-ACB998E0686E}"/>
              </a:ext>
            </a:extLst>
          </p:cNvPr>
          <p:cNvSpPr txBox="1"/>
          <p:nvPr/>
        </p:nvSpPr>
        <p:spPr>
          <a:xfrm>
            <a:off x="1757934" y="1491724"/>
            <a:ext cx="6748670" cy="1361911"/>
          </a:xfrm>
          <a:prstGeom prst="rect">
            <a:avLst/>
          </a:prstGeom>
          <a:noFill/>
        </p:spPr>
        <p:txBody>
          <a:bodyPr wrap="square" rtlCol="0">
            <a:spAutoFit/>
          </a:bodyPr>
          <a:lstStyle/>
          <a:p>
            <a:pPr defTabSz="342900">
              <a:defRPr/>
            </a:pPr>
            <a:r>
              <a:rPr lang="en-GB" sz="1200" dirty="0">
                <a:solidFill>
                  <a:srgbClr val="2F528F"/>
                </a:solidFill>
                <a:latin typeface="Calibri" panose="020F0502020204030204" pitchFamily="34" charset="0"/>
                <a:cs typeface="Calibri" panose="020F0502020204030204" pitchFamily="34" charset="0"/>
              </a:rPr>
              <a:t>Most global privacy legislation demands that processes around personal data are fully documented</a:t>
            </a:r>
            <a:br>
              <a:rPr lang="en-GB" sz="1200" dirty="0">
                <a:solidFill>
                  <a:srgbClr val="2F528F"/>
                </a:solidFill>
                <a:latin typeface="Calibri" panose="020F0502020204030204" pitchFamily="34" charset="0"/>
                <a:cs typeface="Calibri" panose="020F0502020204030204" pitchFamily="34" charset="0"/>
              </a:rPr>
            </a:br>
            <a:endParaRPr lang="en-GB" sz="1200" dirty="0">
              <a:solidFill>
                <a:srgbClr val="2F528F"/>
              </a:solidFill>
              <a:latin typeface="Calibri" panose="020F0502020204030204" pitchFamily="34" charset="0"/>
              <a:cs typeface="Calibri" panose="020F0502020204030204" pitchFamily="34" charset="0"/>
            </a:endParaRPr>
          </a:p>
          <a:p>
            <a:pPr defTabSz="342900">
              <a:defRPr/>
            </a:pPr>
            <a:endParaRPr lang="en-GB" sz="1200" dirty="0">
              <a:solidFill>
                <a:srgbClr val="2F528F"/>
              </a:solidFill>
              <a:latin typeface="Calibri" panose="020F0502020204030204" pitchFamily="34" charset="0"/>
              <a:cs typeface="Calibri" panose="020F0502020204030204" pitchFamily="34" charset="0"/>
            </a:endParaRPr>
          </a:p>
          <a:p>
            <a:pPr marL="214313" indent="-214313" defTabSz="342900">
              <a:buFont typeface="Courier New" panose="02070309020205020404" pitchFamily="49" charset="0"/>
              <a:buChar char="o"/>
              <a:defRPr/>
            </a:pPr>
            <a:endParaRPr lang="en-GB" sz="1200" dirty="0">
              <a:solidFill>
                <a:srgbClr val="2F528F"/>
              </a:solidFill>
              <a:latin typeface="Calibri" panose="020F0502020204030204" pitchFamily="34" charset="0"/>
              <a:cs typeface="Calibri" panose="020F0502020204030204" pitchFamily="34" charset="0"/>
            </a:endParaRPr>
          </a:p>
          <a:p>
            <a:pPr defTabSz="342900">
              <a:defRPr/>
            </a:pPr>
            <a:r>
              <a:rPr lang="en-GB" sz="1200" dirty="0">
                <a:solidFill>
                  <a:srgbClr val="2F528F"/>
                </a:solidFill>
                <a:latin typeface="Calibri" panose="020F0502020204030204" pitchFamily="34" charset="0"/>
                <a:cs typeface="Calibri" panose="020F0502020204030204" pitchFamily="34" charset="0"/>
              </a:rPr>
              <a:t>The creation of this basic documentation arises from the changed fundamental considerations and this is now crucial</a:t>
            </a:r>
          </a:p>
        </p:txBody>
      </p:sp>
      <p:pic>
        <p:nvPicPr>
          <p:cNvPr id="9" name="Picture 8" descr="Shape&#10;&#10;Description automatically generated with low confidence">
            <a:extLst>
              <a:ext uri="{FF2B5EF4-FFF2-40B4-BE49-F238E27FC236}">
                <a16:creationId xmlns:a16="http://schemas.microsoft.com/office/drawing/2014/main" id="{97FBBA5D-BF3A-9287-47B1-834E78AAF7F7}"/>
              </a:ext>
            </a:extLst>
          </p:cNvPr>
          <p:cNvPicPr>
            <a:picLocks noChangeAspect="1"/>
          </p:cNvPicPr>
          <p:nvPr/>
        </p:nvPicPr>
        <p:blipFill>
          <a:blip r:embed="rId3">
            <a:duotone>
              <a:schemeClr val="accent1">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1124481" y="1281371"/>
            <a:ext cx="550109" cy="550109"/>
          </a:xfrm>
          <a:prstGeom prst="rect">
            <a:avLst/>
          </a:prstGeom>
        </p:spPr>
      </p:pic>
      <p:sp>
        <p:nvSpPr>
          <p:cNvPr id="49" name="TextBox 48">
            <a:extLst>
              <a:ext uri="{FF2B5EF4-FFF2-40B4-BE49-F238E27FC236}">
                <a16:creationId xmlns:a16="http://schemas.microsoft.com/office/drawing/2014/main" id="{0E495BE8-9D80-0667-A3BD-2E05455FE863}"/>
              </a:ext>
            </a:extLst>
          </p:cNvPr>
          <p:cNvSpPr txBox="1"/>
          <p:nvPr/>
        </p:nvSpPr>
        <p:spPr>
          <a:xfrm>
            <a:off x="797560" y="3348913"/>
            <a:ext cx="7900396" cy="807913"/>
          </a:xfrm>
          <a:prstGeom prst="rect">
            <a:avLst/>
          </a:prstGeom>
          <a:noFill/>
        </p:spPr>
        <p:txBody>
          <a:bodyPr wrap="square" rtlCol="0">
            <a:spAutoFit/>
          </a:bodyPr>
          <a:lstStyle/>
          <a:p>
            <a:pPr defTabSz="342900">
              <a:defRPr/>
            </a:pPr>
            <a:r>
              <a:rPr lang="en-GB" sz="1200" dirty="0">
                <a:solidFill>
                  <a:srgbClr val="2F528F"/>
                </a:solidFill>
                <a:latin typeface="Calibri" panose="020F0502020204030204" pitchFamily="34" charset="0"/>
                <a:cs typeface="Calibri" panose="020F0502020204030204" pitchFamily="34" charset="0"/>
              </a:rPr>
              <a:t>Note: </a:t>
            </a:r>
          </a:p>
          <a:p>
            <a:pPr defTabSz="342900">
              <a:defRPr/>
            </a:pPr>
            <a:r>
              <a:rPr lang="en-GB" sz="1200" dirty="0">
                <a:solidFill>
                  <a:srgbClr val="2F528F"/>
                </a:solidFill>
                <a:latin typeface="Calibri" panose="020F0502020204030204" pitchFamily="34" charset="0"/>
                <a:cs typeface="Calibri" panose="020F0502020204030204" pitchFamily="34" charset="0"/>
              </a:rPr>
              <a:t>Most of the legislation mandates the creation of the Privacy Impact Assessment for </a:t>
            </a:r>
            <a:r>
              <a:rPr lang="en-GB" sz="1200" b="1" dirty="0">
                <a:solidFill>
                  <a:srgbClr val="2F528F"/>
                </a:solidFill>
                <a:latin typeface="Calibri" panose="020F0502020204030204" pitchFamily="34" charset="0"/>
                <a:cs typeface="Calibri" panose="020F0502020204030204" pitchFamily="34" charset="0"/>
              </a:rPr>
              <a:t>every</a:t>
            </a:r>
            <a:r>
              <a:rPr lang="en-GB" sz="1200" dirty="0">
                <a:solidFill>
                  <a:srgbClr val="2F528F"/>
                </a:solidFill>
                <a:latin typeface="Calibri" panose="020F0502020204030204" pitchFamily="34" charset="0"/>
                <a:cs typeface="Calibri" panose="020F0502020204030204" pitchFamily="34" charset="0"/>
              </a:rPr>
              <a:t> process – the only tenable basis for this is a properly articulated and documented Enterprise Architecture.</a:t>
            </a:r>
          </a:p>
        </p:txBody>
      </p:sp>
      <p:pic>
        <p:nvPicPr>
          <p:cNvPr id="13" name="Picture 12" descr="Icon&#10;&#10;Description automatically generated">
            <a:extLst>
              <a:ext uri="{FF2B5EF4-FFF2-40B4-BE49-F238E27FC236}">
                <a16:creationId xmlns:a16="http://schemas.microsoft.com/office/drawing/2014/main" id="{2D856322-B07C-03CF-92E5-F7C83E0287F1}"/>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93061" y="2297365"/>
            <a:ext cx="388724" cy="388724"/>
          </a:xfrm>
          <a:prstGeom prst="rect">
            <a:avLst/>
          </a:prstGeom>
        </p:spPr>
      </p:pic>
      <p:sp>
        <p:nvSpPr>
          <p:cNvPr id="2" name="TextBox 1">
            <a:extLst>
              <a:ext uri="{FF2B5EF4-FFF2-40B4-BE49-F238E27FC236}">
                <a16:creationId xmlns:a16="http://schemas.microsoft.com/office/drawing/2014/main" id="{3735C22E-5925-AB45-C1FC-33B3DFBB17B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68120121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551614-C0EA-3845-7936-653CAF33A1BF}"/>
              </a:ext>
            </a:extLst>
          </p:cNvPr>
          <p:cNvSpPr/>
          <p:nvPr/>
        </p:nvSpPr>
        <p:spPr>
          <a:xfrm>
            <a:off x="0" y="934580"/>
            <a:ext cx="9402097" cy="11828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4" name="Picture 13">
            <a:extLst>
              <a:ext uri="{FF2B5EF4-FFF2-40B4-BE49-F238E27FC236}">
                <a16:creationId xmlns:a16="http://schemas.microsoft.com/office/drawing/2014/main" id="{F77F25C8-001E-3EE7-9A04-C0DFA72E265A}"/>
              </a:ext>
            </a:extLst>
          </p:cNvPr>
          <p:cNvPicPr>
            <a:picLocks noChangeAspect="1"/>
          </p:cNvPicPr>
          <p:nvPr/>
        </p:nvPicPr>
        <p:blipFill rotWithShape="1">
          <a:blip r:embed="rId3"/>
          <a:srcRect l="1727" t="993" r="2323"/>
          <a:stretch/>
        </p:blipFill>
        <p:spPr>
          <a:xfrm>
            <a:off x="6669600" y="2195384"/>
            <a:ext cx="1952480" cy="2567418"/>
          </a:xfrm>
          <a:prstGeom prst="rect">
            <a:avLst/>
          </a:prstGeom>
        </p:spPr>
      </p:pic>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TOGAF - </a:t>
            </a:r>
            <a:r>
              <a:rPr lang="en-US" b="1">
                <a:solidFill>
                  <a:srgbClr val="2F528F"/>
                </a:solidFill>
              </a:rPr>
              <a:t>Deliverables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10" name="TextBox 9">
            <a:extLst>
              <a:ext uri="{FF2B5EF4-FFF2-40B4-BE49-F238E27FC236}">
                <a16:creationId xmlns:a16="http://schemas.microsoft.com/office/drawing/2014/main" id="{3728E8DF-1964-418E-8942-A691EBC47B67}"/>
              </a:ext>
            </a:extLst>
          </p:cNvPr>
          <p:cNvSpPr txBox="1"/>
          <p:nvPr/>
        </p:nvSpPr>
        <p:spPr>
          <a:xfrm>
            <a:off x="316827" y="543449"/>
            <a:ext cx="8418696" cy="323165"/>
          </a:xfrm>
          <a:prstGeom prst="rect">
            <a:avLst/>
          </a:prstGeom>
          <a:noFill/>
        </p:spPr>
        <p:txBody>
          <a:bodyPr wrap="square">
            <a:spAutoFit/>
          </a:bodyPr>
          <a:lstStyle/>
          <a:p>
            <a:r>
              <a:rPr lang="en-GB" sz="1500" b="1">
                <a:solidFill>
                  <a:srgbClr val="2F528F"/>
                </a:solidFill>
                <a:latin typeface="Calibri" panose="020F0502020204030204" pitchFamily="34" charset="0"/>
                <a:cs typeface="Calibri" panose="020F0502020204030204" pitchFamily="34" charset="0"/>
              </a:rPr>
              <a:t>Collate the Documentation that defines the Target Architecture.</a:t>
            </a:r>
          </a:p>
        </p:txBody>
      </p:sp>
      <p:graphicFrame>
        <p:nvGraphicFramePr>
          <p:cNvPr id="8" name="Diagram 7">
            <a:extLst>
              <a:ext uri="{FF2B5EF4-FFF2-40B4-BE49-F238E27FC236}">
                <a16:creationId xmlns:a16="http://schemas.microsoft.com/office/drawing/2014/main" id="{148BC817-1B29-6E2B-9441-DDCE3B5EC83D}"/>
              </a:ext>
            </a:extLst>
          </p:cNvPr>
          <p:cNvGraphicFramePr/>
          <p:nvPr/>
        </p:nvGraphicFramePr>
        <p:xfrm>
          <a:off x="1484422" y="4015691"/>
          <a:ext cx="3621534" cy="7617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TextBox 2">
            <a:extLst>
              <a:ext uri="{FF2B5EF4-FFF2-40B4-BE49-F238E27FC236}">
                <a16:creationId xmlns:a16="http://schemas.microsoft.com/office/drawing/2014/main" id="{95ADDD87-AF36-94EA-ACB0-D97892167212}"/>
              </a:ext>
            </a:extLst>
          </p:cNvPr>
          <p:cNvGraphicFramePr/>
          <p:nvPr/>
        </p:nvGraphicFramePr>
        <p:xfrm>
          <a:off x="1177832" y="985071"/>
          <a:ext cx="6523495" cy="107915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TextBox 11">
            <a:extLst>
              <a:ext uri="{FF2B5EF4-FFF2-40B4-BE49-F238E27FC236}">
                <a16:creationId xmlns:a16="http://schemas.microsoft.com/office/drawing/2014/main" id="{C4EB6977-783D-D4FE-A90E-78A9A68E368E}"/>
              </a:ext>
            </a:extLst>
          </p:cNvPr>
          <p:cNvSpPr txBox="1"/>
          <p:nvPr/>
        </p:nvSpPr>
        <p:spPr>
          <a:xfrm>
            <a:off x="1727466" y="2295405"/>
            <a:ext cx="4579748" cy="276999"/>
          </a:xfrm>
          <a:prstGeom prst="rect">
            <a:avLst/>
          </a:prstGeom>
          <a:noFill/>
        </p:spPr>
        <p:txBody>
          <a:bodyPr wrap="square">
            <a:spAutoFit/>
          </a:bodyPr>
          <a:lstStyle/>
          <a:p>
            <a:r>
              <a:rPr lang="en-GB" sz="1350" b="1">
                <a:solidFill>
                  <a:srgbClr val="2F528F"/>
                </a:solidFill>
                <a:latin typeface="Calibri" panose="020F0502020204030204" pitchFamily="34" charset="0"/>
                <a:cs typeface="Calibri" panose="020F0502020204030204" pitchFamily="34" charset="0"/>
              </a:rPr>
              <a:t>The ADM formalizes this listing:</a:t>
            </a:r>
          </a:p>
        </p:txBody>
      </p:sp>
      <p:graphicFrame>
        <p:nvGraphicFramePr>
          <p:cNvPr id="13" name="TextBox 2">
            <a:extLst>
              <a:ext uri="{FF2B5EF4-FFF2-40B4-BE49-F238E27FC236}">
                <a16:creationId xmlns:a16="http://schemas.microsoft.com/office/drawing/2014/main" id="{A2E38C69-F0F6-8BDF-463C-851D07DB44A5}"/>
              </a:ext>
            </a:extLst>
          </p:cNvPr>
          <p:cNvGraphicFramePr/>
          <p:nvPr/>
        </p:nvGraphicFramePr>
        <p:xfrm>
          <a:off x="526604" y="2674697"/>
          <a:ext cx="5663255" cy="935995"/>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5" name="TextBox 14">
            <a:extLst>
              <a:ext uri="{FF2B5EF4-FFF2-40B4-BE49-F238E27FC236}">
                <a16:creationId xmlns:a16="http://schemas.microsoft.com/office/drawing/2014/main" id="{19E2C55D-5829-98BB-1879-78AF8877F1B2}"/>
              </a:ext>
            </a:extLst>
          </p:cNvPr>
          <p:cNvSpPr txBox="1"/>
          <p:nvPr/>
        </p:nvSpPr>
        <p:spPr>
          <a:xfrm>
            <a:off x="2384819" y="3738692"/>
            <a:ext cx="3003927" cy="276999"/>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expected by each Phase.</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89211035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72C03A-55B1-625A-8B7A-5859B64DF8CE}"/>
              </a:ext>
            </a:extLst>
          </p:cNvPr>
          <p:cNvPicPr>
            <a:picLocks noChangeAspect="1"/>
          </p:cNvPicPr>
          <p:nvPr/>
        </p:nvPicPr>
        <p:blipFill>
          <a:blip r:embed="rId3"/>
          <a:stretch>
            <a:fillRect/>
          </a:stretch>
        </p:blipFill>
        <p:spPr>
          <a:xfrm>
            <a:off x="3159882" y="557707"/>
            <a:ext cx="3024868" cy="3269303"/>
          </a:xfrm>
          <a:prstGeom prst="rect">
            <a:avLst/>
          </a:prstGeom>
        </p:spPr>
      </p:pic>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t>TOGAF® - ADM Inputs and Outputs Extent</a:t>
            </a:r>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5/27</a:t>
            </a:r>
          </a:p>
        </p:txBody>
      </p:sp>
      <p:sp>
        <p:nvSpPr>
          <p:cNvPr id="8" name="Arrow: Right 7">
            <a:extLst>
              <a:ext uri="{FF2B5EF4-FFF2-40B4-BE49-F238E27FC236}">
                <a16:creationId xmlns:a16="http://schemas.microsoft.com/office/drawing/2014/main" id="{FC68B27B-3E51-1E1C-8D17-B57E1B9332D2}"/>
              </a:ext>
            </a:extLst>
          </p:cNvPr>
          <p:cNvSpPr/>
          <p:nvPr/>
        </p:nvSpPr>
        <p:spPr>
          <a:xfrm>
            <a:off x="667577" y="685456"/>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Arrow: Right 8">
            <a:extLst>
              <a:ext uri="{FF2B5EF4-FFF2-40B4-BE49-F238E27FC236}">
                <a16:creationId xmlns:a16="http://schemas.microsoft.com/office/drawing/2014/main" id="{5E32D186-9E25-A351-D14B-CF5A8FCDBE9E}"/>
              </a:ext>
            </a:extLst>
          </p:cNvPr>
          <p:cNvSpPr/>
          <p:nvPr/>
        </p:nvSpPr>
        <p:spPr>
          <a:xfrm>
            <a:off x="3960901" y="852591"/>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Arrow: Right 9">
            <a:extLst>
              <a:ext uri="{FF2B5EF4-FFF2-40B4-BE49-F238E27FC236}">
                <a16:creationId xmlns:a16="http://schemas.microsoft.com/office/drawing/2014/main" id="{B437513E-8960-FE71-425C-54F3EA64CD58}"/>
              </a:ext>
            </a:extLst>
          </p:cNvPr>
          <p:cNvSpPr/>
          <p:nvPr/>
        </p:nvSpPr>
        <p:spPr>
          <a:xfrm rot="8691029">
            <a:off x="5199603" y="1219498"/>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Arrow: Right 10">
            <a:extLst>
              <a:ext uri="{FF2B5EF4-FFF2-40B4-BE49-F238E27FC236}">
                <a16:creationId xmlns:a16="http://schemas.microsoft.com/office/drawing/2014/main" id="{19B23A24-3381-97AB-A9F4-E6EE229BF098}"/>
              </a:ext>
            </a:extLst>
          </p:cNvPr>
          <p:cNvSpPr/>
          <p:nvPr/>
        </p:nvSpPr>
        <p:spPr>
          <a:xfrm rot="8505597">
            <a:off x="6154643" y="1615651"/>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Arrow: Right 11">
            <a:extLst>
              <a:ext uri="{FF2B5EF4-FFF2-40B4-BE49-F238E27FC236}">
                <a16:creationId xmlns:a16="http://schemas.microsoft.com/office/drawing/2014/main" id="{7B9FEDDB-2E40-75CB-CBDC-5A187F7C83DD}"/>
              </a:ext>
            </a:extLst>
          </p:cNvPr>
          <p:cNvSpPr/>
          <p:nvPr/>
        </p:nvSpPr>
        <p:spPr>
          <a:xfrm rot="8300090">
            <a:off x="6594387" y="2192357"/>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Arrow: Right 12">
            <a:extLst>
              <a:ext uri="{FF2B5EF4-FFF2-40B4-BE49-F238E27FC236}">
                <a16:creationId xmlns:a16="http://schemas.microsoft.com/office/drawing/2014/main" id="{9FE78352-514E-7DDB-B9E7-DBB54E393CC1}"/>
              </a:ext>
            </a:extLst>
          </p:cNvPr>
          <p:cNvSpPr/>
          <p:nvPr/>
        </p:nvSpPr>
        <p:spPr>
          <a:xfrm rot="10800000">
            <a:off x="6329106" y="3109171"/>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Arrow: Right 13">
            <a:extLst>
              <a:ext uri="{FF2B5EF4-FFF2-40B4-BE49-F238E27FC236}">
                <a16:creationId xmlns:a16="http://schemas.microsoft.com/office/drawing/2014/main" id="{891AB23A-5884-0939-36D9-67389B520BD7}"/>
              </a:ext>
            </a:extLst>
          </p:cNvPr>
          <p:cNvSpPr/>
          <p:nvPr/>
        </p:nvSpPr>
        <p:spPr>
          <a:xfrm rot="12903563">
            <a:off x="5102017" y="3743042"/>
            <a:ext cx="220321" cy="67365"/>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Arrow: Right 14">
            <a:extLst>
              <a:ext uri="{FF2B5EF4-FFF2-40B4-BE49-F238E27FC236}">
                <a16:creationId xmlns:a16="http://schemas.microsoft.com/office/drawing/2014/main" id="{7EE44532-3C49-C298-0944-AB47D116D991}"/>
              </a:ext>
            </a:extLst>
          </p:cNvPr>
          <p:cNvSpPr/>
          <p:nvPr/>
        </p:nvSpPr>
        <p:spPr>
          <a:xfrm rot="16200000">
            <a:off x="3298996" y="3543160"/>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Arrow: Right 15">
            <a:extLst>
              <a:ext uri="{FF2B5EF4-FFF2-40B4-BE49-F238E27FC236}">
                <a16:creationId xmlns:a16="http://schemas.microsoft.com/office/drawing/2014/main" id="{06A4F16F-310A-60EE-58B1-7B5CF65FAC0A}"/>
              </a:ext>
            </a:extLst>
          </p:cNvPr>
          <p:cNvSpPr/>
          <p:nvPr/>
        </p:nvSpPr>
        <p:spPr>
          <a:xfrm rot="19829213">
            <a:off x="2432084" y="2751031"/>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Arrow: Right 16">
            <a:extLst>
              <a:ext uri="{FF2B5EF4-FFF2-40B4-BE49-F238E27FC236}">
                <a16:creationId xmlns:a16="http://schemas.microsoft.com/office/drawing/2014/main" id="{EFF8EABD-B178-BBE6-5177-2C6AC780874A}"/>
              </a:ext>
            </a:extLst>
          </p:cNvPr>
          <p:cNvSpPr/>
          <p:nvPr/>
        </p:nvSpPr>
        <p:spPr>
          <a:xfrm>
            <a:off x="2574114" y="1950931"/>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Arrow: Right 17">
            <a:extLst>
              <a:ext uri="{FF2B5EF4-FFF2-40B4-BE49-F238E27FC236}">
                <a16:creationId xmlns:a16="http://schemas.microsoft.com/office/drawing/2014/main" id="{0CB7FF13-156F-6CA5-AFAB-C056B8DFA411}"/>
              </a:ext>
            </a:extLst>
          </p:cNvPr>
          <p:cNvSpPr/>
          <p:nvPr/>
        </p:nvSpPr>
        <p:spPr>
          <a:xfrm>
            <a:off x="1138256" y="685456"/>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9" name="Arrow: Right 18">
            <a:extLst>
              <a:ext uri="{FF2B5EF4-FFF2-40B4-BE49-F238E27FC236}">
                <a16:creationId xmlns:a16="http://schemas.microsoft.com/office/drawing/2014/main" id="{41F996FD-EB88-742D-E52D-E2D05E3ED09B}"/>
              </a:ext>
            </a:extLst>
          </p:cNvPr>
          <p:cNvSpPr/>
          <p:nvPr/>
        </p:nvSpPr>
        <p:spPr>
          <a:xfrm>
            <a:off x="5181167" y="852591"/>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 name="Arrow: Right 19">
            <a:extLst>
              <a:ext uri="{FF2B5EF4-FFF2-40B4-BE49-F238E27FC236}">
                <a16:creationId xmlns:a16="http://schemas.microsoft.com/office/drawing/2014/main" id="{E7226B11-B480-1DD7-8574-466EBD3F1095}"/>
              </a:ext>
            </a:extLst>
          </p:cNvPr>
          <p:cNvSpPr/>
          <p:nvPr/>
        </p:nvSpPr>
        <p:spPr>
          <a:xfrm>
            <a:off x="5470511" y="1465831"/>
            <a:ext cx="204287" cy="84439"/>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Arrow: Right 20">
            <a:extLst>
              <a:ext uri="{FF2B5EF4-FFF2-40B4-BE49-F238E27FC236}">
                <a16:creationId xmlns:a16="http://schemas.microsoft.com/office/drawing/2014/main" id="{E289CF1C-37A4-1442-B959-12E12B6E29EE}"/>
              </a:ext>
            </a:extLst>
          </p:cNvPr>
          <p:cNvSpPr/>
          <p:nvPr/>
        </p:nvSpPr>
        <p:spPr>
          <a:xfrm rot="891959">
            <a:off x="6382549" y="1962340"/>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2" name="Arrow: Right 21">
            <a:extLst>
              <a:ext uri="{FF2B5EF4-FFF2-40B4-BE49-F238E27FC236}">
                <a16:creationId xmlns:a16="http://schemas.microsoft.com/office/drawing/2014/main" id="{FA84CFE5-3384-BD3E-AA7E-65A766F73C99}"/>
              </a:ext>
            </a:extLst>
          </p:cNvPr>
          <p:cNvSpPr/>
          <p:nvPr/>
        </p:nvSpPr>
        <p:spPr>
          <a:xfrm rot="3050111">
            <a:off x="6700250" y="2677001"/>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Arrow: Right 22">
            <a:extLst>
              <a:ext uri="{FF2B5EF4-FFF2-40B4-BE49-F238E27FC236}">
                <a16:creationId xmlns:a16="http://schemas.microsoft.com/office/drawing/2014/main" id="{8CFDF7A2-5B0A-0123-3E4C-CAC6FB386968}"/>
              </a:ext>
            </a:extLst>
          </p:cNvPr>
          <p:cNvSpPr/>
          <p:nvPr/>
        </p:nvSpPr>
        <p:spPr>
          <a:xfrm rot="1903146">
            <a:off x="6239199" y="3423907"/>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4" name="Arrow: Right 23">
            <a:extLst>
              <a:ext uri="{FF2B5EF4-FFF2-40B4-BE49-F238E27FC236}">
                <a16:creationId xmlns:a16="http://schemas.microsoft.com/office/drawing/2014/main" id="{DDF26B50-85E2-AF46-E7FC-56D77B7F0DE1}"/>
              </a:ext>
            </a:extLst>
          </p:cNvPr>
          <p:cNvSpPr/>
          <p:nvPr/>
        </p:nvSpPr>
        <p:spPr>
          <a:xfrm rot="5400000">
            <a:off x="4638439" y="3913355"/>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Arrow: Right 24">
            <a:extLst>
              <a:ext uri="{FF2B5EF4-FFF2-40B4-BE49-F238E27FC236}">
                <a16:creationId xmlns:a16="http://schemas.microsoft.com/office/drawing/2014/main" id="{03DB1FF7-7052-FFE1-1C98-5602A3E325EF}"/>
              </a:ext>
            </a:extLst>
          </p:cNvPr>
          <p:cNvSpPr/>
          <p:nvPr/>
        </p:nvSpPr>
        <p:spPr>
          <a:xfrm rot="9184303">
            <a:off x="2787508" y="3434131"/>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Arrow: Right 25">
            <a:extLst>
              <a:ext uri="{FF2B5EF4-FFF2-40B4-BE49-F238E27FC236}">
                <a16:creationId xmlns:a16="http://schemas.microsoft.com/office/drawing/2014/main" id="{225ACEAA-35C3-E6F6-C2E6-618698D9C0FE}"/>
              </a:ext>
            </a:extLst>
          </p:cNvPr>
          <p:cNvSpPr/>
          <p:nvPr/>
        </p:nvSpPr>
        <p:spPr>
          <a:xfrm rot="11455195">
            <a:off x="2318581" y="2375815"/>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7" name="Arrow: Right 26">
            <a:extLst>
              <a:ext uri="{FF2B5EF4-FFF2-40B4-BE49-F238E27FC236}">
                <a16:creationId xmlns:a16="http://schemas.microsoft.com/office/drawing/2014/main" id="{0380BAF0-8516-53D5-9FAA-B3C87FABE767}"/>
              </a:ext>
            </a:extLst>
          </p:cNvPr>
          <p:cNvSpPr/>
          <p:nvPr/>
        </p:nvSpPr>
        <p:spPr>
          <a:xfrm rot="14584030">
            <a:off x="3042661" y="1623759"/>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8" name="TextBox 27">
            <a:extLst>
              <a:ext uri="{FF2B5EF4-FFF2-40B4-BE49-F238E27FC236}">
                <a16:creationId xmlns:a16="http://schemas.microsoft.com/office/drawing/2014/main" id="{11315691-8FEF-54EC-B31E-B45AA352A348}"/>
              </a:ext>
            </a:extLst>
          </p:cNvPr>
          <p:cNvSpPr txBox="1"/>
          <p:nvPr/>
        </p:nvSpPr>
        <p:spPr>
          <a:xfrm>
            <a:off x="109869" y="620633"/>
            <a:ext cx="644071" cy="196208"/>
          </a:xfrm>
          <a:prstGeom prst="rect">
            <a:avLst/>
          </a:prstGeom>
          <a:noFill/>
        </p:spPr>
        <p:txBody>
          <a:bodyPr wrap="square" rtlCol="0">
            <a:spAutoFit/>
          </a:bodyPr>
          <a:lstStyle/>
          <a:p>
            <a:pPr algn="l"/>
            <a:r>
              <a:rPr lang="en-GB" sz="825">
                <a:solidFill>
                  <a:srgbClr val="FF0000"/>
                </a:solidFill>
              </a:rPr>
              <a:t>INPUTS</a:t>
            </a:r>
          </a:p>
        </p:txBody>
      </p:sp>
      <p:sp>
        <p:nvSpPr>
          <p:cNvPr id="30" name="TextBox 29">
            <a:extLst>
              <a:ext uri="{FF2B5EF4-FFF2-40B4-BE49-F238E27FC236}">
                <a16:creationId xmlns:a16="http://schemas.microsoft.com/office/drawing/2014/main" id="{E7C28CDE-7F77-1AA6-17F0-085AA863A73D}"/>
              </a:ext>
            </a:extLst>
          </p:cNvPr>
          <p:cNvSpPr txBox="1"/>
          <p:nvPr/>
        </p:nvSpPr>
        <p:spPr>
          <a:xfrm>
            <a:off x="1324332" y="620633"/>
            <a:ext cx="812814" cy="196208"/>
          </a:xfrm>
          <a:prstGeom prst="rect">
            <a:avLst/>
          </a:prstGeom>
          <a:noFill/>
        </p:spPr>
        <p:txBody>
          <a:bodyPr wrap="square" rtlCol="0">
            <a:spAutoFit/>
          </a:bodyPr>
          <a:lstStyle/>
          <a:p>
            <a:pPr algn="l"/>
            <a:r>
              <a:rPr lang="en-GB" sz="825">
                <a:solidFill>
                  <a:srgbClr val="00FF15"/>
                </a:solidFill>
              </a:rPr>
              <a:t>OUTPUTS</a:t>
            </a:r>
          </a:p>
        </p:txBody>
      </p:sp>
      <p:sp>
        <p:nvSpPr>
          <p:cNvPr id="31" name="Arrow: Right 30">
            <a:extLst>
              <a:ext uri="{FF2B5EF4-FFF2-40B4-BE49-F238E27FC236}">
                <a16:creationId xmlns:a16="http://schemas.microsoft.com/office/drawing/2014/main" id="{AE344004-68CF-60F1-1899-52078737D825}"/>
              </a:ext>
            </a:extLst>
          </p:cNvPr>
          <p:cNvSpPr/>
          <p:nvPr/>
        </p:nvSpPr>
        <p:spPr>
          <a:xfrm rot="16200000">
            <a:off x="4089447" y="2838489"/>
            <a:ext cx="257091" cy="91848"/>
          </a:xfrm>
          <a:prstGeom prst="rightArrow">
            <a:avLst>
              <a:gd name="adj1" fmla="val 50000"/>
              <a:gd name="adj2" fmla="val 53840"/>
            </a:avLst>
          </a:prstGeom>
          <a:solidFill>
            <a:srgbClr val="00FF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2" name="Arrow: Right 31">
            <a:extLst>
              <a:ext uri="{FF2B5EF4-FFF2-40B4-BE49-F238E27FC236}">
                <a16:creationId xmlns:a16="http://schemas.microsoft.com/office/drawing/2014/main" id="{0B4E2AE2-FD88-9AD0-DA67-7E12E4C799A1}"/>
              </a:ext>
            </a:extLst>
          </p:cNvPr>
          <p:cNvSpPr/>
          <p:nvPr/>
        </p:nvSpPr>
        <p:spPr>
          <a:xfrm rot="8300090">
            <a:off x="5021674" y="2192358"/>
            <a:ext cx="257091" cy="91848"/>
          </a:xfrm>
          <a:prstGeom prst="rightArrow">
            <a:avLst>
              <a:gd name="adj1" fmla="val 50000"/>
              <a:gd name="adj2" fmla="val 53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4" name="Rectangle: Rounded Corners 33">
            <a:extLst>
              <a:ext uri="{FF2B5EF4-FFF2-40B4-BE49-F238E27FC236}">
                <a16:creationId xmlns:a16="http://schemas.microsoft.com/office/drawing/2014/main" id="{80A49C46-0AAF-CEA0-204E-89E3E7AFB80A}"/>
              </a:ext>
            </a:extLst>
          </p:cNvPr>
          <p:cNvSpPr/>
          <p:nvPr/>
        </p:nvSpPr>
        <p:spPr>
          <a:xfrm>
            <a:off x="2346785" y="554791"/>
            <a:ext cx="1599833" cy="497470"/>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err="1">
                <a:solidFill>
                  <a:schemeClr val="tx1"/>
                </a:solidFill>
              </a:rPr>
              <a:t>BoD</a:t>
            </a:r>
            <a:r>
              <a:rPr lang="en-GB" sz="525">
                <a:solidFill>
                  <a:schemeClr val="tx1"/>
                </a:solidFill>
              </a:rPr>
              <a:t> </a:t>
            </a:r>
            <a:r>
              <a:rPr lang="en-GB" sz="525" err="1">
                <a:solidFill>
                  <a:schemeClr val="tx1"/>
                </a:solidFill>
              </a:rPr>
              <a:t>strat</a:t>
            </a:r>
            <a:r>
              <a:rPr lang="en-GB" sz="525">
                <a:solidFill>
                  <a:schemeClr val="tx1"/>
                </a:solidFill>
              </a:rPr>
              <a:t>/plans/p </a:t>
            </a:r>
            <a:r>
              <a:rPr lang="en-GB" sz="525" err="1">
                <a:solidFill>
                  <a:schemeClr val="tx1"/>
                </a:solidFill>
              </a:rPr>
              <a:t>inciples</a:t>
            </a:r>
            <a:r>
              <a:rPr lang="en-GB" sz="525">
                <a:solidFill>
                  <a:schemeClr val="tx1"/>
                </a:solidFill>
              </a:rPr>
              <a:t>/goals/drivers</a:t>
            </a:r>
          </a:p>
          <a:p>
            <a:r>
              <a:rPr lang="en-GB" sz="525">
                <a:solidFill>
                  <a:schemeClr val="tx1"/>
                </a:solidFill>
              </a:rPr>
              <a:t>Major/Governance/Legal frameworks</a:t>
            </a:r>
          </a:p>
          <a:p>
            <a:r>
              <a:rPr lang="en-GB" sz="525">
                <a:solidFill>
                  <a:schemeClr val="tx1"/>
                </a:solidFill>
              </a:rPr>
              <a:t>Arch. capability</a:t>
            </a:r>
          </a:p>
          <a:p>
            <a:r>
              <a:rPr lang="en-GB" sz="525">
                <a:solidFill>
                  <a:schemeClr val="tx1"/>
                </a:solidFill>
              </a:rPr>
              <a:t>Partnership /contract agreements</a:t>
            </a:r>
          </a:p>
          <a:p>
            <a:r>
              <a:rPr lang="en-GB" sz="525" err="1">
                <a:solidFill>
                  <a:schemeClr val="tx1"/>
                </a:solidFill>
              </a:rPr>
              <a:t>Org.Model</a:t>
            </a:r>
            <a:r>
              <a:rPr lang="en-GB" sz="525">
                <a:solidFill>
                  <a:schemeClr val="tx1"/>
                </a:solidFill>
              </a:rPr>
              <a:t> for EA</a:t>
            </a:r>
          </a:p>
          <a:p>
            <a:r>
              <a:rPr lang="en-GB" sz="525">
                <a:solidFill>
                  <a:schemeClr val="tx1"/>
                </a:solidFill>
              </a:rPr>
              <a:t>Existing Architecture Framework</a:t>
            </a:r>
          </a:p>
        </p:txBody>
      </p:sp>
      <p:sp>
        <p:nvSpPr>
          <p:cNvPr id="35" name="Rectangle: Rounded Corners 34">
            <a:extLst>
              <a:ext uri="{FF2B5EF4-FFF2-40B4-BE49-F238E27FC236}">
                <a16:creationId xmlns:a16="http://schemas.microsoft.com/office/drawing/2014/main" id="{C736A0EF-D602-87D5-3068-ACDBC0D8EAD3}"/>
              </a:ext>
            </a:extLst>
          </p:cNvPr>
          <p:cNvSpPr/>
          <p:nvPr/>
        </p:nvSpPr>
        <p:spPr>
          <a:xfrm>
            <a:off x="5438258" y="581151"/>
            <a:ext cx="1656811" cy="580929"/>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Org Model for EA</a:t>
            </a:r>
          </a:p>
          <a:p>
            <a:r>
              <a:rPr lang="en-GB" sz="525">
                <a:solidFill>
                  <a:schemeClr val="tx1"/>
                </a:solidFill>
              </a:rPr>
              <a:t>Tailored Arch./Governance Framework</a:t>
            </a:r>
          </a:p>
          <a:p>
            <a:r>
              <a:rPr lang="en-GB" sz="525">
                <a:solidFill>
                  <a:schemeClr val="tx1"/>
                </a:solidFill>
              </a:rPr>
              <a:t>Initial Arch. Repository</a:t>
            </a:r>
          </a:p>
          <a:p>
            <a:r>
              <a:rPr lang="en-GB" sz="525">
                <a:solidFill>
                  <a:schemeClr val="tx1"/>
                </a:solidFill>
              </a:rPr>
              <a:t> Restate/reference  principles/goals/drivers</a:t>
            </a:r>
          </a:p>
          <a:p>
            <a:r>
              <a:rPr lang="en-GB" sz="525">
                <a:solidFill>
                  <a:schemeClr val="tx1"/>
                </a:solidFill>
              </a:rPr>
              <a:t>Request for Arch. Work</a:t>
            </a:r>
          </a:p>
          <a:p>
            <a:r>
              <a:rPr lang="en-GB" sz="525">
                <a:solidFill>
                  <a:schemeClr val="tx1"/>
                </a:solidFill>
              </a:rPr>
              <a:t>Capability /</a:t>
            </a:r>
            <a:r>
              <a:rPr lang="en-GB" sz="525" err="1">
                <a:solidFill>
                  <a:schemeClr val="tx1"/>
                </a:solidFill>
              </a:rPr>
              <a:t>Catalogs</a:t>
            </a:r>
            <a:endParaRPr lang="en-GB" sz="525">
              <a:solidFill>
                <a:schemeClr val="tx1"/>
              </a:solidFill>
            </a:endParaRPr>
          </a:p>
        </p:txBody>
      </p:sp>
      <p:sp>
        <p:nvSpPr>
          <p:cNvPr id="36" name="Rectangle: Rounded Corners 35">
            <a:extLst>
              <a:ext uri="{FF2B5EF4-FFF2-40B4-BE49-F238E27FC236}">
                <a16:creationId xmlns:a16="http://schemas.microsoft.com/office/drawing/2014/main" id="{D658658A-5D48-8708-B310-3CD54D980A86}"/>
              </a:ext>
            </a:extLst>
          </p:cNvPr>
          <p:cNvSpPr/>
          <p:nvPr/>
        </p:nvSpPr>
        <p:spPr>
          <a:xfrm>
            <a:off x="6586197" y="1196331"/>
            <a:ext cx="1454161" cy="580929"/>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Approved </a:t>
            </a:r>
            <a:r>
              <a:rPr lang="en-GB" sz="525" err="1">
                <a:solidFill>
                  <a:schemeClr val="tx1"/>
                </a:solidFill>
              </a:rPr>
              <a:t>SoAW</a:t>
            </a:r>
            <a:r>
              <a:rPr lang="en-GB" sz="525">
                <a:solidFill>
                  <a:schemeClr val="tx1"/>
                </a:solidFill>
              </a:rPr>
              <a:t> </a:t>
            </a:r>
          </a:p>
          <a:p>
            <a:r>
              <a:rPr lang="en-GB" sz="525">
                <a:solidFill>
                  <a:schemeClr val="tx1"/>
                </a:solidFill>
              </a:rPr>
              <a:t>Refined principles/goals/drivers </a:t>
            </a:r>
          </a:p>
          <a:p>
            <a:r>
              <a:rPr lang="en-GB" sz="525">
                <a:solidFill>
                  <a:schemeClr val="tx1"/>
                </a:solidFill>
              </a:rPr>
              <a:t>Capability Assessment</a:t>
            </a:r>
          </a:p>
          <a:p>
            <a:r>
              <a:rPr lang="en-GB" sz="525">
                <a:solidFill>
                  <a:schemeClr val="tx1"/>
                </a:solidFill>
              </a:rPr>
              <a:t>Tailored Architecture Framework</a:t>
            </a:r>
          </a:p>
          <a:p>
            <a:r>
              <a:rPr lang="en-GB" sz="525">
                <a:solidFill>
                  <a:schemeClr val="tx1"/>
                </a:solidFill>
              </a:rPr>
              <a:t>Arch. Vision</a:t>
            </a:r>
          </a:p>
          <a:p>
            <a:r>
              <a:rPr lang="en-GB" sz="525">
                <a:solidFill>
                  <a:schemeClr val="tx1"/>
                </a:solidFill>
              </a:rPr>
              <a:t>Arch. any architecture domain</a:t>
            </a:r>
          </a:p>
          <a:p>
            <a:r>
              <a:rPr lang="en-GB" sz="525">
                <a:solidFill>
                  <a:schemeClr val="tx1"/>
                </a:solidFill>
              </a:rPr>
              <a:t>Communications Plan</a:t>
            </a:r>
          </a:p>
        </p:txBody>
      </p:sp>
      <p:sp>
        <p:nvSpPr>
          <p:cNvPr id="37" name="Rectangle: Rounded Corners 36">
            <a:extLst>
              <a:ext uri="{FF2B5EF4-FFF2-40B4-BE49-F238E27FC236}">
                <a16:creationId xmlns:a16="http://schemas.microsoft.com/office/drawing/2014/main" id="{FC61BB34-481C-C90C-374D-1CCBAEDE5776}"/>
              </a:ext>
            </a:extLst>
          </p:cNvPr>
          <p:cNvSpPr/>
          <p:nvPr/>
        </p:nvSpPr>
        <p:spPr>
          <a:xfrm>
            <a:off x="6859668" y="1880046"/>
            <a:ext cx="1566572" cy="375221"/>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Refined/updated Vision </a:t>
            </a:r>
          </a:p>
          <a:p>
            <a:r>
              <a:rPr lang="en-GB" sz="525">
                <a:solidFill>
                  <a:schemeClr val="tx1"/>
                </a:solidFill>
              </a:rPr>
              <a:t>Draft Arch. Definition Doc </a:t>
            </a:r>
          </a:p>
          <a:p>
            <a:r>
              <a:rPr lang="en-GB" sz="525">
                <a:solidFill>
                  <a:schemeClr val="tx1"/>
                </a:solidFill>
              </a:rPr>
              <a:t>Draft Arch. Requirements Specification</a:t>
            </a:r>
          </a:p>
          <a:p>
            <a:r>
              <a:rPr lang="en-GB" sz="525">
                <a:solidFill>
                  <a:schemeClr val="tx1"/>
                </a:solidFill>
              </a:rPr>
              <a:t>Biz Arch components of Arch. Roadmap</a:t>
            </a:r>
          </a:p>
        </p:txBody>
      </p:sp>
      <p:sp>
        <p:nvSpPr>
          <p:cNvPr id="38" name="Rectangle: Rounded Corners 37">
            <a:extLst>
              <a:ext uri="{FF2B5EF4-FFF2-40B4-BE49-F238E27FC236}">
                <a16:creationId xmlns:a16="http://schemas.microsoft.com/office/drawing/2014/main" id="{7FDA4FFF-3B62-6B21-5AB7-5562C09BF1B0}"/>
              </a:ext>
            </a:extLst>
          </p:cNvPr>
          <p:cNvSpPr/>
          <p:nvPr/>
        </p:nvSpPr>
        <p:spPr>
          <a:xfrm>
            <a:off x="6877455" y="2856593"/>
            <a:ext cx="1699926" cy="453383"/>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Refined/updated Vision </a:t>
            </a:r>
          </a:p>
          <a:p>
            <a:r>
              <a:rPr lang="en-GB" sz="525">
                <a:solidFill>
                  <a:schemeClr val="tx1"/>
                </a:solidFill>
              </a:rPr>
              <a:t>Draft Arch. Definition Doc </a:t>
            </a:r>
          </a:p>
          <a:p>
            <a:r>
              <a:rPr lang="en-GB" sz="525">
                <a:solidFill>
                  <a:schemeClr val="tx1"/>
                </a:solidFill>
              </a:rPr>
              <a:t>Draft Arch. Requirements Specification</a:t>
            </a:r>
          </a:p>
          <a:p>
            <a:r>
              <a:rPr lang="en-GB" sz="525">
                <a:solidFill>
                  <a:schemeClr val="tx1"/>
                </a:solidFill>
              </a:rPr>
              <a:t>Data Arch components of Arch. Roadmap</a:t>
            </a:r>
          </a:p>
          <a:p>
            <a:r>
              <a:rPr lang="en-GB" sz="525">
                <a:solidFill>
                  <a:schemeClr val="tx1"/>
                </a:solidFill>
              </a:rPr>
              <a:t>App. Arch components of Arch. Roadmap</a:t>
            </a:r>
          </a:p>
        </p:txBody>
      </p:sp>
      <p:sp>
        <p:nvSpPr>
          <p:cNvPr id="39" name="Rectangle: Rounded Corners 38">
            <a:extLst>
              <a:ext uri="{FF2B5EF4-FFF2-40B4-BE49-F238E27FC236}">
                <a16:creationId xmlns:a16="http://schemas.microsoft.com/office/drawing/2014/main" id="{1EAAE3A3-C0D9-85D6-3A64-4A699EFFBB66}"/>
              </a:ext>
            </a:extLst>
          </p:cNvPr>
          <p:cNvSpPr/>
          <p:nvPr/>
        </p:nvSpPr>
        <p:spPr>
          <a:xfrm>
            <a:off x="6560119" y="3380079"/>
            <a:ext cx="1931035" cy="386365"/>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Refined/updated Vision</a:t>
            </a:r>
          </a:p>
          <a:p>
            <a:r>
              <a:rPr lang="en-GB" sz="525">
                <a:solidFill>
                  <a:schemeClr val="tx1"/>
                </a:solidFill>
              </a:rPr>
              <a:t>Draft Arch. Definition Doc </a:t>
            </a:r>
          </a:p>
          <a:p>
            <a:r>
              <a:rPr lang="en-GB" sz="525">
                <a:solidFill>
                  <a:schemeClr val="tx1"/>
                </a:solidFill>
              </a:rPr>
              <a:t>Draft Arch. Requirements Specification </a:t>
            </a:r>
          </a:p>
          <a:p>
            <a:r>
              <a:rPr lang="en-GB" sz="525">
                <a:solidFill>
                  <a:schemeClr val="tx1"/>
                </a:solidFill>
              </a:rPr>
              <a:t>Tech Arch components of an Architecture Roadmap</a:t>
            </a:r>
          </a:p>
        </p:txBody>
      </p:sp>
      <p:sp>
        <p:nvSpPr>
          <p:cNvPr id="40" name="Rectangle: Rounded Corners 39">
            <a:extLst>
              <a:ext uri="{FF2B5EF4-FFF2-40B4-BE49-F238E27FC236}">
                <a16:creationId xmlns:a16="http://schemas.microsoft.com/office/drawing/2014/main" id="{520C9F63-028A-8A4D-7678-66D7441731D1}"/>
              </a:ext>
            </a:extLst>
          </p:cNvPr>
          <p:cNvSpPr/>
          <p:nvPr/>
        </p:nvSpPr>
        <p:spPr>
          <a:xfrm>
            <a:off x="5468193" y="3837297"/>
            <a:ext cx="2255245" cy="824088"/>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Org. Model for EA.</a:t>
            </a:r>
          </a:p>
          <a:p>
            <a:r>
              <a:rPr lang="en-GB" sz="525">
                <a:solidFill>
                  <a:schemeClr val="tx1"/>
                </a:solidFill>
              </a:rPr>
              <a:t>Governance models and frameworks </a:t>
            </a:r>
          </a:p>
          <a:p>
            <a:r>
              <a:rPr lang="en-GB" sz="525">
                <a:solidFill>
                  <a:schemeClr val="tx1"/>
                </a:solidFill>
              </a:rPr>
              <a:t>Tailored Arch. Framework</a:t>
            </a:r>
          </a:p>
          <a:p>
            <a:r>
              <a:rPr lang="en-GB" sz="525">
                <a:solidFill>
                  <a:schemeClr val="tx1"/>
                </a:solidFill>
              </a:rPr>
              <a:t>Statement </a:t>
            </a:r>
            <a:r>
              <a:rPr lang="en-GB" sz="525" err="1">
                <a:solidFill>
                  <a:schemeClr val="tx1"/>
                </a:solidFill>
              </a:rPr>
              <a:t>ofArch</a:t>
            </a:r>
            <a:r>
              <a:rPr lang="en-GB" sz="525">
                <a:solidFill>
                  <a:schemeClr val="tx1"/>
                </a:solidFill>
              </a:rPr>
              <a:t>. Work</a:t>
            </a:r>
          </a:p>
          <a:p>
            <a:r>
              <a:rPr lang="en-GB" sz="525">
                <a:solidFill>
                  <a:schemeClr val="tx1"/>
                </a:solidFill>
              </a:rPr>
              <a:t>Candidate </a:t>
            </a:r>
            <a:r>
              <a:rPr lang="en-GB" sz="525" err="1">
                <a:solidFill>
                  <a:schemeClr val="tx1"/>
                </a:solidFill>
              </a:rPr>
              <a:t>Arch.Roadmap</a:t>
            </a:r>
            <a:r>
              <a:rPr lang="en-GB" sz="525">
                <a:solidFill>
                  <a:schemeClr val="tx1"/>
                </a:solidFill>
              </a:rPr>
              <a:t> components from Phases B, C, D</a:t>
            </a:r>
          </a:p>
          <a:p>
            <a:r>
              <a:rPr lang="en-GB" sz="525">
                <a:solidFill>
                  <a:schemeClr val="tx1"/>
                </a:solidFill>
              </a:rPr>
              <a:t>Arch. Repository </a:t>
            </a:r>
          </a:p>
          <a:p>
            <a:r>
              <a:rPr lang="en-GB" sz="525">
                <a:solidFill>
                  <a:schemeClr val="tx1"/>
                </a:solidFill>
              </a:rPr>
              <a:t>Draft Arch. Definition Doc</a:t>
            </a:r>
          </a:p>
          <a:p>
            <a:r>
              <a:rPr lang="en-GB" sz="525">
                <a:solidFill>
                  <a:schemeClr val="tx1"/>
                </a:solidFill>
              </a:rPr>
              <a:t>Draft Arch. Requirements Specification</a:t>
            </a:r>
          </a:p>
          <a:p>
            <a:r>
              <a:rPr lang="en-GB" sz="525">
                <a:solidFill>
                  <a:schemeClr val="tx1"/>
                </a:solidFill>
              </a:rPr>
              <a:t>Change Requests for existing programs and projects</a:t>
            </a:r>
          </a:p>
        </p:txBody>
      </p:sp>
      <p:sp>
        <p:nvSpPr>
          <p:cNvPr id="41" name="Rectangle: Rounded Corners 40">
            <a:extLst>
              <a:ext uri="{FF2B5EF4-FFF2-40B4-BE49-F238E27FC236}">
                <a16:creationId xmlns:a16="http://schemas.microsoft.com/office/drawing/2014/main" id="{4867DDBF-1D08-FA7E-F7A2-ED23F0DDEA15}"/>
              </a:ext>
            </a:extLst>
          </p:cNvPr>
          <p:cNvSpPr/>
          <p:nvPr/>
        </p:nvSpPr>
        <p:spPr>
          <a:xfrm>
            <a:off x="3872682" y="4145715"/>
            <a:ext cx="1565576" cy="638441"/>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Refined/updated version of  Arch. Vision deliverables</a:t>
            </a:r>
          </a:p>
          <a:p>
            <a:r>
              <a:rPr lang="en-GB" sz="525">
                <a:solidFill>
                  <a:schemeClr val="tx1"/>
                </a:solidFill>
              </a:rPr>
              <a:t>Draft Arch. Definition Doc</a:t>
            </a:r>
          </a:p>
          <a:p>
            <a:r>
              <a:rPr lang="en-GB" sz="525">
                <a:solidFill>
                  <a:schemeClr val="tx1"/>
                </a:solidFill>
              </a:rPr>
              <a:t>Draft Arch. Requirements Specification </a:t>
            </a:r>
          </a:p>
          <a:p>
            <a:r>
              <a:rPr lang="en-GB" sz="525">
                <a:solidFill>
                  <a:schemeClr val="tx1"/>
                </a:solidFill>
              </a:rPr>
              <a:t>Capability Assessments</a:t>
            </a:r>
          </a:p>
          <a:p>
            <a:r>
              <a:rPr lang="en-GB" sz="525">
                <a:solidFill>
                  <a:schemeClr val="tx1"/>
                </a:solidFill>
              </a:rPr>
              <a:t>Arch. Roadmap</a:t>
            </a:r>
          </a:p>
          <a:p>
            <a:r>
              <a:rPr lang="en-GB" sz="525">
                <a:solidFill>
                  <a:schemeClr val="tx1"/>
                </a:solidFill>
              </a:rPr>
              <a:t>Implement /Migrate Plan, Draft, </a:t>
            </a:r>
          </a:p>
        </p:txBody>
      </p:sp>
      <p:sp>
        <p:nvSpPr>
          <p:cNvPr id="42" name="Rectangle: Rounded Corners 41">
            <a:extLst>
              <a:ext uri="{FF2B5EF4-FFF2-40B4-BE49-F238E27FC236}">
                <a16:creationId xmlns:a16="http://schemas.microsoft.com/office/drawing/2014/main" id="{5C9170C4-6B26-1811-95F1-38F88DB5B6D1}"/>
              </a:ext>
            </a:extLst>
          </p:cNvPr>
          <p:cNvSpPr/>
          <p:nvPr/>
        </p:nvSpPr>
        <p:spPr>
          <a:xfrm>
            <a:off x="1934692" y="3701694"/>
            <a:ext cx="1929544" cy="1113336"/>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Request for Arch. Work</a:t>
            </a:r>
          </a:p>
          <a:p>
            <a:r>
              <a:rPr lang="en-GB" sz="525">
                <a:solidFill>
                  <a:schemeClr val="tx1"/>
                </a:solidFill>
              </a:rPr>
              <a:t>Capability Assessment</a:t>
            </a:r>
          </a:p>
          <a:p>
            <a:r>
              <a:rPr lang="en-GB" sz="525">
                <a:solidFill>
                  <a:schemeClr val="tx1"/>
                </a:solidFill>
              </a:rPr>
              <a:t>Communications Plan</a:t>
            </a:r>
          </a:p>
          <a:p>
            <a:r>
              <a:rPr lang="en-GB" sz="525">
                <a:solidFill>
                  <a:schemeClr val="tx1"/>
                </a:solidFill>
              </a:rPr>
              <a:t>Org. Model for EA</a:t>
            </a:r>
          </a:p>
          <a:p>
            <a:r>
              <a:rPr lang="en-GB" sz="525">
                <a:solidFill>
                  <a:schemeClr val="tx1"/>
                </a:solidFill>
              </a:rPr>
              <a:t>Governance models and frameworks</a:t>
            </a:r>
          </a:p>
          <a:p>
            <a:r>
              <a:rPr lang="en-GB" sz="525">
                <a:solidFill>
                  <a:schemeClr val="tx1"/>
                </a:solidFill>
              </a:rPr>
              <a:t>Tailored Arch. Framework</a:t>
            </a:r>
          </a:p>
          <a:p>
            <a:r>
              <a:rPr lang="en-GB" sz="525">
                <a:solidFill>
                  <a:schemeClr val="tx1"/>
                </a:solidFill>
              </a:rPr>
              <a:t>Statement of Arch. Work </a:t>
            </a:r>
          </a:p>
          <a:p>
            <a:r>
              <a:rPr lang="en-GB" sz="525">
                <a:solidFill>
                  <a:schemeClr val="tx1"/>
                </a:solidFill>
              </a:rPr>
              <a:t>Arch. Vision</a:t>
            </a:r>
          </a:p>
          <a:p>
            <a:r>
              <a:rPr lang="en-GB" sz="525">
                <a:solidFill>
                  <a:schemeClr val="tx1"/>
                </a:solidFill>
              </a:rPr>
              <a:t>Arch. Repository</a:t>
            </a:r>
          </a:p>
          <a:p>
            <a:r>
              <a:rPr lang="en-GB" sz="525">
                <a:solidFill>
                  <a:schemeClr val="tx1"/>
                </a:solidFill>
              </a:rPr>
              <a:t>Draft Arch. Definition Doc,</a:t>
            </a:r>
          </a:p>
          <a:p>
            <a:r>
              <a:rPr lang="en-GB" sz="525">
                <a:solidFill>
                  <a:schemeClr val="tx1"/>
                </a:solidFill>
              </a:rPr>
              <a:t>Change Requests for existing progs/projects</a:t>
            </a:r>
          </a:p>
          <a:p>
            <a:r>
              <a:rPr lang="en-GB" sz="525">
                <a:solidFill>
                  <a:schemeClr val="tx1"/>
                </a:solidFill>
              </a:rPr>
              <a:t>Draft Arch. Roadmap/Implement/Migrate Plan</a:t>
            </a:r>
          </a:p>
        </p:txBody>
      </p:sp>
      <p:sp>
        <p:nvSpPr>
          <p:cNvPr id="43" name="Rectangle: Rounded Corners 42">
            <a:extLst>
              <a:ext uri="{FF2B5EF4-FFF2-40B4-BE49-F238E27FC236}">
                <a16:creationId xmlns:a16="http://schemas.microsoft.com/office/drawing/2014/main" id="{E8CA1F32-D5D7-46D5-5C90-D30305B9EAC9}"/>
              </a:ext>
            </a:extLst>
          </p:cNvPr>
          <p:cNvSpPr/>
          <p:nvPr/>
        </p:nvSpPr>
        <p:spPr>
          <a:xfrm>
            <a:off x="214088" y="3333269"/>
            <a:ext cx="1663073" cy="704450"/>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Implement/ Migrate Plan, Approved</a:t>
            </a:r>
          </a:p>
          <a:p>
            <a:r>
              <a:rPr lang="en-GB" sz="525">
                <a:solidFill>
                  <a:schemeClr val="tx1"/>
                </a:solidFill>
              </a:rPr>
              <a:t>Finalized Arch. Definition Doc</a:t>
            </a:r>
          </a:p>
          <a:p>
            <a:r>
              <a:rPr lang="en-GB" sz="525">
                <a:solidFill>
                  <a:schemeClr val="tx1"/>
                </a:solidFill>
              </a:rPr>
              <a:t>Finalized Arch. Requirements Specification</a:t>
            </a:r>
          </a:p>
          <a:p>
            <a:r>
              <a:rPr lang="en-GB" sz="525">
                <a:solidFill>
                  <a:schemeClr val="tx1"/>
                </a:solidFill>
              </a:rPr>
              <a:t>Finalized Arch. Roadmap</a:t>
            </a:r>
          </a:p>
          <a:p>
            <a:r>
              <a:rPr lang="en-GB" sz="525">
                <a:solidFill>
                  <a:schemeClr val="tx1"/>
                </a:solidFill>
              </a:rPr>
              <a:t>Re-Usable ABBs</a:t>
            </a:r>
          </a:p>
          <a:p>
            <a:r>
              <a:rPr lang="en-GB" sz="525">
                <a:solidFill>
                  <a:schemeClr val="tx1"/>
                </a:solidFill>
              </a:rPr>
              <a:t>Requests </a:t>
            </a:r>
            <a:r>
              <a:rPr lang="en-GB" sz="525" err="1">
                <a:solidFill>
                  <a:schemeClr val="tx1"/>
                </a:solidFill>
              </a:rPr>
              <a:t>forArch.Work</a:t>
            </a:r>
            <a:endParaRPr lang="en-GB" sz="525">
              <a:solidFill>
                <a:schemeClr val="tx1"/>
              </a:solidFill>
            </a:endParaRPr>
          </a:p>
          <a:p>
            <a:r>
              <a:rPr lang="en-GB" sz="525">
                <a:solidFill>
                  <a:schemeClr val="tx1"/>
                </a:solidFill>
              </a:rPr>
              <a:t>Implementation Governance Model </a:t>
            </a:r>
          </a:p>
          <a:p>
            <a:r>
              <a:rPr lang="en-GB" sz="525">
                <a:solidFill>
                  <a:schemeClr val="tx1"/>
                </a:solidFill>
              </a:rPr>
              <a:t>Change Requests for the Arch. Capability </a:t>
            </a:r>
          </a:p>
        </p:txBody>
      </p:sp>
      <p:sp>
        <p:nvSpPr>
          <p:cNvPr id="44" name="Rectangle: Rounded Corners 43">
            <a:extLst>
              <a:ext uri="{FF2B5EF4-FFF2-40B4-BE49-F238E27FC236}">
                <a16:creationId xmlns:a16="http://schemas.microsoft.com/office/drawing/2014/main" id="{AE169164-7BAF-F12A-D771-D36CA09A8062}"/>
              </a:ext>
            </a:extLst>
          </p:cNvPr>
          <p:cNvSpPr/>
          <p:nvPr/>
        </p:nvSpPr>
        <p:spPr>
          <a:xfrm>
            <a:off x="409224" y="2477358"/>
            <a:ext cx="1957373" cy="842680"/>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Organizational Model for EA</a:t>
            </a:r>
          </a:p>
          <a:p>
            <a:r>
              <a:rPr lang="en-GB" sz="525">
                <a:solidFill>
                  <a:schemeClr val="tx1"/>
                </a:solidFill>
              </a:rPr>
              <a:t>Tailored Arch. Framework</a:t>
            </a:r>
          </a:p>
          <a:p>
            <a:r>
              <a:rPr lang="en-GB" sz="525">
                <a:solidFill>
                  <a:schemeClr val="tx1"/>
                </a:solidFill>
              </a:rPr>
              <a:t>Statement of Arch. Work </a:t>
            </a:r>
          </a:p>
          <a:p>
            <a:r>
              <a:rPr lang="en-GB" sz="525">
                <a:solidFill>
                  <a:schemeClr val="tx1"/>
                </a:solidFill>
              </a:rPr>
              <a:t>Arch. Vision/Repository</a:t>
            </a:r>
          </a:p>
          <a:p>
            <a:r>
              <a:rPr lang="en-GB" sz="525">
                <a:solidFill>
                  <a:schemeClr val="tx1"/>
                </a:solidFill>
              </a:rPr>
              <a:t>Arch. Definition Doc/Requirements Spec</a:t>
            </a:r>
          </a:p>
          <a:p>
            <a:r>
              <a:rPr lang="en-GB" sz="525">
                <a:solidFill>
                  <a:schemeClr val="tx1"/>
                </a:solidFill>
              </a:rPr>
              <a:t>Arch. Roadmap/Governance Framework</a:t>
            </a:r>
          </a:p>
          <a:p>
            <a:r>
              <a:rPr lang="en-GB" sz="525">
                <a:solidFill>
                  <a:schemeClr val="tx1"/>
                </a:solidFill>
              </a:rPr>
              <a:t>Implementation Governance Mode</a:t>
            </a:r>
          </a:p>
          <a:p>
            <a:r>
              <a:rPr lang="en-GB" sz="525">
                <a:solidFill>
                  <a:schemeClr val="tx1"/>
                </a:solidFill>
              </a:rPr>
              <a:t>Architecture Contract</a:t>
            </a:r>
          </a:p>
          <a:p>
            <a:r>
              <a:rPr lang="en-GB" sz="525">
                <a:solidFill>
                  <a:schemeClr val="tx1"/>
                </a:solidFill>
              </a:rPr>
              <a:t>Request for Arch. Work</a:t>
            </a:r>
          </a:p>
          <a:p>
            <a:r>
              <a:rPr lang="en-GB" sz="525">
                <a:solidFill>
                  <a:schemeClr val="tx1"/>
                </a:solidFill>
              </a:rPr>
              <a:t>Implementation and Migration Plan</a:t>
            </a:r>
          </a:p>
        </p:txBody>
      </p:sp>
      <p:sp>
        <p:nvSpPr>
          <p:cNvPr id="45" name="Rectangle: Rounded Corners 44">
            <a:extLst>
              <a:ext uri="{FF2B5EF4-FFF2-40B4-BE49-F238E27FC236}">
                <a16:creationId xmlns:a16="http://schemas.microsoft.com/office/drawing/2014/main" id="{CB7557F5-4FAF-BD81-1EF8-303771FF7BA6}"/>
              </a:ext>
            </a:extLst>
          </p:cNvPr>
          <p:cNvSpPr/>
          <p:nvPr/>
        </p:nvSpPr>
        <p:spPr>
          <a:xfrm>
            <a:off x="555315" y="2045099"/>
            <a:ext cx="1701878" cy="386365"/>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Architecture Contract (signed) </a:t>
            </a:r>
          </a:p>
          <a:p>
            <a:r>
              <a:rPr lang="en-GB" sz="525">
                <a:solidFill>
                  <a:schemeClr val="tx1"/>
                </a:solidFill>
              </a:rPr>
              <a:t>Compliance Assessments </a:t>
            </a:r>
          </a:p>
          <a:p>
            <a:r>
              <a:rPr lang="en-GB" sz="525">
                <a:solidFill>
                  <a:schemeClr val="tx1"/>
                </a:solidFill>
              </a:rPr>
              <a:t>Change Requests</a:t>
            </a:r>
          </a:p>
          <a:p>
            <a:r>
              <a:rPr lang="en-GB" sz="525">
                <a:solidFill>
                  <a:schemeClr val="tx1"/>
                </a:solidFill>
              </a:rPr>
              <a:t>Arch.-compliant solutions deployed </a:t>
            </a:r>
          </a:p>
        </p:txBody>
      </p:sp>
      <p:sp>
        <p:nvSpPr>
          <p:cNvPr id="46" name="Rectangle: Rounded Corners 45">
            <a:extLst>
              <a:ext uri="{FF2B5EF4-FFF2-40B4-BE49-F238E27FC236}">
                <a16:creationId xmlns:a16="http://schemas.microsoft.com/office/drawing/2014/main" id="{64AE8155-081A-BC34-7351-DB63394E579D}"/>
              </a:ext>
            </a:extLst>
          </p:cNvPr>
          <p:cNvSpPr/>
          <p:nvPr/>
        </p:nvSpPr>
        <p:spPr>
          <a:xfrm>
            <a:off x="347052" y="1128274"/>
            <a:ext cx="1957373" cy="843993"/>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Org. Model for EA</a:t>
            </a:r>
          </a:p>
          <a:p>
            <a:r>
              <a:rPr lang="en-GB" sz="525">
                <a:solidFill>
                  <a:schemeClr val="tx1"/>
                </a:solidFill>
              </a:rPr>
              <a:t>Tailored Architecture Framework </a:t>
            </a:r>
          </a:p>
          <a:p>
            <a:r>
              <a:rPr lang="en-GB" sz="525">
                <a:solidFill>
                  <a:schemeClr val="tx1"/>
                </a:solidFill>
              </a:rPr>
              <a:t>Statement of Architecture Work</a:t>
            </a:r>
          </a:p>
          <a:p>
            <a:r>
              <a:rPr lang="en-GB" sz="525">
                <a:solidFill>
                  <a:schemeClr val="tx1"/>
                </a:solidFill>
              </a:rPr>
              <a:t>Arch. Vision/Repository</a:t>
            </a:r>
          </a:p>
          <a:p>
            <a:r>
              <a:rPr lang="en-GB" sz="525">
                <a:solidFill>
                  <a:schemeClr val="tx1"/>
                </a:solidFill>
              </a:rPr>
              <a:t>Arch. Definition Doc/Requirements Specification</a:t>
            </a:r>
          </a:p>
          <a:p>
            <a:r>
              <a:rPr lang="en-GB" sz="525">
                <a:solidFill>
                  <a:schemeClr val="tx1"/>
                </a:solidFill>
              </a:rPr>
              <a:t>Arch. Roadmap/Contract</a:t>
            </a:r>
          </a:p>
          <a:p>
            <a:r>
              <a:rPr lang="en-GB" sz="525">
                <a:solidFill>
                  <a:schemeClr val="tx1"/>
                </a:solidFill>
              </a:rPr>
              <a:t>Change Request(s)</a:t>
            </a:r>
          </a:p>
          <a:p>
            <a:r>
              <a:rPr lang="en-GB" sz="525">
                <a:solidFill>
                  <a:schemeClr val="tx1"/>
                </a:solidFill>
              </a:rPr>
              <a:t>Implementation Governance Model</a:t>
            </a:r>
          </a:p>
          <a:p>
            <a:r>
              <a:rPr lang="en-GB" sz="525">
                <a:solidFill>
                  <a:schemeClr val="tx1"/>
                </a:solidFill>
              </a:rPr>
              <a:t>Compliance Assessments</a:t>
            </a:r>
          </a:p>
          <a:p>
            <a:r>
              <a:rPr lang="en-GB" sz="525">
                <a:solidFill>
                  <a:schemeClr val="tx1"/>
                </a:solidFill>
              </a:rPr>
              <a:t>Implement/Migrate Plan</a:t>
            </a:r>
          </a:p>
        </p:txBody>
      </p:sp>
      <p:sp>
        <p:nvSpPr>
          <p:cNvPr id="47" name="Rectangle: Rounded Corners 46">
            <a:extLst>
              <a:ext uri="{FF2B5EF4-FFF2-40B4-BE49-F238E27FC236}">
                <a16:creationId xmlns:a16="http://schemas.microsoft.com/office/drawing/2014/main" id="{7E23D0A9-B5F5-F42A-4588-E3CAB16C0A72}"/>
              </a:ext>
            </a:extLst>
          </p:cNvPr>
          <p:cNvSpPr/>
          <p:nvPr/>
        </p:nvSpPr>
        <p:spPr>
          <a:xfrm>
            <a:off x="2366597" y="1091591"/>
            <a:ext cx="1785888" cy="471179"/>
          </a:xfrm>
          <a:prstGeom prst="roundRect">
            <a:avLst/>
          </a:prstGeom>
          <a:no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Architecture updates</a:t>
            </a:r>
          </a:p>
          <a:p>
            <a:r>
              <a:rPr lang="en-GB" sz="525">
                <a:solidFill>
                  <a:schemeClr val="tx1"/>
                </a:solidFill>
              </a:rPr>
              <a:t>Changes to Arch. framework and principles</a:t>
            </a:r>
          </a:p>
          <a:p>
            <a:r>
              <a:rPr lang="en-GB" sz="525">
                <a:solidFill>
                  <a:schemeClr val="tx1"/>
                </a:solidFill>
              </a:rPr>
              <a:t>New Request for Arch. Work </a:t>
            </a:r>
          </a:p>
          <a:p>
            <a:r>
              <a:rPr lang="en-GB" sz="525">
                <a:solidFill>
                  <a:schemeClr val="tx1"/>
                </a:solidFill>
              </a:rPr>
              <a:t>Statement </a:t>
            </a:r>
            <a:r>
              <a:rPr lang="en-GB" sz="525" err="1">
                <a:solidFill>
                  <a:schemeClr val="tx1"/>
                </a:solidFill>
              </a:rPr>
              <a:t>ofb</a:t>
            </a:r>
            <a:r>
              <a:rPr lang="en-GB" sz="525">
                <a:solidFill>
                  <a:schemeClr val="tx1"/>
                </a:solidFill>
              </a:rPr>
              <a:t> Arch. Work </a:t>
            </a:r>
          </a:p>
          <a:p>
            <a:r>
              <a:rPr lang="en-GB" sz="525">
                <a:solidFill>
                  <a:schemeClr val="tx1"/>
                </a:solidFill>
              </a:rPr>
              <a:t>Arch. Contract / Compliance Assessments</a:t>
            </a:r>
          </a:p>
        </p:txBody>
      </p:sp>
      <p:sp>
        <p:nvSpPr>
          <p:cNvPr id="48" name="Rectangle: Rounded Corners 47">
            <a:extLst>
              <a:ext uri="{FF2B5EF4-FFF2-40B4-BE49-F238E27FC236}">
                <a16:creationId xmlns:a16="http://schemas.microsoft.com/office/drawing/2014/main" id="{FAE5951E-2D56-64B9-4C9F-85E059BEBE36}"/>
              </a:ext>
            </a:extLst>
          </p:cNvPr>
          <p:cNvSpPr/>
          <p:nvPr/>
        </p:nvSpPr>
        <p:spPr>
          <a:xfrm>
            <a:off x="4517174" y="1976041"/>
            <a:ext cx="732860" cy="196796"/>
          </a:xfrm>
          <a:prstGeom prst="roundRect">
            <a:avLst/>
          </a:prstGeom>
          <a:solidFill>
            <a:schemeClr val="bg1">
              <a:alpha val="75000"/>
            </a:schemeClr>
          </a:solid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Output of EA cycle</a:t>
            </a:r>
          </a:p>
          <a:p>
            <a:r>
              <a:rPr lang="en-GB" sz="525">
                <a:solidFill>
                  <a:schemeClr val="tx1"/>
                </a:solidFill>
              </a:rPr>
              <a:t>Arch.Vision</a:t>
            </a:r>
          </a:p>
        </p:txBody>
      </p:sp>
      <p:sp>
        <p:nvSpPr>
          <p:cNvPr id="49" name="Rectangle: Rounded Corners 48">
            <a:extLst>
              <a:ext uri="{FF2B5EF4-FFF2-40B4-BE49-F238E27FC236}">
                <a16:creationId xmlns:a16="http://schemas.microsoft.com/office/drawing/2014/main" id="{4122CE99-68B2-B7AD-711C-369938C63E08}"/>
              </a:ext>
            </a:extLst>
          </p:cNvPr>
          <p:cNvSpPr/>
          <p:nvPr/>
        </p:nvSpPr>
        <p:spPr>
          <a:xfrm>
            <a:off x="4158042" y="2978834"/>
            <a:ext cx="1128914" cy="196796"/>
          </a:xfrm>
          <a:prstGeom prst="roundRect">
            <a:avLst/>
          </a:prstGeom>
          <a:solidFill>
            <a:schemeClr val="bg1">
              <a:alpha val="75000"/>
            </a:schemeClr>
          </a:solidFill>
          <a:ln>
            <a:solidFill>
              <a:schemeClr val="bg1">
                <a:lumMod val="75000"/>
              </a:schemeClr>
            </a:solidFill>
          </a:ln>
          <a:effectLst>
            <a:outerShdw blurRad="50800" dist="38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en-GB" sz="525">
                <a:solidFill>
                  <a:schemeClr val="tx1"/>
                </a:solidFill>
              </a:rPr>
              <a:t>Change Request</a:t>
            </a:r>
          </a:p>
          <a:p>
            <a:r>
              <a:rPr lang="en-GB" sz="525">
                <a:solidFill>
                  <a:schemeClr val="tx1"/>
                </a:solidFill>
              </a:rPr>
              <a:t>Requirements Impact Assess</a:t>
            </a:r>
          </a:p>
        </p:txBody>
      </p:sp>
      <p:sp>
        <p:nvSpPr>
          <p:cNvPr id="51" name="TextBox 50">
            <a:extLst>
              <a:ext uri="{FF2B5EF4-FFF2-40B4-BE49-F238E27FC236}">
                <a16:creationId xmlns:a16="http://schemas.microsoft.com/office/drawing/2014/main" id="{A17667DA-1053-70F0-AD4A-8C522A562197}"/>
              </a:ext>
            </a:extLst>
          </p:cNvPr>
          <p:cNvSpPr txBox="1"/>
          <p:nvPr/>
        </p:nvSpPr>
        <p:spPr>
          <a:xfrm>
            <a:off x="1970653" y="2460379"/>
            <a:ext cx="4575778" cy="253916"/>
          </a:xfrm>
          <a:prstGeom prst="rect">
            <a:avLst/>
          </a:prstGeom>
          <a:noFill/>
        </p:spPr>
        <p:txBody>
          <a:bodyPr wrap="square">
            <a:spAutoFit/>
          </a:bodyPr>
          <a:lstStyle/>
          <a:p>
            <a:endParaRPr lang="en-GB" sz="600"/>
          </a:p>
          <a:p>
            <a:r>
              <a:rPr lang="en-GB" sz="600"/>
              <a:t>Arch. Vision </a:t>
            </a:r>
          </a:p>
        </p:txBody>
      </p:sp>
      <p:sp>
        <p:nvSpPr>
          <p:cNvPr id="4" name="TextBox 3">
            <a:extLst>
              <a:ext uri="{FF2B5EF4-FFF2-40B4-BE49-F238E27FC236}">
                <a16:creationId xmlns:a16="http://schemas.microsoft.com/office/drawing/2014/main" id="{8917051C-A13E-F3D2-CBBA-7359D34AA19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82766821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165100" y="88900"/>
            <a:ext cx="7404100" cy="406400"/>
          </a:xfrm>
        </p:spPr>
        <p:txBody>
          <a:bodyPr>
            <a:normAutofit/>
          </a:bodyPr>
          <a:lstStyle/>
          <a:p>
            <a:r>
              <a:rPr lang="en-GB" b="1">
                <a:solidFill>
                  <a:srgbClr val="2F528F"/>
                </a:solidFill>
              </a:rPr>
              <a:t>TOGAF - </a:t>
            </a:r>
            <a:r>
              <a:rPr lang="en-US" b="1">
                <a:solidFill>
                  <a:srgbClr val="2F528F"/>
                </a:solidFill>
              </a:rPr>
              <a:t>Key ADM Deliverables</a:t>
            </a:r>
            <a:endParaRPr lang="en-GB" b="1">
              <a:solidFill>
                <a:srgbClr val="2F528F"/>
              </a:solidFill>
            </a:endParaRPr>
          </a:p>
        </p:txBody>
      </p:sp>
      <p:sp>
        <p:nvSpPr>
          <p:cNvPr id="2" name="Footer">
            <a:extLst>
              <a:ext uri="{FF2B5EF4-FFF2-40B4-BE49-F238E27FC236}">
                <a16:creationId xmlns:a16="http://schemas.microsoft.com/office/drawing/2014/main" id="{B79448D6-4562-4699-B9E7-1C0CACEFED68}"/>
              </a:ext>
            </a:extLst>
          </p:cNvPr>
          <p:cNvSpPr>
            <a:spLocks noGrp="1"/>
          </p:cNvSpPr>
          <p:nvPr>
            <p:ph type="ftr" sz="quarter" idx="10"/>
          </p:nvPr>
        </p:nvSpPr>
        <p:spPr>
          <a:xfrm>
            <a:off x="7315200" y="4826000"/>
            <a:ext cx="444500" cy="304800"/>
          </a:xfrm>
        </p:spPr>
        <p:txBody>
          <a:bodyPr/>
          <a:lstStyle/>
          <a:p>
            <a:r>
              <a:rPr lang="en-GB">
                <a:solidFill>
                  <a:schemeClr val="bg1"/>
                </a:solidFill>
              </a:rPr>
              <a:t>6/27</a:t>
            </a:r>
          </a:p>
        </p:txBody>
      </p:sp>
      <p:sp>
        <p:nvSpPr>
          <p:cNvPr id="3" name="Rectangle 2"/>
          <p:cNvSpPr/>
          <p:nvPr/>
        </p:nvSpPr>
        <p:spPr>
          <a:xfrm>
            <a:off x="231764" y="656546"/>
            <a:ext cx="8632188" cy="584775"/>
          </a:xfrm>
          <a:prstGeom prst="rect">
            <a:avLst/>
          </a:prstGeom>
        </p:spPr>
        <p:txBody>
          <a:bodyPr wrap="square">
            <a:spAutoFit/>
          </a:bodyPr>
          <a:lstStyle/>
          <a:p>
            <a:r>
              <a:rPr lang="en-GB" sz="1500" b="1">
                <a:solidFill>
                  <a:srgbClr val="2F528F"/>
                </a:solidFill>
                <a:latin typeface="Calibri" panose="020F0502020204030204" pitchFamily="34" charset="0"/>
              </a:rPr>
              <a:t>The </a:t>
            </a:r>
            <a:r>
              <a:rPr lang="en-US" sz="1500" b="1">
                <a:solidFill>
                  <a:srgbClr val="2F528F"/>
                </a:solidFill>
                <a:latin typeface="Calibri" panose="020F0502020204030204" pitchFamily="34" charset="0"/>
              </a:rPr>
              <a:t>TOGAF Content Framework  </a:t>
            </a:r>
            <a:r>
              <a:rPr lang="en-US" sz="1500">
                <a:solidFill>
                  <a:srgbClr val="2F528F"/>
                </a:solidFill>
                <a:latin typeface="Calibri" panose="020F0502020204030204" pitchFamily="34" charset="0"/>
              </a:rPr>
              <a:t>- </a:t>
            </a:r>
            <a:r>
              <a:rPr lang="en-GB" sz="1600"/>
              <a:t>defines a categorization framework to be used to describe the building blocks and artifacts reflecting decisions taken in creating the overall architecture deliverables.</a:t>
            </a:r>
            <a:endParaRPr lang="en-GB" sz="1500">
              <a:solidFill>
                <a:srgbClr val="2F528F"/>
              </a:solidFill>
              <a:latin typeface="Calibri" panose="020F0502020204030204" pitchFamily="34" charset="0"/>
            </a:endParaRPr>
          </a:p>
        </p:txBody>
      </p:sp>
      <p:pic>
        <p:nvPicPr>
          <p:cNvPr id="5" name="Picture 4" descr="Screen Clipping"/>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342597" y="1402623"/>
            <a:ext cx="3885824" cy="3158979"/>
          </a:xfrm>
          <a:prstGeom prst="rect">
            <a:avLst/>
          </a:prstGeom>
        </p:spPr>
      </p:pic>
      <p:graphicFrame>
        <p:nvGraphicFramePr>
          <p:cNvPr id="9" name="TextBox 2">
            <a:extLst>
              <a:ext uri="{FF2B5EF4-FFF2-40B4-BE49-F238E27FC236}">
                <a16:creationId xmlns:a16="http://schemas.microsoft.com/office/drawing/2014/main" id="{C3B4A14A-0351-2E33-7E7B-A8144081DBF9}"/>
              </a:ext>
            </a:extLst>
          </p:cNvPr>
          <p:cNvGraphicFramePr/>
          <p:nvPr>
            <p:extLst>
              <p:ext uri="{D42A27DB-BD31-4B8C-83A1-F6EECF244321}">
                <p14:modId xmlns:p14="http://schemas.microsoft.com/office/powerpoint/2010/main" val="1464543470"/>
              </p:ext>
            </p:extLst>
          </p:nvPr>
        </p:nvGraphicFramePr>
        <p:xfrm>
          <a:off x="368415" y="1279416"/>
          <a:ext cx="3775009" cy="34612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5E67C611-E171-EF19-C8B9-3814064899E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
        <p:nvSpPr>
          <p:cNvPr id="13" name="TextBox 12">
            <a:extLst>
              <a:ext uri="{FF2B5EF4-FFF2-40B4-BE49-F238E27FC236}">
                <a16:creationId xmlns:a16="http://schemas.microsoft.com/office/drawing/2014/main" id="{4FB5B25B-B5BB-65A9-CF15-6C6F8C31D1C8}"/>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text at the top to use the specific definition of the content framework from V10 3.12.1 page29</a:t>
            </a:r>
          </a:p>
        </p:txBody>
      </p:sp>
    </p:spTree>
    <p:extLst>
      <p:ext uri="{BB962C8B-B14F-4D97-AF65-F5344CB8AC3E}">
        <p14:creationId xmlns:p14="http://schemas.microsoft.com/office/powerpoint/2010/main" val="269188636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EA59C1C-6033-4972-A05B-DF4649A940BD}"/>
              </a:ext>
            </a:extLst>
          </p:cNvPr>
          <p:cNvSpPr>
            <a:spLocks noGrp="1"/>
          </p:cNvSpPr>
          <p:nvPr>
            <p:ph type="title"/>
          </p:nvPr>
        </p:nvSpPr>
        <p:spPr>
          <a:xfrm>
            <a:off x="165100" y="88900"/>
            <a:ext cx="7404100" cy="406400"/>
          </a:xfrm>
        </p:spPr>
        <p:txBody>
          <a:bodyPr>
            <a:normAutofit/>
          </a:bodyPr>
          <a:lstStyle/>
          <a:p>
            <a:r>
              <a:rPr lang="en-GB" b="1">
                <a:solidFill>
                  <a:srgbClr val="2F528F"/>
                </a:solidFill>
              </a:rPr>
              <a:t>Deliverable Descriptions</a:t>
            </a:r>
          </a:p>
        </p:txBody>
      </p:sp>
      <p:sp>
        <p:nvSpPr>
          <p:cNvPr id="4" name="Footer">
            <a:extLst>
              <a:ext uri="{FF2B5EF4-FFF2-40B4-BE49-F238E27FC236}">
                <a16:creationId xmlns:a16="http://schemas.microsoft.com/office/drawing/2014/main" id="{1A39EF83-597E-4EE3-925C-89662E7C9532}"/>
              </a:ext>
            </a:extLst>
          </p:cNvPr>
          <p:cNvSpPr>
            <a:spLocks noGrp="1"/>
          </p:cNvSpPr>
          <p:nvPr>
            <p:ph type="ftr" sz="quarter" idx="10"/>
          </p:nvPr>
        </p:nvSpPr>
        <p:spPr>
          <a:xfrm>
            <a:off x="7315200" y="4826000"/>
            <a:ext cx="444500" cy="304800"/>
          </a:xfrm>
        </p:spPr>
        <p:txBody>
          <a:bodyPr/>
          <a:lstStyle/>
          <a:p>
            <a:r>
              <a:rPr lang="en-GB">
                <a:solidFill>
                  <a:schemeClr val="bg1"/>
                </a:solidFill>
              </a:rPr>
              <a:t>7/27</a:t>
            </a:r>
          </a:p>
        </p:txBody>
      </p:sp>
      <p:sp>
        <p:nvSpPr>
          <p:cNvPr id="3" name="Ref">
            <a:extLst>
              <a:ext uri="{FF2B5EF4-FFF2-40B4-BE49-F238E27FC236}">
                <a16:creationId xmlns:a16="http://schemas.microsoft.com/office/drawing/2014/main" id="{28A20B18-2CE5-49BA-A46E-BD11C9CDC4F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64 : §4.2</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33FE0389-73C1-4BB8-99EA-5B2E311BD9BC}"/>
              </a:ext>
            </a:extLst>
          </p:cNvPr>
          <p:cNvSpPr txBox="1"/>
          <p:nvPr/>
        </p:nvSpPr>
        <p:spPr>
          <a:xfrm>
            <a:off x="453119" y="1100788"/>
            <a:ext cx="8363414" cy="323165"/>
          </a:xfrm>
          <a:prstGeom prst="rect">
            <a:avLst/>
          </a:prstGeom>
          <a:noFill/>
        </p:spPr>
        <p:txBody>
          <a:bodyPr wrap="square">
            <a:spAutoFit/>
          </a:bodyPr>
          <a:lstStyle/>
          <a:p>
            <a:r>
              <a:rPr lang="en-GB" sz="1500">
                <a:solidFill>
                  <a:srgbClr val="2F528F"/>
                </a:solidFill>
                <a:latin typeface="Calibri" panose="020F0502020204030204" pitchFamily="34" charset="0"/>
              </a:rPr>
              <a:t>The following sections provide example descriptions of some of the deliverables referenced in the ADM</a:t>
            </a:r>
          </a:p>
        </p:txBody>
      </p:sp>
      <p:grpSp>
        <p:nvGrpSpPr>
          <p:cNvPr id="8" name="Group 7">
            <a:extLst>
              <a:ext uri="{FF2B5EF4-FFF2-40B4-BE49-F238E27FC236}">
                <a16:creationId xmlns:a16="http://schemas.microsoft.com/office/drawing/2014/main" id="{BE65330E-854B-24A6-BC41-71459DC00D19}"/>
              </a:ext>
            </a:extLst>
          </p:cNvPr>
          <p:cNvGrpSpPr/>
          <p:nvPr/>
        </p:nvGrpSpPr>
        <p:grpSpPr>
          <a:xfrm>
            <a:off x="744867" y="3523355"/>
            <a:ext cx="7779918" cy="721558"/>
            <a:chOff x="412257" y="4697807"/>
            <a:chExt cx="7779918" cy="962078"/>
          </a:xfrm>
        </p:grpSpPr>
        <p:grpSp>
          <p:nvGrpSpPr>
            <p:cNvPr id="7" name="Group 6">
              <a:extLst>
                <a:ext uri="{FF2B5EF4-FFF2-40B4-BE49-F238E27FC236}">
                  <a16:creationId xmlns:a16="http://schemas.microsoft.com/office/drawing/2014/main" id="{B5AA96C5-3C49-82C8-6D90-28546BB01235}"/>
                </a:ext>
              </a:extLst>
            </p:cNvPr>
            <p:cNvGrpSpPr/>
            <p:nvPr/>
          </p:nvGrpSpPr>
          <p:grpSpPr>
            <a:xfrm>
              <a:off x="412257" y="4697807"/>
              <a:ext cx="7425639" cy="962078"/>
              <a:chOff x="412257" y="4697807"/>
              <a:chExt cx="7425639" cy="962078"/>
            </a:xfrm>
          </p:grpSpPr>
          <p:sp>
            <p:nvSpPr>
              <p:cNvPr id="6" name="Rectangle: Rounded Corners 5">
                <a:extLst>
                  <a:ext uri="{FF2B5EF4-FFF2-40B4-BE49-F238E27FC236}">
                    <a16:creationId xmlns:a16="http://schemas.microsoft.com/office/drawing/2014/main" id="{C1CD3E9E-31CB-EBB9-76FA-AAE904709FD8}"/>
                  </a:ext>
                </a:extLst>
              </p:cNvPr>
              <p:cNvSpPr/>
              <p:nvPr/>
            </p:nvSpPr>
            <p:spPr>
              <a:xfrm>
                <a:off x="766536" y="4697807"/>
                <a:ext cx="7071360" cy="962078"/>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solidFill>
                      <a:srgbClr val="2F528F"/>
                    </a:solidFill>
                    <a:latin typeface="Calibri" panose="020F0502020204030204" pitchFamily="34" charset="0"/>
                  </a:rPr>
                  <a:t>Note also that it is the existence of the formal description of </a:t>
                </a:r>
              </a:p>
              <a:p>
                <a:pPr algn="ctr"/>
                <a:r>
                  <a:rPr lang="en-GB" sz="1500">
                    <a:solidFill>
                      <a:srgbClr val="2F528F"/>
                    </a:solidFill>
                    <a:latin typeface="Calibri" panose="020F0502020204030204" pitchFamily="34" charset="0"/>
                  </a:rPr>
                  <a:t>the information that is the important thing – not the ‘Title’ of </a:t>
                </a:r>
              </a:p>
              <a:p>
                <a:pPr algn="ctr"/>
                <a:r>
                  <a:rPr lang="en-GB" sz="1500">
                    <a:solidFill>
                      <a:srgbClr val="2F528F"/>
                    </a:solidFill>
                    <a:latin typeface="Calibri" panose="020F0502020204030204" pitchFamily="34" charset="0"/>
                  </a:rPr>
                  <a:t>the Doc</a:t>
                </a:r>
                <a:endParaRPr lang="en-US" sz="1500"/>
              </a:p>
            </p:txBody>
          </p:sp>
          <p:pic>
            <p:nvPicPr>
              <p:cNvPr id="13" name="Graphic 12" descr="Uitroepteken met effen opvulling">
                <a:extLst>
                  <a:ext uri="{FF2B5EF4-FFF2-40B4-BE49-F238E27FC236}">
                    <a16:creationId xmlns:a16="http://schemas.microsoft.com/office/drawing/2014/main" id="{AFB46AEE-B47A-FCB5-BF89-6EC5D7A040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412257" y="4706517"/>
                <a:ext cx="914400" cy="914400"/>
              </a:xfrm>
              <a:prstGeom prst="rect">
                <a:avLst/>
              </a:prstGeom>
            </p:spPr>
          </p:pic>
        </p:grpSp>
        <p:pic>
          <p:nvPicPr>
            <p:cNvPr id="14" name="Graphic 13" descr="Uitroepteken met effen opvulling">
              <a:extLst>
                <a:ext uri="{FF2B5EF4-FFF2-40B4-BE49-F238E27FC236}">
                  <a16:creationId xmlns:a16="http://schemas.microsoft.com/office/drawing/2014/main" id="{B7273B16-9D0F-57D1-E8DB-FC916690BE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77775" y="4731845"/>
              <a:ext cx="914400" cy="914400"/>
            </a:xfrm>
            <a:prstGeom prst="rect">
              <a:avLst/>
            </a:prstGeom>
          </p:spPr>
        </p:pic>
      </p:grpSp>
      <p:graphicFrame>
        <p:nvGraphicFramePr>
          <p:cNvPr id="10" name="TextBox 2">
            <a:extLst>
              <a:ext uri="{FF2B5EF4-FFF2-40B4-BE49-F238E27FC236}">
                <a16:creationId xmlns:a16="http://schemas.microsoft.com/office/drawing/2014/main" id="{9E37EBCE-9646-F417-2547-947AC9E6A829}"/>
              </a:ext>
            </a:extLst>
          </p:cNvPr>
          <p:cNvGraphicFramePr/>
          <p:nvPr/>
        </p:nvGraphicFramePr>
        <p:xfrm>
          <a:off x="1557731" y="1620145"/>
          <a:ext cx="6693134" cy="1615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03583366-0847-E322-735A-4AC74EEE701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56456909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B292918-B0E5-4902-BCDC-D4D11A8887E6}"/>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Architecture Contract</a:t>
            </a:r>
            <a:endParaRPr lang="en-GB" b="1"/>
          </a:p>
        </p:txBody>
      </p:sp>
      <p:sp>
        <p:nvSpPr>
          <p:cNvPr id="4" name="Footer">
            <a:extLst>
              <a:ext uri="{FF2B5EF4-FFF2-40B4-BE49-F238E27FC236}">
                <a16:creationId xmlns:a16="http://schemas.microsoft.com/office/drawing/2014/main" id="{2C26BBFD-2E97-4320-9BCF-5196E405653B}"/>
              </a:ext>
            </a:extLst>
          </p:cNvPr>
          <p:cNvSpPr>
            <a:spLocks noGrp="1"/>
          </p:cNvSpPr>
          <p:nvPr>
            <p:ph type="ftr" sz="quarter" idx="10"/>
          </p:nvPr>
        </p:nvSpPr>
        <p:spPr>
          <a:xfrm>
            <a:off x="7315200" y="4826000"/>
            <a:ext cx="444500" cy="304800"/>
          </a:xfrm>
        </p:spPr>
        <p:txBody>
          <a:bodyPr/>
          <a:lstStyle/>
          <a:p>
            <a:r>
              <a:rPr lang="en-GB">
                <a:solidFill>
                  <a:schemeClr val="bg1"/>
                </a:solidFill>
              </a:rPr>
              <a:t>8/27</a:t>
            </a:r>
          </a:p>
        </p:txBody>
      </p:sp>
      <p:sp>
        <p:nvSpPr>
          <p:cNvPr id="3" name="Ref">
            <a:extLst>
              <a:ext uri="{FF2B5EF4-FFF2-40B4-BE49-F238E27FC236}">
                <a16:creationId xmlns:a16="http://schemas.microsoft.com/office/drawing/2014/main" id="{65A181FF-CE28-408D-9A8C-BB857D8FB226}"/>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a:t>
            </a:r>
            <a:r>
              <a:rPr lang="fr-FR" sz="788">
                <a:solidFill>
                  <a:schemeClr val="bg1"/>
                </a:solidFill>
                <a:latin typeface="Calibri" panose="020F0502020204030204" pitchFamily="34" charset="0"/>
              </a:rPr>
              <a:t>Content</a:t>
            </a:r>
            <a:r>
              <a:rPr lang="fr-FR" sz="675">
                <a:solidFill>
                  <a:schemeClr val="bg1"/>
                </a:solidFill>
                <a:latin typeface="Calibri" panose="020F0502020204030204" pitchFamily="34" charset="0"/>
              </a:rPr>
              <a:t> : Page 65 : §4.2.2</a:t>
            </a:r>
            <a:endParaRPr lang="en-GB" sz="675">
              <a:solidFill>
                <a:schemeClr val="bg1"/>
              </a:solidFill>
              <a:latin typeface="Calibri" panose="020F0502020204030204" pitchFamily="34" charset="0"/>
            </a:endParaRPr>
          </a:p>
        </p:txBody>
      </p:sp>
      <p:sp>
        <p:nvSpPr>
          <p:cNvPr id="17" name="TextBox 16">
            <a:extLst>
              <a:ext uri="{FF2B5EF4-FFF2-40B4-BE49-F238E27FC236}">
                <a16:creationId xmlns:a16="http://schemas.microsoft.com/office/drawing/2014/main" id="{C7D8ED3D-5070-8A84-0557-59C04A9D1F09}"/>
              </a:ext>
            </a:extLst>
          </p:cNvPr>
          <p:cNvSpPr txBox="1"/>
          <p:nvPr/>
        </p:nvSpPr>
        <p:spPr>
          <a:xfrm>
            <a:off x="720000" y="630000"/>
            <a:ext cx="3851984" cy="3972377"/>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42863">
              <a:lnSpc>
                <a:spcPct val="90000"/>
              </a:lnSpc>
              <a:spcAft>
                <a:spcPts val="450"/>
              </a:spcAft>
            </a:pPr>
            <a:r>
              <a:rPr lang="en-US" sz="1200"/>
              <a:t>Architecture Contracts are the joint agreements between development partners and sponsors on the deliverables, quality, and fitness-for-purpose of an architecture. Successful implementation of these agreements will be delivered through effective Architecture Governance.</a:t>
            </a:r>
          </a:p>
          <a:p>
            <a:pPr marL="42863">
              <a:lnSpc>
                <a:spcPct val="90000"/>
              </a:lnSpc>
              <a:spcAft>
                <a:spcPts val="450"/>
              </a:spcAft>
            </a:pPr>
            <a:br>
              <a:rPr lang="en-US" sz="1200"/>
            </a:br>
            <a:r>
              <a:rPr lang="en-US" sz="1200"/>
              <a:t>By implementing a governed approach to the management of contracts, the following will be ensured:</a:t>
            </a:r>
          </a:p>
          <a:p>
            <a:pPr marL="257175" indent="-214313">
              <a:lnSpc>
                <a:spcPct val="90000"/>
              </a:lnSpc>
              <a:spcAft>
                <a:spcPts val="450"/>
              </a:spcAft>
              <a:buFont typeface="Arial" panose="020B0604020202020204" pitchFamily="34" charset="0"/>
              <a:buChar char="•"/>
            </a:pPr>
            <a:r>
              <a:rPr lang="en-US" sz="1200"/>
              <a:t>A system of continuous monitoring</a:t>
            </a:r>
          </a:p>
          <a:p>
            <a:pPr marL="257175" indent="-214313">
              <a:lnSpc>
                <a:spcPct val="90000"/>
              </a:lnSpc>
              <a:spcAft>
                <a:spcPts val="450"/>
              </a:spcAft>
              <a:buFont typeface="Arial" panose="020B0604020202020204" pitchFamily="34" charset="0"/>
              <a:buChar char="•"/>
            </a:pPr>
            <a:r>
              <a:rPr lang="en-US" sz="1200"/>
              <a:t>Adherence to the principles, standards, and requirements</a:t>
            </a:r>
          </a:p>
          <a:p>
            <a:pPr marL="257175" indent="-214313">
              <a:lnSpc>
                <a:spcPct val="90000"/>
              </a:lnSpc>
              <a:spcAft>
                <a:spcPts val="450"/>
              </a:spcAft>
              <a:buFont typeface="Arial" panose="020B0604020202020204" pitchFamily="34" charset="0"/>
              <a:buChar char="•"/>
            </a:pPr>
            <a:r>
              <a:rPr lang="en-US" sz="1200"/>
              <a:t>Identification of risks</a:t>
            </a:r>
          </a:p>
          <a:p>
            <a:pPr marL="257175" indent="-214313">
              <a:lnSpc>
                <a:spcPct val="90000"/>
              </a:lnSpc>
              <a:spcAft>
                <a:spcPts val="450"/>
              </a:spcAft>
              <a:buFont typeface="Arial" panose="020B0604020202020204" pitchFamily="34" charset="0"/>
              <a:buChar char="•"/>
            </a:pPr>
            <a:r>
              <a:rPr lang="en-US" sz="1200"/>
              <a:t>A set of processes and practices</a:t>
            </a:r>
          </a:p>
          <a:p>
            <a:pPr marL="257175" indent="-214313">
              <a:lnSpc>
                <a:spcPct val="90000"/>
              </a:lnSpc>
              <a:spcAft>
                <a:spcPts val="450"/>
              </a:spcAft>
              <a:buFont typeface="Arial" panose="020B0604020202020204" pitchFamily="34" charset="0"/>
              <a:buChar char="•"/>
            </a:pPr>
            <a:r>
              <a:rPr lang="en-US" sz="1200"/>
              <a:t>A formal understanding of the governance organization</a:t>
            </a:r>
          </a:p>
          <a:p>
            <a:pPr marL="42863">
              <a:lnSpc>
                <a:spcPct val="90000"/>
              </a:lnSpc>
              <a:spcAft>
                <a:spcPts val="450"/>
              </a:spcAft>
            </a:pPr>
            <a:endParaRPr lang="en-US" sz="1200"/>
          </a:p>
        </p:txBody>
      </p:sp>
      <p:grpSp>
        <p:nvGrpSpPr>
          <p:cNvPr id="19" name="Group 18">
            <a:extLst>
              <a:ext uri="{FF2B5EF4-FFF2-40B4-BE49-F238E27FC236}">
                <a16:creationId xmlns:a16="http://schemas.microsoft.com/office/drawing/2014/main" id="{6E7616F4-D244-A0BC-52E9-7BDB22217D46}"/>
              </a:ext>
            </a:extLst>
          </p:cNvPr>
          <p:cNvGrpSpPr/>
          <p:nvPr/>
        </p:nvGrpSpPr>
        <p:grpSpPr>
          <a:xfrm>
            <a:off x="4582792" y="616852"/>
            <a:ext cx="4561203" cy="4249077"/>
            <a:chOff x="503469" y="2321048"/>
            <a:chExt cx="3626793" cy="5694141"/>
          </a:xfrm>
        </p:grpSpPr>
        <p:pic>
          <p:nvPicPr>
            <p:cNvPr id="20" name="Graphic 19" descr="Krant silhouet">
              <a:extLst>
                <a:ext uri="{FF2B5EF4-FFF2-40B4-BE49-F238E27FC236}">
                  <a16:creationId xmlns:a16="http://schemas.microsoft.com/office/drawing/2014/main" id="{671F4C9D-3E57-05A4-5CC9-A104116D23C0}"/>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503469" y="2321048"/>
              <a:ext cx="360000" cy="360000"/>
            </a:xfrm>
            <a:prstGeom prst="rect">
              <a:avLst/>
            </a:prstGeom>
          </p:spPr>
        </p:pic>
        <p:sp>
          <p:nvSpPr>
            <p:cNvPr id="21" name="TextBox 20">
              <a:extLst>
                <a:ext uri="{FF2B5EF4-FFF2-40B4-BE49-F238E27FC236}">
                  <a16:creationId xmlns:a16="http://schemas.microsoft.com/office/drawing/2014/main" id="{A44EF796-A09F-8575-DEF2-63D3DB5AB2C3}"/>
                </a:ext>
              </a:extLst>
            </p:cNvPr>
            <p:cNvSpPr txBox="1"/>
            <p:nvPr/>
          </p:nvSpPr>
          <p:spPr>
            <a:xfrm>
              <a:off x="826414" y="2341135"/>
              <a:ext cx="3303848" cy="5674054"/>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pPr>
              <a:r>
                <a:rPr lang="en-US" sz="1000"/>
                <a:t>Typical contents of an Architecture Design and Development Contract are:</a:t>
              </a:r>
            </a:p>
            <a:p>
              <a:pPr marL="214313" indent="-171450">
                <a:lnSpc>
                  <a:spcPct val="90000"/>
                </a:lnSpc>
                <a:buFont typeface="Arial" panose="020B0604020202020204" pitchFamily="34" charset="0"/>
                <a:buChar char="•"/>
              </a:pPr>
              <a:r>
                <a:rPr lang="en-US" sz="1000"/>
                <a:t>Introduction and background</a:t>
              </a:r>
            </a:p>
            <a:p>
              <a:pPr marL="214313" indent="-171450">
                <a:lnSpc>
                  <a:spcPct val="90000"/>
                </a:lnSpc>
                <a:buFont typeface="Arial" panose="020B0604020202020204" pitchFamily="34" charset="0"/>
                <a:buChar char="•"/>
              </a:pPr>
              <a:r>
                <a:rPr lang="en-US" sz="1000"/>
                <a:t>The nature of the agreement</a:t>
              </a:r>
            </a:p>
            <a:p>
              <a:pPr marL="214313" indent="-171450">
                <a:lnSpc>
                  <a:spcPct val="90000"/>
                </a:lnSpc>
                <a:buFont typeface="Arial" panose="020B0604020202020204" pitchFamily="34" charset="0"/>
                <a:buChar char="•"/>
              </a:pPr>
              <a:r>
                <a:rPr lang="en-US" sz="1000"/>
                <a:t>Scope of the architecture</a:t>
              </a:r>
            </a:p>
            <a:p>
              <a:pPr marL="214313" indent="-171450">
                <a:lnSpc>
                  <a:spcPct val="90000"/>
                </a:lnSpc>
                <a:buFont typeface="Arial" panose="020B0604020202020204" pitchFamily="34" charset="0"/>
                <a:buChar char="•"/>
              </a:pPr>
              <a:r>
                <a:rPr lang="en-US" sz="1000"/>
                <a:t>Architecture and strategic principles and requirements</a:t>
              </a:r>
            </a:p>
            <a:p>
              <a:pPr marL="214313" indent="-171450">
                <a:lnSpc>
                  <a:spcPct val="90000"/>
                </a:lnSpc>
                <a:buFont typeface="Arial" panose="020B0604020202020204" pitchFamily="34" charset="0"/>
                <a:buChar char="•"/>
              </a:pPr>
              <a:r>
                <a:rPr lang="en-US" sz="1000"/>
                <a:t>Conformance requirements</a:t>
              </a:r>
            </a:p>
            <a:p>
              <a:pPr marL="214313" indent="-171450">
                <a:lnSpc>
                  <a:spcPct val="90000"/>
                </a:lnSpc>
                <a:buFont typeface="Arial" panose="020B0604020202020204" pitchFamily="34" charset="0"/>
                <a:buChar char="•"/>
              </a:pPr>
              <a:r>
                <a:rPr lang="en-US" sz="1000"/>
                <a:t>Architecture development and management process and roles</a:t>
              </a:r>
            </a:p>
            <a:p>
              <a:pPr marL="214313" indent="-171450">
                <a:lnSpc>
                  <a:spcPct val="90000"/>
                </a:lnSpc>
                <a:buFont typeface="Arial" panose="020B0604020202020204" pitchFamily="34" charset="0"/>
                <a:buChar char="•"/>
              </a:pPr>
              <a:r>
                <a:rPr lang="en-US" sz="1000"/>
                <a:t>Target Architecture measures</a:t>
              </a:r>
            </a:p>
            <a:p>
              <a:pPr marL="214313" indent="-171450">
                <a:lnSpc>
                  <a:spcPct val="90000"/>
                </a:lnSpc>
                <a:buFont typeface="Arial" panose="020B0604020202020204" pitchFamily="34" charset="0"/>
                <a:buChar char="•"/>
              </a:pPr>
              <a:r>
                <a:rPr lang="en-US" sz="1000"/>
                <a:t>Defined phases of deliverables</a:t>
              </a:r>
            </a:p>
            <a:p>
              <a:pPr marL="214313" indent="-171450">
                <a:lnSpc>
                  <a:spcPct val="90000"/>
                </a:lnSpc>
                <a:buFont typeface="Arial" panose="020B0604020202020204" pitchFamily="34" charset="0"/>
                <a:buChar char="•"/>
              </a:pPr>
              <a:r>
                <a:rPr lang="en-US" sz="1000"/>
                <a:t>Prioritized joint workplan</a:t>
              </a:r>
            </a:p>
            <a:p>
              <a:pPr marL="214313" indent="-171450">
                <a:lnSpc>
                  <a:spcPct val="90000"/>
                </a:lnSpc>
                <a:buFont typeface="Arial" panose="020B0604020202020204" pitchFamily="34" charset="0"/>
                <a:buChar char="•"/>
              </a:pPr>
              <a:r>
                <a:rPr lang="en-US" sz="1000"/>
                <a:t>Time window(s)</a:t>
              </a:r>
            </a:p>
            <a:p>
              <a:pPr marL="214313" indent="-171450">
                <a:lnSpc>
                  <a:spcPct val="90000"/>
                </a:lnSpc>
                <a:buFont typeface="Arial" panose="020B0604020202020204" pitchFamily="34" charset="0"/>
                <a:buChar char="•"/>
              </a:pPr>
              <a:r>
                <a:rPr lang="en-US" sz="1000"/>
                <a:t>Architecture delivery and business metrics</a:t>
              </a:r>
            </a:p>
            <a:p>
              <a:pPr marL="214313" indent="-171450">
                <a:lnSpc>
                  <a:spcPct val="90000"/>
                </a:lnSpc>
                <a:buFont typeface="Arial" panose="020B0604020202020204" pitchFamily="34" charset="0"/>
                <a:buChar char="•"/>
              </a:pPr>
              <a:r>
                <a:rPr lang="en-US" sz="1000"/>
                <a:t>Deliverable descriptions</a:t>
              </a:r>
            </a:p>
            <a:p>
              <a:pPr marL="214313" indent="-171450">
                <a:lnSpc>
                  <a:spcPct val="90000"/>
                </a:lnSpc>
                <a:buFont typeface="Arial" panose="020B0604020202020204" pitchFamily="34" charset="0"/>
                <a:buChar char="•"/>
              </a:pPr>
              <a:r>
                <a:rPr lang="en-US" sz="1000"/>
                <a:t>Architecture deliverables</a:t>
              </a:r>
            </a:p>
            <a:p>
              <a:pPr marL="42863">
                <a:lnSpc>
                  <a:spcPct val="90000"/>
                </a:lnSpc>
              </a:pPr>
              <a:r>
                <a:rPr lang="en-US" sz="1000"/>
                <a:t>Typical contents of a Business Users’ Architecture Contract are:</a:t>
              </a:r>
            </a:p>
            <a:p>
              <a:pPr marL="214313" indent="-171450">
                <a:lnSpc>
                  <a:spcPct val="90000"/>
                </a:lnSpc>
                <a:buFont typeface="Arial" panose="020B0604020202020204" pitchFamily="34" charset="0"/>
                <a:buChar char="•"/>
              </a:pPr>
              <a:r>
                <a:rPr lang="en-US" sz="1000"/>
                <a:t>Introduction and background</a:t>
              </a:r>
            </a:p>
            <a:p>
              <a:pPr marL="214313" indent="-171450">
                <a:lnSpc>
                  <a:spcPct val="90000"/>
                </a:lnSpc>
                <a:buFont typeface="Arial" panose="020B0604020202020204" pitchFamily="34" charset="0"/>
                <a:buChar char="•"/>
              </a:pPr>
              <a:r>
                <a:rPr lang="en-US" sz="1000"/>
                <a:t>The nature of the agreement</a:t>
              </a:r>
            </a:p>
            <a:p>
              <a:pPr marL="214313" indent="-171450">
                <a:lnSpc>
                  <a:spcPct val="90000"/>
                </a:lnSpc>
                <a:buFont typeface="Arial" panose="020B0604020202020204" pitchFamily="34" charset="0"/>
                <a:buChar char="•"/>
              </a:pPr>
              <a:r>
                <a:rPr lang="en-US" sz="1000"/>
                <a:t>Scope</a:t>
              </a:r>
            </a:p>
            <a:p>
              <a:pPr marL="214313" indent="-171450">
                <a:lnSpc>
                  <a:spcPct val="90000"/>
                </a:lnSpc>
                <a:buFont typeface="Arial" panose="020B0604020202020204" pitchFamily="34" charset="0"/>
                <a:buChar char="•"/>
              </a:pPr>
              <a:r>
                <a:rPr lang="en-US" sz="1000"/>
                <a:t>Strategic requirements</a:t>
              </a:r>
            </a:p>
            <a:p>
              <a:pPr marL="214313" indent="-171450">
                <a:lnSpc>
                  <a:spcPct val="90000"/>
                </a:lnSpc>
                <a:buFont typeface="Arial" panose="020B0604020202020204" pitchFamily="34" charset="0"/>
                <a:buChar char="•"/>
              </a:pPr>
              <a:r>
                <a:rPr lang="en-US" sz="1000"/>
                <a:t>Conformance requirements</a:t>
              </a:r>
            </a:p>
            <a:p>
              <a:pPr marL="214313" indent="-171450">
                <a:lnSpc>
                  <a:spcPct val="90000"/>
                </a:lnSpc>
                <a:buFont typeface="Arial" panose="020B0604020202020204" pitchFamily="34" charset="0"/>
                <a:buChar char="•"/>
              </a:pPr>
              <a:r>
                <a:rPr lang="en-US" sz="1000"/>
                <a:t>Architecture adopters</a:t>
              </a:r>
            </a:p>
            <a:p>
              <a:pPr marL="214313" indent="-171450">
                <a:lnSpc>
                  <a:spcPct val="90000"/>
                </a:lnSpc>
                <a:buFont typeface="Arial" panose="020B0604020202020204" pitchFamily="34" charset="0"/>
                <a:buChar char="•"/>
              </a:pPr>
              <a:r>
                <a:rPr lang="en-US" sz="1000"/>
                <a:t>Time window</a:t>
              </a:r>
            </a:p>
            <a:p>
              <a:pPr marL="214313" indent="-171450">
                <a:lnSpc>
                  <a:spcPct val="90000"/>
                </a:lnSpc>
                <a:buFont typeface="Arial" panose="020B0604020202020204" pitchFamily="34" charset="0"/>
                <a:buChar char="•"/>
              </a:pPr>
              <a:r>
                <a:rPr lang="en-US" sz="1000"/>
                <a:t>Architecture business metrics</a:t>
              </a:r>
            </a:p>
            <a:p>
              <a:pPr marL="214313" indent="-171450">
                <a:lnSpc>
                  <a:spcPct val="90000"/>
                </a:lnSpc>
                <a:buFont typeface="Arial" panose="020B0604020202020204" pitchFamily="34" charset="0"/>
                <a:buChar char="•"/>
              </a:pPr>
              <a:r>
                <a:rPr lang="en-US" sz="1000"/>
                <a:t>Service architecture (includes Service-Level Agreement (SLA))</a:t>
              </a:r>
            </a:p>
            <a:p>
              <a:pPr marL="214313" indent="-171450">
                <a:lnSpc>
                  <a:spcPct val="90000"/>
                </a:lnSpc>
                <a:buFont typeface="Arial" panose="020B0604020202020204" pitchFamily="34" charset="0"/>
                <a:buChar char="•"/>
              </a:pPr>
              <a:r>
                <a:rPr lang="en-US" sz="1000"/>
                <a:t>For more detail on the use of Architecture Contracts, see the TOGAF Standard — Enterprise</a:t>
              </a:r>
            </a:p>
            <a:p>
              <a:pPr marL="214313" indent="-171450">
                <a:lnSpc>
                  <a:spcPct val="90000"/>
                </a:lnSpc>
                <a:buFont typeface="Arial" panose="020B0604020202020204" pitchFamily="34" charset="0"/>
                <a:buChar char="•"/>
              </a:pPr>
              <a:r>
                <a:rPr lang="en-US" sz="1000"/>
                <a:t>Architecture Capability and Governance.</a:t>
              </a:r>
            </a:p>
          </p:txBody>
        </p:sp>
      </p:grpSp>
      <p:pic>
        <p:nvPicPr>
          <p:cNvPr id="6" name="Graphic 5" descr="Roos silhouet">
            <a:extLst>
              <a:ext uri="{FF2B5EF4-FFF2-40B4-BE49-F238E27FC236}">
                <a16:creationId xmlns:a16="http://schemas.microsoft.com/office/drawing/2014/main" id="{AE011728-2A72-07CC-AE70-131417FB44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sp>
        <p:nvSpPr>
          <p:cNvPr id="5" name="TextBox 4">
            <a:extLst>
              <a:ext uri="{FF2B5EF4-FFF2-40B4-BE49-F238E27FC236}">
                <a16:creationId xmlns:a16="http://schemas.microsoft.com/office/drawing/2014/main" id="{03A05C02-70D5-818B-80B6-51CF484CC9C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0862720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B292918-B0E5-4902-BCDC-D4D11A8887E6}"/>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Architecture Definition Document</a:t>
            </a:r>
            <a:endParaRPr lang="en-GB" b="1"/>
          </a:p>
        </p:txBody>
      </p:sp>
      <p:sp>
        <p:nvSpPr>
          <p:cNvPr id="4" name="Footer">
            <a:extLst>
              <a:ext uri="{FF2B5EF4-FFF2-40B4-BE49-F238E27FC236}">
                <a16:creationId xmlns:a16="http://schemas.microsoft.com/office/drawing/2014/main" id="{2C26BBFD-2E97-4320-9BCF-5196E405653B}"/>
              </a:ext>
            </a:extLst>
          </p:cNvPr>
          <p:cNvSpPr>
            <a:spLocks noGrp="1"/>
          </p:cNvSpPr>
          <p:nvPr>
            <p:ph type="ftr" sz="quarter" idx="10"/>
          </p:nvPr>
        </p:nvSpPr>
        <p:spPr>
          <a:xfrm>
            <a:off x="7315200" y="4826000"/>
            <a:ext cx="444500" cy="304800"/>
          </a:xfrm>
        </p:spPr>
        <p:txBody>
          <a:bodyPr/>
          <a:lstStyle/>
          <a:p>
            <a:r>
              <a:rPr lang="en-GB">
                <a:solidFill>
                  <a:schemeClr val="bg1"/>
                </a:solidFill>
              </a:rPr>
              <a:t>9/27</a:t>
            </a:r>
          </a:p>
        </p:txBody>
      </p:sp>
      <p:sp>
        <p:nvSpPr>
          <p:cNvPr id="3" name="Ref">
            <a:extLst>
              <a:ext uri="{FF2B5EF4-FFF2-40B4-BE49-F238E27FC236}">
                <a16:creationId xmlns:a16="http://schemas.microsoft.com/office/drawing/2014/main" id="{65A181FF-CE28-408D-9A8C-BB857D8FB226}"/>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a:t>
            </a:r>
            <a:r>
              <a:rPr lang="fr-FR" sz="788">
                <a:solidFill>
                  <a:schemeClr val="bg1"/>
                </a:solidFill>
                <a:latin typeface="Calibri" panose="020F0502020204030204" pitchFamily="34" charset="0"/>
              </a:rPr>
              <a:t>Content</a:t>
            </a:r>
            <a:r>
              <a:rPr lang="fr-FR" sz="675">
                <a:solidFill>
                  <a:schemeClr val="bg1"/>
                </a:solidFill>
                <a:latin typeface="Calibri" panose="020F0502020204030204" pitchFamily="34" charset="0"/>
              </a:rPr>
              <a:t> : Page 66 : §4.2.3</a:t>
            </a:r>
            <a:endParaRPr lang="en-GB" sz="675">
              <a:solidFill>
                <a:schemeClr val="bg1"/>
              </a:solidFill>
              <a:latin typeface="Calibri" panose="020F0502020204030204" pitchFamily="34" charset="0"/>
            </a:endParaRPr>
          </a:p>
        </p:txBody>
      </p:sp>
      <p:sp>
        <p:nvSpPr>
          <p:cNvPr id="10" name="TextBox 9">
            <a:extLst>
              <a:ext uri="{FF2B5EF4-FFF2-40B4-BE49-F238E27FC236}">
                <a16:creationId xmlns:a16="http://schemas.microsoft.com/office/drawing/2014/main" id="{5CA068F6-40AB-69E1-F9DA-B85D0DBE9395}"/>
              </a:ext>
            </a:extLst>
          </p:cNvPr>
          <p:cNvSpPr txBox="1"/>
          <p:nvPr/>
        </p:nvSpPr>
        <p:spPr>
          <a:xfrm>
            <a:off x="720000" y="645183"/>
            <a:ext cx="3851984" cy="3298393"/>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42863">
              <a:lnSpc>
                <a:spcPct val="90000"/>
              </a:lnSpc>
              <a:spcAft>
                <a:spcPts val="450"/>
              </a:spcAft>
            </a:pPr>
            <a:r>
              <a:rPr lang="en-US" sz="1200"/>
              <a:t>The Architecture Definition Doc is the deliverable container for the core outputs.</a:t>
            </a:r>
            <a:br>
              <a:rPr lang="en-US" sz="1200"/>
            </a:br>
            <a:endParaRPr lang="en-US" sz="1200"/>
          </a:p>
          <a:p>
            <a:pPr marL="42863">
              <a:lnSpc>
                <a:spcPct val="90000"/>
              </a:lnSpc>
              <a:spcAft>
                <a:spcPts val="450"/>
              </a:spcAft>
            </a:pPr>
            <a:r>
              <a:rPr lang="en-US" sz="1200"/>
              <a:t>A Transition Architecture shows the enterprise at an architecturally significant state between the Baseline and Target Architectures.</a:t>
            </a:r>
          </a:p>
          <a:p>
            <a:pPr marL="42863">
              <a:lnSpc>
                <a:spcPct val="90000"/>
              </a:lnSpc>
              <a:spcAft>
                <a:spcPts val="450"/>
              </a:spcAft>
            </a:pPr>
            <a:r>
              <a:rPr lang="en-US" sz="1200"/>
              <a:t>The Architecture Definition Doc is a companion to the Architecture Requirements Specification:</a:t>
            </a:r>
          </a:p>
          <a:p>
            <a:pPr marL="257175" indent="-214313">
              <a:lnSpc>
                <a:spcPct val="90000"/>
              </a:lnSpc>
              <a:spcAft>
                <a:spcPts val="450"/>
              </a:spcAft>
              <a:buFont typeface="Wingdings" panose="05000000000000000000" pitchFamily="2" charset="2"/>
              <a:buChar char="q"/>
            </a:pPr>
            <a:r>
              <a:rPr lang="en-US" sz="1200"/>
              <a:t>The Architecture Definition Doc provides a </a:t>
            </a:r>
            <a:r>
              <a:rPr lang="en-US" sz="1200" b="1" u="sng"/>
              <a:t>qualitative</a:t>
            </a:r>
            <a:r>
              <a:rPr lang="en-US" sz="1200"/>
              <a:t> view of the solution to communicate the intent of the architects.</a:t>
            </a:r>
          </a:p>
          <a:p>
            <a:pPr marL="257175" indent="-214313">
              <a:lnSpc>
                <a:spcPct val="90000"/>
              </a:lnSpc>
              <a:spcAft>
                <a:spcPts val="450"/>
              </a:spcAft>
              <a:buFont typeface="Wingdings" panose="05000000000000000000" pitchFamily="2" charset="2"/>
              <a:buChar char="q"/>
            </a:pPr>
            <a:r>
              <a:rPr lang="en-US" sz="1200"/>
              <a:t>The Architecture Requirements Specification provides a </a:t>
            </a:r>
            <a:r>
              <a:rPr lang="en-US" sz="1200" b="1" u="sng"/>
              <a:t>quantitative</a:t>
            </a:r>
            <a:r>
              <a:rPr lang="en-US" sz="1200"/>
              <a:t> view of the solution.</a:t>
            </a:r>
          </a:p>
        </p:txBody>
      </p:sp>
      <p:grpSp>
        <p:nvGrpSpPr>
          <p:cNvPr id="12" name="Group 11">
            <a:extLst>
              <a:ext uri="{FF2B5EF4-FFF2-40B4-BE49-F238E27FC236}">
                <a16:creationId xmlns:a16="http://schemas.microsoft.com/office/drawing/2014/main" id="{A8307A41-3066-BD73-022D-D73295A92B7B}"/>
              </a:ext>
            </a:extLst>
          </p:cNvPr>
          <p:cNvGrpSpPr/>
          <p:nvPr/>
        </p:nvGrpSpPr>
        <p:grpSpPr>
          <a:xfrm>
            <a:off x="4583483" y="599233"/>
            <a:ext cx="4327761" cy="4145600"/>
            <a:chOff x="-3504603" y="2221624"/>
            <a:chExt cx="3588815" cy="5555473"/>
          </a:xfrm>
        </p:grpSpPr>
        <p:pic>
          <p:nvPicPr>
            <p:cNvPr id="13" name="Graphic 12" descr="Krant silhouet">
              <a:extLst>
                <a:ext uri="{FF2B5EF4-FFF2-40B4-BE49-F238E27FC236}">
                  <a16:creationId xmlns:a16="http://schemas.microsoft.com/office/drawing/2014/main" id="{952F156C-6682-A686-9E80-3D0EE1202805}"/>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504603" y="2221624"/>
              <a:ext cx="360000" cy="360000"/>
            </a:xfrm>
            <a:prstGeom prst="rect">
              <a:avLst/>
            </a:prstGeom>
          </p:spPr>
        </p:pic>
        <p:sp>
          <p:nvSpPr>
            <p:cNvPr id="14" name="TextBox 13">
              <a:extLst>
                <a:ext uri="{FF2B5EF4-FFF2-40B4-BE49-F238E27FC236}">
                  <a16:creationId xmlns:a16="http://schemas.microsoft.com/office/drawing/2014/main" id="{F7136F15-FF95-2AE8-A77D-7E08B026C57B}"/>
                </a:ext>
              </a:extLst>
            </p:cNvPr>
            <p:cNvSpPr txBox="1"/>
            <p:nvPr/>
          </p:nvSpPr>
          <p:spPr>
            <a:xfrm>
              <a:off x="-3135066" y="2262506"/>
              <a:ext cx="3219278" cy="5514591"/>
            </a:xfrm>
            <a:prstGeom prst="rect">
              <a:avLst/>
            </a:prstGeom>
          </p:spPr>
          <p:txBody>
            <a:bodyPr vert="horz" lIns="68580" tIns="34290" rIns="68580" bIns="34290" rtlCol="0">
              <a:noAutofit/>
            </a:bodyPr>
            <a:lstStyle/>
            <a:p>
              <a:pPr>
                <a:lnSpc>
                  <a:spcPct val="90000"/>
                </a:lnSpc>
              </a:pPr>
              <a:r>
                <a:rPr lang="en-US" sz="1350" b="1">
                  <a:solidFill>
                    <a:srgbClr val="002060"/>
                  </a:solidFill>
                </a:rPr>
                <a:t>Content</a:t>
              </a:r>
            </a:p>
            <a:p>
              <a:pPr marL="42863">
                <a:lnSpc>
                  <a:spcPct val="90000"/>
                </a:lnSpc>
              </a:pPr>
              <a:r>
                <a:rPr lang="en-US" sz="1200">
                  <a:solidFill>
                    <a:srgbClr val="002060"/>
                  </a:solidFill>
                </a:rPr>
                <a:t>Typical contents of an Architecture Definition Doc:</a:t>
              </a:r>
            </a:p>
            <a:p>
              <a:pPr marL="171450" indent="-128588">
                <a:lnSpc>
                  <a:spcPct val="90000"/>
                </a:lnSpc>
                <a:buFont typeface="Arial" panose="020B0604020202020204" pitchFamily="34" charset="0"/>
                <a:buChar char="•"/>
              </a:pPr>
              <a:r>
                <a:rPr lang="en-US" sz="1200">
                  <a:solidFill>
                    <a:srgbClr val="002060"/>
                  </a:solidFill>
                </a:rPr>
                <a:t>Scope</a:t>
              </a:r>
            </a:p>
            <a:p>
              <a:pPr marL="171450" indent="-128588">
                <a:lnSpc>
                  <a:spcPct val="90000"/>
                </a:lnSpc>
                <a:buFont typeface="Arial" panose="020B0604020202020204" pitchFamily="34" charset="0"/>
                <a:buChar char="•"/>
              </a:pPr>
              <a:r>
                <a:rPr lang="en-US" sz="1200">
                  <a:solidFill>
                    <a:srgbClr val="002060"/>
                  </a:solidFill>
                </a:rPr>
                <a:t>Goals, objectives, and constraints</a:t>
              </a:r>
            </a:p>
            <a:p>
              <a:pPr marL="171450" indent="-128588">
                <a:lnSpc>
                  <a:spcPct val="90000"/>
                </a:lnSpc>
                <a:buFont typeface="Arial" panose="020B0604020202020204" pitchFamily="34" charset="0"/>
                <a:buChar char="•"/>
              </a:pPr>
              <a:r>
                <a:rPr lang="en-US" sz="1200">
                  <a:solidFill>
                    <a:srgbClr val="002060"/>
                  </a:solidFill>
                </a:rPr>
                <a:t>Architecture Principles</a:t>
              </a:r>
            </a:p>
            <a:p>
              <a:pPr marL="171450" indent="-128588">
                <a:lnSpc>
                  <a:spcPct val="90000"/>
                </a:lnSpc>
                <a:buFont typeface="Arial" panose="020B0604020202020204" pitchFamily="34" charset="0"/>
                <a:buChar char="•"/>
              </a:pPr>
              <a:r>
                <a:rPr lang="en-US" sz="1200">
                  <a:solidFill>
                    <a:srgbClr val="002060"/>
                  </a:solidFill>
                </a:rPr>
                <a:t>Baseline Architecture</a:t>
              </a:r>
            </a:p>
            <a:p>
              <a:pPr marL="171450" indent="-128588">
                <a:lnSpc>
                  <a:spcPct val="90000"/>
                </a:lnSpc>
                <a:buFont typeface="Arial" panose="020B0604020202020204" pitchFamily="34" charset="0"/>
                <a:buChar char="•"/>
              </a:pPr>
              <a:r>
                <a:rPr lang="en-US" sz="1200">
                  <a:solidFill>
                    <a:srgbClr val="002060"/>
                  </a:solidFill>
                </a:rPr>
                <a:t>Architecture models (for each state):</a:t>
              </a:r>
            </a:p>
            <a:p>
              <a:pPr marL="514350" lvl="1" indent="-128588">
                <a:lnSpc>
                  <a:spcPct val="90000"/>
                </a:lnSpc>
                <a:buFont typeface="Arial" panose="020B0604020202020204" pitchFamily="34" charset="0"/>
                <a:buChar char="•"/>
              </a:pPr>
              <a:r>
                <a:rPr lang="en-US" sz="1200">
                  <a:solidFill>
                    <a:srgbClr val="002060"/>
                  </a:solidFill>
                </a:rPr>
                <a:t>Business Architecture models</a:t>
              </a:r>
            </a:p>
            <a:p>
              <a:pPr marL="514350" lvl="1" indent="-128588">
                <a:lnSpc>
                  <a:spcPct val="90000"/>
                </a:lnSpc>
                <a:buFont typeface="Arial" panose="020B0604020202020204" pitchFamily="34" charset="0"/>
                <a:buChar char="•"/>
              </a:pPr>
              <a:r>
                <a:rPr lang="en-US" sz="1200">
                  <a:solidFill>
                    <a:srgbClr val="002060"/>
                  </a:solidFill>
                </a:rPr>
                <a:t>Data Architecture models</a:t>
              </a:r>
            </a:p>
            <a:p>
              <a:pPr marL="514350" lvl="1" indent="-128588">
                <a:lnSpc>
                  <a:spcPct val="90000"/>
                </a:lnSpc>
                <a:buFont typeface="Arial" panose="020B0604020202020204" pitchFamily="34" charset="0"/>
                <a:buChar char="•"/>
              </a:pPr>
              <a:r>
                <a:rPr lang="en-US" sz="1200">
                  <a:solidFill>
                    <a:srgbClr val="002060"/>
                  </a:solidFill>
                </a:rPr>
                <a:t>Application Architecture models</a:t>
              </a:r>
            </a:p>
            <a:p>
              <a:pPr marL="514350" lvl="1" indent="-128588">
                <a:lnSpc>
                  <a:spcPct val="90000"/>
                </a:lnSpc>
                <a:buFont typeface="Arial" panose="020B0604020202020204" pitchFamily="34" charset="0"/>
                <a:buChar char="•"/>
              </a:pPr>
              <a:r>
                <a:rPr lang="en-US" sz="1200">
                  <a:solidFill>
                    <a:srgbClr val="002060"/>
                  </a:solidFill>
                </a:rPr>
                <a:t>Technology Architecture models</a:t>
              </a:r>
            </a:p>
            <a:p>
              <a:pPr marL="171450" indent="-128588">
                <a:lnSpc>
                  <a:spcPct val="90000"/>
                </a:lnSpc>
                <a:buFont typeface="Arial" panose="020B0604020202020204" pitchFamily="34" charset="0"/>
                <a:buChar char="•"/>
              </a:pPr>
              <a:r>
                <a:rPr lang="en-US" sz="1200">
                  <a:solidFill>
                    <a:srgbClr val="002060"/>
                  </a:solidFill>
                </a:rPr>
                <a:t>Rationale and justification for architectural approach</a:t>
              </a:r>
            </a:p>
            <a:p>
              <a:pPr marL="171450" indent="-128588">
                <a:lnSpc>
                  <a:spcPct val="90000"/>
                </a:lnSpc>
                <a:buFont typeface="Arial" panose="020B0604020202020204" pitchFamily="34" charset="0"/>
                <a:buChar char="•"/>
              </a:pPr>
              <a:r>
                <a:rPr lang="en-US" sz="1200">
                  <a:solidFill>
                    <a:srgbClr val="002060"/>
                  </a:solidFill>
                </a:rPr>
                <a:t>Mapping to Architecture Repository:</a:t>
              </a:r>
            </a:p>
            <a:p>
              <a:pPr marL="514350" lvl="1" indent="-128588">
                <a:lnSpc>
                  <a:spcPct val="90000"/>
                </a:lnSpc>
                <a:buFont typeface="Arial" panose="020B0604020202020204" pitchFamily="34" charset="0"/>
                <a:buChar char="•"/>
              </a:pPr>
              <a:r>
                <a:rPr lang="en-US" sz="1200">
                  <a:solidFill>
                    <a:srgbClr val="002060"/>
                  </a:solidFill>
                </a:rPr>
                <a:t>Mapping to Architecture Landscape</a:t>
              </a:r>
            </a:p>
            <a:p>
              <a:pPr marL="514350" lvl="1" indent="-128588">
                <a:lnSpc>
                  <a:spcPct val="90000"/>
                </a:lnSpc>
                <a:buFont typeface="Arial" panose="020B0604020202020204" pitchFamily="34" charset="0"/>
                <a:buChar char="•"/>
              </a:pPr>
              <a:r>
                <a:rPr lang="en-US" sz="1200">
                  <a:solidFill>
                    <a:srgbClr val="002060"/>
                  </a:solidFill>
                </a:rPr>
                <a:t>Mapping to reference models</a:t>
              </a:r>
            </a:p>
            <a:p>
              <a:pPr marL="514350" lvl="1" indent="-128588">
                <a:lnSpc>
                  <a:spcPct val="90000"/>
                </a:lnSpc>
                <a:buFont typeface="Arial" panose="020B0604020202020204" pitchFamily="34" charset="0"/>
                <a:buChar char="•"/>
              </a:pPr>
              <a:r>
                <a:rPr lang="en-US" sz="1200">
                  <a:solidFill>
                    <a:srgbClr val="002060"/>
                  </a:solidFill>
                </a:rPr>
                <a:t>Mapping to standards</a:t>
              </a:r>
            </a:p>
            <a:p>
              <a:pPr marL="514350" lvl="1" indent="-128588">
                <a:lnSpc>
                  <a:spcPct val="90000"/>
                </a:lnSpc>
                <a:buFont typeface="Arial" panose="020B0604020202020204" pitchFamily="34" charset="0"/>
                <a:buChar char="•"/>
              </a:pPr>
              <a:r>
                <a:rPr lang="en-US" sz="1200">
                  <a:solidFill>
                    <a:srgbClr val="002060"/>
                  </a:solidFill>
                </a:rPr>
                <a:t>Re-use assessment</a:t>
              </a:r>
            </a:p>
            <a:p>
              <a:pPr marL="171450" indent="-128588">
                <a:lnSpc>
                  <a:spcPct val="90000"/>
                </a:lnSpc>
                <a:buFont typeface="Arial" panose="020B0604020202020204" pitchFamily="34" charset="0"/>
                <a:buChar char="•"/>
              </a:pPr>
              <a:r>
                <a:rPr lang="en-US" sz="1200">
                  <a:solidFill>
                    <a:srgbClr val="002060"/>
                  </a:solidFill>
                </a:rPr>
                <a:t>Gap analysis</a:t>
              </a:r>
            </a:p>
            <a:p>
              <a:pPr marL="171450" indent="-128588">
                <a:lnSpc>
                  <a:spcPct val="90000"/>
                </a:lnSpc>
                <a:buFont typeface="Arial" panose="020B0604020202020204" pitchFamily="34" charset="0"/>
                <a:buChar char="•"/>
              </a:pPr>
              <a:r>
                <a:rPr lang="en-US" sz="1200">
                  <a:solidFill>
                    <a:srgbClr val="002060"/>
                  </a:solidFill>
                </a:rPr>
                <a:t>Impact assessment</a:t>
              </a:r>
            </a:p>
            <a:p>
              <a:pPr marL="171450" indent="-128588">
                <a:lnSpc>
                  <a:spcPct val="90000"/>
                </a:lnSpc>
                <a:buFont typeface="Arial" panose="020B0604020202020204" pitchFamily="34" charset="0"/>
                <a:buChar char="•"/>
              </a:pPr>
              <a:r>
                <a:rPr lang="en-US" sz="1200">
                  <a:solidFill>
                    <a:srgbClr val="002060"/>
                  </a:solidFill>
                </a:rPr>
                <a:t>Transition Architecture:</a:t>
              </a:r>
            </a:p>
            <a:p>
              <a:pPr marL="514350" lvl="1" indent="-128588">
                <a:lnSpc>
                  <a:spcPct val="90000"/>
                </a:lnSpc>
                <a:buFont typeface="Arial" panose="020B0604020202020204" pitchFamily="34" charset="0"/>
                <a:buChar char="•"/>
              </a:pPr>
              <a:r>
                <a:rPr lang="en-US" sz="1200">
                  <a:solidFill>
                    <a:srgbClr val="002060"/>
                  </a:solidFill>
                </a:rPr>
                <a:t>Definition of transition states</a:t>
              </a:r>
            </a:p>
            <a:p>
              <a:pPr marL="514350" lvl="1" indent="-128588">
                <a:lnSpc>
                  <a:spcPct val="90000"/>
                </a:lnSpc>
                <a:buFont typeface="Arial" panose="020B0604020202020204" pitchFamily="34" charset="0"/>
                <a:buChar char="•"/>
              </a:pPr>
              <a:r>
                <a:rPr lang="en-US" sz="1200">
                  <a:solidFill>
                    <a:srgbClr val="002060"/>
                  </a:solidFill>
                </a:rPr>
                <a:t>Business Architecture for each transition state</a:t>
              </a:r>
            </a:p>
            <a:p>
              <a:pPr marL="514350" lvl="1" indent="-128588">
                <a:lnSpc>
                  <a:spcPct val="90000"/>
                </a:lnSpc>
                <a:buFont typeface="Arial" panose="020B0604020202020204" pitchFamily="34" charset="0"/>
                <a:buChar char="•"/>
              </a:pPr>
              <a:r>
                <a:rPr lang="en-US" sz="1200">
                  <a:solidFill>
                    <a:srgbClr val="002060"/>
                  </a:solidFill>
                </a:rPr>
                <a:t>Data Architecture for each transition state</a:t>
              </a:r>
            </a:p>
            <a:p>
              <a:pPr marL="514350" lvl="1" indent="-128588">
                <a:lnSpc>
                  <a:spcPct val="90000"/>
                </a:lnSpc>
                <a:buFont typeface="Arial" panose="020B0604020202020204" pitchFamily="34" charset="0"/>
                <a:buChar char="•"/>
              </a:pPr>
              <a:r>
                <a:rPr lang="en-US" sz="1200">
                  <a:solidFill>
                    <a:srgbClr val="002060"/>
                  </a:solidFill>
                </a:rPr>
                <a:t>Application Architecture for each transition state</a:t>
              </a:r>
            </a:p>
            <a:p>
              <a:pPr marL="514350" lvl="1" indent="-128588">
                <a:lnSpc>
                  <a:spcPct val="90000"/>
                </a:lnSpc>
                <a:buFont typeface="Arial" panose="020B0604020202020204" pitchFamily="34" charset="0"/>
                <a:buChar char="•"/>
              </a:pPr>
              <a:r>
                <a:rPr lang="en-US" sz="1200">
                  <a:solidFill>
                    <a:srgbClr val="002060"/>
                  </a:solidFill>
                </a:rPr>
                <a:t>Technology Architecture for each transition state</a:t>
              </a:r>
            </a:p>
            <a:p>
              <a:pPr marL="214313" indent="-171450">
                <a:lnSpc>
                  <a:spcPct val="90000"/>
                </a:lnSpc>
                <a:spcAft>
                  <a:spcPts val="300"/>
                </a:spcAft>
                <a:buFont typeface="Arial" panose="020B0604020202020204" pitchFamily="34" charset="0"/>
                <a:buChar char="•"/>
              </a:pPr>
              <a:endParaRPr lang="en-US" sz="1350"/>
            </a:p>
          </p:txBody>
        </p:sp>
      </p:grpSp>
      <p:pic>
        <p:nvPicPr>
          <p:cNvPr id="6" name="Graphic 5" descr="Roos silhouet">
            <a:extLst>
              <a:ext uri="{FF2B5EF4-FFF2-40B4-BE49-F238E27FC236}">
                <a16:creationId xmlns:a16="http://schemas.microsoft.com/office/drawing/2014/main" id="{525C70E7-EF97-64A6-C15E-285AADC04E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sp>
        <p:nvSpPr>
          <p:cNvPr id="5" name="TextBox 4">
            <a:extLst>
              <a:ext uri="{FF2B5EF4-FFF2-40B4-BE49-F238E27FC236}">
                <a16:creationId xmlns:a16="http://schemas.microsoft.com/office/drawing/2014/main" id="{055F4DFF-7E2E-148B-4972-21349E3D26A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7971210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03B863F-3C05-4D2A-B40F-6FE00DFB70F2}"/>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Requirements Specification</a:t>
            </a:r>
            <a:endParaRPr lang="en-GB" b="1"/>
          </a:p>
        </p:txBody>
      </p:sp>
      <p:sp>
        <p:nvSpPr>
          <p:cNvPr id="4" name="Footer">
            <a:extLst>
              <a:ext uri="{FF2B5EF4-FFF2-40B4-BE49-F238E27FC236}">
                <a16:creationId xmlns:a16="http://schemas.microsoft.com/office/drawing/2014/main" id="{3D712024-939C-4EF1-AD2F-84F0AADC92A2}"/>
              </a:ext>
            </a:extLst>
          </p:cNvPr>
          <p:cNvSpPr>
            <a:spLocks noGrp="1"/>
          </p:cNvSpPr>
          <p:nvPr>
            <p:ph type="ftr" sz="quarter" idx="10"/>
          </p:nvPr>
        </p:nvSpPr>
        <p:spPr>
          <a:xfrm>
            <a:off x="7315200" y="4826000"/>
            <a:ext cx="444500" cy="304800"/>
          </a:xfrm>
        </p:spPr>
        <p:txBody>
          <a:bodyPr/>
          <a:lstStyle/>
          <a:p>
            <a:r>
              <a:rPr lang="en-GB">
                <a:solidFill>
                  <a:schemeClr val="bg1"/>
                </a:solidFill>
              </a:rPr>
              <a:t>10/27</a:t>
            </a:r>
          </a:p>
        </p:txBody>
      </p:sp>
      <p:sp>
        <p:nvSpPr>
          <p:cNvPr id="3" name="Ref">
            <a:extLst>
              <a:ext uri="{FF2B5EF4-FFF2-40B4-BE49-F238E27FC236}">
                <a16:creationId xmlns:a16="http://schemas.microsoft.com/office/drawing/2014/main" id="{FFFCB41D-D1A9-421A-9737-F090DA7405E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68 : §4.2.6</a:t>
            </a:r>
            <a:endParaRPr lang="en-GB" sz="675">
              <a:solidFill>
                <a:schemeClr val="bg1"/>
              </a:solidFill>
              <a:latin typeface="Calibri" panose="020F0502020204030204" pitchFamily="34" charset="0"/>
            </a:endParaRPr>
          </a:p>
        </p:txBody>
      </p:sp>
      <p:sp>
        <p:nvSpPr>
          <p:cNvPr id="13" name="TextBox 12">
            <a:extLst>
              <a:ext uri="{FF2B5EF4-FFF2-40B4-BE49-F238E27FC236}">
                <a16:creationId xmlns:a16="http://schemas.microsoft.com/office/drawing/2014/main" id="{DDA76AA1-BF4A-2F15-4329-C97434EE3435}"/>
              </a:ext>
            </a:extLst>
          </p:cNvPr>
          <p:cNvSpPr txBox="1"/>
          <p:nvPr/>
        </p:nvSpPr>
        <p:spPr>
          <a:xfrm>
            <a:off x="720000" y="630060"/>
            <a:ext cx="7448923" cy="1202531"/>
          </a:xfrm>
          <a:prstGeom prst="rect">
            <a:avLst/>
          </a:prstGeom>
        </p:spPr>
        <p:txBody>
          <a:bodyPr vert="horz" lIns="68580" tIns="34290" rIns="68580" bIns="34290" rtlCol="0">
            <a:normAutofit/>
          </a:bodyPr>
          <a:lstStyle/>
          <a:p>
            <a:pPr>
              <a:lnSpc>
                <a:spcPct val="90000"/>
              </a:lnSpc>
              <a:spcAft>
                <a:spcPts val="450"/>
              </a:spcAft>
            </a:pPr>
            <a:r>
              <a:rPr lang="en-US" sz="1350" b="1"/>
              <a:t>Purpose</a:t>
            </a:r>
          </a:p>
          <a:p>
            <a:pPr marL="42863">
              <a:lnSpc>
                <a:spcPct val="90000"/>
              </a:lnSpc>
              <a:spcAft>
                <a:spcPts val="450"/>
              </a:spcAft>
            </a:pPr>
            <a:r>
              <a:rPr lang="en-US" sz="1200"/>
              <a:t>The Architecture Requirements Specification provides a set of quantitative statements that outline what an implementation project must do in order to comply with the architecture.</a:t>
            </a:r>
          </a:p>
          <a:p>
            <a:pPr marL="257175" indent="-214313">
              <a:lnSpc>
                <a:spcPct val="90000"/>
              </a:lnSpc>
              <a:spcAft>
                <a:spcPts val="450"/>
              </a:spcAft>
              <a:buFont typeface="Wingdings" panose="05000000000000000000" pitchFamily="2" charset="2"/>
              <a:buChar char="q"/>
            </a:pPr>
            <a:r>
              <a:rPr lang="en-US" sz="1200"/>
              <a:t>The Architecture Definition Doc provides a </a:t>
            </a:r>
            <a:r>
              <a:rPr lang="en-US" sz="1200" b="1" u="sng"/>
              <a:t>qualitative</a:t>
            </a:r>
            <a:r>
              <a:rPr lang="en-US" sz="1200"/>
              <a:t> view</a:t>
            </a:r>
          </a:p>
          <a:p>
            <a:pPr marL="257175" indent="-214313">
              <a:lnSpc>
                <a:spcPct val="90000"/>
              </a:lnSpc>
              <a:spcAft>
                <a:spcPts val="450"/>
              </a:spcAft>
              <a:buFont typeface="Wingdings" panose="05000000000000000000" pitchFamily="2" charset="2"/>
              <a:buChar char="q"/>
            </a:pPr>
            <a:r>
              <a:rPr lang="en-US" sz="1200"/>
              <a:t>The Architecture Requirements Specification provides a </a:t>
            </a:r>
            <a:r>
              <a:rPr lang="en-US" sz="1200" b="1" u="sng"/>
              <a:t>quantitative </a:t>
            </a:r>
            <a:r>
              <a:rPr lang="en-US" sz="1200"/>
              <a:t>view</a:t>
            </a:r>
          </a:p>
          <a:p>
            <a:pPr marL="42863">
              <a:lnSpc>
                <a:spcPct val="90000"/>
              </a:lnSpc>
              <a:spcAft>
                <a:spcPts val="450"/>
              </a:spcAft>
            </a:pPr>
            <a:endParaRPr lang="en-US" sz="1350"/>
          </a:p>
        </p:txBody>
      </p:sp>
      <p:sp>
        <p:nvSpPr>
          <p:cNvPr id="15" name="Rectangle: Rounded Corners 14">
            <a:extLst>
              <a:ext uri="{FF2B5EF4-FFF2-40B4-BE49-F238E27FC236}">
                <a16:creationId xmlns:a16="http://schemas.microsoft.com/office/drawing/2014/main" id="{1567D964-EDD4-2C74-A909-55BDF3CAA2A0}"/>
              </a:ext>
            </a:extLst>
          </p:cNvPr>
          <p:cNvSpPr/>
          <p:nvPr/>
        </p:nvSpPr>
        <p:spPr>
          <a:xfrm>
            <a:off x="1658949" y="4080260"/>
            <a:ext cx="5265490" cy="623292"/>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75" b="1">
                <a:solidFill>
                  <a:srgbClr val="002060"/>
                </a:solidFill>
              </a:rPr>
              <a:t>Note</a:t>
            </a:r>
          </a:p>
          <a:p>
            <a:r>
              <a:rPr lang="en-US" sz="1275">
                <a:solidFill>
                  <a:srgbClr val="2F528F"/>
                </a:solidFill>
              </a:rPr>
              <a:t>Requirements can come from anywhere – the initial triggering set, usually from the sponsor/stakeholder, is always to be considered a minimum set.</a:t>
            </a:r>
            <a:endParaRPr lang="en-US" sz="1275"/>
          </a:p>
        </p:txBody>
      </p:sp>
      <p:grpSp>
        <p:nvGrpSpPr>
          <p:cNvPr id="5" name="Group 4">
            <a:extLst>
              <a:ext uri="{FF2B5EF4-FFF2-40B4-BE49-F238E27FC236}">
                <a16:creationId xmlns:a16="http://schemas.microsoft.com/office/drawing/2014/main" id="{C98CA859-36F3-2167-4220-F51828EBDA61}"/>
              </a:ext>
            </a:extLst>
          </p:cNvPr>
          <p:cNvGrpSpPr/>
          <p:nvPr/>
        </p:nvGrpSpPr>
        <p:grpSpPr>
          <a:xfrm>
            <a:off x="315454" y="1901166"/>
            <a:ext cx="7083137" cy="2075069"/>
            <a:chOff x="458619" y="2268287"/>
            <a:chExt cx="9444173" cy="2766759"/>
          </a:xfrm>
        </p:grpSpPr>
        <p:grpSp>
          <p:nvGrpSpPr>
            <p:cNvPr id="9" name="Group 8">
              <a:extLst>
                <a:ext uri="{FF2B5EF4-FFF2-40B4-BE49-F238E27FC236}">
                  <a16:creationId xmlns:a16="http://schemas.microsoft.com/office/drawing/2014/main" id="{2DD6B873-A288-B73E-5D22-EA276BC9CBC0}"/>
                </a:ext>
              </a:extLst>
            </p:cNvPr>
            <p:cNvGrpSpPr/>
            <p:nvPr/>
          </p:nvGrpSpPr>
          <p:grpSpPr>
            <a:xfrm>
              <a:off x="458619" y="2268287"/>
              <a:ext cx="4888119" cy="2606883"/>
              <a:chOff x="461077" y="2361477"/>
              <a:chExt cx="3565478" cy="2620090"/>
            </a:xfrm>
          </p:grpSpPr>
          <p:pic>
            <p:nvPicPr>
              <p:cNvPr id="10" name="Graphic 9" descr="Krant silhouet">
                <a:extLst>
                  <a:ext uri="{FF2B5EF4-FFF2-40B4-BE49-F238E27FC236}">
                    <a16:creationId xmlns:a16="http://schemas.microsoft.com/office/drawing/2014/main" id="{E54D92BD-F3D6-B581-7AEF-65B9D2DFF3B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461077" y="2361477"/>
                <a:ext cx="360000" cy="360000"/>
              </a:xfrm>
              <a:prstGeom prst="rect">
                <a:avLst/>
              </a:prstGeom>
            </p:spPr>
          </p:pic>
          <p:sp>
            <p:nvSpPr>
              <p:cNvPr id="11" name="TextBox 10">
                <a:extLst>
                  <a:ext uri="{FF2B5EF4-FFF2-40B4-BE49-F238E27FC236}">
                    <a16:creationId xmlns:a16="http://schemas.microsoft.com/office/drawing/2014/main" id="{421FF073-BFAB-52A4-4DF0-A5ACDDCC1115}"/>
                  </a:ext>
                </a:extLst>
              </p:cNvPr>
              <p:cNvSpPr txBox="1"/>
              <p:nvPr/>
            </p:nvSpPr>
            <p:spPr>
              <a:xfrm>
                <a:off x="854517" y="2383321"/>
                <a:ext cx="3172038" cy="2598246"/>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an Architecture Requirements Specification are:</a:t>
                </a:r>
              </a:p>
              <a:p>
                <a:pPr marL="214313" indent="-171450">
                  <a:lnSpc>
                    <a:spcPct val="90000"/>
                  </a:lnSpc>
                  <a:spcAft>
                    <a:spcPts val="450"/>
                  </a:spcAft>
                  <a:buFont typeface="Arial" panose="020B0604020202020204" pitchFamily="34" charset="0"/>
                  <a:buChar char="•"/>
                </a:pPr>
                <a:r>
                  <a:rPr lang="en-US" sz="1200"/>
                  <a:t>Success measures</a:t>
                </a:r>
              </a:p>
              <a:p>
                <a:pPr marL="214313" indent="-171450">
                  <a:lnSpc>
                    <a:spcPct val="90000"/>
                  </a:lnSpc>
                  <a:spcAft>
                    <a:spcPts val="450"/>
                  </a:spcAft>
                  <a:buFont typeface="Arial" panose="020B0604020202020204" pitchFamily="34" charset="0"/>
                  <a:buChar char="•"/>
                </a:pPr>
                <a:r>
                  <a:rPr lang="en-US" sz="1200"/>
                  <a:t>Architecture requirements</a:t>
                </a:r>
              </a:p>
              <a:p>
                <a:pPr marL="214313" indent="-171450">
                  <a:lnSpc>
                    <a:spcPct val="90000"/>
                  </a:lnSpc>
                  <a:spcAft>
                    <a:spcPts val="450"/>
                  </a:spcAft>
                  <a:buFont typeface="Arial" panose="020B0604020202020204" pitchFamily="34" charset="0"/>
                  <a:buChar char="•"/>
                </a:pPr>
                <a:r>
                  <a:rPr lang="en-US" sz="1200"/>
                  <a:t>Business service contracts</a:t>
                </a:r>
              </a:p>
              <a:p>
                <a:pPr marL="214313" indent="-171450">
                  <a:lnSpc>
                    <a:spcPct val="90000"/>
                  </a:lnSpc>
                  <a:spcAft>
                    <a:spcPts val="450"/>
                  </a:spcAft>
                  <a:buFont typeface="Arial" panose="020B0604020202020204" pitchFamily="34" charset="0"/>
                  <a:buChar char="•"/>
                </a:pPr>
                <a:r>
                  <a:rPr lang="en-US" sz="1200"/>
                  <a:t>Application service contracts</a:t>
                </a:r>
              </a:p>
              <a:p>
                <a:pPr marL="214313" indent="-171450">
                  <a:lnSpc>
                    <a:spcPct val="90000"/>
                  </a:lnSpc>
                  <a:spcAft>
                    <a:spcPts val="450"/>
                  </a:spcAft>
                  <a:buFont typeface="Arial" panose="020B0604020202020204" pitchFamily="34" charset="0"/>
                  <a:buChar char="•"/>
                </a:pPr>
                <a:r>
                  <a:rPr lang="en-US" sz="1200"/>
                  <a:t>Implementation guidelines</a:t>
                </a:r>
              </a:p>
              <a:p>
                <a:pPr marL="214313" indent="-171450">
                  <a:lnSpc>
                    <a:spcPct val="90000"/>
                  </a:lnSpc>
                  <a:spcAft>
                    <a:spcPts val="450"/>
                  </a:spcAft>
                  <a:buFont typeface="Arial" panose="020B0604020202020204" pitchFamily="34" charset="0"/>
                  <a:buChar char="•"/>
                </a:pPr>
                <a:r>
                  <a:rPr lang="en-US" sz="1200"/>
                  <a:t>Implementation specifications</a:t>
                </a:r>
              </a:p>
            </p:txBody>
          </p:sp>
        </p:grpSp>
        <p:sp>
          <p:nvSpPr>
            <p:cNvPr id="16" name="TextBox 15">
              <a:extLst>
                <a:ext uri="{FF2B5EF4-FFF2-40B4-BE49-F238E27FC236}">
                  <a16:creationId xmlns:a16="http://schemas.microsoft.com/office/drawing/2014/main" id="{467B4084-6D26-0B0B-1644-79292779F1BF}"/>
                </a:ext>
              </a:extLst>
            </p:cNvPr>
            <p:cNvSpPr txBox="1"/>
            <p:nvPr/>
          </p:nvSpPr>
          <p:spPr>
            <a:xfrm>
              <a:off x="6010264" y="3147729"/>
              <a:ext cx="3892528" cy="1887317"/>
            </a:xfrm>
            <a:prstGeom prst="rect">
              <a:avLst/>
            </a:prstGeom>
          </p:spPr>
          <p:txBody>
            <a:bodyPr vert="horz" lIns="68580" tIns="34290" rIns="68580" bIns="34290" rtlCol="0">
              <a:noAutofit/>
            </a:bodyPr>
            <a:lstStyle/>
            <a:p>
              <a:pPr marL="214313" indent="-171450">
                <a:lnSpc>
                  <a:spcPct val="90000"/>
                </a:lnSpc>
                <a:spcAft>
                  <a:spcPts val="450"/>
                </a:spcAft>
                <a:buFont typeface="Arial" panose="020B0604020202020204" pitchFamily="34" charset="0"/>
                <a:buChar char="•"/>
              </a:pPr>
              <a:r>
                <a:rPr lang="en-US" sz="1200"/>
                <a:t>Implementation standards</a:t>
              </a:r>
            </a:p>
            <a:p>
              <a:pPr marL="214313" indent="-171450">
                <a:lnSpc>
                  <a:spcPct val="90000"/>
                </a:lnSpc>
                <a:spcAft>
                  <a:spcPts val="450"/>
                </a:spcAft>
                <a:buFont typeface="Arial" panose="020B0604020202020204" pitchFamily="34" charset="0"/>
                <a:buChar char="•"/>
              </a:pPr>
              <a:r>
                <a:rPr lang="en-US" sz="1200"/>
                <a:t>Interoperability requirements</a:t>
              </a:r>
            </a:p>
            <a:p>
              <a:pPr marL="214313" indent="-171450">
                <a:lnSpc>
                  <a:spcPct val="90000"/>
                </a:lnSpc>
                <a:spcAft>
                  <a:spcPts val="450"/>
                </a:spcAft>
                <a:buFont typeface="Arial" panose="020B0604020202020204" pitchFamily="34" charset="0"/>
                <a:buChar char="•"/>
              </a:pPr>
              <a:r>
                <a:rPr lang="en-US" sz="1200"/>
                <a:t>IT Service Management requirements</a:t>
              </a:r>
            </a:p>
            <a:p>
              <a:pPr marL="214313" indent="-171450">
                <a:lnSpc>
                  <a:spcPct val="90000"/>
                </a:lnSpc>
                <a:spcAft>
                  <a:spcPts val="450"/>
                </a:spcAft>
                <a:buFont typeface="Arial" panose="020B0604020202020204" pitchFamily="34" charset="0"/>
                <a:buChar char="•"/>
              </a:pPr>
              <a:r>
                <a:rPr lang="en-US" sz="1200"/>
                <a:t>Constraints</a:t>
              </a:r>
            </a:p>
            <a:p>
              <a:pPr marL="214313" indent="-171450">
                <a:lnSpc>
                  <a:spcPct val="90000"/>
                </a:lnSpc>
                <a:spcAft>
                  <a:spcPts val="450"/>
                </a:spcAft>
                <a:buFont typeface="Arial" panose="020B0604020202020204" pitchFamily="34" charset="0"/>
                <a:buChar char="•"/>
              </a:pPr>
              <a:r>
                <a:rPr lang="en-US" sz="1200"/>
                <a:t>Assumptions</a:t>
              </a:r>
            </a:p>
          </p:txBody>
        </p:sp>
      </p:grpSp>
      <p:pic>
        <p:nvPicPr>
          <p:cNvPr id="7" name="Graphic 6" descr="Roos silhouet">
            <a:extLst>
              <a:ext uri="{FF2B5EF4-FFF2-40B4-BE49-F238E27FC236}">
                <a16:creationId xmlns:a16="http://schemas.microsoft.com/office/drawing/2014/main" id="{A49FE103-BD08-E591-22BF-9003E9ECFE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sp>
        <p:nvSpPr>
          <p:cNvPr id="6" name="TextBox 5">
            <a:extLst>
              <a:ext uri="{FF2B5EF4-FFF2-40B4-BE49-F238E27FC236}">
                <a16:creationId xmlns:a16="http://schemas.microsoft.com/office/drawing/2014/main" id="{9A885889-E35C-812C-A6AA-523FE6C5E40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414836335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B292918-B0E5-4902-BCDC-D4D11A8887E6}"/>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Architecture Principles</a:t>
            </a:r>
            <a:endParaRPr lang="en-GB" b="1"/>
          </a:p>
        </p:txBody>
      </p:sp>
      <p:sp>
        <p:nvSpPr>
          <p:cNvPr id="4" name="Footer">
            <a:extLst>
              <a:ext uri="{FF2B5EF4-FFF2-40B4-BE49-F238E27FC236}">
                <a16:creationId xmlns:a16="http://schemas.microsoft.com/office/drawing/2014/main" id="{2C26BBFD-2E97-4320-9BCF-5196E405653B}"/>
              </a:ext>
            </a:extLst>
          </p:cNvPr>
          <p:cNvSpPr>
            <a:spLocks noGrp="1"/>
          </p:cNvSpPr>
          <p:nvPr>
            <p:ph type="ftr" sz="quarter" idx="10"/>
          </p:nvPr>
        </p:nvSpPr>
        <p:spPr>
          <a:xfrm>
            <a:off x="7315200" y="4826000"/>
            <a:ext cx="444500" cy="304800"/>
          </a:xfrm>
        </p:spPr>
        <p:txBody>
          <a:bodyPr/>
          <a:lstStyle/>
          <a:p>
            <a:r>
              <a:rPr lang="en-GB">
                <a:solidFill>
                  <a:schemeClr val="bg1"/>
                </a:solidFill>
              </a:rPr>
              <a:t>11/27</a:t>
            </a:r>
          </a:p>
        </p:txBody>
      </p:sp>
      <p:sp>
        <p:nvSpPr>
          <p:cNvPr id="3" name="Ref">
            <a:extLst>
              <a:ext uri="{FF2B5EF4-FFF2-40B4-BE49-F238E27FC236}">
                <a16:creationId xmlns:a16="http://schemas.microsoft.com/office/drawing/2014/main" id="{65A181FF-CE28-408D-9A8C-BB857D8FB226}"/>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67 : §4.2.4</a:t>
            </a:r>
            <a:endParaRPr lang="en-GB" sz="675">
              <a:solidFill>
                <a:schemeClr val="bg1"/>
              </a:solidFill>
              <a:latin typeface="Calibri" panose="020F0502020204030204" pitchFamily="34" charset="0"/>
            </a:endParaRPr>
          </a:p>
        </p:txBody>
      </p:sp>
      <p:sp>
        <p:nvSpPr>
          <p:cNvPr id="10" name="TextBox 9">
            <a:extLst>
              <a:ext uri="{FF2B5EF4-FFF2-40B4-BE49-F238E27FC236}">
                <a16:creationId xmlns:a16="http://schemas.microsoft.com/office/drawing/2014/main" id="{667D046E-4121-5AFA-7F85-3663C7C4F249}"/>
              </a:ext>
            </a:extLst>
          </p:cNvPr>
          <p:cNvSpPr txBox="1"/>
          <p:nvPr/>
        </p:nvSpPr>
        <p:spPr>
          <a:xfrm>
            <a:off x="729624" y="639639"/>
            <a:ext cx="8429661" cy="796038"/>
          </a:xfrm>
          <a:prstGeom prst="rect">
            <a:avLst/>
          </a:prstGeom>
        </p:spPr>
        <p:txBody>
          <a:bodyPr vert="horz" lIns="68580" tIns="34290" rIns="68580" bIns="34290" rtlCol="0">
            <a:normAutofit lnSpcReduction="10000"/>
          </a:bodyPr>
          <a:lstStyle/>
          <a:p>
            <a:pPr>
              <a:lnSpc>
                <a:spcPct val="90000"/>
              </a:lnSpc>
              <a:spcAft>
                <a:spcPts val="450"/>
              </a:spcAft>
            </a:pPr>
            <a:r>
              <a:rPr lang="en-US" sz="1500" b="1"/>
              <a:t>Purpose</a:t>
            </a:r>
          </a:p>
          <a:p>
            <a:pPr marL="42863">
              <a:lnSpc>
                <a:spcPct val="90000"/>
              </a:lnSpc>
              <a:spcAft>
                <a:spcPts val="450"/>
              </a:spcAft>
            </a:pPr>
            <a:r>
              <a:rPr lang="en-US" sz="1350"/>
              <a:t>Principles are general rules and guidelines, intended to be enduring and seldom amended.</a:t>
            </a:r>
          </a:p>
          <a:p>
            <a:pPr marL="42863">
              <a:lnSpc>
                <a:spcPct val="90000"/>
              </a:lnSpc>
              <a:spcAft>
                <a:spcPts val="450"/>
              </a:spcAft>
            </a:pPr>
            <a:r>
              <a:rPr lang="en-US" sz="1350"/>
              <a:t>Principles may be just one element in a structured set of ideas.</a:t>
            </a:r>
            <a:endParaRPr lang="en-US" sz="1350" b="1" u="sng"/>
          </a:p>
          <a:p>
            <a:pPr marL="42863">
              <a:lnSpc>
                <a:spcPct val="90000"/>
              </a:lnSpc>
              <a:spcAft>
                <a:spcPts val="450"/>
              </a:spcAft>
            </a:pPr>
            <a:endParaRPr lang="en-US" sz="1350"/>
          </a:p>
        </p:txBody>
      </p:sp>
      <p:sp>
        <p:nvSpPr>
          <p:cNvPr id="15" name="Rectangle: Rounded Corners 14">
            <a:extLst>
              <a:ext uri="{FF2B5EF4-FFF2-40B4-BE49-F238E27FC236}">
                <a16:creationId xmlns:a16="http://schemas.microsoft.com/office/drawing/2014/main" id="{2ACD08F8-856F-4930-5CC7-10F5C5BC6FA7}"/>
              </a:ext>
            </a:extLst>
          </p:cNvPr>
          <p:cNvSpPr/>
          <p:nvPr/>
        </p:nvSpPr>
        <p:spPr>
          <a:xfrm>
            <a:off x="1815027" y="3655358"/>
            <a:ext cx="5786169" cy="941111"/>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b="1">
                <a:solidFill>
                  <a:srgbClr val="002060"/>
                </a:solidFill>
              </a:rPr>
              <a:t>Note</a:t>
            </a:r>
          </a:p>
          <a:p>
            <a:r>
              <a:rPr lang="en-US" sz="1350">
                <a:solidFill>
                  <a:srgbClr val="2F528F"/>
                </a:solidFill>
              </a:rPr>
              <a:t>Adhering to Principles is important in assuring the integrity of EA output.</a:t>
            </a:r>
          </a:p>
          <a:p>
            <a:endParaRPr lang="en-US" sz="1350"/>
          </a:p>
        </p:txBody>
      </p:sp>
      <p:grpSp>
        <p:nvGrpSpPr>
          <p:cNvPr id="17" name="Group 16">
            <a:extLst>
              <a:ext uri="{FF2B5EF4-FFF2-40B4-BE49-F238E27FC236}">
                <a16:creationId xmlns:a16="http://schemas.microsoft.com/office/drawing/2014/main" id="{3482566F-7E05-64F4-72FA-C36A53B91CBD}"/>
              </a:ext>
            </a:extLst>
          </p:cNvPr>
          <p:cNvGrpSpPr/>
          <p:nvPr/>
        </p:nvGrpSpPr>
        <p:grpSpPr>
          <a:xfrm>
            <a:off x="315486" y="1821480"/>
            <a:ext cx="6232303" cy="1555374"/>
            <a:chOff x="392611" y="2315195"/>
            <a:chExt cx="6061261" cy="2084339"/>
          </a:xfrm>
        </p:grpSpPr>
        <p:pic>
          <p:nvPicPr>
            <p:cNvPr id="19" name="Graphic 18" descr="Krant silhouet">
              <a:extLst>
                <a:ext uri="{FF2B5EF4-FFF2-40B4-BE49-F238E27FC236}">
                  <a16:creationId xmlns:a16="http://schemas.microsoft.com/office/drawing/2014/main" id="{D40973B9-BD8E-473E-A376-44B818C6194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92611" y="2321049"/>
              <a:ext cx="360000" cy="360000"/>
            </a:xfrm>
            <a:prstGeom prst="rect">
              <a:avLst/>
            </a:prstGeom>
          </p:spPr>
        </p:pic>
        <p:sp>
          <p:nvSpPr>
            <p:cNvPr id="20" name="TextBox 19">
              <a:extLst>
                <a:ext uri="{FF2B5EF4-FFF2-40B4-BE49-F238E27FC236}">
                  <a16:creationId xmlns:a16="http://schemas.microsoft.com/office/drawing/2014/main" id="{0B777079-AE4D-0B07-D1CE-9D9CC0203875}"/>
                </a:ext>
              </a:extLst>
            </p:cNvPr>
            <p:cNvSpPr txBox="1"/>
            <p:nvPr/>
          </p:nvSpPr>
          <p:spPr>
            <a:xfrm>
              <a:off x="795382" y="2315195"/>
              <a:ext cx="5658490" cy="2084339"/>
            </a:xfrm>
            <a:prstGeom prst="rect">
              <a:avLst/>
            </a:prstGeom>
          </p:spPr>
          <p:txBody>
            <a:bodyPr vert="horz" lIns="68580" tIns="34290" rIns="68580" bIns="34290" rtlCol="0">
              <a:noAutofit/>
            </a:bodyPr>
            <a:lstStyle/>
            <a:p>
              <a:pPr>
                <a:lnSpc>
                  <a:spcPct val="90000"/>
                </a:lnSpc>
                <a:spcAft>
                  <a:spcPts val="450"/>
                </a:spcAft>
              </a:pPr>
              <a:r>
                <a:rPr lang="en-US" sz="1500" b="1">
                  <a:solidFill>
                    <a:srgbClr val="002060"/>
                  </a:solidFill>
                </a:rPr>
                <a:t>Content</a:t>
              </a:r>
            </a:p>
            <a:p>
              <a:pPr marL="42863">
                <a:lnSpc>
                  <a:spcPct val="90000"/>
                </a:lnSpc>
                <a:spcAft>
                  <a:spcPts val="450"/>
                </a:spcAft>
              </a:pPr>
              <a:r>
                <a:rPr lang="en-US" sz="1200">
                  <a:solidFill>
                    <a:srgbClr val="002060"/>
                  </a:solidFill>
                </a:rPr>
                <a:t>See the TOGAF Standard — ADM Techniques for guidelines and a detailed set of generic Architecture Principles, including:</a:t>
              </a:r>
            </a:p>
            <a:p>
              <a:pPr marL="257175" indent="-214313">
                <a:lnSpc>
                  <a:spcPct val="90000"/>
                </a:lnSpc>
                <a:spcAft>
                  <a:spcPts val="450"/>
                </a:spcAft>
                <a:buFont typeface="Arial" panose="020B0604020202020204" pitchFamily="34" charset="0"/>
                <a:buChar char="•"/>
              </a:pPr>
              <a:r>
                <a:rPr lang="en-US" sz="1200">
                  <a:solidFill>
                    <a:srgbClr val="002060"/>
                  </a:solidFill>
                </a:rPr>
                <a:t>Business principles </a:t>
              </a:r>
            </a:p>
            <a:p>
              <a:pPr marL="257175" indent="-214313">
                <a:lnSpc>
                  <a:spcPct val="90000"/>
                </a:lnSpc>
                <a:spcAft>
                  <a:spcPts val="450"/>
                </a:spcAft>
                <a:buFont typeface="Arial" panose="020B0604020202020204" pitchFamily="34" charset="0"/>
                <a:buChar char="•"/>
              </a:pPr>
              <a:r>
                <a:rPr lang="en-US" sz="1200">
                  <a:solidFill>
                    <a:srgbClr val="002060"/>
                  </a:solidFill>
                </a:rPr>
                <a:t>Data principles</a:t>
              </a:r>
            </a:p>
            <a:p>
              <a:pPr marL="257175" indent="-214313">
                <a:lnSpc>
                  <a:spcPct val="90000"/>
                </a:lnSpc>
                <a:spcAft>
                  <a:spcPts val="450"/>
                </a:spcAft>
                <a:buFont typeface="Arial" panose="020B0604020202020204" pitchFamily="34" charset="0"/>
                <a:buChar char="•"/>
              </a:pPr>
              <a:r>
                <a:rPr lang="en-US" sz="1200">
                  <a:solidFill>
                    <a:srgbClr val="002060"/>
                  </a:solidFill>
                </a:rPr>
                <a:t>Application principles</a:t>
              </a:r>
            </a:p>
            <a:p>
              <a:pPr marL="257175" indent="-214313">
                <a:lnSpc>
                  <a:spcPct val="90000"/>
                </a:lnSpc>
                <a:spcAft>
                  <a:spcPts val="450"/>
                </a:spcAft>
                <a:buFont typeface="Arial" panose="020B0604020202020204" pitchFamily="34" charset="0"/>
                <a:buChar char="•"/>
              </a:pPr>
              <a:r>
                <a:rPr lang="en-US" sz="1200">
                  <a:solidFill>
                    <a:srgbClr val="002060"/>
                  </a:solidFill>
                </a:rPr>
                <a:t>Technology principles</a:t>
              </a:r>
            </a:p>
            <a:p>
              <a:pPr marL="214313" indent="-171450">
                <a:lnSpc>
                  <a:spcPct val="90000"/>
                </a:lnSpc>
                <a:spcAft>
                  <a:spcPts val="450"/>
                </a:spcAft>
                <a:buFont typeface="Arial" panose="020B0604020202020204" pitchFamily="34" charset="0"/>
                <a:buChar char="•"/>
              </a:pPr>
              <a:endParaRPr lang="en-US" sz="1350"/>
            </a:p>
          </p:txBody>
        </p:sp>
      </p:grpSp>
      <p:pic>
        <p:nvPicPr>
          <p:cNvPr id="5" name="Picture 4">
            <a:extLst>
              <a:ext uri="{FF2B5EF4-FFF2-40B4-BE49-F238E27FC236}">
                <a16:creationId xmlns:a16="http://schemas.microsoft.com/office/drawing/2014/main" id="{224F1BF5-BA41-19A2-9ED9-C78F8F2C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004" y="107981"/>
            <a:ext cx="198815" cy="198815"/>
          </a:xfrm>
          <a:prstGeom prst="rect">
            <a:avLst/>
          </a:prstGeom>
        </p:spPr>
      </p:pic>
      <p:pic>
        <p:nvPicPr>
          <p:cNvPr id="7" name="Graphic 6" descr="Roos silhouet">
            <a:extLst>
              <a:ext uri="{FF2B5EF4-FFF2-40B4-BE49-F238E27FC236}">
                <a16:creationId xmlns:a16="http://schemas.microsoft.com/office/drawing/2014/main" id="{5CF18655-7473-70EE-3335-6D0DDF6E9F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6" name="TextBox 5">
            <a:extLst>
              <a:ext uri="{FF2B5EF4-FFF2-40B4-BE49-F238E27FC236}">
                <a16:creationId xmlns:a16="http://schemas.microsoft.com/office/drawing/2014/main" id="{96D34D00-5E1D-3E1F-4B2E-AA806C77282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71203136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B8D282-6B8C-60B9-C9FB-686F260014DC}"/>
              </a:ext>
            </a:extLst>
          </p:cNvPr>
          <p:cNvSpPr/>
          <p:nvPr/>
        </p:nvSpPr>
        <p:spPr>
          <a:xfrm>
            <a:off x="0" y="2051317"/>
            <a:ext cx="9144000" cy="1684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a:extLst>
              <a:ext uri="{FF2B5EF4-FFF2-40B4-BE49-F238E27FC236}">
                <a16:creationId xmlns:a16="http://schemas.microsoft.com/office/drawing/2014/main" id="{9A8A0D20-9527-4C3A-8499-C1D20BE1C6DE}"/>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Roadmap – 01/02</a:t>
            </a:r>
            <a:endParaRPr lang="en-GB" b="1"/>
          </a:p>
        </p:txBody>
      </p:sp>
      <p:sp>
        <p:nvSpPr>
          <p:cNvPr id="4" name="Footer">
            <a:extLst>
              <a:ext uri="{FF2B5EF4-FFF2-40B4-BE49-F238E27FC236}">
                <a16:creationId xmlns:a16="http://schemas.microsoft.com/office/drawing/2014/main" id="{61AD226F-32D1-419C-836C-2F4035D79F8E}"/>
              </a:ext>
            </a:extLst>
          </p:cNvPr>
          <p:cNvSpPr>
            <a:spLocks noGrp="1"/>
          </p:cNvSpPr>
          <p:nvPr>
            <p:ph type="ftr" sz="quarter" idx="10"/>
          </p:nvPr>
        </p:nvSpPr>
        <p:spPr>
          <a:xfrm>
            <a:off x="7315200" y="4826000"/>
            <a:ext cx="444500" cy="304800"/>
          </a:xfrm>
        </p:spPr>
        <p:txBody>
          <a:bodyPr/>
          <a:lstStyle/>
          <a:p>
            <a:r>
              <a:rPr lang="en-GB">
                <a:solidFill>
                  <a:schemeClr val="bg1"/>
                </a:solidFill>
              </a:rPr>
              <a:t>12/27</a:t>
            </a:r>
          </a:p>
        </p:txBody>
      </p:sp>
      <p:sp>
        <p:nvSpPr>
          <p:cNvPr id="3" name="Ref">
            <a:extLst>
              <a:ext uri="{FF2B5EF4-FFF2-40B4-BE49-F238E27FC236}">
                <a16:creationId xmlns:a16="http://schemas.microsoft.com/office/drawing/2014/main" id="{189FFB26-1866-4BC7-B94E-6E2F13FD583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69 : §4.2.7</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812A624A-3C9F-4C91-B040-829D96EAC719}"/>
              </a:ext>
            </a:extLst>
          </p:cNvPr>
          <p:cNvSpPr txBox="1"/>
          <p:nvPr/>
        </p:nvSpPr>
        <p:spPr>
          <a:xfrm>
            <a:off x="697515" y="607575"/>
            <a:ext cx="8240485" cy="484748"/>
          </a:xfrm>
          <a:prstGeom prst="rect">
            <a:avLst/>
          </a:prstGeom>
          <a:noFill/>
        </p:spPr>
        <p:txBody>
          <a:bodyPr wrap="square">
            <a:spAutoFit/>
          </a:bodyPr>
          <a:lstStyle/>
          <a:p>
            <a:r>
              <a:rPr lang="en-GB" sz="1350" b="1">
                <a:solidFill>
                  <a:srgbClr val="2F528F"/>
                </a:solidFill>
                <a:latin typeface="Calibri" panose="020F0502020204030204" pitchFamily="34" charset="0"/>
              </a:rPr>
              <a:t>Purpose</a:t>
            </a:r>
          </a:p>
          <a:p>
            <a:r>
              <a:rPr lang="en-GB" sz="1200">
                <a:solidFill>
                  <a:srgbClr val="2F528F"/>
                </a:solidFill>
                <a:latin typeface="Calibri" panose="020F0502020204030204" pitchFamily="34" charset="0"/>
              </a:rPr>
              <a:t>The Architecture Roadmap:</a:t>
            </a:r>
          </a:p>
        </p:txBody>
      </p:sp>
      <p:graphicFrame>
        <p:nvGraphicFramePr>
          <p:cNvPr id="8" name="TextBox 2">
            <a:extLst>
              <a:ext uri="{FF2B5EF4-FFF2-40B4-BE49-F238E27FC236}">
                <a16:creationId xmlns:a16="http://schemas.microsoft.com/office/drawing/2014/main" id="{ECEACF90-FDD0-712D-261C-A66025FA76BC}"/>
              </a:ext>
            </a:extLst>
          </p:cNvPr>
          <p:cNvGraphicFramePr/>
          <p:nvPr/>
        </p:nvGraphicFramePr>
        <p:xfrm>
          <a:off x="139449" y="1596966"/>
          <a:ext cx="8841911" cy="265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0F34C40B-ED57-797B-6F3F-CB95158FF0B9}"/>
              </a:ext>
            </a:extLst>
          </p:cNvPr>
          <p:cNvPicPr>
            <a:picLocks noChangeAspect="1"/>
          </p:cNvPicPr>
          <p:nvPr/>
        </p:nvPicPr>
        <p:blipFill>
          <a:blip r:embed="rId8">
            <a:duotone>
              <a:schemeClr val="accent5">
                <a:shade val="45000"/>
                <a:satMod val="135000"/>
              </a:schemeClr>
              <a:prstClr val="white"/>
            </a:duotone>
          </a:blip>
          <a:stretch>
            <a:fillRect/>
          </a:stretch>
        </p:blipFill>
        <p:spPr>
          <a:xfrm>
            <a:off x="4331827" y="680665"/>
            <a:ext cx="755241" cy="755241"/>
          </a:xfrm>
          <a:prstGeom prst="rect">
            <a:avLst/>
          </a:prstGeom>
        </p:spPr>
      </p:pic>
      <p:sp>
        <p:nvSpPr>
          <p:cNvPr id="6" name="TextBox 5">
            <a:extLst>
              <a:ext uri="{FF2B5EF4-FFF2-40B4-BE49-F238E27FC236}">
                <a16:creationId xmlns:a16="http://schemas.microsoft.com/office/drawing/2014/main" id="{8D9CE5E3-D555-A106-C055-7A9F32FAD805}"/>
              </a:ext>
            </a:extLst>
          </p:cNvPr>
          <p:cNvSpPr txBox="1"/>
          <p:nvPr/>
        </p:nvSpPr>
        <p:spPr>
          <a:xfrm>
            <a:off x="3636676" y="1461362"/>
            <a:ext cx="2237173" cy="196208"/>
          </a:xfrm>
          <a:prstGeom prst="rect">
            <a:avLst/>
          </a:prstGeom>
          <a:noFill/>
        </p:spPr>
        <p:txBody>
          <a:bodyPr wrap="square" rtlCol="0">
            <a:spAutoFit/>
          </a:bodyPr>
          <a:lstStyle/>
          <a:p>
            <a:pPr algn="ctr"/>
            <a:r>
              <a:rPr lang="en-US" sz="825"/>
              <a:t>Illustration: Roadmap</a:t>
            </a:r>
            <a:endParaRPr lang="en-NL" sz="825"/>
          </a:p>
        </p:txBody>
      </p:sp>
      <p:pic>
        <p:nvPicPr>
          <p:cNvPr id="10" name="Graphic 9" descr="Roos silhouet">
            <a:extLst>
              <a:ext uri="{FF2B5EF4-FFF2-40B4-BE49-F238E27FC236}">
                <a16:creationId xmlns:a16="http://schemas.microsoft.com/office/drawing/2014/main" id="{D092FE1C-51F8-8B21-976F-686DAD4A31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4990" y="630060"/>
            <a:ext cx="256236" cy="219872"/>
          </a:xfrm>
          <a:prstGeom prst="rect">
            <a:avLst/>
          </a:prstGeom>
        </p:spPr>
      </p:pic>
      <p:sp>
        <p:nvSpPr>
          <p:cNvPr id="11" name="TextBox 10">
            <a:extLst>
              <a:ext uri="{FF2B5EF4-FFF2-40B4-BE49-F238E27FC236}">
                <a16:creationId xmlns:a16="http://schemas.microsoft.com/office/drawing/2014/main" id="{23FCB6D9-5B5C-DBBB-3E12-D0773D39C03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3126352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8A0D20-9527-4C3A-8499-C1D20BE1C6DE}"/>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Roadmap – 02/02</a:t>
            </a:r>
            <a:endParaRPr lang="en-GB"/>
          </a:p>
        </p:txBody>
      </p:sp>
      <p:sp>
        <p:nvSpPr>
          <p:cNvPr id="4" name="Footer">
            <a:extLst>
              <a:ext uri="{FF2B5EF4-FFF2-40B4-BE49-F238E27FC236}">
                <a16:creationId xmlns:a16="http://schemas.microsoft.com/office/drawing/2014/main" id="{EFACE1D6-FC86-4F2A-91EA-2FEE7F3D264D}"/>
              </a:ext>
            </a:extLst>
          </p:cNvPr>
          <p:cNvSpPr>
            <a:spLocks noGrp="1"/>
          </p:cNvSpPr>
          <p:nvPr>
            <p:ph type="ftr" sz="quarter" idx="10"/>
          </p:nvPr>
        </p:nvSpPr>
        <p:spPr>
          <a:xfrm>
            <a:off x="7315200" y="4826000"/>
            <a:ext cx="444500" cy="304800"/>
          </a:xfrm>
        </p:spPr>
        <p:txBody>
          <a:bodyPr/>
          <a:lstStyle/>
          <a:p>
            <a:r>
              <a:rPr lang="en-GB">
                <a:solidFill>
                  <a:schemeClr val="bg1"/>
                </a:solidFill>
              </a:rPr>
              <a:t>13/27</a:t>
            </a:r>
          </a:p>
        </p:txBody>
      </p:sp>
      <p:sp>
        <p:nvSpPr>
          <p:cNvPr id="3" name="Ref">
            <a:extLst>
              <a:ext uri="{FF2B5EF4-FFF2-40B4-BE49-F238E27FC236}">
                <a16:creationId xmlns:a16="http://schemas.microsoft.com/office/drawing/2014/main" id="{189FFB26-1866-4BC7-B94E-6E2F13FD583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69 : §4.2.7</a:t>
            </a:r>
            <a:endParaRPr lang="en-GB" sz="675">
              <a:solidFill>
                <a:schemeClr val="bg1"/>
              </a:solidFill>
              <a:latin typeface="Calibri" panose="020F0502020204030204" pitchFamily="34" charset="0"/>
            </a:endParaRPr>
          </a:p>
        </p:txBody>
      </p:sp>
      <p:sp>
        <p:nvSpPr>
          <p:cNvPr id="7" name="Rechthoek: afgeronde hoeken 6">
            <a:extLst>
              <a:ext uri="{FF2B5EF4-FFF2-40B4-BE49-F238E27FC236}">
                <a16:creationId xmlns:a16="http://schemas.microsoft.com/office/drawing/2014/main" id="{EDDC05E4-A911-F36F-0F6B-157A20EAB96B}"/>
              </a:ext>
            </a:extLst>
          </p:cNvPr>
          <p:cNvSpPr/>
          <p:nvPr/>
        </p:nvSpPr>
        <p:spPr>
          <a:xfrm>
            <a:off x="712505" y="2654079"/>
            <a:ext cx="7093131" cy="216000"/>
          </a:xfrm>
          <a:prstGeom prst="roundRect">
            <a:avLst/>
          </a:prstGeom>
          <a:solidFill>
            <a:schemeClr val="accent5">
              <a:lumMod val="20000"/>
              <a:lumOff val="80000"/>
            </a:schemeClr>
          </a:solidFill>
          <a:ln cap="rnd">
            <a:solidFill>
              <a:srgbClr val="002060"/>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hthoek: afgeronde hoeken 10">
            <a:extLst>
              <a:ext uri="{FF2B5EF4-FFF2-40B4-BE49-F238E27FC236}">
                <a16:creationId xmlns:a16="http://schemas.microsoft.com/office/drawing/2014/main" id="{828C8CEA-4F3F-4931-1298-1BE3664DAF58}"/>
              </a:ext>
            </a:extLst>
          </p:cNvPr>
          <p:cNvSpPr/>
          <p:nvPr/>
        </p:nvSpPr>
        <p:spPr>
          <a:xfrm>
            <a:off x="712505" y="851396"/>
            <a:ext cx="7093131" cy="216000"/>
          </a:xfrm>
          <a:prstGeom prst="roundRect">
            <a:avLst/>
          </a:prstGeom>
          <a:solidFill>
            <a:schemeClr val="accent5">
              <a:lumMod val="20000"/>
              <a:lumOff val="80000"/>
            </a:schemeClr>
          </a:solidFill>
          <a:ln cap="rnd">
            <a:solidFill>
              <a:srgbClr val="002060"/>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hthoek: afgeronde hoeken 11">
            <a:extLst>
              <a:ext uri="{FF2B5EF4-FFF2-40B4-BE49-F238E27FC236}">
                <a16:creationId xmlns:a16="http://schemas.microsoft.com/office/drawing/2014/main" id="{81A0DFEC-7529-1B8F-1C9A-113162724411}"/>
              </a:ext>
            </a:extLst>
          </p:cNvPr>
          <p:cNvSpPr/>
          <p:nvPr/>
        </p:nvSpPr>
        <p:spPr>
          <a:xfrm>
            <a:off x="712505" y="3538453"/>
            <a:ext cx="7093131" cy="216000"/>
          </a:xfrm>
          <a:prstGeom prst="roundRect">
            <a:avLst/>
          </a:prstGeom>
          <a:solidFill>
            <a:schemeClr val="accent5">
              <a:lumMod val="20000"/>
              <a:lumOff val="80000"/>
            </a:schemeClr>
          </a:solidFill>
          <a:ln cap="rnd">
            <a:solidFill>
              <a:srgbClr val="002060"/>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9" name="Group 8">
            <a:extLst>
              <a:ext uri="{FF2B5EF4-FFF2-40B4-BE49-F238E27FC236}">
                <a16:creationId xmlns:a16="http://schemas.microsoft.com/office/drawing/2014/main" id="{67AE6DDE-5A3E-4149-B707-03C80AC15F4D}"/>
              </a:ext>
            </a:extLst>
          </p:cNvPr>
          <p:cNvGrpSpPr/>
          <p:nvPr/>
        </p:nvGrpSpPr>
        <p:grpSpPr>
          <a:xfrm>
            <a:off x="712505" y="607575"/>
            <a:ext cx="8368039" cy="3924151"/>
            <a:chOff x="-149738" y="960945"/>
            <a:chExt cx="8368039" cy="5263720"/>
          </a:xfrm>
        </p:grpSpPr>
        <p:sp>
          <p:nvSpPr>
            <p:cNvPr id="5" name="TextBox 4">
              <a:extLst>
                <a:ext uri="{FF2B5EF4-FFF2-40B4-BE49-F238E27FC236}">
                  <a16:creationId xmlns:a16="http://schemas.microsoft.com/office/drawing/2014/main" id="{812A624A-3C9F-4C91-B040-829D96EAC719}"/>
                </a:ext>
              </a:extLst>
            </p:cNvPr>
            <p:cNvSpPr txBox="1"/>
            <p:nvPr/>
          </p:nvSpPr>
          <p:spPr>
            <a:xfrm>
              <a:off x="-149738" y="960945"/>
              <a:ext cx="7182334" cy="5263720"/>
            </a:xfrm>
            <a:prstGeom prst="rect">
              <a:avLst/>
            </a:prstGeom>
            <a:noFill/>
          </p:spPr>
          <p:txBody>
            <a:bodyPr wrap="square">
              <a:spAutoFit/>
            </a:bodyPr>
            <a:lstStyle/>
            <a:p>
              <a:r>
                <a:rPr lang="en-GB" sz="1350" b="1">
                  <a:solidFill>
                    <a:srgbClr val="2F528F"/>
                  </a:solidFill>
                </a:rPr>
                <a:t>Content</a:t>
              </a:r>
            </a:p>
            <a:p>
              <a:r>
                <a:rPr lang="en-GB" sz="1350">
                  <a:solidFill>
                    <a:srgbClr val="2F528F"/>
                  </a:solidFill>
                </a:rPr>
                <a:t>Typical contents of an Architecture Roadmap are:</a:t>
              </a:r>
            </a:p>
            <a:p>
              <a:pPr marL="214313" indent="-214313">
                <a:buFont typeface="Courier New" panose="02070309020205020404" pitchFamily="49" charset="0"/>
                <a:buChar char="o"/>
              </a:pPr>
              <a:r>
                <a:rPr lang="en-GB" sz="1200">
                  <a:solidFill>
                    <a:srgbClr val="2F528F"/>
                  </a:solidFill>
                </a:rPr>
                <a:t>Work package portfolio:</a:t>
              </a:r>
            </a:p>
            <a:p>
              <a:pPr marL="214313" indent="-214313">
                <a:buFont typeface="Courier New" panose="02070309020205020404" pitchFamily="49" charset="0"/>
                <a:buChar char="o"/>
              </a:pPr>
              <a:r>
                <a:rPr lang="en-GB" sz="1200">
                  <a:solidFill>
                    <a:srgbClr val="2F528F"/>
                  </a:solidFill>
                </a:rPr>
                <a:t>work package description (name, description, objectives, deliverables)</a:t>
              </a:r>
            </a:p>
            <a:p>
              <a:pPr marL="214313" indent="-214313">
                <a:buFont typeface="Courier New" panose="02070309020205020404" pitchFamily="49" charset="0"/>
                <a:buChar char="o"/>
              </a:pPr>
              <a:r>
                <a:rPr lang="en-GB" sz="1200">
                  <a:solidFill>
                    <a:srgbClr val="2F528F"/>
                  </a:solidFill>
                </a:rPr>
                <a:t>functional requirements</a:t>
              </a:r>
            </a:p>
            <a:p>
              <a:pPr marL="214313" indent="-214313">
                <a:buFont typeface="Courier New" panose="02070309020205020404" pitchFamily="49" charset="0"/>
                <a:buChar char="o"/>
              </a:pPr>
              <a:r>
                <a:rPr lang="en-GB" sz="1200">
                  <a:solidFill>
                    <a:srgbClr val="2F528F"/>
                  </a:solidFill>
                </a:rPr>
                <a:t>dependencies</a:t>
              </a:r>
            </a:p>
            <a:p>
              <a:pPr marL="214313" indent="-214313">
                <a:buFont typeface="Courier New" panose="02070309020205020404" pitchFamily="49" charset="0"/>
                <a:buChar char="o"/>
              </a:pPr>
              <a:r>
                <a:rPr lang="en-GB" sz="1200">
                  <a:solidFill>
                    <a:srgbClr val="2F528F"/>
                  </a:solidFill>
                </a:rPr>
                <a:t>relationship to opportunity</a:t>
              </a:r>
            </a:p>
            <a:p>
              <a:pPr marL="214313" indent="-214313">
                <a:buFont typeface="Courier New" panose="02070309020205020404" pitchFamily="49" charset="0"/>
                <a:buChar char="o"/>
              </a:pPr>
              <a:r>
                <a:rPr lang="en-GB" sz="1200">
                  <a:solidFill>
                    <a:srgbClr val="2F528F"/>
                  </a:solidFill>
                </a:rPr>
                <a:t>relationship to Architecture Definition Doc and Architecture requirements</a:t>
              </a:r>
            </a:p>
            <a:p>
              <a:pPr marL="214313" indent="-214313">
                <a:buFont typeface="Courier New" panose="02070309020205020404" pitchFamily="49" charset="0"/>
                <a:buChar char="o"/>
              </a:pPr>
              <a:r>
                <a:rPr lang="en-GB" sz="1200">
                  <a:solidFill>
                    <a:srgbClr val="2F528F"/>
                  </a:solidFill>
                </a:rPr>
                <a:t>Specification:</a:t>
              </a:r>
            </a:p>
            <a:p>
              <a:pPr marL="557213" lvl="1" indent="-214313">
                <a:buFont typeface="Courier New" panose="02070309020205020404" pitchFamily="49" charset="0"/>
                <a:buChar char="o"/>
              </a:pPr>
              <a:r>
                <a:rPr lang="en-GB" sz="1200">
                  <a:solidFill>
                    <a:srgbClr val="2F528F"/>
                  </a:solidFill>
                </a:rPr>
                <a:t>business value</a:t>
              </a:r>
              <a:br>
                <a:rPr lang="en-GB" sz="825">
                  <a:solidFill>
                    <a:srgbClr val="2F528F"/>
                  </a:solidFill>
                </a:rPr>
              </a:br>
              <a:endParaRPr lang="en-GB" sz="825">
                <a:solidFill>
                  <a:srgbClr val="2F528F"/>
                </a:solidFill>
              </a:endParaRPr>
            </a:p>
            <a:p>
              <a:r>
                <a:rPr lang="en-GB" sz="1350">
                  <a:solidFill>
                    <a:srgbClr val="2F528F"/>
                  </a:solidFill>
                </a:rPr>
                <a:t>Implementation Factor catalog, including:</a:t>
              </a:r>
            </a:p>
            <a:p>
              <a:pPr marL="214313" indent="-214313">
                <a:buFont typeface="Courier New" panose="02070309020205020404" pitchFamily="49" charset="0"/>
                <a:buChar char="o"/>
              </a:pPr>
              <a:r>
                <a:rPr lang="en-GB" sz="1200">
                  <a:solidFill>
                    <a:srgbClr val="2F528F"/>
                  </a:solidFill>
                </a:rPr>
                <a:t>Risks</a:t>
              </a:r>
            </a:p>
            <a:p>
              <a:pPr marL="214313" indent="-214313">
                <a:buFont typeface="Courier New" panose="02070309020205020404" pitchFamily="49" charset="0"/>
                <a:buChar char="o"/>
              </a:pPr>
              <a:r>
                <a:rPr lang="en-GB" sz="1200">
                  <a:solidFill>
                    <a:srgbClr val="2F528F"/>
                  </a:solidFill>
                </a:rPr>
                <a:t>Issues</a:t>
              </a:r>
            </a:p>
            <a:p>
              <a:pPr marL="214313" indent="-214313">
                <a:buFont typeface="Courier New" panose="02070309020205020404" pitchFamily="49" charset="0"/>
                <a:buChar char="o"/>
              </a:pPr>
              <a:r>
                <a:rPr lang="en-GB" sz="1200">
                  <a:solidFill>
                    <a:srgbClr val="2F528F"/>
                  </a:solidFill>
                </a:rPr>
                <a:t>Assumptions</a:t>
              </a:r>
              <a:br>
                <a:rPr lang="en-GB" sz="825">
                  <a:solidFill>
                    <a:srgbClr val="2F528F"/>
                  </a:solidFill>
                </a:rPr>
              </a:br>
              <a:endParaRPr lang="en-GB" sz="825">
                <a:solidFill>
                  <a:srgbClr val="2F528F"/>
                </a:solidFill>
              </a:endParaRPr>
            </a:p>
            <a:p>
              <a:r>
                <a:rPr lang="en-GB" sz="1350">
                  <a:solidFill>
                    <a:srgbClr val="2F528F"/>
                  </a:solidFill>
                </a:rPr>
                <a:t>Consolidated Gaps, Solutions, and Dependencies matrix, including:</a:t>
              </a:r>
            </a:p>
            <a:p>
              <a:pPr marL="214313" indent="-214313">
                <a:buFont typeface="Courier New" panose="02070309020205020404" pitchFamily="49" charset="0"/>
                <a:buChar char="o"/>
              </a:pPr>
              <a:r>
                <a:rPr lang="en-GB" sz="1200">
                  <a:solidFill>
                    <a:srgbClr val="2F528F"/>
                  </a:solidFill>
                </a:rPr>
                <a:t>Architecture domain</a:t>
              </a:r>
            </a:p>
            <a:p>
              <a:pPr marL="214313" indent="-214313">
                <a:buFont typeface="Courier New" panose="02070309020205020404" pitchFamily="49" charset="0"/>
                <a:buChar char="o"/>
              </a:pPr>
              <a:r>
                <a:rPr lang="en-GB" sz="1200">
                  <a:solidFill>
                    <a:srgbClr val="2F528F"/>
                  </a:solidFill>
                </a:rPr>
                <a:t>Gap</a:t>
              </a:r>
            </a:p>
            <a:p>
              <a:pPr marL="214313" indent="-214313">
                <a:buFont typeface="Courier New" panose="02070309020205020404" pitchFamily="49" charset="0"/>
                <a:buChar char="o"/>
              </a:pPr>
              <a:r>
                <a:rPr lang="en-GB" sz="1200">
                  <a:solidFill>
                    <a:srgbClr val="2F528F"/>
                  </a:solidFill>
                </a:rPr>
                <a:t>Potential solutions</a:t>
              </a:r>
            </a:p>
            <a:p>
              <a:pPr marL="214313" indent="-214313">
                <a:buFont typeface="Courier New" panose="02070309020205020404" pitchFamily="49" charset="0"/>
                <a:buChar char="o"/>
              </a:pPr>
              <a:r>
                <a:rPr lang="en-GB" sz="1200">
                  <a:solidFill>
                    <a:srgbClr val="2F528F"/>
                  </a:solidFill>
                </a:rPr>
                <a:t>Dependencies</a:t>
              </a:r>
            </a:p>
          </p:txBody>
        </p:sp>
        <p:sp>
          <p:nvSpPr>
            <p:cNvPr id="6" name="TextBox 5">
              <a:extLst>
                <a:ext uri="{FF2B5EF4-FFF2-40B4-BE49-F238E27FC236}">
                  <a16:creationId xmlns:a16="http://schemas.microsoft.com/office/drawing/2014/main" id="{DE2C26AA-7BC1-4482-B619-64BB6EEF48B8}"/>
                </a:ext>
              </a:extLst>
            </p:cNvPr>
            <p:cNvSpPr txBox="1"/>
            <p:nvPr/>
          </p:nvSpPr>
          <p:spPr>
            <a:xfrm>
              <a:off x="3632548" y="3924959"/>
              <a:ext cx="4577442" cy="861775"/>
            </a:xfrm>
            <a:prstGeom prst="rect">
              <a:avLst/>
            </a:prstGeom>
            <a:noFill/>
          </p:spPr>
          <p:txBody>
            <a:bodyPr wrap="square">
              <a:spAutoFit/>
            </a:bodyPr>
            <a:lstStyle/>
            <a:p>
              <a:pPr marL="214313" indent="-214313">
                <a:buFont typeface="Courier New" panose="02070309020205020404" pitchFamily="49" charset="0"/>
                <a:buChar char="o"/>
              </a:pPr>
              <a:r>
                <a:rPr lang="en-GB" sz="1200">
                  <a:solidFill>
                    <a:srgbClr val="2F528F"/>
                  </a:solidFill>
                </a:rPr>
                <a:t>Dependencies</a:t>
              </a:r>
            </a:p>
            <a:p>
              <a:pPr marL="214313" indent="-214313">
                <a:buFont typeface="Courier New" panose="02070309020205020404" pitchFamily="49" charset="0"/>
                <a:buChar char="o"/>
              </a:pPr>
              <a:r>
                <a:rPr lang="en-GB" sz="1200">
                  <a:solidFill>
                    <a:srgbClr val="2F528F"/>
                  </a:solidFill>
                </a:rPr>
                <a:t>Actions</a:t>
              </a:r>
            </a:p>
            <a:p>
              <a:pPr marL="214313" indent="-214313">
                <a:buFont typeface="Courier New" panose="02070309020205020404" pitchFamily="49" charset="0"/>
                <a:buChar char="o"/>
              </a:pPr>
              <a:r>
                <a:rPr lang="en-GB" sz="1200">
                  <a:solidFill>
                    <a:srgbClr val="2F528F"/>
                  </a:solidFill>
                </a:rPr>
                <a:t>Inputs</a:t>
              </a:r>
            </a:p>
          </p:txBody>
        </p:sp>
        <p:sp>
          <p:nvSpPr>
            <p:cNvPr id="8" name="TextBox 7">
              <a:extLst>
                <a:ext uri="{FF2B5EF4-FFF2-40B4-BE49-F238E27FC236}">
                  <a16:creationId xmlns:a16="http://schemas.microsoft.com/office/drawing/2014/main" id="{BABD4226-D5E5-4394-95BE-F894BA02550B}"/>
                </a:ext>
              </a:extLst>
            </p:cNvPr>
            <p:cNvSpPr txBox="1"/>
            <p:nvPr/>
          </p:nvSpPr>
          <p:spPr>
            <a:xfrm>
              <a:off x="3640859" y="5110440"/>
              <a:ext cx="4577442" cy="861775"/>
            </a:xfrm>
            <a:prstGeom prst="rect">
              <a:avLst/>
            </a:prstGeom>
            <a:noFill/>
          </p:spPr>
          <p:txBody>
            <a:bodyPr wrap="square">
              <a:spAutoFit/>
            </a:bodyPr>
            <a:lstStyle/>
            <a:p>
              <a:pPr marL="214313" indent="-214313">
                <a:buFont typeface="Courier New" panose="02070309020205020404" pitchFamily="49" charset="0"/>
                <a:buChar char="o"/>
              </a:pPr>
              <a:r>
                <a:rPr lang="en-GB" sz="1200">
                  <a:solidFill>
                    <a:srgbClr val="2F528F"/>
                  </a:solidFill>
                </a:rPr>
                <a:t>Any Transition Architectures</a:t>
              </a:r>
            </a:p>
            <a:p>
              <a:pPr marL="214313" indent="-214313">
                <a:buFont typeface="Courier New" panose="02070309020205020404" pitchFamily="49" charset="0"/>
                <a:buChar char="o"/>
              </a:pPr>
              <a:r>
                <a:rPr lang="en-GB" sz="1200">
                  <a:solidFill>
                    <a:srgbClr val="2F528F"/>
                  </a:solidFill>
                </a:rPr>
                <a:t>Implementation recommendations:</a:t>
              </a:r>
            </a:p>
            <a:p>
              <a:pPr marL="214313" indent="-214313">
                <a:buFont typeface="Courier New" panose="02070309020205020404" pitchFamily="49" charset="0"/>
                <a:buChar char="o"/>
              </a:pPr>
              <a:r>
                <a:rPr lang="en-GB" sz="1200">
                  <a:solidFill>
                    <a:srgbClr val="2F528F"/>
                  </a:solidFill>
                </a:rPr>
                <a:t>criteria measures of effectiveness of projects</a:t>
              </a:r>
            </a:p>
          </p:txBody>
        </p:sp>
      </p:grpSp>
      <p:pic>
        <p:nvPicPr>
          <p:cNvPr id="13" name="Graphic 12" descr="Krant silhouet">
            <a:extLst>
              <a:ext uri="{FF2B5EF4-FFF2-40B4-BE49-F238E27FC236}">
                <a16:creationId xmlns:a16="http://schemas.microsoft.com/office/drawing/2014/main" id="{1E3A6D3F-388F-15D9-E9A2-1EB5268621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6780" y="607197"/>
            <a:ext cx="270000" cy="270000"/>
          </a:xfrm>
          <a:prstGeom prst="rect">
            <a:avLst/>
          </a:prstGeom>
        </p:spPr>
      </p:pic>
      <p:sp>
        <p:nvSpPr>
          <p:cNvPr id="10" name="TextBox 9">
            <a:extLst>
              <a:ext uri="{FF2B5EF4-FFF2-40B4-BE49-F238E27FC236}">
                <a16:creationId xmlns:a16="http://schemas.microsoft.com/office/drawing/2014/main" id="{AD6269CB-4AC0-41B1-50FA-F72D8F70C2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4763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A1DEB3B4-5AA3-45A1-A73D-129CE50639AE}"/>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Purpose of Enterprise Architecture – 03/03</a:t>
            </a:r>
          </a:p>
        </p:txBody>
      </p:sp>
      <p:sp>
        <p:nvSpPr>
          <p:cNvPr id="2" name="Footer">
            <a:extLst>
              <a:ext uri="{FF2B5EF4-FFF2-40B4-BE49-F238E27FC236}">
                <a16:creationId xmlns:a16="http://schemas.microsoft.com/office/drawing/2014/main" id="{A413CADF-B574-4A4E-9720-26C4202FD3A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21/40</a:t>
            </a:r>
          </a:p>
        </p:txBody>
      </p:sp>
      <p:sp>
        <p:nvSpPr>
          <p:cNvPr id="3" name="Ref">
            <a:extLst>
              <a:ext uri="{FF2B5EF4-FFF2-40B4-BE49-F238E27FC236}">
                <a16:creationId xmlns:a16="http://schemas.microsoft.com/office/drawing/2014/main" id="{F525CB4B-400D-48ED-B561-6EF8FCD8518A}"/>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A Practitioners’ Approach to Developing Enterprise Architecture Following the ADM : Page 8 : §3.1</a:t>
            </a:r>
          </a:p>
        </p:txBody>
      </p:sp>
      <p:sp>
        <p:nvSpPr>
          <p:cNvPr id="8" name="TextBox 7">
            <a:extLst>
              <a:ext uri="{FF2B5EF4-FFF2-40B4-BE49-F238E27FC236}">
                <a16:creationId xmlns:a16="http://schemas.microsoft.com/office/drawing/2014/main" id="{AE215C95-17B9-4964-8A76-4825C09CA937}"/>
              </a:ext>
            </a:extLst>
          </p:cNvPr>
          <p:cNvSpPr txBox="1"/>
          <p:nvPr/>
        </p:nvSpPr>
        <p:spPr>
          <a:xfrm>
            <a:off x="1336258" y="3918552"/>
            <a:ext cx="7412612" cy="830997"/>
          </a:xfrm>
          <a:prstGeom prst="rect">
            <a:avLst/>
          </a:prstGeom>
          <a:noFill/>
        </p:spPr>
        <p:txBody>
          <a:bodyPr wrap="square" rtlCol="0">
            <a:spAutoFit/>
          </a:bodyPr>
          <a:lstStyle/>
          <a:p>
            <a:pPr>
              <a:spcBef>
                <a:spcPts val="300"/>
              </a:spcBef>
            </a:pPr>
            <a:r>
              <a:rPr lang="en-GB" sz="1050">
                <a:solidFill>
                  <a:srgbClr val="2F528F"/>
                </a:solidFill>
                <a:latin typeface="Calibri" panose="020F0502020204030204" pitchFamily="34" charset="0"/>
              </a:rPr>
              <a:t>The above blocks highlight the conceptual scope of EA </a:t>
            </a:r>
          </a:p>
          <a:p>
            <a:pPr marL="201216" indent="-201216">
              <a:spcBef>
                <a:spcPts val="300"/>
              </a:spcBef>
              <a:buFont typeface="Courier New" panose="02070309020205020404" pitchFamily="49" charset="0"/>
              <a:buChar char="o"/>
            </a:pPr>
            <a:r>
              <a:rPr lang="en-GB" sz="1050">
                <a:solidFill>
                  <a:srgbClr val="2F528F"/>
                </a:solidFill>
                <a:latin typeface="Calibri" panose="020F0502020204030204" pitchFamily="34" charset="0"/>
              </a:rPr>
              <a:t>This scope often leads to the assumption that EA is only used to answer the big questions</a:t>
            </a:r>
          </a:p>
          <a:p>
            <a:pPr marL="201216" indent="-201216">
              <a:spcBef>
                <a:spcPts val="300"/>
              </a:spcBef>
              <a:buFont typeface="Courier New" panose="02070309020205020404" pitchFamily="49" charset="0"/>
              <a:buChar char="o"/>
            </a:pPr>
            <a:r>
              <a:rPr lang="en-GB" sz="1050">
                <a:solidFill>
                  <a:srgbClr val="2F528F"/>
                </a:solidFill>
                <a:latin typeface="Calibri" panose="020F0502020204030204" pitchFamily="34" charset="0"/>
              </a:rPr>
              <a:t>The scope of the system varies </a:t>
            </a:r>
          </a:p>
          <a:p>
            <a:pPr marL="201216" indent="-201216">
              <a:spcBef>
                <a:spcPts val="300"/>
              </a:spcBef>
              <a:buFont typeface="Courier New" panose="02070309020205020404" pitchFamily="49" charset="0"/>
              <a:buChar char="o"/>
            </a:pPr>
            <a:r>
              <a:rPr lang="en-GB" sz="1050">
                <a:solidFill>
                  <a:srgbClr val="2F528F"/>
                </a:solidFill>
                <a:latin typeface="Calibri" panose="020F0502020204030204" pitchFamily="34" charset="0"/>
              </a:rPr>
              <a:t>All of the concepts remain the same</a:t>
            </a:r>
          </a:p>
        </p:txBody>
      </p:sp>
      <p:sp>
        <p:nvSpPr>
          <p:cNvPr id="9" name="TextBox 8">
            <a:extLst>
              <a:ext uri="{FF2B5EF4-FFF2-40B4-BE49-F238E27FC236}">
                <a16:creationId xmlns:a16="http://schemas.microsoft.com/office/drawing/2014/main" id="{F579EEAB-808D-4E01-BE2F-88F67897AD7B}"/>
              </a:ext>
            </a:extLst>
          </p:cNvPr>
          <p:cNvSpPr txBox="1"/>
          <p:nvPr/>
        </p:nvSpPr>
        <p:spPr>
          <a:xfrm>
            <a:off x="1240313" y="670099"/>
            <a:ext cx="6663374" cy="484748"/>
          </a:xfrm>
          <a:prstGeom prst="rect">
            <a:avLst/>
          </a:prstGeom>
          <a:noFill/>
        </p:spPr>
        <p:txBody>
          <a:bodyPr wrap="square" rtlCol="0">
            <a:spAutoFit/>
          </a:bodyPr>
          <a:lstStyle/>
          <a:p>
            <a:r>
              <a:rPr lang="en-GB" sz="1350" b="1">
                <a:solidFill>
                  <a:srgbClr val="2F528F"/>
                </a:solidFill>
                <a:latin typeface="Calibri" panose="020F0502020204030204" pitchFamily="34" charset="0"/>
              </a:rPr>
              <a:t>Elsewhere, these same ‘purpose thoughts’ are expressed from a slightly different viewpoint: </a:t>
            </a:r>
          </a:p>
        </p:txBody>
      </p:sp>
      <p:graphicFrame>
        <p:nvGraphicFramePr>
          <p:cNvPr id="14" name="TextBox 7">
            <a:extLst>
              <a:ext uri="{FF2B5EF4-FFF2-40B4-BE49-F238E27FC236}">
                <a16:creationId xmlns:a16="http://schemas.microsoft.com/office/drawing/2014/main" id="{E1B5E70B-78F8-6BA5-6299-CFC6E514CC0A}"/>
              </a:ext>
            </a:extLst>
          </p:cNvPr>
          <p:cNvGraphicFramePr/>
          <p:nvPr/>
        </p:nvGraphicFramePr>
        <p:xfrm>
          <a:off x="817245" y="1154847"/>
          <a:ext cx="7509510" cy="2798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94B19C8-23A7-C3A5-C7FF-8CEBF9438A5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84790574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7CAFA15-5887-4D1F-8EC7-FA08C8F94AAB}"/>
              </a:ext>
            </a:extLst>
          </p:cNvPr>
          <p:cNvSpPr>
            <a:spLocks noGrp="1"/>
          </p:cNvSpPr>
          <p:nvPr>
            <p:ph type="title"/>
          </p:nvPr>
        </p:nvSpPr>
        <p:spPr>
          <a:xfrm>
            <a:off x="165100" y="88900"/>
            <a:ext cx="7404100" cy="406400"/>
          </a:xfrm>
        </p:spPr>
        <p:txBody>
          <a:bodyPr>
            <a:normAutofit/>
          </a:bodyPr>
          <a:lstStyle/>
          <a:p>
            <a:r>
              <a:rPr lang="en-GB" b="1">
                <a:solidFill>
                  <a:srgbClr val="2F528F"/>
                </a:solidFill>
              </a:rPr>
              <a:t>Architecture Vision</a:t>
            </a:r>
            <a:endParaRPr lang="en-GB" b="1"/>
          </a:p>
        </p:txBody>
      </p:sp>
      <p:sp>
        <p:nvSpPr>
          <p:cNvPr id="4" name="Footer">
            <a:extLst>
              <a:ext uri="{FF2B5EF4-FFF2-40B4-BE49-F238E27FC236}">
                <a16:creationId xmlns:a16="http://schemas.microsoft.com/office/drawing/2014/main" id="{6B01A24E-DC8D-4C47-852B-6F0D5A621CF8}"/>
              </a:ext>
            </a:extLst>
          </p:cNvPr>
          <p:cNvSpPr>
            <a:spLocks noGrp="1"/>
          </p:cNvSpPr>
          <p:nvPr>
            <p:ph type="ftr" sz="quarter" idx="10"/>
          </p:nvPr>
        </p:nvSpPr>
        <p:spPr>
          <a:xfrm>
            <a:off x="7315200" y="4826000"/>
            <a:ext cx="444500" cy="304800"/>
          </a:xfrm>
        </p:spPr>
        <p:txBody>
          <a:bodyPr/>
          <a:lstStyle/>
          <a:p>
            <a:r>
              <a:rPr lang="en-GB">
                <a:solidFill>
                  <a:schemeClr val="bg1"/>
                </a:solidFill>
              </a:rPr>
              <a:t>14/27</a:t>
            </a:r>
          </a:p>
        </p:txBody>
      </p:sp>
      <p:sp>
        <p:nvSpPr>
          <p:cNvPr id="3" name="Ref">
            <a:extLst>
              <a:ext uri="{FF2B5EF4-FFF2-40B4-BE49-F238E27FC236}">
                <a16:creationId xmlns:a16="http://schemas.microsoft.com/office/drawing/2014/main" id="{4373E47F-8F13-4805-9D32-8DF81A94BD6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70 : §4.2.8</a:t>
            </a:r>
            <a:endParaRPr lang="en-GB" sz="675">
              <a:solidFill>
                <a:schemeClr val="bg1"/>
              </a:solidFill>
              <a:latin typeface="Calibri" panose="020F0502020204030204" pitchFamily="34" charset="0"/>
            </a:endParaRPr>
          </a:p>
        </p:txBody>
      </p:sp>
      <p:sp>
        <p:nvSpPr>
          <p:cNvPr id="11" name="TextBox 10">
            <a:extLst>
              <a:ext uri="{FF2B5EF4-FFF2-40B4-BE49-F238E27FC236}">
                <a16:creationId xmlns:a16="http://schemas.microsoft.com/office/drawing/2014/main" id="{7FE6B200-1FC9-BF31-FA77-2C0D98BEAF81}"/>
              </a:ext>
            </a:extLst>
          </p:cNvPr>
          <p:cNvSpPr txBox="1"/>
          <p:nvPr/>
        </p:nvSpPr>
        <p:spPr>
          <a:xfrm>
            <a:off x="720000" y="637555"/>
            <a:ext cx="7764985" cy="1022843"/>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42863">
              <a:lnSpc>
                <a:spcPct val="90000"/>
              </a:lnSpc>
              <a:spcAft>
                <a:spcPts val="450"/>
              </a:spcAft>
            </a:pPr>
            <a:r>
              <a:rPr lang="en-US" sz="1200">
                <a:solidFill>
                  <a:srgbClr val="002060"/>
                </a:solidFill>
              </a:rPr>
              <a:t>The Architecture Vision is created early in the ADM cycle:</a:t>
            </a:r>
          </a:p>
          <a:p>
            <a:pPr marL="257175" indent="-214313">
              <a:lnSpc>
                <a:spcPct val="90000"/>
              </a:lnSpc>
              <a:spcAft>
                <a:spcPts val="450"/>
              </a:spcAft>
              <a:buFont typeface="Arial" panose="020B0604020202020204" pitchFamily="34" charset="0"/>
              <a:buChar char="•"/>
            </a:pPr>
            <a:r>
              <a:rPr lang="en-US" sz="1200">
                <a:solidFill>
                  <a:srgbClr val="002060"/>
                </a:solidFill>
              </a:rPr>
              <a:t>A summary of the changes to the enterprise that will arise from successful deployment</a:t>
            </a:r>
          </a:p>
          <a:p>
            <a:pPr marL="257175" indent="-214313">
              <a:lnSpc>
                <a:spcPct val="90000"/>
              </a:lnSpc>
              <a:spcAft>
                <a:spcPts val="450"/>
              </a:spcAft>
              <a:buFont typeface="Arial" panose="020B0604020202020204" pitchFamily="34" charset="0"/>
              <a:buChar char="•"/>
            </a:pPr>
            <a:r>
              <a:rPr lang="en-US" sz="1200">
                <a:solidFill>
                  <a:srgbClr val="002060"/>
                </a:solidFill>
              </a:rPr>
              <a:t>Provide key stakeholders with a formally agreed outcome</a:t>
            </a:r>
          </a:p>
        </p:txBody>
      </p:sp>
      <p:sp>
        <p:nvSpPr>
          <p:cNvPr id="15" name="TextBox 14">
            <a:extLst>
              <a:ext uri="{FF2B5EF4-FFF2-40B4-BE49-F238E27FC236}">
                <a16:creationId xmlns:a16="http://schemas.microsoft.com/office/drawing/2014/main" id="{6F5ACC91-1371-92C2-0255-EC54E05EFC79}"/>
              </a:ext>
            </a:extLst>
          </p:cNvPr>
          <p:cNvSpPr txBox="1"/>
          <p:nvPr/>
        </p:nvSpPr>
        <p:spPr>
          <a:xfrm>
            <a:off x="720000" y="1830569"/>
            <a:ext cx="5981573" cy="2059579"/>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an Architecture Vision are:</a:t>
            </a:r>
          </a:p>
          <a:p>
            <a:pPr marL="257175" indent="-214313">
              <a:lnSpc>
                <a:spcPct val="90000"/>
              </a:lnSpc>
              <a:spcAft>
                <a:spcPts val="450"/>
              </a:spcAft>
              <a:buFont typeface="Arial" panose="020B0604020202020204" pitchFamily="34" charset="0"/>
              <a:buChar char="•"/>
            </a:pPr>
            <a:r>
              <a:rPr lang="en-GB" sz="1200">
                <a:solidFill>
                  <a:srgbClr val="002060"/>
                </a:solidFill>
              </a:rPr>
              <a:t>Problem description:</a:t>
            </a:r>
          </a:p>
          <a:p>
            <a:pPr marL="600075" lvl="1" indent="-214313">
              <a:lnSpc>
                <a:spcPct val="90000"/>
              </a:lnSpc>
              <a:spcAft>
                <a:spcPts val="450"/>
              </a:spcAft>
              <a:buFont typeface="Arial" panose="020B0604020202020204" pitchFamily="34" charset="0"/>
              <a:buChar char="•"/>
            </a:pPr>
            <a:r>
              <a:rPr lang="en-GB" sz="1200">
                <a:solidFill>
                  <a:srgbClr val="002060"/>
                </a:solidFill>
              </a:rPr>
              <a:t>stakeholders and their concerns</a:t>
            </a:r>
          </a:p>
          <a:p>
            <a:pPr marL="600075" lvl="1" indent="-214313">
              <a:lnSpc>
                <a:spcPct val="90000"/>
              </a:lnSpc>
              <a:spcAft>
                <a:spcPts val="450"/>
              </a:spcAft>
              <a:buFont typeface="Arial" panose="020B0604020202020204" pitchFamily="34" charset="0"/>
              <a:buChar char="•"/>
            </a:pPr>
            <a:r>
              <a:rPr lang="en-GB" sz="1200">
                <a:solidFill>
                  <a:srgbClr val="002060"/>
                </a:solidFill>
              </a:rPr>
              <a:t>list of issues/scenarios to be addressed</a:t>
            </a:r>
          </a:p>
          <a:p>
            <a:pPr marL="600075" lvl="1" indent="-214313">
              <a:lnSpc>
                <a:spcPct val="90000"/>
              </a:lnSpc>
              <a:spcAft>
                <a:spcPts val="450"/>
              </a:spcAft>
              <a:buFont typeface="Arial" panose="020B0604020202020204" pitchFamily="34" charset="0"/>
              <a:buChar char="•"/>
            </a:pPr>
            <a:r>
              <a:rPr lang="en-GB" sz="1200">
                <a:solidFill>
                  <a:srgbClr val="002060"/>
                </a:solidFill>
              </a:rPr>
              <a:t>objective of the statement of Architecture Work</a:t>
            </a:r>
          </a:p>
          <a:p>
            <a:pPr marL="257175" indent="-214313">
              <a:lnSpc>
                <a:spcPct val="90000"/>
              </a:lnSpc>
              <a:spcAft>
                <a:spcPts val="450"/>
              </a:spcAft>
              <a:buFont typeface="Arial" panose="020B0604020202020204" pitchFamily="34" charset="0"/>
              <a:buChar char="•"/>
            </a:pPr>
            <a:r>
              <a:rPr lang="en-GB" sz="1200">
                <a:solidFill>
                  <a:srgbClr val="002060"/>
                </a:solidFill>
              </a:rPr>
              <a:t>Summary views necessary for the Request for Architecture Work and the Draft Business</a:t>
            </a:r>
          </a:p>
          <a:p>
            <a:pPr marL="42863">
              <a:lnSpc>
                <a:spcPct val="90000"/>
              </a:lnSpc>
              <a:spcAft>
                <a:spcPts val="450"/>
              </a:spcAft>
            </a:pPr>
            <a:r>
              <a:rPr lang="en-GB" sz="1200">
                <a:solidFill>
                  <a:srgbClr val="002060"/>
                </a:solidFill>
              </a:rPr>
              <a:t>	Data, Application, and Technology Architectures created; typically including:</a:t>
            </a:r>
          </a:p>
          <a:p>
            <a:pPr marL="600075" lvl="1" indent="-214313">
              <a:lnSpc>
                <a:spcPct val="90000"/>
              </a:lnSpc>
              <a:spcAft>
                <a:spcPts val="450"/>
              </a:spcAft>
              <a:buFont typeface="Arial" panose="020B0604020202020204" pitchFamily="34" charset="0"/>
              <a:buChar char="•"/>
            </a:pPr>
            <a:r>
              <a:rPr lang="en-GB" sz="1200">
                <a:solidFill>
                  <a:srgbClr val="002060"/>
                </a:solidFill>
              </a:rPr>
              <a:t>Value Chain diagram</a:t>
            </a:r>
          </a:p>
          <a:p>
            <a:pPr marL="600075" lvl="1" indent="-214313">
              <a:lnSpc>
                <a:spcPct val="90000"/>
              </a:lnSpc>
              <a:spcAft>
                <a:spcPts val="450"/>
              </a:spcAft>
              <a:buFont typeface="Arial" panose="020B0604020202020204" pitchFamily="34" charset="0"/>
              <a:buChar char="•"/>
            </a:pPr>
            <a:r>
              <a:rPr lang="en-GB" sz="1200">
                <a:solidFill>
                  <a:srgbClr val="002060"/>
                </a:solidFill>
              </a:rPr>
              <a:t>Solution Concept diagram</a:t>
            </a:r>
          </a:p>
          <a:p>
            <a:pPr marL="257175" indent="-214313">
              <a:lnSpc>
                <a:spcPct val="90000"/>
              </a:lnSpc>
              <a:spcAft>
                <a:spcPts val="450"/>
              </a:spcAft>
              <a:buFont typeface="Arial" panose="020B0604020202020204" pitchFamily="34" charset="0"/>
              <a:buChar char="•"/>
            </a:pPr>
            <a:r>
              <a:rPr lang="en-GB" sz="1200">
                <a:solidFill>
                  <a:srgbClr val="002060"/>
                </a:solidFill>
              </a:rPr>
              <a:t>Mapped requirements</a:t>
            </a:r>
          </a:p>
          <a:p>
            <a:pPr marL="257175" indent="-214313">
              <a:lnSpc>
                <a:spcPct val="90000"/>
              </a:lnSpc>
              <a:spcAft>
                <a:spcPts val="450"/>
              </a:spcAft>
              <a:buFont typeface="Arial" panose="020B0604020202020204" pitchFamily="34" charset="0"/>
              <a:buChar char="•"/>
            </a:pPr>
            <a:r>
              <a:rPr lang="en-GB" sz="1200">
                <a:solidFill>
                  <a:srgbClr val="002060"/>
                </a:solidFill>
              </a:rPr>
              <a:t>Reference to Draft Architecture Definition Doc</a:t>
            </a:r>
          </a:p>
          <a:p>
            <a:pPr marL="214313" indent="-171450">
              <a:lnSpc>
                <a:spcPct val="90000"/>
              </a:lnSpc>
              <a:spcAft>
                <a:spcPts val="450"/>
              </a:spcAft>
              <a:buFont typeface="Arial" panose="020B0604020202020204" pitchFamily="34" charset="0"/>
              <a:buChar char="•"/>
            </a:pPr>
            <a:endParaRPr lang="en-US" sz="1200"/>
          </a:p>
        </p:txBody>
      </p:sp>
      <p:pic>
        <p:nvPicPr>
          <p:cNvPr id="6" name="Picture 5" descr="Shape&#10;&#10;Description automatically generated with low confidence">
            <a:extLst>
              <a:ext uri="{FF2B5EF4-FFF2-40B4-BE49-F238E27FC236}">
                <a16:creationId xmlns:a16="http://schemas.microsoft.com/office/drawing/2014/main" id="{F6D478E6-2FAA-9C8B-F56D-CA163CFD1506}"/>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529532" y="1830848"/>
            <a:ext cx="932131" cy="932131"/>
          </a:xfrm>
          <a:prstGeom prst="rect">
            <a:avLst/>
          </a:prstGeom>
        </p:spPr>
      </p:pic>
      <p:pic>
        <p:nvPicPr>
          <p:cNvPr id="5" name="Graphic 4" descr="Krant silhouet">
            <a:extLst>
              <a:ext uri="{FF2B5EF4-FFF2-40B4-BE49-F238E27FC236}">
                <a16:creationId xmlns:a16="http://schemas.microsoft.com/office/drawing/2014/main" id="{2CF2C50B-1652-06D9-7C68-2E9ED0B1872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0635" y="1797050"/>
            <a:ext cx="360000" cy="293089"/>
          </a:xfrm>
          <a:prstGeom prst="rect">
            <a:avLst/>
          </a:prstGeom>
        </p:spPr>
      </p:pic>
      <p:pic>
        <p:nvPicPr>
          <p:cNvPr id="8" name="Graphic 7" descr="Roos silhouet">
            <a:extLst>
              <a:ext uri="{FF2B5EF4-FFF2-40B4-BE49-F238E27FC236}">
                <a16:creationId xmlns:a16="http://schemas.microsoft.com/office/drawing/2014/main" id="{80AAB509-51A8-042C-EE49-AAD97F7979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Tree>
    <p:extLst>
      <p:ext uri="{BB962C8B-B14F-4D97-AF65-F5344CB8AC3E}">
        <p14:creationId xmlns:p14="http://schemas.microsoft.com/office/powerpoint/2010/main" val="135919236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9F65B1-2F79-4B36-E1FB-1B24AF83D669}"/>
              </a:ext>
            </a:extLst>
          </p:cNvPr>
          <p:cNvGrpSpPr/>
          <p:nvPr/>
        </p:nvGrpSpPr>
        <p:grpSpPr>
          <a:xfrm>
            <a:off x="727495" y="2532379"/>
            <a:ext cx="7617660" cy="2324464"/>
            <a:chOff x="618400" y="3757711"/>
            <a:chExt cx="7617660" cy="3099284"/>
          </a:xfrm>
        </p:grpSpPr>
        <p:sp>
          <p:nvSpPr>
            <p:cNvPr id="20" name="TextBox 19">
              <a:extLst>
                <a:ext uri="{FF2B5EF4-FFF2-40B4-BE49-F238E27FC236}">
                  <a16:creationId xmlns:a16="http://schemas.microsoft.com/office/drawing/2014/main" id="{58DCF016-3586-3576-BCD5-CDAE406F66BF}"/>
                </a:ext>
              </a:extLst>
            </p:cNvPr>
            <p:cNvSpPr txBox="1"/>
            <p:nvPr/>
          </p:nvSpPr>
          <p:spPr>
            <a:xfrm>
              <a:off x="618400" y="3757711"/>
              <a:ext cx="3852882" cy="2443603"/>
            </a:xfrm>
            <a:prstGeom prst="rect">
              <a:avLst/>
            </a:prstGeom>
          </p:spPr>
          <p:txBody>
            <a:bodyPr vert="horz" lIns="68580" tIns="34290" rIns="68580" bIns="34290" rtlCol="0">
              <a:noAutofit/>
            </a:bodyPr>
            <a:lstStyle/>
            <a:p>
              <a:pPr>
                <a:lnSpc>
                  <a:spcPct val="90000"/>
                </a:lnSpc>
                <a:spcAft>
                  <a:spcPts val="450"/>
                </a:spcAft>
              </a:pPr>
              <a:r>
                <a:rPr lang="en-US" sz="1500" b="1">
                  <a:solidFill>
                    <a:srgbClr val="002060"/>
                  </a:solidFill>
                </a:rPr>
                <a:t>Note</a:t>
              </a:r>
            </a:p>
            <a:p>
              <a:pPr marL="42863">
                <a:lnSpc>
                  <a:spcPct val="90000"/>
                </a:lnSpc>
                <a:spcAft>
                  <a:spcPts val="450"/>
                </a:spcAft>
              </a:pPr>
              <a:r>
                <a:rPr lang="en-GB" sz="1200">
                  <a:solidFill>
                    <a:srgbClr val="002060"/>
                  </a:solidFill>
                </a:rPr>
                <a:t>Example of common business drivers:</a:t>
              </a:r>
            </a:p>
            <a:p>
              <a:pPr marL="257175" indent="-214313">
                <a:lnSpc>
                  <a:spcPct val="90000"/>
                </a:lnSpc>
                <a:spcAft>
                  <a:spcPts val="450"/>
                </a:spcAft>
                <a:buFont typeface="Arial" panose="020B0604020202020204" pitchFamily="34" charset="0"/>
                <a:buChar char="•"/>
              </a:pPr>
              <a:r>
                <a:rPr lang="en-US" sz="1200"/>
                <a:t>Number of stores or locations</a:t>
              </a:r>
            </a:p>
            <a:p>
              <a:pPr marL="257175" indent="-214313">
                <a:lnSpc>
                  <a:spcPct val="90000"/>
                </a:lnSpc>
                <a:spcAft>
                  <a:spcPts val="450"/>
                </a:spcAft>
                <a:buFont typeface="Arial" panose="020B0604020202020204" pitchFamily="34" charset="0"/>
                <a:buChar char="•"/>
              </a:pPr>
              <a:r>
                <a:rPr lang="en-US" sz="1200"/>
                <a:t>Average size per location</a:t>
              </a:r>
            </a:p>
            <a:p>
              <a:pPr marL="257175" indent="-214313">
                <a:lnSpc>
                  <a:spcPct val="90000"/>
                </a:lnSpc>
                <a:spcAft>
                  <a:spcPts val="450"/>
                </a:spcAft>
                <a:buFont typeface="Arial" panose="020B0604020202020204" pitchFamily="34" charset="0"/>
                <a:buChar char="•"/>
              </a:pPr>
              <a:r>
                <a:rPr lang="en-US" sz="1200"/>
                <a:t>Number of products sold (volume)</a:t>
              </a:r>
            </a:p>
            <a:p>
              <a:pPr marL="257175" indent="-214313">
                <a:lnSpc>
                  <a:spcPct val="90000"/>
                </a:lnSpc>
                <a:spcAft>
                  <a:spcPts val="450"/>
                </a:spcAft>
                <a:buFont typeface="Arial" panose="020B0604020202020204" pitchFamily="34" charset="0"/>
                <a:buChar char="•"/>
              </a:pPr>
              <a:r>
                <a:rPr lang="en-US" sz="1200"/>
                <a:t>Prices of products/ services sold</a:t>
              </a:r>
            </a:p>
            <a:p>
              <a:pPr marL="257175" indent="-214313">
                <a:lnSpc>
                  <a:spcPct val="90000"/>
                </a:lnSpc>
                <a:spcAft>
                  <a:spcPts val="450"/>
                </a:spcAft>
                <a:buFont typeface="Arial" panose="020B0604020202020204" pitchFamily="34" charset="0"/>
                <a:buChar char="•"/>
              </a:pPr>
              <a:r>
                <a:rPr lang="en-US" sz="1200"/>
                <a:t>Number of salesperson</a:t>
              </a:r>
            </a:p>
            <a:p>
              <a:pPr marL="257175" indent="-214313">
                <a:lnSpc>
                  <a:spcPct val="90000"/>
                </a:lnSpc>
                <a:spcAft>
                  <a:spcPts val="450"/>
                </a:spcAft>
                <a:buFont typeface="Arial" panose="020B0604020202020204" pitchFamily="34" charset="0"/>
                <a:buChar char="•"/>
              </a:pPr>
              <a:r>
                <a:rPr lang="en-US" sz="1200"/>
                <a:t>Effectiveness of salespeople</a:t>
              </a:r>
            </a:p>
            <a:p>
              <a:pPr marL="42863">
                <a:lnSpc>
                  <a:spcPct val="90000"/>
                </a:lnSpc>
                <a:spcAft>
                  <a:spcPts val="450"/>
                </a:spcAft>
              </a:pPr>
              <a:endParaRPr lang="en-GB" sz="1350">
                <a:solidFill>
                  <a:srgbClr val="002060"/>
                </a:solidFill>
              </a:endParaRPr>
            </a:p>
            <a:p>
              <a:pPr marL="214313" indent="-171450">
                <a:lnSpc>
                  <a:spcPct val="90000"/>
                </a:lnSpc>
                <a:spcAft>
                  <a:spcPts val="450"/>
                </a:spcAft>
                <a:buFont typeface="Arial" panose="020B0604020202020204" pitchFamily="34" charset="0"/>
                <a:buChar char="•"/>
              </a:pPr>
              <a:endParaRPr lang="en-US" sz="1350"/>
            </a:p>
          </p:txBody>
        </p:sp>
        <p:sp>
          <p:nvSpPr>
            <p:cNvPr id="22" name="TextBox 21">
              <a:extLst>
                <a:ext uri="{FF2B5EF4-FFF2-40B4-BE49-F238E27FC236}">
                  <a16:creationId xmlns:a16="http://schemas.microsoft.com/office/drawing/2014/main" id="{BA0B0176-37D9-9CB0-1DAB-CB9C10FE353C}"/>
                </a:ext>
              </a:extLst>
            </p:cNvPr>
            <p:cNvSpPr txBox="1"/>
            <p:nvPr/>
          </p:nvSpPr>
          <p:spPr>
            <a:xfrm>
              <a:off x="4383178" y="4413392"/>
              <a:ext cx="3852882" cy="2443603"/>
            </a:xfrm>
            <a:prstGeom prst="rect">
              <a:avLst/>
            </a:prstGeom>
          </p:spPr>
          <p:txBody>
            <a:bodyPr vert="horz" lIns="68580" tIns="34290" rIns="68580" bIns="34290" rtlCol="0">
              <a:noAutofit/>
            </a:bodyPr>
            <a:lstStyle/>
            <a:p>
              <a:pPr marL="257175" indent="-214313">
                <a:lnSpc>
                  <a:spcPct val="90000"/>
                </a:lnSpc>
                <a:spcAft>
                  <a:spcPts val="450"/>
                </a:spcAft>
                <a:buFont typeface="Arial" panose="020B0604020202020204" pitchFamily="34" charset="0"/>
                <a:buChar char="•"/>
              </a:pPr>
              <a:r>
                <a:rPr lang="en-US" sz="1200"/>
                <a:t>Conversion rate of traffic to a website</a:t>
              </a:r>
            </a:p>
            <a:p>
              <a:pPr marL="257175" indent="-214313">
                <a:lnSpc>
                  <a:spcPct val="90000"/>
                </a:lnSpc>
                <a:spcAft>
                  <a:spcPts val="450"/>
                </a:spcAft>
                <a:buFont typeface="Arial" panose="020B0604020202020204" pitchFamily="34" charset="0"/>
                <a:buChar char="•"/>
              </a:pPr>
              <a:r>
                <a:rPr lang="en-US" sz="1200"/>
                <a:t>Production rate for manufacturing</a:t>
              </a:r>
            </a:p>
            <a:p>
              <a:pPr marL="257175" indent="-214313">
                <a:lnSpc>
                  <a:spcPct val="90000"/>
                </a:lnSpc>
                <a:spcAft>
                  <a:spcPts val="450"/>
                </a:spcAft>
                <a:buFont typeface="Arial" panose="020B0604020202020204" pitchFamily="34" charset="0"/>
                <a:buChar char="•"/>
              </a:pPr>
              <a:r>
                <a:rPr lang="en-US" sz="1200"/>
                <a:t>Efficiency rates and downtime</a:t>
              </a:r>
            </a:p>
            <a:p>
              <a:pPr marL="257175" indent="-214313">
                <a:lnSpc>
                  <a:spcPct val="90000"/>
                </a:lnSpc>
                <a:spcAft>
                  <a:spcPts val="450"/>
                </a:spcAft>
                <a:buFont typeface="Arial" panose="020B0604020202020204" pitchFamily="34" charset="0"/>
                <a:buChar char="•"/>
              </a:pPr>
              <a:r>
                <a:rPr lang="en-US" sz="1200"/>
                <a:t>Energy and electricity costs</a:t>
              </a:r>
            </a:p>
            <a:p>
              <a:pPr marL="257175" indent="-214313">
                <a:lnSpc>
                  <a:spcPct val="90000"/>
                </a:lnSpc>
                <a:spcAft>
                  <a:spcPts val="450"/>
                </a:spcAft>
                <a:buFont typeface="Arial" panose="020B0604020202020204" pitchFamily="34" charset="0"/>
                <a:buChar char="•"/>
              </a:pPr>
              <a:r>
                <a:rPr lang="en-US" sz="1200"/>
                <a:t>Rent and office space</a:t>
              </a:r>
            </a:p>
            <a:p>
              <a:pPr marL="257175" indent="-214313">
                <a:lnSpc>
                  <a:spcPct val="90000"/>
                </a:lnSpc>
                <a:spcAft>
                  <a:spcPts val="450"/>
                </a:spcAft>
                <a:buFont typeface="Arial" panose="020B0604020202020204" pitchFamily="34" charset="0"/>
                <a:buChar char="•"/>
              </a:pPr>
              <a:r>
                <a:rPr lang="en-US" sz="1200"/>
                <a:t>Salaries &amp; wages/employee</a:t>
              </a:r>
            </a:p>
            <a:p>
              <a:pPr marL="42863">
                <a:lnSpc>
                  <a:spcPct val="90000"/>
                </a:lnSpc>
                <a:spcAft>
                  <a:spcPts val="450"/>
                </a:spcAft>
              </a:pPr>
              <a:endParaRPr lang="en-GB" sz="1350">
                <a:solidFill>
                  <a:srgbClr val="002060"/>
                </a:solidFill>
              </a:endParaRPr>
            </a:p>
            <a:p>
              <a:pPr marL="214313" indent="-171450">
                <a:lnSpc>
                  <a:spcPct val="90000"/>
                </a:lnSpc>
                <a:spcAft>
                  <a:spcPts val="450"/>
                </a:spcAft>
                <a:buFont typeface="Arial" panose="020B0604020202020204" pitchFamily="34" charset="0"/>
                <a:buChar char="•"/>
              </a:pPr>
              <a:endParaRPr lang="en-US" sz="1350"/>
            </a:p>
          </p:txBody>
        </p:sp>
      </p:grpSp>
      <p:sp>
        <p:nvSpPr>
          <p:cNvPr id="2" name="Title">
            <a:extLst>
              <a:ext uri="{FF2B5EF4-FFF2-40B4-BE49-F238E27FC236}">
                <a16:creationId xmlns:a16="http://schemas.microsoft.com/office/drawing/2014/main" id="{C13AF86D-3D9E-4C43-BAB8-5BA397ACF28A}"/>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Business Principles, Business Goals, and Business Drivers</a:t>
            </a:r>
            <a:endParaRPr lang="en-GB" b="1"/>
          </a:p>
        </p:txBody>
      </p:sp>
      <p:sp>
        <p:nvSpPr>
          <p:cNvPr id="4" name="Footer">
            <a:extLst>
              <a:ext uri="{FF2B5EF4-FFF2-40B4-BE49-F238E27FC236}">
                <a16:creationId xmlns:a16="http://schemas.microsoft.com/office/drawing/2014/main" id="{AEEE46AB-FFB9-44EF-90D5-66613E22B97B}"/>
              </a:ext>
            </a:extLst>
          </p:cNvPr>
          <p:cNvSpPr>
            <a:spLocks noGrp="1"/>
          </p:cNvSpPr>
          <p:nvPr>
            <p:ph type="ftr" sz="quarter" idx="10"/>
          </p:nvPr>
        </p:nvSpPr>
        <p:spPr>
          <a:xfrm>
            <a:off x="7315200" y="4826000"/>
            <a:ext cx="444500" cy="304800"/>
          </a:xfrm>
        </p:spPr>
        <p:txBody>
          <a:bodyPr/>
          <a:lstStyle/>
          <a:p>
            <a:r>
              <a:rPr lang="en-GB" sz="1050">
                <a:solidFill>
                  <a:schemeClr val="bg1"/>
                </a:solidFill>
              </a:rPr>
              <a:t>15/27</a:t>
            </a:r>
          </a:p>
        </p:txBody>
      </p:sp>
      <p:sp>
        <p:nvSpPr>
          <p:cNvPr id="3" name="Ref">
            <a:extLst>
              <a:ext uri="{FF2B5EF4-FFF2-40B4-BE49-F238E27FC236}">
                <a16:creationId xmlns:a16="http://schemas.microsoft.com/office/drawing/2014/main" id="{44CB9C1D-6F3D-44D0-8A6B-62C695A53C46}"/>
              </a:ext>
            </a:extLst>
          </p:cNvPr>
          <p:cNvSpPr/>
          <p:nvPr/>
        </p:nvSpPr>
        <p:spPr>
          <a:xfrm>
            <a:off x="2286000" y="4824411"/>
            <a:ext cx="4572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a:solidFill>
                  <a:schemeClr val="bg1"/>
                </a:solidFill>
                <a:latin typeface="Calibri" panose="020F0502020204030204" pitchFamily="34" charset="0"/>
              </a:rPr>
              <a:t> Architecture Content : Page 70 : §4.2.9</a:t>
            </a:r>
            <a:endParaRPr lang="en-GB" sz="750">
              <a:solidFill>
                <a:schemeClr val="bg1"/>
              </a:solidFill>
              <a:latin typeface="Calibri" panose="020F0502020204030204" pitchFamily="34" charset="0"/>
            </a:endParaRPr>
          </a:p>
        </p:txBody>
      </p:sp>
      <p:sp>
        <p:nvSpPr>
          <p:cNvPr id="13" name="TextBox 12">
            <a:extLst>
              <a:ext uri="{FF2B5EF4-FFF2-40B4-BE49-F238E27FC236}">
                <a16:creationId xmlns:a16="http://schemas.microsoft.com/office/drawing/2014/main" id="{BD2EC6C7-5E44-65FD-E6F7-2139F05E4A77}"/>
              </a:ext>
            </a:extLst>
          </p:cNvPr>
          <p:cNvSpPr txBox="1"/>
          <p:nvPr/>
        </p:nvSpPr>
        <p:spPr>
          <a:xfrm>
            <a:off x="727495" y="615070"/>
            <a:ext cx="5717910" cy="1202531"/>
          </a:xfrm>
          <a:prstGeom prst="rect">
            <a:avLst/>
          </a:prstGeom>
        </p:spPr>
        <p:txBody>
          <a:bodyPr vert="horz" lIns="68580" tIns="34290" rIns="68580" bIns="34290" rtlCol="0">
            <a:noAutofit/>
          </a:bodyPr>
          <a:lstStyle/>
          <a:p>
            <a:pPr>
              <a:lnSpc>
                <a:spcPct val="90000"/>
              </a:lnSpc>
              <a:spcAft>
                <a:spcPts val="450"/>
              </a:spcAft>
            </a:pPr>
            <a:r>
              <a:rPr lang="en-US" sz="1500" b="1"/>
              <a:t>Purpose</a:t>
            </a:r>
          </a:p>
          <a:p>
            <a:pPr marL="42863">
              <a:lnSpc>
                <a:spcPct val="90000"/>
              </a:lnSpc>
              <a:spcAft>
                <a:spcPts val="450"/>
              </a:spcAft>
            </a:pPr>
            <a:r>
              <a:rPr lang="en-US" sz="1200">
                <a:solidFill>
                  <a:srgbClr val="002060"/>
                </a:solidFill>
              </a:rPr>
              <a:t>Business principles, business goals, and business drivers provide context - describing the needs and ways of working employed by the enterprise.</a:t>
            </a:r>
          </a:p>
          <a:p>
            <a:pPr marL="42863">
              <a:lnSpc>
                <a:spcPct val="90000"/>
              </a:lnSpc>
              <a:spcAft>
                <a:spcPts val="450"/>
              </a:spcAft>
            </a:pPr>
            <a:r>
              <a:rPr lang="en-US" sz="1200">
                <a:solidFill>
                  <a:srgbClr val="002060"/>
                </a:solidFill>
              </a:rPr>
              <a:t>Many factors that lie outside the consideration of Architecture discipline may have significant implications for the way that Architecture is developed.</a:t>
            </a:r>
          </a:p>
        </p:txBody>
      </p:sp>
      <p:sp>
        <p:nvSpPr>
          <p:cNvPr id="17" name="TextBox 16">
            <a:extLst>
              <a:ext uri="{FF2B5EF4-FFF2-40B4-BE49-F238E27FC236}">
                <a16:creationId xmlns:a16="http://schemas.microsoft.com/office/drawing/2014/main" id="{4D8AB8D8-5862-5CFE-B5D1-D5BD170B1388}"/>
              </a:ext>
            </a:extLst>
          </p:cNvPr>
          <p:cNvSpPr txBox="1"/>
          <p:nvPr/>
        </p:nvSpPr>
        <p:spPr>
          <a:xfrm>
            <a:off x="727495" y="1753676"/>
            <a:ext cx="5717910" cy="694216"/>
          </a:xfrm>
          <a:prstGeom prst="rect">
            <a:avLst/>
          </a:prstGeom>
        </p:spPr>
        <p:txBody>
          <a:bodyPr vert="horz" lIns="68580" tIns="34290" rIns="68580" bIns="34290" rtlCol="0">
            <a:noAutofit/>
          </a:bodyPr>
          <a:lstStyle/>
          <a:p>
            <a:pPr>
              <a:lnSpc>
                <a:spcPct val="90000"/>
              </a:lnSpc>
              <a:spcAft>
                <a:spcPts val="450"/>
              </a:spcAft>
            </a:pPr>
            <a:r>
              <a:rPr lang="en-US" sz="1500" b="1">
                <a:solidFill>
                  <a:srgbClr val="002060"/>
                </a:solidFill>
              </a:rPr>
              <a:t>Content</a:t>
            </a:r>
          </a:p>
          <a:p>
            <a:pPr marL="42863">
              <a:lnSpc>
                <a:spcPct val="90000"/>
              </a:lnSpc>
              <a:spcAft>
                <a:spcPts val="450"/>
              </a:spcAft>
            </a:pPr>
            <a:r>
              <a:rPr lang="en-GB" sz="1200">
                <a:solidFill>
                  <a:srgbClr val="002060"/>
                </a:solidFill>
              </a:rPr>
              <a:t>Typical contents and structure of business context for Architecture is likely to vary considerably from one organization to the next.</a:t>
            </a:r>
          </a:p>
          <a:p>
            <a:pPr marL="214313" indent="-171450">
              <a:lnSpc>
                <a:spcPct val="90000"/>
              </a:lnSpc>
              <a:spcAft>
                <a:spcPts val="450"/>
              </a:spcAft>
              <a:buFont typeface="Arial" panose="020B0604020202020204" pitchFamily="34" charset="0"/>
              <a:buChar char="•"/>
            </a:pPr>
            <a:endParaRPr lang="en-US" sz="1350"/>
          </a:p>
        </p:txBody>
      </p:sp>
      <p:pic>
        <p:nvPicPr>
          <p:cNvPr id="7" name="Graphic 6" descr="Krant silhouet">
            <a:extLst>
              <a:ext uri="{FF2B5EF4-FFF2-40B4-BE49-F238E27FC236}">
                <a16:creationId xmlns:a16="http://schemas.microsoft.com/office/drawing/2014/main" id="{9924FED3-6F8C-EEC1-A609-62E9211A298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21013" y="1739036"/>
            <a:ext cx="360000" cy="293089"/>
          </a:xfrm>
          <a:prstGeom prst="rect">
            <a:avLst/>
          </a:prstGeom>
        </p:spPr>
      </p:pic>
      <p:pic>
        <p:nvPicPr>
          <p:cNvPr id="9" name="Graphic 8" descr="Klembord silhouet">
            <a:extLst>
              <a:ext uri="{FF2B5EF4-FFF2-40B4-BE49-F238E27FC236}">
                <a16:creationId xmlns:a16="http://schemas.microsoft.com/office/drawing/2014/main" id="{25648013-6774-CBC8-CD78-A1E1B03E4D80}"/>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0257" y="2525586"/>
            <a:ext cx="360000" cy="270000"/>
          </a:xfrm>
          <a:prstGeom prst="rect">
            <a:avLst/>
          </a:prstGeom>
        </p:spPr>
      </p:pic>
      <p:pic>
        <p:nvPicPr>
          <p:cNvPr id="6" name="Graphic 5" descr="Roos silhouet">
            <a:extLst>
              <a:ext uri="{FF2B5EF4-FFF2-40B4-BE49-F238E27FC236}">
                <a16:creationId xmlns:a16="http://schemas.microsoft.com/office/drawing/2014/main" id="{CF3F15B9-15FB-D2B4-8DE7-807C9CFE87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8" name="TextBox 7">
            <a:extLst>
              <a:ext uri="{FF2B5EF4-FFF2-40B4-BE49-F238E27FC236}">
                <a16:creationId xmlns:a16="http://schemas.microsoft.com/office/drawing/2014/main" id="{BC31BF1D-B585-5B39-C78A-8D7ED0DA5B7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69876596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B0EBD5C-D113-4C28-960B-7ABE838F44D3}"/>
              </a:ext>
            </a:extLst>
          </p:cNvPr>
          <p:cNvSpPr>
            <a:spLocks noGrp="1"/>
          </p:cNvSpPr>
          <p:nvPr>
            <p:ph type="title"/>
          </p:nvPr>
        </p:nvSpPr>
        <p:spPr>
          <a:xfrm>
            <a:off x="165100" y="88900"/>
            <a:ext cx="7404100" cy="406400"/>
          </a:xfrm>
        </p:spPr>
        <p:txBody>
          <a:bodyPr>
            <a:normAutofit/>
          </a:bodyPr>
          <a:lstStyle/>
          <a:p>
            <a:r>
              <a:rPr lang="en-GB" b="1">
                <a:solidFill>
                  <a:srgbClr val="2F528F"/>
                </a:solidFill>
              </a:rPr>
              <a:t>Capability Assessment – 01/02</a:t>
            </a:r>
            <a:endParaRPr lang="en-GB" b="1"/>
          </a:p>
        </p:txBody>
      </p:sp>
      <p:sp>
        <p:nvSpPr>
          <p:cNvPr id="4" name="Footer">
            <a:extLst>
              <a:ext uri="{FF2B5EF4-FFF2-40B4-BE49-F238E27FC236}">
                <a16:creationId xmlns:a16="http://schemas.microsoft.com/office/drawing/2014/main" id="{DDD19CB1-AF9B-40A9-AF3D-B9F0F42082BD}"/>
              </a:ext>
            </a:extLst>
          </p:cNvPr>
          <p:cNvSpPr>
            <a:spLocks noGrp="1"/>
          </p:cNvSpPr>
          <p:nvPr>
            <p:ph type="ftr" sz="quarter" idx="10"/>
          </p:nvPr>
        </p:nvSpPr>
        <p:spPr>
          <a:xfrm>
            <a:off x="7315200" y="4826000"/>
            <a:ext cx="444500" cy="304800"/>
          </a:xfrm>
        </p:spPr>
        <p:txBody>
          <a:bodyPr/>
          <a:lstStyle/>
          <a:p>
            <a:r>
              <a:rPr lang="en-GB">
                <a:solidFill>
                  <a:schemeClr val="bg1"/>
                </a:solidFill>
              </a:rPr>
              <a:t>16/27</a:t>
            </a:r>
          </a:p>
        </p:txBody>
      </p:sp>
      <p:sp>
        <p:nvSpPr>
          <p:cNvPr id="3" name="Ref">
            <a:extLst>
              <a:ext uri="{FF2B5EF4-FFF2-40B4-BE49-F238E27FC236}">
                <a16:creationId xmlns:a16="http://schemas.microsoft.com/office/drawing/2014/main" id="{79C7870D-0204-46CC-AE93-D02056CB441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71 : §4.2.10</a:t>
            </a:r>
            <a:endParaRPr lang="en-GB" sz="675">
              <a:solidFill>
                <a:schemeClr val="bg1"/>
              </a:solidFill>
              <a:latin typeface="Calibri" panose="020F0502020204030204" pitchFamily="34" charset="0"/>
            </a:endParaRPr>
          </a:p>
        </p:txBody>
      </p:sp>
      <p:sp>
        <p:nvSpPr>
          <p:cNvPr id="9" name="TextBox 8">
            <a:extLst>
              <a:ext uri="{FF2B5EF4-FFF2-40B4-BE49-F238E27FC236}">
                <a16:creationId xmlns:a16="http://schemas.microsoft.com/office/drawing/2014/main" id="{48E5BFBD-3375-8453-F661-5C1E52107933}"/>
              </a:ext>
            </a:extLst>
          </p:cNvPr>
          <p:cNvSpPr txBox="1"/>
          <p:nvPr/>
        </p:nvSpPr>
        <p:spPr>
          <a:xfrm>
            <a:off x="720000" y="630060"/>
            <a:ext cx="8134008" cy="3987646"/>
          </a:xfrm>
          <a:prstGeom prst="rect">
            <a:avLst/>
          </a:prstGeom>
        </p:spPr>
        <p:txBody>
          <a:bodyPr vert="horz" lIns="68580" tIns="34290" rIns="68580" bIns="34290" rtlCol="0">
            <a:noAutofit/>
          </a:bodyPr>
          <a:lstStyle/>
          <a:p>
            <a:pPr>
              <a:lnSpc>
                <a:spcPct val="90000"/>
              </a:lnSpc>
              <a:spcAft>
                <a:spcPts val="300"/>
              </a:spcAft>
            </a:pPr>
            <a:r>
              <a:rPr lang="en-US" sz="1350" b="1"/>
              <a:t>Purpose</a:t>
            </a:r>
          </a:p>
          <a:p>
            <a:pPr marL="42863">
              <a:lnSpc>
                <a:spcPct val="90000"/>
              </a:lnSpc>
              <a:spcAft>
                <a:spcPts val="300"/>
              </a:spcAft>
            </a:pPr>
            <a:r>
              <a:rPr lang="en-US" sz="1200"/>
              <a:t>Before embarking upon a detailed Architecture Definition, it is necessary to understand the baseline and target capability level of the enterprise.</a:t>
            </a:r>
          </a:p>
          <a:p>
            <a:pPr marL="42863">
              <a:lnSpc>
                <a:spcPct val="90000"/>
              </a:lnSpc>
              <a:spcAft>
                <a:spcPts val="300"/>
              </a:spcAft>
            </a:pPr>
            <a:r>
              <a:rPr lang="en-US" sz="1200"/>
              <a:t>The Capability Assessment can be examined on several levels:</a:t>
            </a:r>
          </a:p>
          <a:p>
            <a:pPr marL="257175" indent="-214313">
              <a:lnSpc>
                <a:spcPct val="90000"/>
              </a:lnSpc>
              <a:spcAft>
                <a:spcPts val="300"/>
              </a:spcAft>
              <a:buFont typeface="Courier New" panose="02070309020205020404" pitchFamily="49" charset="0"/>
              <a:buChar char="o"/>
            </a:pPr>
            <a:r>
              <a:rPr lang="en-US" sz="1200"/>
              <a:t>What is the capability level of the enterprise as a whole?</a:t>
            </a:r>
          </a:p>
          <a:p>
            <a:pPr marL="257175" indent="-214313">
              <a:lnSpc>
                <a:spcPct val="90000"/>
              </a:lnSpc>
              <a:spcAft>
                <a:spcPts val="300"/>
              </a:spcAft>
              <a:buFont typeface="Courier New" panose="02070309020205020404" pitchFamily="49" charset="0"/>
              <a:buChar char="o"/>
            </a:pPr>
            <a:r>
              <a:rPr lang="en-US" sz="1200"/>
              <a:t>Where does the enterprise wish to increase or optimize capability?</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are the Architectural focus areas to support the desired development of the enterprise?</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is the capability or maturity level of the IT function within the enterprise? </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are the implications of conducting the Architecture project in terms of design governance, operational governance, skills, and organization structure?</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is an appropriate style, level of formality and amount of detail for the Architecture project to fit with the culture and capability of the (IT) organization?</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is the capability and maturity of the Architecture function within the enterprise? </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Architectural assets are currently in existence? </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Are they maintained and accurate? </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standards and reference models need to be considered?</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Will there be opportunities to create re-usable assets during the Architecture project?</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Where capability gaps exist, to what extent is the business ready to reach the target capability? </a:t>
            </a:r>
          </a:p>
          <a:p>
            <a:pPr marL="257175" indent="-214313">
              <a:lnSpc>
                <a:spcPct val="90000"/>
              </a:lnSpc>
              <a:spcAft>
                <a:spcPts val="300"/>
              </a:spcAft>
              <a:buFont typeface="Courier New" panose="02070309020205020404" pitchFamily="49" charset="0"/>
              <a:buChar char="o"/>
            </a:pPr>
            <a:r>
              <a:rPr lang="en-GB" sz="1200">
                <a:solidFill>
                  <a:srgbClr val="2F528F"/>
                </a:solidFill>
                <a:latin typeface="Calibri" panose="020F0502020204030204" pitchFamily="34" charset="0"/>
              </a:rPr>
              <a:t>What are the risks to transformation, cultural barriers and other considerations to be addressed beyond the basic capability gap?</a:t>
            </a:r>
            <a:endParaRPr lang="en-US" sz="1200"/>
          </a:p>
        </p:txBody>
      </p:sp>
      <p:pic>
        <p:nvPicPr>
          <p:cNvPr id="6" name="Graphic 5" descr="Roos silhouet">
            <a:extLst>
              <a:ext uri="{FF2B5EF4-FFF2-40B4-BE49-F238E27FC236}">
                <a16:creationId xmlns:a16="http://schemas.microsoft.com/office/drawing/2014/main" id="{E242F4E6-E538-BD64-4CB2-3FF7774E40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4990" y="630060"/>
            <a:ext cx="256236" cy="219872"/>
          </a:xfrm>
          <a:prstGeom prst="rect">
            <a:avLst/>
          </a:prstGeom>
        </p:spPr>
      </p:pic>
      <p:sp>
        <p:nvSpPr>
          <p:cNvPr id="5" name="TextBox 4">
            <a:extLst>
              <a:ext uri="{FF2B5EF4-FFF2-40B4-BE49-F238E27FC236}">
                <a16:creationId xmlns:a16="http://schemas.microsoft.com/office/drawing/2014/main" id="{27C3A482-4460-80CF-0C98-A69AC10B2D6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197780123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B0EBD5C-D113-4C28-960B-7ABE838F44D3}"/>
              </a:ext>
            </a:extLst>
          </p:cNvPr>
          <p:cNvSpPr>
            <a:spLocks noGrp="1"/>
          </p:cNvSpPr>
          <p:nvPr>
            <p:ph type="title"/>
          </p:nvPr>
        </p:nvSpPr>
        <p:spPr>
          <a:xfrm>
            <a:off x="165100" y="88900"/>
            <a:ext cx="7404100" cy="406400"/>
          </a:xfrm>
        </p:spPr>
        <p:txBody>
          <a:bodyPr>
            <a:normAutofit/>
          </a:bodyPr>
          <a:lstStyle/>
          <a:p>
            <a:r>
              <a:rPr lang="en-GB" b="1">
                <a:solidFill>
                  <a:srgbClr val="2F528F"/>
                </a:solidFill>
              </a:rPr>
              <a:t>Capability Assessment – 02/02</a:t>
            </a:r>
            <a:endParaRPr lang="en-GB" b="1"/>
          </a:p>
        </p:txBody>
      </p:sp>
      <p:sp>
        <p:nvSpPr>
          <p:cNvPr id="4" name="Footer">
            <a:extLst>
              <a:ext uri="{FF2B5EF4-FFF2-40B4-BE49-F238E27FC236}">
                <a16:creationId xmlns:a16="http://schemas.microsoft.com/office/drawing/2014/main" id="{B7F9B424-68D5-4A1F-B608-0817087EF0B8}"/>
              </a:ext>
            </a:extLst>
          </p:cNvPr>
          <p:cNvSpPr>
            <a:spLocks noGrp="1"/>
          </p:cNvSpPr>
          <p:nvPr>
            <p:ph type="ftr" sz="quarter" idx="10"/>
          </p:nvPr>
        </p:nvSpPr>
        <p:spPr>
          <a:xfrm>
            <a:off x="7315200" y="4826000"/>
            <a:ext cx="444500" cy="304800"/>
          </a:xfrm>
        </p:spPr>
        <p:txBody>
          <a:bodyPr/>
          <a:lstStyle/>
          <a:p>
            <a:r>
              <a:rPr lang="en-GB">
                <a:solidFill>
                  <a:schemeClr val="bg1"/>
                </a:solidFill>
              </a:rPr>
              <a:t>17/27</a:t>
            </a:r>
          </a:p>
        </p:txBody>
      </p:sp>
      <p:sp>
        <p:nvSpPr>
          <p:cNvPr id="3" name="Ref">
            <a:extLst>
              <a:ext uri="{FF2B5EF4-FFF2-40B4-BE49-F238E27FC236}">
                <a16:creationId xmlns:a16="http://schemas.microsoft.com/office/drawing/2014/main" id="{79C7870D-0204-46CC-AE93-D02056CB441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71 : §4.2.10</a:t>
            </a:r>
            <a:endParaRPr lang="en-GB" sz="675">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ABB0C7E9-9F28-4AF3-9AB2-F03F5F4E3026}"/>
              </a:ext>
            </a:extLst>
          </p:cNvPr>
          <p:cNvSpPr txBox="1"/>
          <p:nvPr/>
        </p:nvSpPr>
        <p:spPr>
          <a:xfrm>
            <a:off x="720000" y="585090"/>
            <a:ext cx="8502146" cy="761747"/>
          </a:xfrm>
          <a:prstGeom prst="rect">
            <a:avLst/>
          </a:prstGeom>
          <a:noFill/>
        </p:spPr>
        <p:txBody>
          <a:bodyPr wrap="square">
            <a:spAutoFit/>
          </a:bodyPr>
          <a:lstStyle/>
          <a:p>
            <a:r>
              <a:rPr lang="en-GB" sz="1500" b="1">
                <a:solidFill>
                  <a:srgbClr val="2F528F"/>
                </a:solidFill>
                <a:latin typeface="Calibri" panose="020F0502020204030204" pitchFamily="34" charset="0"/>
              </a:rPr>
              <a:t>Content</a:t>
            </a:r>
          </a:p>
          <a:p>
            <a:endParaRPr lang="en-GB" sz="1500" b="1">
              <a:solidFill>
                <a:srgbClr val="2F528F"/>
              </a:solidFill>
              <a:latin typeface="Calibri" panose="020F0502020204030204" pitchFamily="34" charset="0"/>
            </a:endParaRPr>
          </a:p>
          <a:p>
            <a:r>
              <a:rPr lang="en-GB" sz="1500">
                <a:solidFill>
                  <a:srgbClr val="2F528F"/>
                </a:solidFill>
                <a:latin typeface="Calibri" panose="020F0502020204030204" pitchFamily="34" charset="0"/>
              </a:rPr>
              <a:t>Typical contents of a Capability Assessment are:</a:t>
            </a:r>
          </a:p>
        </p:txBody>
      </p:sp>
      <p:pic>
        <p:nvPicPr>
          <p:cNvPr id="8" name="Graphic 7" descr="Krant silhouet">
            <a:extLst>
              <a:ext uri="{FF2B5EF4-FFF2-40B4-BE49-F238E27FC236}">
                <a16:creationId xmlns:a16="http://schemas.microsoft.com/office/drawing/2014/main" id="{0FD73222-03D6-A814-5AD1-FE79C96BA9D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35436" y="577595"/>
            <a:ext cx="342900" cy="342900"/>
          </a:xfrm>
          <a:prstGeom prst="rect">
            <a:avLst/>
          </a:prstGeom>
        </p:spPr>
      </p:pic>
      <p:graphicFrame>
        <p:nvGraphicFramePr>
          <p:cNvPr id="9" name="TextBox 2">
            <a:extLst>
              <a:ext uri="{FF2B5EF4-FFF2-40B4-BE49-F238E27FC236}">
                <a16:creationId xmlns:a16="http://schemas.microsoft.com/office/drawing/2014/main" id="{FBDF53C8-A02F-6F25-1194-76ECA93C71C1}"/>
              </a:ext>
            </a:extLst>
          </p:cNvPr>
          <p:cNvGraphicFramePr/>
          <p:nvPr/>
        </p:nvGraphicFramePr>
        <p:xfrm>
          <a:off x="720000" y="1752325"/>
          <a:ext cx="5600064" cy="2791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descr="Shape&#10;&#10;Description automatically generated with low confidence">
            <a:extLst>
              <a:ext uri="{FF2B5EF4-FFF2-40B4-BE49-F238E27FC236}">
                <a16:creationId xmlns:a16="http://schemas.microsoft.com/office/drawing/2014/main" id="{99E5E4B7-B769-BDAB-6E53-0CB43085D027}"/>
              </a:ext>
            </a:extLst>
          </p:cNvPr>
          <p:cNvPicPr>
            <a:picLocks noChangeAspect="1"/>
          </p:cNvPicPr>
          <p:nvPr/>
        </p:nvPicPr>
        <p:blipFill>
          <a:blip r:embed="rId9">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56951" y="720000"/>
            <a:ext cx="927049" cy="927049"/>
          </a:xfrm>
          <a:prstGeom prst="rect">
            <a:avLst/>
          </a:prstGeom>
        </p:spPr>
      </p:pic>
      <p:sp>
        <p:nvSpPr>
          <p:cNvPr id="6" name="TextBox 5">
            <a:extLst>
              <a:ext uri="{FF2B5EF4-FFF2-40B4-BE49-F238E27FC236}">
                <a16:creationId xmlns:a16="http://schemas.microsoft.com/office/drawing/2014/main" id="{2DB05DD8-D515-39B3-33AF-825FA70C25D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416014583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9A0E9F9-E549-477C-83C9-2FD6A8B7AD2A}"/>
              </a:ext>
            </a:extLst>
          </p:cNvPr>
          <p:cNvSpPr>
            <a:spLocks noGrp="1"/>
          </p:cNvSpPr>
          <p:nvPr>
            <p:ph type="title"/>
          </p:nvPr>
        </p:nvSpPr>
        <p:spPr>
          <a:xfrm>
            <a:off x="165100" y="88900"/>
            <a:ext cx="7404100" cy="406400"/>
          </a:xfrm>
        </p:spPr>
        <p:txBody>
          <a:bodyPr>
            <a:normAutofit/>
          </a:bodyPr>
          <a:lstStyle/>
          <a:p>
            <a:r>
              <a:rPr lang="en-GB" b="1">
                <a:solidFill>
                  <a:srgbClr val="2F528F"/>
                </a:solidFill>
              </a:rPr>
              <a:t>Change Request</a:t>
            </a:r>
            <a:endParaRPr lang="en-GB" b="1"/>
          </a:p>
        </p:txBody>
      </p:sp>
      <p:sp>
        <p:nvSpPr>
          <p:cNvPr id="4" name="Footer">
            <a:extLst>
              <a:ext uri="{FF2B5EF4-FFF2-40B4-BE49-F238E27FC236}">
                <a16:creationId xmlns:a16="http://schemas.microsoft.com/office/drawing/2014/main" id="{6D0AB309-EB94-4020-8282-D7F9CC76E21E}"/>
              </a:ext>
            </a:extLst>
          </p:cNvPr>
          <p:cNvSpPr>
            <a:spLocks noGrp="1"/>
          </p:cNvSpPr>
          <p:nvPr>
            <p:ph type="ftr" sz="quarter" idx="10"/>
          </p:nvPr>
        </p:nvSpPr>
        <p:spPr>
          <a:xfrm>
            <a:off x="7315200" y="4826000"/>
            <a:ext cx="444500" cy="304800"/>
          </a:xfrm>
        </p:spPr>
        <p:txBody>
          <a:bodyPr/>
          <a:lstStyle/>
          <a:p>
            <a:r>
              <a:rPr lang="en-GB">
                <a:solidFill>
                  <a:schemeClr val="bg1"/>
                </a:solidFill>
              </a:rPr>
              <a:t>18/27</a:t>
            </a:r>
          </a:p>
        </p:txBody>
      </p:sp>
      <p:sp>
        <p:nvSpPr>
          <p:cNvPr id="3" name="Ref">
            <a:extLst>
              <a:ext uri="{FF2B5EF4-FFF2-40B4-BE49-F238E27FC236}">
                <a16:creationId xmlns:a16="http://schemas.microsoft.com/office/drawing/2014/main" id="{84CCC871-7992-4FFA-B1B3-02D7B03A39A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72 : §4.2.11</a:t>
            </a:r>
            <a:endParaRPr lang="en-GB" sz="675">
              <a:solidFill>
                <a:schemeClr val="bg1"/>
              </a:solidFill>
              <a:latin typeface="Calibri" panose="020F0502020204030204" pitchFamily="34" charset="0"/>
            </a:endParaRPr>
          </a:p>
        </p:txBody>
      </p:sp>
      <p:sp>
        <p:nvSpPr>
          <p:cNvPr id="11" name="TextBox 10">
            <a:extLst>
              <a:ext uri="{FF2B5EF4-FFF2-40B4-BE49-F238E27FC236}">
                <a16:creationId xmlns:a16="http://schemas.microsoft.com/office/drawing/2014/main" id="{CEEAAE32-B4A7-C315-0189-A9C41E55C54C}"/>
              </a:ext>
            </a:extLst>
          </p:cNvPr>
          <p:cNvSpPr txBox="1"/>
          <p:nvPr/>
        </p:nvSpPr>
        <p:spPr>
          <a:xfrm>
            <a:off x="727495" y="630060"/>
            <a:ext cx="7813782" cy="1202531"/>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During implementation of an architecture more facts become known</a:t>
            </a:r>
            <a:endParaRPr lang="en-US" sz="1200">
              <a:solidFill>
                <a:srgbClr val="002060"/>
              </a:solidFill>
              <a:latin typeface="Calibri" panose="020F0502020204030204" pitchFamily="34" charset="0"/>
            </a:endParaRPr>
          </a:p>
          <a:p>
            <a:pPr marL="257175" indent="-214313">
              <a:lnSpc>
                <a:spcPct val="90000"/>
              </a:lnSpc>
              <a:spcAft>
                <a:spcPts val="450"/>
              </a:spcAft>
              <a:buFont typeface="Courier New" panose="02070309020205020404" pitchFamily="49" charset="0"/>
              <a:buChar char="o"/>
            </a:pPr>
            <a:r>
              <a:rPr lang="en-US" sz="1200">
                <a:solidFill>
                  <a:srgbClr val="002060"/>
                </a:solidFill>
                <a:latin typeface="Calibri" panose="020F0502020204030204" pitchFamily="34" charset="0"/>
              </a:rPr>
              <a:t>Original Architecture Definition and Requirements are not suitable or are not sufficient</a:t>
            </a:r>
          </a:p>
          <a:p>
            <a:pPr marL="257175" indent="-214313">
              <a:lnSpc>
                <a:spcPct val="90000"/>
              </a:lnSpc>
              <a:spcAft>
                <a:spcPts val="450"/>
              </a:spcAft>
              <a:buFont typeface="Courier New" panose="02070309020205020404" pitchFamily="49" charset="0"/>
              <a:buChar char="o"/>
            </a:pPr>
            <a:r>
              <a:rPr lang="en-US" sz="1200">
                <a:solidFill>
                  <a:srgbClr val="002060"/>
                </a:solidFill>
                <a:latin typeface="Calibri" panose="020F0502020204030204" pitchFamily="34" charset="0"/>
              </a:rPr>
              <a:t>External factors may open up opportunities to extend and refine the architecture</a:t>
            </a:r>
          </a:p>
          <a:p>
            <a:pPr marL="257175" indent="-214313">
              <a:lnSpc>
                <a:spcPct val="90000"/>
              </a:lnSpc>
              <a:spcAft>
                <a:spcPts val="450"/>
              </a:spcAft>
              <a:buFont typeface="Courier New" panose="02070309020205020404" pitchFamily="49" charset="0"/>
              <a:buChar char="o"/>
            </a:pPr>
            <a:r>
              <a:rPr lang="en-US" sz="1200">
                <a:solidFill>
                  <a:srgbClr val="002060"/>
                </a:solidFill>
                <a:latin typeface="Calibri" panose="020F0502020204030204" pitchFamily="34" charset="0"/>
              </a:rPr>
              <a:t>The Change Request may be submitted to kick-start a further cycle of architecture work</a:t>
            </a:r>
            <a:endParaRPr lang="en-GB" sz="1200">
              <a:solidFill>
                <a:srgbClr val="002060"/>
              </a:solidFill>
              <a:latin typeface="Calibri" panose="020F0502020204030204" pitchFamily="34" charset="0"/>
            </a:endParaRPr>
          </a:p>
          <a:p>
            <a:pPr marL="214313" indent="-171450">
              <a:lnSpc>
                <a:spcPct val="90000"/>
              </a:lnSpc>
              <a:spcAft>
                <a:spcPts val="450"/>
              </a:spcAft>
              <a:buFont typeface="Arial" panose="020B0604020202020204" pitchFamily="34" charset="0"/>
              <a:buChar char="•"/>
            </a:pPr>
            <a:endParaRPr lang="en-US" sz="1200">
              <a:solidFill>
                <a:srgbClr val="002060"/>
              </a:solidFill>
            </a:endParaRPr>
          </a:p>
        </p:txBody>
      </p:sp>
      <p:sp>
        <p:nvSpPr>
          <p:cNvPr id="15" name="TextBox 14">
            <a:extLst>
              <a:ext uri="{FF2B5EF4-FFF2-40B4-BE49-F238E27FC236}">
                <a16:creationId xmlns:a16="http://schemas.microsoft.com/office/drawing/2014/main" id="{98A6B5EC-5E85-3FF1-A935-2E73DE333B31}"/>
              </a:ext>
            </a:extLst>
          </p:cNvPr>
          <p:cNvSpPr txBox="1"/>
          <p:nvPr/>
        </p:nvSpPr>
        <p:spPr>
          <a:xfrm>
            <a:off x="727495" y="1788081"/>
            <a:ext cx="5717910" cy="2645924"/>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 Change Request are:</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Description of the proposed  change</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Rationale for the proposed change</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Impact assessment of the proposed change, </a:t>
            </a:r>
            <a:br>
              <a:rPr lang="en-GB" sz="1200">
                <a:solidFill>
                  <a:srgbClr val="002060"/>
                </a:solidFill>
                <a:latin typeface="Calibri" panose="020F0502020204030204" pitchFamily="34" charset="0"/>
              </a:rPr>
            </a:br>
            <a:r>
              <a:rPr lang="en-GB" sz="1200">
                <a:solidFill>
                  <a:srgbClr val="002060"/>
                </a:solidFill>
                <a:latin typeface="Calibri" panose="020F0502020204030204" pitchFamily="34" charset="0"/>
              </a:rPr>
              <a:t>including:</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reference to specific requirements</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stakeholder priority of the requirements to date</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phases to be revisited</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phase to lead on requirements prioritization</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results of phase investigations and revised priorities</a:t>
            </a:r>
          </a:p>
          <a:p>
            <a:pPr marL="600075" lvl="1" indent="-214313">
              <a:lnSpc>
                <a:spcPct val="90000"/>
              </a:lnSpc>
              <a:spcAft>
                <a:spcPts val="450"/>
              </a:spcAft>
              <a:buFont typeface="Arial" panose="020B0604020202020204" pitchFamily="34" charset="0"/>
              <a:buChar char="•"/>
            </a:pPr>
            <a:r>
              <a:rPr lang="en-GB" sz="1200">
                <a:solidFill>
                  <a:srgbClr val="002060"/>
                </a:solidFill>
                <a:latin typeface="Calibri" panose="020F0502020204030204" pitchFamily="34" charset="0"/>
              </a:rPr>
              <a:t>recommendations on management of requirements</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Repository reference number</a:t>
            </a:r>
            <a:endParaRPr lang="en-GB" sz="1200">
              <a:solidFill>
                <a:srgbClr val="002060"/>
              </a:solidFill>
            </a:endParaRPr>
          </a:p>
          <a:p>
            <a:pPr marL="214313" indent="-171450">
              <a:lnSpc>
                <a:spcPct val="90000"/>
              </a:lnSpc>
              <a:spcAft>
                <a:spcPts val="450"/>
              </a:spcAft>
              <a:buFont typeface="Arial" panose="020B0604020202020204" pitchFamily="34" charset="0"/>
              <a:buChar char="•"/>
            </a:pPr>
            <a:endParaRPr lang="en-US" sz="1200"/>
          </a:p>
        </p:txBody>
      </p:sp>
      <p:pic>
        <p:nvPicPr>
          <p:cNvPr id="6" name="Picture 5" descr="Shape&#10;&#10;Description automatically generated with low confidence">
            <a:extLst>
              <a:ext uri="{FF2B5EF4-FFF2-40B4-BE49-F238E27FC236}">
                <a16:creationId xmlns:a16="http://schemas.microsoft.com/office/drawing/2014/main" id="{6F77FEFB-5441-2B05-251E-6ECE519D4D95}"/>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54026" y="1788081"/>
            <a:ext cx="923534" cy="923534"/>
          </a:xfrm>
          <a:prstGeom prst="rect">
            <a:avLst/>
          </a:prstGeom>
        </p:spPr>
      </p:pic>
      <p:pic>
        <p:nvPicPr>
          <p:cNvPr id="5" name="Graphic 4" descr="Krant silhouet">
            <a:extLst>
              <a:ext uri="{FF2B5EF4-FFF2-40B4-BE49-F238E27FC236}">
                <a16:creationId xmlns:a16="http://schemas.microsoft.com/office/drawing/2014/main" id="{971EC319-DF41-B2FA-0042-D95C2A7978E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1391" y="1800958"/>
            <a:ext cx="360000" cy="293089"/>
          </a:xfrm>
          <a:prstGeom prst="rect">
            <a:avLst/>
          </a:prstGeom>
        </p:spPr>
      </p:pic>
      <p:pic>
        <p:nvPicPr>
          <p:cNvPr id="7" name="Graphic 6" descr="Roos silhouet">
            <a:extLst>
              <a:ext uri="{FF2B5EF4-FFF2-40B4-BE49-F238E27FC236}">
                <a16:creationId xmlns:a16="http://schemas.microsoft.com/office/drawing/2014/main" id="{22F4C835-068D-B951-32DA-F24342F8AD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8" name="TextBox 7">
            <a:extLst>
              <a:ext uri="{FF2B5EF4-FFF2-40B4-BE49-F238E27FC236}">
                <a16:creationId xmlns:a16="http://schemas.microsoft.com/office/drawing/2014/main" id="{2FF8DD7C-AF52-9054-7F8C-09CBBF28D0B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56748214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B46C3E-3FF3-49D5-8876-58DA181D6333}"/>
              </a:ext>
            </a:extLst>
          </p:cNvPr>
          <p:cNvSpPr>
            <a:spLocks noGrp="1"/>
          </p:cNvSpPr>
          <p:nvPr>
            <p:ph type="title"/>
          </p:nvPr>
        </p:nvSpPr>
        <p:spPr>
          <a:xfrm>
            <a:off x="165100" y="88900"/>
            <a:ext cx="7404100" cy="406400"/>
          </a:xfrm>
        </p:spPr>
        <p:txBody>
          <a:bodyPr>
            <a:normAutofit/>
          </a:bodyPr>
          <a:lstStyle/>
          <a:p>
            <a:r>
              <a:rPr lang="en-GB" b="1">
                <a:solidFill>
                  <a:srgbClr val="2F528F"/>
                </a:solidFill>
              </a:rPr>
              <a:t>Communications Plan</a:t>
            </a:r>
            <a:endParaRPr lang="en-GB" b="1"/>
          </a:p>
        </p:txBody>
      </p:sp>
      <p:sp>
        <p:nvSpPr>
          <p:cNvPr id="4" name="Footer">
            <a:extLst>
              <a:ext uri="{FF2B5EF4-FFF2-40B4-BE49-F238E27FC236}">
                <a16:creationId xmlns:a16="http://schemas.microsoft.com/office/drawing/2014/main" id="{4EFCCCE5-3CF5-40A9-A486-629C7F864779}"/>
              </a:ext>
            </a:extLst>
          </p:cNvPr>
          <p:cNvSpPr>
            <a:spLocks noGrp="1"/>
          </p:cNvSpPr>
          <p:nvPr>
            <p:ph type="ftr" sz="quarter" idx="10"/>
          </p:nvPr>
        </p:nvSpPr>
        <p:spPr>
          <a:xfrm>
            <a:off x="7315200" y="4826000"/>
            <a:ext cx="444500" cy="304800"/>
          </a:xfrm>
        </p:spPr>
        <p:txBody>
          <a:bodyPr/>
          <a:lstStyle/>
          <a:p>
            <a:r>
              <a:rPr lang="en-GB">
                <a:solidFill>
                  <a:schemeClr val="bg1"/>
                </a:solidFill>
              </a:rPr>
              <a:t>19/27</a:t>
            </a:r>
          </a:p>
        </p:txBody>
      </p:sp>
      <p:sp>
        <p:nvSpPr>
          <p:cNvPr id="3" name="Ref">
            <a:extLst>
              <a:ext uri="{FF2B5EF4-FFF2-40B4-BE49-F238E27FC236}">
                <a16:creationId xmlns:a16="http://schemas.microsoft.com/office/drawing/2014/main" id="{426965C0-8CC0-4915-92C3-667233563D26}"/>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73 : §4.2.12</a:t>
            </a:r>
            <a:endParaRPr lang="en-GB" sz="675">
              <a:solidFill>
                <a:schemeClr val="bg1"/>
              </a:solidFill>
              <a:latin typeface="Calibri" panose="020F0502020204030204" pitchFamily="34" charset="0"/>
            </a:endParaRPr>
          </a:p>
        </p:txBody>
      </p:sp>
      <p:sp>
        <p:nvSpPr>
          <p:cNvPr id="11" name="TextBox 10">
            <a:extLst>
              <a:ext uri="{FF2B5EF4-FFF2-40B4-BE49-F238E27FC236}">
                <a16:creationId xmlns:a16="http://schemas.microsoft.com/office/drawing/2014/main" id="{F311EA80-E304-11BC-C05C-70FC83F26F52}"/>
              </a:ext>
            </a:extLst>
          </p:cNvPr>
          <p:cNvSpPr txBox="1"/>
          <p:nvPr/>
        </p:nvSpPr>
        <p:spPr>
          <a:xfrm>
            <a:off x="727495" y="615070"/>
            <a:ext cx="7623880" cy="1202531"/>
          </a:xfrm>
          <a:prstGeom prst="rect">
            <a:avLst/>
          </a:prstGeom>
        </p:spPr>
        <p:txBody>
          <a:bodyPr vert="horz" lIns="68580" tIns="34290" rIns="68580" bIns="34290" rtlCol="0">
            <a:noAutofit/>
          </a:bodyPr>
          <a:lstStyle/>
          <a:p>
            <a:pPr>
              <a:lnSpc>
                <a:spcPct val="90000"/>
              </a:lnSpc>
              <a:spcAft>
                <a:spcPts val="450"/>
              </a:spcAft>
            </a:pPr>
            <a:r>
              <a:rPr lang="en-US" sz="1500" b="1"/>
              <a:t>Purpose</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Enterprise Architectures contain large volumes of complex and inter-dependent information </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Effective communication of targeted information at the right time is a CSF for EA</a:t>
            </a:r>
            <a:r>
              <a:rPr lang="en-GB" sz="1200">
                <a:solidFill>
                  <a:srgbClr val="2F528F"/>
                </a:solidFill>
                <a:latin typeface="Calibri" panose="020F0502020204030204" pitchFamily="34" charset="0"/>
              </a:rPr>
              <a:t> </a:t>
            </a:r>
          </a:p>
          <a:p>
            <a:pPr marL="257175" indent="-214313">
              <a:lnSpc>
                <a:spcPct val="90000"/>
              </a:lnSpc>
              <a:spcAft>
                <a:spcPts val="450"/>
              </a:spcAft>
              <a:buFont typeface="Courier New" panose="02070309020205020404" pitchFamily="49" charset="0"/>
              <a:buChar char="o"/>
            </a:pPr>
            <a:r>
              <a:rPr lang="en-GB" sz="1200">
                <a:solidFill>
                  <a:srgbClr val="002060"/>
                </a:solidFill>
                <a:latin typeface="Calibri" panose="020F0502020204030204" pitchFamily="34" charset="0"/>
              </a:rPr>
              <a:t>The Communications Plan for architecture allows communication to be carried out in a planned and managed process</a:t>
            </a:r>
          </a:p>
          <a:p>
            <a:pPr marL="214313" indent="-171450">
              <a:lnSpc>
                <a:spcPct val="90000"/>
              </a:lnSpc>
              <a:spcAft>
                <a:spcPts val="450"/>
              </a:spcAft>
              <a:buFont typeface="Arial" panose="020B0604020202020204" pitchFamily="34" charset="0"/>
              <a:buChar char="•"/>
            </a:pPr>
            <a:endParaRPr lang="en-US" sz="1350">
              <a:solidFill>
                <a:srgbClr val="002060"/>
              </a:solidFill>
            </a:endParaRPr>
          </a:p>
        </p:txBody>
      </p:sp>
      <p:sp>
        <p:nvSpPr>
          <p:cNvPr id="15" name="TextBox 14">
            <a:extLst>
              <a:ext uri="{FF2B5EF4-FFF2-40B4-BE49-F238E27FC236}">
                <a16:creationId xmlns:a16="http://schemas.microsoft.com/office/drawing/2014/main" id="{0D4BED99-E796-8514-8A79-8C5337AFA102}"/>
              </a:ext>
            </a:extLst>
          </p:cNvPr>
          <p:cNvSpPr txBox="1"/>
          <p:nvPr/>
        </p:nvSpPr>
        <p:spPr>
          <a:xfrm>
            <a:off x="727495" y="2412770"/>
            <a:ext cx="5717910" cy="1472366"/>
          </a:xfrm>
          <a:prstGeom prst="rect">
            <a:avLst/>
          </a:prstGeom>
        </p:spPr>
        <p:txBody>
          <a:bodyPr vert="horz" lIns="68580" tIns="34290" rIns="68580" bIns="34290" rtlCol="0">
            <a:noAutofit/>
          </a:bodyPr>
          <a:lstStyle/>
          <a:p>
            <a:pPr>
              <a:lnSpc>
                <a:spcPct val="90000"/>
              </a:lnSpc>
              <a:spcAft>
                <a:spcPts val="450"/>
              </a:spcAft>
            </a:pPr>
            <a:r>
              <a:rPr lang="en-US" sz="1500" b="1">
                <a:solidFill>
                  <a:srgbClr val="002060"/>
                </a:solidFill>
              </a:rPr>
              <a:t>Content</a:t>
            </a:r>
          </a:p>
          <a:p>
            <a:pPr marL="42863">
              <a:lnSpc>
                <a:spcPct val="90000"/>
              </a:lnSpc>
              <a:spcAft>
                <a:spcPts val="450"/>
              </a:spcAft>
            </a:pPr>
            <a:r>
              <a:rPr lang="en-GB" sz="1200">
                <a:solidFill>
                  <a:srgbClr val="002060"/>
                </a:solidFill>
              </a:rPr>
              <a:t>Typical contents of a Communications Plan are:</a:t>
            </a:r>
          </a:p>
          <a:p>
            <a:pPr marL="257175" indent="-214313">
              <a:lnSpc>
                <a:spcPct val="90000"/>
              </a:lnSpc>
              <a:spcAft>
                <a:spcPts val="450"/>
              </a:spcAft>
              <a:buFont typeface="Courier New" panose="02070309020205020404" pitchFamily="49" charset="0"/>
              <a:buChar char="o"/>
            </a:pPr>
            <a:r>
              <a:rPr lang="en-GB" sz="1200">
                <a:solidFill>
                  <a:srgbClr val="002060"/>
                </a:solidFill>
              </a:rPr>
              <a:t>Identification of stakeholders and grouping by </a:t>
            </a:r>
            <a:br>
              <a:rPr lang="en-GB" sz="1200">
                <a:solidFill>
                  <a:srgbClr val="002060"/>
                </a:solidFill>
              </a:rPr>
            </a:br>
            <a:r>
              <a:rPr lang="en-GB" sz="1200">
                <a:solidFill>
                  <a:srgbClr val="002060"/>
                </a:solidFill>
              </a:rPr>
              <a:t>communication requirements</a:t>
            </a:r>
          </a:p>
          <a:p>
            <a:pPr marL="257175" indent="-214313">
              <a:lnSpc>
                <a:spcPct val="90000"/>
              </a:lnSpc>
              <a:spcAft>
                <a:spcPts val="450"/>
              </a:spcAft>
              <a:buFont typeface="Courier New" panose="02070309020205020404" pitchFamily="49" charset="0"/>
              <a:buChar char="o"/>
            </a:pPr>
            <a:r>
              <a:rPr lang="en-GB" sz="1200">
                <a:solidFill>
                  <a:srgbClr val="002060"/>
                </a:solidFill>
              </a:rPr>
              <a:t>Identification of communication needs, key messages</a:t>
            </a:r>
          </a:p>
          <a:p>
            <a:pPr marL="257175" indent="-214313">
              <a:lnSpc>
                <a:spcPct val="90000"/>
              </a:lnSpc>
              <a:spcAft>
                <a:spcPts val="450"/>
              </a:spcAft>
              <a:buFont typeface="Courier New" panose="02070309020205020404" pitchFamily="49" charset="0"/>
              <a:buChar char="o"/>
            </a:pPr>
            <a:r>
              <a:rPr lang="en-GB" sz="1200">
                <a:solidFill>
                  <a:srgbClr val="002060"/>
                </a:solidFill>
              </a:rPr>
              <a:t>Identification of mechanisms that will be used to communicate with stakeholders </a:t>
            </a:r>
          </a:p>
          <a:p>
            <a:pPr marL="257175" indent="-214313">
              <a:lnSpc>
                <a:spcPct val="90000"/>
              </a:lnSpc>
              <a:spcAft>
                <a:spcPts val="450"/>
              </a:spcAft>
              <a:buFont typeface="Courier New" panose="02070309020205020404" pitchFamily="49" charset="0"/>
              <a:buChar char="o"/>
            </a:pPr>
            <a:r>
              <a:rPr lang="en-GB" sz="1200">
                <a:solidFill>
                  <a:srgbClr val="002060"/>
                </a:solidFill>
              </a:rPr>
              <a:t>Identification of a communications timetable.</a:t>
            </a:r>
          </a:p>
          <a:p>
            <a:pPr marL="214313" indent="-171450">
              <a:lnSpc>
                <a:spcPct val="90000"/>
              </a:lnSpc>
              <a:spcAft>
                <a:spcPts val="450"/>
              </a:spcAft>
              <a:buFont typeface="Arial" panose="020B0604020202020204" pitchFamily="34" charset="0"/>
              <a:buChar char="•"/>
            </a:pPr>
            <a:endParaRPr lang="en-US" sz="1350"/>
          </a:p>
        </p:txBody>
      </p:sp>
      <p:pic>
        <p:nvPicPr>
          <p:cNvPr id="6" name="Picture 5" descr="Shape&#10;&#10;Description automatically generated with low confidence">
            <a:extLst>
              <a:ext uri="{FF2B5EF4-FFF2-40B4-BE49-F238E27FC236}">
                <a16:creationId xmlns:a16="http://schemas.microsoft.com/office/drawing/2014/main" id="{401BDC37-AE1E-681F-22F0-A95A299BC62E}"/>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750569" y="2480621"/>
            <a:ext cx="756792" cy="756792"/>
          </a:xfrm>
          <a:prstGeom prst="rect">
            <a:avLst/>
          </a:prstGeom>
        </p:spPr>
      </p:pic>
      <p:pic>
        <p:nvPicPr>
          <p:cNvPr id="5" name="Graphic 4" descr="Krant silhouet">
            <a:extLst>
              <a:ext uri="{FF2B5EF4-FFF2-40B4-BE49-F238E27FC236}">
                <a16:creationId xmlns:a16="http://schemas.microsoft.com/office/drawing/2014/main" id="{A5533A60-D93D-4821-A17D-FED19B3D9BA9}"/>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1391" y="2382034"/>
            <a:ext cx="360000" cy="293089"/>
          </a:xfrm>
          <a:prstGeom prst="rect">
            <a:avLst/>
          </a:prstGeom>
        </p:spPr>
      </p:pic>
      <p:pic>
        <p:nvPicPr>
          <p:cNvPr id="8" name="Graphic 7" descr="Roos silhouet">
            <a:extLst>
              <a:ext uri="{FF2B5EF4-FFF2-40B4-BE49-F238E27FC236}">
                <a16:creationId xmlns:a16="http://schemas.microsoft.com/office/drawing/2014/main" id="{1F58A9D2-86AA-5B54-144B-B685691D98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7" name="TextBox 6">
            <a:extLst>
              <a:ext uri="{FF2B5EF4-FFF2-40B4-BE49-F238E27FC236}">
                <a16:creationId xmlns:a16="http://schemas.microsoft.com/office/drawing/2014/main" id="{6547E631-2B56-3913-4C46-BCF9D1BB25A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151435526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D5FFE57-CA65-40E2-A94F-05362AA98B55}"/>
              </a:ext>
            </a:extLst>
          </p:cNvPr>
          <p:cNvSpPr>
            <a:spLocks noGrp="1"/>
          </p:cNvSpPr>
          <p:nvPr>
            <p:ph type="title"/>
          </p:nvPr>
        </p:nvSpPr>
        <p:spPr>
          <a:xfrm>
            <a:off x="165100" y="88900"/>
            <a:ext cx="7404100" cy="406400"/>
          </a:xfrm>
        </p:spPr>
        <p:txBody>
          <a:bodyPr>
            <a:normAutofit/>
          </a:bodyPr>
          <a:lstStyle/>
          <a:p>
            <a:r>
              <a:rPr lang="en-GB" b="1">
                <a:solidFill>
                  <a:srgbClr val="2F528F"/>
                </a:solidFill>
              </a:rPr>
              <a:t>Compliance Assessment</a:t>
            </a:r>
            <a:endParaRPr lang="en-GB" b="1"/>
          </a:p>
        </p:txBody>
      </p:sp>
      <p:sp>
        <p:nvSpPr>
          <p:cNvPr id="4" name="Footer">
            <a:extLst>
              <a:ext uri="{FF2B5EF4-FFF2-40B4-BE49-F238E27FC236}">
                <a16:creationId xmlns:a16="http://schemas.microsoft.com/office/drawing/2014/main" id="{5D5371F8-6881-45A8-B732-74835DB7C4D7}"/>
              </a:ext>
            </a:extLst>
          </p:cNvPr>
          <p:cNvSpPr>
            <a:spLocks noGrp="1"/>
          </p:cNvSpPr>
          <p:nvPr>
            <p:ph type="ftr" sz="quarter" idx="10"/>
          </p:nvPr>
        </p:nvSpPr>
        <p:spPr>
          <a:xfrm>
            <a:off x="7315200" y="4826000"/>
            <a:ext cx="444500" cy="304800"/>
          </a:xfrm>
        </p:spPr>
        <p:txBody>
          <a:bodyPr/>
          <a:lstStyle/>
          <a:p>
            <a:r>
              <a:rPr lang="en-GB">
                <a:solidFill>
                  <a:schemeClr val="bg1"/>
                </a:solidFill>
              </a:rPr>
              <a:t>20/27</a:t>
            </a:r>
          </a:p>
        </p:txBody>
      </p:sp>
      <p:sp>
        <p:nvSpPr>
          <p:cNvPr id="3" name="Ref">
            <a:extLst>
              <a:ext uri="{FF2B5EF4-FFF2-40B4-BE49-F238E27FC236}">
                <a16:creationId xmlns:a16="http://schemas.microsoft.com/office/drawing/2014/main" id="{FD9C6396-44A2-47FC-AE62-95B0657EFFB9}"/>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73 : §4.2.13</a:t>
            </a:r>
            <a:endParaRPr lang="en-GB" sz="675">
              <a:solidFill>
                <a:schemeClr val="bg1"/>
              </a:solidFill>
              <a:latin typeface="Calibri" panose="020F0502020204030204" pitchFamily="34" charset="0"/>
            </a:endParaRPr>
          </a:p>
        </p:txBody>
      </p:sp>
      <p:sp>
        <p:nvSpPr>
          <p:cNvPr id="11" name="TextBox 10">
            <a:extLst>
              <a:ext uri="{FF2B5EF4-FFF2-40B4-BE49-F238E27FC236}">
                <a16:creationId xmlns:a16="http://schemas.microsoft.com/office/drawing/2014/main" id="{AAF59C47-FD9B-FED4-D981-D0A115B1F8D5}"/>
              </a:ext>
            </a:extLst>
          </p:cNvPr>
          <p:cNvSpPr txBox="1"/>
          <p:nvPr/>
        </p:nvSpPr>
        <p:spPr>
          <a:xfrm>
            <a:off x="720000" y="615070"/>
            <a:ext cx="7623880" cy="1202531"/>
          </a:xfrm>
          <a:prstGeom prst="rect">
            <a:avLst/>
          </a:prstGeom>
        </p:spPr>
        <p:txBody>
          <a:bodyPr vert="horz" lIns="68580" tIns="34290" rIns="68580" bIns="34290" rtlCol="0">
            <a:noAutofit/>
          </a:bodyPr>
          <a:lstStyle/>
          <a:p>
            <a:pPr>
              <a:lnSpc>
                <a:spcPct val="90000"/>
              </a:lnSpc>
              <a:spcAft>
                <a:spcPts val="450"/>
              </a:spcAft>
            </a:pPr>
            <a:r>
              <a:rPr lang="en-US" sz="1500" b="1"/>
              <a:t>Purpose</a:t>
            </a:r>
          </a:p>
          <a:p>
            <a:pPr marL="257175" indent="-214313">
              <a:lnSpc>
                <a:spcPct val="90000"/>
              </a:lnSpc>
              <a:spcAft>
                <a:spcPts val="450"/>
              </a:spcAft>
              <a:buFont typeface="Courier New" panose="02070309020205020404" pitchFamily="49" charset="0"/>
              <a:buChar char="o"/>
            </a:pPr>
            <a:r>
              <a:rPr lang="en-US" sz="1200">
                <a:solidFill>
                  <a:srgbClr val="002060"/>
                </a:solidFill>
                <a:latin typeface="Calibri" panose="020F0502020204030204" pitchFamily="34" charset="0"/>
              </a:rPr>
              <a:t>It is necessary to govern the defined architecture through its implementation</a:t>
            </a:r>
          </a:p>
          <a:p>
            <a:pPr marL="257175" indent="-214313">
              <a:lnSpc>
                <a:spcPct val="90000"/>
              </a:lnSpc>
              <a:spcAft>
                <a:spcPts val="450"/>
              </a:spcAft>
              <a:buFont typeface="Courier New" panose="02070309020205020404" pitchFamily="49" charset="0"/>
              <a:buChar char="o"/>
            </a:pPr>
            <a:r>
              <a:rPr lang="en-US" sz="1200">
                <a:solidFill>
                  <a:srgbClr val="002060"/>
                </a:solidFill>
                <a:latin typeface="Calibri" panose="020F0502020204030204" pitchFamily="34" charset="0"/>
              </a:rPr>
              <a:t>Periodic compliance reviews of implementation projects provide a mechanism to review project progress</a:t>
            </a:r>
            <a:endParaRPr lang="en-GB" sz="1200">
              <a:solidFill>
                <a:srgbClr val="002060"/>
              </a:solidFill>
              <a:latin typeface="Calibri" panose="020F0502020204030204" pitchFamily="34" charset="0"/>
            </a:endParaRPr>
          </a:p>
          <a:p>
            <a:pPr marL="214313" indent="-171450">
              <a:lnSpc>
                <a:spcPct val="90000"/>
              </a:lnSpc>
              <a:spcAft>
                <a:spcPts val="450"/>
              </a:spcAft>
              <a:buFont typeface="Arial" panose="020B0604020202020204" pitchFamily="34" charset="0"/>
              <a:buChar char="•"/>
            </a:pPr>
            <a:endParaRPr lang="en-US" sz="1350">
              <a:solidFill>
                <a:srgbClr val="002060"/>
              </a:solidFill>
            </a:endParaRPr>
          </a:p>
        </p:txBody>
      </p:sp>
      <p:sp>
        <p:nvSpPr>
          <p:cNvPr id="15" name="TextBox 14">
            <a:extLst>
              <a:ext uri="{FF2B5EF4-FFF2-40B4-BE49-F238E27FC236}">
                <a16:creationId xmlns:a16="http://schemas.microsoft.com/office/drawing/2014/main" id="{D5EE67F4-2954-9E9C-1CFC-AA299CF1806D}"/>
              </a:ext>
            </a:extLst>
          </p:cNvPr>
          <p:cNvSpPr txBox="1"/>
          <p:nvPr/>
        </p:nvSpPr>
        <p:spPr>
          <a:xfrm>
            <a:off x="720000" y="2228412"/>
            <a:ext cx="5717910" cy="1472366"/>
          </a:xfrm>
          <a:prstGeom prst="rect">
            <a:avLst/>
          </a:prstGeom>
        </p:spPr>
        <p:txBody>
          <a:bodyPr vert="horz" lIns="68580" tIns="34290" rIns="68580" bIns="34290" rtlCol="0">
            <a:noAutofit/>
          </a:bodyPr>
          <a:lstStyle/>
          <a:p>
            <a:pPr>
              <a:lnSpc>
                <a:spcPct val="90000"/>
              </a:lnSpc>
              <a:spcAft>
                <a:spcPts val="450"/>
              </a:spcAft>
            </a:pPr>
            <a:r>
              <a:rPr lang="en-US" sz="1500" b="1">
                <a:solidFill>
                  <a:srgbClr val="002060"/>
                </a:solidFill>
              </a:rPr>
              <a:t>Content</a:t>
            </a:r>
          </a:p>
          <a:p>
            <a:pPr marL="42863">
              <a:lnSpc>
                <a:spcPct val="90000"/>
              </a:lnSpc>
              <a:spcAft>
                <a:spcPts val="450"/>
              </a:spcAft>
            </a:pPr>
            <a:r>
              <a:rPr lang="en-GB" sz="1200">
                <a:solidFill>
                  <a:srgbClr val="002060"/>
                </a:solidFill>
              </a:rPr>
              <a:t>Typical contents of a Compliance Assessment are:</a:t>
            </a:r>
          </a:p>
          <a:p>
            <a:pPr marL="257175" indent="-214313">
              <a:lnSpc>
                <a:spcPct val="90000"/>
              </a:lnSpc>
              <a:spcAft>
                <a:spcPts val="450"/>
              </a:spcAft>
              <a:buFont typeface="Courier New" panose="02070309020205020404" pitchFamily="49" charset="0"/>
              <a:buChar char="o"/>
            </a:pPr>
            <a:r>
              <a:rPr lang="en-GB" sz="1200">
                <a:solidFill>
                  <a:srgbClr val="002060"/>
                </a:solidFill>
              </a:rPr>
              <a:t>Overview of project progress and status</a:t>
            </a:r>
          </a:p>
          <a:p>
            <a:pPr marL="257175" indent="-214313">
              <a:lnSpc>
                <a:spcPct val="90000"/>
              </a:lnSpc>
              <a:spcAft>
                <a:spcPts val="450"/>
              </a:spcAft>
              <a:buFont typeface="Courier New" panose="02070309020205020404" pitchFamily="49" charset="0"/>
              <a:buChar char="o"/>
            </a:pPr>
            <a:r>
              <a:rPr lang="en-GB" sz="1200">
                <a:solidFill>
                  <a:srgbClr val="002060"/>
                </a:solidFill>
              </a:rPr>
              <a:t>Overview of project architecture/design</a:t>
            </a:r>
          </a:p>
          <a:p>
            <a:pPr marL="257175" indent="-214313">
              <a:lnSpc>
                <a:spcPct val="90000"/>
              </a:lnSpc>
              <a:spcAft>
                <a:spcPts val="450"/>
              </a:spcAft>
              <a:buFont typeface="Courier New" panose="02070309020205020404" pitchFamily="49" charset="0"/>
              <a:buChar char="o"/>
            </a:pPr>
            <a:r>
              <a:rPr lang="en-GB" sz="1200">
                <a:solidFill>
                  <a:srgbClr val="002060"/>
                </a:solidFill>
              </a:rPr>
              <a:t>Completed various architecture checklists</a:t>
            </a:r>
          </a:p>
          <a:p>
            <a:pPr marL="214313" indent="-171450">
              <a:lnSpc>
                <a:spcPct val="90000"/>
              </a:lnSpc>
              <a:spcAft>
                <a:spcPts val="450"/>
              </a:spcAft>
              <a:buFont typeface="Arial" panose="020B0604020202020204" pitchFamily="34" charset="0"/>
              <a:buChar char="•"/>
            </a:pPr>
            <a:endParaRPr lang="en-US" sz="1350"/>
          </a:p>
        </p:txBody>
      </p:sp>
      <p:pic>
        <p:nvPicPr>
          <p:cNvPr id="6" name="Picture 5" descr="Shape&#10;&#10;Description automatically generated with low confidence">
            <a:extLst>
              <a:ext uri="{FF2B5EF4-FFF2-40B4-BE49-F238E27FC236}">
                <a16:creationId xmlns:a16="http://schemas.microsoft.com/office/drawing/2014/main" id="{26FDA0F1-DBED-4FF6-EE91-EE7EAF354D5C}"/>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14464" y="2209370"/>
            <a:ext cx="1062872" cy="1062872"/>
          </a:xfrm>
          <a:prstGeom prst="rect">
            <a:avLst/>
          </a:prstGeom>
        </p:spPr>
      </p:pic>
      <p:pic>
        <p:nvPicPr>
          <p:cNvPr id="5" name="Graphic 4" descr="Krant silhouet">
            <a:extLst>
              <a:ext uri="{FF2B5EF4-FFF2-40B4-BE49-F238E27FC236}">
                <a16:creationId xmlns:a16="http://schemas.microsoft.com/office/drawing/2014/main" id="{24B24500-2D99-201D-0D76-1BEE0D921530}"/>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9264" y="2197676"/>
            <a:ext cx="360000" cy="293089"/>
          </a:xfrm>
          <a:prstGeom prst="rect">
            <a:avLst/>
          </a:prstGeom>
        </p:spPr>
      </p:pic>
      <p:pic>
        <p:nvPicPr>
          <p:cNvPr id="8" name="Graphic 7" descr="Roos silhouet">
            <a:extLst>
              <a:ext uri="{FF2B5EF4-FFF2-40B4-BE49-F238E27FC236}">
                <a16:creationId xmlns:a16="http://schemas.microsoft.com/office/drawing/2014/main" id="{F5EDB34F-A311-9301-CFEB-357CDDA9B94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7" name="TextBox 6">
            <a:extLst>
              <a:ext uri="{FF2B5EF4-FFF2-40B4-BE49-F238E27FC236}">
                <a16:creationId xmlns:a16="http://schemas.microsoft.com/office/drawing/2014/main" id="{BC84721C-417D-8946-92DE-5F5C213D158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65970438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AC976D5-57E8-4821-B1A5-2958EA4D8043}"/>
              </a:ext>
            </a:extLst>
          </p:cNvPr>
          <p:cNvSpPr>
            <a:spLocks noGrp="1"/>
          </p:cNvSpPr>
          <p:nvPr>
            <p:ph type="title"/>
          </p:nvPr>
        </p:nvSpPr>
        <p:spPr>
          <a:xfrm>
            <a:off x="165100" y="88900"/>
            <a:ext cx="7404100" cy="406400"/>
          </a:xfrm>
        </p:spPr>
        <p:txBody>
          <a:bodyPr>
            <a:normAutofit/>
          </a:bodyPr>
          <a:lstStyle/>
          <a:p>
            <a:r>
              <a:rPr lang="en-GB" b="1">
                <a:solidFill>
                  <a:srgbClr val="2F528F"/>
                </a:solidFill>
              </a:rPr>
              <a:t>Implementation and Migration Plan</a:t>
            </a:r>
            <a:endParaRPr lang="en-GB" b="1"/>
          </a:p>
        </p:txBody>
      </p:sp>
      <p:sp>
        <p:nvSpPr>
          <p:cNvPr id="4" name="Footer">
            <a:extLst>
              <a:ext uri="{FF2B5EF4-FFF2-40B4-BE49-F238E27FC236}">
                <a16:creationId xmlns:a16="http://schemas.microsoft.com/office/drawing/2014/main" id="{05919330-D77C-4DC8-BBE9-506EDE58C379}"/>
              </a:ext>
            </a:extLst>
          </p:cNvPr>
          <p:cNvSpPr>
            <a:spLocks noGrp="1"/>
          </p:cNvSpPr>
          <p:nvPr>
            <p:ph type="ftr" sz="quarter" idx="10"/>
          </p:nvPr>
        </p:nvSpPr>
        <p:spPr>
          <a:xfrm>
            <a:off x="7315200" y="4826000"/>
            <a:ext cx="444500" cy="304800"/>
          </a:xfrm>
        </p:spPr>
        <p:txBody>
          <a:bodyPr/>
          <a:lstStyle/>
          <a:p>
            <a:r>
              <a:rPr lang="en-GB">
                <a:solidFill>
                  <a:schemeClr val="bg1"/>
                </a:solidFill>
              </a:rPr>
              <a:t>21/27</a:t>
            </a:r>
          </a:p>
        </p:txBody>
      </p:sp>
      <p:sp>
        <p:nvSpPr>
          <p:cNvPr id="3" name="Ref">
            <a:extLst>
              <a:ext uri="{FF2B5EF4-FFF2-40B4-BE49-F238E27FC236}">
                <a16:creationId xmlns:a16="http://schemas.microsoft.com/office/drawing/2014/main" id="{B485C3B0-72A9-4893-9C76-372D2AC8D21E}"/>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74 : §4.2.14</a:t>
            </a:r>
            <a:endParaRPr lang="en-GB" sz="675">
              <a:solidFill>
                <a:schemeClr val="bg1"/>
              </a:solidFill>
              <a:latin typeface="Calibri" panose="020F0502020204030204" pitchFamily="34" charset="0"/>
            </a:endParaRPr>
          </a:p>
        </p:txBody>
      </p:sp>
      <p:sp>
        <p:nvSpPr>
          <p:cNvPr id="13" name="TextBox 12">
            <a:extLst>
              <a:ext uri="{FF2B5EF4-FFF2-40B4-BE49-F238E27FC236}">
                <a16:creationId xmlns:a16="http://schemas.microsoft.com/office/drawing/2014/main" id="{D4354733-09D4-52AB-4CA9-4E699E5D3527}"/>
              </a:ext>
            </a:extLst>
          </p:cNvPr>
          <p:cNvSpPr txBox="1"/>
          <p:nvPr/>
        </p:nvSpPr>
        <p:spPr>
          <a:xfrm>
            <a:off x="720000" y="2361392"/>
            <a:ext cx="6643585" cy="1239261"/>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an Implementation and Migration Plan are:</a:t>
            </a:r>
          </a:p>
          <a:p>
            <a:pPr marL="257175" indent="-214313">
              <a:lnSpc>
                <a:spcPct val="90000"/>
              </a:lnSpc>
              <a:spcAft>
                <a:spcPts val="450"/>
              </a:spcAft>
              <a:buFont typeface="Arial" panose="020B0604020202020204" pitchFamily="34" charset="0"/>
              <a:buChar char="•"/>
            </a:pPr>
            <a:r>
              <a:rPr lang="en-GB" sz="1200">
                <a:solidFill>
                  <a:srgbClr val="002060"/>
                </a:solidFill>
              </a:rPr>
              <a:t>Implementation and Migration Strategy</a:t>
            </a:r>
          </a:p>
          <a:p>
            <a:pPr marL="257175" indent="-214313">
              <a:lnSpc>
                <a:spcPct val="90000"/>
              </a:lnSpc>
              <a:spcAft>
                <a:spcPts val="450"/>
              </a:spcAft>
              <a:buFont typeface="Arial" panose="020B0604020202020204" pitchFamily="34" charset="0"/>
              <a:buChar char="•"/>
            </a:pPr>
            <a:r>
              <a:rPr lang="en-GB" sz="1200">
                <a:solidFill>
                  <a:srgbClr val="002060"/>
                </a:solidFill>
              </a:rPr>
              <a:t>Project and portfolio breakdown of implementation</a:t>
            </a:r>
          </a:p>
          <a:p>
            <a:pPr marL="257175" indent="-214313">
              <a:lnSpc>
                <a:spcPct val="90000"/>
              </a:lnSpc>
              <a:spcAft>
                <a:spcPts val="450"/>
              </a:spcAft>
              <a:buFont typeface="Arial" panose="020B0604020202020204" pitchFamily="34" charset="0"/>
              <a:buChar char="•"/>
            </a:pPr>
            <a:r>
              <a:rPr lang="en-GB" sz="1200">
                <a:solidFill>
                  <a:srgbClr val="002060"/>
                </a:solidFill>
              </a:rPr>
              <a:t>Project characters</a:t>
            </a:r>
          </a:p>
          <a:p>
            <a:pPr marL="214313" indent="-171450">
              <a:lnSpc>
                <a:spcPct val="90000"/>
              </a:lnSpc>
              <a:spcAft>
                <a:spcPts val="450"/>
              </a:spcAft>
              <a:buFont typeface="Arial" panose="020B0604020202020204" pitchFamily="34" charset="0"/>
              <a:buChar char="•"/>
            </a:pPr>
            <a:endParaRPr lang="en-US" sz="1200"/>
          </a:p>
        </p:txBody>
      </p:sp>
      <p:sp>
        <p:nvSpPr>
          <p:cNvPr id="15" name="TextBox 14">
            <a:extLst>
              <a:ext uri="{FF2B5EF4-FFF2-40B4-BE49-F238E27FC236}">
                <a16:creationId xmlns:a16="http://schemas.microsoft.com/office/drawing/2014/main" id="{37DEE1FC-D815-1A09-80DA-73A3CF43D9A3}"/>
              </a:ext>
            </a:extLst>
          </p:cNvPr>
          <p:cNvSpPr txBox="1"/>
          <p:nvPr/>
        </p:nvSpPr>
        <p:spPr>
          <a:xfrm>
            <a:off x="720000" y="630060"/>
            <a:ext cx="4982688" cy="1202531"/>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214313" indent="-171450">
              <a:lnSpc>
                <a:spcPct val="90000"/>
              </a:lnSpc>
              <a:spcAft>
                <a:spcPts val="450"/>
              </a:spcAft>
              <a:buFont typeface="Arial" panose="020B0604020202020204" pitchFamily="34" charset="0"/>
              <a:buChar char="•"/>
            </a:pPr>
            <a:r>
              <a:rPr lang="en-US" sz="1200"/>
              <a:t>The Implementation and Migration Plan provides a schedule of the projects that will realize the Target Architecture</a:t>
            </a:r>
          </a:p>
          <a:p>
            <a:pPr marL="214313" indent="-171450">
              <a:lnSpc>
                <a:spcPct val="90000"/>
              </a:lnSpc>
              <a:spcAft>
                <a:spcPts val="450"/>
              </a:spcAft>
              <a:buFont typeface="Arial" panose="020B0604020202020204" pitchFamily="34" charset="0"/>
              <a:buChar char="•"/>
            </a:pPr>
            <a:r>
              <a:rPr lang="en-US" sz="1200"/>
              <a:t>The Implementation and Migration Plan includes projects grouped into managed portfolios</a:t>
            </a:r>
          </a:p>
          <a:p>
            <a:pPr marL="214313" indent="-171450">
              <a:lnSpc>
                <a:spcPct val="90000"/>
              </a:lnSpc>
              <a:spcAft>
                <a:spcPts val="450"/>
              </a:spcAft>
              <a:buFont typeface="Arial" panose="020B0604020202020204" pitchFamily="34" charset="0"/>
              <a:buChar char="•"/>
            </a:pPr>
            <a:r>
              <a:rPr lang="en-US" sz="1200"/>
              <a:t>The Implementation and Migration Strategy identifying the approach to change is a key element</a:t>
            </a:r>
          </a:p>
        </p:txBody>
      </p:sp>
      <p:sp>
        <p:nvSpPr>
          <p:cNvPr id="17" name="Rectangle: Rounded Corners 16">
            <a:extLst>
              <a:ext uri="{FF2B5EF4-FFF2-40B4-BE49-F238E27FC236}">
                <a16:creationId xmlns:a16="http://schemas.microsoft.com/office/drawing/2014/main" id="{57904F68-F69A-B6E2-B602-10D1DAB5D1CD}"/>
              </a:ext>
            </a:extLst>
          </p:cNvPr>
          <p:cNvSpPr/>
          <p:nvPr/>
        </p:nvSpPr>
        <p:spPr>
          <a:xfrm>
            <a:off x="1655619" y="3893993"/>
            <a:ext cx="5204424" cy="656742"/>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b="1">
                <a:solidFill>
                  <a:srgbClr val="002060"/>
                </a:solidFill>
              </a:rPr>
              <a:t>Note</a:t>
            </a:r>
          </a:p>
          <a:p>
            <a:r>
              <a:rPr lang="en-GB" sz="1200">
                <a:solidFill>
                  <a:srgbClr val="2F528F"/>
                </a:solidFill>
              </a:rPr>
              <a:t>The reality is, of course, that the Project Methodology currently extant in the organization will advise.</a:t>
            </a:r>
            <a:endParaRPr lang="en-US" sz="1200"/>
          </a:p>
        </p:txBody>
      </p:sp>
      <p:pic>
        <p:nvPicPr>
          <p:cNvPr id="5" name="Graphic 4" descr="Krant silhouet">
            <a:extLst>
              <a:ext uri="{FF2B5EF4-FFF2-40B4-BE49-F238E27FC236}">
                <a16:creationId xmlns:a16="http://schemas.microsoft.com/office/drawing/2014/main" id="{8CF6279D-8A8D-148E-E3EC-7917E5E20262}"/>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21580" y="2332592"/>
            <a:ext cx="360000" cy="293089"/>
          </a:xfrm>
          <a:prstGeom prst="rect">
            <a:avLst/>
          </a:prstGeom>
        </p:spPr>
      </p:pic>
      <p:pic>
        <p:nvPicPr>
          <p:cNvPr id="7" name="Graphic 6" descr="Roos silhouet">
            <a:extLst>
              <a:ext uri="{FF2B5EF4-FFF2-40B4-BE49-F238E27FC236}">
                <a16:creationId xmlns:a16="http://schemas.microsoft.com/office/drawing/2014/main" id="{A0073EBE-DF4E-B3D9-251A-94E580FC2A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sp>
        <p:nvSpPr>
          <p:cNvPr id="6" name="TextBox 5">
            <a:extLst>
              <a:ext uri="{FF2B5EF4-FFF2-40B4-BE49-F238E27FC236}">
                <a16:creationId xmlns:a16="http://schemas.microsoft.com/office/drawing/2014/main" id="{D27CD552-0D3D-21E5-AF89-CDC779400F1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79260017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78491D1-CBEF-49AF-BBA2-774C0216DCFD}"/>
              </a:ext>
            </a:extLst>
          </p:cNvPr>
          <p:cNvSpPr>
            <a:spLocks noGrp="1"/>
          </p:cNvSpPr>
          <p:nvPr>
            <p:ph type="title"/>
          </p:nvPr>
        </p:nvSpPr>
        <p:spPr>
          <a:xfrm>
            <a:off x="165100" y="88900"/>
            <a:ext cx="7404100" cy="406400"/>
          </a:xfrm>
        </p:spPr>
        <p:txBody>
          <a:bodyPr>
            <a:normAutofit/>
          </a:bodyPr>
          <a:lstStyle/>
          <a:p>
            <a:r>
              <a:rPr lang="en-GB" b="1">
                <a:solidFill>
                  <a:srgbClr val="2F528F"/>
                </a:solidFill>
                <a:latin typeface="Calibri" panose="020F0502020204030204" pitchFamily="34" charset="0"/>
              </a:rPr>
              <a:t>Implementation Governance Model</a:t>
            </a:r>
          </a:p>
        </p:txBody>
      </p:sp>
      <p:sp>
        <p:nvSpPr>
          <p:cNvPr id="4" name="Footer">
            <a:extLst>
              <a:ext uri="{FF2B5EF4-FFF2-40B4-BE49-F238E27FC236}">
                <a16:creationId xmlns:a16="http://schemas.microsoft.com/office/drawing/2014/main" id="{6F768CE0-BE38-40A8-A39B-50BA0FFA99C6}"/>
              </a:ext>
            </a:extLst>
          </p:cNvPr>
          <p:cNvSpPr>
            <a:spLocks noGrp="1"/>
          </p:cNvSpPr>
          <p:nvPr>
            <p:ph type="ftr" sz="quarter" idx="10"/>
          </p:nvPr>
        </p:nvSpPr>
        <p:spPr>
          <a:xfrm>
            <a:off x="7315200" y="4826000"/>
            <a:ext cx="444500" cy="304800"/>
          </a:xfrm>
        </p:spPr>
        <p:txBody>
          <a:bodyPr/>
          <a:lstStyle/>
          <a:p>
            <a:r>
              <a:rPr lang="en-GB">
                <a:solidFill>
                  <a:schemeClr val="bg1"/>
                </a:solidFill>
              </a:rPr>
              <a:t>22/27</a:t>
            </a:r>
          </a:p>
        </p:txBody>
      </p:sp>
      <p:sp>
        <p:nvSpPr>
          <p:cNvPr id="3" name="Ref">
            <a:extLst>
              <a:ext uri="{FF2B5EF4-FFF2-40B4-BE49-F238E27FC236}">
                <a16:creationId xmlns:a16="http://schemas.microsoft.com/office/drawing/2014/main" id="{8C517CEC-D929-4848-B4D3-9248EDC52D7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75 : §4.2.15</a:t>
            </a:r>
            <a:endParaRPr lang="en-GB" sz="675">
              <a:solidFill>
                <a:schemeClr val="bg1"/>
              </a:solidFill>
              <a:latin typeface="Calibri" panose="020F0502020204030204" pitchFamily="34" charset="0"/>
            </a:endParaRPr>
          </a:p>
        </p:txBody>
      </p:sp>
      <p:sp>
        <p:nvSpPr>
          <p:cNvPr id="13" name="TextBox 12">
            <a:extLst>
              <a:ext uri="{FF2B5EF4-FFF2-40B4-BE49-F238E27FC236}">
                <a16:creationId xmlns:a16="http://schemas.microsoft.com/office/drawing/2014/main" id="{CEDCD667-6296-4181-840E-6F4604D2CC21}"/>
              </a:ext>
            </a:extLst>
          </p:cNvPr>
          <p:cNvSpPr txBox="1"/>
          <p:nvPr/>
        </p:nvSpPr>
        <p:spPr>
          <a:xfrm>
            <a:off x="720000" y="2426674"/>
            <a:ext cx="7623880" cy="1472366"/>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an Implementation Governance Model are:</a:t>
            </a:r>
          </a:p>
          <a:p>
            <a:pPr marL="257175" indent="-214313">
              <a:lnSpc>
                <a:spcPct val="90000"/>
              </a:lnSpc>
              <a:spcAft>
                <a:spcPts val="450"/>
              </a:spcAft>
              <a:buFont typeface="Arial" panose="020B0604020202020204" pitchFamily="34" charset="0"/>
              <a:buChar char="•"/>
            </a:pPr>
            <a:r>
              <a:rPr lang="en-GB" sz="1200">
                <a:solidFill>
                  <a:srgbClr val="002060"/>
                </a:solidFill>
              </a:rPr>
              <a:t>Governance processes</a:t>
            </a:r>
          </a:p>
          <a:p>
            <a:pPr marL="257175" indent="-214313">
              <a:lnSpc>
                <a:spcPct val="90000"/>
              </a:lnSpc>
              <a:spcAft>
                <a:spcPts val="450"/>
              </a:spcAft>
              <a:buFont typeface="Arial" panose="020B0604020202020204" pitchFamily="34" charset="0"/>
              <a:buChar char="•"/>
            </a:pPr>
            <a:r>
              <a:rPr lang="en-GB" sz="1200">
                <a:solidFill>
                  <a:srgbClr val="002060"/>
                </a:solidFill>
              </a:rPr>
              <a:t>Governance organization structure</a:t>
            </a:r>
          </a:p>
          <a:p>
            <a:pPr marL="257175" indent="-214313">
              <a:lnSpc>
                <a:spcPct val="90000"/>
              </a:lnSpc>
              <a:spcAft>
                <a:spcPts val="450"/>
              </a:spcAft>
              <a:buFont typeface="Arial" panose="020B0604020202020204" pitchFamily="34" charset="0"/>
              <a:buChar char="•"/>
            </a:pPr>
            <a:r>
              <a:rPr lang="en-GB" sz="1200">
                <a:solidFill>
                  <a:srgbClr val="002060"/>
                </a:solidFill>
              </a:rPr>
              <a:t>Governance roles and responsibilities</a:t>
            </a:r>
          </a:p>
          <a:p>
            <a:pPr marL="257175" indent="-214313">
              <a:lnSpc>
                <a:spcPct val="90000"/>
              </a:lnSpc>
              <a:spcAft>
                <a:spcPts val="450"/>
              </a:spcAft>
              <a:buFont typeface="Arial" panose="020B0604020202020204" pitchFamily="34" charset="0"/>
              <a:buChar char="•"/>
            </a:pPr>
            <a:r>
              <a:rPr lang="en-GB" sz="1200">
                <a:solidFill>
                  <a:srgbClr val="002060"/>
                </a:solidFill>
              </a:rPr>
              <a:t>Governance checkpoints and success/failure criteria</a:t>
            </a:r>
          </a:p>
          <a:p>
            <a:pPr marL="214313" indent="-171450">
              <a:lnSpc>
                <a:spcPct val="90000"/>
              </a:lnSpc>
              <a:spcAft>
                <a:spcPts val="450"/>
              </a:spcAft>
              <a:buFont typeface="Arial" panose="020B0604020202020204" pitchFamily="34" charset="0"/>
              <a:buChar char="•"/>
            </a:pPr>
            <a:endParaRPr lang="en-US" sz="1200"/>
          </a:p>
        </p:txBody>
      </p:sp>
      <p:sp>
        <p:nvSpPr>
          <p:cNvPr id="15" name="TextBox 14">
            <a:extLst>
              <a:ext uri="{FF2B5EF4-FFF2-40B4-BE49-F238E27FC236}">
                <a16:creationId xmlns:a16="http://schemas.microsoft.com/office/drawing/2014/main" id="{28DDE2CC-2E42-6680-EE04-090A562FE7D4}"/>
              </a:ext>
            </a:extLst>
          </p:cNvPr>
          <p:cNvSpPr txBox="1"/>
          <p:nvPr/>
        </p:nvSpPr>
        <p:spPr>
          <a:xfrm>
            <a:off x="720000" y="630060"/>
            <a:ext cx="5717910" cy="1202531"/>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214313" indent="-171450">
              <a:lnSpc>
                <a:spcPct val="90000"/>
              </a:lnSpc>
              <a:spcAft>
                <a:spcPts val="450"/>
              </a:spcAft>
              <a:buFont typeface="Arial" panose="020B0604020202020204" pitchFamily="34" charset="0"/>
              <a:buChar char="•"/>
            </a:pPr>
            <a:r>
              <a:rPr lang="en-US" sz="1200"/>
              <a:t>It is necessary to plan how the Transition Architecture that implements the architecture will be governed</a:t>
            </a:r>
          </a:p>
          <a:p>
            <a:pPr marL="214313" indent="-171450">
              <a:lnSpc>
                <a:spcPct val="90000"/>
              </a:lnSpc>
              <a:spcAft>
                <a:spcPts val="450"/>
              </a:spcAft>
              <a:buFont typeface="Arial" panose="020B0604020202020204" pitchFamily="34" charset="0"/>
              <a:buChar char="•"/>
            </a:pPr>
            <a:r>
              <a:rPr lang="en-US" sz="1200"/>
              <a:t>There is likely to be a governance framework already in place</a:t>
            </a:r>
          </a:p>
          <a:p>
            <a:pPr marL="214313" indent="-171450">
              <a:lnSpc>
                <a:spcPct val="90000"/>
              </a:lnSpc>
              <a:spcAft>
                <a:spcPts val="450"/>
              </a:spcAft>
              <a:buFont typeface="Arial" panose="020B0604020202020204" pitchFamily="34" charset="0"/>
              <a:buChar char="•"/>
            </a:pPr>
            <a:r>
              <a:rPr lang="en-US" sz="1200"/>
              <a:t>The Implementation Governance Model ensures that a project transitioning into implementation also transitions into appropriate Architecture Governance</a:t>
            </a:r>
          </a:p>
        </p:txBody>
      </p:sp>
      <p:pic>
        <p:nvPicPr>
          <p:cNvPr id="6" name="Picture 5" descr="Shape&#10;&#10;Description automatically generated with low confidence">
            <a:extLst>
              <a:ext uri="{FF2B5EF4-FFF2-40B4-BE49-F238E27FC236}">
                <a16:creationId xmlns:a16="http://schemas.microsoft.com/office/drawing/2014/main" id="{0B08FFF8-A507-D8CC-F72A-A76B392B1700}"/>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731238" y="2349215"/>
            <a:ext cx="813642" cy="813642"/>
          </a:xfrm>
          <a:prstGeom prst="rect">
            <a:avLst/>
          </a:prstGeom>
        </p:spPr>
      </p:pic>
      <p:pic>
        <p:nvPicPr>
          <p:cNvPr id="5" name="Graphic 4" descr="Krant silhouet">
            <a:extLst>
              <a:ext uri="{FF2B5EF4-FFF2-40B4-BE49-F238E27FC236}">
                <a16:creationId xmlns:a16="http://schemas.microsoft.com/office/drawing/2014/main" id="{498B2D42-CCEA-8938-B016-0686C2A0C9D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1580" y="2347515"/>
            <a:ext cx="360000" cy="293089"/>
          </a:xfrm>
          <a:prstGeom prst="rect">
            <a:avLst/>
          </a:prstGeom>
        </p:spPr>
      </p:pic>
      <p:pic>
        <p:nvPicPr>
          <p:cNvPr id="8" name="Graphic 7" descr="Roos silhouet">
            <a:extLst>
              <a:ext uri="{FF2B5EF4-FFF2-40B4-BE49-F238E27FC236}">
                <a16:creationId xmlns:a16="http://schemas.microsoft.com/office/drawing/2014/main" id="{44F6AD1D-6161-659F-5E1F-B72F94E238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7" name="TextBox 6">
            <a:extLst>
              <a:ext uri="{FF2B5EF4-FFF2-40B4-BE49-F238E27FC236}">
                <a16:creationId xmlns:a16="http://schemas.microsoft.com/office/drawing/2014/main" id="{C094E85B-0CDE-A416-DF40-585193AF3B7F}"/>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120281439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1E818B-EEAD-4129-BD6D-8A0ACFB37430}"/>
              </a:ext>
            </a:extLst>
          </p:cNvPr>
          <p:cNvSpPr>
            <a:spLocks noGrp="1"/>
          </p:cNvSpPr>
          <p:nvPr>
            <p:ph type="title"/>
          </p:nvPr>
        </p:nvSpPr>
        <p:spPr>
          <a:xfrm>
            <a:off x="165100" y="88900"/>
            <a:ext cx="7404100" cy="406400"/>
          </a:xfrm>
        </p:spPr>
        <p:txBody>
          <a:bodyPr>
            <a:normAutofit/>
          </a:bodyPr>
          <a:lstStyle/>
          <a:p>
            <a:r>
              <a:rPr lang="en-GB" b="1">
                <a:solidFill>
                  <a:srgbClr val="2F528F"/>
                </a:solidFill>
              </a:rPr>
              <a:t>Request for Architecture Work</a:t>
            </a:r>
            <a:endParaRPr lang="en-GB" b="1"/>
          </a:p>
        </p:txBody>
      </p:sp>
      <p:sp>
        <p:nvSpPr>
          <p:cNvPr id="4" name="Footer">
            <a:extLst>
              <a:ext uri="{FF2B5EF4-FFF2-40B4-BE49-F238E27FC236}">
                <a16:creationId xmlns:a16="http://schemas.microsoft.com/office/drawing/2014/main" id="{65072CE0-9D5A-4168-BCAF-737F1DF53ECA}"/>
              </a:ext>
            </a:extLst>
          </p:cNvPr>
          <p:cNvSpPr>
            <a:spLocks noGrp="1"/>
          </p:cNvSpPr>
          <p:nvPr>
            <p:ph type="ftr" sz="quarter" idx="10"/>
          </p:nvPr>
        </p:nvSpPr>
        <p:spPr>
          <a:xfrm>
            <a:off x="7315200" y="4826000"/>
            <a:ext cx="444500" cy="304800"/>
          </a:xfrm>
        </p:spPr>
        <p:txBody>
          <a:bodyPr/>
          <a:lstStyle/>
          <a:p>
            <a:r>
              <a:rPr lang="en-GB">
                <a:solidFill>
                  <a:schemeClr val="bg1"/>
                </a:solidFill>
              </a:rPr>
              <a:t>23/27</a:t>
            </a:r>
          </a:p>
        </p:txBody>
      </p:sp>
      <p:sp>
        <p:nvSpPr>
          <p:cNvPr id="3" name="Ref">
            <a:extLst>
              <a:ext uri="{FF2B5EF4-FFF2-40B4-BE49-F238E27FC236}">
                <a16:creationId xmlns:a16="http://schemas.microsoft.com/office/drawing/2014/main" id="{88EA9D6E-92A6-4935-9EC8-298A69525EBA}"/>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76 : §4.2.17</a:t>
            </a:r>
            <a:endParaRPr lang="en-GB" sz="675">
              <a:solidFill>
                <a:schemeClr val="bg1"/>
              </a:solidFill>
              <a:latin typeface="Calibri" panose="020F0502020204030204" pitchFamily="34" charset="0"/>
            </a:endParaRPr>
          </a:p>
        </p:txBody>
      </p:sp>
      <p:sp>
        <p:nvSpPr>
          <p:cNvPr id="14" name="TextBox 13">
            <a:extLst>
              <a:ext uri="{FF2B5EF4-FFF2-40B4-BE49-F238E27FC236}">
                <a16:creationId xmlns:a16="http://schemas.microsoft.com/office/drawing/2014/main" id="{90FB396C-14FF-E4E5-0E35-EA74846553EF}"/>
              </a:ext>
            </a:extLst>
          </p:cNvPr>
          <p:cNvSpPr txBox="1"/>
          <p:nvPr/>
        </p:nvSpPr>
        <p:spPr>
          <a:xfrm>
            <a:off x="720000" y="630060"/>
            <a:ext cx="7623880" cy="1500261"/>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257175" indent="-214313">
              <a:lnSpc>
                <a:spcPct val="90000"/>
              </a:lnSpc>
              <a:spcAft>
                <a:spcPts val="450"/>
              </a:spcAft>
              <a:buFont typeface="Courier New" panose="02070309020205020404" pitchFamily="49" charset="0"/>
              <a:buChar char="o"/>
            </a:pPr>
            <a:r>
              <a:rPr lang="en-US" sz="1200"/>
              <a:t>A Doc that is sent from the sponsoring organization to the architecture organization to trigger the start of an architecture development cycle can be created as an output of the Preliminary Phase</a:t>
            </a:r>
          </a:p>
          <a:p>
            <a:pPr marL="257175" indent="-214313">
              <a:lnSpc>
                <a:spcPct val="90000"/>
              </a:lnSpc>
              <a:spcAft>
                <a:spcPts val="450"/>
              </a:spcAft>
              <a:buFont typeface="Courier New" panose="02070309020205020404" pitchFamily="49" charset="0"/>
              <a:buChar char="o"/>
            </a:pPr>
            <a:r>
              <a:rPr lang="en-US" sz="1200"/>
              <a:t>A result of approved Architecture Change Requests</a:t>
            </a:r>
          </a:p>
          <a:p>
            <a:pPr marL="257175" indent="-214313">
              <a:lnSpc>
                <a:spcPct val="90000"/>
              </a:lnSpc>
              <a:spcAft>
                <a:spcPts val="450"/>
              </a:spcAft>
              <a:buFont typeface="Courier New" panose="02070309020205020404" pitchFamily="49" charset="0"/>
              <a:buChar char="o"/>
            </a:pPr>
            <a:r>
              <a:rPr lang="en-US" sz="1200"/>
              <a:t>Terms of reference for Architecture Work originating from migration planning </a:t>
            </a:r>
          </a:p>
          <a:p>
            <a:pPr marL="42863">
              <a:lnSpc>
                <a:spcPct val="90000"/>
              </a:lnSpc>
              <a:spcAft>
                <a:spcPts val="450"/>
              </a:spcAft>
            </a:pPr>
            <a:r>
              <a:rPr lang="en-US" sz="1200"/>
              <a:t>       information in this Doc should be at a high level</a:t>
            </a:r>
          </a:p>
          <a:p>
            <a:pPr marL="214313" indent="-171450">
              <a:lnSpc>
                <a:spcPct val="90000"/>
              </a:lnSpc>
              <a:spcAft>
                <a:spcPts val="450"/>
              </a:spcAft>
              <a:buFont typeface="Arial" panose="020B0604020202020204" pitchFamily="34" charset="0"/>
              <a:buChar char="•"/>
            </a:pPr>
            <a:endParaRPr lang="en-US" sz="1200"/>
          </a:p>
        </p:txBody>
      </p:sp>
      <p:grpSp>
        <p:nvGrpSpPr>
          <p:cNvPr id="6" name="Group 5">
            <a:extLst>
              <a:ext uri="{FF2B5EF4-FFF2-40B4-BE49-F238E27FC236}">
                <a16:creationId xmlns:a16="http://schemas.microsoft.com/office/drawing/2014/main" id="{EF3D2D63-052F-72E8-0F6D-114F0651069B}"/>
              </a:ext>
            </a:extLst>
          </p:cNvPr>
          <p:cNvGrpSpPr/>
          <p:nvPr/>
        </p:nvGrpSpPr>
        <p:grpSpPr>
          <a:xfrm>
            <a:off x="720000" y="2069226"/>
            <a:ext cx="7049835" cy="2223587"/>
            <a:chOff x="689633" y="3150356"/>
            <a:chExt cx="9399784" cy="2964782"/>
          </a:xfrm>
        </p:grpSpPr>
        <p:sp>
          <p:nvSpPr>
            <p:cNvPr id="12" name="TextBox 11">
              <a:extLst>
                <a:ext uri="{FF2B5EF4-FFF2-40B4-BE49-F238E27FC236}">
                  <a16:creationId xmlns:a16="http://schemas.microsoft.com/office/drawing/2014/main" id="{99C4A750-0E29-3F01-D31C-7FC2610CEBDC}"/>
                </a:ext>
              </a:extLst>
            </p:cNvPr>
            <p:cNvSpPr txBox="1"/>
            <p:nvPr/>
          </p:nvSpPr>
          <p:spPr>
            <a:xfrm>
              <a:off x="689633" y="3150356"/>
              <a:ext cx="4389976" cy="2964782"/>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Requests for Architecture Work typically include:</a:t>
              </a:r>
            </a:p>
            <a:p>
              <a:pPr marL="257175" indent="-214313">
                <a:lnSpc>
                  <a:spcPct val="90000"/>
                </a:lnSpc>
                <a:spcAft>
                  <a:spcPts val="450"/>
                </a:spcAft>
                <a:buFont typeface="Courier New" panose="02070309020205020404" pitchFamily="49" charset="0"/>
                <a:buChar char="o"/>
              </a:pPr>
              <a:r>
                <a:rPr lang="en-GB" sz="1200">
                  <a:solidFill>
                    <a:srgbClr val="002060"/>
                  </a:solidFill>
                </a:rPr>
                <a:t>Organization sponsors</a:t>
              </a:r>
            </a:p>
            <a:p>
              <a:pPr marL="257175" indent="-214313">
                <a:lnSpc>
                  <a:spcPct val="90000"/>
                </a:lnSpc>
                <a:spcAft>
                  <a:spcPts val="450"/>
                </a:spcAft>
                <a:buFont typeface="Courier New" panose="02070309020205020404" pitchFamily="49" charset="0"/>
                <a:buChar char="o"/>
              </a:pPr>
              <a:r>
                <a:rPr lang="en-GB" sz="1200">
                  <a:solidFill>
                    <a:srgbClr val="002060"/>
                  </a:solidFill>
                </a:rPr>
                <a:t>Organization’s mission statement</a:t>
              </a:r>
            </a:p>
            <a:p>
              <a:pPr marL="257175" indent="-214313">
                <a:lnSpc>
                  <a:spcPct val="90000"/>
                </a:lnSpc>
                <a:spcAft>
                  <a:spcPts val="450"/>
                </a:spcAft>
                <a:buFont typeface="Courier New" panose="02070309020205020404" pitchFamily="49" charset="0"/>
                <a:buChar char="o"/>
              </a:pPr>
              <a:r>
                <a:rPr lang="en-GB" sz="1200">
                  <a:solidFill>
                    <a:srgbClr val="002060"/>
                  </a:solidFill>
                </a:rPr>
                <a:t>Business goals (and changes)</a:t>
              </a:r>
            </a:p>
            <a:p>
              <a:pPr marL="257175" indent="-214313">
                <a:lnSpc>
                  <a:spcPct val="90000"/>
                </a:lnSpc>
                <a:spcAft>
                  <a:spcPts val="450"/>
                </a:spcAft>
                <a:buFont typeface="Courier New" panose="02070309020205020404" pitchFamily="49" charset="0"/>
                <a:buChar char="o"/>
              </a:pPr>
              <a:r>
                <a:rPr lang="en-GB" sz="1200">
                  <a:solidFill>
                    <a:srgbClr val="002060"/>
                  </a:solidFill>
                </a:rPr>
                <a:t>Strategic plans of the business</a:t>
              </a:r>
            </a:p>
            <a:p>
              <a:pPr marL="257175" indent="-214313">
                <a:lnSpc>
                  <a:spcPct val="90000"/>
                </a:lnSpc>
                <a:spcAft>
                  <a:spcPts val="450"/>
                </a:spcAft>
                <a:buFont typeface="Courier New" panose="02070309020205020404" pitchFamily="49" charset="0"/>
                <a:buChar char="o"/>
              </a:pPr>
              <a:r>
                <a:rPr lang="en-GB" sz="1200">
                  <a:solidFill>
                    <a:srgbClr val="002060"/>
                  </a:solidFill>
                </a:rPr>
                <a:t>Time limits</a:t>
              </a:r>
            </a:p>
            <a:p>
              <a:pPr marL="257175" indent="-214313">
                <a:lnSpc>
                  <a:spcPct val="90000"/>
                </a:lnSpc>
                <a:spcAft>
                  <a:spcPts val="450"/>
                </a:spcAft>
                <a:buFont typeface="Courier New" panose="02070309020205020404" pitchFamily="49" charset="0"/>
                <a:buChar char="o"/>
              </a:pPr>
              <a:r>
                <a:rPr lang="en-GB" sz="1200">
                  <a:solidFill>
                    <a:srgbClr val="002060"/>
                  </a:solidFill>
                </a:rPr>
                <a:t>Changes in the business environment</a:t>
              </a:r>
            </a:p>
            <a:p>
              <a:pPr marL="257175" indent="-214313">
                <a:lnSpc>
                  <a:spcPct val="90000"/>
                </a:lnSpc>
                <a:spcAft>
                  <a:spcPts val="450"/>
                </a:spcAft>
                <a:buFont typeface="Courier New" panose="02070309020205020404" pitchFamily="49" charset="0"/>
                <a:buChar char="o"/>
              </a:pPr>
              <a:r>
                <a:rPr lang="en-GB" sz="1200">
                  <a:solidFill>
                    <a:srgbClr val="002060"/>
                  </a:solidFill>
                </a:rPr>
                <a:t>Organizational constraints</a:t>
              </a:r>
            </a:p>
            <a:p>
              <a:pPr marL="257175" indent="-214313">
                <a:lnSpc>
                  <a:spcPct val="90000"/>
                </a:lnSpc>
                <a:spcAft>
                  <a:spcPts val="450"/>
                </a:spcAft>
                <a:buFont typeface="Courier New" panose="02070309020205020404" pitchFamily="49" charset="0"/>
                <a:buChar char="o"/>
              </a:pPr>
              <a:endParaRPr lang="en-US" sz="1200"/>
            </a:p>
          </p:txBody>
        </p:sp>
        <p:sp>
          <p:nvSpPr>
            <p:cNvPr id="16" name="TextBox 15">
              <a:extLst>
                <a:ext uri="{FF2B5EF4-FFF2-40B4-BE49-F238E27FC236}">
                  <a16:creationId xmlns:a16="http://schemas.microsoft.com/office/drawing/2014/main" id="{26F20AE2-D8A7-F8B9-3589-5FF77B77020C}"/>
                </a:ext>
              </a:extLst>
            </p:cNvPr>
            <p:cNvSpPr txBox="1"/>
            <p:nvPr/>
          </p:nvSpPr>
          <p:spPr>
            <a:xfrm>
              <a:off x="5699436" y="3757723"/>
              <a:ext cx="4389981" cy="2000348"/>
            </a:xfrm>
            <a:prstGeom prst="rect">
              <a:avLst/>
            </a:prstGeom>
          </p:spPr>
          <p:txBody>
            <a:bodyPr vert="horz" lIns="68580" tIns="34290" rIns="68580" bIns="34290" rtlCol="0">
              <a:noAutofit/>
            </a:bodyPr>
            <a:lstStyle/>
            <a:p>
              <a:pPr marL="257175" indent="-214313">
                <a:lnSpc>
                  <a:spcPct val="90000"/>
                </a:lnSpc>
                <a:spcAft>
                  <a:spcPts val="450"/>
                </a:spcAft>
                <a:buFont typeface="Courier New" panose="02070309020205020404" pitchFamily="49" charset="0"/>
                <a:buChar char="o"/>
              </a:pPr>
              <a:r>
                <a:rPr lang="en-GB" sz="1200">
                  <a:solidFill>
                    <a:srgbClr val="002060"/>
                  </a:solidFill>
                </a:rPr>
                <a:t>Budget information</a:t>
              </a:r>
            </a:p>
            <a:p>
              <a:pPr marL="257175" indent="-214313">
                <a:lnSpc>
                  <a:spcPct val="90000"/>
                </a:lnSpc>
                <a:spcAft>
                  <a:spcPts val="450"/>
                </a:spcAft>
                <a:buFont typeface="Courier New" panose="02070309020205020404" pitchFamily="49" charset="0"/>
                <a:buChar char="o"/>
              </a:pPr>
              <a:r>
                <a:rPr lang="en-GB" sz="1200">
                  <a:solidFill>
                    <a:srgbClr val="002060"/>
                  </a:solidFill>
                </a:rPr>
                <a:t>External constraints</a:t>
              </a:r>
            </a:p>
            <a:p>
              <a:pPr marL="257175" indent="-214313">
                <a:lnSpc>
                  <a:spcPct val="90000"/>
                </a:lnSpc>
                <a:spcAft>
                  <a:spcPts val="450"/>
                </a:spcAft>
                <a:buFont typeface="Courier New" panose="02070309020205020404" pitchFamily="49" charset="0"/>
                <a:buChar char="o"/>
              </a:pPr>
              <a:r>
                <a:rPr lang="en-GB" sz="1200">
                  <a:solidFill>
                    <a:srgbClr val="002060"/>
                  </a:solidFill>
                </a:rPr>
                <a:t>Current business system description</a:t>
              </a:r>
            </a:p>
            <a:p>
              <a:pPr marL="257175" indent="-214313">
                <a:lnSpc>
                  <a:spcPct val="90000"/>
                </a:lnSpc>
                <a:spcAft>
                  <a:spcPts val="450"/>
                </a:spcAft>
                <a:buFont typeface="Courier New" panose="02070309020205020404" pitchFamily="49" charset="0"/>
                <a:buChar char="o"/>
              </a:pPr>
              <a:r>
                <a:rPr lang="en-GB" sz="1200">
                  <a:solidFill>
                    <a:srgbClr val="002060"/>
                  </a:solidFill>
                </a:rPr>
                <a:t>Current architecture/IT system</a:t>
              </a:r>
            </a:p>
            <a:p>
              <a:pPr marL="257175" indent="-214313">
                <a:lnSpc>
                  <a:spcPct val="90000"/>
                </a:lnSpc>
                <a:spcAft>
                  <a:spcPts val="450"/>
                </a:spcAft>
                <a:buFont typeface="Courier New" panose="02070309020205020404" pitchFamily="49" charset="0"/>
                <a:buChar char="o"/>
              </a:pPr>
              <a:r>
                <a:rPr lang="en-GB" sz="1200">
                  <a:solidFill>
                    <a:srgbClr val="002060"/>
                  </a:solidFill>
                </a:rPr>
                <a:t>Description of developing organization</a:t>
              </a:r>
            </a:p>
            <a:p>
              <a:pPr marL="257175" indent="-214313">
                <a:lnSpc>
                  <a:spcPct val="90000"/>
                </a:lnSpc>
                <a:spcAft>
                  <a:spcPts val="450"/>
                </a:spcAft>
                <a:buFont typeface="Courier New" panose="02070309020205020404" pitchFamily="49" charset="0"/>
                <a:buChar char="o"/>
              </a:pPr>
              <a:r>
                <a:rPr lang="en-GB" sz="1200">
                  <a:solidFill>
                    <a:srgbClr val="002060"/>
                  </a:solidFill>
                </a:rPr>
                <a:t>Description of resources available</a:t>
              </a:r>
            </a:p>
            <a:p>
              <a:pPr marL="257175" indent="-214313">
                <a:lnSpc>
                  <a:spcPct val="90000"/>
                </a:lnSpc>
                <a:spcAft>
                  <a:spcPts val="450"/>
                </a:spcAft>
                <a:buFont typeface="Courier New" panose="02070309020205020404" pitchFamily="49" charset="0"/>
                <a:buChar char="o"/>
              </a:pPr>
              <a:endParaRPr lang="en-US" sz="1200"/>
            </a:p>
          </p:txBody>
        </p:sp>
      </p:grpSp>
      <p:pic>
        <p:nvPicPr>
          <p:cNvPr id="7" name="Graphic 6" descr="Krant silhouet">
            <a:extLst>
              <a:ext uri="{FF2B5EF4-FFF2-40B4-BE49-F238E27FC236}">
                <a16:creationId xmlns:a16="http://schemas.microsoft.com/office/drawing/2014/main" id="{DD03EE41-4A63-3F03-1267-3C6CF835DA2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917" t="-2917" r="-2917" b="-2917"/>
          <a:stretch/>
        </p:blipFill>
        <p:spPr>
          <a:xfrm>
            <a:off x="321580" y="2050282"/>
            <a:ext cx="360000" cy="293089"/>
          </a:xfrm>
          <a:prstGeom prst="rect">
            <a:avLst/>
          </a:prstGeom>
        </p:spPr>
      </p:pic>
      <p:pic>
        <p:nvPicPr>
          <p:cNvPr id="8" name="Graphic 7" descr="Roos silhouet">
            <a:extLst>
              <a:ext uri="{FF2B5EF4-FFF2-40B4-BE49-F238E27FC236}">
                <a16:creationId xmlns:a16="http://schemas.microsoft.com/office/drawing/2014/main" id="{723AC594-87BE-882A-A2CA-DB497ACF99E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sp>
        <p:nvSpPr>
          <p:cNvPr id="5" name="TextBox 4">
            <a:extLst>
              <a:ext uri="{FF2B5EF4-FFF2-40B4-BE49-F238E27FC236}">
                <a16:creationId xmlns:a16="http://schemas.microsoft.com/office/drawing/2014/main" id="{C0C4950C-C8F8-7662-A096-11DCC9FF0BE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439533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AB1C8AEB-B9B3-4B40-839B-D6458FEB846D}"/>
              </a:ext>
            </a:extLst>
          </p:cNvPr>
          <p:cNvSpPr>
            <a:spLocks noGrp="1"/>
          </p:cNvSpPr>
          <p:nvPr>
            <p:ph type="title"/>
          </p:nvPr>
        </p:nvSpPr>
        <p:spPr>
          <a:xfrm>
            <a:off x="165100" y="88900"/>
            <a:ext cx="7404100" cy="406400"/>
          </a:xfrm>
        </p:spPr>
        <p:txBody>
          <a:bodyPr>
            <a:normAutofit/>
          </a:bodyPr>
          <a:lstStyle/>
          <a:p>
            <a:r>
              <a:rPr lang="en-AU">
                <a:solidFill>
                  <a:srgbClr val="2F528F"/>
                </a:solidFill>
              </a:rPr>
              <a:t>Why Enterprise Architecture is needed ?</a:t>
            </a:r>
            <a:endParaRPr lang="en-GB">
              <a:solidFill>
                <a:srgbClr val="2F528F"/>
              </a:solidFill>
              <a:latin typeface="Calibri" panose="020F0502020204030204" pitchFamily="34" charset="0"/>
            </a:endParaRPr>
          </a:p>
        </p:txBody>
      </p:sp>
      <p:sp>
        <p:nvSpPr>
          <p:cNvPr id="2" name="Footer">
            <a:extLst>
              <a:ext uri="{FF2B5EF4-FFF2-40B4-BE49-F238E27FC236}">
                <a16:creationId xmlns:a16="http://schemas.microsoft.com/office/drawing/2014/main" id="{2BE82CD1-FCB1-448F-933E-DD0CE1056252}"/>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22/40</a:t>
            </a:r>
          </a:p>
        </p:txBody>
      </p:sp>
      <p:sp>
        <p:nvSpPr>
          <p:cNvPr id="3" name="Ref">
            <a:extLst>
              <a:ext uri="{FF2B5EF4-FFF2-40B4-BE49-F238E27FC236}">
                <a16:creationId xmlns:a16="http://schemas.microsoft.com/office/drawing/2014/main" id="{AFCBEF61-9CBB-429C-AFA8-C0684D36351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sp>
        <p:nvSpPr>
          <p:cNvPr id="23" name="Rectangle 22">
            <a:extLst>
              <a:ext uri="{FF2B5EF4-FFF2-40B4-BE49-F238E27FC236}">
                <a16:creationId xmlns:a16="http://schemas.microsoft.com/office/drawing/2014/main" id="{6EBA9A0D-10C4-D8AB-093F-7CD0EDBA619E}"/>
              </a:ext>
            </a:extLst>
          </p:cNvPr>
          <p:cNvSpPr/>
          <p:nvPr/>
        </p:nvSpPr>
        <p:spPr>
          <a:xfrm>
            <a:off x="3937000" y="1256552"/>
            <a:ext cx="4474199" cy="2970000"/>
          </a:xfrm>
          <a:prstGeom prst="rect">
            <a:avLst/>
          </a:prstGeom>
        </p:spPr>
        <p:txBody>
          <a:bodyPr vert="horz" lIns="68580" tIns="34290" rIns="68580" bIns="34290" rtlCol="0">
            <a:normAutofit/>
          </a:bodyPr>
          <a:lstStyle/>
          <a:p>
            <a:pPr defTabSz="685800">
              <a:lnSpc>
                <a:spcPct val="90000"/>
              </a:lnSpc>
              <a:spcAft>
                <a:spcPts val="450"/>
              </a:spcAft>
            </a:pPr>
            <a:r>
              <a:rPr lang="en-US" sz="1200" dirty="0">
                <a:solidFill>
                  <a:schemeClr val="tx1">
                    <a:alpha val="80000"/>
                  </a:schemeClr>
                </a:solidFill>
              </a:rPr>
              <a:t>The Open Group’s explanation for why Enterprise Architecture is needed:</a:t>
            </a:r>
            <a:br>
              <a:rPr lang="en-US" sz="1200" dirty="0">
                <a:solidFill>
                  <a:schemeClr val="tx1">
                    <a:alpha val="80000"/>
                  </a:schemeClr>
                </a:solidFill>
              </a:rPr>
            </a:br>
            <a:endParaRPr lang="en-US" sz="1200" dirty="0">
              <a:solidFill>
                <a:schemeClr val="tx1">
                  <a:alpha val="80000"/>
                </a:schemeClr>
              </a:solidFill>
            </a:endParaRPr>
          </a:p>
          <a:p>
            <a:pPr marL="583406" lvl="1" indent="-214313" defTabSz="685800">
              <a:lnSpc>
                <a:spcPct val="90000"/>
              </a:lnSpc>
              <a:spcAft>
                <a:spcPts val="450"/>
              </a:spcAft>
              <a:buFont typeface="Wingdings" panose="05000000000000000000" pitchFamily="2" charset="2"/>
              <a:buChar char="ü"/>
            </a:pPr>
            <a:r>
              <a:rPr lang="en-US" sz="1200" dirty="0">
                <a:solidFill>
                  <a:schemeClr val="tx1">
                    <a:alpha val="80000"/>
                  </a:schemeClr>
                </a:solidFill>
              </a:rPr>
              <a:t>Effective management and exploitation of information through IT is key to business success</a:t>
            </a:r>
            <a:br>
              <a:rPr lang="en-US" sz="1200" dirty="0">
                <a:solidFill>
                  <a:schemeClr val="tx1">
                    <a:alpha val="80000"/>
                  </a:schemeClr>
                </a:solidFill>
              </a:rPr>
            </a:br>
            <a:endParaRPr lang="en-US" sz="1200" dirty="0">
              <a:solidFill>
                <a:schemeClr val="tx1">
                  <a:alpha val="80000"/>
                </a:schemeClr>
              </a:solidFill>
            </a:endParaRPr>
          </a:p>
          <a:p>
            <a:pPr marL="583406" lvl="1" indent="-214313" defTabSz="685800">
              <a:lnSpc>
                <a:spcPct val="90000"/>
              </a:lnSpc>
              <a:spcAft>
                <a:spcPts val="450"/>
              </a:spcAft>
              <a:buFont typeface="Wingdings" panose="05000000000000000000" pitchFamily="2" charset="2"/>
              <a:buChar char="ü"/>
            </a:pPr>
            <a:r>
              <a:rPr lang="en-US" sz="1200" dirty="0">
                <a:solidFill>
                  <a:schemeClr val="tx1">
                    <a:alpha val="80000"/>
                  </a:schemeClr>
                </a:solidFill>
              </a:rPr>
              <a:t>Good information management </a:t>
            </a:r>
            <a:br>
              <a:rPr lang="en-US" sz="1200" dirty="0">
                <a:solidFill>
                  <a:schemeClr val="tx1">
                    <a:alpha val="80000"/>
                  </a:schemeClr>
                </a:solidFill>
              </a:rPr>
            </a:br>
            <a:r>
              <a:rPr lang="en-US" sz="1200" dirty="0">
                <a:solidFill>
                  <a:schemeClr val="tx1">
                    <a:alpha val="80000"/>
                  </a:schemeClr>
                </a:solidFill>
              </a:rPr>
              <a:t>= competitive advantage</a:t>
            </a:r>
            <a:br>
              <a:rPr lang="en-US" sz="1200" dirty="0">
                <a:solidFill>
                  <a:schemeClr val="tx1">
                    <a:alpha val="80000"/>
                  </a:schemeClr>
                </a:solidFill>
              </a:rPr>
            </a:br>
            <a:endParaRPr lang="en-US" sz="1200" dirty="0">
              <a:solidFill>
                <a:schemeClr val="tx1">
                  <a:alpha val="80000"/>
                </a:schemeClr>
              </a:solidFill>
            </a:endParaRPr>
          </a:p>
          <a:p>
            <a:pPr marL="583406" lvl="1" indent="-214313" defTabSz="685800">
              <a:lnSpc>
                <a:spcPct val="90000"/>
              </a:lnSpc>
              <a:spcAft>
                <a:spcPts val="450"/>
              </a:spcAft>
              <a:buFont typeface="Wingdings" panose="05000000000000000000" pitchFamily="2" charset="2"/>
              <a:buChar char="ü"/>
            </a:pPr>
            <a:r>
              <a:rPr lang="en-US" sz="1200" dirty="0">
                <a:solidFill>
                  <a:schemeClr val="tx1">
                    <a:alpha val="80000"/>
                  </a:schemeClr>
                </a:solidFill>
              </a:rPr>
              <a:t>Current IT systems do not really meet the needs of business</a:t>
            </a:r>
            <a:br>
              <a:rPr lang="en-US" sz="1200" dirty="0">
                <a:solidFill>
                  <a:schemeClr val="tx1">
                    <a:alpha val="80000"/>
                  </a:schemeClr>
                </a:solidFill>
              </a:rPr>
            </a:br>
            <a:endParaRPr lang="en-US" sz="1200" dirty="0">
              <a:solidFill>
                <a:schemeClr val="tx1">
                  <a:alpha val="80000"/>
                </a:schemeClr>
              </a:solidFill>
            </a:endParaRPr>
          </a:p>
          <a:p>
            <a:pPr marL="583406" lvl="1" indent="-214313" defTabSz="685800">
              <a:lnSpc>
                <a:spcPct val="90000"/>
              </a:lnSpc>
              <a:spcAft>
                <a:spcPts val="450"/>
              </a:spcAft>
              <a:buFont typeface="Wingdings" panose="05000000000000000000" pitchFamily="2" charset="2"/>
              <a:buChar char="ü"/>
            </a:pPr>
            <a:r>
              <a:rPr lang="en-US" sz="1200" dirty="0">
                <a:solidFill>
                  <a:schemeClr val="tx1">
                    <a:alpha val="80000"/>
                  </a:schemeClr>
                </a:solidFill>
              </a:rPr>
              <a:t>Investment in Information Technology</a:t>
            </a:r>
          </a:p>
        </p:txBody>
      </p:sp>
      <p:sp>
        <p:nvSpPr>
          <p:cNvPr id="24" name="Title">
            <a:extLst>
              <a:ext uri="{FF2B5EF4-FFF2-40B4-BE49-F238E27FC236}">
                <a16:creationId xmlns:a16="http://schemas.microsoft.com/office/drawing/2014/main" id="{5E464131-98AD-00E5-987F-F3BF3EDEA30D}"/>
              </a:ext>
            </a:extLst>
          </p:cNvPr>
          <p:cNvSpPr txBox="1">
            <a:spLocks/>
          </p:cNvSpPr>
          <p:nvPr/>
        </p:nvSpPr>
        <p:spPr>
          <a:xfrm>
            <a:off x="1681125" y="1519865"/>
            <a:ext cx="1593702" cy="1966728"/>
          </a:xfrm>
          <a:prstGeom prst="rect">
            <a:avLst/>
          </a:prstGeom>
          <a:solidFill>
            <a:schemeClr val="accent1"/>
          </a:solidFill>
          <a:ln w="174625" cmpd="thinThick">
            <a:solidFill>
              <a:schemeClr val="accent1"/>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100">
                <a:solidFill>
                  <a:srgbClr val="FFFFFF"/>
                </a:solidFill>
                <a:latin typeface="+mj-lt"/>
                <a:ea typeface="+mj-ea"/>
                <a:cs typeface="+mj-cs"/>
              </a:rPr>
              <a:t>Why Enterprise Architecture is needed ?</a:t>
            </a:r>
          </a:p>
        </p:txBody>
      </p:sp>
      <p:sp>
        <p:nvSpPr>
          <p:cNvPr id="4" name="TextBox 3">
            <a:extLst>
              <a:ext uri="{FF2B5EF4-FFF2-40B4-BE49-F238E27FC236}">
                <a16:creationId xmlns:a16="http://schemas.microsoft.com/office/drawing/2014/main" id="{930378C1-5802-14DB-6937-1777D5FBE6A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50601665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ABAB151-92F3-46B4-9100-A13BDF1C75B8}"/>
              </a:ext>
            </a:extLst>
          </p:cNvPr>
          <p:cNvSpPr>
            <a:spLocks noGrp="1"/>
          </p:cNvSpPr>
          <p:nvPr>
            <p:ph type="title"/>
          </p:nvPr>
        </p:nvSpPr>
        <p:spPr>
          <a:xfrm>
            <a:off x="165100" y="88900"/>
            <a:ext cx="7404100" cy="406400"/>
          </a:xfrm>
        </p:spPr>
        <p:txBody>
          <a:bodyPr>
            <a:normAutofit/>
          </a:bodyPr>
          <a:lstStyle/>
          <a:p>
            <a:r>
              <a:rPr lang="en-GB" b="1">
                <a:solidFill>
                  <a:srgbClr val="2F528F"/>
                </a:solidFill>
              </a:rPr>
              <a:t>Requirements Impact Assessment</a:t>
            </a:r>
            <a:endParaRPr lang="en-GB" b="1"/>
          </a:p>
        </p:txBody>
      </p:sp>
      <p:sp>
        <p:nvSpPr>
          <p:cNvPr id="4" name="Footer">
            <a:extLst>
              <a:ext uri="{FF2B5EF4-FFF2-40B4-BE49-F238E27FC236}">
                <a16:creationId xmlns:a16="http://schemas.microsoft.com/office/drawing/2014/main" id="{97953C27-76F2-42BC-BB6D-9358251BCA3F}"/>
              </a:ext>
            </a:extLst>
          </p:cNvPr>
          <p:cNvSpPr>
            <a:spLocks noGrp="1"/>
          </p:cNvSpPr>
          <p:nvPr>
            <p:ph type="ftr" sz="quarter" idx="10"/>
          </p:nvPr>
        </p:nvSpPr>
        <p:spPr>
          <a:xfrm>
            <a:off x="7315200" y="4826000"/>
            <a:ext cx="444500" cy="304800"/>
          </a:xfrm>
        </p:spPr>
        <p:txBody>
          <a:bodyPr/>
          <a:lstStyle/>
          <a:p>
            <a:r>
              <a:rPr lang="en-GB">
                <a:solidFill>
                  <a:schemeClr val="bg1"/>
                </a:solidFill>
              </a:rPr>
              <a:t>24/27</a:t>
            </a:r>
          </a:p>
        </p:txBody>
      </p:sp>
      <p:sp>
        <p:nvSpPr>
          <p:cNvPr id="3" name="Ref">
            <a:extLst>
              <a:ext uri="{FF2B5EF4-FFF2-40B4-BE49-F238E27FC236}">
                <a16:creationId xmlns:a16="http://schemas.microsoft.com/office/drawing/2014/main" id="{F2470F53-099A-4665-A9C8-E5790CDC4B3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76 : §4.2.18</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EE131159-C725-D864-844C-4DB85F8E771F}"/>
              </a:ext>
            </a:extLst>
          </p:cNvPr>
          <p:cNvSpPr txBox="1"/>
          <p:nvPr/>
        </p:nvSpPr>
        <p:spPr>
          <a:xfrm>
            <a:off x="720000" y="1966459"/>
            <a:ext cx="7623880" cy="2158165"/>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200">
                <a:solidFill>
                  <a:srgbClr val="002060"/>
                </a:solidFill>
              </a:rPr>
              <a:t>Typical contents of a Requirements Impact Assessment are:</a:t>
            </a:r>
          </a:p>
          <a:p>
            <a:pPr marL="257175" indent="-214313">
              <a:lnSpc>
                <a:spcPct val="90000"/>
              </a:lnSpc>
              <a:spcAft>
                <a:spcPts val="450"/>
              </a:spcAft>
              <a:buFont typeface="Courier New" panose="02070309020205020404" pitchFamily="49" charset="0"/>
              <a:buChar char="o"/>
            </a:pPr>
            <a:r>
              <a:rPr lang="en-GB" sz="1200">
                <a:solidFill>
                  <a:srgbClr val="002060"/>
                </a:solidFill>
              </a:rPr>
              <a:t>Reference to specific requirements</a:t>
            </a:r>
          </a:p>
          <a:p>
            <a:pPr marL="257175" indent="-214313">
              <a:lnSpc>
                <a:spcPct val="90000"/>
              </a:lnSpc>
              <a:spcAft>
                <a:spcPts val="450"/>
              </a:spcAft>
              <a:buFont typeface="Courier New" panose="02070309020205020404" pitchFamily="49" charset="0"/>
              <a:buChar char="o"/>
            </a:pPr>
            <a:r>
              <a:rPr lang="en-GB" sz="1200">
                <a:solidFill>
                  <a:srgbClr val="002060"/>
                </a:solidFill>
              </a:rPr>
              <a:t>Stakeholder priority of the requirements to date</a:t>
            </a:r>
          </a:p>
          <a:p>
            <a:pPr marL="257175" indent="-214313">
              <a:lnSpc>
                <a:spcPct val="90000"/>
              </a:lnSpc>
              <a:spcAft>
                <a:spcPts val="450"/>
              </a:spcAft>
              <a:buFont typeface="Courier New" panose="02070309020205020404" pitchFamily="49" charset="0"/>
              <a:buChar char="o"/>
            </a:pPr>
            <a:r>
              <a:rPr lang="en-GB" sz="1200">
                <a:solidFill>
                  <a:srgbClr val="002060"/>
                </a:solidFill>
              </a:rPr>
              <a:t>Phases to be revisited</a:t>
            </a:r>
          </a:p>
          <a:p>
            <a:pPr marL="257175" indent="-214313">
              <a:lnSpc>
                <a:spcPct val="90000"/>
              </a:lnSpc>
              <a:spcAft>
                <a:spcPts val="450"/>
              </a:spcAft>
              <a:buFont typeface="Courier New" panose="02070309020205020404" pitchFamily="49" charset="0"/>
              <a:buChar char="o"/>
            </a:pPr>
            <a:r>
              <a:rPr lang="en-GB" sz="1200">
                <a:solidFill>
                  <a:srgbClr val="002060"/>
                </a:solidFill>
              </a:rPr>
              <a:t>Phase to lead on requirements prioritization</a:t>
            </a:r>
          </a:p>
          <a:p>
            <a:pPr marL="257175" indent="-214313">
              <a:lnSpc>
                <a:spcPct val="90000"/>
              </a:lnSpc>
              <a:spcAft>
                <a:spcPts val="450"/>
              </a:spcAft>
              <a:buFont typeface="Courier New" panose="02070309020205020404" pitchFamily="49" charset="0"/>
              <a:buChar char="o"/>
            </a:pPr>
            <a:r>
              <a:rPr lang="en-GB" sz="1200">
                <a:solidFill>
                  <a:srgbClr val="002060"/>
                </a:solidFill>
              </a:rPr>
              <a:t>Results of phase investigations and revised priorities</a:t>
            </a:r>
          </a:p>
          <a:p>
            <a:pPr marL="257175" indent="-214313">
              <a:lnSpc>
                <a:spcPct val="90000"/>
              </a:lnSpc>
              <a:spcAft>
                <a:spcPts val="450"/>
              </a:spcAft>
              <a:buFont typeface="Courier New" panose="02070309020205020404" pitchFamily="49" charset="0"/>
              <a:buChar char="o"/>
            </a:pPr>
            <a:r>
              <a:rPr lang="en-GB" sz="1200">
                <a:solidFill>
                  <a:srgbClr val="002060"/>
                </a:solidFill>
              </a:rPr>
              <a:t>Recommendations on management of requirements</a:t>
            </a:r>
          </a:p>
          <a:p>
            <a:pPr marL="257175" indent="-214313">
              <a:lnSpc>
                <a:spcPct val="90000"/>
              </a:lnSpc>
              <a:spcAft>
                <a:spcPts val="450"/>
              </a:spcAft>
              <a:buFont typeface="Courier New" panose="02070309020205020404" pitchFamily="49" charset="0"/>
              <a:buChar char="o"/>
            </a:pPr>
            <a:r>
              <a:rPr lang="en-GB" sz="1200">
                <a:solidFill>
                  <a:srgbClr val="002060"/>
                </a:solidFill>
              </a:rPr>
              <a:t>Repository reference number</a:t>
            </a:r>
          </a:p>
          <a:p>
            <a:pPr marL="214313" indent="-171450">
              <a:lnSpc>
                <a:spcPct val="90000"/>
              </a:lnSpc>
              <a:spcAft>
                <a:spcPts val="450"/>
              </a:spcAft>
              <a:buFont typeface="Arial" panose="020B0604020202020204" pitchFamily="34" charset="0"/>
              <a:buChar char="•"/>
            </a:pPr>
            <a:endParaRPr lang="en-US" sz="1200"/>
          </a:p>
        </p:txBody>
      </p:sp>
      <p:sp>
        <p:nvSpPr>
          <p:cNvPr id="14" name="TextBox 13">
            <a:extLst>
              <a:ext uri="{FF2B5EF4-FFF2-40B4-BE49-F238E27FC236}">
                <a16:creationId xmlns:a16="http://schemas.microsoft.com/office/drawing/2014/main" id="{990073DD-D740-24A1-C1B8-18562EE5BDF2}"/>
              </a:ext>
            </a:extLst>
          </p:cNvPr>
          <p:cNvSpPr txBox="1"/>
          <p:nvPr/>
        </p:nvSpPr>
        <p:spPr>
          <a:xfrm>
            <a:off x="720000" y="630060"/>
            <a:ext cx="5717910" cy="1202531"/>
          </a:xfrm>
          <a:prstGeom prst="rect">
            <a:avLst/>
          </a:prstGeom>
        </p:spPr>
        <p:txBody>
          <a:bodyPr vert="horz" lIns="68580" tIns="34290" rIns="68580" bIns="34290" rtlCol="0">
            <a:noAutofit/>
          </a:bodyPr>
          <a:lstStyle/>
          <a:p>
            <a:pPr>
              <a:lnSpc>
                <a:spcPct val="90000"/>
              </a:lnSpc>
              <a:spcAft>
                <a:spcPts val="450"/>
              </a:spcAft>
            </a:pPr>
            <a:r>
              <a:rPr lang="en-US" sz="1350" b="1"/>
              <a:t>Purpose</a:t>
            </a:r>
          </a:p>
          <a:p>
            <a:pPr marL="257175" indent="-214313">
              <a:lnSpc>
                <a:spcPct val="90000"/>
              </a:lnSpc>
              <a:spcAft>
                <a:spcPts val="450"/>
              </a:spcAft>
              <a:buFont typeface="Courier New" panose="02070309020205020404" pitchFamily="49" charset="0"/>
              <a:buChar char="o"/>
            </a:pPr>
            <a:r>
              <a:rPr lang="en-US" sz="1200"/>
              <a:t>New information is collected relating to an architecture</a:t>
            </a:r>
          </a:p>
          <a:p>
            <a:pPr marL="257175" indent="-214313">
              <a:lnSpc>
                <a:spcPct val="90000"/>
              </a:lnSpc>
              <a:spcAft>
                <a:spcPts val="450"/>
              </a:spcAft>
              <a:buFont typeface="Courier New" panose="02070309020205020404" pitchFamily="49" charset="0"/>
              <a:buChar char="o"/>
            </a:pPr>
            <a:r>
              <a:rPr lang="en-US" sz="1200"/>
              <a:t>New facts come to light that invalidate existing aspects</a:t>
            </a:r>
          </a:p>
          <a:p>
            <a:pPr marL="257175" indent="-214313">
              <a:lnSpc>
                <a:spcPct val="90000"/>
              </a:lnSpc>
              <a:spcAft>
                <a:spcPts val="450"/>
              </a:spcAft>
              <a:buFont typeface="Courier New" panose="02070309020205020404" pitchFamily="49" charset="0"/>
              <a:buChar char="o"/>
            </a:pPr>
            <a:r>
              <a:rPr lang="en-US" sz="1200"/>
              <a:t>The RIA assesses the current architecture requirements to identify changes and their implications</a:t>
            </a:r>
          </a:p>
        </p:txBody>
      </p:sp>
      <p:pic>
        <p:nvPicPr>
          <p:cNvPr id="8" name="Picture 7">
            <a:extLst>
              <a:ext uri="{FF2B5EF4-FFF2-40B4-BE49-F238E27FC236}">
                <a16:creationId xmlns:a16="http://schemas.microsoft.com/office/drawing/2014/main" id="{C32722B9-9927-063D-340F-0A4636D88646}"/>
              </a:ext>
            </a:extLst>
          </p:cNvPr>
          <p:cNvPicPr>
            <a:picLocks noChangeAspect="1"/>
          </p:cNvPicPr>
          <p:nvPr/>
        </p:nvPicPr>
        <p:blipFill>
          <a:blip r:embed="rId3">
            <a:duotone>
              <a:schemeClr val="accent5">
                <a:shade val="45000"/>
                <a:satMod val="135000"/>
              </a:schemeClr>
              <a:prstClr val="white"/>
            </a:duotone>
          </a:blip>
          <a:stretch>
            <a:fillRect/>
          </a:stretch>
        </p:blipFill>
        <p:spPr>
          <a:xfrm>
            <a:off x="6661405" y="2041513"/>
            <a:ext cx="880595" cy="880595"/>
          </a:xfrm>
          <a:prstGeom prst="rect">
            <a:avLst/>
          </a:prstGeom>
        </p:spPr>
      </p:pic>
      <p:pic>
        <p:nvPicPr>
          <p:cNvPr id="5" name="Graphic 4" descr="Krant silhouet">
            <a:extLst>
              <a:ext uri="{FF2B5EF4-FFF2-40B4-BE49-F238E27FC236}">
                <a16:creationId xmlns:a16="http://schemas.microsoft.com/office/drawing/2014/main" id="{E3A0837D-5328-1F47-75E2-D0A306C9E224}"/>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17" t="-2917" r="-2917" b="-2917"/>
          <a:stretch/>
        </p:blipFill>
        <p:spPr>
          <a:xfrm>
            <a:off x="321580" y="1942766"/>
            <a:ext cx="360000" cy="293089"/>
          </a:xfrm>
          <a:prstGeom prst="rect">
            <a:avLst/>
          </a:prstGeom>
        </p:spPr>
      </p:pic>
      <p:pic>
        <p:nvPicPr>
          <p:cNvPr id="7" name="Graphic 6" descr="Roos silhouet">
            <a:extLst>
              <a:ext uri="{FF2B5EF4-FFF2-40B4-BE49-F238E27FC236}">
                <a16:creationId xmlns:a16="http://schemas.microsoft.com/office/drawing/2014/main" id="{00D2F341-C996-8063-70EE-242883475B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990" y="630060"/>
            <a:ext cx="256236" cy="219872"/>
          </a:xfrm>
          <a:prstGeom prst="rect">
            <a:avLst/>
          </a:prstGeom>
        </p:spPr>
      </p:pic>
      <p:sp>
        <p:nvSpPr>
          <p:cNvPr id="6" name="TextBox 5">
            <a:extLst>
              <a:ext uri="{FF2B5EF4-FFF2-40B4-BE49-F238E27FC236}">
                <a16:creationId xmlns:a16="http://schemas.microsoft.com/office/drawing/2014/main" id="{0E1AAA8F-8EFB-DE29-BE88-922CE2EBE6C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420998918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9E294CD-CB3D-4560-B9AD-7B70829E604E}"/>
              </a:ext>
            </a:extLst>
          </p:cNvPr>
          <p:cNvSpPr>
            <a:spLocks noGrp="1"/>
          </p:cNvSpPr>
          <p:nvPr>
            <p:ph type="title"/>
          </p:nvPr>
        </p:nvSpPr>
        <p:spPr>
          <a:xfrm>
            <a:off x="165100" y="88900"/>
            <a:ext cx="7404100" cy="406400"/>
          </a:xfrm>
        </p:spPr>
        <p:txBody>
          <a:bodyPr>
            <a:normAutofit/>
          </a:bodyPr>
          <a:lstStyle/>
          <a:p>
            <a:r>
              <a:rPr lang="en-GB" b="1">
                <a:solidFill>
                  <a:srgbClr val="2F528F"/>
                </a:solidFill>
              </a:rPr>
              <a:t>Statement of Architecture Work</a:t>
            </a:r>
            <a:endParaRPr lang="en-GB" b="1"/>
          </a:p>
        </p:txBody>
      </p:sp>
      <p:sp>
        <p:nvSpPr>
          <p:cNvPr id="4" name="Footer">
            <a:extLst>
              <a:ext uri="{FF2B5EF4-FFF2-40B4-BE49-F238E27FC236}">
                <a16:creationId xmlns:a16="http://schemas.microsoft.com/office/drawing/2014/main" id="{B05B13EC-8F87-40EB-978C-1A7A0F862C5C}"/>
              </a:ext>
            </a:extLst>
          </p:cNvPr>
          <p:cNvSpPr>
            <a:spLocks noGrp="1"/>
          </p:cNvSpPr>
          <p:nvPr>
            <p:ph type="ftr" sz="quarter" idx="10"/>
          </p:nvPr>
        </p:nvSpPr>
        <p:spPr>
          <a:xfrm>
            <a:off x="7315200" y="4826000"/>
            <a:ext cx="444500" cy="304800"/>
          </a:xfrm>
        </p:spPr>
        <p:txBody>
          <a:bodyPr/>
          <a:lstStyle/>
          <a:p>
            <a:r>
              <a:rPr lang="en-GB">
                <a:solidFill>
                  <a:schemeClr val="bg1"/>
                </a:solidFill>
              </a:rPr>
              <a:t>25/27</a:t>
            </a:r>
          </a:p>
        </p:txBody>
      </p:sp>
      <p:sp>
        <p:nvSpPr>
          <p:cNvPr id="3" name="Ref">
            <a:extLst>
              <a:ext uri="{FF2B5EF4-FFF2-40B4-BE49-F238E27FC236}">
                <a16:creationId xmlns:a16="http://schemas.microsoft.com/office/drawing/2014/main" id="{923BF9CD-3BCF-425B-BC79-C4C2742BFA7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75">
                <a:solidFill>
                  <a:schemeClr val="bg1"/>
                </a:solidFill>
                <a:latin typeface="Calibri" panose="020F0502020204030204" pitchFamily="34" charset="0"/>
              </a:rPr>
              <a:t> Architecture Content : Page 77 : §4.2.20</a:t>
            </a:r>
            <a:endParaRPr lang="en-GB" sz="675">
              <a:solidFill>
                <a:schemeClr val="bg1"/>
              </a:solidFill>
              <a:latin typeface="Calibri" panose="020F0502020204030204" pitchFamily="34" charset="0"/>
            </a:endParaRPr>
          </a:p>
        </p:txBody>
      </p:sp>
      <p:sp>
        <p:nvSpPr>
          <p:cNvPr id="15" name="TextBox 14">
            <a:extLst>
              <a:ext uri="{FF2B5EF4-FFF2-40B4-BE49-F238E27FC236}">
                <a16:creationId xmlns:a16="http://schemas.microsoft.com/office/drawing/2014/main" id="{3FB1CA20-C094-C123-301A-31CE5AA1B5FE}"/>
              </a:ext>
            </a:extLst>
          </p:cNvPr>
          <p:cNvSpPr txBox="1"/>
          <p:nvPr/>
        </p:nvSpPr>
        <p:spPr>
          <a:xfrm>
            <a:off x="720000" y="2060925"/>
            <a:ext cx="5324475" cy="2289232"/>
          </a:xfrm>
          <a:prstGeom prst="rect">
            <a:avLst/>
          </a:prstGeom>
        </p:spPr>
        <p:txBody>
          <a:bodyPr vert="horz" lIns="68580" tIns="34290" rIns="68580" bIns="34290" rtlCol="0">
            <a:noAutofit/>
          </a:bodyPr>
          <a:lstStyle/>
          <a:p>
            <a:pPr>
              <a:lnSpc>
                <a:spcPct val="90000"/>
              </a:lnSpc>
              <a:spcAft>
                <a:spcPts val="450"/>
              </a:spcAft>
            </a:pPr>
            <a:r>
              <a:rPr lang="en-US" sz="1350" b="1">
                <a:solidFill>
                  <a:srgbClr val="002060"/>
                </a:solidFill>
              </a:rPr>
              <a:t>Content</a:t>
            </a:r>
          </a:p>
          <a:p>
            <a:pPr marL="42863">
              <a:lnSpc>
                <a:spcPct val="90000"/>
              </a:lnSpc>
              <a:spcAft>
                <a:spcPts val="450"/>
              </a:spcAft>
            </a:pPr>
            <a:r>
              <a:rPr lang="en-GB" sz="1100">
                <a:solidFill>
                  <a:srgbClr val="002060"/>
                </a:solidFill>
              </a:rPr>
              <a:t>Typical contents of a Statement of Architecture Work are:</a:t>
            </a:r>
          </a:p>
          <a:p>
            <a:pPr marL="257175" indent="-214313">
              <a:lnSpc>
                <a:spcPct val="90000"/>
              </a:lnSpc>
              <a:spcAft>
                <a:spcPts val="450"/>
              </a:spcAft>
              <a:buFont typeface="Courier New" panose="02070309020205020404" pitchFamily="49" charset="0"/>
              <a:buChar char="o"/>
            </a:pPr>
            <a:r>
              <a:rPr lang="en-GB" sz="1100">
                <a:solidFill>
                  <a:srgbClr val="002060"/>
                </a:solidFill>
              </a:rPr>
              <a:t>Title</a:t>
            </a:r>
          </a:p>
          <a:p>
            <a:pPr marL="257175" indent="-214313">
              <a:lnSpc>
                <a:spcPct val="90000"/>
              </a:lnSpc>
              <a:spcAft>
                <a:spcPts val="450"/>
              </a:spcAft>
              <a:buFont typeface="Courier New" panose="02070309020205020404" pitchFamily="49" charset="0"/>
              <a:buChar char="o"/>
            </a:pPr>
            <a:r>
              <a:rPr lang="en-GB" sz="1100">
                <a:solidFill>
                  <a:srgbClr val="002060"/>
                </a:solidFill>
              </a:rPr>
              <a:t>Architecture project request and background</a:t>
            </a:r>
          </a:p>
          <a:p>
            <a:pPr marL="257175" indent="-214313">
              <a:lnSpc>
                <a:spcPct val="90000"/>
              </a:lnSpc>
              <a:spcAft>
                <a:spcPts val="450"/>
              </a:spcAft>
              <a:buFont typeface="Courier New" panose="02070309020205020404" pitchFamily="49" charset="0"/>
              <a:buChar char="o"/>
            </a:pPr>
            <a:r>
              <a:rPr lang="en-GB" sz="1100">
                <a:solidFill>
                  <a:srgbClr val="002060"/>
                </a:solidFill>
              </a:rPr>
              <a:t>Architecture project description and scope</a:t>
            </a:r>
          </a:p>
          <a:p>
            <a:pPr marL="257175" indent="-214313">
              <a:lnSpc>
                <a:spcPct val="90000"/>
              </a:lnSpc>
              <a:spcAft>
                <a:spcPts val="450"/>
              </a:spcAft>
              <a:buFont typeface="Courier New" panose="02070309020205020404" pitchFamily="49" charset="0"/>
              <a:buChar char="o"/>
            </a:pPr>
            <a:r>
              <a:rPr lang="en-GB" sz="1100">
                <a:solidFill>
                  <a:srgbClr val="002060"/>
                </a:solidFill>
              </a:rPr>
              <a:t>Overview of Architecture Vision</a:t>
            </a:r>
          </a:p>
          <a:p>
            <a:pPr marL="257175" indent="-214313">
              <a:lnSpc>
                <a:spcPct val="90000"/>
              </a:lnSpc>
              <a:spcAft>
                <a:spcPts val="450"/>
              </a:spcAft>
              <a:buFont typeface="Courier New" panose="02070309020205020404" pitchFamily="49" charset="0"/>
              <a:buChar char="o"/>
            </a:pPr>
            <a:r>
              <a:rPr lang="en-GB" sz="1100">
                <a:solidFill>
                  <a:srgbClr val="002060"/>
                </a:solidFill>
              </a:rPr>
              <a:t>Specific change of scope procedures</a:t>
            </a:r>
          </a:p>
          <a:p>
            <a:pPr marL="257175" indent="-214313">
              <a:lnSpc>
                <a:spcPct val="90000"/>
              </a:lnSpc>
              <a:spcAft>
                <a:spcPts val="450"/>
              </a:spcAft>
              <a:buFont typeface="Courier New" panose="02070309020205020404" pitchFamily="49" charset="0"/>
              <a:buChar char="o"/>
            </a:pPr>
            <a:r>
              <a:rPr lang="en-GB" sz="1100">
                <a:solidFill>
                  <a:srgbClr val="002060"/>
                </a:solidFill>
              </a:rPr>
              <a:t>Roles, responsibilities, and deliverables</a:t>
            </a:r>
          </a:p>
          <a:p>
            <a:pPr marL="257175" indent="-214313">
              <a:lnSpc>
                <a:spcPct val="90000"/>
              </a:lnSpc>
              <a:spcAft>
                <a:spcPts val="450"/>
              </a:spcAft>
              <a:buFont typeface="Courier New" panose="02070309020205020404" pitchFamily="49" charset="0"/>
              <a:buChar char="o"/>
            </a:pPr>
            <a:r>
              <a:rPr lang="en-GB" sz="1100">
                <a:solidFill>
                  <a:srgbClr val="002060"/>
                </a:solidFill>
              </a:rPr>
              <a:t>Acceptance criteria and procedures</a:t>
            </a:r>
          </a:p>
          <a:p>
            <a:pPr marL="257175" indent="-214313">
              <a:lnSpc>
                <a:spcPct val="90000"/>
              </a:lnSpc>
              <a:spcAft>
                <a:spcPts val="450"/>
              </a:spcAft>
              <a:buFont typeface="Courier New" panose="02070309020205020404" pitchFamily="49" charset="0"/>
              <a:buChar char="o"/>
            </a:pPr>
            <a:r>
              <a:rPr lang="en-GB" sz="1100">
                <a:solidFill>
                  <a:srgbClr val="002060"/>
                </a:solidFill>
              </a:rPr>
              <a:t>Architecture project plan and schedule</a:t>
            </a:r>
          </a:p>
          <a:p>
            <a:pPr marL="257175" indent="-214313">
              <a:lnSpc>
                <a:spcPct val="90000"/>
              </a:lnSpc>
              <a:spcAft>
                <a:spcPts val="450"/>
              </a:spcAft>
              <a:buFont typeface="Courier New" panose="02070309020205020404" pitchFamily="49" charset="0"/>
              <a:buChar char="o"/>
            </a:pPr>
            <a:r>
              <a:rPr lang="en-GB" sz="1100">
                <a:solidFill>
                  <a:srgbClr val="002060"/>
                </a:solidFill>
              </a:rPr>
              <a:t>Approvals</a:t>
            </a:r>
            <a:endParaRPr lang="en-GB" sz="1100">
              <a:solidFill>
                <a:srgbClr val="002060"/>
              </a:solidFill>
              <a:latin typeface="Calibri" panose="020F0502020204030204" pitchFamily="34" charset="0"/>
            </a:endParaRPr>
          </a:p>
          <a:p>
            <a:pPr marL="214313" indent="-171450">
              <a:lnSpc>
                <a:spcPct val="90000"/>
              </a:lnSpc>
              <a:spcAft>
                <a:spcPts val="450"/>
              </a:spcAft>
              <a:buFont typeface="Arial" panose="020B0604020202020204" pitchFamily="34" charset="0"/>
              <a:buChar char="•"/>
            </a:pPr>
            <a:endParaRPr lang="en-US" sz="1100"/>
          </a:p>
        </p:txBody>
      </p:sp>
      <p:sp>
        <p:nvSpPr>
          <p:cNvPr id="14" name="TextBox 13">
            <a:extLst>
              <a:ext uri="{FF2B5EF4-FFF2-40B4-BE49-F238E27FC236}">
                <a16:creationId xmlns:a16="http://schemas.microsoft.com/office/drawing/2014/main" id="{DAB28663-1830-9F97-ADB1-DC902D059B4C}"/>
              </a:ext>
            </a:extLst>
          </p:cNvPr>
          <p:cNvSpPr txBox="1"/>
          <p:nvPr/>
        </p:nvSpPr>
        <p:spPr>
          <a:xfrm>
            <a:off x="720000" y="630060"/>
            <a:ext cx="3495569" cy="1088079"/>
          </a:xfrm>
          <a:prstGeom prst="rect">
            <a:avLst/>
          </a:prstGeom>
        </p:spPr>
        <p:txBody>
          <a:bodyPr vert="horz" lIns="68580" tIns="34290" rIns="68580" bIns="34290" rtlCol="0">
            <a:noAutofit/>
          </a:bodyPr>
          <a:lstStyle/>
          <a:p>
            <a:pPr>
              <a:lnSpc>
                <a:spcPct val="90000"/>
              </a:lnSpc>
              <a:spcAft>
                <a:spcPts val="300"/>
              </a:spcAft>
            </a:pPr>
            <a:r>
              <a:rPr lang="en-US" sz="1350" b="1"/>
              <a:t>Purpose</a:t>
            </a:r>
          </a:p>
          <a:p>
            <a:pPr marL="257175" indent="-214313">
              <a:lnSpc>
                <a:spcPct val="90000"/>
              </a:lnSpc>
              <a:spcAft>
                <a:spcPts val="300"/>
              </a:spcAft>
              <a:buFont typeface="Courier New" panose="02070309020205020404" pitchFamily="49" charset="0"/>
              <a:buChar char="o"/>
            </a:pPr>
            <a:r>
              <a:rPr lang="en-US" sz="1100"/>
              <a:t>Defines the scope and approach </a:t>
            </a:r>
          </a:p>
          <a:p>
            <a:pPr marL="257175" indent="-214313">
              <a:lnSpc>
                <a:spcPct val="90000"/>
              </a:lnSpc>
              <a:spcAft>
                <a:spcPts val="300"/>
              </a:spcAft>
              <a:buFont typeface="Courier New" panose="02070309020205020404" pitchFamily="49" charset="0"/>
              <a:buChar char="o"/>
            </a:pPr>
            <a:r>
              <a:rPr lang="en-US" sz="1100"/>
              <a:t>Typically, this is the Doc against which success will be measured </a:t>
            </a:r>
          </a:p>
          <a:p>
            <a:pPr marL="257175" indent="-214313">
              <a:lnSpc>
                <a:spcPct val="90000"/>
              </a:lnSpc>
              <a:spcAft>
                <a:spcPts val="300"/>
              </a:spcAft>
              <a:buFont typeface="Courier New" panose="02070309020205020404" pitchFamily="49" charset="0"/>
              <a:buChar char="o"/>
            </a:pPr>
            <a:r>
              <a:rPr lang="en-US" sz="1100"/>
              <a:t>May form the basis for a contractual agreement </a:t>
            </a:r>
          </a:p>
          <a:p>
            <a:pPr marL="257175" indent="-214313">
              <a:lnSpc>
                <a:spcPct val="90000"/>
              </a:lnSpc>
              <a:spcAft>
                <a:spcPts val="300"/>
              </a:spcAft>
              <a:buFont typeface="Courier New" panose="02070309020205020404" pitchFamily="49" charset="0"/>
              <a:buChar char="o"/>
            </a:pPr>
            <a:r>
              <a:rPr lang="en-US" sz="1100"/>
              <a:t>It is a routine Doc</a:t>
            </a:r>
          </a:p>
        </p:txBody>
      </p:sp>
      <p:sp>
        <p:nvSpPr>
          <p:cNvPr id="21" name="Rectangle: Rounded Corners 20">
            <a:extLst>
              <a:ext uri="{FF2B5EF4-FFF2-40B4-BE49-F238E27FC236}">
                <a16:creationId xmlns:a16="http://schemas.microsoft.com/office/drawing/2014/main" id="{E4118292-88F2-1C39-EADD-D6A53189D7AB}"/>
              </a:ext>
            </a:extLst>
          </p:cNvPr>
          <p:cNvSpPr/>
          <p:nvPr/>
        </p:nvSpPr>
        <p:spPr>
          <a:xfrm>
            <a:off x="3792384" y="3518665"/>
            <a:ext cx="5168231" cy="898472"/>
          </a:xfrm>
          <a:prstGeom prst="roundRect">
            <a:avLst/>
          </a:prstGeom>
          <a:solidFill>
            <a:srgbClr val="D4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b="1">
                <a:solidFill>
                  <a:srgbClr val="002060"/>
                </a:solidFill>
              </a:rPr>
              <a:t>Note</a:t>
            </a:r>
          </a:p>
          <a:p>
            <a:r>
              <a:rPr lang="en-GB" sz="1050">
                <a:solidFill>
                  <a:srgbClr val="2F528F"/>
                </a:solidFill>
              </a:rPr>
              <a:t>This Doc represents a set of data and information that is required as part of nearly every project methodology.</a:t>
            </a:r>
            <a:br>
              <a:rPr lang="en-GB" sz="1050">
                <a:solidFill>
                  <a:srgbClr val="2F528F"/>
                </a:solidFill>
              </a:rPr>
            </a:br>
            <a:r>
              <a:rPr lang="en-GB" sz="1050">
                <a:solidFill>
                  <a:srgbClr val="2F528F"/>
                </a:solidFill>
              </a:rPr>
              <a:t>It has other names:  what is important is the information, not the name given to the container Doc.</a:t>
            </a:r>
            <a:endParaRPr lang="en-US" sz="1050"/>
          </a:p>
        </p:txBody>
      </p:sp>
      <p:pic>
        <p:nvPicPr>
          <p:cNvPr id="6" name="Picture 5">
            <a:extLst>
              <a:ext uri="{FF2B5EF4-FFF2-40B4-BE49-F238E27FC236}">
                <a16:creationId xmlns:a16="http://schemas.microsoft.com/office/drawing/2014/main" id="{EF1BBA52-986E-997C-1999-BADDC62548F2}"/>
              </a:ext>
            </a:extLst>
          </p:cNvPr>
          <p:cNvPicPr>
            <a:picLocks noChangeAspect="1"/>
          </p:cNvPicPr>
          <p:nvPr/>
        </p:nvPicPr>
        <p:blipFill>
          <a:blip r:embed="rId3">
            <a:duotone>
              <a:schemeClr val="accent5">
                <a:shade val="45000"/>
                <a:satMod val="135000"/>
              </a:schemeClr>
              <a:prstClr val="white"/>
            </a:duotone>
          </a:blip>
          <a:stretch>
            <a:fillRect/>
          </a:stretch>
        </p:blipFill>
        <p:spPr>
          <a:xfrm>
            <a:off x="6376500" y="1545346"/>
            <a:ext cx="1089785" cy="1089785"/>
          </a:xfrm>
          <a:prstGeom prst="rect">
            <a:avLst/>
          </a:prstGeom>
        </p:spPr>
      </p:pic>
      <p:pic>
        <p:nvPicPr>
          <p:cNvPr id="5" name="Graphic 4" descr="Roos silhouet">
            <a:extLst>
              <a:ext uri="{FF2B5EF4-FFF2-40B4-BE49-F238E27FC236}">
                <a16:creationId xmlns:a16="http://schemas.microsoft.com/office/drawing/2014/main" id="{EBC519DA-0B6B-C6B8-3E89-5BFAC3EF136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990" y="630060"/>
            <a:ext cx="256236" cy="219872"/>
          </a:xfrm>
          <a:prstGeom prst="rect">
            <a:avLst/>
          </a:prstGeom>
        </p:spPr>
      </p:pic>
      <p:pic>
        <p:nvPicPr>
          <p:cNvPr id="8" name="Graphic 7" descr="Krant silhouet">
            <a:extLst>
              <a:ext uri="{FF2B5EF4-FFF2-40B4-BE49-F238E27FC236}">
                <a16:creationId xmlns:a16="http://schemas.microsoft.com/office/drawing/2014/main" id="{41A94ABD-77FE-EE9D-BECB-DBA01AB716E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l="-2917" t="-2917" r="-2917" b="-2917"/>
          <a:stretch/>
        </p:blipFill>
        <p:spPr>
          <a:xfrm>
            <a:off x="322525" y="2049327"/>
            <a:ext cx="360000" cy="268639"/>
          </a:xfrm>
          <a:prstGeom prst="rect">
            <a:avLst/>
          </a:prstGeom>
        </p:spPr>
      </p:pic>
      <p:sp>
        <p:nvSpPr>
          <p:cNvPr id="7" name="TextBox 6">
            <a:extLst>
              <a:ext uri="{FF2B5EF4-FFF2-40B4-BE49-F238E27FC236}">
                <a16:creationId xmlns:a16="http://schemas.microsoft.com/office/drawing/2014/main" id="{DEF6D55E-B9BC-6EDC-C08A-C904DA03AAF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Tree>
    <p:extLst>
      <p:ext uri="{BB962C8B-B14F-4D97-AF65-F5344CB8AC3E}">
        <p14:creationId xmlns:p14="http://schemas.microsoft.com/office/powerpoint/2010/main" val="289028902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b="1">
                <a:solidFill>
                  <a:srgbClr val="2F528F"/>
                </a:solidFill>
              </a:rPr>
              <a:t>Summary of Module 07</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26/27</a:t>
            </a:r>
          </a:p>
        </p:txBody>
      </p:sp>
      <p:sp>
        <p:nvSpPr>
          <p:cNvPr id="8" name="TextBox 7">
            <a:extLst>
              <a:ext uri="{FF2B5EF4-FFF2-40B4-BE49-F238E27FC236}">
                <a16:creationId xmlns:a16="http://schemas.microsoft.com/office/drawing/2014/main" id="{B931E198-D15A-E15F-DE77-6A59710CFDD5}"/>
              </a:ext>
            </a:extLst>
          </p:cNvPr>
          <p:cNvSpPr txBox="1"/>
          <p:nvPr/>
        </p:nvSpPr>
        <p:spPr>
          <a:xfrm>
            <a:off x="1359000" y="820800"/>
            <a:ext cx="6426000" cy="300082"/>
          </a:xfrm>
          <a:prstGeom prst="rect">
            <a:avLst/>
          </a:prstGeom>
          <a:solidFill>
            <a:srgbClr val="4472C4"/>
          </a:solidFill>
        </p:spPr>
        <p:txBody>
          <a:bodyPr wrap="square" rtlCol="0">
            <a:spAutoFit/>
          </a:bodyPr>
          <a:lstStyle/>
          <a:p>
            <a:r>
              <a:rPr lang="en-US" sz="1350" b="1">
                <a:solidFill>
                  <a:schemeClr val="bg1"/>
                </a:solidFill>
              </a:rPr>
              <a:t>The 18 Learning Points covered in Module 07 are:</a:t>
            </a:r>
          </a:p>
        </p:txBody>
      </p:sp>
      <p:sp>
        <p:nvSpPr>
          <p:cNvPr id="11" name="TextBox 10">
            <a:extLst>
              <a:ext uri="{FF2B5EF4-FFF2-40B4-BE49-F238E27FC236}">
                <a16:creationId xmlns:a16="http://schemas.microsoft.com/office/drawing/2014/main" id="{2010A061-40B2-8A40-02BC-C79E37012F62}"/>
              </a:ext>
            </a:extLst>
          </p:cNvPr>
          <p:cNvSpPr txBox="1"/>
          <p:nvPr/>
        </p:nvSpPr>
        <p:spPr>
          <a:xfrm>
            <a:off x="5591745" y="1449946"/>
            <a:ext cx="2057400" cy="1015663"/>
          </a:xfrm>
          <a:prstGeom prst="rect">
            <a:avLst/>
          </a:prstGeom>
          <a:solidFill>
            <a:srgbClr val="4472C4"/>
          </a:solidFill>
        </p:spPr>
        <p:txBody>
          <a:bodyPr wrap="square" rtlCol="0">
            <a:spAutoFit/>
          </a:bodyPr>
          <a:lstStyle/>
          <a:p>
            <a:r>
              <a:rPr lang="en-US" sz="1200">
                <a:solidFill>
                  <a:schemeClr val="bg1"/>
                </a:solidFill>
              </a:rPr>
              <a:t>7.3b/p: Briefly describe the TOGAF Standard deliverables created and consumed in different TOGAF ADM phases</a:t>
            </a:r>
          </a:p>
          <a:p>
            <a:pPr algn="l"/>
            <a:endParaRPr lang="nl-NL" sz="1200">
              <a:solidFill>
                <a:schemeClr val="bg1"/>
              </a:solidFill>
            </a:endParaRPr>
          </a:p>
        </p:txBody>
      </p:sp>
      <p:sp>
        <p:nvSpPr>
          <p:cNvPr id="5" name="TextBox 4">
            <a:extLst>
              <a:ext uri="{FF2B5EF4-FFF2-40B4-BE49-F238E27FC236}">
                <a16:creationId xmlns:a16="http://schemas.microsoft.com/office/drawing/2014/main" id="{3C6E4018-1715-AE06-B44D-43A27A99B3E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
        <p:nvSpPr>
          <p:cNvPr id="4" name="Freeform: Shape 3">
            <a:extLst>
              <a:ext uri="{FF2B5EF4-FFF2-40B4-BE49-F238E27FC236}">
                <a16:creationId xmlns:a16="http://schemas.microsoft.com/office/drawing/2014/main" id="{17C9F34D-76BE-F104-6F4F-0825313E3355}"/>
              </a:ext>
            </a:extLst>
          </p:cNvPr>
          <p:cNvSpPr/>
          <p:nvPr/>
        </p:nvSpPr>
        <p:spPr>
          <a:xfrm>
            <a:off x="1555082" y="1446382"/>
            <a:ext cx="1591332" cy="1258018"/>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0" i="0" kern="1200"/>
              <a:t>7.1a: Define and explain the following key concepts: stakeholders concerns, architecture views, architecture viewpoints and their relationships.</a:t>
            </a:r>
            <a:endParaRPr lang="en-US" sz="1200" kern="1200"/>
          </a:p>
        </p:txBody>
      </p:sp>
      <p:sp>
        <p:nvSpPr>
          <p:cNvPr id="6" name="Freeform: Shape 5">
            <a:extLst>
              <a:ext uri="{FF2B5EF4-FFF2-40B4-BE49-F238E27FC236}">
                <a16:creationId xmlns:a16="http://schemas.microsoft.com/office/drawing/2014/main" id="{E6907E61-8AC1-042F-4F1B-AF4568D361A8}"/>
              </a:ext>
            </a:extLst>
          </p:cNvPr>
          <p:cNvSpPr/>
          <p:nvPr/>
        </p:nvSpPr>
        <p:spPr>
          <a:xfrm>
            <a:off x="3571092" y="1446382"/>
            <a:ext cx="1591332" cy="954799"/>
          </a:xfrm>
          <a:custGeom>
            <a:avLst/>
            <a:gdLst>
              <a:gd name="connsiteX0" fmla="*/ 0 w 1591332"/>
              <a:gd name="connsiteY0" fmla="*/ 0 h 954799"/>
              <a:gd name="connsiteX1" fmla="*/ 1591332 w 1591332"/>
              <a:gd name="connsiteY1" fmla="*/ 0 h 954799"/>
              <a:gd name="connsiteX2" fmla="*/ 1591332 w 1591332"/>
              <a:gd name="connsiteY2" fmla="*/ 954799 h 954799"/>
              <a:gd name="connsiteX3" fmla="*/ 0 w 1591332"/>
              <a:gd name="connsiteY3" fmla="*/ 954799 h 954799"/>
              <a:gd name="connsiteX4" fmla="*/ 0 w 1591332"/>
              <a:gd name="connsiteY4" fmla="*/ 0 h 95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32" h="954799">
                <a:moveTo>
                  <a:pt x="0" y="0"/>
                </a:moveTo>
                <a:lnTo>
                  <a:pt x="1591332" y="0"/>
                </a:lnTo>
                <a:lnTo>
                  <a:pt x="1591332" y="954799"/>
                </a:lnTo>
                <a:lnTo>
                  <a:pt x="0" y="954799"/>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0" i="0" kern="1200"/>
              <a:t>7.2a/b: Explain what building blocks are and their use in the ADM</a:t>
            </a:r>
            <a:endParaRPr lang="en-US" sz="1200" kern="1200"/>
          </a:p>
        </p:txBody>
      </p:sp>
    </p:spTree>
    <p:extLst>
      <p:ext uri="{BB962C8B-B14F-4D97-AF65-F5344CB8AC3E}">
        <p14:creationId xmlns:p14="http://schemas.microsoft.com/office/powerpoint/2010/main" val="2414882684"/>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b="1">
                <a:solidFill>
                  <a:srgbClr val="2F528F"/>
                </a:solidFill>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rPr>
              <a:t>27/27</a:t>
            </a:r>
          </a:p>
        </p:txBody>
      </p:sp>
      <p:sp>
        <p:nvSpPr>
          <p:cNvPr id="6" name="TextBox 5">
            <a:extLst>
              <a:ext uri="{FF2B5EF4-FFF2-40B4-BE49-F238E27FC236}">
                <a16:creationId xmlns:a16="http://schemas.microsoft.com/office/drawing/2014/main" id="{94C32073-85A5-4926-BA75-51D67EB2E332}"/>
              </a:ext>
            </a:extLst>
          </p:cNvPr>
          <p:cNvSpPr txBox="1"/>
          <p:nvPr/>
        </p:nvSpPr>
        <p:spPr>
          <a:xfrm>
            <a:off x="3575575" y="2075460"/>
            <a:ext cx="1992853" cy="992579"/>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07</a:t>
            </a:r>
          </a:p>
        </p:txBody>
      </p:sp>
      <p:sp>
        <p:nvSpPr>
          <p:cNvPr id="7" name="TextBox 6">
            <a:extLst>
              <a:ext uri="{FF2B5EF4-FFF2-40B4-BE49-F238E27FC236}">
                <a16:creationId xmlns:a16="http://schemas.microsoft.com/office/drawing/2014/main" id="{C679C3C2-D1DD-406A-9373-10F7EC3D7516}"/>
              </a:ext>
            </a:extLst>
          </p:cNvPr>
          <p:cNvSpPr txBox="1"/>
          <p:nvPr/>
        </p:nvSpPr>
        <p:spPr>
          <a:xfrm>
            <a:off x="2952974" y="3561618"/>
            <a:ext cx="3238067" cy="392415"/>
          </a:xfrm>
          <a:prstGeom prst="rect">
            <a:avLst/>
          </a:prstGeom>
          <a:noFill/>
        </p:spPr>
        <p:txBody>
          <a:bodyPr wrap="none" rtlCol="0">
            <a:spAutoFit/>
          </a:bodyPr>
          <a:lstStyle/>
          <a:p>
            <a:pPr algn="ctr"/>
            <a:r>
              <a:rPr lang="en-US" sz="2100">
                <a:solidFill>
                  <a:srgbClr val="2F528F"/>
                </a:solidFill>
                <a:latin typeface="Calibri" panose="020F0502020204030204" pitchFamily="34" charset="0"/>
                <a:cs typeface="Calibri" panose="020F0502020204030204" pitchFamily="34" charset="0"/>
              </a:rPr>
              <a:t>Architecture Content</a:t>
            </a:r>
            <a:endParaRPr lang="en-GB" sz="2100">
              <a:solidFill>
                <a:srgbClr val="2F528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4949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731FC0AF-ECA0-46AA-8DA0-C237AE397BCF}"/>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Enabling Enterprise Agility</a:t>
            </a:r>
          </a:p>
        </p:txBody>
      </p:sp>
      <p:sp>
        <p:nvSpPr>
          <p:cNvPr id="2" name="Footer">
            <a:extLst>
              <a:ext uri="{FF2B5EF4-FFF2-40B4-BE49-F238E27FC236}">
                <a16:creationId xmlns:a16="http://schemas.microsoft.com/office/drawing/2014/main" id="{A026E0A4-8844-42DB-81DF-DDE2112C1339}"/>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23/40</a:t>
            </a:r>
          </a:p>
        </p:txBody>
      </p:sp>
      <p:sp>
        <p:nvSpPr>
          <p:cNvPr id="3" name="Ref">
            <a:extLst>
              <a:ext uri="{FF2B5EF4-FFF2-40B4-BE49-F238E27FC236}">
                <a16:creationId xmlns:a16="http://schemas.microsoft.com/office/drawing/2014/main" id="{B268C085-C7B6-4C80-89F4-26BE8988E5B6}"/>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Enabling Enterprise Agility : Page 9 : §1.2</a:t>
            </a:r>
          </a:p>
        </p:txBody>
      </p:sp>
      <p:sp>
        <p:nvSpPr>
          <p:cNvPr id="6" name="TextBox 5">
            <a:extLst>
              <a:ext uri="{FF2B5EF4-FFF2-40B4-BE49-F238E27FC236}">
                <a16:creationId xmlns:a16="http://schemas.microsoft.com/office/drawing/2014/main" id="{09BC429F-8E89-4F52-9E58-2BCED4111852}"/>
              </a:ext>
            </a:extLst>
          </p:cNvPr>
          <p:cNvSpPr txBox="1"/>
          <p:nvPr/>
        </p:nvSpPr>
        <p:spPr>
          <a:xfrm>
            <a:off x="932793" y="1047697"/>
            <a:ext cx="7278413" cy="2115964"/>
          </a:xfrm>
          <a:prstGeom prst="rect">
            <a:avLst/>
          </a:prstGeom>
          <a:noFill/>
        </p:spPr>
        <p:txBody>
          <a:bodyPr wrap="square" rtlCol="0">
            <a:spAutoFit/>
          </a:bodyPr>
          <a:lstStyle/>
          <a:p>
            <a:pPr>
              <a:spcBef>
                <a:spcPts val="150"/>
              </a:spcBef>
            </a:pPr>
            <a:r>
              <a:rPr lang="en-GB" sz="1350">
                <a:solidFill>
                  <a:srgbClr val="2F528F"/>
                </a:solidFill>
                <a:latin typeface="Calibri" panose="020F0502020204030204" pitchFamily="34" charset="0"/>
              </a:rPr>
              <a:t>The TOGAF Standard recognizes the need to recursively break down the Enterprise Architecture to more granular levels - enabling a cross-cutting view across the TOGAF domains:</a:t>
            </a:r>
          </a:p>
          <a:p>
            <a:pPr>
              <a:spcBef>
                <a:spcPts val="150"/>
              </a:spcBef>
            </a:pPr>
            <a:endParaRPr lang="en-GB" sz="1350">
              <a:solidFill>
                <a:srgbClr val="2F528F"/>
              </a:solidFill>
              <a:latin typeface="Calibri" panose="020F0502020204030204" pitchFamily="34" charset="0"/>
            </a:endParaRPr>
          </a:p>
          <a:p>
            <a:pPr marL="214313" indent="-214313">
              <a:spcBef>
                <a:spcPts val="150"/>
              </a:spcBef>
              <a:buFont typeface="Courier New" panose="02070309020205020404" pitchFamily="49" charset="0"/>
              <a:buChar char="o"/>
            </a:pPr>
            <a:r>
              <a:rPr lang="en-GB" sz="1350">
                <a:solidFill>
                  <a:srgbClr val="2F528F"/>
                </a:solidFill>
                <a:latin typeface="Calibri" panose="020F0502020204030204" pitchFamily="34" charset="0"/>
              </a:rPr>
              <a:t>A description of the elements within an organization</a:t>
            </a:r>
          </a:p>
          <a:p>
            <a:pPr marL="214313" indent="-214313">
              <a:spcBef>
                <a:spcPts val="150"/>
              </a:spcBef>
              <a:buFont typeface="Courier New" panose="02070309020205020404" pitchFamily="49" charset="0"/>
              <a:buChar char="o"/>
            </a:pPr>
            <a:r>
              <a:rPr lang="en-GB" sz="1350">
                <a:solidFill>
                  <a:srgbClr val="2F528F"/>
                </a:solidFill>
                <a:latin typeface="Calibri" panose="020F0502020204030204" pitchFamily="34" charset="0"/>
              </a:rPr>
              <a:t>A framework (structure, approach and process) for managing change</a:t>
            </a:r>
          </a:p>
          <a:p>
            <a:pPr marL="214313" indent="-214313">
              <a:spcBef>
                <a:spcPts val="150"/>
              </a:spcBef>
              <a:buFont typeface="Courier New" panose="02070309020205020404" pitchFamily="49" charset="0"/>
              <a:buChar char="o"/>
            </a:pPr>
            <a:r>
              <a:rPr lang="en-GB" sz="1350">
                <a:solidFill>
                  <a:srgbClr val="2F528F"/>
                </a:solidFill>
                <a:latin typeface="Calibri" panose="020F0502020204030204" pitchFamily="34" charset="0"/>
              </a:rPr>
              <a:t> The practice of acting to manage and evolve the Enterprise Architecture</a:t>
            </a:r>
          </a:p>
          <a:p>
            <a:pPr marL="214313" indent="-214313">
              <a:spcBef>
                <a:spcPts val="150"/>
              </a:spcBef>
              <a:buFont typeface="Courier New" panose="02070309020205020404" pitchFamily="49" charset="0"/>
              <a:buChar char="o"/>
            </a:pPr>
            <a:endParaRPr lang="en-GB" sz="1350">
              <a:solidFill>
                <a:srgbClr val="2F528F"/>
              </a:solidFill>
              <a:latin typeface="Calibri" panose="020F0502020204030204" pitchFamily="34" charset="0"/>
            </a:endParaRPr>
          </a:p>
          <a:p>
            <a:pPr>
              <a:spcBef>
                <a:spcPts val="150"/>
              </a:spcBef>
            </a:pPr>
            <a:r>
              <a:rPr lang="en-GB" sz="1350">
                <a:solidFill>
                  <a:srgbClr val="2F528F"/>
                </a:solidFill>
                <a:latin typeface="Calibri" panose="020F0502020204030204" pitchFamily="34" charset="0"/>
              </a:rPr>
              <a:t>This provides a structured framework helping to assure the context and the value-add of Agile implementation.</a:t>
            </a:r>
          </a:p>
        </p:txBody>
      </p:sp>
      <p:sp>
        <p:nvSpPr>
          <p:cNvPr id="4" name="TextBox 3">
            <a:extLst>
              <a:ext uri="{FF2B5EF4-FFF2-40B4-BE49-F238E27FC236}">
                <a16:creationId xmlns:a16="http://schemas.microsoft.com/office/drawing/2014/main" id="{85210FD7-DC3C-878C-9058-D7AE16FEEE2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869202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28DD47C5-687C-4387-85FE-742505CBF76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Benefits of having an Enterprise Architecture – 01/02</a:t>
            </a:r>
          </a:p>
        </p:txBody>
      </p:sp>
      <p:sp>
        <p:nvSpPr>
          <p:cNvPr id="2" name="Footer">
            <a:extLst>
              <a:ext uri="{FF2B5EF4-FFF2-40B4-BE49-F238E27FC236}">
                <a16:creationId xmlns:a16="http://schemas.microsoft.com/office/drawing/2014/main" id="{41EDB0FD-3BB3-45DD-B2C7-70D0EEFCD1B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24/40</a:t>
            </a:r>
          </a:p>
        </p:txBody>
      </p:sp>
      <p:sp>
        <p:nvSpPr>
          <p:cNvPr id="3" name="Ref">
            <a:extLst>
              <a:ext uri="{FF2B5EF4-FFF2-40B4-BE49-F238E27FC236}">
                <a16:creationId xmlns:a16="http://schemas.microsoft.com/office/drawing/2014/main" id="{81AE0111-5FF2-4C6E-A791-40A83089D0F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sp>
        <p:nvSpPr>
          <p:cNvPr id="4" name="TextBox 3">
            <a:extLst>
              <a:ext uri="{FF2B5EF4-FFF2-40B4-BE49-F238E27FC236}">
                <a16:creationId xmlns:a16="http://schemas.microsoft.com/office/drawing/2014/main" id="{28772914-923D-6506-C624-6AF0CF064764}"/>
              </a:ext>
            </a:extLst>
          </p:cNvPr>
          <p:cNvSpPr txBox="1"/>
          <p:nvPr/>
        </p:nvSpPr>
        <p:spPr>
          <a:xfrm>
            <a:off x="282450" y="596192"/>
            <a:ext cx="8273139" cy="2100575"/>
          </a:xfrm>
          <a:prstGeom prst="rect">
            <a:avLst/>
          </a:prstGeom>
          <a:noFill/>
        </p:spPr>
        <p:txBody>
          <a:bodyPr wrap="square">
            <a:spAutoFit/>
          </a:bodyPr>
          <a:lstStyle/>
          <a:p>
            <a:r>
              <a:rPr lang="en-GB" sz="1350" dirty="0">
                <a:solidFill>
                  <a:srgbClr val="2F528F"/>
                </a:solidFill>
                <a:latin typeface="+mj-lt"/>
              </a:rPr>
              <a:t>There are many benefits to having a properly organised understanding of a business:</a:t>
            </a:r>
          </a:p>
          <a:p>
            <a:endParaRPr lang="en-GB" sz="1350" dirty="0">
              <a:solidFill>
                <a:srgbClr val="2F528F"/>
              </a:solidFill>
              <a:latin typeface="+mj-lt"/>
            </a:endParaRPr>
          </a:p>
          <a:p>
            <a:pPr marL="401241" indent="-267891">
              <a:buFont typeface="Courier New" panose="02070309020205020404" pitchFamily="49" charset="0"/>
              <a:buChar char="o"/>
            </a:pPr>
            <a:r>
              <a:rPr lang="en-GB" sz="1350" dirty="0">
                <a:solidFill>
                  <a:srgbClr val="2F528F"/>
                </a:solidFill>
                <a:latin typeface="+mj-lt"/>
              </a:rPr>
              <a:t>More effective strategic decision-making by C-Level executives/business leaders:</a:t>
            </a:r>
          </a:p>
          <a:p>
            <a:pPr marL="401241" indent="-267891">
              <a:buFont typeface="Courier New" panose="02070309020205020404" pitchFamily="49" charset="0"/>
              <a:buChar char="o"/>
            </a:pPr>
            <a:endParaRPr lang="en-GB" sz="1350" dirty="0">
              <a:solidFill>
                <a:srgbClr val="2F528F"/>
              </a:solidFill>
              <a:latin typeface="+mj-lt"/>
            </a:endParaRPr>
          </a:p>
          <a:p>
            <a:pPr marL="401241" indent="-267891">
              <a:buFont typeface="Courier New" panose="02070309020205020404" pitchFamily="49" charset="0"/>
              <a:buChar char="o"/>
            </a:pPr>
            <a:r>
              <a:rPr lang="en-GB" sz="1350" dirty="0">
                <a:solidFill>
                  <a:srgbClr val="2F528F"/>
                </a:solidFill>
                <a:latin typeface="+mj-lt"/>
              </a:rPr>
              <a:t>More effective and efficient business operations:</a:t>
            </a:r>
          </a:p>
          <a:p>
            <a:pPr marL="401241" indent="-267891">
              <a:spcBef>
                <a:spcPts val="900"/>
              </a:spcBef>
              <a:buFont typeface="Courier New" panose="02070309020205020404" pitchFamily="49" charset="0"/>
              <a:buChar char="o"/>
            </a:pPr>
            <a:r>
              <a:rPr lang="en-GB" sz="1350" dirty="0">
                <a:solidFill>
                  <a:srgbClr val="2F528F"/>
                </a:solidFill>
                <a:latin typeface="+mj-lt"/>
              </a:rPr>
              <a:t>More effective and efficient Digital Transformation and operations:</a:t>
            </a:r>
          </a:p>
          <a:p>
            <a:pPr marL="401241" indent="-267891">
              <a:spcBef>
                <a:spcPts val="900"/>
              </a:spcBef>
              <a:buFont typeface="Courier New" panose="02070309020205020404" pitchFamily="49" charset="0"/>
              <a:buChar char="o"/>
            </a:pPr>
            <a:r>
              <a:rPr lang="en-GB" sz="1350" dirty="0">
                <a:solidFill>
                  <a:srgbClr val="2F528F"/>
                </a:solidFill>
                <a:latin typeface="+mj-lt"/>
              </a:rPr>
              <a:t>Better return on existing investment, reduced risk for future investment:</a:t>
            </a:r>
          </a:p>
          <a:p>
            <a:pPr marL="401241" indent="-267891">
              <a:spcBef>
                <a:spcPts val="900"/>
              </a:spcBef>
              <a:buFont typeface="Courier New" panose="02070309020205020404" pitchFamily="49" charset="0"/>
              <a:buChar char="o"/>
            </a:pPr>
            <a:r>
              <a:rPr lang="en-GB" sz="1350" dirty="0">
                <a:solidFill>
                  <a:srgbClr val="2F528F"/>
                </a:solidFill>
                <a:latin typeface="+mj-lt"/>
              </a:rPr>
              <a:t>Faster, simpler, and cheaper procurement:</a:t>
            </a:r>
          </a:p>
        </p:txBody>
      </p:sp>
      <p:sp>
        <p:nvSpPr>
          <p:cNvPr id="6" name="TextBox 5">
            <a:extLst>
              <a:ext uri="{FF2B5EF4-FFF2-40B4-BE49-F238E27FC236}">
                <a16:creationId xmlns:a16="http://schemas.microsoft.com/office/drawing/2014/main" id="{7DA0F660-E724-8BA6-B754-1174621D89D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147983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C1185AF1-5973-4449-B6C6-E3CE4DD2F479}"/>
              </a:ext>
            </a:extLst>
          </p:cNvPr>
          <p:cNvSpPr/>
          <p:nvPr/>
        </p:nvSpPr>
        <p:spPr>
          <a:xfrm>
            <a:off x="6228897" y="1665154"/>
            <a:ext cx="2782206" cy="2100881"/>
          </a:xfrm>
          <a:prstGeom prst="ellipse">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pic>
        <p:nvPicPr>
          <p:cNvPr id="11" name="Picture 10" descr="Shape&#10;&#10;Description automatically generated with low confidence">
            <a:extLst>
              <a:ext uri="{FF2B5EF4-FFF2-40B4-BE49-F238E27FC236}">
                <a16:creationId xmlns:a16="http://schemas.microsoft.com/office/drawing/2014/main" id="{B0183CB6-F3DA-F588-D6AB-C2892F8CC4DC}"/>
              </a:ext>
            </a:extLst>
          </p:cNvPr>
          <p:cNvPicPr>
            <a:picLocks noChangeAspect="1"/>
          </p:cNvPicPr>
          <p:nvPr/>
        </p:nvPicPr>
        <p:blipFill>
          <a:blip r:embed="rId3">
            <a:alphaModFix amt="7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748879" y="2083637"/>
            <a:ext cx="1475361" cy="1475361"/>
          </a:xfrm>
          <a:prstGeom prst="rect">
            <a:avLst/>
          </a:prstGeom>
        </p:spPr>
      </p:pic>
      <p:sp>
        <p:nvSpPr>
          <p:cNvPr id="5" name="Title">
            <a:extLst>
              <a:ext uri="{FF2B5EF4-FFF2-40B4-BE49-F238E27FC236}">
                <a16:creationId xmlns:a16="http://schemas.microsoft.com/office/drawing/2014/main" id="{0A7B48E4-EEE5-4E8C-B66D-C62CAA8D8FD3}"/>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Benefits of having an Enterprise Architecture – 01/02</a:t>
            </a:r>
          </a:p>
        </p:txBody>
      </p:sp>
      <p:sp>
        <p:nvSpPr>
          <p:cNvPr id="2" name="Footer">
            <a:extLst>
              <a:ext uri="{FF2B5EF4-FFF2-40B4-BE49-F238E27FC236}">
                <a16:creationId xmlns:a16="http://schemas.microsoft.com/office/drawing/2014/main" id="{A2099BB2-9E5F-4B56-B5F2-520F385AABF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25/40</a:t>
            </a:r>
          </a:p>
        </p:txBody>
      </p:sp>
      <p:sp>
        <p:nvSpPr>
          <p:cNvPr id="3" name="Ref">
            <a:extLst>
              <a:ext uri="{FF2B5EF4-FFF2-40B4-BE49-F238E27FC236}">
                <a16:creationId xmlns:a16="http://schemas.microsoft.com/office/drawing/2014/main" id="{7ACAC49C-F0F4-48BB-AE71-097D147B55F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The TOGAF Leader’s Guide to Establishing and Evolving an EA Capability : Page 12 : §3.6</a:t>
            </a:r>
          </a:p>
        </p:txBody>
      </p:sp>
      <p:sp>
        <p:nvSpPr>
          <p:cNvPr id="9" name="TextBox 8">
            <a:extLst>
              <a:ext uri="{FF2B5EF4-FFF2-40B4-BE49-F238E27FC236}">
                <a16:creationId xmlns:a16="http://schemas.microsoft.com/office/drawing/2014/main" id="{FCA3F178-50E6-4540-B601-65151E4CD52A}"/>
              </a:ext>
            </a:extLst>
          </p:cNvPr>
          <p:cNvSpPr txBox="1"/>
          <p:nvPr/>
        </p:nvSpPr>
        <p:spPr>
          <a:xfrm rot="1791709">
            <a:off x="6540596" y="3138627"/>
            <a:ext cx="635932" cy="286951"/>
          </a:xfrm>
          <a:prstGeom prst="rect">
            <a:avLst/>
          </a:prstGeom>
          <a:noFill/>
        </p:spPr>
        <p:txBody>
          <a:bodyPr wrap="none" rtlCol="0">
            <a:spAutoFit/>
          </a:bodyPr>
          <a:lstStyle/>
          <a:p>
            <a:r>
              <a:rPr lang="en-GB" sz="1350">
                <a:solidFill>
                  <a:srgbClr val="2F528F"/>
                </a:solidFill>
                <a:latin typeface="Calibri" panose="020F0502020204030204" pitchFamily="34" charset="0"/>
              </a:rPr>
              <a:t>Pros</a:t>
            </a:r>
          </a:p>
        </p:txBody>
      </p:sp>
      <p:sp>
        <p:nvSpPr>
          <p:cNvPr id="10" name="TextBox 9">
            <a:extLst>
              <a:ext uri="{FF2B5EF4-FFF2-40B4-BE49-F238E27FC236}">
                <a16:creationId xmlns:a16="http://schemas.microsoft.com/office/drawing/2014/main" id="{79DCB3E9-5B13-49F6-8362-1F038ED62D98}"/>
              </a:ext>
            </a:extLst>
          </p:cNvPr>
          <p:cNvSpPr txBox="1"/>
          <p:nvPr/>
        </p:nvSpPr>
        <p:spPr>
          <a:xfrm rot="18956692">
            <a:off x="8011966" y="2691248"/>
            <a:ext cx="683165" cy="286951"/>
          </a:xfrm>
          <a:prstGeom prst="rect">
            <a:avLst/>
          </a:prstGeom>
          <a:noFill/>
        </p:spPr>
        <p:txBody>
          <a:bodyPr wrap="none" rtlCol="0">
            <a:spAutoFit/>
          </a:bodyPr>
          <a:lstStyle/>
          <a:p>
            <a:r>
              <a:rPr lang="en-GB" sz="1350">
                <a:solidFill>
                  <a:srgbClr val="2F528F"/>
                </a:solidFill>
                <a:latin typeface="Calibri" panose="020F0502020204030204" pitchFamily="34" charset="0"/>
              </a:rPr>
              <a:t>Cons</a:t>
            </a:r>
          </a:p>
        </p:txBody>
      </p:sp>
      <p:sp>
        <p:nvSpPr>
          <p:cNvPr id="6" name="TextBox 5">
            <a:extLst>
              <a:ext uri="{FF2B5EF4-FFF2-40B4-BE49-F238E27FC236}">
                <a16:creationId xmlns:a16="http://schemas.microsoft.com/office/drawing/2014/main" id="{C43C6168-EBC6-3EF9-DE0F-60E11A70ECDB}"/>
              </a:ext>
            </a:extLst>
          </p:cNvPr>
          <p:cNvSpPr txBox="1"/>
          <p:nvPr/>
        </p:nvSpPr>
        <p:spPr>
          <a:xfrm>
            <a:off x="889000" y="749291"/>
            <a:ext cx="5798994" cy="3543278"/>
          </a:xfrm>
          <a:prstGeom prst="rect">
            <a:avLst/>
          </a:prstGeom>
          <a:noFill/>
        </p:spPr>
        <p:txBody>
          <a:bodyPr wrap="square">
            <a:spAutoFit/>
          </a:bodyPr>
          <a:lstStyle/>
          <a:p>
            <a:r>
              <a:rPr lang="en-GB" sz="1050" dirty="0">
                <a:solidFill>
                  <a:srgbClr val="2F528F"/>
                </a:solidFill>
                <a:latin typeface="Calibri" panose="020F0502020204030204" pitchFamily="34" charset="0"/>
              </a:rPr>
              <a:t>There is no single correct scope, level of detail, or purpose for an Enterprise Architecture.</a:t>
            </a:r>
            <a:br>
              <a:rPr lang="en-GB" sz="1050" dirty="0">
                <a:solidFill>
                  <a:srgbClr val="2F528F"/>
                </a:solidFill>
                <a:latin typeface="Calibri" panose="020F0502020204030204" pitchFamily="34" charset="0"/>
              </a:rPr>
            </a:br>
            <a:endParaRPr lang="en-GB" sz="1050" dirty="0">
              <a:solidFill>
                <a:srgbClr val="2F528F"/>
              </a:solidFill>
              <a:latin typeface="Calibri" panose="020F0502020204030204" pitchFamily="34" charset="0"/>
            </a:endParaRPr>
          </a:p>
          <a:p>
            <a:r>
              <a:rPr lang="en-GB" sz="1050" dirty="0">
                <a:solidFill>
                  <a:srgbClr val="2F528F"/>
                </a:solidFill>
                <a:latin typeface="Calibri" panose="020F0502020204030204" pitchFamily="34" charset="0"/>
              </a:rPr>
              <a:t>Different enterprises will expect their EA to guide change at different levels within the enterprise.</a:t>
            </a:r>
            <a:br>
              <a:rPr lang="en-GB" sz="1050" dirty="0">
                <a:solidFill>
                  <a:srgbClr val="2F528F"/>
                </a:solidFill>
                <a:latin typeface="Calibri" panose="020F0502020204030204" pitchFamily="34" charset="0"/>
              </a:rPr>
            </a:br>
            <a:endParaRPr lang="en-GB" sz="1050" dirty="0">
              <a:solidFill>
                <a:srgbClr val="2F528F"/>
              </a:solidFill>
              <a:latin typeface="Calibri" panose="020F0502020204030204" pitchFamily="34" charset="0"/>
            </a:endParaRPr>
          </a:p>
          <a:p>
            <a:r>
              <a:rPr lang="en-GB" sz="1050" dirty="0">
                <a:solidFill>
                  <a:srgbClr val="2F528F"/>
                </a:solidFill>
                <a:latin typeface="Calibri" panose="020F0502020204030204" pitchFamily="34" charset="0"/>
              </a:rPr>
              <a:t>There are two main challenges:</a:t>
            </a:r>
          </a:p>
          <a:p>
            <a:endParaRPr lang="en-GB" sz="1050" dirty="0">
              <a:solidFill>
                <a:srgbClr val="2F528F"/>
              </a:solidFill>
              <a:latin typeface="Calibri" panose="020F0502020204030204" pitchFamily="34" charset="0"/>
            </a:endParaRPr>
          </a:p>
          <a:p>
            <a:pPr marL="257175" indent="-257175">
              <a:buFont typeface="+mj-lt"/>
              <a:buAutoNum type="arabicPeriod"/>
            </a:pPr>
            <a:r>
              <a:rPr lang="en-GB" sz="1050" dirty="0">
                <a:solidFill>
                  <a:srgbClr val="2F528F"/>
                </a:solidFill>
                <a:latin typeface="Calibri" panose="020F0502020204030204" pitchFamily="34" charset="0"/>
              </a:rPr>
              <a:t>recognizing that the range, scope, and scale of an EA</a:t>
            </a:r>
          </a:p>
          <a:p>
            <a:pPr marL="257175" indent="-257175">
              <a:buFont typeface="+mj-lt"/>
              <a:buAutoNum type="arabicPeriod"/>
            </a:pPr>
            <a:r>
              <a:rPr lang="en-GB" sz="1050" dirty="0">
                <a:solidFill>
                  <a:srgbClr val="2F528F"/>
                </a:solidFill>
                <a:latin typeface="Calibri" panose="020F0502020204030204" pitchFamily="34" charset="0"/>
              </a:rPr>
              <a:t>the ability to develop, use, and sustain the required EA</a:t>
            </a:r>
          </a:p>
          <a:p>
            <a:endParaRPr lang="en-GB" sz="1050" dirty="0">
              <a:solidFill>
                <a:srgbClr val="2F528F"/>
              </a:solidFill>
              <a:latin typeface="Calibri" panose="020F0502020204030204" pitchFamily="34" charset="0"/>
            </a:endParaRPr>
          </a:p>
          <a:p>
            <a:r>
              <a:rPr lang="en-GB" sz="1050" dirty="0">
                <a:solidFill>
                  <a:srgbClr val="2F528F"/>
                </a:solidFill>
                <a:latin typeface="Calibri" panose="020F0502020204030204" pitchFamily="34" charset="0"/>
              </a:rPr>
              <a:t>The skill/role of an architect is to navigate these dimensions of Architecture.</a:t>
            </a:r>
          </a:p>
          <a:p>
            <a:endParaRPr lang="en-GB" sz="1050" dirty="0">
              <a:solidFill>
                <a:srgbClr val="2F528F"/>
              </a:solidFill>
              <a:latin typeface="Calibri" panose="020F0502020204030204" pitchFamily="34" charset="0"/>
            </a:endParaRPr>
          </a:p>
          <a:p>
            <a:r>
              <a:rPr lang="en-GB" sz="1050" dirty="0">
                <a:solidFill>
                  <a:srgbClr val="2F528F"/>
                </a:solidFill>
                <a:latin typeface="Calibri" panose="020F0502020204030204" pitchFamily="34" charset="0"/>
              </a:rPr>
              <a:t>The purpose of EA:</a:t>
            </a:r>
          </a:p>
          <a:p>
            <a:r>
              <a:rPr lang="en-GB" sz="1050" dirty="0">
                <a:solidFill>
                  <a:srgbClr val="2F528F"/>
                </a:solidFill>
                <a:latin typeface="Calibri" panose="020F0502020204030204" pitchFamily="34" charset="0"/>
              </a:rPr>
              <a:t>	 is to optimize the enterprises realization of a business strategy –</a:t>
            </a:r>
            <a:br>
              <a:rPr lang="en-GB" sz="1050" dirty="0">
                <a:solidFill>
                  <a:srgbClr val="2F528F"/>
                </a:solidFill>
                <a:latin typeface="Calibri" panose="020F0502020204030204" pitchFamily="34" charset="0"/>
              </a:rPr>
            </a:br>
            <a:endParaRPr lang="en-GB" sz="975" dirty="0">
              <a:solidFill>
                <a:srgbClr val="2F528F"/>
              </a:solidFill>
              <a:latin typeface="Calibri" panose="020F0502020204030204" pitchFamily="34" charset="0"/>
            </a:endParaRP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all optimization requires all components to work together</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optimization is to the Enterprise strategy or mission</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helps facilitate effective management and exploitation opportunities</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provides a strategic context for the evolution of the enterprise</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responds to the constantly changing needs of the business environment</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enables the whole enterprise achieve balance across conflicting demands </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forces that all the concerns and requirements will be considered</a:t>
            </a:r>
          </a:p>
          <a:p>
            <a:pPr marL="214313" indent="-214313">
              <a:buFont typeface="Courier New" panose="02070309020205020404" pitchFamily="49" charset="0"/>
              <a:buChar char="o"/>
            </a:pPr>
            <a:r>
              <a:rPr lang="en-GB" sz="975" dirty="0">
                <a:solidFill>
                  <a:srgbClr val="2F528F"/>
                </a:solidFill>
                <a:latin typeface="Calibri" panose="020F0502020204030204" pitchFamily="34" charset="0"/>
              </a:rPr>
              <a:t>supports any appropriate trade-off</a:t>
            </a:r>
          </a:p>
        </p:txBody>
      </p:sp>
      <p:sp>
        <p:nvSpPr>
          <p:cNvPr id="4" name="TextBox 3">
            <a:extLst>
              <a:ext uri="{FF2B5EF4-FFF2-40B4-BE49-F238E27FC236}">
                <a16:creationId xmlns:a16="http://schemas.microsoft.com/office/drawing/2014/main" id="{E7C01125-0F2C-072B-074C-228CF61EA99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737242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0131BC30-B82C-42FD-9AD6-E5197C33FDB4}"/>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TOGAF as a framework </a:t>
            </a:r>
          </a:p>
        </p:txBody>
      </p:sp>
      <p:sp>
        <p:nvSpPr>
          <p:cNvPr id="2" name="Footer">
            <a:extLst>
              <a:ext uri="{FF2B5EF4-FFF2-40B4-BE49-F238E27FC236}">
                <a16:creationId xmlns:a16="http://schemas.microsoft.com/office/drawing/2014/main" id="{A7F9427F-2D3D-406C-81DA-34ABA80D988A}"/>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26/40</a:t>
            </a:r>
          </a:p>
        </p:txBody>
      </p:sp>
      <p:sp>
        <p:nvSpPr>
          <p:cNvPr id="3" name="Ref">
            <a:extLst>
              <a:ext uri="{FF2B5EF4-FFF2-40B4-BE49-F238E27FC236}">
                <a16:creationId xmlns:a16="http://schemas.microsoft.com/office/drawing/2014/main" id="{17298EDD-FB8E-4BE9-9ABF-D29839621F35}"/>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 : §1.1</a:t>
            </a:r>
          </a:p>
        </p:txBody>
      </p:sp>
      <p:graphicFrame>
        <p:nvGraphicFramePr>
          <p:cNvPr id="52" name="TextBox 5">
            <a:extLst>
              <a:ext uri="{FF2B5EF4-FFF2-40B4-BE49-F238E27FC236}">
                <a16:creationId xmlns:a16="http://schemas.microsoft.com/office/drawing/2014/main" id="{D9813534-7F3D-C73F-3367-5548BFBA2F17}"/>
              </a:ext>
            </a:extLst>
          </p:cNvPr>
          <p:cNvGraphicFramePr/>
          <p:nvPr/>
        </p:nvGraphicFramePr>
        <p:xfrm>
          <a:off x="457200" y="187146"/>
          <a:ext cx="3639360" cy="3298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3" name="TextBox 5">
            <a:extLst>
              <a:ext uri="{FF2B5EF4-FFF2-40B4-BE49-F238E27FC236}">
                <a16:creationId xmlns:a16="http://schemas.microsoft.com/office/drawing/2014/main" id="{D18C68B7-9FE3-1C82-ED7F-E2FA8550B675}"/>
              </a:ext>
            </a:extLst>
          </p:cNvPr>
          <p:cNvGraphicFramePr/>
          <p:nvPr/>
        </p:nvGraphicFramePr>
        <p:xfrm>
          <a:off x="4446236" y="255727"/>
          <a:ext cx="4188312" cy="27035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4" name="Picture 53">
            <a:extLst>
              <a:ext uri="{FF2B5EF4-FFF2-40B4-BE49-F238E27FC236}">
                <a16:creationId xmlns:a16="http://schemas.microsoft.com/office/drawing/2014/main" id="{E3835424-7657-9525-0E62-CFDC22A46788}"/>
              </a:ext>
            </a:extLst>
          </p:cNvPr>
          <p:cNvPicPr>
            <a:picLocks noChangeAspect="1"/>
          </p:cNvPicPr>
          <p:nvPr/>
        </p:nvPicPr>
        <p:blipFill rotWithShape="1">
          <a:blip r:embed="rId13">
            <a:extLst>
              <a:ext uri="{28A0092B-C50C-407E-A947-70E740481C1C}">
                <a14:useLocalDpi xmlns:a14="http://schemas.microsoft.com/office/drawing/2010/main" val="0"/>
              </a:ext>
            </a:extLst>
          </a:blip>
          <a:srcRect l="20981" t="57794" r="24092" b="17163"/>
          <a:stretch/>
        </p:blipFill>
        <p:spPr>
          <a:xfrm>
            <a:off x="2077799" y="2959292"/>
            <a:ext cx="4794400" cy="1739617"/>
          </a:xfrm>
          <a:prstGeom prst="roundRect">
            <a:avLst>
              <a:gd name="adj" fmla="val 5133"/>
            </a:avLst>
          </a:prstGeom>
        </p:spPr>
      </p:pic>
      <p:sp>
        <p:nvSpPr>
          <p:cNvPr id="4" name="TextBox 3">
            <a:extLst>
              <a:ext uri="{FF2B5EF4-FFF2-40B4-BE49-F238E27FC236}">
                <a16:creationId xmlns:a16="http://schemas.microsoft.com/office/drawing/2014/main" id="{F6553D54-46FE-6C02-2C41-3154C8C2B51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842645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29E7F5F-548A-4A82-B65D-C158FE643EC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Enterprise Agility – 01/02</a:t>
            </a:r>
          </a:p>
        </p:txBody>
      </p:sp>
      <p:sp>
        <p:nvSpPr>
          <p:cNvPr id="14" name="Footer">
            <a:extLst>
              <a:ext uri="{FF2B5EF4-FFF2-40B4-BE49-F238E27FC236}">
                <a16:creationId xmlns:a16="http://schemas.microsoft.com/office/drawing/2014/main" id="{74377DB8-A5B2-415B-86CB-036ED2FDDFA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27/40</a:t>
            </a:r>
          </a:p>
        </p:txBody>
      </p:sp>
      <p:sp>
        <p:nvSpPr>
          <p:cNvPr id="3" name="Ref">
            <a:extLst>
              <a:ext uri="{FF2B5EF4-FFF2-40B4-BE49-F238E27FC236}">
                <a16:creationId xmlns:a16="http://schemas.microsoft.com/office/drawing/2014/main" id="{5794C90D-3146-4354-A8A1-5149F97AB3C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Enabling Enterprise Agility : Page 9 : §1.2</a:t>
            </a:r>
          </a:p>
        </p:txBody>
      </p:sp>
      <p:sp>
        <p:nvSpPr>
          <p:cNvPr id="7" name="TextBox 6">
            <a:extLst>
              <a:ext uri="{FF2B5EF4-FFF2-40B4-BE49-F238E27FC236}">
                <a16:creationId xmlns:a16="http://schemas.microsoft.com/office/drawing/2014/main" id="{24C45DEE-D99D-4ACB-9A1C-CB45A9FF952E}"/>
              </a:ext>
            </a:extLst>
          </p:cNvPr>
          <p:cNvSpPr txBox="1"/>
          <p:nvPr/>
        </p:nvSpPr>
        <p:spPr>
          <a:xfrm>
            <a:off x="611733" y="1291856"/>
            <a:ext cx="7512785" cy="1938992"/>
          </a:xfrm>
          <a:prstGeom prst="rect">
            <a:avLst/>
          </a:prstGeom>
          <a:noFill/>
        </p:spPr>
        <p:txBody>
          <a:bodyPr wrap="square">
            <a:spAutoFit/>
          </a:bodyPr>
          <a:lstStyle/>
          <a:p>
            <a:r>
              <a:rPr lang="en-GB" sz="1350" b="1">
                <a:solidFill>
                  <a:srgbClr val="2F528F"/>
                </a:solidFill>
                <a:latin typeface="Calibri" panose="020F0502020204030204" pitchFamily="34" charset="0"/>
              </a:rPr>
              <a:t>A commonly used term includes: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Responsiveness to change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Value-driven</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Practical experimentation</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Empowered, autonomous teams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Customer communication and collaboration</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Continuous improvement</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Respect for people</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p:txBody>
      </p:sp>
      <p:sp>
        <p:nvSpPr>
          <p:cNvPr id="9" name="TextBox 8">
            <a:extLst>
              <a:ext uri="{FF2B5EF4-FFF2-40B4-BE49-F238E27FC236}">
                <a16:creationId xmlns:a16="http://schemas.microsoft.com/office/drawing/2014/main" id="{A60BC128-9221-45F6-B756-8FF5577715B5}"/>
              </a:ext>
            </a:extLst>
          </p:cNvPr>
          <p:cNvSpPr txBox="1"/>
          <p:nvPr/>
        </p:nvSpPr>
        <p:spPr>
          <a:xfrm>
            <a:off x="3548832" y="4634984"/>
            <a:ext cx="4575686" cy="184666"/>
          </a:xfrm>
          <a:prstGeom prst="rect">
            <a:avLst/>
          </a:prstGeom>
          <a:noFill/>
        </p:spPr>
        <p:txBody>
          <a:bodyPr wrap="square">
            <a:spAutoFit/>
          </a:bodyPr>
          <a:lstStyle/>
          <a:p>
            <a:r>
              <a:rPr lang="en-GB" sz="750">
                <a:solidFill>
                  <a:srgbClr val="2F528F"/>
                </a:solidFill>
                <a:latin typeface="Calibri" panose="020F0502020204030204" pitchFamily="34" charset="0"/>
              </a:rPr>
              <a:t>See e.g. Manifesto for Agile Software Development, </a:t>
            </a:r>
            <a:r>
              <a:rPr lang="en-GB" sz="750">
                <a:solidFill>
                  <a:srgbClr val="2F528F"/>
                </a:solidFill>
                <a:latin typeface="Calibri" panose="020F0502020204030204" pitchFamily="34" charset="0"/>
                <a:hlinkClick r:id="rId3"/>
              </a:rPr>
              <a:t>agilemanifesto.org</a:t>
            </a:r>
            <a:endParaRPr lang="en-GB" sz="750">
              <a:solidFill>
                <a:srgbClr val="2F528F"/>
              </a:solidFill>
              <a:latin typeface="Calibri" panose="020F0502020204030204" pitchFamily="34" charset="0"/>
            </a:endParaRPr>
          </a:p>
        </p:txBody>
      </p:sp>
      <p:grpSp>
        <p:nvGrpSpPr>
          <p:cNvPr id="11" name="Group 10">
            <a:extLst>
              <a:ext uri="{FF2B5EF4-FFF2-40B4-BE49-F238E27FC236}">
                <a16:creationId xmlns:a16="http://schemas.microsoft.com/office/drawing/2014/main" id="{9326F170-37B7-42F1-99E9-B063B0FFE739}"/>
              </a:ext>
            </a:extLst>
          </p:cNvPr>
          <p:cNvGrpSpPr/>
          <p:nvPr/>
        </p:nvGrpSpPr>
        <p:grpSpPr>
          <a:xfrm>
            <a:off x="3735977" y="922564"/>
            <a:ext cx="5277393" cy="2336029"/>
            <a:chOff x="6046837" y="1021324"/>
            <a:chExt cx="2603092" cy="1301546"/>
          </a:xfrm>
        </p:grpSpPr>
        <p:pic>
          <p:nvPicPr>
            <p:cNvPr id="4" name="Picture 3">
              <a:extLst>
                <a:ext uri="{FF2B5EF4-FFF2-40B4-BE49-F238E27FC236}">
                  <a16:creationId xmlns:a16="http://schemas.microsoft.com/office/drawing/2014/main" id="{813C726C-3F29-4D70-9031-4FEDE5D5A7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6837" y="1021324"/>
              <a:ext cx="2603092" cy="1301546"/>
            </a:xfrm>
            <a:prstGeom prst="rect">
              <a:avLst/>
            </a:prstGeom>
          </p:spPr>
        </p:pic>
        <p:sp>
          <p:nvSpPr>
            <p:cNvPr id="10" name="Oval 9">
              <a:extLst>
                <a:ext uri="{FF2B5EF4-FFF2-40B4-BE49-F238E27FC236}">
                  <a16:creationId xmlns:a16="http://schemas.microsoft.com/office/drawing/2014/main" id="{20FF72FE-23F5-409D-9B3E-9ADA69895A5D}"/>
                </a:ext>
              </a:extLst>
            </p:cNvPr>
            <p:cNvSpPr/>
            <p:nvPr/>
          </p:nvSpPr>
          <p:spPr>
            <a:xfrm>
              <a:off x="7182465" y="1555954"/>
              <a:ext cx="442451"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15" name="Rounded Rectangle 71">
            <a:extLst>
              <a:ext uri="{FF2B5EF4-FFF2-40B4-BE49-F238E27FC236}">
                <a16:creationId xmlns:a16="http://schemas.microsoft.com/office/drawing/2014/main" id="{5CADD907-D629-A7EE-3EED-6A29DA91D5EB}"/>
              </a:ext>
            </a:extLst>
          </p:cNvPr>
          <p:cNvSpPr/>
          <p:nvPr/>
        </p:nvSpPr>
        <p:spPr>
          <a:xfrm>
            <a:off x="2050653" y="3526708"/>
            <a:ext cx="5042695" cy="726932"/>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50">
                <a:solidFill>
                  <a:srgbClr val="2F528F"/>
                </a:solidFill>
                <a:latin typeface="Calibri" panose="020F0502020204030204" pitchFamily="34" charset="0"/>
              </a:rPr>
              <a:t>Important because it enables an enterprise to react better, and   Agile principles and techniques can be applied to adapt the TOGAF framework.</a:t>
            </a:r>
          </a:p>
        </p:txBody>
      </p:sp>
      <p:sp>
        <p:nvSpPr>
          <p:cNvPr id="2" name="TextBox 1">
            <a:extLst>
              <a:ext uri="{FF2B5EF4-FFF2-40B4-BE49-F238E27FC236}">
                <a16:creationId xmlns:a16="http://schemas.microsoft.com/office/drawing/2014/main" id="{B8BF6B28-A1F1-B6B8-4E7F-E0AC561ED94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453827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953251D2-5E90-4518-8383-5930D2D35CC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Enterprise Agility – 02/02</a:t>
            </a:r>
          </a:p>
        </p:txBody>
      </p:sp>
      <p:sp>
        <p:nvSpPr>
          <p:cNvPr id="10" name="Footer">
            <a:extLst>
              <a:ext uri="{FF2B5EF4-FFF2-40B4-BE49-F238E27FC236}">
                <a16:creationId xmlns:a16="http://schemas.microsoft.com/office/drawing/2014/main" id="{8E0EED5B-26A3-45AA-912E-B02ABA95423F}"/>
              </a:ext>
            </a:extLst>
          </p:cNvPr>
          <p:cNvSpPr>
            <a:spLocks noGrp="1"/>
          </p:cNvSpPr>
          <p:nvPr>
            <p:ph type="ftr" sz="quarter" idx="10"/>
          </p:nvPr>
        </p:nvSpPr>
        <p:spPr>
          <a:xfrm>
            <a:off x="7315200" y="4826000"/>
            <a:ext cx="444500" cy="304800"/>
          </a:xfrm>
        </p:spPr>
        <p:txBody>
          <a:bodyPr/>
          <a:lstStyle/>
          <a:p>
            <a:pPr defTabSz="342900">
              <a:defRPr/>
            </a:pPr>
            <a:r>
              <a:rPr lang="en-GB" dirty="0">
                <a:solidFill>
                  <a:schemeClr val="bg1"/>
                </a:solidFill>
              </a:rPr>
              <a:t>28/40</a:t>
            </a:r>
          </a:p>
        </p:txBody>
      </p:sp>
      <p:sp>
        <p:nvSpPr>
          <p:cNvPr id="3" name="Ref">
            <a:extLst>
              <a:ext uri="{FF2B5EF4-FFF2-40B4-BE49-F238E27FC236}">
                <a16:creationId xmlns:a16="http://schemas.microsoft.com/office/drawing/2014/main" id="{CF3E7FD4-5D0D-4594-9360-EA13341A46E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Enabling Enterprise Agility : Page 10 : §1.3</a:t>
            </a:r>
          </a:p>
        </p:txBody>
      </p:sp>
      <p:sp>
        <p:nvSpPr>
          <p:cNvPr id="8" name="TextBox 7">
            <a:extLst>
              <a:ext uri="{FF2B5EF4-FFF2-40B4-BE49-F238E27FC236}">
                <a16:creationId xmlns:a16="http://schemas.microsoft.com/office/drawing/2014/main" id="{A14B7D46-4A09-4410-A2AC-D02F0609F9DF}"/>
              </a:ext>
            </a:extLst>
          </p:cNvPr>
          <p:cNvSpPr txBox="1"/>
          <p:nvPr/>
        </p:nvSpPr>
        <p:spPr>
          <a:xfrm>
            <a:off x="237269" y="1076786"/>
            <a:ext cx="5830530" cy="1315744"/>
          </a:xfrm>
          <a:prstGeom prst="rect">
            <a:avLst/>
          </a:prstGeom>
          <a:noFill/>
        </p:spPr>
        <p:txBody>
          <a:bodyPr wrap="square">
            <a:spAutoFit/>
          </a:bodyPr>
          <a:lstStyle/>
          <a:p>
            <a:r>
              <a:rPr lang="en-GB" sz="1350" b="1" dirty="0">
                <a:solidFill>
                  <a:srgbClr val="2F528F"/>
                </a:solidFill>
                <a:latin typeface="Calibri" panose="020F0502020204030204" pitchFamily="34" charset="0"/>
              </a:rPr>
              <a:t>TOGAF® Standard, 10th Edition, 2022 gives context by:</a:t>
            </a:r>
            <a:br>
              <a:rPr lang="en-GB" sz="1350" b="1" dirty="0">
                <a:solidFill>
                  <a:srgbClr val="2F528F"/>
                </a:solidFill>
                <a:latin typeface="Calibri" panose="020F0502020204030204" pitchFamily="34" charset="0"/>
              </a:rPr>
            </a:br>
            <a:endParaRPr lang="en-GB" sz="1350" b="1" dirty="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Describing the elements within an organization​ </a:t>
            </a: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Being a framework for managing change</a:t>
            </a: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Supports adapting to change that is aligned</a:t>
            </a:r>
          </a:p>
          <a:p>
            <a:r>
              <a:rPr lang="en-GB" sz="1350" dirty="0">
                <a:solidFill>
                  <a:srgbClr val="2F528F"/>
                </a:solidFill>
                <a:latin typeface="Calibri" panose="020F0502020204030204" pitchFamily="34" charset="0"/>
              </a:rPr>
              <a:t>      to strategy</a:t>
            </a:r>
          </a:p>
        </p:txBody>
      </p:sp>
      <p:sp>
        <p:nvSpPr>
          <p:cNvPr id="9" name="TextBox 8">
            <a:extLst>
              <a:ext uri="{FF2B5EF4-FFF2-40B4-BE49-F238E27FC236}">
                <a16:creationId xmlns:a16="http://schemas.microsoft.com/office/drawing/2014/main" id="{DBE562C2-9373-4D23-A23A-F5D3F51FD3D8}"/>
              </a:ext>
            </a:extLst>
          </p:cNvPr>
          <p:cNvSpPr txBox="1"/>
          <p:nvPr/>
        </p:nvSpPr>
        <p:spPr>
          <a:xfrm>
            <a:off x="367897" y="3148947"/>
            <a:ext cx="8538834" cy="692497"/>
          </a:xfrm>
          <a:prstGeom prst="rect">
            <a:avLst/>
          </a:prstGeom>
          <a:noFill/>
        </p:spPr>
        <p:txBody>
          <a:bodyPr wrap="square">
            <a:spAutoFit/>
          </a:bodyPr>
          <a:lstStyle/>
          <a:p>
            <a:pPr marL="214313" indent="-214313">
              <a:buFont typeface="Courier New" panose="02070309020205020404" pitchFamily="49" charset="0"/>
              <a:buChar char="o"/>
            </a:pPr>
            <a:r>
              <a:rPr lang="en-GB" sz="1350" b="1" dirty="0">
                <a:solidFill>
                  <a:srgbClr val="2F528F"/>
                </a:solidFill>
                <a:latin typeface="Calibri" panose="020F0502020204030204" pitchFamily="34" charset="0"/>
              </a:rPr>
              <a:t>Iterative development </a:t>
            </a:r>
            <a:r>
              <a:rPr lang="en-GB" sz="1350" dirty="0">
                <a:solidFill>
                  <a:srgbClr val="2F528F"/>
                </a:solidFill>
                <a:latin typeface="Calibri" panose="020F0502020204030204" pitchFamily="34" charset="0"/>
              </a:rPr>
              <a:t>is a useful tool to obtain early stakeholder feedback and results</a:t>
            </a: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Dividing work into </a:t>
            </a:r>
            <a:r>
              <a:rPr lang="en-GB" sz="1350" b="1" dirty="0">
                <a:solidFill>
                  <a:srgbClr val="2F528F"/>
                </a:solidFill>
                <a:latin typeface="Calibri" panose="020F0502020204030204" pitchFamily="34" charset="0"/>
              </a:rPr>
              <a:t>sprints</a:t>
            </a:r>
            <a:r>
              <a:rPr lang="en-GB" sz="1350" dirty="0">
                <a:solidFill>
                  <a:srgbClr val="2F528F"/>
                </a:solidFill>
                <a:latin typeface="Calibri" panose="020F0502020204030204" pitchFamily="34" charset="0"/>
              </a:rPr>
              <a:t> does not only mean dividing work into small pieces, but also learning by doing in short cycles and adapting the work accordingly</a:t>
            </a:r>
          </a:p>
        </p:txBody>
      </p:sp>
      <p:grpSp>
        <p:nvGrpSpPr>
          <p:cNvPr id="11" name="Group 10">
            <a:extLst>
              <a:ext uri="{FF2B5EF4-FFF2-40B4-BE49-F238E27FC236}">
                <a16:creationId xmlns:a16="http://schemas.microsoft.com/office/drawing/2014/main" id="{5FCA82C2-2F63-17DB-C67B-B2F43361584C}"/>
              </a:ext>
            </a:extLst>
          </p:cNvPr>
          <p:cNvGrpSpPr/>
          <p:nvPr/>
        </p:nvGrpSpPr>
        <p:grpSpPr>
          <a:xfrm>
            <a:off x="4267099" y="923990"/>
            <a:ext cx="4639632" cy="1965864"/>
            <a:chOff x="6046837" y="1021324"/>
            <a:chExt cx="2603092" cy="1301546"/>
          </a:xfrm>
        </p:grpSpPr>
        <p:pic>
          <p:nvPicPr>
            <p:cNvPr id="12" name="Picture 11">
              <a:extLst>
                <a:ext uri="{FF2B5EF4-FFF2-40B4-BE49-F238E27FC236}">
                  <a16:creationId xmlns:a16="http://schemas.microsoft.com/office/drawing/2014/main" id="{A44F2F0C-2963-5C04-42A6-FCE7397D8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6837" y="1021324"/>
              <a:ext cx="2603092" cy="1301546"/>
            </a:xfrm>
            <a:prstGeom prst="rect">
              <a:avLst/>
            </a:prstGeom>
          </p:spPr>
        </p:pic>
        <p:sp>
          <p:nvSpPr>
            <p:cNvPr id="13" name="Oval 12">
              <a:extLst>
                <a:ext uri="{FF2B5EF4-FFF2-40B4-BE49-F238E27FC236}">
                  <a16:creationId xmlns:a16="http://schemas.microsoft.com/office/drawing/2014/main" id="{C84E6997-690F-F2A9-4A8D-1664D76BC386}"/>
                </a:ext>
              </a:extLst>
            </p:cNvPr>
            <p:cNvSpPr/>
            <p:nvPr/>
          </p:nvSpPr>
          <p:spPr>
            <a:xfrm>
              <a:off x="7182465" y="1555954"/>
              <a:ext cx="442451"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2" name="TextBox 1">
            <a:extLst>
              <a:ext uri="{FF2B5EF4-FFF2-40B4-BE49-F238E27FC236}">
                <a16:creationId xmlns:a16="http://schemas.microsoft.com/office/drawing/2014/main" id="{4E858857-724F-C4E8-B57A-7411A84867EC}"/>
              </a:ext>
            </a:extLst>
          </p:cNvPr>
          <p:cNvSpPr txBox="1"/>
          <p:nvPr/>
        </p:nvSpPr>
        <p:spPr>
          <a:xfrm>
            <a:off x="7924009" y="4847595"/>
            <a:ext cx="1172116" cy="261610"/>
          </a:xfrm>
          <a:prstGeom prst="rect">
            <a:avLst/>
          </a:prstGeom>
          <a:noFill/>
        </p:spPr>
        <p:txBody>
          <a:bodyPr wrap="none" rtlCol="0">
            <a:spAutoFit/>
          </a:bodyPr>
          <a:lstStyle/>
          <a:p>
            <a:pPr algn="l"/>
            <a:r>
              <a:rPr lang="en-GB" sz="1100" dirty="0">
                <a:solidFill>
                  <a:schemeClr val="bg1"/>
                </a:solidFill>
              </a:rPr>
              <a:t>Initially  MOD 01 </a:t>
            </a:r>
          </a:p>
        </p:txBody>
      </p:sp>
    </p:spTree>
    <p:extLst>
      <p:ext uri="{BB962C8B-B14F-4D97-AF65-F5344CB8AC3E}">
        <p14:creationId xmlns:p14="http://schemas.microsoft.com/office/powerpoint/2010/main" val="2428009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37DFA62-DE78-468F-BC15-B8266493F062}"/>
              </a:ext>
            </a:extLst>
          </p:cNvPr>
          <p:cNvSpPr txBox="1"/>
          <p:nvPr/>
        </p:nvSpPr>
        <p:spPr>
          <a:xfrm>
            <a:off x="509824" y="713718"/>
            <a:ext cx="8124351" cy="3300904"/>
          </a:xfrm>
          <a:prstGeom prst="rect">
            <a:avLst/>
          </a:prstGeom>
          <a:noFill/>
        </p:spPr>
        <p:txBody>
          <a:bodyPr wrap="square">
            <a:spAutoFit/>
          </a:bodyPr>
          <a:lstStyle/>
          <a:p>
            <a:r>
              <a:rPr lang="en-GB" sz="1350" dirty="0">
                <a:solidFill>
                  <a:srgbClr val="2F528F"/>
                </a:solidFill>
                <a:latin typeface="Calibri" panose="020F0502020204030204" pitchFamily="34" charset="0"/>
              </a:rPr>
              <a:t>Business (Process) Architecture</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Business strategy</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Governance</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Organization</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Business processes</a:t>
            </a:r>
            <a:br>
              <a:rPr lang="en-GB" sz="1350" dirty="0">
                <a:solidFill>
                  <a:srgbClr val="2F528F"/>
                </a:solidFill>
                <a:latin typeface="Calibri" panose="020F0502020204030204" pitchFamily="34" charset="0"/>
              </a:rPr>
            </a:br>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Data Architecture</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Logical data assets</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Physical data assets </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Data management resources</a:t>
            </a:r>
            <a:br>
              <a:rPr lang="en-GB" sz="1350" dirty="0">
                <a:solidFill>
                  <a:srgbClr val="2F528F"/>
                </a:solidFill>
                <a:latin typeface="Calibri" panose="020F0502020204030204" pitchFamily="34" charset="0"/>
              </a:rPr>
            </a:br>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Application Architecture</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Individual application systems </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Their interactions</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Relationship to core business processes</a:t>
            </a:r>
            <a:br>
              <a:rPr lang="en-GB" sz="1350" dirty="0">
                <a:solidFill>
                  <a:srgbClr val="2F528F"/>
                </a:solidFill>
                <a:latin typeface="Calibri" panose="020F0502020204030204" pitchFamily="34" charset="0"/>
              </a:rPr>
            </a:br>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Technology Architecture</a:t>
            </a:r>
          </a:p>
          <a:p>
            <a:pPr marL="214313" indent="-214313">
              <a:buFont typeface="Courier New" panose="02070309020205020404" pitchFamily="49" charset="0"/>
              <a:buChar char="o"/>
            </a:pPr>
            <a:r>
              <a:rPr lang="en-GB" sz="1050" dirty="0">
                <a:solidFill>
                  <a:srgbClr val="2F528F"/>
                </a:solidFill>
                <a:latin typeface="Calibri" panose="020F0502020204030204" pitchFamily="34" charset="0"/>
              </a:rPr>
              <a:t>The infrastructure intended to support deployment of applications</a:t>
            </a:r>
          </a:p>
        </p:txBody>
      </p:sp>
      <p:sp>
        <p:nvSpPr>
          <p:cNvPr id="5" name="Title">
            <a:extLst>
              <a:ext uri="{FF2B5EF4-FFF2-40B4-BE49-F238E27FC236}">
                <a16:creationId xmlns:a16="http://schemas.microsoft.com/office/drawing/2014/main" id="{ABE45C86-166F-41BA-922C-25BDBE5ED36B}"/>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Domains – 01/02</a:t>
            </a:r>
          </a:p>
        </p:txBody>
      </p:sp>
      <p:sp>
        <p:nvSpPr>
          <p:cNvPr id="15" name="Footer">
            <a:extLst>
              <a:ext uri="{FF2B5EF4-FFF2-40B4-BE49-F238E27FC236}">
                <a16:creationId xmlns:a16="http://schemas.microsoft.com/office/drawing/2014/main" id="{07445675-D65A-4FC1-B6E3-C96BD28BFF05}"/>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29/40</a:t>
            </a:r>
          </a:p>
        </p:txBody>
      </p:sp>
      <p:sp>
        <p:nvSpPr>
          <p:cNvPr id="3" name="Ref">
            <a:extLst>
              <a:ext uri="{FF2B5EF4-FFF2-40B4-BE49-F238E27FC236}">
                <a16:creationId xmlns:a16="http://schemas.microsoft.com/office/drawing/2014/main" id="{276D94B9-A11A-49A2-BE0F-2CB003B89971}"/>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15 : §3.3</a:t>
            </a:r>
          </a:p>
        </p:txBody>
      </p:sp>
      <p:grpSp>
        <p:nvGrpSpPr>
          <p:cNvPr id="12" name="Group 11">
            <a:extLst>
              <a:ext uri="{FF2B5EF4-FFF2-40B4-BE49-F238E27FC236}">
                <a16:creationId xmlns:a16="http://schemas.microsoft.com/office/drawing/2014/main" id="{4323E68C-FD83-4E78-B3C6-13CBDAB07377}"/>
              </a:ext>
            </a:extLst>
          </p:cNvPr>
          <p:cNvGrpSpPr/>
          <p:nvPr/>
        </p:nvGrpSpPr>
        <p:grpSpPr>
          <a:xfrm>
            <a:off x="4402184" y="864368"/>
            <a:ext cx="4336868" cy="2368513"/>
            <a:chOff x="2816793" y="1432560"/>
            <a:chExt cx="4598831" cy="2941651"/>
          </a:xfrm>
        </p:grpSpPr>
        <p:sp>
          <p:nvSpPr>
            <p:cNvPr id="4" name="Rectangle: Rounded Corners 3">
              <a:extLst>
                <a:ext uri="{FF2B5EF4-FFF2-40B4-BE49-F238E27FC236}">
                  <a16:creationId xmlns:a16="http://schemas.microsoft.com/office/drawing/2014/main" id="{9B614508-1169-42FC-80BD-4A016006D719}"/>
                </a:ext>
              </a:extLst>
            </p:cNvPr>
            <p:cNvSpPr/>
            <p:nvPr/>
          </p:nvSpPr>
          <p:spPr>
            <a:xfrm>
              <a:off x="2816793" y="1432560"/>
              <a:ext cx="4598831" cy="87443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Business</a:t>
              </a:r>
            </a:p>
          </p:txBody>
        </p:sp>
        <p:sp>
          <p:nvSpPr>
            <p:cNvPr id="8" name="Rectangle: Rounded Corners 7">
              <a:extLst>
                <a:ext uri="{FF2B5EF4-FFF2-40B4-BE49-F238E27FC236}">
                  <a16:creationId xmlns:a16="http://schemas.microsoft.com/office/drawing/2014/main" id="{0501F9D5-3468-42FC-9421-525C2AAFD325}"/>
                </a:ext>
              </a:extLst>
            </p:cNvPr>
            <p:cNvSpPr/>
            <p:nvPr/>
          </p:nvSpPr>
          <p:spPr>
            <a:xfrm>
              <a:off x="2816793" y="2377771"/>
              <a:ext cx="2288606" cy="1051229"/>
            </a:xfrm>
            <a:prstGeom prst="roundRect">
              <a:avLst/>
            </a:prstGeom>
            <a:solidFill>
              <a:schemeClr val="tx1">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Application</a:t>
              </a:r>
            </a:p>
          </p:txBody>
        </p:sp>
        <p:sp>
          <p:nvSpPr>
            <p:cNvPr id="9" name="Rectangle: Rounded Corners 8">
              <a:extLst>
                <a:ext uri="{FF2B5EF4-FFF2-40B4-BE49-F238E27FC236}">
                  <a16:creationId xmlns:a16="http://schemas.microsoft.com/office/drawing/2014/main" id="{B74E58DD-F47F-4282-9DF6-0E320DC2D4B3}"/>
                </a:ext>
              </a:extLst>
            </p:cNvPr>
            <p:cNvSpPr/>
            <p:nvPr/>
          </p:nvSpPr>
          <p:spPr>
            <a:xfrm>
              <a:off x="2816793" y="3499772"/>
              <a:ext cx="4598831" cy="87443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Technology</a:t>
              </a:r>
            </a:p>
          </p:txBody>
        </p:sp>
        <p:sp>
          <p:nvSpPr>
            <p:cNvPr id="10" name="Rectangle: Rounded Corners 9">
              <a:extLst>
                <a:ext uri="{FF2B5EF4-FFF2-40B4-BE49-F238E27FC236}">
                  <a16:creationId xmlns:a16="http://schemas.microsoft.com/office/drawing/2014/main" id="{DB6929EF-68B2-4C51-B54E-75597E9A368B}"/>
                </a:ext>
              </a:extLst>
            </p:cNvPr>
            <p:cNvSpPr/>
            <p:nvPr/>
          </p:nvSpPr>
          <p:spPr>
            <a:xfrm>
              <a:off x="5189220" y="2377771"/>
              <a:ext cx="2226404" cy="105122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Data</a:t>
              </a:r>
            </a:p>
          </p:txBody>
        </p:sp>
      </p:grpSp>
      <p:sp>
        <p:nvSpPr>
          <p:cNvPr id="2" name="TextBox 1">
            <a:extLst>
              <a:ext uri="{FF2B5EF4-FFF2-40B4-BE49-F238E27FC236}">
                <a16:creationId xmlns:a16="http://schemas.microsoft.com/office/drawing/2014/main" id="{A84D373F-185B-2EF2-4B93-5F1B5A6F60E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30861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Off-page Connector 1">
            <a:extLst>
              <a:ext uri="{FF2B5EF4-FFF2-40B4-BE49-F238E27FC236}">
                <a16:creationId xmlns:a16="http://schemas.microsoft.com/office/drawing/2014/main" id="{7512627F-023B-5DC6-6E3E-C2C62C058056}"/>
              </a:ext>
            </a:extLst>
          </p:cNvPr>
          <p:cNvSpPr/>
          <p:nvPr/>
        </p:nvSpPr>
        <p:spPr>
          <a:xfrm rot="16200000">
            <a:off x="-39210" y="1528862"/>
            <a:ext cx="2965268" cy="1918654"/>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Course Module Index</a:t>
            </a:r>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2/40</a:t>
            </a:r>
          </a:p>
        </p:txBody>
      </p:sp>
      <p:graphicFrame>
        <p:nvGraphicFramePr>
          <p:cNvPr id="9" name="Table 6">
            <a:extLst>
              <a:ext uri="{FF2B5EF4-FFF2-40B4-BE49-F238E27FC236}">
                <a16:creationId xmlns:a16="http://schemas.microsoft.com/office/drawing/2014/main" id="{3922AF45-0B19-1E38-F6D8-A811FAD9CB99}"/>
              </a:ext>
            </a:extLst>
          </p:cNvPr>
          <p:cNvGraphicFramePr>
            <a:graphicFrameLocks noGrp="1"/>
          </p:cNvGraphicFramePr>
          <p:nvPr/>
        </p:nvGraphicFramePr>
        <p:xfrm>
          <a:off x="3344092" y="676275"/>
          <a:ext cx="5251269" cy="4100235"/>
        </p:xfrm>
        <a:graphic>
          <a:graphicData uri="http://schemas.openxmlformats.org/drawingml/2006/table">
            <a:tbl>
              <a:tblPr firstRow="1" bandRow="1">
                <a:solidFill>
                  <a:schemeClr val="bg1"/>
                </a:solidFill>
                <a:tableStyleId>{7DF18680-E054-41AD-8BC1-D1AEF772440D}</a:tableStyleId>
              </a:tblPr>
              <a:tblGrid>
                <a:gridCol w="484659">
                  <a:extLst>
                    <a:ext uri="{9D8B030D-6E8A-4147-A177-3AD203B41FA5}">
                      <a16:colId xmlns:a16="http://schemas.microsoft.com/office/drawing/2014/main" val="3169063116"/>
                    </a:ext>
                  </a:extLst>
                </a:gridCol>
                <a:gridCol w="4299079">
                  <a:extLst>
                    <a:ext uri="{9D8B030D-6E8A-4147-A177-3AD203B41FA5}">
                      <a16:colId xmlns:a16="http://schemas.microsoft.com/office/drawing/2014/main" val="2094349767"/>
                    </a:ext>
                  </a:extLst>
                </a:gridCol>
                <a:gridCol w="467531">
                  <a:extLst>
                    <a:ext uri="{9D8B030D-6E8A-4147-A177-3AD203B41FA5}">
                      <a16:colId xmlns:a16="http://schemas.microsoft.com/office/drawing/2014/main" val="145428050"/>
                    </a:ext>
                  </a:extLst>
                </a:gridCol>
              </a:tblGrid>
              <a:tr h="200504">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algn="ct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49">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49">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13" name="Content">
            <a:extLst>
              <a:ext uri="{FF2B5EF4-FFF2-40B4-BE49-F238E27FC236}">
                <a16:creationId xmlns:a16="http://schemas.microsoft.com/office/drawing/2014/main" id="{C79A4341-09DC-296A-163E-078FA0B51109}"/>
              </a:ext>
            </a:extLst>
          </p:cNvPr>
          <p:cNvSpPr txBox="1">
            <a:spLocks/>
          </p:cNvSpPr>
          <p:nvPr/>
        </p:nvSpPr>
        <p:spPr>
          <a:xfrm>
            <a:off x="677837" y="1519627"/>
            <a:ext cx="1531173" cy="193712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a:t>
            </a:r>
            <a:br>
              <a:rPr lang="en-US" sz="2325">
                <a:solidFill>
                  <a:srgbClr val="FFFFFF"/>
                </a:solidFill>
                <a:latin typeface="+mj-lt"/>
                <a:ea typeface="+mj-ea"/>
                <a:cs typeface="+mj-cs"/>
              </a:rPr>
            </a:br>
            <a:r>
              <a:rPr lang="en-US" sz="2325">
                <a:solidFill>
                  <a:srgbClr val="FFFFFF"/>
                </a:solidFill>
                <a:latin typeface="+mj-lt"/>
                <a:ea typeface="+mj-ea"/>
                <a:cs typeface="+mj-cs"/>
              </a:rPr>
              <a:t>Module</a:t>
            </a:r>
            <a:br>
              <a:rPr lang="en-US" sz="2325">
                <a:solidFill>
                  <a:srgbClr val="FFFFFF"/>
                </a:solidFill>
                <a:latin typeface="+mj-lt"/>
                <a:ea typeface="+mj-ea"/>
                <a:cs typeface="+mj-cs"/>
              </a:rPr>
            </a:br>
            <a:r>
              <a:rPr lang="en-US" sz="2325">
                <a:solidFill>
                  <a:srgbClr val="FFFFFF"/>
                </a:solidFill>
                <a:latin typeface="+mj-lt"/>
                <a:ea typeface="+mj-ea"/>
                <a:cs typeface="+mj-cs"/>
              </a:rPr>
              <a:t>Index</a:t>
            </a:r>
          </a:p>
        </p:txBody>
      </p:sp>
      <p:sp>
        <p:nvSpPr>
          <p:cNvPr id="6" name="TextBox 5">
            <a:extLst>
              <a:ext uri="{FF2B5EF4-FFF2-40B4-BE49-F238E27FC236}">
                <a16:creationId xmlns:a16="http://schemas.microsoft.com/office/drawing/2014/main" id="{C2A081DE-FA3D-2F27-BA8C-0C96D3D0BAD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511008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ABE45C86-166F-41BA-922C-25BDBE5ED36B}"/>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Domains – 02/02</a:t>
            </a:r>
          </a:p>
        </p:txBody>
      </p:sp>
      <p:sp>
        <p:nvSpPr>
          <p:cNvPr id="7" name="Footer">
            <a:extLst>
              <a:ext uri="{FF2B5EF4-FFF2-40B4-BE49-F238E27FC236}">
                <a16:creationId xmlns:a16="http://schemas.microsoft.com/office/drawing/2014/main" id="{816D593E-E921-4373-A9D1-18F97364170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30/40</a:t>
            </a:r>
          </a:p>
        </p:txBody>
      </p:sp>
      <p:sp>
        <p:nvSpPr>
          <p:cNvPr id="3" name="Ref">
            <a:extLst>
              <a:ext uri="{FF2B5EF4-FFF2-40B4-BE49-F238E27FC236}">
                <a16:creationId xmlns:a16="http://schemas.microsoft.com/office/drawing/2014/main" id="{276D94B9-A11A-49A2-BE0F-2CB003B89971}"/>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15 : §3.3</a:t>
            </a:r>
          </a:p>
        </p:txBody>
      </p:sp>
      <p:sp>
        <p:nvSpPr>
          <p:cNvPr id="11" name="TextBox 10">
            <a:extLst>
              <a:ext uri="{FF2B5EF4-FFF2-40B4-BE49-F238E27FC236}">
                <a16:creationId xmlns:a16="http://schemas.microsoft.com/office/drawing/2014/main" id="{2E8FBF2F-CAAC-4B75-AAC4-084FFE07195E}"/>
              </a:ext>
            </a:extLst>
          </p:cNvPr>
          <p:cNvSpPr txBox="1"/>
          <p:nvPr/>
        </p:nvSpPr>
        <p:spPr>
          <a:xfrm>
            <a:off x="261482" y="1045140"/>
            <a:ext cx="4140702" cy="1962076"/>
          </a:xfrm>
          <a:prstGeom prst="rect">
            <a:avLst/>
          </a:prstGeom>
          <a:noFill/>
        </p:spPr>
        <p:txBody>
          <a:bodyPr wrap="square">
            <a:spAutoFit/>
          </a:bodyPr>
          <a:lstStyle/>
          <a:p>
            <a:r>
              <a:rPr lang="en-GB" sz="1350">
                <a:solidFill>
                  <a:srgbClr val="2F528F"/>
                </a:solidFill>
                <a:latin typeface="Calibri" panose="020F0502020204030204" pitchFamily="34" charset="0"/>
              </a:rPr>
              <a:t>There are many other domains that could </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be defined by combining appropriate/cross-cutting views of these domains.</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 </a:t>
            </a:r>
          </a:p>
          <a:p>
            <a:r>
              <a:rPr lang="en-GB" sz="1350">
                <a:solidFill>
                  <a:srgbClr val="2F528F"/>
                </a:solidFill>
                <a:latin typeface="Calibri" panose="020F0502020204030204" pitchFamily="34" charset="0"/>
              </a:rPr>
              <a:t>For example: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Information Architecture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Risk and Security Architectures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Digital Architecture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Privacy Architecture</a:t>
            </a:r>
          </a:p>
        </p:txBody>
      </p:sp>
      <p:sp>
        <p:nvSpPr>
          <p:cNvPr id="14" name="Rounded Rectangle 71">
            <a:extLst>
              <a:ext uri="{FF2B5EF4-FFF2-40B4-BE49-F238E27FC236}">
                <a16:creationId xmlns:a16="http://schemas.microsoft.com/office/drawing/2014/main" id="{0A11738F-9D23-2795-27F5-2B972254EF0C}"/>
              </a:ext>
            </a:extLst>
          </p:cNvPr>
          <p:cNvSpPr/>
          <p:nvPr/>
        </p:nvSpPr>
        <p:spPr>
          <a:xfrm>
            <a:off x="1210203" y="3557057"/>
            <a:ext cx="6723593" cy="726932"/>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50">
                <a:solidFill>
                  <a:srgbClr val="2F528F"/>
                </a:solidFill>
                <a:latin typeface="Calibri" panose="020F0502020204030204" pitchFamily="34" charset="0"/>
              </a:rPr>
              <a:t>The TOGAF Framework both enables and expects the creation of these multi-dimensional views to consider the wider scope of the enterprise and capabilities.</a:t>
            </a:r>
          </a:p>
        </p:txBody>
      </p:sp>
      <p:grpSp>
        <p:nvGrpSpPr>
          <p:cNvPr id="4" name="Group 3">
            <a:extLst>
              <a:ext uri="{FF2B5EF4-FFF2-40B4-BE49-F238E27FC236}">
                <a16:creationId xmlns:a16="http://schemas.microsoft.com/office/drawing/2014/main" id="{C784D9E0-EBDB-E1C7-2E70-7C3E6662DC8C}"/>
              </a:ext>
            </a:extLst>
          </p:cNvPr>
          <p:cNvGrpSpPr/>
          <p:nvPr/>
        </p:nvGrpSpPr>
        <p:grpSpPr>
          <a:xfrm>
            <a:off x="4402184" y="864368"/>
            <a:ext cx="4336868" cy="2368513"/>
            <a:chOff x="2816793" y="1432560"/>
            <a:chExt cx="4598831" cy="2941651"/>
          </a:xfrm>
        </p:grpSpPr>
        <p:sp>
          <p:nvSpPr>
            <p:cNvPr id="8" name="Rectangle: Rounded Corners 7">
              <a:extLst>
                <a:ext uri="{FF2B5EF4-FFF2-40B4-BE49-F238E27FC236}">
                  <a16:creationId xmlns:a16="http://schemas.microsoft.com/office/drawing/2014/main" id="{C2BF04D5-1D92-3244-039C-77F2812A77E0}"/>
                </a:ext>
              </a:extLst>
            </p:cNvPr>
            <p:cNvSpPr/>
            <p:nvPr/>
          </p:nvSpPr>
          <p:spPr>
            <a:xfrm>
              <a:off x="2816793" y="1432560"/>
              <a:ext cx="4598831" cy="87443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Business</a:t>
              </a:r>
            </a:p>
          </p:txBody>
        </p:sp>
        <p:sp>
          <p:nvSpPr>
            <p:cNvPr id="9" name="Rectangle: Rounded Corners 8">
              <a:extLst>
                <a:ext uri="{FF2B5EF4-FFF2-40B4-BE49-F238E27FC236}">
                  <a16:creationId xmlns:a16="http://schemas.microsoft.com/office/drawing/2014/main" id="{CA027C98-F2AF-DECC-0C67-D8F21BC4E25D}"/>
                </a:ext>
              </a:extLst>
            </p:cNvPr>
            <p:cNvSpPr/>
            <p:nvPr/>
          </p:nvSpPr>
          <p:spPr>
            <a:xfrm>
              <a:off x="2816793" y="2377771"/>
              <a:ext cx="2288606" cy="1051229"/>
            </a:xfrm>
            <a:prstGeom prst="roundRect">
              <a:avLst/>
            </a:prstGeom>
            <a:solidFill>
              <a:schemeClr val="tx1">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Application</a:t>
              </a:r>
            </a:p>
          </p:txBody>
        </p:sp>
        <p:sp>
          <p:nvSpPr>
            <p:cNvPr id="10" name="Rectangle: Rounded Corners 9">
              <a:extLst>
                <a:ext uri="{FF2B5EF4-FFF2-40B4-BE49-F238E27FC236}">
                  <a16:creationId xmlns:a16="http://schemas.microsoft.com/office/drawing/2014/main" id="{030C6221-3927-EAAB-6836-E1CDB1225729}"/>
                </a:ext>
              </a:extLst>
            </p:cNvPr>
            <p:cNvSpPr/>
            <p:nvPr/>
          </p:nvSpPr>
          <p:spPr>
            <a:xfrm>
              <a:off x="2816793" y="3499772"/>
              <a:ext cx="4598831" cy="87443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Technology</a:t>
              </a:r>
            </a:p>
          </p:txBody>
        </p:sp>
        <p:sp>
          <p:nvSpPr>
            <p:cNvPr id="12" name="Rectangle: Rounded Corners 11">
              <a:extLst>
                <a:ext uri="{FF2B5EF4-FFF2-40B4-BE49-F238E27FC236}">
                  <a16:creationId xmlns:a16="http://schemas.microsoft.com/office/drawing/2014/main" id="{E5D841AC-7919-BCA0-A57C-9F2029BDB0FF}"/>
                </a:ext>
              </a:extLst>
            </p:cNvPr>
            <p:cNvSpPr/>
            <p:nvPr/>
          </p:nvSpPr>
          <p:spPr>
            <a:xfrm>
              <a:off x="5189220" y="2377771"/>
              <a:ext cx="2226404" cy="105122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375485"/>
                  </a:solidFill>
                </a:rPr>
                <a:t>Data</a:t>
              </a:r>
            </a:p>
          </p:txBody>
        </p:sp>
      </p:grpSp>
      <p:sp>
        <p:nvSpPr>
          <p:cNvPr id="2" name="TextBox 1">
            <a:extLst>
              <a:ext uri="{FF2B5EF4-FFF2-40B4-BE49-F238E27FC236}">
                <a16:creationId xmlns:a16="http://schemas.microsoft.com/office/drawing/2014/main" id="{F84D0D0B-3B82-CA91-8887-61EB36EFC5F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567574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386CBA5E-C779-44A6-8049-AFB506545BFE}"/>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Abstraction</a:t>
            </a:r>
          </a:p>
        </p:txBody>
      </p:sp>
      <p:sp>
        <p:nvSpPr>
          <p:cNvPr id="17" name="Footer">
            <a:extLst>
              <a:ext uri="{FF2B5EF4-FFF2-40B4-BE49-F238E27FC236}">
                <a16:creationId xmlns:a16="http://schemas.microsoft.com/office/drawing/2014/main" id="{77B20CB2-490D-475E-B804-584BA26BDBDA}"/>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31/40</a:t>
            </a:r>
          </a:p>
        </p:txBody>
      </p:sp>
      <p:sp>
        <p:nvSpPr>
          <p:cNvPr id="3" name="Ref">
            <a:extLst>
              <a:ext uri="{FF2B5EF4-FFF2-40B4-BE49-F238E27FC236}">
                <a16:creationId xmlns:a16="http://schemas.microsoft.com/office/drawing/2014/main" id="{65736EB6-D9CA-44D5-AD47-71C6DF94F06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23 : §3.7</a:t>
            </a:r>
          </a:p>
        </p:txBody>
      </p:sp>
      <p:sp>
        <p:nvSpPr>
          <p:cNvPr id="6" name="TextBox 5">
            <a:extLst>
              <a:ext uri="{FF2B5EF4-FFF2-40B4-BE49-F238E27FC236}">
                <a16:creationId xmlns:a16="http://schemas.microsoft.com/office/drawing/2014/main" id="{7CF5DBB7-6935-4AC8-8706-FF6BDDABD980}"/>
              </a:ext>
            </a:extLst>
          </p:cNvPr>
          <p:cNvSpPr txBox="1"/>
          <p:nvPr/>
        </p:nvSpPr>
        <p:spPr>
          <a:xfrm>
            <a:off x="234355" y="754223"/>
            <a:ext cx="6445845" cy="1731243"/>
          </a:xfrm>
          <a:prstGeom prst="rect">
            <a:avLst/>
          </a:prstGeom>
          <a:noFill/>
        </p:spPr>
        <p:txBody>
          <a:bodyPr wrap="square">
            <a:spAutoFit/>
          </a:bodyPr>
          <a:lstStyle/>
          <a:p>
            <a:r>
              <a:rPr lang="en-GB" sz="1350">
                <a:solidFill>
                  <a:srgbClr val="2F528F"/>
                </a:solidFill>
                <a:latin typeface="Calibri" panose="020F0502020204030204" pitchFamily="34" charset="0"/>
              </a:rPr>
              <a:t>An technique for dividing a problem area into smaller problem areas that are easier to model.</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Abstraction levels moving from high-level models to more detailed models.</a:t>
            </a:r>
          </a:p>
          <a:p>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Four distinct abstraction levels across the  domains:</a:t>
            </a:r>
          </a:p>
        </p:txBody>
      </p:sp>
      <p:graphicFrame>
        <p:nvGraphicFramePr>
          <p:cNvPr id="21" name="Content Placeholder 2">
            <a:extLst>
              <a:ext uri="{FF2B5EF4-FFF2-40B4-BE49-F238E27FC236}">
                <a16:creationId xmlns:a16="http://schemas.microsoft.com/office/drawing/2014/main" id="{97E903BA-FD33-7DC6-0AFB-48501720EAF0}"/>
              </a:ext>
            </a:extLst>
          </p:cNvPr>
          <p:cNvGraphicFramePr>
            <a:graphicFrameLocks/>
          </p:cNvGraphicFramePr>
          <p:nvPr>
            <p:extLst>
              <p:ext uri="{D42A27DB-BD31-4B8C-83A1-F6EECF244321}">
                <p14:modId xmlns:p14="http://schemas.microsoft.com/office/powerpoint/2010/main" val="1756214939"/>
              </p:ext>
            </p:extLst>
          </p:nvPr>
        </p:nvGraphicFramePr>
        <p:xfrm>
          <a:off x="1562687" y="2583724"/>
          <a:ext cx="5090049" cy="21062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7FE2FEA7-B914-8DA5-CCE4-03ABCBDF71E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84226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BDDE13A-24F0-46D5-B4B1-5303948B816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Enterprise Continuum - 01/02</a:t>
            </a:r>
          </a:p>
        </p:txBody>
      </p:sp>
      <p:sp>
        <p:nvSpPr>
          <p:cNvPr id="8" name="Footer">
            <a:extLst>
              <a:ext uri="{FF2B5EF4-FFF2-40B4-BE49-F238E27FC236}">
                <a16:creationId xmlns:a16="http://schemas.microsoft.com/office/drawing/2014/main" id="{1A0A1E05-03AF-41FF-846E-403D6E160FA4}"/>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33/40</a:t>
            </a:r>
          </a:p>
        </p:txBody>
      </p:sp>
      <p:sp>
        <p:nvSpPr>
          <p:cNvPr id="3" name="Ref">
            <a:extLst>
              <a:ext uri="{FF2B5EF4-FFF2-40B4-BE49-F238E27FC236}">
                <a16:creationId xmlns:a16="http://schemas.microsoft.com/office/drawing/2014/main" id="{1C17E2CD-61A1-4830-AB66-58B4511341B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26 : §3.10</a:t>
            </a:r>
          </a:p>
        </p:txBody>
      </p:sp>
      <p:sp>
        <p:nvSpPr>
          <p:cNvPr id="6" name="Rectangle 5">
            <a:extLst>
              <a:ext uri="{FF2B5EF4-FFF2-40B4-BE49-F238E27FC236}">
                <a16:creationId xmlns:a16="http://schemas.microsoft.com/office/drawing/2014/main" id="{1F1E7F17-D5BC-4B9A-B67A-161C40123843}"/>
              </a:ext>
            </a:extLst>
          </p:cNvPr>
          <p:cNvSpPr/>
          <p:nvPr/>
        </p:nvSpPr>
        <p:spPr>
          <a:xfrm>
            <a:off x="0" y="901253"/>
            <a:ext cx="1917687" cy="553998"/>
          </a:xfrm>
          <a:prstGeom prst="rect">
            <a:avLst/>
          </a:prstGeom>
        </p:spPr>
        <p:txBody>
          <a:bodyPr wrap="square">
            <a:spAutoFit/>
          </a:bodyPr>
          <a:lstStyle/>
          <a:p>
            <a:r>
              <a:rPr lang="en-GB" sz="1500" b="1">
                <a:solidFill>
                  <a:srgbClr val="2F528F"/>
                </a:solidFill>
                <a:latin typeface="Calibri" panose="020F0502020204030204" pitchFamily="34" charset="0"/>
              </a:rPr>
              <a:t>‘Discrete’ model</a:t>
            </a:r>
          </a:p>
        </p:txBody>
      </p:sp>
      <p:pic>
        <p:nvPicPr>
          <p:cNvPr id="2" name="Picture 1">
            <a:extLst>
              <a:ext uri="{FF2B5EF4-FFF2-40B4-BE49-F238E27FC236}">
                <a16:creationId xmlns:a16="http://schemas.microsoft.com/office/drawing/2014/main" id="{9FCAE064-5982-4812-BD9B-AF681E685B3C}"/>
              </a:ext>
            </a:extLst>
          </p:cNvPr>
          <p:cNvPicPr>
            <a:picLocks noChangeAspect="1"/>
          </p:cNvPicPr>
          <p:nvPr/>
        </p:nvPicPr>
        <p:blipFill>
          <a:blip r:embed="rId3"/>
          <a:stretch>
            <a:fillRect/>
          </a:stretch>
        </p:blipFill>
        <p:spPr>
          <a:xfrm>
            <a:off x="165101" y="1287201"/>
            <a:ext cx="8619136" cy="3370907"/>
          </a:xfrm>
          <a:prstGeom prst="rect">
            <a:avLst/>
          </a:prstGeom>
          <a:ln w="12700">
            <a:solidFill>
              <a:schemeClr val="accent1"/>
            </a:solidFill>
          </a:ln>
        </p:spPr>
      </p:pic>
      <p:sp>
        <p:nvSpPr>
          <p:cNvPr id="10" name="TextBox 9">
            <a:extLst>
              <a:ext uri="{FF2B5EF4-FFF2-40B4-BE49-F238E27FC236}">
                <a16:creationId xmlns:a16="http://schemas.microsoft.com/office/drawing/2014/main" id="{4187BCD7-E926-5F4E-40DA-7BECB32B2C57}"/>
              </a:ext>
            </a:extLst>
          </p:cNvPr>
          <p:cNvSpPr txBox="1"/>
          <p:nvPr/>
        </p:nvSpPr>
        <p:spPr>
          <a:xfrm>
            <a:off x="1302669" y="485755"/>
            <a:ext cx="6522698" cy="415498"/>
          </a:xfrm>
          <a:prstGeom prst="rect">
            <a:avLst/>
          </a:prstGeom>
          <a:noFill/>
        </p:spPr>
        <p:txBody>
          <a:bodyPr wrap="square">
            <a:spAutoFit/>
          </a:bodyPr>
          <a:lstStyle/>
          <a:p>
            <a:r>
              <a:rPr lang="en-GB" sz="2100" u="sng">
                <a:solidFill>
                  <a:srgbClr val="2F528F"/>
                </a:solidFill>
                <a:latin typeface="Calibri" panose="020F0502020204030204" pitchFamily="34" charset="0"/>
              </a:rPr>
              <a:t>Conceptual</a:t>
            </a:r>
            <a:r>
              <a:rPr lang="en-GB" sz="2100">
                <a:solidFill>
                  <a:srgbClr val="2F528F"/>
                </a:solidFill>
                <a:latin typeface="Calibri" panose="020F0502020204030204" pitchFamily="34" charset="0"/>
              </a:rPr>
              <a:t> indexing system - Classification</a:t>
            </a:r>
            <a:endParaRPr lang="en-GB" sz="1350">
              <a:solidFill>
                <a:srgbClr val="2F528F"/>
              </a:solidFill>
              <a:latin typeface="Calibri" panose="020F0502020204030204" pitchFamily="34" charset="0"/>
            </a:endParaRPr>
          </a:p>
        </p:txBody>
      </p:sp>
      <p:sp>
        <p:nvSpPr>
          <p:cNvPr id="9" name="TextBox 8">
            <a:extLst>
              <a:ext uri="{FF2B5EF4-FFF2-40B4-BE49-F238E27FC236}">
                <a16:creationId xmlns:a16="http://schemas.microsoft.com/office/drawing/2014/main" id="{93BDE1E4-82DB-E11B-559A-82A559C7600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234406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BDDE13A-24F0-46D5-B4B1-5303948B816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Enterprise Continuum - 01/02</a:t>
            </a:r>
          </a:p>
        </p:txBody>
      </p:sp>
      <p:sp>
        <p:nvSpPr>
          <p:cNvPr id="8" name="Footer">
            <a:extLst>
              <a:ext uri="{FF2B5EF4-FFF2-40B4-BE49-F238E27FC236}">
                <a16:creationId xmlns:a16="http://schemas.microsoft.com/office/drawing/2014/main" id="{1A0A1E05-03AF-41FF-846E-403D6E160FA4}"/>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33/40</a:t>
            </a:r>
          </a:p>
        </p:txBody>
      </p:sp>
      <p:sp>
        <p:nvSpPr>
          <p:cNvPr id="3" name="Ref">
            <a:extLst>
              <a:ext uri="{FF2B5EF4-FFF2-40B4-BE49-F238E27FC236}">
                <a16:creationId xmlns:a16="http://schemas.microsoft.com/office/drawing/2014/main" id="{1C17E2CD-61A1-4830-AB66-58B4511341B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26 : §3.10</a:t>
            </a:r>
          </a:p>
        </p:txBody>
      </p:sp>
      <p:grpSp>
        <p:nvGrpSpPr>
          <p:cNvPr id="13" name="Group 12">
            <a:extLst>
              <a:ext uri="{FF2B5EF4-FFF2-40B4-BE49-F238E27FC236}">
                <a16:creationId xmlns:a16="http://schemas.microsoft.com/office/drawing/2014/main" id="{CD8AA2A0-3BD7-8E71-0CD7-DA0300832A3E}"/>
              </a:ext>
            </a:extLst>
          </p:cNvPr>
          <p:cNvGrpSpPr/>
          <p:nvPr/>
        </p:nvGrpSpPr>
        <p:grpSpPr>
          <a:xfrm>
            <a:off x="193833" y="1054813"/>
            <a:ext cx="8715989" cy="2444633"/>
            <a:chOff x="193833" y="1801835"/>
            <a:chExt cx="8715989" cy="3259510"/>
          </a:xfrm>
        </p:grpSpPr>
        <p:pic>
          <p:nvPicPr>
            <p:cNvPr id="4" name="Picture 3" descr="Screen Clipping">
              <a:extLst>
                <a:ext uri="{FF2B5EF4-FFF2-40B4-BE49-F238E27FC236}">
                  <a16:creationId xmlns:a16="http://schemas.microsoft.com/office/drawing/2014/main" id="{7C34D4F1-C5F7-431B-960A-95A41737B6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892" y="2201945"/>
              <a:ext cx="4312666" cy="2859400"/>
            </a:xfrm>
            <a:prstGeom prst="rect">
              <a:avLst/>
            </a:prstGeom>
            <a:ln w="19050">
              <a:solidFill>
                <a:srgbClr val="002060"/>
              </a:solidFill>
            </a:ln>
          </p:spPr>
        </p:pic>
        <p:sp>
          <p:nvSpPr>
            <p:cNvPr id="6" name="Rectangle 5">
              <a:extLst>
                <a:ext uri="{FF2B5EF4-FFF2-40B4-BE49-F238E27FC236}">
                  <a16:creationId xmlns:a16="http://schemas.microsoft.com/office/drawing/2014/main" id="{1F1E7F17-D5BC-4B9A-B67A-161C40123843}"/>
                </a:ext>
              </a:extLst>
            </p:cNvPr>
            <p:cNvSpPr/>
            <p:nvPr/>
          </p:nvSpPr>
          <p:spPr>
            <a:xfrm>
              <a:off x="4546848" y="1804382"/>
              <a:ext cx="1917687" cy="738664"/>
            </a:xfrm>
            <a:prstGeom prst="rect">
              <a:avLst/>
            </a:prstGeom>
          </p:spPr>
          <p:txBody>
            <a:bodyPr wrap="square">
              <a:spAutoFit/>
            </a:bodyPr>
            <a:lstStyle/>
            <a:p>
              <a:r>
                <a:rPr lang="en-GB" sz="1500" b="1">
                  <a:solidFill>
                    <a:srgbClr val="2F528F"/>
                  </a:solidFill>
                  <a:latin typeface="Calibri" panose="020F0502020204030204" pitchFamily="34" charset="0"/>
                </a:rPr>
                <a:t>‘Discrete’ model</a:t>
              </a:r>
            </a:p>
          </p:txBody>
        </p:sp>
        <p:pic>
          <p:nvPicPr>
            <p:cNvPr id="2" name="Picture 1">
              <a:extLst>
                <a:ext uri="{FF2B5EF4-FFF2-40B4-BE49-F238E27FC236}">
                  <a16:creationId xmlns:a16="http://schemas.microsoft.com/office/drawing/2014/main" id="{9FCAE064-5982-4812-BD9B-AF681E685B3C}"/>
                </a:ext>
              </a:extLst>
            </p:cNvPr>
            <p:cNvPicPr>
              <a:picLocks noChangeAspect="1"/>
            </p:cNvPicPr>
            <p:nvPr/>
          </p:nvPicPr>
          <p:blipFill>
            <a:blip r:embed="rId4"/>
            <a:stretch>
              <a:fillRect/>
            </a:stretch>
          </p:blipFill>
          <p:spPr>
            <a:xfrm>
              <a:off x="4597153" y="2201945"/>
              <a:ext cx="4312669" cy="2859400"/>
            </a:xfrm>
            <a:prstGeom prst="rect">
              <a:avLst/>
            </a:prstGeom>
            <a:ln w="12700">
              <a:solidFill>
                <a:schemeClr val="accent1"/>
              </a:solidFill>
            </a:ln>
          </p:spPr>
        </p:pic>
        <p:sp>
          <p:nvSpPr>
            <p:cNvPr id="7" name="Rectangle 6">
              <a:extLst>
                <a:ext uri="{FF2B5EF4-FFF2-40B4-BE49-F238E27FC236}">
                  <a16:creationId xmlns:a16="http://schemas.microsoft.com/office/drawing/2014/main" id="{BEE6828B-701F-A75F-3295-FDD357A06B74}"/>
                </a:ext>
              </a:extLst>
            </p:cNvPr>
            <p:cNvSpPr/>
            <p:nvPr/>
          </p:nvSpPr>
          <p:spPr>
            <a:xfrm>
              <a:off x="193833" y="1801835"/>
              <a:ext cx="2333696" cy="430887"/>
            </a:xfrm>
            <a:prstGeom prst="rect">
              <a:avLst/>
            </a:prstGeom>
          </p:spPr>
          <p:txBody>
            <a:bodyPr wrap="square">
              <a:spAutoFit/>
            </a:bodyPr>
            <a:lstStyle/>
            <a:p>
              <a:r>
                <a:rPr lang="en-GB" sz="1500" b="1">
                  <a:solidFill>
                    <a:srgbClr val="2F528F"/>
                  </a:solidFill>
                  <a:latin typeface="Calibri" panose="020F0502020204030204" pitchFamily="34" charset="0"/>
                </a:rPr>
                <a:t>‘Continuous’ model</a:t>
              </a:r>
            </a:p>
          </p:txBody>
        </p:sp>
      </p:grpSp>
      <p:sp>
        <p:nvSpPr>
          <p:cNvPr id="10" name="TextBox 9">
            <a:extLst>
              <a:ext uri="{FF2B5EF4-FFF2-40B4-BE49-F238E27FC236}">
                <a16:creationId xmlns:a16="http://schemas.microsoft.com/office/drawing/2014/main" id="{4187BCD7-E926-5F4E-40DA-7BECB32B2C57}"/>
              </a:ext>
            </a:extLst>
          </p:cNvPr>
          <p:cNvSpPr txBox="1"/>
          <p:nvPr/>
        </p:nvSpPr>
        <p:spPr>
          <a:xfrm>
            <a:off x="1302669" y="485755"/>
            <a:ext cx="6522698" cy="415498"/>
          </a:xfrm>
          <a:prstGeom prst="rect">
            <a:avLst/>
          </a:prstGeom>
          <a:noFill/>
        </p:spPr>
        <p:txBody>
          <a:bodyPr wrap="square">
            <a:spAutoFit/>
          </a:bodyPr>
          <a:lstStyle/>
          <a:p>
            <a:r>
              <a:rPr lang="en-GB" sz="2100" u="sng">
                <a:solidFill>
                  <a:srgbClr val="2F528F"/>
                </a:solidFill>
                <a:latin typeface="Calibri" panose="020F0502020204030204" pitchFamily="34" charset="0"/>
              </a:rPr>
              <a:t>Conceptual</a:t>
            </a:r>
            <a:r>
              <a:rPr lang="en-GB" sz="2100">
                <a:solidFill>
                  <a:srgbClr val="2F528F"/>
                </a:solidFill>
                <a:latin typeface="Calibri" panose="020F0502020204030204" pitchFamily="34" charset="0"/>
              </a:rPr>
              <a:t> indexing system - </a:t>
            </a:r>
            <a:r>
              <a:rPr lang="en-GB" sz="1350">
                <a:solidFill>
                  <a:srgbClr val="2F528F"/>
                </a:solidFill>
                <a:latin typeface="Calibri" panose="020F0502020204030204" pitchFamily="34" charset="0"/>
              </a:rPr>
              <a:t>Based on ‘Generic-ness’</a:t>
            </a:r>
          </a:p>
        </p:txBody>
      </p:sp>
      <p:sp>
        <p:nvSpPr>
          <p:cNvPr id="12" name="TextBox 11">
            <a:extLst>
              <a:ext uri="{FF2B5EF4-FFF2-40B4-BE49-F238E27FC236}">
                <a16:creationId xmlns:a16="http://schemas.microsoft.com/office/drawing/2014/main" id="{462B250D-F9A2-CA1D-7E8D-3800A0B5AC88}"/>
              </a:ext>
            </a:extLst>
          </p:cNvPr>
          <p:cNvSpPr txBox="1"/>
          <p:nvPr/>
        </p:nvSpPr>
        <p:spPr>
          <a:xfrm>
            <a:off x="1837136" y="3499445"/>
            <a:ext cx="2700033" cy="507831"/>
          </a:xfrm>
          <a:prstGeom prst="rect">
            <a:avLst/>
          </a:prstGeom>
          <a:noFill/>
        </p:spPr>
        <p:txBody>
          <a:bodyPr wrap="square">
            <a:spAutoFit/>
          </a:bodyPr>
          <a:lstStyle/>
          <a:p>
            <a:r>
              <a:rPr lang="en-GB" sz="1350">
                <a:solidFill>
                  <a:srgbClr val="2F528F"/>
                </a:solidFill>
                <a:latin typeface="Calibri" panose="020F0502020204030204" pitchFamily="34" charset="0"/>
              </a:rPr>
              <a:t>Note the </a:t>
            </a:r>
            <a:r>
              <a:rPr lang="en-GB" sz="1350" i="1">
                <a:solidFill>
                  <a:srgbClr val="2F528F"/>
                </a:solidFill>
                <a:latin typeface="Calibri" panose="020F0502020204030204" pitchFamily="34" charset="0"/>
              </a:rPr>
              <a:t>Deployed Solutions</a:t>
            </a:r>
            <a:r>
              <a:rPr lang="en-GB" sz="1350">
                <a:solidFill>
                  <a:srgbClr val="2F528F"/>
                </a:solidFill>
                <a:latin typeface="Calibri" panose="020F0502020204030204" pitchFamily="34" charset="0"/>
              </a:rPr>
              <a:t> layer ... </a:t>
            </a:r>
          </a:p>
        </p:txBody>
      </p:sp>
      <p:sp>
        <p:nvSpPr>
          <p:cNvPr id="15" name="TextBox 14">
            <a:extLst>
              <a:ext uri="{FF2B5EF4-FFF2-40B4-BE49-F238E27FC236}">
                <a16:creationId xmlns:a16="http://schemas.microsoft.com/office/drawing/2014/main" id="{2FD0234F-8F7C-EC65-4CBF-4006F5B990E8}"/>
              </a:ext>
            </a:extLst>
          </p:cNvPr>
          <p:cNvSpPr txBox="1"/>
          <p:nvPr/>
        </p:nvSpPr>
        <p:spPr>
          <a:xfrm>
            <a:off x="1898028" y="3890890"/>
            <a:ext cx="3433634" cy="830997"/>
          </a:xfrm>
          <a:prstGeom prst="rect">
            <a:avLst/>
          </a:prstGeom>
          <a:noFill/>
        </p:spPr>
        <p:txBody>
          <a:bodyPr wrap="square">
            <a:spAutoFit/>
          </a:bodyPr>
          <a:lstStyle/>
          <a:p>
            <a:r>
              <a:rPr lang="en-GB" sz="1200">
                <a:solidFill>
                  <a:srgbClr val="2F528F"/>
                </a:solidFill>
                <a:latin typeface="Calibri" panose="020F0502020204030204" pitchFamily="34" charset="0"/>
              </a:rPr>
              <a:t>Example:</a:t>
            </a:r>
          </a:p>
          <a:p>
            <a:pPr marL="214313" indent="-214313">
              <a:buFont typeface="Arial" panose="020B0604020202020204" pitchFamily="34" charset="0"/>
              <a:buChar char="•"/>
            </a:pPr>
            <a:r>
              <a:rPr lang="en-GB" sz="1200" b="1">
                <a:solidFill>
                  <a:srgbClr val="2F528F"/>
                </a:solidFill>
                <a:latin typeface="Calibri" panose="020F0502020204030204" pitchFamily="34" charset="0"/>
              </a:rPr>
              <a:t>Architecture</a:t>
            </a:r>
            <a:r>
              <a:rPr lang="en-GB" sz="1200">
                <a:solidFill>
                  <a:srgbClr val="2F528F"/>
                </a:solidFill>
                <a:latin typeface="Calibri" panose="020F0502020204030204" pitchFamily="34" charset="0"/>
              </a:rPr>
              <a:t> : accounting system</a:t>
            </a:r>
          </a:p>
          <a:p>
            <a:pPr marL="214313" indent="-214313">
              <a:buFont typeface="Arial" panose="020B0604020202020204" pitchFamily="34" charset="0"/>
              <a:buChar char="•"/>
            </a:pPr>
            <a:r>
              <a:rPr lang="en-GB" sz="1200" b="1">
                <a:solidFill>
                  <a:srgbClr val="2F528F"/>
                </a:solidFill>
                <a:latin typeface="Calibri" panose="020F0502020204030204" pitchFamily="34" charset="0"/>
              </a:rPr>
              <a:t>Solutions </a:t>
            </a:r>
            <a:r>
              <a:rPr lang="en-GB" sz="1200">
                <a:solidFill>
                  <a:srgbClr val="2F528F"/>
                </a:solidFill>
                <a:latin typeface="Calibri" panose="020F0502020204030204" pitchFamily="34" charset="0"/>
              </a:rPr>
              <a:t>:  Sage, Oracle, </a:t>
            </a:r>
            <a:r>
              <a:rPr lang="en-GB" sz="1200" err="1">
                <a:solidFill>
                  <a:srgbClr val="2F528F"/>
                </a:solidFill>
                <a:latin typeface="Calibri" panose="020F0502020204030204" pitchFamily="34" charset="0"/>
              </a:rPr>
              <a:t>Compiere</a:t>
            </a:r>
            <a:r>
              <a:rPr lang="en-GB" sz="1200">
                <a:solidFill>
                  <a:srgbClr val="2F528F"/>
                </a:solidFill>
                <a:latin typeface="Calibri" panose="020F0502020204030204" pitchFamily="34" charset="0"/>
              </a:rPr>
              <a:t>, Agresso</a:t>
            </a:r>
          </a:p>
          <a:p>
            <a:pPr marL="214313" indent="-214313">
              <a:buFont typeface="Arial" panose="020B0604020202020204" pitchFamily="34" charset="0"/>
              <a:buChar char="•"/>
            </a:pPr>
            <a:r>
              <a:rPr lang="en-GB" sz="1200" b="1">
                <a:solidFill>
                  <a:srgbClr val="2F528F"/>
                </a:solidFill>
                <a:latin typeface="Calibri" panose="020F0502020204030204" pitchFamily="34" charset="0"/>
              </a:rPr>
              <a:t>Deployed </a:t>
            </a:r>
            <a:r>
              <a:rPr lang="en-GB" sz="1200">
                <a:solidFill>
                  <a:srgbClr val="2F528F"/>
                </a:solidFill>
                <a:latin typeface="Calibri" panose="020F0502020204030204" pitchFamily="34" charset="0"/>
              </a:rPr>
              <a:t>: Sage, Agresso</a:t>
            </a:r>
          </a:p>
        </p:txBody>
      </p:sp>
      <p:sp>
        <p:nvSpPr>
          <p:cNvPr id="9" name="TextBox 8">
            <a:extLst>
              <a:ext uri="{FF2B5EF4-FFF2-40B4-BE49-F238E27FC236}">
                <a16:creationId xmlns:a16="http://schemas.microsoft.com/office/drawing/2014/main" id="{93BDE1E4-82DB-E11B-559A-82A559C7600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801732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BDDE13A-24F0-46D5-B4B1-5303948B816D}"/>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Enterprise Continuum – 02/02</a:t>
            </a:r>
          </a:p>
        </p:txBody>
      </p:sp>
      <p:sp>
        <p:nvSpPr>
          <p:cNvPr id="2" name="Footer">
            <a:extLst>
              <a:ext uri="{FF2B5EF4-FFF2-40B4-BE49-F238E27FC236}">
                <a16:creationId xmlns:a16="http://schemas.microsoft.com/office/drawing/2014/main" id="{60A460F1-8B03-413B-A741-14AF3D167734}"/>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32/40</a:t>
            </a:r>
          </a:p>
        </p:txBody>
      </p:sp>
      <p:sp>
        <p:nvSpPr>
          <p:cNvPr id="3" name="Ref">
            <a:extLst>
              <a:ext uri="{FF2B5EF4-FFF2-40B4-BE49-F238E27FC236}">
                <a16:creationId xmlns:a16="http://schemas.microsoft.com/office/drawing/2014/main" id="{1C17E2CD-61A1-4830-AB66-58B4511341B3}"/>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675">
                <a:solidFill>
                  <a:schemeClr val="bg1"/>
                </a:solidFill>
                <a:latin typeface="Calibri" panose="020F0502020204030204" pitchFamily="34" charset="0"/>
                <a:cs typeface="Calibri" panose="020F0502020204030204" pitchFamily="34" charset="0"/>
              </a:rPr>
              <a:t> </a:t>
            </a:r>
            <a:r>
              <a:rPr lang="en-GB" sz="600">
                <a:solidFill>
                  <a:schemeClr val="bg1"/>
                </a:solidFill>
              </a:rPr>
              <a:t>Standard – Architecture Content : Page 85 : §6.2</a:t>
            </a:r>
            <a:endParaRPr lang="en-GB" sz="675">
              <a:solidFill>
                <a:schemeClr val="bg1"/>
              </a:solidFill>
              <a:latin typeface="Calibri" panose="020F0502020204030204" pitchFamily="34" charset="0"/>
              <a:cs typeface="Calibri" panose="020F0502020204030204" pitchFamily="34" charset="0"/>
            </a:endParaRPr>
          </a:p>
        </p:txBody>
      </p:sp>
      <p:pic>
        <p:nvPicPr>
          <p:cNvPr id="4" name="Picture 3" descr="Screen Clipping">
            <a:extLst>
              <a:ext uri="{FF2B5EF4-FFF2-40B4-BE49-F238E27FC236}">
                <a16:creationId xmlns:a16="http://schemas.microsoft.com/office/drawing/2014/main" id="{7C34D4F1-C5F7-431B-960A-95A41737B6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100" y="1241822"/>
            <a:ext cx="8509104" cy="3457178"/>
          </a:xfrm>
          <a:prstGeom prst="rect">
            <a:avLst/>
          </a:prstGeom>
          <a:ln w="19050">
            <a:solidFill>
              <a:srgbClr val="002060"/>
            </a:solidFill>
          </a:ln>
        </p:spPr>
      </p:pic>
      <p:sp>
        <p:nvSpPr>
          <p:cNvPr id="6" name="Rectangle 5">
            <a:extLst>
              <a:ext uri="{FF2B5EF4-FFF2-40B4-BE49-F238E27FC236}">
                <a16:creationId xmlns:a16="http://schemas.microsoft.com/office/drawing/2014/main" id="{1F1E7F17-D5BC-4B9A-B67A-161C40123843}"/>
              </a:ext>
            </a:extLst>
          </p:cNvPr>
          <p:cNvSpPr/>
          <p:nvPr/>
        </p:nvSpPr>
        <p:spPr>
          <a:xfrm>
            <a:off x="339532" y="519522"/>
            <a:ext cx="8334672" cy="415498"/>
          </a:xfrm>
          <a:prstGeom prst="rect">
            <a:avLst/>
          </a:prstGeom>
        </p:spPr>
        <p:txBody>
          <a:bodyPr wrap="square">
            <a:spAutoFit/>
          </a:bodyPr>
          <a:lstStyle/>
          <a:p>
            <a:r>
              <a:rPr lang="en-GB" sz="2100" u="sng">
                <a:solidFill>
                  <a:srgbClr val="2F528F"/>
                </a:solidFill>
                <a:latin typeface="Calibri" panose="020F0502020204030204" pitchFamily="34" charset="0"/>
              </a:rPr>
              <a:t>Conceptual</a:t>
            </a:r>
            <a:r>
              <a:rPr lang="en-GB" sz="2100">
                <a:solidFill>
                  <a:srgbClr val="2F528F"/>
                </a:solidFill>
                <a:latin typeface="Calibri" panose="020F0502020204030204" pitchFamily="34" charset="0"/>
              </a:rPr>
              <a:t> indexing system</a:t>
            </a:r>
            <a:endParaRPr lang="en-GB" sz="1350">
              <a:solidFill>
                <a:srgbClr val="2F528F"/>
              </a:solidFill>
              <a:latin typeface="Calibri" panose="020F0502020204030204" pitchFamily="34" charset="0"/>
            </a:endParaRPr>
          </a:p>
        </p:txBody>
      </p:sp>
      <p:sp>
        <p:nvSpPr>
          <p:cNvPr id="8" name="TextBox 7">
            <a:extLst>
              <a:ext uri="{FF2B5EF4-FFF2-40B4-BE49-F238E27FC236}">
                <a16:creationId xmlns:a16="http://schemas.microsoft.com/office/drawing/2014/main" id="{6866D7AC-061F-B280-8F1F-3F5BC0127E4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
        <p:nvSpPr>
          <p:cNvPr id="9" name="Rectangle 8">
            <a:extLst>
              <a:ext uri="{FF2B5EF4-FFF2-40B4-BE49-F238E27FC236}">
                <a16:creationId xmlns:a16="http://schemas.microsoft.com/office/drawing/2014/main" id="{69EA5D83-4470-3BCB-7153-3A937B0257B3}"/>
              </a:ext>
            </a:extLst>
          </p:cNvPr>
          <p:cNvSpPr/>
          <p:nvPr/>
        </p:nvSpPr>
        <p:spPr>
          <a:xfrm>
            <a:off x="0" y="901253"/>
            <a:ext cx="1917687" cy="323165"/>
          </a:xfrm>
          <a:prstGeom prst="rect">
            <a:avLst/>
          </a:prstGeom>
        </p:spPr>
        <p:txBody>
          <a:bodyPr wrap="square">
            <a:spAutoFit/>
          </a:bodyPr>
          <a:lstStyle/>
          <a:p>
            <a:r>
              <a:rPr lang="en-GB" sz="1500" b="1">
                <a:solidFill>
                  <a:srgbClr val="2F528F"/>
                </a:solidFill>
                <a:latin typeface="Calibri" panose="020F0502020204030204" pitchFamily="34" charset="0"/>
              </a:rPr>
              <a:t>‘Continuous’ model</a:t>
            </a:r>
          </a:p>
        </p:txBody>
      </p:sp>
    </p:spTree>
    <p:extLst>
      <p:ext uri="{BB962C8B-B14F-4D97-AF65-F5344CB8AC3E}">
        <p14:creationId xmlns:p14="http://schemas.microsoft.com/office/powerpoint/2010/main" val="3730135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3E76037-D5F2-4E90-8DBD-4D32F0B4DC1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Repository – 02/02</a:t>
            </a:r>
          </a:p>
        </p:txBody>
      </p:sp>
      <p:sp>
        <p:nvSpPr>
          <p:cNvPr id="8" name="Footer">
            <a:extLst>
              <a:ext uri="{FF2B5EF4-FFF2-40B4-BE49-F238E27FC236}">
                <a16:creationId xmlns:a16="http://schemas.microsoft.com/office/drawing/2014/main" id="{49FE316E-E7D3-4DAC-A957-2E7B7C4C803E}"/>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35/40</a:t>
            </a:r>
          </a:p>
        </p:txBody>
      </p:sp>
      <p:sp>
        <p:nvSpPr>
          <p:cNvPr id="3" name="Ref">
            <a:extLst>
              <a:ext uri="{FF2B5EF4-FFF2-40B4-BE49-F238E27FC236}">
                <a16:creationId xmlns:a16="http://schemas.microsoft.com/office/drawing/2014/main" id="{18046706-54D7-4C04-8EA0-95E62C6EE74E}"/>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A Practitioners’ Approach to Developing Enterprise Architecture Following the ADM : Page 28 : §5.1</a:t>
            </a:r>
          </a:p>
        </p:txBody>
      </p:sp>
      <p:graphicFrame>
        <p:nvGraphicFramePr>
          <p:cNvPr id="9" name="Content Placeholder 2">
            <a:extLst>
              <a:ext uri="{FF2B5EF4-FFF2-40B4-BE49-F238E27FC236}">
                <a16:creationId xmlns:a16="http://schemas.microsoft.com/office/drawing/2014/main" id="{22397FD9-F1BE-7E13-2AC5-752A5392D323}"/>
              </a:ext>
            </a:extLst>
          </p:cNvPr>
          <p:cNvGraphicFramePr>
            <a:graphicFrameLocks/>
          </p:cNvGraphicFramePr>
          <p:nvPr/>
        </p:nvGraphicFramePr>
        <p:xfrm>
          <a:off x="0" y="1277329"/>
          <a:ext cx="9000309" cy="2695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C4EEE352-68E1-4F58-34F0-2F826AFF581B}"/>
              </a:ext>
            </a:extLst>
          </p:cNvPr>
          <p:cNvSpPr/>
          <p:nvPr/>
        </p:nvSpPr>
        <p:spPr>
          <a:xfrm>
            <a:off x="1499808" y="919433"/>
            <a:ext cx="6392451" cy="369332"/>
          </a:xfrm>
          <a:prstGeom prst="rect">
            <a:avLst/>
          </a:prstGeom>
        </p:spPr>
        <p:txBody>
          <a:bodyPr wrap="square">
            <a:spAutoFit/>
          </a:bodyPr>
          <a:lstStyle/>
          <a:p>
            <a:pPr lvl="0"/>
            <a:r>
              <a:rPr lang="en-GB" b="1"/>
              <a:t>Comprises (including)</a:t>
            </a:r>
            <a:endParaRPr lang="en-US" b="1"/>
          </a:p>
        </p:txBody>
      </p:sp>
      <p:sp>
        <p:nvSpPr>
          <p:cNvPr id="11" name="Rounded Rectangle 71">
            <a:extLst>
              <a:ext uri="{FF2B5EF4-FFF2-40B4-BE49-F238E27FC236}">
                <a16:creationId xmlns:a16="http://schemas.microsoft.com/office/drawing/2014/main" id="{6D648088-A9A0-DC0F-796E-968390BC1959}"/>
              </a:ext>
            </a:extLst>
          </p:cNvPr>
          <p:cNvSpPr/>
          <p:nvPr/>
        </p:nvSpPr>
        <p:spPr>
          <a:xfrm>
            <a:off x="1011382" y="3866170"/>
            <a:ext cx="6723593" cy="631888"/>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50">
                <a:solidFill>
                  <a:srgbClr val="2F528F"/>
                </a:solidFill>
                <a:latin typeface="Calibri" panose="020F0502020204030204" pitchFamily="34" charset="0"/>
              </a:rPr>
              <a:t>Typically, these are implemented by a modelling and analytic tool, </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and a file repository.</a:t>
            </a:r>
          </a:p>
        </p:txBody>
      </p:sp>
      <p:sp>
        <p:nvSpPr>
          <p:cNvPr id="2" name="TextBox 1">
            <a:extLst>
              <a:ext uri="{FF2B5EF4-FFF2-40B4-BE49-F238E27FC236}">
                <a16:creationId xmlns:a16="http://schemas.microsoft.com/office/drawing/2014/main" id="{0F4B0E27-E656-4BC5-B89F-0349FA295F7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797251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342AE7EE-7F37-4EFF-9328-C403B285F38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Repository – 01/02</a:t>
            </a:r>
          </a:p>
        </p:txBody>
      </p:sp>
      <p:sp>
        <p:nvSpPr>
          <p:cNvPr id="9" name="Footer">
            <a:extLst>
              <a:ext uri="{FF2B5EF4-FFF2-40B4-BE49-F238E27FC236}">
                <a16:creationId xmlns:a16="http://schemas.microsoft.com/office/drawing/2014/main" id="{72B35CBC-42D4-4424-A172-EBA63EF5F4D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34/40</a:t>
            </a:r>
          </a:p>
        </p:txBody>
      </p:sp>
      <p:sp>
        <p:nvSpPr>
          <p:cNvPr id="3" name="Ref">
            <a:extLst>
              <a:ext uri="{FF2B5EF4-FFF2-40B4-BE49-F238E27FC236}">
                <a16:creationId xmlns:a16="http://schemas.microsoft.com/office/drawing/2014/main" id="{4B48966E-0884-47B3-B999-150B4A49B84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27 : §3.11</a:t>
            </a:r>
          </a:p>
        </p:txBody>
      </p:sp>
      <p:sp>
        <p:nvSpPr>
          <p:cNvPr id="8" name="TextBox 7">
            <a:extLst>
              <a:ext uri="{FF2B5EF4-FFF2-40B4-BE49-F238E27FC236}">
                <a16:creationId xmlns:a16="http://schemas.microsoft.com/office/drawing/2014/main" id="{E5FA62CD-0E4E-49BB-B120-FA459CBAB77F}"/>
              </a:ext>
            </a:extLst>
          </p:cNvPr>
          <p:cNvSpPr txBox="1"/>
          <p:nvPr/>
        </p:nvSpPr>
        <p:spPr>
          <a:xfrm>
            <a:off x="281305" y="674726"/>
            <a:ext cx="2135716" cy="3254737"/>
          </a:xfrm>
          <a:prstGeom prst="rect">
            <a:avLst/>
          </a:prstGeom>
          <a:noFill/>
        </p:spPr>
        <p:txBody>
          <a:bodyPr wrap="square">
            <a:spAutoFit/>
          </a:bodyPr>
          <a:lstStyle/>
          <a:p>
            <a:r>
              <a:rPr lang="en-GB" b="1">
                <a:solidFill>
                  <a:srgbClr val="2F528F"/>
                </a:solidFill>
                <a:latin typeface="Calibri" panose="020F0502020204030204" pitchFamily="34" charset="0"/>
              </a:rPr>
              <a:t>Conceptual</a:t>
            </a:r>
            <a:endParaRPr lang="en-GB" sz="1500" b="1">
              <a:solidFill>
                <a:srgbClr val="2F528F"/>
              </a:solidFill>
              <a:latin typeface="Calibri" panose="020F0502020204030204" pitchFamily="34" charset="0"/>
            </a:endParaRP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effective management and leverage of architectural work products</a:t>
            </a:r>
          </a:p>
          <a:p>
            <a:r>
              <a:rPr lang="en-GB" sz="1350">
                <a:solidFill>
                  <a:srgbClr val="2F528F"/>
                </a:solidFill>
                <a:latin typeface="Calibri" panose="020F0502020204030204" pitchFamily="34" charset="0"/>
              </a:rPr>
              <a:t>requires a formal taxonomy for different types of architectural assets alongside dedicated</a:t>
            </a:r>
          </a:p>
          <a:p>
            <a:r>
              <a:rPr lang="en-GB" sz="1350">
                <a:solidFill>
                  <a:srgbClr val="2F528F"/>
                </a:solidFill>
                <a:latin typeface="Calibri" panose="020F0502020204030204" pitchFamily="34" charset="0"/>
              </a:rPr>
              <a:t>processes and tools for architectural content storage.</a:t>
            </a:r>
          </a:p>
        </p:txBody>
      </p:sp>
      <p:sp>
        <p:nvSpPr>
          <p:cNvPr id="2" name="TextBox 1">
            <a:extLst>
              <a:ext uri="{FF2B5EF4-FFF2-40B4-BE49-F238E27FC236}">
                <a16:creationId xmlns:a16="http://schemas.microsoft.com/office/drawing/2014/main" id="{50B7B7EB-4926-16D7-0162-55745FE3C0C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pic>
        <p:nvPicPr>
          <p:cNvPr id="6" name="Picture 2">
            <a:extLst>
              <a:ext uri="{FF2B5EF4-FFF2-40B4-BE49-F238E27FC236}">
                <a16:creationId xmlns:a16="http://schemas.microsoft.com/office/drawing/2014/main" id="{3D17C939-FCF4-777F-4EFD-0C06530B59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8107" y="841897"/>
            <a:ext cx="4709406" cy="3780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885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24110F6-F8C9-4978-BAAF-238E1DBA06EB}"/>
              </a:ext>
            </a:extLst>
          </p:cNvPr>
          <p:cNvSpPr>
            <a:spLocks noGrp="1"/>
          </p:cNvSpPr>
          <p:nvPr>
            <p:ph type="title"/>
          </p:nvPr>
        </p:nvSpPr>
        <p:spPr>
          <a:xfrm>
            <a:off x="165100" y="88900"/>
            <a:ext cx="7404100" cy="406400"/>
          </a:xfrm>
        </p:spPr>
        <p:txBody>
          <a:bodyPr>
            <a:normAutofit/>
          </a:bodyPr>
          <a:lstStyle/>
          <a:p>
            <a:r>
              <a:rPr lang="en-GB">
                <a:solidFill>
                  <a:srgbClr val="2F528F"/>
                </a:solidFill>
              </a:rPr>
              <a:t>TOGAF Metamodel </a:t>
            </a:r>
          </a:p>
        </p:txBody>
      </p:sp>
      <p:sp>
        <p:nvSpPr>
          <p:cNvPr id="4" name="Footer">
            <a:extLst>
              <a:ext uri="{FF2B5EF4-FFF2-40B4-BE49-F238E27FC236}">
                <a16:creationId xmlns:a16="http://schemas.microsoft.com/office/drawing/2014/main" id="{6779CD79-33A9-423F-9545-E6E189DDAA33}"/>
              </a:ext>
            </a:extLst>
          </p:cNvPr>
          <p:cNvSpPr>
            <a:spLocks noGrp="1"/>
          </p:cNvSpPr>
          <p:nvPr>
            <p:ph type="ftr" sz="quarter" idx="10"/>
          </p:nvPr>
        </p:nvSpPr>
        <p:spPr>
          <a:xfrm>
            <a:off x="7315200" y="4826000"/>
            <a:ext cx="444500" cy="304800"/>
          </a:xfrm>
        </p:spPr>
        <p:txBody>
          <a:bodyPr/>
          <a:lstStyle/>
          <a:p>
            <a:pPr defTabSz="342900">
              <a:defRPr/>
            </a:pPr>
            <a:r>
              <a:rPr lang="en-GB">
                <a:cs typeface="Arial"/>
              </a:rPr>
              <a:t>4/38</a:t>
            </a:r>
          </a:p>
        </p:txBody>
      </p:sp>
      <p:sp>
        <p:nvSpPr>
          <p:cNvPr id="3" name="Ref">
            <a:extLst>
              <a:ext uri="{FF2B5EF4-FFF2-40B4-BE49-F238E27FC236}">
                <a16:creationId xmlns:a16="http://schemas.microsoft.com/office/drawing/2014/main" id="{F08653C3-7701-4EB1-88FD-FB8C931BF3C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The TOGAF Leader’s Guide to Establishing and Evolving an EA Capability : Page 54 : §8.3</a:t>
            </a:r>
          </a:p>
        </p:txBody>
      </p:sp>
      <p:graphicFrame>
        <p:nvGraphicFramePr>
          <p:cNvPr id="6" name="Content Placeholder 2">
            <a:extLst>
              <a:ext uri="{FF2B5EF4-FFF2-40B4-BE49-F238E27FC236}">
                <a16:creationId xmlns:a16="http://schemas.microsoft.com/office/drawing/2014/main" id="{A5CC98A8-A042-9A5E-4FA6-2809C4BDC1C0}"/>
              </a:ext>
            </a:extLst>
          </p:cNvPr>
          <p:cNvGraphicFramePr>
            <a:graphicFrameLocks/>
          </p:cNvGraphicFramePr>
          <p:nvPr/>
        </p:nvGraphicFramePr>
        <p:xfrm>
          <a:off x="111095" y="1095653"/>
          <a:ext cx="8713053" cy="2952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C8AE876F-894F-89CD-EDCF-383DA9749555}"/>
              </a:ext>
            </a:extLst>
          </p:cNvPr>
          <p:cNvSpPr txBox="1"/>
          <p:nvPr/>
        </p:nvSpPr>
        <p:spPr>
          <a:xfrm>
            <a:off x="519723" y="727897"/>
            <a:ext cx="8104554" cy="761747"/>
          </a:xfrm>
          <a:prstGeom prst="rect">
            <a:avLst/>
          </a:prstGeom>
          <a:noFill/>
        </p:spPr>
        <p:txBody>
          <a:bodyPr wrap="square">
            <a:spAutoFit/>
          </a:bodyPr>
          <a:lstStyle/>
          <a:p>
            <a:pPr algn="ctr"/>
            <a:r>
              <a:rPr lang="en-GB" sz="1500" b="1">
                <a:solidFill>
                  <a:srgbClr val="2F528F"/>
                </a:solidFill>
                <a:latin typeface="Calibri" panose="020F0502020204030204" pitchFamily="34" charset="0"/>
                <a:cs typeface="Calibri" panose="020F0502020204030204" pitchFamily="34" charset="0"/>
              </a:rPr>
              <a:t>The Content Framework is used to structure architectural information</a:t>
            </a:r>
            <a:br>
              <a:rPr lang="en-GB" sz="1500" b="1">
                <a:solidFill>
                  <a:srgbClr val="2F528F"/>
                </a:solidFill>
                <a:latin typeface="Calibri" panose="020F0502020204030204" pitchFamily="34" charset="0"/>
                <a:cs typeface="Calibri" panose="020F0502020204030204" pitchFamily="34" charset="0"/>
              </a:rPr>
            </a:br>
            <a:r>
              <a:rPr lang="en-GB" sz="1500" b="1">
                <a:solidFill>
                  <a:srgbClr val="2F528F"/>
                </a:solidFill>
                <a:latin typeface="Calibri" panose="020F0502020204030204" pitchFamily="34" charset="0"/>
                <a:cs typeface="Calibri" panose="020F0502020204030204" pitchFamily="34" charset="0"/>
              </a:rPr>
              <a:t> in an orderly way</a:t>
            </a:r>
            <a:br>
              <a:rPr lang="en-GB" sz="1350" b="1">
                <a:solidFill>
                  <a:srgbClr val="2F528F"/>
                </a:solidFill>
                <a:latin typeface="Calibri" panose="020F0502020204030204" pitchFamily="34" charset="0"/>
                <a:cs typeface="Calibri" panose="020F0502020204030204" pitchFamily="34" charset="0"/>
              </a:rPr>
            </a:br>
            <a:endParaRPr lang="en-GB" sz="1350" b="1">
              <a:solidFill>
                <a:srgbClr val="2F528F"/>
              </a:solidFill>
              <a:latin typeface="Calibri" panose="020F0502020204030204" pitchFamily="34" charset="0"/>
              <a:cs typeface="Calibri" panose="020F0502020204030204" pitchFamily="34" charset="0"/>
            </a:endParaRPr>
          </a:p>
        </p:txBody>
      </p:sp>
      <p:sp>
        <p:nvSpPr>
          <p:cNvPr id="8" name="Rounded Rectangle 71">
            <a:extLst>
              <a:ext uri="{FF2B5EF4-FFF2-40B4-BE49-F238E27FC236}">
                <a16:creationId xmlns:a16="http://schemas.microsoft.com/office/drawing/2014/main" id="{C2D8886F-A483-4162-B0A3-09E6A38BB548}"/>
              </a:ext>
            </a:extLst>
          </p:cNvPr>
          <p:cNvSpPr/>
          <p:nvPr/>
        </p:nvSpPr>
        <p:spPr>
          <a:xfrm>
            <a:off x="1394781" y="3726654"/>
            <a:ext cx="6723593" cy="726932"/>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13" indent="-214313">
              <a:buFont typeface="Courier New" panose="02070309020205020404" pitchFamily="49" charset="0"/>
              <a:buChar char="o"/>
            </a:pPr>
            <a:r>
              <a:rPr lang="en-GB" sz="1350">
                <a:solidFill>
                  <a:srgbClr val="2F528F"/>
                </a:solidFill>
                <a:latin typeface="Calibri" panose="020F0502020204030204" pitchFamily="34" charset="0"/>
                <a:cs typeface="Calibri" panose="020F0502020204030204" pitchFamily="34" charset="0"/>
              </a:rPr>
              <a:t>The TOGAF Enterprise Metamodel provides a list of common </a:t>
            </a:r>
          </a:p>
          <a:p>
            <a:pPr marL="557213" lvl="1" indent="-214313">
              <a:buFont typeface="Arial" panose="020B0604020202020204" pitchFamily="34" charset="0"/>
              <a:buChar char="•"/>
            </a:pPr>
            <a:r>
              <a:rPr lang="en-GB" sz="1350">
                <a:solidFill>
                  <a:srgbClr val="2F528F"/>
                </a:solidFill>
                <a:latin typeface="Calibri" panose="020F0502020204030204" pitchFamily="34" charset="0"/>
                <a:cs typeface="Calibri" panose="020F0502020204030204" pitchFamily="34" charset="0"/>
              </a:rPr>
              <a:t>Components </a:t>
            </a:r>
          </a:p>
          <a:p>
            <a:pPr marL="557213" lvl="1" indent="-214313">
              <a:buFont typeface="Arial" panose="020B0604020202020204" pitchFamily="34" charset="0"/>
              <a:buChar char="•"/>
            </a:pPr>
            <a:r>
              <a:rPr lang="en-GB" sz="1350">
                <a:solidFill>
                  <a:srgbClr val="2F528F"/>
                </a:solidFill>
                <a:latin typeface="Calibri" panose="020F0502020204030204" pitchFamily="34" charset="0"/>
                <a:cs typeface="Calibri" panose="020F0502020204030204" pitchFamily="34" charset="0"/>
              </a:rPr>
              <a:t>Relationships </a:t>
            </a:r>
          </a:p>
        </p:txBody>
      </p:sp>
      <p:sp>
        <p:nvSpPr>
          <p:cNvPr id="5" name="TextBox 4">
            <a:extLst>
              <a:ext uri="{FF2B5EF4-FFF2-40B4-BE49-F238E27FC236}">
                <a16:creationId xmlns:a16="http://schemas.microsoft.com/office/drawing/2014/main" id="{352A1FA1-21D2-BC86-661D-CD30B847E93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9" name="TextBox 8">
            <a:extLst>
              <a:ext uri="{FF2B5EF4-FFF2-40B4-BE49-F238E27FC236}">
                <a16:creationId xmlns:a16="http://schemas.microsoft.com/office/drawing/2014/main" id="{FFAE598E-45B6-7293-5BEA-B0D178FEEB0C}"/>
              </a:ext>
            </a:extLst>
          </p:cNvPr>
          <p:cNvSpPr txBox="1"/>
          <p:nvPr/>
        </p:nvSpPr>
        <p:spPr>
          <a:xfrm>
            <a:off x="2826103" y="5425261"/>
            <a:ext cx="3790697" cy="430887"/>
          </a:xfrm>
          <a:prstGeom prst="rect">
            <a:avLst/>
          </a:prstGeom>
          <a:noFill/>
        </p:spPr>
        <p:txBody>
          <a:bodyPr wrap="square" rtlCol="0">
            <a:spAutoFit/>
          </a:bodyPr>
          <a:lstStyle/>
          <a:p>
            <a:pPr algn="l"/>
            <a:r>
              <a:rPr lang="en-GB" sz="1100" i="1">
                <a:solidFill>
                  <a:srgbClr val="FF0000"/>
                </a:solidFill>
              </a:rPr>
              <a:t>Content Metamodel 1 changed to Content Framework (V10)</a:t>
            </a:r>
          </a:p>
          <a:p>
            <a:pPr algn="l"/>
            <a:r>
              <a:rPr lang="en-GB" sz="1100" i="1">
                <a:solidFill>
                  <a:srgbClr val="FF0000"/>
                </a:solidFill>
              </a:rPr>
              <a:t>Content Metamodel 2 changed to Enterprise Metamodel (V10)</a:t>
            </a:r>
          </a:p>
        </p:txBody>
      </p:sp>
    </p:spTree>
    <p:extLst>
      <p:ext uri="{BB962C8B-B14F-4D97-AF65-F5344CB8AC3E}">
        <p14:creationId xmlns:p14="http://schemas.microsoft.com/office/powerpoint/2010/main" val="3316116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FB719EA-980F-426C-B6B2-9D79714110C6}"/>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The TOGAF Content Framework</a:t>
            </a:r>
          </a:p>
        </p:txBody>
      </p:sp>
      <p:sp>
        <p:nvSpPr>
          <p:cNvPr id="12" name="Footer">
            <a:extLst>
              <a:ext uri="{FF2B5EF4-FFF2-40B4-BE49-F238E27FC236}">
                <a16:creationId xmlns:a16="http://schemas.microsoft.com/office/drawing/2014/main" id="{3FB281DB-8A47-4032-943C-2E159287205B}"/>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36/40</a:t>
            </a:r>
          </a:p>
        </p:txBody>
      </p:sp>
      <p:sp>
        <p:nvSpPr>
          <p:cNvPr id="3" name="Ref">
            <a:extLst>
              <a:ext uri="{FF2B5EF4-FFF2-40B4-BE49-F238E27FC236}">
                <a16:creationId xmlns:a16="http://schemas.microsoft.com/office/drawing/2014/main" id="{8B93DC5F-A832-4D2C-89FD-48270250C80C}"/>
              </a:ext>
            </a:extLst>
          </p:cNvPr>
          <p:cNvSpPr/>
          <p:nvPr/>
        </p:nvSpPr>
        <p:spPr>
          <a:xfrm>
            <a:off x="1524000" y="484191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Introduction and Core Concepts : Page 29 : §3.12</a:t>
            </a:r>
          </a:p>
        </p:txBody>
      </p:sp>
      <p:sp>
        <p:nvSpPr>
          <p:cNvPr id="11" name="TextBox 10">
            <a:extLst>
              <a:ext uri="{FF2B5EF4-FFF2-40B4-BE49-F238E27FC236}">
                <a16:creationId xmlns:a16="http://schemas.microsoft.com/office/drawing/2014/main" id="{32915618-578D-4E7C-8ED7-443614693A9A}"/>
              </a:ext>
            </a:extLst>
          </p:cNvPr>
          <p:cNvSpPr txBox="1"/>
          <p:nvPr/>
        </p:nvSpPr>
        <p:spPr>
          <a:xfrm>
            <a:off x="57458" y="790688"/>
            <a:ext cx="1673444" cy="3785652"/>
          </a:xfrm>
          <a:prstGeom prst="rect">
            <a:avLst/>
          </a:prstGeom>
          <a:noFill/>
        </p:spPr>
        <p:txBody>
          <a:bodyPr wrap="square">
            <a:spAutoFit/>
          </a:bodyPr>
          <a:lstStyle/>
          <a:p>
            <a:pPr marL="214313" indent="-214313">
              <a:buFont typeface="Courier New" panose="02070309020205020404" pitchFamily="49" charset="0"/>
              <a:buChar char="o"/>
            </a:pPr>
            <a:r>
              <a:rPr lang="en-GB" sz="1200">
                <a:solidFill>
                  <a:srgbClr val="2F528F"/>
                </a:solidFill>
                <a:latin typeface="Calibri" panose="020F0502020204030204" pitchFamily="34" charset="0"/>
              </a:rPr>
              <a:t>Detailed model of architectural work products</a:t>
            </a:r>
            <a:br>
              <a:rPr lang="en-GB" sz="1200">
                <a:solidFill>
                  <a:srgbClr val="2F528F"/>
                </a:solidFill>
                <a:latin typeface="Calibri" panose="020F0502020204030204" pitchFamily="34" charset="0"/>
              </a:rPr>
            </a:br>
            <a:endParaRPr lang="en-GB" sz="12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200">
                <a:solidFill>
                  <a:srgbClr val="2F528F"/>
                </a:solidFill>
                <a:latin typeface="Calibri" panose="020F0502020204030204" pitchFamily="34" charset="0"/>
              </a:rPr>
              <a:t>Drives consistency in the outputs created during the ADM</a:t>
            </a:r>
            <a:br>
              <a:rPr lang="en-GB" sz="1200">
                <a:solidFill>
                  <a:srgbClr val="2F528F"/>
                </a:solidFill>
                <a:latin typeface="Calibri" panose="020F0502020204030204" pitchFamily="34" charset="0"/>
              </a:rPr>
            </a:br>
            <a:endParaRPr lang="en-GB" sz="12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200">
                <a:solidFill>
                  <a:srgbClr val="2F528F"/>
                </a:solidFill>
                <a:latin typeface="Calibri" panose="020F0502020204030204" pitchFamily="34" charset="0"/>
              </a:rPr>
              <a:t>A comprehensive checklist of  potential output</a:t>
            </a:r>
            <a:br>
              <a:rPr lang="en-GB" sz="1200">
                <a:solidFill>
                  <a:srgbClr val="2F528F"/>
                </a:solidFill>
                <a:latin typeface="Calibri" panose="020F0502020204030204" pitchFamily="34" charset="0"/>
              </a:rPr>
            </a:br>
            <a:endParaRPr lang="en-GB" sz="12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200">
                <a:solidFill>
                  <a:srgbClr val="2F528F"/>
                </a:solidFill>
                <a:latin typeface="Calibri" panose="020F0502020204030204" pitchFamily="34" charset="0"/>
              </a:rPr>
              <a:t>Reduces the risk of gaps within the final deliverables</a:t>
            </a:r>
            <a:br>
              <a:rPr lang="en-GB" sz="1200">
                <a:solidFill>
                  <a:srgbClr val="2F528F"/>
                </a:solidFill>
                <a:latin typeface="Calibri" panose="020F0502020204030204" pitchFamily="34" charset="0"/>
              </a:rPr>
            </a:br>
            <a:endParaRPr lang="en-GB" sz="12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200">
                <a:solidFill>
                  <a:srgbClr val="2F528F"/>
                </a:solidFill>
                <a:latin typeface="Calibri" panose="020F0502020204030204" pitchFamily="34" charset="0"/>
              </a:rPr>
              <a:t>Mandates standard architecture  deliverables</a:t>
            </a:r>
          </a:p>
        </p:txBody>
      </p:sp>
      <p:sp>
        <p:nvSpPr>
          <p:cNvPr id="6" name="TextBox 5">
            <a:extLst>
              <a:ext uri="{FF2B5EF4-FFF2-40B4-BE49-F238E27FC236}">
                <a16:creationId xmlns:a16="http://schemas.microsoft.com/office/drawing/2014/main" id="{A65CFA67-741F-591C-DE62-A0F3B23CFCF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pic>
        <p:nvPicPr>
          <p:cNvPr id="10" name="Picture 2">
            <a:extLst>
              <a:ext uri="{FF2B5EF4-FFF2-40B4-BE49-F238E27FC236}">
                <a16:creationId xmlns:a16="http://schemas.microsoft.com/office/drawing/2014/main" id="{93A650F9-A917-F6BC-EE5F-C5C786246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8791" y="790688"/>
            <a:ext cx="5702109" cy="339677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C1FDE79-5581-2FDD-6A9B-028FE0EB2628}"/>
              </a:ext>
            </a:extLst>
          </p:cNvPr>
          <p:cNvSpPr txBox="1"/>
          <p:nvPr/>
        </p:nvSpPr>
        <p:spPr>
          <a:xfrm>
            <a:off x="2826103" y="5425261"/>
            <a:ext cx="3790697" cy="261610"/>
          </a:xfrm>
          <a:prstGeom prst="rect">
            <a:avLst/>
          </a:prstGeom>
          <a:noFill/>
        </p:spPr>
        <p:txBody>
          <a:bodyPr wrap="square" rtlCol="0">
            <a:spAutoFit/>
          </a:bodyPr>
          <a:lstStyle/>
          <a:p>
            <a:pPr algn="l"/>
            <a:r>
              <a:rPr lang="en-GB" sz="1100" i="1">
                <a:solidFill>
                  <a:srgbClr val="FF0000"/>
                </a:solidFill>
              </a:rPr>
              <a:t>Replaced old Content Framework with V10 version section 3.12</a:t>
            </a:r>
          </a:p>
        </p:txBody>
      </p:sp>
    </p:spTree>
    <p:extLst>
      <p:ext uri="{BB962C8B-B14F-4D97-AF65-F5344CB8AC3E}">
        <p14:creationId xmlns:p14="http://schemas.microsoft.com/office/powerpoint/2010/main" val="640240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C0BEF99-20C5-405E-ADB0-511FCD5797D2}"/>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The Enterprise Metamodel – 01/02</a:t>
            </a:r>
          </a:p>
        </p:txBody>
      </p:sp>
      <p:sp>
        <p:nvSpPr>
          <p:cNvPr id="6" name="Footer">
            <a:extLst>
              <a:ext uri="{FF2B5EF4-FFF2-40B4-BE49-F238E27FC236}">
                <a16:creationId xmlns:a16="http://schemas.microsoft.com/office/drawing/2014/main" id="{E6A774C5-E263-4F84-908D-3B689C613879}"/>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37/40</a:t>
            </a:r>
          </a:p>
        </p:txBody>
      </p:sp>
      <p:sp>
        <p:nvSpPr>
          <p:cNvPr id="3" name="Ref">
            <a:extLst>
              <a:ext uri="{FF2B5EF4-FFF2-40B4-BE49-F238E27FC236}">
                <a16:creationId xmlns:a16="http://schemas.microsoft.com/office/drawing/2014/main" id="{F08653C3-7701-4EB1-88FD-FB8C931BF3C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n-GB" sz="675">
                <a:solidFill>
                  <a:schemeClr val="bg1"/>
                </a:solidFill>
                <a:latin typeface="Calibri" panose="020F0502020204030204" pitchFamily="34" charset="0"/>
                <a:cs typeface="Calibri" panose="020F0502020204030204" pitchFamily="34" charset="0"/>
              </a:rPr>
              <a:t> The TOGAF Leader’s Guide to Establishing and Evolving an EA Capability : Page 54 : §8.3</a:t>
            </a:r>
          </a:p>
        </p:txBody>
      </p:sp>
      <p:pic>
        <p:nvPicPr>
          <p:cNvPr id="4" name="Picture 3">
            <a:extLst>
              <a:ext uri="{FF2B5EF4-FFF2-40B4-BE49-F238E27FC236}">
                <a16:creationId xmlns:a16="http://schemas.microsoft.com/office/drawing/2014/main" id="{A69C6CF0-D5D2-45D0-A02D-BD7C0E8500EA}"/>
              </a:ext>
            </a:extLst>
          </p:cNvPr>
          <p:cNvPicPr>
            <a:picLocks noChangeAspect="1"/>
          </p:cNvPicPr>
          <p:nvPr/>
        </p:nvPicPr>
        <p:blipFill>
          <a:blip r:embed="rId3"/>
          <a:stretch>
            <a:fillRect/>
          </a:stretch>
        </p:blipFill>
        <p:spPr>
          <a:xfrm>
            <a:off x="284813" y="712050"/>
            <a:ext cx="8551889" cy="3890850"/>
          </a:xfrm>
          <a:prstGeom prst="rect">
            <a:avLst/>
          </a:prstGeom>
        </p:spPr>
      </p:pic>
      <p:sp>
        <p:nvSpPr>
          <p:cNvPr id="2" name="TextBox 1">
            <a:extLst>
              <a:ext uri="{FF2B5EF4-FFF2-40B4-BE49-F238E27FC236}">
                <a16:creationId xmlns:a16="http://schemas.microsoft.com/office/drawing/2014/main" id="{FEF707BC-F222-FBCB-76F0-1BAFB0A47E3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791577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F9100F-0866-4969-4188-D27328176D17}"/>
              </a:ext>
            </a:extLst>
          </p:cNvPr>
          <p:cNvSpPr/>
          <p:nvPr/>
        </p:nvSpPr>
        <p:spPr>
          <a:xfrm>
            <a:off x="10563" y="688018"/>
            <a:ext cx="8707342" cy="1671393"/>
          </a:xfrm>
          <a:prstGeom prst="rect">
            <a:avLst/>
          </a:prstGeom>
          <a:solidFill>
            <a:schemeClr val="bg2">
              <a:lumMod val="9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500"/>
          </a:p>
        </p:txBody>
      </p:sp>
      <p:sp>
        <p:nvSpPr>
          <p:cNvPr id="13" name="Rectangle 12">
            <a:extLst>
              <a:ext uri="{FF2B5EF4-FFF2-40B4-BE49-F238E27FC236}">
                <a16:creationId xmlns:a16="http://schemas.microsoft.com/office/drawing/2014/main" id="{79F10189-AF60-2048-6C06-052F8DCD0C50}"/>
              </a:ext>
            </a:extLst>
          </p:cNvPr>
          <p:cNvSpPr/>
          <p:nvPr/>
        </p:nvSpPr>
        <p:spPr>
          <a:xfrm>
            <a:off x="0" y="2506288"/>
            <a:ext cx="8707342" cy="1730087"/>
          </a:xfrm>
          <a:prstGeom prst="rect">
            <a:avLst/>
          </a:prstGeom>
          <a:solidFill>
            <a:schemeClr val="bg2">
              <a:lumMod val="9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500"/>
          </a:p>
        </p:txBody>
      </p:sp>
      <p:sp>
        <p:nvSpPr>
          <p:cNvPr id="3" name="Title">
            <a:extLst>
              <a:ext uri="{FF2B5EF4-FFF2-40B4-BE49-F238E27FC236}">
                <a16:creationId xmlns:a16="http://schemas.microsoft.com/office/drawing/2014/main" id="{B23150C4-1060-4B88-ADC1-2FD7D5E92DC3}"/>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EA come from? – 01/02</a:t>
            </a:r>
          </a:p>
        </p:txBody>
      </p:sp>
      <p:sp>
        <p:nvSpPr>
          <p:cNvPr id="11" name="Footer">
            <a:extLst>
              <a:ext uri="{FF2B5EF4-FFF2-40B4-BE49-F238E27FC236}">
                <a16:creationId xmlns:a16="http://schemas.microsoft.com/office/drawing/2014/main" id="{F79306F2-2A75-4FAE-A6A7-6033E04202CC}"/>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4/40</a:t>
            </a:r>
          </a:p>
        </p:txBody>
      </p:sp>
      <p:sp>
        <p:nvSpPr>
          <p:cNvPr id="2" name="TextBox 1">
            <a:extLst>
              <a:ext uri="{FF2B5EF4-FFF2-40B4-BE49-F238E27FC236}">
                <a16:creationId xmlns:a16="http://schemas.microsoft.com/office/drawing/2014/main" id="{CCE4729F-4278-409E-B5F1-96D748CE0209}"/>
              </a:ext>
            </a:extLst>
          </p:cNvPr>
          <p:cNvSpPr txBox="1"/>
          <p:nvPr/>
        </p:nvSpPr>
        <p:spPr>
          <a:xfrm>
            <a:off x="306757" y="666174"/>
            <a:ext cx="7087886" cy="1685077"/>
          </a:xfrm>
          <a:prstGeom prst="rect">
            <a:avLst/>
          </a:prstGeom>
          <a:noFill/>
        </p:spPr>
        <p:txBody>
          <a:bodyPr wrap="square" rtlCol="0">
            <a:spAutoFit/>
          </a:bodyPr>
          <a:lstStyle/>
          <a:p>
            <a:r>
              <a:rPr lang="en-GB" sz="1050">
                <a:solidFill>
                  <a:srgbClr val="2F528F"/>
                </a:solidFill>
                <a:latin typeface="Calibri" panose="020F0502020204030204" pitchFamily="34" charset="0"/>
              </a:rPr>
              <a:t>‘Formal’ EA can be traced from:</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1967 - John Zachman article </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1969 - Sal Catalano &amp; Dewey Walker - need for two phases:</a:t>
            </a:r>
          </a:p>
          <a:p>
            <a:endParaRPr lang="en-GB" sz="105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050">
                <a:solidFill>
                  <a:srgbClr val="2F528F"/>
                </a:solidFill>
                <a:latin typeface="Calibri" panose="020F0502020204030204" pitchFamily="34" charset="0"/>
              </a:rPr>
              <a:t>Customization</a:t>
            </a:r>
          </a:p>
          <a:p>
            <a:pPr marL="557213" lvl="1" indent="-214313">
              <a:buFont typeface="Arial" panose="020B0604020202020204" pitchFamily="34" charset="0"/>
              <a:buChar char="•"/>
            </a:pPr>
            <a:r>
              <a:rPr lang="en-GB" sz="1050">
                <a:solidFill>
                  <a:srgbClr val="2F528F"/>
                </a:solidFill>
                <a:latin typeface="Calibri" panose="020F0502020204030204" pitchFamily="34" charset="0"/>
              </a:rPr>
              <a:t>A two week survey to find Asset Management issues </a:t>
            </a:r>
          </a:p>
          <a:p>
            <a:pPr marL="557213" lvl="1" indent="-214313">
              <a:buFont typeface="Arial" panose="020B0604020202020204" pitchFamily="34" charset="0"/>
              <a:buChar char="•"/>
            </a:pPr>
            <a:r>
              <a:rPr lang="en-GB" sz="1050">
                <a:solidFill>
                  <a:srgbClr val="2F528F"/>
                </a:solidFill>
                <a:latin typeface="Calibri" panose="020F0502020204030204" pitchFamily="34" charset="0"/>
              </a:rPr>
              <a:t>Is there access to enterprise-wide, coherent data to support enterprise-wide</a:t>
            </a:r>
          </a:p>
          <a:p>
            <a:pPr lvl="1" defTabSz="269081"/>
            <a:r>
              <a:rPr lang="en-GB" sz="1050">
                <a:solidFill>
                  <a:srgbClr val="2F528F"/>
                </a:solidFill>
                <a:latin typeface="Calibri" panose="020F0502020204030204" pitchFamily="34" charset="0"/>
              </a:rPr>
              <a:t>	 decision making?</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Definition</a:t>
            </a:r>
          </a:p>
          <a:p>
            <a:pPr marL="557213" lvl="1" indent="-214313">
              <a:buFont typeface="Arial" panose="020B0604020202020204" pitchFamily="34" charset="0"/>
              <a:buChar char="•"/>
            </a:pPr>
            <a:r>
              <a:rPr lang="en-GB" sz="1050">
                <a:solidFill>
                  <a:srgbClr val="2F528F"/>
                </a:solidFill>
                <a:latin typeface="Calibri" panose="020F0502020204030204" pitchFamily="34" charset="0"/>
              </a:rPr>
              <a:t>This was not defined</a:t>
            </a:r>
          </a:p>
        </p:txBody>
      </p:sp>
      <p:sp>
        <p:nvSpPr>
          <p:cNvPr id="7" name="TextBox 6">
            <a:extLst>
              <a:ext uri="{FF2B5EF4-FFF2-40B4-BE49-F238E27FC236}">
                <a16:creationId xmlns:a16="http://schemas.microsoft.com/office/drawing/2014/main" id="{ED99A4DD-9380-4E86-AA67-82B16A056410}"/>
              </a:ext>
            </a:extLst>
          </p:cNvPr>
          <p:cNvSpPr txBox="1"/>
          <p:nvPr/>
        </p:nvSpPr>
        <p:spPr>
          <a:xfrm>
            <a:off x="387389" y="4066867"/>
            <a:ext cx="1079976" cy="207749"/>
          </a:xfrm>
          <a:prstGeom prst="rect">
            <a:avLst/>
          </a:prstGeom>
          <a:noFill/>
        </p:spPr>
        <p:txBody>
          <a:bodyPr wrap="none" rtlCol="0">
            <a:spAutoFit/>
          </a:bodyPr>
          <a:lstStyle/>
          <a:p>
            <a:r>
              <a:rPr lang="en-GB" sz="900" i="1">
                <a:solidFill>
                  <a:srgbClr val="2F528F"/>
                </a:solidFill>
                <a:latin typeface="Calibri" panose="020F0502020204030204" pitchFamily="34" charset="0"/>
              </a:rPr>
              <a:t>John Zachman</a:t>
            </a:r>
          </a:p>
        </p:txBody>
      </p:sp>
      <p:sp>
        <p:nvSpPr>
          <p:cNvPr id="9" name="TextBox 8">
            <a:extLst>
              <a:ext uri="{FF2B5EF4-FFF2-40B4-BE49-F238E27FC236}">
                <a16:creationId xmlns:a16="http://schemas.microsoft.com/office/drawing/2014/main" id="{FF6FB530-5EEA-4D62-840F-2C2D81697504}"/>
              </a:ext>
            </a:extLst>
          </p:cNvPr>
          <p:cNvSpPr txBox="1"/>
          <p:nvPr/>
        </p:nvSpPr>
        <p:spPr>
          <a:xfrm>
            <a:off x="1877595" y="2551298"/>
            <a:ext cx="5035217" cy="1685077"/>
          </a:xfrm>
          <a:prstGeom prst="rect">
            <a:avLst/>
          </a:prstGeom>
          <a:noFill/>
        </p:spPr>
        <p:txBody>
          <a:bodyPr wrap="square" rtlCol="0">
            <a:spAutoFit/>
          </a:bodyPr>
          <a:lstStyle/>
          <a:p>
            <a:r>
              <a:rPr lang="en-GB" sz="1050">
                <a:solidFill>
                  <a:srgbClr val="2F528F"/>
                </a:solidFill>
                <a:latin typeface="Calibri" panose="020F0502020204030204" pitchFamily="34" charset="0"/>
              </a:rPr>
              <a:t>Companies need </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A plan </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A long-term strategy to support the rapid growth of technology</a:t>
            </a:r>
          </a:p>
          <a:p>
            <a:endParaRPr lang="en-GB" sz="1050">
              <a:solidFill>
                <a:srgbClr val="2F528F"/>
              </a:solidFill>
              <a:latin typeface="Calibri" panose="020F0502020204030204" pitchFamily="34" charset="0"/>
            </a:endParaRPr>
          </a:p>
          <a:p>
            <a:r>
              <a:rPr lang="en-GB" sz="1050">
                <a:solidFill>
                  <a:srgbClr val="2F528F"/>
                </a:solidFill>
                <a:latin typeface="Calibri" panose="020F0502020204030204" pitchFamily="34" charset="0"/>
              </a:rPr>
              <a:t>Modern EA </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Extends this thinking to the entire business</a:t>
            </a:r>
          </a:p>
          <a:p>
            <a:pPr marL="214313" indent="-214313">
              <a:buFont typeface="Courier New" panose="02070309020205020404" pitchFamily="49" charset="0"/>
              <a:buChar char="o"/>
            </a:pPr>
            <a:r>
              <a:rPr lang="en-GB" sz="1050">
                <a:solidFill>
                  <a:srgbClr val="2F528F"/>
                </a:solidFill>
                <a:latin typeface="Calibri" panose="020F0502020204030204" pitchFamily="34" charset="0"/>
              </a:rPr>
              <a:t>Ensuring business is aligned with digital</a:t>
            </a:r>
          </a:p>
          <a:p>
            <a:endParaRPr lang="en-GB" sz="1050">
              <a:solidFill>
                <a:srgbClr val="2F528F"/>
              </a:solidFill>
              <a:latin typeface="Calibri" panose="020F0502020204030204" pitchFamily="34" charset="0"/>
            </a:endParaRPr>
          </a:p>
          <a:p>
            <a:r>
              <a:rPr lang="en-GB" sz="1050">
                <a:solidFill>
                  <a:srgbClr val="2F528F"/>
                </a:solidFill>
                <a:latin typeface="Calibri" panose="020F0502020204030204" pitchFamily="34" charset="0"/>
              </a:rPr>
              <a:t>EA focuses on bringing legacy processes and applications together to form an integrated environment.</a:t>
            </a:r>
          </a:p>
        </p:txBody>
      </p:sp>
      <p:pic>
        <p:nvPicPr>
          <p:cNvPr id="1026" name="Picture 2" descr="John A. Zachman">
            <a:extLst>
              <a:ext uri="{FF2B5EF4-FFF2-40B4-BE49-F238E27FC236}">
                <a16:creationId xmlns:a16="http://schemas.microsoft.com/office/drawing/2014/main" id="{D600B0C6-A507-4EB8-8358-346A030B7916}"/>
              </a:ext>
            </a:extLst>
          </p:cNvPr>
          <p:cNvPicPr>
            <a:picLocks noChangeAspect="1" noChangeArrowheads="1"/>
          </p:cNvPicPr>
          <p:nvPr/>
        </p:nvPicPr>
        <p:blipFill>
          <a:blip r:embed="rId3">
            <a:alphaModFix amt="88000"/>
            <a:extLst>
              <a:ext uri="{28A0092B-C50C-407E-A947-70E740481C1C}">
                <a14:useLocalDpi xmlns:a14="http://schemas.microsoft.com/office/drawing/2010/main" val="0"/>
              </a:ext>
            </a:extLst>
          </a:blip>
          <a:srcRect/>
          <a:stretch>
            <a:fillRect/>
          </a:stretch>
        </p:blipFill>
        <p:spPr bwMode="auto">
          <a:xfrm>
            <a:off x="637837" y="2641994"/>
            <a:ext cx="1035844" cy="12930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3D1ADFD-10C3-DE97-B7B4-15DB24E3BBB5}"/>
              </a:ext>
            </a:extLst>
          </p:cNvPr>
          <p:cNvPicPr>
            <a:picLocks noChangeAspect="1"/>
          </p:cNvPicPr>
          <p:nvPr/>
        </p:nvPicPr>
        <p:blipFill>
          <a:blip r:embed="rId4"/>
          <a:stretch>
            <a:fillRect/>
          </a:stretch>
        </p:blipFill>
        <p:spPr>
          <a:xfrm>
            <a:off x="7383043" y="666174"/>
            <a:ext cx="1420113" cy="1730087"/>
          </a:xfrm>
          <a:prstGeom prst="rect">
            <a:avLst/>
          </a:prstGeom>
          <a:ln>
            <a:noFill/>
          </a:ln>
          <a:effectLst>
            <a:outerShdw blurRad="190500" algn="tl" rotWithShape="0">
              <a:srgbClr val="000000">
                <a:alpha val="32000"/>
              </a:srgbClr>
            </a:outerShdw>
          </a:effectLst>
        </p:spPr>
      </p:pic>
      <p:pic>
        <p:nvPicPr>
          <p:cNvPr id="6" name="Picture 5">
            <a:extLst>
              <a:ext uri="{FF2B5EF4-FFF2-40B4-BE49-F238E27FC236}">
                <a16:creationId xmlns:a16="http://schemas.microsoft.com/office/drawing/2014/main" id="{280A3FC2-8DA6-6CE9-B76C-F866B2B63F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3043" y="2483105"/>
            <a:ext cx="1420113" cy="1730087"/>
          </a:xfrm>
          <a:prstGeom prst="rect">
            <a:avLst/>
          </a:prstGeom>
          <a:ln>
            <a:noFill/>
          </a:ln>
          <a:effectLst>
            <a:outerShdw blurRad="190500" algn="tl" rotWithShape="0">
              <a:srgbClr val="000000">
                <a:alpha val="36000"/>
              </a:srgbClr>
            </a:outerShdw>
          </a:effectLst>
        </p:spPr>
      </p:pic>
      <p:sp>
        <p:nvSpPr>
          <p:cNvPr id="8" name="TextBox 7">
            <a:extLst>
              <a:ext uri="{FF2B5EF4-FFF2-40B4-BE49-F238E27FC236}">
                <a16:creationId xmlns:a16="http://schemas.microsoft.com/office/drawing/2014/main" id="{6D130CC7-C5A0-2C55-C7DD-714FE0DE183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589652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BA6812CC-983D-4C7C-EB0D-C31E98CF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5143" y="589354"/>
            <a:ext cx="2714924" cy="3610435"/>
          </a:xfrm>
          <a:prstGeom prst="rect">
            <a:avLst/>
          </a:prstGeom>
        </p:spPr>
      </p:pic>
      <p:sp>
        <p:nvSpPr>
          <p:cNvPr id="2" name="Title">
            <a:extLst>
              <a:ext uri="{FF2B5EF4-FFF2-40B4-BE49-F238E27FC236}">
                <a16:creationId xmlns:a16="http://schemas.microsoft.com/office/drawing/2014/main" id="{6463AE05-1CA0-4146-BC68-830A6C425DF0}"/>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a:t>
            </a:r>
          </a:p>
        </p:txBody>
      </p:sp>
      <p:sp>
        <p:nvSpPr>
          <p:cNvPr id="4" name="Footer">
            <a:extLst>
              <a:ext uri="{FF2B5EF4-FFF2-40B4-BE49-F238E27FC236}">
                <a16:creationId xmlns:a16="http://schemas.microsoft.com/office/drawing/2014/main" id="{31B3E91E-E4BC-455B-898F-F203DC6FCDF9}"/>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27/38</a:t>
            </a:r>
          </a:p>
        </p:txBody>
      </p:sp>
      <p:sp>
        <p:nvSpPr>
          <p:cNvPr id="3" name="Ref">
            <a:extLst>
              <a:ext uri="{FF2B5EF4-FFF2-40B4-BE49-F238E27FC236}">
                <a16:creationId xmlns:a16="http://schemas.microsoft.com/office/drawing/2014/main" id="{A1B37E43-CC96-4868-B11E-1381F2E4B1D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16 : §3.4</a:t>
            </a:r>
          </a:p>
        </p:txBody>
      </p:sp>
      <p:sp>
        <p:nvSpPr>
          <p:cNvPr id="7" name="TextBox 6">
            <a:extLst>
              <a:ext uri="{FF2B5EF4-FFF2-40B4-BE49-F238E27FC236}">
                <a16:creationId xmlns:a16="http://schemas.microsoft.com/office/drawing/2014/main" id="{683E3714-0BC6-4EFA-8541-31557D549B1A}"/>
              </a:ext>
            </a:extLst>
          </p:cNvPr>
          <p:cNvSpPr txBox="1"/>
          <p:nvPr/>
        </p:nvSpPr>
        <p:spPr>
          <a:xfrm>
            <a:off x="183923" y="1544546"/>
            <a:ext cx="5138693" cy="1638910"/>
          </a:xfrm>
          <a:prstGeom prst="rect">
            <a:avLst/>
          </a:prstGeom>
          <a:noFill/>
        </p:spPr>
        <p:txBody>
          <a:bodyPr wrap="square">
            <a:spAutoFit/>
          </a:bodyPr>
          <a:lstStyle/>
          <a:p>
            <a:pPr marL="214313" indent="-214313">
              <a:buFont typeface="Courier New" panose="02070309020205020404" pitchFamily="49" charset="0"/>
              <a:buChar char="o"/>
            </a:pPr>
            <a:r>
              <a:rPr lang="en-GB" sz="1500">
                <a:solidFill>
                  <a:srgbClr val="2F528F"/>
                </a:solidFill>
                <a:latin typeface="Calibri" panose="020F0502020204030204" pitchFamily="34" charset="0"/>
              </a:rPr>
              <a:t>A tested and repeatable process for developing architectures</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pPr marL="214313" indent="-214313" defTabSz="335756">
              <a:buFont typeface="Courier New" panose="02070309020205020404" pitchFamily="49" charset="0"/>
              <a:buChar char="o"/>
              <a:tabLst>
                <a:tab pos="269081" algn="l"/>
              </a:tabLst>
            </a:pPr>
            <a:r>
              <a:rPr lang="en-GB" sz="1500">
                <a:solidFill>
                  <a:srgbClr val="2F528F"/>
                </a:solidFill>
                <a:latin typeface="Calibri" panose="020F0502020204030204" pitchFamily="34" charset="0"/>
              </a:rPr>
              <a:t>Carried out within an iterative cycle</a:t>
            </a:r>
            <a:br>
              <a:rPr lang="en-GB" sz="1500">
                <a:solidFill>
                  <a:srgbClr val="2F528F"/>
                </a:solidFill>
                <a:latin typeface="Calibri" panose="020F0502020204030204" pitchFamily="34" charset="0"/>
              </a:rPr>
            </a:br>
            <a:endParaRPr lang="en-GB" sz="15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500">
                <a:solidFill>
                  <a:srgbClr val="2F528F"/>
                </a:solidFill>
                <a:latin typeface="Calibri" panose="020F0502020204030204" pitchFamily="34" charset="0"/>
              </a:rPr>
              <a:t>Allows organizations to transform their enterprises:</a:t>
            </a:r>
          </a:p>
          <a:p>
            <a:pPr marL="335756" indent="-214313">
              <a:buFont typeface="Arial" panose="020B0604020202020204" pitchFamily="34" charset="0"/>
              <a:buChar char="•"/>
            </a:pPr>
            <a:r>
              <a:rPr lang="en-GB" sz="1350">
                <a:solidFill>
                  <a:srgbClr val="2F528F"/>
                </a:solidFill>
                <a:latin typeface="Calibri" panose="020F0502020204030204" pitchFamily="34" charset="0"/>
              </a:rPr>
              <a:t>in a controlled manner</a:t>
            </a:r>
          </a:p>
          <a:p>
            <a:pPr marL="335756" indent="-214313">
              <a:buFont typeface="Arial" panose="020B0604020202020204" pitchFamily="34" charset="0"/>
              <a:buChar char="•"/>
            </a:pPr>
            <a:r>
              <a:rPr lang="en-GB" sz="1350">
                <a:solidFill>
                  <a:srgbClr val="2F528F"/>
                </a:solidFill>
                <a:latin typeface="Calibri" panose="020F0502020204030204" pitchFamily="34" charset="0"/>
              </a:rPr>
              <a:t>in response to business goals and opportunities</a:t>
            </a:r>
          </a:p>
        </p:txBody>
      </p:sp>
      <p:sp>
        <p:nvSpPr>
          <p:cNvPr id="6" name="TextBox 5">
            <a:extLst>
              <a:ext uri="{FF2B5EF4-FFF2-40B4-BE49-F238E27FC236}">
                <a16:creationId xmlns:a16="http://schemas.microsoft.com/office/drawing/2014/main" id="{FAB92696-03C9-4644-8EA8-FFA1B56E6BF8}"/>
              </a:ext>
            </a:extLst>
          </p:cNvPr>
          <p:cNvSpPr txBox="1"/>
          <p:nvPr/>
        </p:nvSpPr>
        <p:spPr>
          <a:xfrm>
            <a:off x="5921217" y="4366352"/>
            <a:ext cx="2588850" cy="300082"/>
          </a:xfrm>
          <a:prstGeom prst="rect">
            <a:avLst/>
          </a:prstGeom>
          <a:noFill/>
        </p:spPr>
        <p:txBody>
          <a:bodyPr wrap="none" rtlCol="0">
            <a:spAutoFit/>
          </a:bodyPr>
          <a:lstStyle/>
          <a:p>
            <a:pPr algn="ctr"/>
            <a:r>
              <a:rPr lang="en-GB" sz="1350"/>
              <a:t>The Standard TOGAF® ‘crop-circle’</a:t>
            </a:r>
          </a:p>
        </p:txBody>
      </p:sp>
      <p:sp>
        <p:nvSpPr>
          <p:cNvPr id="5" name="TextBox 4">
            <a:extLst>
              <a:ext uri="{FF2B5EF4-FFF2-40B4-BE49-F238E27FC236}">
                <a16:creationId xmlns:a16="http://schemas.microsoft.com/office/drawing/2014/main" id="{32BB19AA-A9DC-8C4A-9954-6C2BD40418C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9" name="TextBox 8">
            <a:extLst>
              <a:ext uri="{FF2B5EF4-FFF2-40B4-BE49-F238E27FC236}">
                <a16:creationId xmlns:a16="http://schemas.microsoft.com/office/drawing/2014/main" id="{6D351AD7-C15F-91D8-3DA7-54769B6AD862}"/>
              </a:ext>
            </a:extLst>
          </p:cNvPr>
          <p:cNvSpPr txBox="1"/>
          <p:nvPr/>
        </p:nvSpPr>
        <p:spPr>
          <a:xfrm>
            <a:off x="2826103" y="5425261"/>
            <a:ext cx="3790697" cy="261610"/>
          </a:xfrm>
          <a:prstGeom prst="rect">
            <a:avLst/>
          </a:prstGeom>
          <a:noFill/>
        </p:spPr>
        <p:txBody>
          <a:bodyPr wrap="square" rtlCol="0">
            <a:spAutoFit/>
          </a:bodyPr>
          <a:lstStyle/>
          <a:p>
            <a:pPr algn="l"/>
            <a:r>
              <a:rPr lang="en-GB" sz="1100" i="1">
                <a:solidFill>
                  <a:srgbClr val="FF0000"/>
                </a:solidFill>
              </a:rPr>
              <a:t>Added this here to provide a complete overview</a:t>
            </a:r>
          </a:p>
        </p:txBody>
      </p:sp>
    </p:spTree>
    <p:extLst>
      <p:ext uri="{BB962C8B-B14F-4D97-AF65-F5344CB8AC3E}">
        <p14:creationId xmlns:p14="http://schemas.microsoft.com/office/powerpoint/2010/main" val="549003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Summary of Module 01</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rPr>
              <a:t>39/40</a:t>
            </a:r>
          </a:p>
        </p:txBody>
      </p:sp>
      <p:sp>
        <p:nvSpPr>
          <p:cNvPr id="8" name="TextBox 7">
            <a:extLst>
              <a:ext uri="{FF2B5EF4-FFF2-40B4-BE49-F238E27FC236}">
                <a16:creationId xmlns:a16="http://schemas.microsoft.com/office/drawing/2014/main" id="{F8F8256F-8071-474C-B3E5-684B56670CF9}"/>
              </a:ext>
            </a:extLst>
          </p:cNvPr>
          <p:cNvSpPr txBox="1"/>
          <p:nvPr/>
        </p:nvSpPr>
        <p:spPr>
          <a:xfrm>
            <a:off x="288000" y="820800"/>
            <a:ext cx="8568000" cy="275400"/>
          </a:xfrm>
          <a:prstGeom prst="rect">
            <a:avLst/>
          </a:prstGeom>
          <a:solidFill>
            <a:srgbClr val="4472C4"/>
          </a:solidFill>
        </p:spPr>
        <p:txBody>
          <a:bodyPr wrap="none" rtlCol="0">
            <a:noAutofit/>
          </a:bodyPr>
          <a:lstStyle/>
          <a:p>
            <a:r>
              <a:rPr lang="en-GB" sz="1350">
                <a:solidFill>
                  <a:schemeClr val="bg1"/>
                </a:solidFill>
                <a:latin typeface="Calibri" panose="020F0502020204030204" pitchFamily="34" charset="0"/>
              </a:rPr>
              <a:t>The 17 Learning Points covered in Module 01 are:</a:t>
            </a:r>
          </a:p>
        </p:txBody>
      </p:sp>
      <p:graphicFrame>
        <p:nvGraphicFramePr>
          <p:cNvPr id="16" name="TextBox 6">
            <a:extLst>
              <a:ext uri="{FF2B5EF4-FFF2-40B4-BE49-F238E27FC236}">
                <a16:creationId xmlns:a16="http://schemas.microsoft.com/office/drawing/2014/main" id="{786211F4-436D-8FDB-A53B-A8372E662F01}"/>
              </a:ext>
            </a:extLst>
          </p:cNvPr>
          <p:cNvGraphicFramePr/>
          <p:nvPr>
            <p:extLst>
              <p:ext uri="{D42A27DB-BD31-4B8C-83A1-F6EECF244321}">
                <p14:modId xmlns:p14="http://schemas.microsoft.com/office/powerpoint/2010/main" val="3969785365"/>
              </p:ext>
            </p:extLst>
          </p:nvPr>
        </p:nvGraphicFramePr>
        <p:xfrm>
          <a:off x="288000" y="1205802"/>
          <a:ext cx="8568000" cy="307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F71E8FB8-9591-4762-FA7A-72B8A70D325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697165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40/40</a:t>
            </a:r>
          </a:p>
        </p:txBody>
      </p:sp>
      <p:sp>
        <p:nvSpPr>
          <p:cNvPr id="7" name="TextBox 6">
            <a:extLst>
              <a:ext uri="{FF2B5EF4-FFF2-40B4-BE49-F238E27FC236}">
                <a16:creationId xmlns:a16="http://schemas.microsoft.com/office/drawing/2014/main" id="{48CCF54D-FE8E-4DD4-828F-1389EFDFD746}"/>
              </a:ext>
            </a:extLst>
          </p:cNvPr>
          <p:cNvSpPr txBox="1"/>
          <p:nvPr/>
        </p:nvSpPr>
        <p:spPr>
          <a:xfrm>
            <a:off x="3790536" y="3359488"/>
            <a:ext cx="1562927" cy="392415"/>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Overview</a:t>
            </a:r>
          </a:p>
        </p:txBody>
      </p:sp>
      <p:sp>
        <p:nvSpPr>
          <p:cNvPr id="8" name="TextBox 7">
            <a:extLst>
              <a:ext uri="{FF2B5EF4-FFF2-40B4-BE49-F238E27FC236}">
                <a16:creationId xmlns:a16="http://schemas.microsoft.com/office/drawing/2014/main" id="{8F642DEA-5DCE-4C37-AA11-4FB2A3831FCD}"/>
              </a:ext>
            </a:extLst>
          </p:cNvPr>
          <p:cNvSpPr txBox="1"/>
          <p:nvPr/>
        </p:nvSpPr>
        <p:spPr>
          <a:xfrm>
            <a:off x="3575575" y="2075460"/>
            <a:ext cx="1992853" cy="992579"/>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01</a:t>
            </a:r>
          </a:p>
        </p:txBody>
      </p:sp>
      <p:sp>
        <p:nvSpPr>
          <p:cNvPr id="2" name="TextBox 1">
            <a:extLst>
              <a:ext uri="{FF2B5EF4-FFF2-40B4-BE49-F238E27FC236}">
                <a16:creationId xmlns:a16="http://schemas.microsoft.com/office/drawing/2014/main" id="{F4C37E4E-99A1-7CE3-A1EC-BBE5EEBF872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151782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rPr>
              <a:t>1/38</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rPr>
              <a:t>Module 02/16</a:t>
            </a:r>
          </a:p>
        </p:txBody>
      </p:sp>
      <p:sp>
        <p:nvSpPr>
          <p:cNvPr id="8" name="TextBox 7">
            <a:extLst>
              <a:ext uri="{FF2B5EF4-FFF2-40B4-BE49-F238E27FC236}">
                <a16:creationId xmlns:a16="http://schemas.microsoft.com/office/drawing/2014/main" id="{BF06EAE3-B56C-444F-BEA3-608E665B196A}"/>
              </a:ext>
            </a:extLst>
          </p:cNvPr>
          <p:cNvSpPr txBox="1"/>
          <p:nvPr/>
        </p:nvSpPr>
        <p:spPr>
          <a:xfrm>
            <a:off x="3886556" y="3561618"/>
            <a:ext cx="1370888"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02</a:t>
            </a:r>
          </a:p>
          <a:p>
            <a:pPr algn="ct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rPr>
              <a:t>Concepts</a:t>
            </a:r>
          </a:p>
        </p:txBody>
      </p:sp>
      <p:sp>
        <p:nvSpPr>
          <p:cNvPr id="2" name="TextBox 1">
            <a:extLst>
              <a:ext uri="{FF2B5EF4-FFF2-40B4-BE49-F238E27FC236}">
                <a16:creationId xmlns:a16="http://schemas.microsoft.com/office/drawing/2014/main" id="{50D1D6F6-D15F-61AD-8FE3-B234FF2FB4E5}"/>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3CAD9472-02B5-D09D-40A7-79E538C55DDF}"/>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5" name="TextBox 4">
            <a:extLst>
              <a:ext uri="{FF2B5EF4-FFF2-40B4-BE49-F238E27FC236}">
                <a16:creationId xmlns:a16="http://schemas.microsoft.com/office/drawing/2014/main" id="{E69BC33A-05FB-1C4B-5B84-D7B7DB25E0A7}"/>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72E99F3B-02BD-07F5-C524-79AE0C7605F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975633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65100" y="88900"/>
            <a:ext cx="7404100" cy="406400"/>
          </a:xfrm>
        </p:spPr>
        <p:txBody>
          <a:bodyPr>
            <a:normAutofit/>
          </a:bodyPr>
          <a:lstStyle/>
          <a:p>
            <a:r>
              <a:rPr lang="en-GB">
                <a:solidFill>
                  <a:srgbClr val="2F528F"/>
                </a:solidFill>
              </a:rPr>
              <a:t>Course Module Index</a:t>
            </a:r>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a:lstStyle/>
          <a:p>
            <a:r>
              <a:rPr lang="en-GB">
                <a:solidFill>
                  <a:schemeClr val="bg1"/>
                </a:solidFill>
              </a:rPr>
              <a:t>2/38</a:t>
            </a:r>
          </a:p>
        </p:txBody>
      </p:sp>
      <p:sp>
        <p:nvSpPr>
          <p:cNvPr id="6" name="Flowchart: Off-page Connector 5">
            <a:extLst>
              <a:ext uri="{FF2B5EF4-FFF2-40B4-BE49-F238E27FC236}">
                <a16:creationId xmlns:a16="http://schemas.microsoft.com/office/drawing/2014/main" id="{72E92D02-9DD2-EA32-1BB0-A8113B05531E}"/>
              </a:ext>
            </a:extLst>
          </p:cNvPr>
          <p:cNvSpPr/>
          <p:nvPr/>
        </p:nvSpPr>
        <p:spPr>
          <a:xfrm rot="16200000">
            <a:off x="214721" y="1782794"/>
            <a:ext cx="2965268" cy="1410789"/>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7" name="Content">
            <a:extLst>
              <a:ext uri="{FF2B5EF4-FFF2-40B4-BE49-F238E27FC236}">
                <a16:creationId xmlns:a16="http://schemas.microsoft.com/office/drawing/2014/main" id="{C26D9F15-B2BF-61F1-5453-70FF612868FD}"/>
              </a:ext>
            </a:extLst>
          </p:cNvPr>
          <p:cNvSpPr txBox="1">
            <a:spLocks/>
          </p:cNvSpPr>
          <p:nvPr/>
        </p:nvSpPr>
        <p:spPr>
          <a:xfrm>
            <a:off x="317888" y="2113940"/>
            <a:ext cx="2803161" cy="915620"/>
          </a:xfrm>
          <a:prstGeom prst="rect">
            <a:avLst/>
          </a:prstGeom>
          <a:noFill/>
        </p:spPr>
        <p:txBody>
          <a:bodyPr vert="horz" lIns="68580" tIns="34290" rIns="68580" bIns="34290" rtlCol="0" anchor="ctr">
            <a:normAutofit fontScale="92500" lnSpcReduction="10000"/>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a:t>
            </a:r>
            <a:br>
              <a:rPr lang="en-US" sz="2325">
                <a:solidFill>
                  <a:srgbClr val="FFFFFF"/>
                </a:solidFill>
                <a:latin typeface="+mj-lt"/>
                <a:ea typeface="+mj-ea"/>
                <a:cs typeface="+mj-cs"/>
              </a:rPr>
            </a:br>
            <a:r>
              <a:rPr lang="en-US" sz="2325">
                <a:solidFill>
                  <a:srgbClr val="FFFFFF"/>
                </a:solidFill>
                <a:latin typeface="+mj-lt"/>
                <a:ea typeface="+mj-ea"/>
                <a:cs typeface="+mj-cs"/>
              </a:rPr>
              <a:t>Module</a:t>
            </a:r>
            <a:br>
              <a:rPr lang="en-US" sz="2325">
                <a:solidFill>
                  <a:srgbClr val="FFFFFF"/>
                </a:solidFill>
                <a:latin typeface="+mj-lt"/>
                <a:ea typeface="+mj-ea"/>
                <a:cs typeface="+mj-cs"/>
              </a:rPr>
            </a:br>
            <a:r>
              <a:rPr lang="en-US" sz="2325">
                <a:solidFill>
                  <a:srgbClr val="FFFFFF"/>
                </a:solidFill>
                <a:latin typeface="+mj-lt"/>
                <a:ea typeface="+mj-ea"/>
                <a:cs typeface="+mj-cs"/>
              </a:rPr>
              <a:t>Index</a:t>
            </a:r>
          </a:p>
        </p:txBody>
      </p:sp>
      <p:graphicFrame>
        <p:nvGraphicFramePr>
          <p:cNvPr id="8" name="Table 7">
            <a:extLst>
              <a:ext uri="{FF2B5EF4-FFF2-40B4-BE49-F238E27FC236}">
                <a16:creationId xmlns:a16="http://schemas.microsoft.com/office/drawing/2014/main" id="{F9E7F459-FB1F-84CC-A141-3E2F0A84FDDB}"/>
              </a:ext>
            </a:extLst>
          </p:cNvPr>
          <p:cNvGraphicFramePr>
            <a:graphicFrameLocks noGrp="1"/>
          </p:cNvGraphicFramePr>
          <p:nvPr/>
        </p:nvGraphicFramePr>
        <p:xfrm>
          <a:off x="3344092" y="646612"/>
          <a:ext cx="5251269" cy="4105000"/>
        </p:xfrm>
        <a:graphic>
          <a:graphicData uri="http://schemas.openxmlformats.org/drawingml/2006/table">
            <a:tbl>
              <a:tblPr firstRow="1" bandRow="1">
                <a:solidFill>
                  <a:schemeClr val="bg1"/>
                </a:solidFill>
                <a:tableStyleId>{7DF18680-E054-41AD-8BC1-D1AEF772440D}</a:tableStyleId>
              </a:tblPr>
              <a:tblGrid>
                <a:gridCol w="484659">
                  <a:extLst>
                    <a:ext uri="{9D8B030D-6E8A-4147-A177-3AD203B41FA5}">
                      <a16:colId xmlns:a16="http://schemas.microsoft.com/office/drawing/2014/main" val="3169063116"/>
                    </a:ext>
                  </a:extLst>
                </a:gridCol>
                <a:gridCol w="4299079">
                  <a:extLst>
                    <a:ext uri="{9D8B030D-6E8A-4147-A177-3AD203B41FA5}">
                      <a16:colId xmlns:a16="http://schemas.microsoft.com/office/drawing/2014/main" val="2094349767"/>
                    </a:ext>
                  </a:extLst>
                </a:gridCol>
                <a:gridCol w="467531">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algn="ctr"/>
                      <a:endParaRPr lang="en-GB" sz="900" b="1" cap="none" spc="0">
                        <a:solidFill>
                          <a:schemeClr val="bg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2" name="TextBox 1">
            <a:extLst>
              <a:ext uri="{FF2B5EF4-FFF2-40B4-BE49-F238E27FC236}">
                <a16:creationId xmlns:a16="http://schemas.microsoft.com/office/drawing/2014/main" id="{D04B9A56-145D-2E86-C8A6-EB200CD60A4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902019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C6FF483-C72F-4867-999F-B86D988174F8}"/>
              </a:ext>
            </a:extLst>
          </p:cNvPr>
          <p:cNvSpPr>
            <a:spLocks noGrp="1"/>
          </p:cNvSpPr>
          <p:nvPr>
            <p:ph type="title"/>
          </p:nvPr>
        </p:nvSpPr>
        <p:spPr>
          <a:xfrm>
            <a:off x="165100" y="88900"/>
            <a:ext cx="7404100" cy="406400"/>
          </a:xfrm>
        </p:spPr>
        <p:txBody>
          <a:bodyPr>
            <a:normAutofit/>
          </a:bodyPr>
          <a:lstStyle/>
          <a:p>
            <a:r>
              <a:rPr lang="en-GB" b="1">
                <a:solidFill>
                  <a:srgbClr val="2F528F"/>
                </a:solidFill>
              </a:rPr>
              <a:t>How to apply the TOGAF Standard - Guidance </a:t>
            </a:r>
          </a:p>
        </p:txBody>
      </p:sp>
      <p:sp>
        <p:nvSpPr>
          <p:cNvPr id="4" name="Footer">
            <a:extLst>
              <a:ext uri="{FF2B5EF4-FFF2-40B4-BE49-F238E27FC236}">
                <a16:creationId xmlns:a16="http://schemas.microsoft.com/office/drawing/2014/main" id="{406DAAD1-6D68-4214-8B4B-8F0CBC57764F}"/>
              </a:ext>
            </a:extLst>
          </p:cNvPr>
          <p:cNvSpPr>
            <a:spLocks noGrp="1"/>
          </p:cNvSpPr>
          <p:nvPr>
            <p:ph type="ftr" sz="quarter" idx="10"/>
          </p:nvPr>
        </p:nvSpPr>
        <p:spPr>
          <a:xfrm>
            <a:off x="7315200" y="4833620"/>
            <a:ext cx="444500" cy="304800"/>
          </a:xfrm>
        </p:spPr>
        <p:txBody>
          <a:bodyPr/>
          <a:lstStyle/>
          <a:p>
            <a:r>
              <a:rPr lang="en-GB">
                <a:solidFill>
                  <a:schemeClr val="bg1"/>
                </a:solidFill>
              </a:rPr>
              <a:t>24/35</a:t>
            </a:r>
          </a:p>
        </p:txBody>
      </p:sp>
      <p:sp>
        <p:nvSpPr>
          <p:cNvPr id="3" name="Ref">
            <a:extLst>
              <a:ext uri="{FF2B5EF4-FFF2-40B4-BE49-F238E27FC236}">
                <a16:creationId xmlns:a16="http://schemas.microsoft.com/office/drawing/2014/main" id="{8AB505F6-42F1-469C-8D06-2D0CEFD1BB03}"/>
              </a:ext>
            </a:extLst>
          </p:cNvPr>
          <p:cNvSpPr/>
          <p:nvPr/>
        </p:nvSpPr>
        <p:spPr>
          <a:xfrm>
            <a:off x="889000" y="484822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Introduction and Core Concepts : Page 10 : §2.2</a:t>
            </a:r>
          </a:p>
        </p:txBody>
      </p:sp>
      <p:pic>
        <p:nvPicPr>
          <p:cNvPr id="1028" name="Picture 4" descr="TOGAF® Standard — Introduction - The TOGAF Documentation Set">
            <a:hlinkClick r:id="rId3"/>
            <a:extLst>
              <a:ext uri="{FF2B5EF4-FFF2-40B4-BE49-F238E27FC236}">
                <a16:creationId xmlns:a16="http://schemas.microsoft.com/office/drawing/2014/main" id="{0995AA05-8556-B2EE-9727-F53351E2A1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695" y="748062"/>
            <a:ext cx="8087193" cy="40855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B2CE918-2526-3F33-D8EA-21FFF4922EE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05 </a:t>
            </a:r>
          </a:p>
        </p:txBody>
      </p:sp>
    </p:spTree>
    <p:extLst>
      <p:ext uri="{BB962C8B-B14F-4D97-AF65-F5344CB8AC3E}">
        <p14:creationId xmlns:p14="http://schemas.microsoft.com/office/powerpoint/2010/main" val="3605962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5357671-F7CF-4609-A581-32CA74516BA7}"/>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Capability – 01/01 </a:t>
            </a:r>
          </a:p>
        </p:txBody>
      </p:sp>
      <p:sp>
        <p:nvSpPr>
          <p:cNvPr id="4" name="Footer">
            <a:extLst>
              <a:ext uri="{FF2B5EF4-FFF2-40B4-BE49-F238E27FC236}">
                <a16:creationId xmlns:a16="http://schemas.microsoft.com/office/drawing/2014/main" id="{FA1940F8-F4E4-458E-B626-B36FA5354C79}"/>
              </a:ext>
            </a:extLst>
          </p:cNvPr>
          <p:cNvSpPr>
            <a:spLocks noGrp="1"/>
          </p:cNvSpPr>
          <p:nvPr>
            <p:ph type="ftr" sz="quarter" idx="10"/>
          </p:nvPr>
        </p:nvSpPr>
        <p:spPr>
          <a:xfrm>
            <a:off x="7315200" y="4826000"/>
            <a:ext cx="444500" cy="304800"/>
          </a:xfrm>
        </p:spPr>
        <p:txBody>
          <a:bodyPr/>
          <a:lstStyle/>
          <a:p>
            <a:pPr defTabSz="342900">
              <a:defRPr/>
            </a:pPr>
            <a:r>
              <a:rPr lang="en-GB">
                <a:cs typeface="Arial"/>
              </a:rPr>
              <a:t>5/38</a:t>
            </a:r>
          </a:p>
        </p:txBody>
      </p:sp>
      <p:sp>
        <p:nvSpPr>
          <p:cNvPr id="3" name="Ref">
            <a:extLst>
              <a:ext uri="{FF2B5EF4-FFF2-40B4-BE49-F238E27FC236}">
                <a16:creationId xmlns:a16="http://schemas.microsoft.com/office/drawing/2014/main" id="{CD292C81-DD2F-4E35-9C77-DC3B29FBFD5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Introduction and Core Concepts : Page 33 : §3.13</a:t>
            </a:r>
          </a:p>
        </p:txBody>
      </p:sp>
      <p:sp>
        <p:nvSpPr>
          <p:cNvPr id="5" name="TextBox 4">
            <a:extLst>
              <a:ext uri="{FF2B5EF4-FFF2-40B4-BE49-F238E27FC236}">
                <a16:creationId xmlns:a16="http://schemas.microsoft.com/office/drawing/2014/main" id="{3CB4CCFB-C4CB-4672-AB70-A6B4D50B8F35}"/>
              </a:ext>
            </a:extLst>
          </p:cNvPr>
          <p:cNvSpPr txBox="1"/>
          <p:nvPr/>
        </p:nvSpPr>
        <p:spPr>
          <a:xfrm>
            <a:off x="371536" y="889281"/>
            <a:ext cx="3149118" cy="738664"/>
          </a:xfrm>
          <a:prstGeom prst="rect">
            <a:avLst/>
          </a:prstGeom>
          <a:noFill/>
        </p:spPr>
        <p:txBody>
          <a:bodyPr wrap="square">
            <a:spAutoFit/>
          </a:bodyPr>
          <a:lstStyle/>
          <a:p>
            <a:pPr>
              <a:tabLst>
                <a:tab pos="873919" algn="l"/>
              </a:tabLst>
            </a:pPr>
            <a:r>
              <a:rPr lang="en-GB" sz="1350" b="1">
                <a:solidFill>
                  <a:srgbClr val="2F528F"/>
                </a:solidFill>
                <a:latin typeface="Calibri" panose="020F0502020204030204" pitchFamily="34" charset="0"/>
                <a:cs typeface="Calibri" panose="020F0502020204030204" pitchFamily="34" charset="0"/>
              </a:rPr>
              <a:t>Capability</a:t>
            </a:r>
            <a:r>
              <a:rPr lang="en-GB" sz="1350">
                <a:solidFill>
                  <a:srgbClr val="2F528F"/>
                </a:solidFill>
                <a:latin typeface="Calibri" panose="020F0502020204030204" pitchFamily="34" charset="0"/>
                <a:cs typeface="Calibri" panose="020F0502020204030204" pitchFamily="34" charset="0"/>
              </a:rPr>
              <a:t> = </a:t>
            </a:r>
            <a:r>
              <a:rPr lang="en-GB" sz="1400"/>
              <a:t>An ability that an organization, person, or system possesses</a:t>
            </a:r>
            <a:endParaRPr lang="en-GB" sz="1350">
              <a:solidFill>
                <a:srgbClr val="2F528F"/>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DF82C30-2D7B-4E92-8722-748AFA8CF118}"/>
              </a:ext>
            </a:extLst>
          </p:cNvPr>
          <p:cNvSpPr txBox="1"/>
          <p:nvPr/>
        </p:nvSpPr>
        <p:spPr>
          <a:xfrm>
            <a:off x="344344" y="1840965"/>
            <a:ext cx="2983318" cy="692497"/>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It is necessary to put in</a:t>
            </a:r>
          </a:p>
          <a:p>
            <a:r>
              <a:rPr lang="en-GB" sz="1350">
                <a:solidFill>
                  <a:srgbClr val="2F528F"/>
                </a:solidFill>
                <a:latin typeface="Calibri" panose="020F0502020204030204" pitchFamily="34" charset="0"/>
                <a:cs typeface="Calibri" panose="020F0502020204030204" pitchFamily="34" charset="0"/>
              </a:rPr>
              <a:t>place an appropriate business capability for architecture</a:t>
            </a:r>
          </a:p>
        </p:txBody>
      </p:sp>
      <p:pic>
        <p:nvPicPr>
          <p:cNvPr id="11" name="Picture 10" descr="Screen Clipping">
            <a:extLst>
              <a:ext uri="{FF2B5EF4-FFF2-40B4-BE49-F238E27FC236}">
                <a16:creationId xmlns:a16="http://schemas.microsoft.com/office/drawing/2014/main" id="{2283C7E6-8845-475D-AC63-4B3032ADD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830" y="1247071"/>
            <a:ext cx="4775701" cy="3421538"/>
          </a:xfrm>
          <a:prstGeom prst="roundRect">
            <a:avLst>
              <a:gd name="adj" fmla="val 8594"/>
            </a:avLst>
          </a:prstGeom>
          <a:solidFill>
            <a:srgbClr val="FFFFFF">
              <a:shade val="85000"/>
            </a:srgbClr>
          </a:solidFill>
          <a:ln>
            <a:noFill/>
          </a:ln>
          <a:effectLst/>
        </p:spPr>
      </p:pic>
      <p:sp>
        <p:nvSpPr>
          <p:cNvPr id="12" name="TextBox 11">
            <a:extLst>
              <a:ext uri="{FF2B5EF4-FFF2-40B4-BE49-F238E27FC236}">
                <a16:creationId xmlns:a16="http://schemas.microsoft.com/office/drawing/2014/main" id="{9E034A0B-3160-4A22-A339-67763993CCA0}"/>
              </a:ext>
            </a:extLst>
          </p:cNvPr>
          <p:cNvSpPr txBox="1"/>
          <p:nvPr/>
        </p:nvSpPr>
        <p:spPr>
          <a:xfrm>
            <a:off x="4089830" y="615061"/>
            <a:ext cx="4978852" cy="577081"/>
          </a:xfrm>
          <a:prstGeom prst="rect">
            <a:avLst/>
          </a:prstGeom>
          <a:noFill/>
        </p:spPr>
        <p:txBody>
          <a:bodyPr wrap="square" rtlCol="0">
            <a:spAutoFit/>
          </a:bodyPr>
          <a:lstStyle/>
          <a:p>
            <a:r>
              <a:rPr lang="en-GB" b="1">
                <a:solidFill>
                  <a:srgbClr val="2F528F"/>
                </a:solidFill>
                <a:latin typeface="Calibri" panose="020F0502020204030204" pitchFamily="34" charset="0"/>
                <a:cs typeface="Calibri" panose="020F0502020204030204" pitchFamily="34" charset="0"/>
              </a:rPr>
              <a:t>Architecture Capability Framework</a:t>
            </a:r>
          </a:p>
          <a:p>
            <a:r>
              <a:rPr lang="en-GB" sz="1500">
                <a:solidFill>
                  <a:srgbClr val="2F528F"/>
                </a:solidFill>
                <a:latin typeface="Calibri" panose="020F0502020204030204" pitchFamily="34" charset="0"/>
                <a:cs typeface="Calibri" panose="020F0502020204030204" pitchFamily="34" charset="0"/>
              </a:rPr>
              <a:t>or  </a:t>
            </a:r>
            <a:r>
              <a:rPr lang="en-GB" sz="1350">
                <a:solidFill>
                  <a:srgbClr val="2F528F"/>
                </a:solidFill>
                <a:latin typeface="Calibri" panose="020F0502020204030204" pitchFamily="34" charset="0"/>
                <a:cs typeface="Calibri" panose="020F0502020204030204" pitchFamily="34" charset="0"/>
              </a:rPr>
              <a:t>How to </a:t>
            </a:r>
            <a:r>
              <a:rPr lang="en-US" sz="1350">
                <a:solidFill>
                  <a:srgbClr val="2F528F"/>
                </a:solidFill>
                <a:latin typeface="Calibri" panose="020F0502020204030204" pitchFamily="34" charset="0"/>
                <a:cs typeface="Calibri" panose="020F0502020204030204" pitchFamily="34" charset="0"/>
              </a:rPr>
              <a:t>establish an architecture function</a:t>
            </a:r>
            <a:endParaRPr lang="en-GB" sz="1500">
              <a:solidFill>
                <a:srgbClr val="2F528F"/>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CC772E42-C905-48FF-B0CD-63F190FDFF22}"/>
              </a:ext>
            </a:extLst>
          </p:cNvPr>
          <p:cNvSpPr txBox="1"/>
          <p:nvPr/>
        </p:nvSpPr>
        <p:spPr>
          <a:xfrm>
            <a:off x="483862" y="2570704"/>
            <a:ext cx="2983317" cy="1418465"/>
          </a:xfrm>
          <a:prstGeom prst="rect">
            <a:avLst/>
          </a:prstGeom>
          <a:noFill/>
        </p:spPr>
        <p:txBody>
          <a:bodyPr wrap="square" rtlCol="0">
            <a:spAutoFit/>
          </a:bodyPr>
          <a:lstStyle/>
          <a:p>
            <a:pPr marL="214313" indent="-214313">
              <a:lnSpc>
                <a:spcPct val="150000"/>
              </a:lnSpc>
              <a:buFont typeface="Arial" panose="020B0604020202020204" pitchFamily="34" charset="0"/>
              <a:buChar char="•"/>
            </a:pPr>
            <a:r>
              <a:rPr lang="en-GB" sz="1500">
                <a:solidFill>
                  <a:srgbClr val="2F528F"/>
                </a:solidFill>
                <a:latin typeface="Calibri" panose="020F0502020204030204" pitchFamily="34" charset="0"/>
                <a:cs typeface="Calibri" panose="020F0502020204030204" pitchFamily="34" charset="0"/>
              </a:rPr>
              <a:t>What do we need</a:t>
            </a:r>
          </a:p>
          <a:p>
            <a:pPr marL="214313" indent="-214313">
              <a:lnSpc>
                <a:spcPct val="150000"/>
              </a:lnSpc>
              <a:buFont typeface="Arial" panose="020B0604020202020204" pitchFamily="34" charset="0"/>
              <a:buChar char="•"/>
            </a:pPr>
            <a:r>
              <a:rPr lang="en-GB" sz="1500">
                <a:solidFill>
                  <a:srgbClr val="2F528F"/>
                </a:solidFill>
                <a:latin typeface="Calibri" panose="020F0502020204030204" pitchFamily="34" charset="0"/>
                <a:cs typeface="Calibri" panose="020F0502020204030204" pitchFamily="34" charset="0"/>
              </a:rPr>
              <a:t>How do we handle it</a:t>
            </a:r>
          </a:p>
          <a:p>
            <a:pPr marL="214313" indent="-214313">
              <a:lnSpc>
                <a:spcPct val="150000"/>
              </a:lnSpc>
              <a:buFont typeface="Arial" panose="020B0604020202020204" pitchFamily="34" charset="0"/>
              <a:buChar char="•"/>
            </a:pPr>
            <a:r>
              <a:rPr lang="en-GB" sz="1500">
                <a:solidFill>
                  <a:srgbClr val="2F528F"/>
                </a:solidFill>
                <a:latin typeface="Calibri" panose="020F0502020204030204" pitchFamily="34" charset="0"/>
                <a:cs typeface="Calibri" panose="020F0502020204030204" pitchFamily="34" charset="0"/>
              </a:rPr>
              <a:t>What are the compromises</a:t>
            </a:r>
          </a:p>
        </p:txBody>
      </p:sp>
      <p:sp>
        <p:nvSpPr>
          <p:cNvPr id="6" name="TextBox 5">
            <a:extLst>
              <a:ext uri="{FF2B5EF4-FFF2-40B4-BE49-F238E27FC236}">
                <a16:creationId xmlns:a16="http://schemas.microsoft.com/office/drawing/2014/main" id="{2CBB18FF-D1E3-A2E2-2600-34636321874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8" name="TextBox 7">
            <a:extLst>
              <a:ext uri="{FF2B5EF4-FFF2-40B4-BE49-F238E27FC236}">
                <a16:creationId xmlns:a16="http://schemas.microsoft.com/office/drawing/2014/main" id="{2C9D26A1-F646-18F4-BC1F-767826071BCC}"/>
              </a:ext>
            </a:extLst>
          </p:cNvPr>
          <p:cNvSpPr txBox="1"/>
          <p:nvPr/>
        </p:nvSpPr>
        <p:spPr>
          <a:xfrm>
            <a:off x="1468801" y="5425261"/>
            <a:ext cx="6969600" cy="430887"/>
          </a:xfrm>
          <a:prstGeom prst="rect">
            <a:avLst/>
          </a:prstGeom>
          <a:noFill/>
        </p:spPr>
        <p:txBody>
          <a:bodyPr wrap="square" rtlCol="0">
            <a:spAutoFit/>
          </a:bodyPr>
          <a:lstStyle/>
          <a:p>
            <a:pPr algn="l"/>
            <a:r>
              <a:rPr lang="en-GB" sz="1100" i="1">
                <a:solidFill>
                  <a:srgbClr val="FF0000"/>
                </a:solidFill>
              </a:rPr>
              <a:t>Replaced capability definition with the one in the V10 standard Section – 4.33</a:t>
            </a:r>
          </a:p>
          <a:p>
            <a:pPr algn="l"/>
            <a:r>
              <a:rPr lang="en-GB" sz="1100" i="1">
                <a:solidFill>
                  <a:srgbClr val="FF0000"/>
                </a:solidFill>
              </a:rPr>
              <a:t>Changed Architecture Capability Framework to Architecture Capability Overview as in V10 standard 3.13 Figure 3-9 </a:t>
            </a:r>
          </a:p>
        </p:txBody>
      </p:sp>
    </p:spTree>
    <p:extLst>
      <p:ext uri="{BB962C8B-B14F-4D97-AF65-F5344CB8AC3E}">
        <p14:creationId xmlns:p14="http://schemas.microsoft.com/office/powerpoint/2010/main" val="33690133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5357671-F7CF-4609-A581-32CA74516BA7}"/>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Capability – 02/05 </a:t>
            </a:r>
          </a:p>
        </p:txBody>
      </p:sp>
      <p:sp>
        <p:nvSpPr>
          <p:cNvPr id="4" name="Footer">
            <a:extLst>
              <a:ext uri="{FF2B5EF4-FFF2-40B4-BE49-F238E27FC236}">
                <a16:creationId xmlns:a16="http://schemas.microsoft.com/office/drawing/2014/main" id="{EBE67858-2847-4B48-AA3D-F8534782313B}"/>
              </a:ext>
            </a:extLst>
          </p:cNvPr>
          <p:cNvSpPr>
            <a:spLocks noGrp="1"/>
          </p:cNvSpPr>
          <p:nvPr>
            <p:ph type="ftr" sz="quarter" idx="10"/>
          </p:nvPr>
        </p:nvSpPr>
        <p:spPr>
          <a:xfrm>
            <a:off x="7315200" y="4826000"/>
            <a:ext cx="444500" cy="304800"/>
          </a:xfrm>
        </p:spPr>
        <p:txBody>
          <a:bodyPr/>
          <a:lstStyle/>
          <a:p>
            <a:pPr defTabSz="342900">
              <a:defRPr/>
            </a:pPr>
            <a:r>
              <a:rPr lang="en-GB">
                <a:cs typeface="Arial"/>
              </a:rPr>
              <a:t>6/38</a:t>
            </a:r>
          </a:p>
        </p:txBody>
      </p:sp>
      <p:sp>
        <p:nvSpPr>
          <p:cNvPr id="3" name="Ref">
            <a:extLst>
              <a:ext uri="{FF2B5EF4-FFF2-40B4-BE49-F238E27FC236}">
                <a16:creationId xmlns:a16="http://schemas.microsoft.com/office/drawing/2014/main" id="{CD292C81-DD2F-4E35-9C77-DC3B29FBFD5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Introduction and Core Concepts : Page 33 : §3.13</a:t>
            </a:r>
          </a:p>
        </p:txBody>
      </p:sp>
      <p:sp>
        <p:nvSpPr>
          <p:cNvPr id="15" name="TextBox 14">
            <a:extLst>
              <a:ext uri="{FF2B5EF4-FFF2-40B4-BE49-F238E27FC236}">
                <a16:creationId xmlns:a16="http://schemas.microsoft.com/office/drawing/2014/main" id="{3D9BE860-F638-4C34-91F0-B8642F65C3D2}"/>
              </a:ext>
            </a:extLst>
          </p:cNvPr>
          <p:cNvSpPr txBox="1"/>
          <p:nvPr/>
        </p:nvSpPr>
        <p:spPr>
          <a:xfrm>
            <a:off x="1254197" y="690043"/>
            <a:ext cx="6480778" cy="1107996"/>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An Enterprise Architecture practice must be treated as a business -  </a:t>
            </a:r>
          </a:p>
          <a:p>
            <a:endParaRPr lang="en-GB" sz="1350">
              <a:solidFill>
                <a:srgbClr val="2F528F"/>
              </a:solidFill>
              <a:latin typeface="Calibri" panose="020F0502020204030204" pitchFamily="34" charset="0"/>
              <a:cs typeface="Calibri" panose="020F0502020204030204" pitchFamily="34" charset="0"/>
            </a:endParaRPr>
          </a:p>
          <a:p>
            <a:r>
              <a:rPr lang="en-GB" sz="1350">
                <a:solidFill>
                  <a:srgbClr val="2F528F"/>
                </a:solidFill>
                <a:latin typeface="Calibri" panose="020F0502020204030204" pitchFamily="34" charset="0"/>
                <a:cs typeface="Calibri" panose="020F0502020204030204" pitchFamily="34" charset="0"/>
              </a:rPr>
              <a:t>and should establish capabilities in the areas such as:</a:t>
            </a:r>
          </a:p>
          <a:p>
            <a:endParaRPr lang="en-GB" sz="1350">
              <a:solidFill>
                <a:srgbClr val="2F528F"/>
              </a:solidFill>
              <a:latin typeface="Calibri" panose="020F0502020204030204" pitchFamily="34" charset="0"/>
              <a:cs typeface="Calibri" panose="020F0502020204030204" pitchFamily="34" charset="0"/>
            </a:endParaRPr>
          </a:p>
          <a:p>
            <a:pPr marL="120253"/>
            <a:r>
              <a:rPr lang="en-GB" sz="1350">
                <a:solidFill>
                  <a:srgbClr val="2F528F"/>
                </a:solidFill>
                <a:latin typeface="Calibri" panose="020F0502020204030204" pitchFamily="34" charset="0"/>
                <a:cs typeface="Calibri" panose="020F0502020204030204" pitchFamily="34" charset="0"/>
              </a:rPr>
              <a:t>			 </a:t>
            </a:r>
          </a:p>
        </p:txBody>
      </p:sp>
      <p:graphicFrame>
        <p:nvGraphicFramePr>
          <p:cNvPr id="5" name="Content Placeholder 2">
            <a:extLst>
              <a:ext uri="{FF2B5EF4-FFF2-40B4-BE49-F238E27FC236}">
                <a16:creationId xmlns:a16="http://schemas.microsoft.com/office/drawing/2014/main" id="{03137115-BCF1-38E4-043E-ABE77A0B01F7}"/>
              </a:ext>
            </a:extLst>
          </p:cNvPr>
          <p:cNvGraphicFramePr>
            <a:graphicFrameLocks/>
          </p:cNvGraphicFramePr>
          <p:nvPr/>
        </p:nvGraphicFramePr>
        <p:xfrm>
          <a:off x="-994655" y="1410086"/>
          <a:ext cx="10978481" cy="350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1CBB278-3286-D501-50CB-FEB6BE05990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4752159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BB9C771-48B5-4155-B0C1-1D7F21291E46}"/>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Capability – 03/05</a:t>
            </a:r>
          </a:p>
        </p:txBody>
      </p:sp>
      <p:sp>
        <p:nvSpPr>
          <p:cNvPr id="4" name="Footer">
            <a:extLst>
              <a:ext uri="{FF2B5EF4-FFF2-40B4-BE49-F238E27FC236}">
                <a16:creationId xmlns:a16="http://schemas.microsoft.com/office/drawing/2014/main" id="{60694895-CA7A-45AA-B795-D8352E92EEF5}"/>
              </a:ext>
            </a:extLst>
          </p:cNvPr>
          <p:cNvSpPr>
            <a:spLocks noGrp="1"/>
          </p:cNvSpPr>
          <p:nvPr>
            <p:ph type="ftr" sz="quarter" idx="10"/>
          </p:nvPr>
        </p:nvSpPr>
        <p:spPr>
          <a:xfrm>
            <a:off x="7315200" y="4826000"/>
            <a:ext cx="444500" cy="304800"/>
          </a:xfrm>
        </p:spPr>
        <p:txBody>
          <a:bodyPr/>
          <a:lstStyle/>
          <a:p>
            <a:pPr defTabSz="342900">
              <a:defRPr/>
            </a:pPr>
            <a:r>
              <a:rPr lang="en-GB">
                <a:cs typeface="Arial"/>
              </a:rPr>
              <a:t>7/38</a:t>
            </a:r>
          </a:p>
        </p:txBody>
      </p:sp>
      <p:sp>
        <p:nvSpPr>
          <p:cNvPr id="3" name="Ref">
            <a:extLst>
              <a:ext uri="{FF2B5EF4-FFF2-40B4-BE49-F238E27FC236}">
                <a16:creationId xmlns:a16="http://schemas.microsoft.com/office/drawing/2014/main" id="{DA4A36A2-296E-41A4-8B7C-E2B278BB1A30}"/>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Introduction and Core Concepts : Page 34 : §3.14</a:t>
            </a:r>
          </a:p>
        </p:txBody>
      </p:sp>
      <p:sp>
        <p:nvSpPr>
          <p:cNvPr id="5" name="TextBox 4">
            <a:extLst>
              <a:ext uri="{FF2B5EF4-FFF2-40B4-BE49-F238E27FC236}">
                <a16:creationId xmlns:a16="http://schemas.microsoft.com/office/drawing/2014/main" id="{40B50331-3AA8-440E-B1B9-A13011CE52B8}"/>
              </a:ext>
            </a:extLst>
          </p:cNvPr>
          <p:cNvSpPr txBox="1"/>
          <p:nvPr/>
        </p:nvSpPr>
        <p:spPr>
          <a:xfrm>
            <a:off x="1080552" y="711626"/>
            <a:ext cx="6723949" cy="1107996"/>
          </a:xfrm>
          <a:prstGeom prst="rect">
            <a:avLst/>
          </a:prstGeom>
          <a:noFill/>
        </p:spPr>
        <p:txBody>
          <a:bodyPr wrap="square">
            <a:spAutoFit/>
          </a:bodyPr>
          <a:lstStyle/>
          <a:p>
            <a:r>
              <a:rPr lang="en-GB" sz="1350" b="1">
                <a:solidFill>
                  <a:srgbClr val="2F528F"/>
                </a:solidFill>
                <a:latin typeface="Calibri" panose="020F0502020204030204" pitchFamily="34" charset="0"/>
                <a:cs typeface="Calibri" panose="020F0502020204030204" pitchFamily="34" charset="0"/>
              </a:rPr>
              <a:t>All </a:t>
            </a:r>
            <a:r>
              <a:rPr lang="en-GB" sz="1350">
                <a:solidFill>
                  <a:srgbClr val="2F528F"/>
                </a:solidFill>
                <a:latin typeface="Calibri" panose="020F0502020204030204" pitchFamily="34" charset="0"/>
                <a:cs typeface="Calibri" panose="020F0502020204030204" pitchFamily="34" charset="0"/>
              </a:rPr>
              <a:t>architecturally significant activity is controlled and aligned within a single framework.</a:t>
            </a:r>
          </a:p>
          <a:p>
            <a:endParaRPr lang="en-GB" sz="1350">
              <a:solidFill>
                <a:srgbClr val="2F528F"/>
              </a:solidFill>
              <a:latin typeface="Calibri" panose="020F0502020204030204" pitchFamily="34" charset="0"/>
              <a:cs typeface="Calibri" panose="020F0502020204030204" pitchFamily="34" charset="0"/>
            </a:endParaRPr>
          </a:p>
          <a:p>
            <a:r>
              <a:rPr lang="en-GB" sz="1350">
                <a:solidFill>
                  <a:srgbClr val="2F528F"/>
                </a:solidFill>
                <a:latin typeface="Calibri" panose="020F0502020204030204" pitchFamily="34" charset="0"/>
                <a:cs typeface="Calibri" panose="020F0502020204030204" pitchFamily="34" charset="0"/>
              </a:rPr>
              <a:t>TOGAF is aligned with current best practice around Governance:</a:t>
            </a:r>
            <a:br>
              <a:rPr lang="en-GB" sz="1350">
                <a:solidFill>
                  <a:srgbClr val="2F528F"/>
                </a:solidFill>
                <a:latin typeface="Calibri" panose="020F0502020204030204" pitchFamily="34" charset="0"/>
                <a:cs typeface="Calibri" panose="020F0502020204030204" pitchFamily="34" charset="0"/>
              </a:rPr>
            </a:br>
            <a:endParaRPr lang="en-GB" sz="1350">
              <a:solidFill>
                <a:srgbClr val="2F528F"/>
              </a:solidFill>
              <a:latin typeface="Calibri" panose="020F0502020204030204" pitchFamily="34" charset="0"/>
              <a:cs typeface="Calibri" panose="020F0502020204030204" pitchFamily="34" charset="0"/>
            </a:endParaRPr>
          </a:p>
        </p:txBody>
      </p:sp>
      <p:graphicFrame>
        <p:nvGraphicFramePr>
          <p:cNvPr id="6" name="TextBox 4">
            <a:extLst>
              <a:ext uri="{FF2B5EF4-FFF2-40B4-BE49-F238E27FC236}">
                <a16:creationId xmlns:a16="http://schemas.microsoft.com/office/drawing/2014/main" id="{8A5CEAF5-A300-3597-673F-224840EFE4B0}"/>
              </a:ext>
            </a:extLst>
          </p:cNvPr>
          <p:cNvGraphicFramePr/>
          <p:nvPr/>
        </p:nvGraphicFramePr>
        <p:xfrm>
          <a:off x="1383166" y="1515649"/>
          <a:ext cx="6376534" cy="3079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723AFA2-6DD5-AE6D-9843-F39FAAD247B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739830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3AAC047-BC0F-47A4-A6E1-21387036EFE2}"/>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Capability – 05/05 </a:t>
            </a:r>
          </a:p>
        </p:txBody>
      </p:sp>
      <p:sp>
        <p:nvSpPr>
          <p:cNvPr id="4" name="Footer">
            <a:extLst>
              <a:ext uri="{FF2B5EF4-FFF2-40B4-BE49-F238E27FC236}">
                <a16:creationId xmlns:a16="http://schemas.microsoft.com/office/drawing/2014/main" id="{E0119377-3FEB-45A5-8724-BE2447F13982}"/>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9/38</a:t>
            </a:r>
          </a:p>
        </p:txBody>
      </p:sp>
      <p:sp>
        <p:nvSpPr>
          <p:cNvPr id="3" name="Ref">
            <a:extLst>
              <a:ext uri="{FF2B5EF4-FFF2-40B4-BE49-F238E27FC236}">
                <a16:creationId xmlns:a16="http://schemas.microsoft.com/office/drawing/2014/main" id="{3036C937-9777-4949-A20A-AF104E162348}"/>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The TOGAF Leader’s Guide to Establishing and Evolving an EA Capability : Page 30 : §5.1</a:t>
            </a:r>
          </a:p>
        </p:txBody>
      </p:sp>
      <p:sp>
        <p:nvSpPr>
          <p:cNvPr id="5" name="TextBox 4">
            <a:extLst>
              <a:ext uri="{FF2B5EF4-FFF2-40B4-BE49-F238E27FC236}">
                <a16:creationId xmlns:a16="http://schemas.microsoft.com/office/drawing/2014/main" id="{206D22AD-53C7-4B00-8928-D99B3F068085}"/>
              </a:ext>
            </a:extLst>
          </p:cNvPr>
          <p:cNvSpPr txBox="1"/>
          <p:nvPr/>
        </p:nvSpPr>
        <p:spPr>
          <a:xfrm>
            <a:off x="703363" y="2191336"/>
            <a:ext cx="7735038" cy="1546577"/>
          </a:xfrm>
          <a:prstGeom prst="rect">
            <a:avLst/>
          </a:prstGeom>
          <a:noFill/>
        </p:spPr>
        <p:txBody>
          <a:bodyPr wrap="square">
            <a:spAutoFit/>
          </a:bodyPr>
          <a:lstStyle/>
          <a:p>
            <a:endParaRPr lang="en-GB" sz="135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a:solidFill>
                  <a:srgbClr val="2F528F"/>
                </a:solidFill>
                <a:latin typeface="Calibri" panose="020F0502020204030204" pitchFamily="34" charset="0"/>
              </a:rPr>
              <a:t>What is expected?</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Where will the EA Capability team be engaged?</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How to validate whether the EA Capability is doing the right thing?</a:t>
            </a:r>
          </a:p>
          <a:p>
            <a:pPr marL="214313" indent="-214313">
              <a:buFont typeface="Courier New" panose="02070309020205020404" pitchFamily="49" charset="0"/>
              <a:buChar char="o"/>
            </a:pPr>
            <a:endParaRPr lang="en-GB" sz="1350">
              <a:solidFill>
                <a:srgbClr val="2F528F"/>
              </a:solidFill>
              <a:latin typeface="Calibri" panose="020F0502020204030204" pitchFamily="34" charset="0"/>
            </a:endParaRPr>
          </a:p>
          <a:p>
            <a:pPr marL="214313" indent="-214313">
              <a:buFont typeface="Courier New" panose="02070309020205020404" pitchFamily="49" charset="0"/>
              <a:buChar char="o"/>
            </a:pP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EA is primarily an enabler that defines the Gap between the enterprise’s current state and future state</a:t>
            </a:r>
          </a:p>
        </p:txBody>
      </p:sp>
      <p:sp>
        <p:nvSpPr>
          <p:cNvPr id="6" name="Rounded Rectangle 71">
            <a:extLst>
              <a:ext uri="{FF2B5EF4-FFF2-40B4-BE49-F238E27FC236}">
                <a16:creationId xmlns:a16="http://schemas.microsoft.com/office/drawing/2014/main" id="{5D88A5A2-F99A-9CB9-09EA-4C431E679F6F}"/>
              </a:ext>
            </a:extLst>
          </p:cNvPr>
          <p:cNvSpPr/>
          <p:nvPr/>
        </p:nvSpPr>
        <p:spPr>
          <a:xfrm>
            <a:off x="1928516" y="4178945"/>
            <a:ext cx="5459768" cy="433150"/>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500">
                <a:solidFill>
                  <a:srgbClr val="2F528F"/>
                </a:solidFill>
                <a:latin typeface="Calibri" panose="020F0502020204030204" pitchFamily="34" charset="0"/>
              </a:rPr>
              <a:t>=  what must change within the enterprise</a:t>
            </a:r>
            <a:endParaRPr lang="en-GB" sz="1500">
              <a:solidFill>
                <a:schemeClr val="tx1"/>
              </a:solidFill>
            </a:endParaRPr>
          </a:p>
        </p:txBody>
      </p:sp>
      <p:sp>
        <p:nvSpPr>
          <p:cNvPr id="9" name="TextBox 8">
            <a:extLst>
              <a:ext uri="{FF2B5EF4-FFF2-40B4-BE49-F238E27FC236}">
                <a16:creationId xmlns:a16="http://schemas.microsoft.com/office/drawing/2014/main" id="{BCFDAD3E-7D47-70E5-DA5E-20512C2BD5ED}"/>
              </a:ext>
            </a:extLst>
          </p:cNvPr>
          <p:cNvSpPr txBox="1"/>
          <p:nvPr/>
        </p:nvSpPr>
        <p:spPr>
          <a:xfrm>
            <a:off x="703363" y="872832"/>
            <a:ext cx="7220646" cy="1338828"/>
          </a:xfrm>
          <a:prstGeom prst="rect">
            <a:avLst/>
          </a:prstGeom>
          <a:noFill/>
        </p:spPr>
        <p:txBody>
          <a:bodyPr wrap="square">
            <a:spAutoFit/>
          </a:bodyPr>
          <a:lstStyle/>
          <a:p>
            <a:r>
              <a:rPr lang="en-GB" sz="1350">
                <a:solidFill>
                  <a:srgbClr val="2F528F"/>
                </a:solidFill>
                <a:latin typeface="Calibri" panose="020F0502020204030204" pitchFamily="34" charset="0"/>
              </a:rPr>
              <a:t>Architecture Capability as a Role</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Is clearly defined in the TOGAF Skills Guide </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but the wider literature on the role of an Enterprise Architect will often leave no understanding of:</a:t>
            </a:r>
          </a:p>
          <a:p>
            <a:endParaRPr lang="en-GB" sz="1350">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784268E7-9F32-5DAB-FD97-B63EA578B59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8" name="TextBox 7">
            <a:extLst>
              <a:ext uri="{FF2B5EF4-FFF2-40B4-BE49-F238E27FC236}">
                <a16:creationId xmlns:a16="http://schemas.microsoft.com/office/drawing/2014/main" id="{4425D415-7EF9-6E9A-2254-3FA976CDA704}"/>
              </a:ext>
            </a:extLst>
          </p:cNvPr>
          <p:cNvSpPr txBox="1"/>
          <p:nvPr/>
        </p:nvSpPr>
        <p:spPr>
          <a:xfrm>
            <a:off x="1468801" y="5425261"/>
            <a:ext cx="6969600" cy="430887"/>
          </a:xfrm>
          <a:prstGeom prst="rect">
            <a:avLst/>
          </a:prstGeom>
          <a:noFill/>
        </p:spPr>
        <p:txBody>
          <a:bodyPr wrap="square" rtlCol="0">
            <a:spAutoFit/>
          </a:bodyPr>
          <a:lstStyle/>
          <a:p>
            <a:pPr algn="l"/>
            <a:r>
              <a:rPr lang="en-GB" sz="1100" i="1">
                <a:solidFill>
                  <a:srgbClr val="FF0000"/>
                </a:solidFill>
              </a:rPr>
              <a:t>The TOGAF Skill Guide clearly says what the roles of Enterprise, Segment and Solution architect are. The Series Guide is referring to generalised literature (which is not really true)  but is in the Series Guide. So have added the third line.</a:t>
            </a:r>
          </a:p>
        </p:txBody>
      </p:sp>
    </p:spTree>
    <p:extLst>
      <p:ext uri="{BB962C8B-B14F-4D97-AF65-F5344CB8AC3E}">
        <p14:creationId xmlns:p14="http://schemas.microsoft.com/office/powerpoint/2010/main" val="3069854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757C58-38D2-BC28-E801-2415D8703A66}"/>
              </a:ext>
            </a:extLst>
          </p:cNvPr>
          <p:cNvSpPr/>
          <p:nvPr/>
        </p:nvSpPr>
        <p:spPr>
          <a:xfrm>
            <a:off x="-1" y="1800454"/>
            <a:ext cx="9144000" cy="1806313"/>
          </a:xfrm>
          <a:prstGeom prst="rect">
            <a:avLst/>
          </a:prstGeom>
          <a:solidFill>
            <a:schemeClr val="bg2">
              <a:lumMod val="9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500"/>
          </a:p>
        </p:txBody>
      </p:sp>
      <p:pic>
        <p:nvPicPr>
          <p:cNvPr id="5" name="Picture 4">
            <a:extLst>
              <a:ext uri="{FF2B5EF4-FFF2-40B4-BE49-F238E27FC236}">
                <a16:creationId xmlns:a16="http://schemas.microsoft.com/office/drawing/2014/main" id="{CB717A95-B4BB-401D-9534-6BE3BA14C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88" y="1683209"/>
            <a:ext cx="1812953" cy="1923558"/>
          </a:xfrm>
          <a:prstGeom prst="ellipse">
            <a:avLst/>
          </a:prstGeom>
          <a:ln>
            <a:noFill/>
          </a:ln>
          <a:effectLst>
            <a:softEdge rad="112500"/>
          </a:effectLst>
        </p:spPr>
      </p:pic>
      <p:sp>
        <p:nvSpPr>
          <p:cNvPr id="2" name="Title">
            <a:extLst>
              <a:ext uri="{FF2B5EF4-FFF2-40B4-BE49-F238E27FC236}">
                <a16:creationId xmlns:a16="http://schemas.microsoft.com/office/drawing/2014/main" id="{FB37908B-0FBB-4D11-BA0E-C9B6EF28643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EA come from? – 02/02</a:t>
            </a:r>
          </a:p>
        </p:txBody>
      </p:sp>
      <p:sp>
        <p:nvSpPr>
          <p:cNvPr id="3" name="Footer">
            <a:extLst>
              <a:ext uri="{FF2B5EF4-FFF2-40B4-BE49-F238E27FC236}">
                <a16:creationId xmlns:a16="http://schemas.microsoft.com/office/drawing/2014/main" id="{0AEABF7B-45F0-46EB-BA65-B896994FCC2C}"/>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5/40</a:t>
            </a:r>
          </a:p>
        </p:txBody>
      </p:sp>
      <p:sp>
        <p:nvSpPr>
          <p:cNvPr id="10" name="TextBox 9">
            <a:extLst>
              <a:ext uri="{FF2B5EF4-FFF2-40B4-BE49-F238E27FC236}">
                <a16:creationId xmlns:a16="http://schemas.microsoft.com/office/drawing/2014/main" id="{E3FBC538-6492-4665-A400-37C5BFD57795}"/>
              </a:ext>
            </a:extLst>
          </p:cNvPr>
          <p:cNvSpPr txBox="1"/>
          <p:nvPr/>
        </p:nvSpPr>
        <p:spPr>
          <a:xfrm>
            <a:off x="690325" y="825027"/>
            <a:ext cx="7763346" cy="715580"/>
          </a:xfrm>
          <a:prstGeom prst="rect">
            <a:avLst/>
          </a:prstGeom>
          <a:noFill/>
        </p:spPr>
        <p:txBody>
          <a:bodyPr wrap="square">
            <a:spAutoFit/>
          </a:bodyPr>
          <a:lstStyle/>
          <a:p>
            <a:pPr algn="ctr"/>
            <a:r>
              <a:rPr lang="en-GB" sz="1500" b="1"/>
              <a:t>Boundaryless Information Flow™</a:t>
            </a:r>
          </a:p>
          <a:p>
            <a:r>
              <a:rPr lang="en-GB" sz="1350"/>
              <a:t>From a notion articulated by John Francis Welch Jr. (November 19, 1935 – March 1, 2020), Chairman and CEO of General Electric, 1981-2001</a:t>
            </a:r>
          </a:p>
        </p:txBody>
      </p:sp>
      <p:sp>
        <p:nvSpPr>
          <p:cNvPr id="12" name="TextBox 11">
            <a:extLst>
              <a:ext uri="{FF2B5EF4-FFF2-40B4-BE49-F238E27FC236}">
                <a16:creationId xmlns:a16="http://schemas.microsoft.com/office/drawing/2014/main" id="{452D7E99-32E6-45A8-8024-093322F0AB5E}"/>
              </a:ext>
            </a:extLst>
          </p:cNvPr>
          <p:cNvSpPr txBox="1"/>
          <p:nvPr/>
        </p:nvSpPr>
        <p:spPr>
          <a:xfrm>
            <a:off x="2938386" y="1837990"/>
            <a:ext cx="6051263" cy="1754326"/>
          </a:xfrm>
          <a:prstGeom prst="rect">
            <a:avLst/>
          </a:prstGeom>
          <a:noFill/>
        </p:spPr>
        <p:txBody>
          <a:bodyPr wrap="square">
            <a:spAutoFit/>
          </a:bodyPr>
          <a:lstStyle/>
          <a:p>
            <a:r>
              <a:rPr lang="en-GB" sz="1350"/>
              <a:t>… an organization behaviour </a:t>
            </a:r>
          </a:p>
          <a:p>
            <a:pPr marL="214313" indent="-214313">
              <a:buFontTx/>
              <a:buChar char="-"/>
            </a:pPr>
            <a:r>
              <a:rPr lang="en-GB" sz="1350"/>
              <a:t>Boundaryless</a:t>
            </a:r>
          </a:p>
          <a:p>
            <a:pPr marL="214313" indent="-214313">
              <a:buFontTx/>
              <a:buChar char="-"/>
            </a:pPr>
            <a:r>
              <a:rPr lang="en-GB" sz="1350"/>
              <a:t>Defined as one which  </a:t>
            </a:r>
          </a:p>
          <a:p>
            <a:pPr marL="557213" lvl="1" indent="-214313">
              <a:buFont typeface="Courier New" panose="02070309020205020404" pitchFamily="49" charset="0"/>
              <a:buChar char="o"/>
            </a:pPr>
            <a:r>
              <a:rPr lang="en-GB" sz="1350"/>
              <a:t>Removed the barriers between traditional functions</a:t>
            </a:r>
          </a:p>
          <a:p>
            <a:pPr marL="557213" lvl="1" indent="-214313">
              <a:buFont typeface="Courier New" panose="02070309020205020404" pitchFamily="49" charset="0"/>
              <a:buChar char="o"/>
            </a:pPr>
            <a:r>
              <a:rPr lang="en-GB" sz="1350"/>
              <a:t>Supported finding great ideas</a:t>
            </a:r>
          </a:p>
          <a:p>
            <a:pPr marL="557213" lvl="1" indent="-214313">
              <a:buFont typeface="Courier New" panose="02070309020205020404" pitchFamily="49" charset="0"/>
              <a:buChar char="o"/>
            </a:pPr>
            <a:r>
              <a:rPr lang="en-GB" sz="1350"/>
              <a:t>Was anywhere within the organization</a:t>
            </a:r>
          </a:p>
          <a:p>
            <a:pPr marL="557213" lvl="1" indent="-214313">
              <a:buFont typeface="Courier New" panose="02070309020205020404" pitchFamily="49" charset="0"/>
              <a:buChar char="o"/>
            </a:pPr>
            <a:r>
              <a:rPr lang="en-GB" sz="1350"/>
              <a:t>Or from outside the organization</a:t>
            </a:r>
          </a:p>
          <a:p>
            <a:pPr marL="557213" lvl="1" indent="-214313">
              <a:buFont typeface="Courier New" panose="02070309020205020404" pitchFamily="49" charset="0"/>
              <a:buChar char="o"/>
            </a:pPr>
            <a:r>
              <a:rPr lang="en-GB" sz="1350"/>
              <a:t>Shared with everyone within the company</a:t>
            </a:r>
          </a:p>
        </p:txBody>
      </p:sp>
      <p:sp>
        <p:nvSpPr>
          <p:cNvPr id="14" name="TextBox 13">
            <a:extLst>
              <a:ext uri="{FF2B5EF4-FFF2-40B4-BE49-F238E27FC236}">
                <a16:creationId xmlns:a16="http://schemas.microsoft.com/office/drawing/2014/main" id="{082C645D-CFAE-4E46-A946-6BEC0A8D6E18}"/>
              </a:ext>
            </a:extLst>
          </p:cNvPr>
          <p:cNvSpPr txBox="1"/>
          <p:nvPr/>
        </p:nvSpPr>
        <p:spPr>
          <a:xfrm>
            <a:off x="1302103" y="3937100"/>
            <a:ext cx="6539789" cy="484748"/>
          </a:xfrm>
          <a:prstGeom prst="rect">
            <a:avLst/>
          </a:prstGeom>
          <a:noFill/>
        </p:spPr>
        <p:txBody>
          <a:bodyPr wrap="square">
            <a:spAutoFit/>
          </a:bodyPr>
          <a:lstStyle/>
          <a:p>
            <a:pPr algn="ctr"/>
            <a:r>
              <a:rPr lang="en-GB" sz="1350" i="1"/>
              <a:t>"Jack Welch's approach to breaking down silos still works …”</a:t>
            </a:r>
            <a:br>
              <a:rPr lang="en-GB" sz="1350"/>
            </a:br>
            <a:r>
              <a:rPr lang="en-GB" sz="1350"/>
              <a:t>- 2015 - Harvard Business</a:t>
            </a:r>
          </a:p>
        </p:txBody>
      </p:sp>
      <p:sp>
        <p:nvSpPr>
          <p:cNvPr id="6" name="TextBox 5">
            <a:extLst>
              <a:ext uri="{FF2B5EF4-FFF2-40B4-BE49-F238E27FC236}">
                <a16:creationId xmlns:a16="http://schemas.microsoft.com/office/drawing/2014/main" id="{F6793E50-FB3E-22D5-2792-052A6C20A1F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1992956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C143F-EFFB-4CEB-9C28-63FE9772C753}"/>
              </a:ext>
            </a:extLst>
          </p:cNvPr>
          <p:cNvSpPr>
            <a:spLocks noGrp="1"/>
          </p:cNvSpPr>
          <p:nvPr>
            <p:ph type="title"/>
          </p:nvPr>
        </p:nvSpPr>
        <p:spPr/>
        <p:txBody>
          <a:bodyPr>
            <a:normAutofit fontScale="90000"/>
          </a:bodyPr>
          <a:lstStyle/>
          <a:p>
            <a:r>
              <a:rPr lang="en-GB"/>
              <a:t>TOGAF Architect Role Definitions</a:t>
            </a:r>
          </a:p>
        </p:txBody>
      </p:sp>
      <p:sp>
        <p:nvSpPr>
          <p:cNvPr id="3" name="TextBox 2">
            <a:extLst>
              <a:ext uri="{FF2B5EF4-FFF2-40B4-BE49-F238E27FC236}">
                <a16:creationId xmlns:a16="http://schemas.microsoft.com/office/drawing/2014/main" id="{F91F5360-8879-4E50-93BE-657772CA09D0}"/>
              </a:ext>
            </a:extLst>
          </p:cNvPr>
          <p:cNvSpPr txBox="1"/>
          <p:nvPr/>
        </p:nvSpPr>
        <p:spPr>
          <a:xfrm>
            <a:off x="111095" y="622092"/>
            <a:ext cx="8815547" cy="4109898"/>
          </a:xfrm>
          <a:prstGeom prst="rect">
            <a:avLst/>
          </a:prstGeom>
          <a:solidFill>
            <a:sysClr val="window" lastClr="FFFFFF">
              <a:lumMod val="85000"/>
            </a:sysClr>
          </a:solidFill>
          <a:ln>
            <a:solidFill>
              <a:sysClr val="windowText" lastClr="000000"/>
            </a:solidFill>
          </a:ln>
        </p:spPr>
        <p:txBody>
          <a:bodyPr wrap="square" lIns="81000" rtlCol="0">
            <a:noAutofit/>
          </a:bodyPr>
          <a:lstStyle>
            <a:defPPr>
              <a:defRPr lang="en-US"/>
            </a:defPPr>
            <a:lvl1pPr>
              <a:lnSpc>
                <a:spcPct val="107000"/>
              </a:lnSpc>
              <a:spcAft>
                <a:spcPts val="800"/>
              </a:spcAft>
              <a:defRPr sz="1000" b="1">
                <a:effectLst/>
                <a:latin typeface="Calibri" panose="020F0502020204030204" pitchFamily="34" charset="0"/>
                <a:ea typeface="Calibri" panose="020F0502020204030204" pitchFamily="34" charset="0"/>
                <a:cs typeface="Times New Roman" panose="02020603050405020304" pitchFamily="18" charset="0"/>
              </a:defRPr>
            </a:lvl1pPr>
            <a:lvl2pPr marL="628650" lvl="1" indent="-171450">
              <a:lnSpc>
                <a:spcPct val="107000"/>
              </a:lnSpc>
              <a:spcAft>
                <a:spcPts val="800"/>
              </a:spcAft>
              <a:buFont typeface="Arial" panose="020B0604020202020204" pitchFamily="34" charset="0"/>
              <a:buChar char="•"/>
              <a:defRPr sz="1000">
                <a:effectLst/>
                <a:latin typeface="Calibri" panose="020F0502020204030204" pitchFamily="34" charset="0"/>
                <a:ea typeface="Calibri" panose="020F0502020204030204" pitchFamily="34" charset="0"/>
                <a:cs typeface="Times New Roman" panose="02020603050405020304" pitchFamily="18" charset="0"/>
              </a:defRPr>
            </a:lvl2pPr>
          </a:lstStyle>
          <a:p>
            <a:pPr defTabSz="685800">
              <a:spcAft>
                <a:spcPts val="600"/>
              </a:spcAft>
              <a:defRPr/>
            </a:pPr>
            <a:br>
              <a:rPr lang="en-GB" sz="1200" kern="0">
                <a:solidFill>
                  <a:prstClr val="black"/>
                </a:solidFill>
              </a:rPr>
            </a:br>
            <a:r>
              <a:rPr lang="en-GB" sz="1200" kern="0">
                <a:solidFill>
                  <a:prstClr val="black"/>
                </a:solidFill>
              </a:rPr>
              <a:t>The Enterprise Architect</a:t>
            </a:r>
          </a:p>
          <a:p>
            <a:pPr marL="128588" indent="-128588" defTabSz="685800">
              <a:spcAft>
                <a:spcPts val="600"/>
              </a:spcAft>
              <a:buFont typeface="Arial" panose="020B0604020202020204" pitchFamily="34" charset="0"/>
              <a:buChar char="•"/>
              <a:defRPr/>
            </a:pPr>
            <a:r>
              <a:rPr lang="en-GB" sz="1200" b="0" kern="0">
                <a:solidFill>
                  <a:prstClr val="black"/>
                </a:solidFill>
              </a:rPr>
              <a:t>has the responsibility for architectural design and documentation at a landscape and technical reference model level. The Enterprise Architect often leads a group of the Segment Architects and/or Solution Architects related to a given program. The focus of the Enterprise Architect is on enterprise-level business functions required.</a:t>
            </a:r>
          </a:p>
          <a:p>
            <a:pPr defTabSz="685800">
              <a:spcAft>
                <a:spcPts val="600"/>
              </a:spcAft>
              <a:defRPr/>
            </a:pPr>
            <a:endParaRPr lang="en-GB" sz="1200" b="0" kern="0">
              <a:solidFill>
                <a:prstClr val="black"/>
              </a:solidFill>
            </a:endParaRPr>
          </a:p>
          <a:p>
            <a:pPr defTabSz="685800">
              <a:spcAft>
                <a:spcPts val="600"/>
              </a:spcAft>
              <a:defRPr/>
            </a:pPr>
            <a:r>
              <a:rPr lang="en-GB" sz="1200" kern="0">
                <a:solidFill>
                  <a:prstClr val="black"/>
                </a:solidFill>
              </a:rPr>
              <a:t>The Segment Architect</a:t>
            </a:r>
          </a:p>
          <a:p>
            <a:pPr marL="128588" indent="-128588" defTabSz="685800">
              <a:spcAft>
                <a:spcPts val="600"/>
              </a:spcAft>
              <a:buFont typeface="Arial" panose="020B0604020202020204" pitchFamily="34" charset="0"/>
              <a:buChar char="•"/>
              <a:defRPr/>
            </a:pPr>
            <a:r>
              <a:rPr lang="en-GB" sz="1200" b="0" kern="0">
                <a:solidFill>
                  <a:prstClr val="black"/>
                </a:solidFill>
              </a:rPr>
              <a:t>has the responsibility for architectural design and documentation of specific business problems or organizations. A Segment Architect re-uses the output from all other architects, joining detailed technical solutions to the overall architectural landscape. The focus of the Segment Architect is on enterprise-level business solutions in a given domain, such as finance, human resources, sales, etc.</a:t>
            </a:r>
          </a:p>
          <a:p>
            <a:pPr defTabSz="685800">
              <a:spcAft>
                <a:spcPts val="600"/>
              </a:spcAft>
              <a:defRPr/>
            </a:pPr>
            <a:endParaRPr lang="en-GB" sz="1200" b="0" kern="0">
              <a:solidFill>
                <a:prstClr val="black"/>
              </a:solidFill>
            </a:endParaRPr>
          </a:p>
          <a:p>
            <a:pPr defTabSz="685800">
              <a:spcAft>
                <a:spcPts val="600"/>
              </a:spcAft>
              <a:defRPr/>
            </a:pPr>
            <a:r>
              <a:rPr lang="en-GB" sz="1200" kern="0">
                <a:solidFill>
                  <a:prstClr val="black"/>
                </a:solidFill>
              </a:rPr>
              <a:t>The Solution Architect</a:t>
            </a:r>
          </a:p>
          <a:p>
            <a:pPr marL="128588" indent="-128588" defTabSz="685800">
              <a:spcAft>
                <a:spcPts val="600"/>
              </a:spcAft>
              <a:buFont typeface="Arial" panose="020B0604020202020204" pitchFamily="34" charset="0"/>
              <a:buChar char="•"/>
              <a:defRPr/>
            </a:pPr>
            <a:r>
              <a:rPr lang="en-GB" sz="1200" b="0" kern="0">
                <a:solidFill>
                  <a:prstClr val="black"/>
                </a:solidFill>
              </a:rPr>
              <a:t>has the responsibility for architectural design and documentation at a system or subsystem level, such as management or security ……… for a specific solution.</a:t>
            </a:r>
          </a:p>
          <a:p>
            <a:pPr defTabSz="685800">
              <a:spcAft>
                <a:spcPts val="600"/>
              </a:spcAft>
              <a:defRPr/>
            </a:pPr>
            <a:endParaRPr lang="en-GB" sz="1200" b="0" kern="0">
              <a:solidFill>
                <a:prstClr val="black"/>
              </a:solidFill>
            </a:endParaRPr>
          </a:p>
          <a:p>
            <a:pPr defTabSz="685800">
              <a:spcAft>
                <a:spcPts val="600"/>
              </a:spcAft>
              <a:defRPr/>
            </a:pPr>
            <a:endParaRPr lang="en-GB" sz="1200" kern="0">
              <a:solidFill>
                <a:prstClr val="black"/>
              </a:solidFill>
            </a:endParaRPr>
          </a:p>
        </p:txBody>
      </p:sp>
    </p:spTree>
    <p:extLst>
      <p:ext uri="{BB962C8B-B14F-4D97-AF65-F5344CB8AC3E}">
        <p14:creationId xmlns:p14="http://schemas.microsoft.com/office/powerpoint/2010/main" val="1203614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C143F-EFFB-4CEB-9C28-63FE9772C753}"/>
              </a:ext>
            </a:extLst>
          </p:cNvPr>
          <p:cNvSpPr>
            <a:spLocks noGrp="1"/>
          </p:cNvSpPr>
          <p:nvPr>
            <p:ph type="title"/>
          </p:nvPr>
        </p:nvSpPr>
        <p:spPr/>
        <p:txBody>
          <a:bodyPr>
            <a:normAutofit fontScale="90000"/>
          </a:bodyPr>
          <a:lstStyle/>
          <a:p>
            <a:r>
              <a:rPr lang="en-GB"/>
              <a:t>TOGAF Comments On Architect Roles</a:t>
            </a:r>
            <a:br>
              <a:rPr lang="en-GB"/>
            </a:br>
            <a:endParaRPr lang="en-GB"/>
          </a:p>
        </p:txBody>
      </p:sp>
      <p:sp>
        <p:nvSpPr>
          <p:cNvPr id="3" name="TextBox 2">
            <a:extLst>
              <a:ext uri="{FF2B5EF4-FFF2-40B4-BE49-F238E27FC236}">
                <a16:creationId xmlns:a16="http://schemas.microsoft.com/office/drawing/2014/main" id="{F91F5360-8879-4E50-93BE-657772CA09D0}"/>
              </a:ext>
            </a:extLst>
          </p:cNvPr>
          <p:cNvSpPr txBox="1"/>
          <p:nvPr/>
        </p:nvSpPr>
        <p:spPr>
          <a:xfrm>
            <a:off x="194873" y="697043"/>
            <a:ext cx="8709284" cy="4061950"/>
          </a:xfrm>
          <a:prstGeom prst="rect">
            <a:avLst/>
          </a:prstGeom>
          <a:solidFill>
            <a:sysClr val="window" lastClr="FFFFFF">
              <a:lumMod val="85000"/>
            </a:sysClr>
          </a:solidFill>
          <a:ln>
            <a:solidFill>
              <a:sysClr val="windowText" lastClr="000000"/>
            </a:solidFill>
          </a:ln>
        </p:spPr>
        <p:txBody>
          <a:bodyPr wrap="square" lIns="81000" rtlCol="0">
            <a:noAutofit/>
          </a:bodyPr>
          <a:lstStyle>
            <a:defPPr>
              <a:defRPr lang="en-US"/>
            </a:defPPr>
            <a:lvl1pPr>
              <a:lnSpc>
                <a:spcPct val="107000"/>
              </a:lnSpc>
              <a:spcAft>
                <a:spcPts val="800"/>
              </a:spcAft>
              <a:defRPr sz="1000" b="1">
                <a:effectLst/>
                <a:latin typeface="Calibri" panose="020F0502020204030204" pitchFamily="34" charset="0"/>
                <a:ea typeface="Calibri" panose="020F0502020204030204" pitchFamily="34" charset="0"/>
                <a:cs typeface="Times New Roman" panose="02020603050405020304" pitchFamily="18" charset="0"/>
              </a:defRPr>
            </a:lvl1pPr>
            <a:lvl2pPr marL="628650" lvl="1" indent="-171450">
              <a:lnSpc>
                <a:spcPct val="107000"/>
              </a:lnSpc>
              <a:spcAft>
                <a:spcPts val="800"/>
              </a:spcAft>
              <a:buFont typeface="Arial" panose="020B0604020202020204" pitchFamily="34" charset="0"/>
              <a:buChar char="•"/>
              <a:defRPr sz="1000">
                <a:effectLst/>
                <a:latin typeface="Calibri" panose="020F0502020204030204" pitchFamily="34" charset="0"/>
                <a:ea typeface="Calibri" panose="020F0502020204030204" pitchFamily="34" charset="0"/>
                <a:cs typeface="Times New Roman" panose="02020603050405020304" pitchFamily="18" charset="0"/>
              </a:defRPr>
            </a:lvl2pPr>
          </a:lstStyle>
          <a:p>
            <a:pPr defTabSz="685800">
              <a:spcAft>
                <a:spcPts val="600"/>
              </a:spcAft>
              <a:defRPr/>
            </a:pPr>
            <a:r>
              <a:rPr lang="en-GB" sz="1200" b="0" kern="0" dirty="0">
                <a:solidFill>
                  <a:prstClr val="black"/>
                </a:solidFill>
              </a:rPr>
              <a:t>“An architect is involved in the entire process; beginning with working with the customer to understand real needs, as opposed to wants, and then throughout the process to translate those needs into capabilities verified to meet the needs. </a:t>
            </a:r>
          </a:p>
          <a:p>
            <a:pPr defTabSz="685800">
              <a:spcAft>
                <a:spcPts val="600"/>
              </a:spcAft>
              <a:defRPr/>
            </a:pPr>
            <a:endParaRPr lang="en-GB" sz="1200" b="0" kern="0" dirty="0">
              <a:solidFill>
                <a:prstClr val="black"/>
              </a:solidFill>
            </a:endParaRPr>
          </a:p>
          <a:p>
            <a:pPr defTabSz="685800">
              <a:spcAft>
                <a:spcPts val="600"/>
              </a:spcAft>
              <a:defRPr/>
            </a:pPr>
            <a:r>
              <a:rPr lang="en-GB" sz="1200" b="0" kern="0" dirty="0">
                <a:solidFill>
                  <a:prstClr val="black"/>
                </a:solidFill>
              </a:rPr>
              <a:t>Additionally, the architect may present different models to the customer that communicate how those needs may be met and is therefore an essential participant in the consultative selling process. </a:t>
            </a:r>
          </a:p>
          <a:p>
            <a:pPr defTabSz="685800">
              <a:spcAft>
                <a:spcPts val="600"/>
              </a:spcAft>
              <a:defRPr/>
            </a:pPr>
            <a:endParaRPr lang="en-GB" sz="1200" b="0" kern="0" dirty="0">
              <a:solidFill>
                <a:prstClr val="black"/>
              </a:solidFill>
            </a:endParaRPr>
          </a:p>
          <a:p>
            <a:pPr defTabSz="685800">
              <a:spcAft>
                <a:spcPts val="600"/>
              </a:spcAft>
              <a:defRPr/>
            </a:pPr>
            <a:r>
              <a:rPr lang="en-GB" sz="1200" b="0" kern="0" dirty="0">
                <a:solidFill>
                  <a:prstClr val="black"/>
                </a:solidFill>
              </a:rPr>
              <a:t>However, the architect is not the builder, and must remain at a level of abstraction necessary to ensure that they do not get in the way of practical implementation. </a:t>
            </a:r>
          </a:p>
          <a:p>
            <a:pPr defTabSz="685800">
              <a:spcAft>
                <a:spcPts val="600"/>
              </a:spcAft>
              <a:defRPr/>
            </a:pPr>
            <a:endParaRPr lang="en-GB" sz="1200" b="0" kern="0" dirty="0">
              <a:solidFill>
                <a:prstClr val="black"/>
              </a:solidFill>
            </a:endParaRPr>
          </a:p>
          <a:p>
            <a:pPr defTabSz="685800">
              <a:spcAft>
                <a:spcPts val="600"/>
              </a:spcAft>
              <a:defRPr/>
            </a:pPr>
            <a:r>
              <a:rPr lang="en-GB" sz="1200" b="0" kern="0" dirty="0">
                <a:solidFill>
                  <a:prstClr val="black"/>
                </a:solidFill>
              </a:rPr>
              <a:t>The following excerpt from The Art of Systems Architecting (Rechtin and Maier, 2000) depicts this notion: "It is the responsibility of the architect to know and concentrate on the critical few details and interfaces that really matter, and not to become overloaded with the rest.“</a:t>
            </a:r>
          </a:p>
          <a:p>
            <a:pPr defTabSz="685800">
              <a:spcAft>
                <a:spcPts val="600"/>
              </a:spcAft>
              <a:defRPr/>
            </a:pPr>
            <a:endParaRPr lang="en-GB" sz="1200" b="0" kern="0" dirty="0">
              <a:solidFill>
                <a:prstClr val="black"/>
              </a:solidFill>
            </a:endParaRPr>
          </a:p>
          <a:p>
            <a:pPr defTabSz="685800">
              <a:spcAft>
                <a:spcPts val="600"/>
              </a:spcAft>
              <a:defRPr/>
            </a:pPr>
            <a:r>
              <a:rPr lang="en-GB" sz="1200" b="0" kern="0" dirty="0">
                <a:solidFill>
                  <a:prstClr val="black"/>
                </a:solidFill>
              </a:rPr>
              <a:t>The architect's focus is on understanding what it takes to satisfy the client, where qualitative worth is used more than quantitative measures. The architect uses more inductive skills than the deductive skills of the builder. The architect deals more with guidelines, rather than rules that builders use as a necessity.”</a:t>
            </a:r>
          </a:p>
          <a:p>
            <a:pPr defTabSz="685800">
              <a:spcAft>
                <a:spcPts val="600"/>
              </a:spcAft>
              <a:defRPr/>
            </a:pPr>
            <a:endParaRPr lang="en-GB" sz="1200" kern="0" dirty="0">
              <a:solidFill>
                <a:prstClr val="black"/>
              </a:solidFill>
            </a:endParaRPr>
          </a:p>
          <a:p>
            <a:pPr defTabSz="685800">
              <a:spcAft>
                <a:spcPts val="600"/>
              </a:spcAft>
              <a:defRPr/>
            </a:pPr>
            <a:endParaRPr lang="en-GB" sz="750" kern="0" dirty="0">
              <a:solidFill>
                <a:prstClr val="black"/>
              </a:solidFill>
            </a:endParaRPr>
          </a:p>
        </p:txBody>
      </p:sp>
    </p:spTree>
    <p:extLst>
      <p:ext uri="{BB962C8B-B14F-4D97-AF65-F5344CB8AC3E}">
        <p14:creationId xmlns:p14="http://schemas.microsoft.com/office/powerpoint/2010/main" val="2498882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F4A7E2C-CDCB-44AE-9918-9D6AD80CD16C}"/>
              </a:ext>
            </a:extLst>
          </p:cNvPr>
          <p:cNvSpPr txBox="1"/>
          <p:nvPr/>
        </p:nvSpPr>
        <p:spPr>
          <a:xfrm>
            <a:off x="245918" y="915381"/>
            <a:ext cx="8410724" cy="2267929"/>
          </a:xfrm>
          <a:prstGeom prst="rect">
            <a:avLst/>
          </a:prstGeom>
          <a:noFill/>
        </p:spPr>
        <p:txBody>
          <a:bodyPr wrap="square">
            <a:spAutoFit/>
          </a:bodyPr>
          <a:lstStyle/>
          <a:p>
            <a:pPr>
              <a:spcBef>
                <a:spcPts val="150"/>
              </a:spcBef>
              <a:spcAft>
                <a:spcPts val="150"/>
              </a:spcAft>
            </a:pPr>
            <a:r>
              <a:rPr lang="en-GB" sz="1500" dirty="0">
                <a:solidFill>
                  <a:srgbClr val="2F528F"/>
                </a:solidFill>
                <a:latin typeface="Calibri" panose="020F0502020204030204" pitchFamily="34" charset="0"/>
              </a:rPr>
              <a:t>Typically, there are four broad purposes of an EA Capability:</a:t>
            </a:r>
          </a:p>
          <a:p>
            <a:pPr>
              <a:spcBef>
                <a:spcPts val="150"/>
              </a:spcBef>
              <a:spcAft>
                <a:spcPts val="150"/>
              </a:spcAft>
            </a:pPr>
            <a:endParaRPr lang="en-GB" sz="1500" dirty="0">
              <a:solidFill>
                <a:srgbClr val="2F528F"/>
              </a:solidFill>
              <a:latin typeface="Calibri" panose="020F0502020204030204" pitchFamily="34" charset="0"/>
            </a:endParaRPr>
          </a:p>
          <a:p>
            <a:pPr>
              <a:spcBef>
                <a:spcPts val="150"/>
              </a:spcBef>
              <a:spcAft>
                <a:spcPts val="150"/>
              </a:spcAft>
            </a:pPr>
            <a:endParaRPr lang="en-GB" sz="1500" dirty="0">
              <a:solidFill>
                <a:srgbClr val="2F528F"/>
              </a:solidFill>
              <a:latin typeface="Calibri" panose="020F0502020204030204" pitchFamily="34" charset="0"/>
            </a:endParaRPr>
          </a:p>
          <a:p>
            <a:pPr>
              <a:spcBef>
                <a:spcPts val="150"/>
              </a:spcBef>
              <a:spcAft>
                <a:spcPts val="150"/>
              </a:spcAft>
            </a:pPr>
            <a:endParaRPr lang="en-GB" sz="788" dirty="0">
              <a:solidFill>
                <a:srgbClr val="2F528F"/>
              </a:solidFill>
              <a:latin typeface="Calibri" panose="020F0502020204030204" pitchFamily="34" charset="0"/>
            </a:endParaRPr>
          </a:p>
          <a:p>
            <a:pPr marL="334566" indent="-198835">
              <a:spcBef>
                <a:spcPts val="150"/>
              </a:spcBef>
              <a:spcAft>
                <a:spcPts val="150"/>
              </a:spcAft>
            </a:pPr>
            <a:endParaRPr lang="en-GB" sz="750" dirty="0">
              <a:solidFill>
                <a:srgbClr val="2F528F"/>
              </a:solidFill>
              <a:latin typeface="Calibri" panose="020F0502020204030204" pitchFamily="34" charset="0"/>
            </a:endParaRPr>
          </a:p>
          <a:p>
            <a:pPr marL="392906" indent="-257175">
              <a:spcBef>
                <a:spcPts val="150"/>
              </a:spcBef>
              <a:spcAft>
                <a:spcPts val="150"/>
              </a:spcAft>
              <a:buFont typeface="+mj-lt"/>
              <a:buAutoNum type="arabicPeriod"/>
            </a:pPr>
            <a:r>
              <a:rPr lang="en-GB" sz="1200" b="1" dirty="0">
                <a:solidFill>
                  <a:srgbClr val="2F528F"/>
                </a:solidFill>
                <a:latin typeface="Calibri" panose="020F0502020204030204" pitchFamily="34" charset="0"/>
              </a:rPr>
              <a:t>EA to support Strategy</a:t>
            </a:r>
          </a:p>
          <a:p>
            <a:pPr marL="392906" indent="-257175">
              <a:spcBef>
                <a:spcPts val="150"/>
              </a:spcBef>
              <a:spcAft>
                <a:spcPts val="150"/>
              </a:spcAft>
              <a:buFont typeface="+mj-lt"/>
              <a:buAutoNum type="arabicPeriod"/>
            </a:pPr>
            <a:r>
              <a:rPr lang="en-GB" sz="1200" b="1" dirty="0">
                <a:solidFill>
                  <a:srgbClr val="2F528F"/>
                </a:solidFill>
                <a:latin typeface="Calibri" panose="020F0502020204030204" pitchFamily="34" charset="0"/>
              </a:rPr>
              <a:t>EA to support Portfolio</a:t>
            </a:r>
          </a:p>
          <a:p>
            <a:pPr marL="392906" indent="-257175">
              <a:spcBef>
                <a:spcPts val="150"/>
              </a:spcBef>
              <a:spcAft>
                <a:spcPts val="150"/>
              </a:spcAft>
              <a:buFont typeface="+mj-lt"/>
              <a:buAutoNum type="arabicPeriod"/>
            </a:pPr>
            <a:r>
              <a:rPr lang="en-GB" sz="1200" b="1" dirty="0">
                <a:solidFill>
                  <a:srgbClr val="2F528F"/>
                </a:solidFill>
                <a:latin typeface="Calibri" panose="020F0502020204030204" pitchFamily="34" charset="0"/>
              </a:rPr>
              <a:t>EA to support Project</a:t>
            </a:r>
          </a:p>
          <a:p>
            <a:pPr marL="392906" indent="-257175">
              <a:spcBef>
                <a:spcPts val="150"/>
              </a:spcBef>
              <a:spcAft>
                <a:spcPts val="150"/>
              </a:spcAft>
              <a:buFont typeface="+mj-lt"/>
              <a:buAutoNum type="arabicPeriod"/>
            </a:pPr>
            <a:r>
              <a:rPr lang="en-GB" sz="1200" b="1" dirty="0">
                <a:solidFill>
                  <a:srgbClr val="2F528F"/>
                </a:solidFill>
                <a:latin typeface="Calibri" panose="020F0502020204030204" pitchFamily="34" charset="0"/>
              </a:rPr>
              <a:t>EA to support Solution Delivery</a:t>
            </a:r>
            <a:endParaRPr lang="en-GB" sz="1200" dirty="0">
              <a:solidFill>
                <a:srgbClr val="2F528F"/>
              </a:solidFill>
              <a:latin typeface="Calibri" panose="020F0502020204030204" pitchFamily="34" charset="0"/>
            </a:endParaRPr>
          </a:p>
          <a:p>
            <a:pPr marL="334566" indent="-198835">
              <a:spcBef>
                <a:spcPts val="150"/>
              </a:spcBef>
              <a:spcAft>
                <a:spcPts val="150"/>
              </a:spcAft>
            </a:pPr>
            <a:endParaRPr lang="en-GB" sz="1200" dirty="0">
              <a:solidFill>
                <a:srgbClr val="2F528F"/>
              </a:solidFill>
              <a:latin typeface="Calibri" panose="020F0502020204030204" pitchFamily="34" charset="0"/>
            </a:endParaRPr>
          </a:p>
        </p:txBody>
      </p:sp>
      <p:sp>
        <p:nvSpPr>
          <p:cNvPr id="3" name="Ref">
            <a:extLst>
              <a:ext uri="{FF2B5EF4-FFF2-40B4-BE49-F238E27FC236}">
                <a16:creationId xmlns:a16="http://schemas.microsoft.com/office/drawing/2014/main" id="{3C22B5CB-A58A-4DDA-B5E1-5D63E8079457}"/>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The TOGAF Leader’s Guide to Establishing and Evolving an EA Capability : Page 9 : §3.3</a:t>
            </a:r>
          </a:p>
        </p:txBody>
      </p:sp>
      <p:pic>
        <p:nvPicPr>
          <p:cNvPr id="5" name="Picture 4">
            <a:extLst>
              <a:ext uri="{FF2B5EF4-FFF2-40B4-BE49-F238E27FC236}">
                <a16:creationId xmlns:a16="http://schemas.microsoft.com/office/drawing/2014/main" id="{8F081806-42C1-4045-ACD8-B1A4A5684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9555" y="1825893"/>
            <a:ext cx="4531983" cy="1661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itle">
            <a:extLst>
              <a:ext uri="{FF2B5EF4-FFF2-40B4-BE49-F238E27FC236}">
                <a16:creationId xmlns:a16="http://schemas.microsoft.com/office/drawing/2014/main" id="{607BCCFA-C0C1-471D-ACDD-269ABA76A22A}"/>
              </a:ext>
            </a:extLst>
          </p:cNvPr>
          <p:cNvSpPr>
            <a:spLocks noGrp="1"/>
          </p:cNvSpPr>
          <p:nvPr>
            <p:ph type="title"/>
          </p:nvPr>
        </p:nvSpPr>
        <p:spPr>
          <a:xfrm>
            <a:off x="165100" y="88900"/>
            <a:ext cx="7404100" cy="406400"/>
          </a:xfrm>
        </p:spPr>
        <p:txBody>
          <a:bodyPr>
            <a:normAutofit/>
          </a:bodyPr>
          <a:lstStyle/>
          <a:p>
            <a:r>
              <a:rPr lang="en-GB">
                <a:solidFill>
                  <a:srgbClr val="2F528F"/>
                </a:solidFill>
              </a:rPr>
              <a:t>Architecture Capability – 04/05 </a:t>
            </a:r>
          </a:p>
        </p:txBody>
      </p:sp>
      <p:sp>
        <p:nvSpPr>
          <p:cNvPr id="2" name="Footer">
            <a:extLst>
              <a:ext uri="{FF2B5EF4-FFF2-40B4-BE49-F238E27FC236}">
                <a16:creationId xmlns:a16="http://schemas.microsoft.com/office/drawing/2014/main" id="{88F55077-0589-4581-86B9-9E8A85B3414C}"/>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8/38</a:t>
            </a:r>
          </a:p>
        </p:txBody>
      </p:sp>
      <p:sp>
        <p:nvSpPr>
          <p:cNvPr id="4" name="TextBox 3">
            <a:extLst>
              <a:ext uri="{FF2B5EF4-FFF2-40B4-BE49-F238E27FC236}">
                <a16:creationId xmlns:a16="http://schemas.microsoft.com/office/drawing/2014/main" id="{13E02282-1FF7-6FD4-6E89-0FE74F90946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9300293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8D553CB-65B1-46BB-BBBF-D10ECD195A48}"/>
              </a:ext>
            </a:extLst>
          </p:cNvPr>
          <p:cNvSpPr>
            <a:spLocks noGrp="1"/>
          </p:cNvSpPr>
          <p:nvPr>
            <p:ph type="title"/>
          </p:nvPr>
        </p:nvSpPr>
        <p:spPr>
          <a:xfrm>
            <a:off x="165100" y="88900"/>
            <a:ext cx="7404100" cy="406400"/>
          </a:xfrm>
        </p:spPr>
        <p:txBody>
          <a:bodyPr>
            <a:normAutofit/>
          </a:bodyPr>
          <a:lstStyle/>
          <a:p>
            <a:r>
              <a:rPr lang="en-GB">
                <a:solidFill>
                  <a:srgbClr val="2F528F"/>
                </a:solidFill>
              </a:rPr>
              <a:t>Risk Management – 01/05</a:t>
            </a:r>
          </a:p>
        </p:txBody>
      </p:sp>
      <p:sp>
        <p:nvSpPr>
          <p:cNvPr id="4" name="Footer">
            <a:extLst>
              <a:ext uri="{FF2B5EF4-FFF2-40B4-BE49-F238E27FC236}">
                <a16:creationId xmlns:a16="http://schemas.microsoft.com/office/drawing/2014/main" id="{77CCF53E-2725-42AF-8BA0-2CA03DB1FAE2}"/>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10/38</a:t>
            </a:r>
          </a:p>
        </p:txBody>
      </p:sp>
      <p:sp>
        <p:nvSpPr>
          <p:cNvPr id="3" name="Ref">
            <a:extLst>
              <a:ext uri="{FF2B5EF4-FFF2-40B4-BE49-F238E27FC236}">
                <a16:creationId xmlns:a16="http://schemas.microsoft.com/office/drawing/2014/main" id="{8062F021-1F4F-425F-BBB3-B520EFF94C3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67 : §9</a:t>
            </a:r>
            <a:endParaRPr lang="en-GB" sz="825">
              <a:solidFill>
                <a:srgbClr val="FFFFFF"/>
              </a:solidFill>
              <a:latin typeface="Calibri" panose="020F0502020204030204" pitchFamily="34" charset="0"/>
            </a:endParaRPr>
          </a:p>
        </p:txBody>
      </p:sp>
      <p:sp>
        <p:nvSpPr>
          <p:cNvPr id="7" name="TextBox 6">
            <a:extLst>
              <a:ext uri="{FF2B5EF4-FFF2-40B4-BE49-F238E27FC236}">
                <a16:creationId xmlns:a16="http://schemas.microsoft.com/office/drawing/2014/main" id="{AA3E37E9-02D5-47BA-91D0-A041D2E6F0E3}"/>
              </a:ext>
            </a:extLst>
          </p:cNvPr>
          <p:cNvSpPr txBox="1"/>
          <p:nvPr/>
        </p:nvSpPr>
        <p:spPr>
          <a:xfrm>
            <a:off x="596145" y="2217049"/>
            <a:ext cx="5737397" cy="1731243"/>
          </a:xfrm>
          <a:prstGeom prst="rect">
            <a:avLst/>
          </a:prstGeom>
          <a:noFill/>
        </p:spPr>
        <p:txBody>
          <a:bodyPr wrap="square">
            <a:spAutoFit/>
          </a:bodyPr>
          <a:lstStyle/>
          <a:p>
            <a:r>
              <a:rPr lang="en-GB" sz="1350">
                <a:solidFill>
                  <a:srgbClr val="2F528F"/>
                </a:solidFill>
                <a:latin typeface="Calibri" panose="020F0502020204030204" pitchFamily="34" charset="0"/>
              </a:rPr>
              <a:t>Generally, two levels of risk should be considered:</a:t>
            </a:r>
          </a:p>
          <a:p>
            <a:endParaRPr lang="en-GB" sz="1350">
              <a:solidFill>
                <a:srgbClr val="2F528F"/>
              </a:solidFill>
              <a:latin typeface="Calibri" panose="020F0502020204030204" pitchFamily="34" charset="0"/>
            </a:endParaRPr>
          </a:p>
          <a:p>
            <a:pPr marL="1683544" indent="-1683544"/>
            <a:r>
              <a:rPr lang="en-GB" sz="1350" b="1">
                <a:solidFill>
                  <a:srgbClr val="2F528F"/>
                </a:solidFill>
                <a:latin typeface="Calibri" panose="020F0502020204030204" pitchFamily="34" charset="0"/>
              </a:rPr>
              <a:t>Initial Level of Risk</a:t>
            </a:r>
            <a:r>
              <a:rPr lang="en-GB" sz="1350">
                <a:solidFill>
                  <a:srgbClr val="2F528F"/>
                </a:solidFill>
                <a:latin typeface="Calibri" panose="020F0502020204030204" pitchFamily="34" charset="0"/>
              </a:rPr>
              <a:t>: 	Risk categorization prior to determining and implementing mitigating actions</a:t>
            </a:r>
          </a:p>
          <a:p>
            <a:pPr marL="1683544" indent="-1683544"/>
            <a:r>
              <a:rPr lang="en-GB" sz="1350" b="1">
                <a:solidFill>
                  <a:srgbClr val="2F528F"/>
                </a:solidFill>
                <a:latin typeface="Calibri" panose="020F0502020204030204" pitchFamily="34" charset="0"/>
              </a:rPr>
              <a:t>Residual Level of Risk</a:t>
            </a:r>
            <a:r>
              <a:rPr lang="en-GB" sz="1350">
                <a:solidFill>
                  <a:srgbClr val="2F528F"/>
                </a:solidFill>
                <a:latin typeface="Calibri" panose="020F0502020204030204" pitchFamily="34" charset="0"/>
              </a:rPr>
              <a:t>: 	Risk categorization after the implementation of mitigating actions</a:t>
            </a:r>
          </a:p>
        </p:txBody>
      </p:sp>
      <p:grpSp>
        <p:nvGrpSpPr>
          <p:cNvPr id="11" name="Group 10">
            <a:extLst>
              <a:ext uri="{FF2B5EF4-FFF2-40B4-BE49-F238E27FC236}">
                <a16:creationId xmlns:a16="http://schemas.microsoft.com/office/drawing/2014/main" id="{82CB25B3-EDAC-4B2A-8568-1DB56D58FB64}"/>
              </a:ext>
            </a:extLst>
          </p:cNvPr>
          <p:cNvGrpSpPr/>
          <p:nvPr/>
        </p:nvGrpSpPr>
        <p:grpSpPr>
          <a:xfrm>
            <a:off x="6885350" y="2762312"/>
            <a:ext cx="1867881" cy="1381797"/>
            <a:chOff x="6275750" y="1651081"/>
            <a:chExt cx="2438405" cy="2182372"/>
          </a:xfrm>
        </p:grpSpPr>
        <p:pic>
          <p:nvPicPr>
            <p:cNvPr id="9" name="Picture 8">
              <a:extLst>
                <a:ext uri="{FF2B5EF4-FFF2-40B4-BE49-F238E27FC236}">
                  <a16:creationId xmlns:a16="http://schemas.microsoft.com/office/drawing/2014/main" id="{0E6EA313-B888-4D66-8260-36CFEF150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5750" y="1651081"/>
              <a:ext cx="2438405" cy="2182372"/>
            </a:xfrm>
            <a:prstGeom prst="rect">
              <a:avLst/>
            </a:prstGeom>
          </p:spPr>
        </p:pic>
        <p:sp>
          <p:nvSpPr>
            <p:cNvPr id="10" name="Oval 9">
              <a:extLst>
                <a:ext uri="{FF2B5EF4-FFF2-40B4-BE49-F238E27FC236}">
                  <a16:creationId xmlns:a16="http://schemas.microsoft.com/office/drawing/2014/main" id="{CBA94BDB-0190-440E-B6A6-2D11F3288BB0}"/>
                </a:ext>
              </a:extLst>
            </p:cNvPr>
            <p:cNvSpPr/>
            <p:nvPr/>
          </p:nvSpPr>
          <p:spPr>
            <a:xfrm>
              <a:off x="7424615" y="1954243"/>
              <a:ext cx="117231" cy="202803"/>
            </a:xfrm>
            <a:prstGeom prst="ellipse">
              <a:avLst/>
            </a:prstGeom>
            <a:solidFill>
              <a:srgbClr val="F5D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endParaRPr>
            </a:p>
          </p:txBody>
        </p:sp>
      </p:grpSp>
      <p:sp>
        <p:nvSpPr>
          <p:cNvPr id="12" name="TextBox 11">
            <a:extLst>
              <a:ext uri="{FF2B5EF4-FFF2-40B4-BE49-F238E27FC236}">
                <a16:creationId xmlns:a16="http://schemas.microsoft.com/office/drawing/2014/main" id="{5BF22F63-CAEB-4E95-86B8-B543132824A4}"/>
              </a:ext>
            </a:extLst>
          </p:cNvPr>
          <p:cNvSpPr txBox="1"/>
          <p:nvPr/>
        </p:nvSpPr>
        <p:spPr>
          <a:xfrm>
            <a:off x="7545199" y="4092811"/>
            <a:ext cx="510076" cy="207749"/>
          </a:xfrm>
          <a:prstGeom prst="rect">
            <a:avLst/>
          </a:prstGeom>
          <a:noFill/>
        </p:spPr>
        <p:txBody>
          <a:bodyPr wrap="none" rtlCol="0">
            <a:spAutoFit/>
          </a:bodyPr>
          <a:lstStyle/>
          <a:p>
            <a:r>
              <a:rPr lang="en-GB" sz="750">
                <a:solidFill>
                  <a:srgbClr val="2F528F"/>
                </a:solidFill>
                <a:latin typeface="Calibri" panose="020F0502020204030204" pitchFamily="34" charset="0"/>
              </a:rPr>
              <a:t>ISO7010</a:t>
            </a:r>
          </a:p>
        </p:txBody>
      </p:sp>
      <p:sp>
        <p:nvSpPr>
          <p:cNvPr id="13" name="Rounded Rectangle 71">
            <a:extLst>
              <a:ext uri="{FF2B5EF4-FFF2-40B4-BE49-F238E27FC236}">
                <a16:creationId xmlns:a16="http://schemas.microsoft.com/office/drawing/2014/main" id="{3909958C-A571-B221-0B1E-9E344FFA3AA3}"/>
              </a:ext>
            </a:extLst>
          </p:cNvPr>
          <p:cNvSpPr/>
          <p:nvPr/>
        </p:nvSpPr>
        <p:spPr>
          <a:xfrm>
            <a:off x="2036621" y="999391"/>
            <a:ext cx="4930437" cy="868469"/>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500">
                <a:solidFill>
                  <a:srgbClr val="2F528F"/>
                </a:solidFill>
                <a:latin typeface="Calibri" panose="020F0502020204030204" pitchFamily="34" charset="0"/>
              </a:rPr>
              <a:t>It is important to identify, classify, and mitigate these risks before starting so that they can be tracked throughout the transformation effort</a:t>
            </a:r>
          </a:p>
        </p:txBody>
      </p:sp>
      <p:sp>
        <p:nvSpPr>
          <p:cNvPr id="5" name="TextBox 4">
            <a:extLst>
              <a:ext uri="{FF2B5EF4-FFF2-40B4-BE49-F238E27FC236}">
                <a16:creationId xmlns:a16="http://schemas.microsoft.com/office/drawing/2014/main" id="{770396E8-4CE7-FC80-29B1-FE56773D6FF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487191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16332E4-6D14-44BA-9698-D45700759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7150" y="2483891"/>
            <a:ext cx="1551675" cy="1798274"/>
          </a:xfrm>
          <a:prstGeom prst="rect">
            <a:avLst/>
          </a:prstGeom>
        </p:spPr>
      </p:pic>
      <p:sp>
        <p:nvSpPr>
          <p:cNvPr id="2" name="Title">
            <a:extLst>
              <a:ext uri="{FF2B5EF4-FFF2-40B4-BE49-F238E27FC236}">
                <a16:creationId xmlns:a16="http://schemas.microsoft.com/office/drawing/2014/main" id="{F8D553CB-65B1-46BB-BBBF-D10ECD195A48}"/>
              </a:ext>
            </a:extLst>
          </p:cNvPr>
          <p:cNvSpPr>
            <a:spLocks noGrp="1"/>
          </p:cNvSpPr>
          <p:nvPr>
            <p:ph type="title"/>
          </p:nvPr>
        </p:nvSpPr>
        <p:spPr>
          <a:xfrm>
            <a:off x="165100" y="88900"/>
            <a:ext cx="7404100" cy="406400"/>
          </a:xfrm>
        </p:spPr>
        <p:txBody>
          <a:bodyPr>
            <a:normAutofit/>
          </a:bodyPr>
          <a:lstStyle/>
          <a:p>
            <a:r>
              <a:rPr lang="en-GB">
                <a:solidFill>
                  <a:srgbClr val="2F528F"/>
                </a:solidFill>
              </a:rPr>
              <a:t>Risk Management – 02/05</a:t>
            </a:r>
          </a:p>
        </p:txBody>
      </p:sp>
      <p:sp>
        <p:nvSpPr>
          <p:cNvPr id="4" name="Footer">
            <a:extLst>
              <a:ext uri="{FF2B5EF4-FFF2-40B4-BE49-F238E27FC236}">
                <a16:creationId xmlns:a16="http://schemas.microsoft.com/office/drawing/2014/main" id="{0F29685E-B3FA-4235-8B8C-2BBBB86DE673}"/>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11/38</a:t>
            </a:r>
          </a:p>
        </p:txBody>
      </p:sp>
      <p:sp>
        <p:nvSpPr>
          <p:cNvPr id="3" name="Ref">
            <a:extLst>
              <a:ext uri="{FF2B5EF4-FFF2-40B4-BE49-F238E27FC236}">
                <a16:creationId xmlns:a16="http://schemas.microsoft.com/office/drawing/2014/main" id="{8062F021-1F4F-425F-BBB3-B520EFF94C3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67 : §9</a:t>
            </a:r>
            <a:endParaRPr lang="en-GB" sz="825">
              <a:solidFill>
                <a:srgbClr val="FFFFFF"/>
              </a:solidFill>
              <a:latin typeface="Calibri" panose="020F0502020204030204" pitchFamily="34" charset="0"/>
            </a:endParaRPr>
          </a:p>
        </p:txBody>
      </p:sp>
      <p:sp>
        <p:nvSpPr>
          <p:cNvPr id="6" name="TextBox 5">
            <a:extLst>
              <a:ext uri="{FF2B5EF4-FFF2-40B4-BE49-F238E27FC236}">
                <a16:creationId xmlns:a16="http://schemas.microsoft.com/office/drawing/2014/main" id="{7552E9F5-9BEF-4E5B-B1B6-3EFA23348C89}"/>
              </a:ext>
            </a:extLst>
          </p:cNvPr>
          <p:cNvSpPr txBox="1"/>
          <p:nvPr/>
        </p:nvSpPr>
        <p:spPr>
          <a:xfrm>
            <a:off x="0" y="737481"/>
            <a:ext cx="8240012" cy="515526"/>
          </a:xfrm>
          <a:prstGeom prst="rect">
            <a:avLst/>
          </a:prstGeom>
          <a:noFill/>
        </p:spPr>
        <p:txBody>
          <a:bodyPr wrap="square" rtlCol="0">
            <a:spAutoFit/>
          </a:bodyPr>
          <a:lstStyle/>
          <a:p>
            <a:r>
              <a:rPr lang="en-GB" sz="1350">
                <a:solidFill>
                  <a:srgbClr val="2F528F"/>
                </a:solidFill>
                <a:latin typeface="Calibri" panose="020F0502020204030204" pitchFamily="34" charset="0"/>
              </a:rPr>
              <a:t>Risks are first identified in Phase A.</a:t>
            </a:r>
          </a:p>
          <a:p>
            <a:r>
              <a:rPr lang="en-GB" sz="1350">
                <a:solidFill>
                  <a:srgbClr val="2F528F"/>
                </a:solidFill>
                <a:latin typeface="Calibri" panose="020F0502020204030204" pitchFamily="34" charset="0"/>
              </a:rPr>
              <a:t>Risk is pervasive in any Enterprise Architecture activity and is present in all phases within the ADM. </a:t>
            </a:r>
          </a:p>
        </p:txBody>
      </p:sp>
      <p:sp>
        <p:nvSpPr>
          <p:cNvPr id="12" name="TextBox 11">
            <a:extLst>
              <a:ext uri="{FF2B5EF4-FFF2-40B4-BE49-F238E27FC236}">
                <a16:creationId xmlns:a16="http://schemas.microsoft.com/office/drawing/2014/main" id="{5BF22F63-CAEB-4E95-86B8-B543132824A4}"/>
              </a:ext>
            </a:extLst>
          </p:cNvPr>
          <p:cNvSpPr txBox="1"/>
          <p:nvPr/>
        </p:nvSpPr>
        <p:spPr>
          <a:xfrm>
            <a:off x="7525634" y="4051005"/>
            <a:ext cx="623889" cy="184666"/>
          </a:xfrm>
          <a:prstGeom prst="rect">
            <a:avLst/>
          </a:prstGeom>
          <a:noFill/>
        </p:spPr>
        <p:txBody>
          <a:bodyPr wrap="none" rtlCol="0">
            <a:spAutoFit/>
          </a:bodyPr>
          <a:lstStyle/>
          <a:p>
            <a:r>
              <a:rPr lang="en-GB" sz="750">
                <a:solidFill>
                  <a:srgbClr val="2F528F"/>
                </a:solidFill>
                <a:latin typeface="Calibri" panose="020F0502020204030204" pitchFamily="34" charset="0"/>
              </a:rPr>
              <a:t>ISO7010</a:t>
            </a:r>
          </a:p>
        </p:txBody>
      </p:sp>
      <p:sp>
        <p:nvSpPr>
          <p:cNvPr id="14" name="Rectangle: Rounded Corners 13">
            <a:extLst>
              <a:ext uri="{FF2B5EF4-FFF2-40B4-BE49-F238E27FC236}">
                <a16:creationId xmlns:a16="http://schemas.microsoft.com/office/drawing/2014/main" id="{95C20A2F-4D84-4FCB-8753-F8CFE1D531E5}"/>
              </a:ext>
            </a:extLst>
          </p:cNvPr>
          <p:cNvSpPr/>
          <p:nvPr/>
        </p:nvSpPr>
        <p:spPr>
          <a:xfrm>
            <a:off x="7080739" y="4019509"/>
            <a:ext cx="578339" cy="57933"/>
          </a:xfrm>
          <a:prstGeom prst="roundRect">
            <a:avLst/>
          </a:prstGeom>
          <a:solidFill>
            <a:srgbClr val="FDE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endParaRPr>
          </a:p>
        </p:txBody>
      </p:sp>
      <p:sp>
        <p:nvSpPr>
          <p:cNvPr id="16" name="TextBox 15">
            <a:extLst>
              <a:ext uri="{FF2B5EF4-FFF2-40B4-BE49-F238E27FC236}">
                <a16:creationId xmlns:a16="http://schemas.microsoft.com/office/drawing/2014/main" id="{835E0806-770B-49D4-A483-F859E46EA966}"/>
              </a:ext>
            </a:extLst>
          </p:cNvPr>
          <p:cNvSpPr txBox="1"/>
          <p:nvPr/>
        </p:nvSpPr>
        <p:spPr>
          <a:xfrm>
            <a:off x="483273" y="1457833"/>
            <a:ext cx="6831927" cy="784830"/>
          </a:xfrm>
          <a:prstGeom prst="rect">
            <a:avLst/>
          </a:prstGeom>
          <a:noFill/>
        </p:spPr>
        <p:txBody>
          <a:bodyPr wrap="square">
            <a:spAutoFit/>
          </a:bodyPr>
          <a:lstStyle/>
          <a:p>
            <a:r>
              <a:rPr lang="en-GB" sz="1350">
                <a:solidFill>
                  <a:srgbClr val="2F528F"/>
                </a:solidFill>
                <a:latin typeface="Calibri" panose="020F0502020204030204" pitchFamily="34" charset="0"/>
              </a:rPr>
              <a:t>Risk assessment considers effect and frequency.</a:t>
            </a:r>
          </a:p>
          <a:p>
            <a:br>
              <a:rPr lang="en-GB" sz="675">
                <a:solidFill>
                  <a:srgbClr val="2F528F"/>
                </a:solidFill>
                <a:latin typeface="Calibri" panose="020F0502020204030204" pitchFamily="34" charset="0"/>
              </a:rPr>
            </a:br>
            <a:endParaRPr lang="en-GB" sz="675">
              <a:solidFill>
                <a:srgbClr val="2F528F"/>
              </a:solidFill>
              <a:latin typeface="Calibri" panose="020F0502020204030204" pitchFamily="34" charset="0"/>
            </a:endParaRPr>
          </a:p>
          <a:p>
            <a:r>
              <a:rPr lang="en-GB" sz="1350" b="1">
                <a:solidFill>
                  <a:srgbClr val="2F528F"/>
                </a:solidFill>
                <a:latin typeface="Calibri" panose="020F0502020204030204" pitchFamily="34" charset="0"/>
              </a:rPr>
              <a:t>Effect:</a:t>
            </a:r>
            <a:br>
              <a:rPr lang="en-GB" sz="600">
                <a:solidFill>
                  <a:srgbClr val="2F528F"/>
                </a:solidFill>
                <a:latin typeface="Calibri" panose="020F0502020204030204" pitchFamily="34" charset="0"/>
              </a:rPr>
            </a:br>
            <a:endParaRPr lang="en-GB" sz="600">
              <a:solidFill>
                <a:srgbClr val="2F528F"/>
              </a:solidFill>
              <a:latin typeface="Calibri" panose="020F0502020204030204" pitchFamily="34" charset="0"/>
            </a:endParaRPr>
          </a:p>
        </p:txBody>
      </p:sp>
      <p:graphicFrame>
        <p:nvGraphicFramePr>
          <p:cNvPr id="10" name="Diagram 9">
            <a:extLst>
              <a:ext uri="{FF2B5EF4-FFF2-40B4-BE49-F238E27FC236}">
                <a16:creationId xmlns:a16="http://schemas.microsoft.com/office/drawing/2014/main" id="{47162FE2-CCF1-DD9C-E2F6-2BA2D299197B}"/>
              </a:ext>
            </a:extLst>
          </p:cNvPr>
          <p:cNvGraphicFramePr/>
          <p:nvPr>
            <p:extLst>
              <p:ext uri="{D42A27DB-BD31-4B8C-83A1-F6EECF244321}">
                <p14:modId xmlns:p14="http://schemas.microsoft.com/office/powerpoint/2010/main" val="4048503794"/>
              </p:ext>
            </p:extLst>
          </p:nvPr>
        </p:nvGraphicFramePr>
        <p:xfrm>
          <a:off x="414412" y="1951381"/>
          <a:ext cx="4771623" cy="23858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F234084-2BDD-938B-F191-2F5DD55CBD3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7" name="TextBox 6">
            <a:extLst>
              <a:ext uri="{FF2B5EF4-FFF2-40B4-BE49-F238E27FC236}">
                <a16:creationId xmlns:a16="http://schemas.microsoft.com/office/drawing/2014/main" id="{ABB5D06A-9E2C-6BBF-39EF-44887C227B44}"/>
              </a:ext>
            </a:extLst>
          </p:cNvPr>
          <p:cNvSpPr txBox="1"/>
          <p:nvPr/>
        </p:nvSpPr>
        <p:spPr>
          <a:xfrm>
            <a:off x="871200" y="5432461"/>
            <a:ext cx="7567201" cy="430887"/>
          </a:xfrm>
          <a:prstGeom prst="rect">
            <a:avLst/>
          </a:prstGeom>
          <a:noFill/>
        </p:spPr>
        <p:txBody>
          <a:bodyPr wrap="square" rtlCol="0">
            <a:spAutoFit/>
          </a:bodyPr>
          <a:lstStyle/>
          <a:p>
            <a:pPr algn="l"/>
            <a:r>
              <a:rPr lang="en-GB" sz="1100" i="1">
                <a:solidFill>
                  <a:srgbClr val="FF0000"/>
                </a:solidFill>
              </a:rPr>
              <a:t>V10 does not say risks are identified in Phase A in 9.1 on page 67</a:t>
            </a:r>
          </a:p>
          <a:p>
            <a:r>
              <a:rPr lang="en-GB" sz="1100" i="1">
                <a:solidFill>
                  <a:srgbClr val="FF0000"/>
                </a:solidFill>
              </a:rPr>
              <a:t>But does say Risk is pervasive in any Enterprise Architecture activity and is present in all phases within the ADM in 9.2 page 68. </a:t>
            </a:r>
          </a:p>
        </p:txBody>
      </p:sp>
    </p:spTree>
    <p:extLst>
      <p:ext uri="{BB962C8B-B14F-4D97-AF65-F5344CB8AC3E}">
        <p14:creationId xmlns:p14="http://schemas.microsoft.com/office/powerpoint/2010/main" val="3102049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8D553CB-65B1-46BB-BBBF-D10ECD195A48}"/>
              </a:ext>
            </a:extLst>
          </p:cNvPr>
          <p:cNvSpPr>
            <a:spLocks noGrp="1"/>
          </p:cNvSpPr>
          <p:nvPr>
            <p:ph type="title"/>
          </p:nvPr>
        </p:nvSpPr>
        <p:spPr>
          <a:xfrm>
            <a:off x="165100" y="88900"/>
            <a:ext cx="7404100" cy="406400"/>
          </a:xfrm>
        </p:spPr>
        <p:txBody>
          <a:bodyPr>
            <a:normAutofit/>
          </a:bodyPr>
          <a:lstStyle/>
          <a:p>
            <a:r>
              <a:rPr lang="en-GB">
                <a:solidFill>
                  <a:srgbClr val="2F528F"/>
                </a:solidFill>
              </a:rPr>
              <a:t>Risk Management – 03/05</a:t>
            </a:r>
          </a:p>
        </p:txBody>
      </p:sp>
      <p:sp>
        <p:nvSpPr>
          <p:cNvPr id="4" name="Footer">
            <a:extLst>
              <a:ext uri="{FF2B5EF4-FFF2-40B4-BE49-F238E27FC236}">
                <a16:creationId xmlns:a16="http://schemas.microsoft.com/office/drawing/2014/main" id="{A6B94DE7-2BC1-43F0-9D84-6672284B68AD}"/>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12/38</a:t>
            </a:r>
          </a:p>
        </p:txBody>
      </p:sp>
      <p:sp>
        <p:nvSpPr>
          <p:cNvPr id="3" name="Ref">
            <a:extLst>
              <a:ext uri="{FF2B5EF4-FFF2-40B4-BE49-F238E27FC236}">
                <a16:creationId xmlns:a16="http://schemas.microsoft.com/office/drawing/2014/main" id="{8062F021-1F4F-425F-BBB3-B520EFF94C3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67 : §9</a:t>
            </a:r>
            <a:endParaRPr lang="en-GB" sz="825">
              <a:solidFill>
                <a:srgbClr val="FFFFFF"/>
              </a:solidFill>
              <a:latin typeface="Calibri" panose="020F0502020204030204" pitchFamily="34" charset="0"/>
            </a:endParaRPr>
          </a:p>
        </p:txBody>
      </p:sp>
      <p:sp>
        <p:nvSpPr>
          <p:cNvPr id="12" name="TextBox 11">
            <a:extLst>
              <a:ext uri="{FF2B5EF4-FFF2-40B4-BE49-F238E27FC236}">
                <a16:creationId xmlns:a16="http://schemas.microsoft.com/office/drawing/2014/main" id="{5BF22F63-CAEB-4E95-86B8-B543132824A4}"/>
              </a:ext>
            </a:extLst>
          </p:cNvPr>
          <p:cNvSpPr txBox="1"/>
          <p:nvPr/>
        </p:nvSpPr>
        <p:spPr>
          <a:xfrm>
            <a:off x="6758468" y="4086295"/>
            <a:ext cx="623889" cy="184666"/>
          </a:xfrm>
          <a:prstGeom prst="rect">
            <a:avLst/>
          </a:prstGeom>
          <a:noFill/>
        </p:spPr>
        <p:txBody>
          <a:bodyPr wrap="none" rtlCol="0">
            <a:spAutoFit/>
          </a:bodyPr>
          <a:lstStyle/>
          <a:p>
            <a:r>
              <a:rPr lang="en-GB" sz="750">
                <a:solidFill>
                  <a:srgbClr val="2F528F"/>
                </a:solidFill>
                <a:latin typeface="Calibri" panose="020F0502020204030204" pitchFamily="34" charset="0"/>
              </a:rPr>
              <a:t>ISO7010</a:t>
            </a:r>
          </a:p>
        </p:txBody>
      </p:sp>
      <p:sp>
        <p:nvSpPr>
          <p:cNvPr id="16" name="TextBox 15">
            <a:extLst>
              <a:ext uri="{FF2B5EF4-FFF2-40B4-BE49-F238E27FC236}">
                <a16:creationId xmlns:a16="http://schemas.microsoft.com/office/drawing/2014/main" id="{835E0806-770B-49D4-A483-F859E46EA966}"/>
              </a:ext>
            </a:extLst>
          </p:cNvPr>
          <p:cNvSpPr txBox="1"/>
          <p:nvPr/>
        </p:nvSpPr>
        <p:spPr>
          <a:xfrm>
            <a:off x="823574" y="868355"/>
            <a:ext cx="3627045" cy="1315744"/>
          </a:xfrm>
          <a:prstGeom prst="rect">
            <a:avLst/>
          </a:prstGeom>
          <a:noFill/>
        </p:spPr>
        <p:txBody>
          <a:bodyPr wrap="square">
            <a:spAutoFit/>
          </a:bodyPr>
          <a:lstStyle/>
          <a:p>
            <a:r>
              <a:rPr lang="en-GB" sz="1500" b="1">
                <a:solidFill>
                  <a:srgbClr val="2F528F"/>
                </a:solidFill>
                <a:latin typeface="Calibri" panose="020F0502020204030204" pitchFamily="34" charset="0"/>
              </a:rPr>
              <a:t>Frequency:</a:t>
            </a:r>
            <a:br>
              <a:rPr lang="en-GB" sz="600">
                <a:solidFill>
                  <a:srgbClr val="2F528F"/>
                </a:solidFill>
                <a:latin typeface="Calibri" panose="020F0502020204030204" pitchFamily="34" charset="0"/>
              </a:rPr>
            </a:br>
            <a:endParaRPr lang="en-GB" sz="600">
              <a:solidFill>
                <a:srgbClr val="2F528F"/>
              </a:solidFill>
              <a:latin typeface="Calibri" panose="020F0502020204030204" pitchFamily="34" charset="0"/>
            </a:endParaRPr>
          </a:p>
          <a:p>
            <a:pPr marL="214313" indent="-214313">
              <a:buFont typeface="Courier New" panose="02070309020205020404" pitchFamily="49" charset="0"/>
              <a:buChar char="o"/>
              <a:tabLst>
                <a:tab pos="1143000" algn="l"/>
              </a:tabLst>
            </a:pPr>
            <a:r>
              <a:rPr lang="en-GB" sz="1200">
                <a:solidFill>
                  <a:srgbClr val="2F528F"/>
                </a:solidFill>
                <a:latin typeface="Calibri" panose="020F0502020204030204" pitchFamily="34" charset="0"/>
              </a:rPr>
              <a:t>Frequent</a:t>
            </a:r>
          </a:p>
          <a:p>
            <a:pPr marL="214313" indent="-214313">
              <a:buFont typeface="Courier New" panose="02070309020205020404" pitchFamily="49" charset="0"/>
              <a:buChar char="o"/>
              <a:tabLst>
                <a:tab pos="1143000" algn="l"/>
              </a:tabLst>
            </a:pPr>
            <a:r>
              <a:rPr lang="en-GB" sz="1200">
                <a:solidFill>
                  <a:srgbClr val="2F528F"/>
                </a:solidFill>
                <a:latin typeface="Calibri" panose="020F0502020204030204" pitchFamily="34" charset="0"/>
              </a:rPr>
              <a:t>Likely</a:t>
            </a:r>
          </a:p>
          <a:p>
            <a:pPr marL="214313" indent="-214313">
              <a:buFont typeface="Courier New" panose="02070309020205020404" pitchFamily="49" charset="0"/>
              <a:buChar char="o"/>
              <a:tabLst>
                <a:tab pos="1143000" algn="l"/>
              </a:tabLst>
            </a:pPr>
            <a:r>
              <a:rPr lang="en-GB" sz="1200">
                <a:solidFill>
                  <a:srgbClr val="2F528F"/>
                </a:solidFill>
                <a:latin typeface="Calibri" panose="020F0502020204030204" pitchFamily="34" charset="0"/>
              </a:rPr>
              <a:t>Occasional</a:t>
            </a:r>
          </a:p>
          <a:p>
            <a:pPr marL="214313" indent="-214313">
              <a:buFont typeface="Courier New" panose="02070309020205020404" pitchFamily="49" charset="0"/>
              <a:buChar char="o"/>
              <a:tabLst>
                <a:tab pos="1143000" algn="l"/>
              </a:tabLst>
            </a:pPr>
            <a:r>
              <a:rPr lang="en-GB" sz="1200">
                <a:solidFill>
                  <a:srgbClr val="2F528F"/>
                </a:solidFill>
                <a:latin typeface="Calibri" panose="020F0502020204030204" pitchFamily="34" charset="0"/>
              </a:rPr>
              <a:t>Seldom</a:t>
            </a:r>
          </a:p>
          <a:p>
            <a:pPr marL="214313" indent="-214313">
              <a:buFont typeface="Courier New" panose="02070309020205020404" pitchFamily="49" charset="0"/>
              <a:buChar char="o"/>
              <a:tabLst>
                <a:tab pos="1143000" algn="l"/>
              </a:tabLst>
            </a:pPr>
            <a:r>
              <a:rPr lang="en-GB" sz="1200">
                <a:solidFill>
                  <a:srgbClr val="2F528F"/>
                </a:solidFill>
                <a:latin typeface="Calibri" panose="020F0502020204030204" pitchFamily="34" charset="0"/>
              </a:rPr>
              <a:t>Unlikely</a:t>
            </a:r>
          </a:p>
        </p:txBody>
      </p:sp>
      <p:pic>
        <p:nvPicPr>
          <p:cNvPr id="5" name="Picture 4">
            <a:extLst>
              <a:ext uri="{FF2B5EF4-FFF2-40B4-BE49-F238E27FC236}">
                <a16:creationId xmlns:a16="http://schemas.microsoft.com/office/drawing/2014/main" id="{EA77891C-2ACD-4F5A-AD5B-BD9C63585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1328" y="2936631"/>
            <a:ext cx="1336021" cy="1159614"/>
          </a:xfrm>
          <a:prstGeom prst="rect">
            <a:avLst/>
          </a:prstGeom>
        </p:spPr>
      </p:pic>
      <p:sp>
        <p:nvSpPr>
          <p:cNvPr id="15" name="TextBox 14">
            <a:extLst>
              <a:ext uri="{FF2B5EF4-FFF2-40B4-BE49-F238E27FC236}">
                <a16:creationId xmlns:a16="http://schemas.microsoft.com/office/drawing/2014/main" id="{1EEE9E40-D8BA-4EE1-B570-C6BF1E446BE6}"/>
              </a:ext>
            </a:extLst>
          </p:cNvPr>
          <p:cNvSpPr txBox="1"/>
          <p:nvPr/>
        </p:nvSpPr>
        <p:spPr>
          <a:xfrm>
            <a:off x="823574" y="2626005"/>
            <a:ext cx="6710832" cy="1223412"/>
          </a:xfrm>
          <a:prstGeom prst="rect">
            <a:avLst/>
          </a:prstGeom>
          <a:noFill/>
        </p:spPr>
        <p:txBody>
          <a:bodyPr wrap="square">
            <a:spAutoFit/>
          </a:bodyPr>
          <a:lstStyle/>
          <a:p>
            <a:r>
              <a:rPr lang="en-GB" sz="1350" b="1">
                <a:solidFill>
                  <a:srgbClr val="2F528F"/>
                </a:solidFill>
                <a:latin typeface="Calibri" panose="020F0502020204030204" pitchFamily="34" charset="0"/>
              </a:rPr>
              <a:t>The Effect and Frequency are then combined</a:t>
            </a:r>
            <a:r>
              <a:rPr lang="en-GB" sz="1350">
                <a:solidFill>
                  <a:srgbClr val="2F528F"/>
                </a:solidFill>
                <a:latin typeface="Calibri" panose="020F0502020204030204" pitchFamily="34" charset="0"/>
              </a:rPr>
              <a:t>:</a:t>
            </a:r>
          </a:p>
          <a:p>
            <a:endParaRPr lang="en-GB" sz="1350">
              <a:solidFill>
                <a:srgbClr val="2F528F"/>
              </a:solidFill>
              <a:latin typeface="Calibri" panose="020F0502020204030204" pitchFamily="34" charset="0"/>
            </a:endParaRPr>
          </a:p>
          <a:p>
            <a:pPr marL="214313" indent="-214313">
              <a:buFont typeface="Courier New" panose="02070309020205020404" pitchFamily="49" charset="0"/>
              <a:buChar char="o"/>
              <a:tabLst>
                <a:tab pos="1751410" algn="l"/>
              </a:tabLst>
            </a:pPr>
            <a:r>
              <a:rPr lang="en-GB" sz="1200" b="1">
                <a:solidFill>
                  <a:srgbClr val="2F528F"/>
                </a:solidFill>
                <a:latin typeface="Calibri" panose="020F0502020204030204" pitchFamily="34" charset="0"/>
              </a:rPr>
              <a:t>Extremely High Risk </a:t>
            </a:r>
            <a:r>
              <a:rPr lang="en-GB" sz="1200">
                <a:solidFill>
                  <a:srgbClr val="2F528F"/>
                </a:solidFill>
                <a:latin typeface="Calibri" panose="020F0502020204030204" pitchFamily="34" charset="0"/>
              </a:rPr>
              <a:t>(E)</a:t>
            </a:r>
          </a:p>
          <a:p>
            <a:pPr marL="214313" indent="-214313">
              <a:buFont typeface="Courier New" panose="02070309020205020404" pitchFamily="49" charset="0"/>
              <a:buChar char="o"/>
              <a:tabLst>
                <a:tab pos="1751410" algn="l"/>
              </a:tabLst>
            </a:pPr>
            <a:r>
              <a:rPr lang="en-GB" sz="1200" b="1">
                <a:solidFill>
                  <a:srgbClr val="2F528F"/>
                </a:solidFill>
                <a:latin typeface="Calibri" panose="020F0502020204030204" pitchFamily="34" charset="0"/>
              </a:rPr>
              <a:t>High Risk </a:t>
            </a:r>
            <a:r>
              <a:rPr lang="en-GB" sz="1200">
                <a:solidFill>
                  <a:srgbClr val="2F528F"/>
                </a:solidFill>
                <a:latin typeface="Calibri" panose="020F0502020204030204" pitchFamily="34" charset="0"/>
              </a:rPr>
              <a:t>(H)</a:t>
            </a:r>
          </a:p>
          <a:p>
            <a:pPr marL="214313" indent="-214313">
              <a:buFont typeface="Courier New" panose="02070309020205020404" pitchFamily="49" charset="0"/>
              <a:buChar char="o"/>
              <a:tabLst>
                <a:tab pos="1751410" algn="l"/>
              </a:tabLst>
            </a:pPr>
            <a:r>
              <a:rPr lang="en-GB" sz="1200" b="1">
                <a:solidFill>
                  <a:srgbClr val="2F528F"/>
                </a:solidFill>
                <a:latin typeface="Calibri" panose="020F0502020204030204" pitchFamily="34" charset="0"/>
              </a:rPr>
              <a:t>Moderate Risk </a:t>
            </a:r>
            <a:r>
              <a:rPr lang="en-GB" sz="1200">
                <a:solidFill>
                  <a:srgbClr val="2F528F"/>
                </a:solidFill>
                <a:latin typeface="Calibri" panose="020F0502020204030204" pitchFamily="34" charset="0"/>
              </a:rPr>
              <a:t>(M)</a:t>
            </a:r>
          </a:p>
          <a:p>
            <a:pPr marL="214313" indent="-214313">
              <a:buFont typeface="Courier New" panose="02070309020205020404" pitchFamily="49" charset="0"/>
              <a:buChar char="o"/>
              <a:tabLst>
                <a:tab pos="1751410" algn="l"/>
              </a:tabLst>
            </a:pPr>
            <a:r>
              <a:rPr lang="en-GB" sz="1200" b="1">
                <a:solidFill>
                  <a:srgbClr val="2F528F"/>
                </a:solidFill>
                <a:latin typeface="Calibri" panose="020F0502020204030204" pitchFamily="34" charset="0"/>
              </a:rPr>
              <a:t>Low Risk </a:t>
            </a:r>
            <a:r>
              <a:rPr lang="en-GB" sz="1200">
                <a:solidFill>
                  <a:srgbClr val="2F528F"/>
                </a:solidFill>
                <a:latin typeface="Calibri" panose="020F0502020204030204" pitchFamily="34" charset="0"/>
              </a:rPr>
              <a:t>(L)</a:t>
            </a:r>
          </a:p>
        </p:txBody>
      </p:sp>
      <p:pic>
        <p:nvPicPr>
          <p:cNvPr id="7" name="Picture 6">
            <a:extLst>
              <a:ext uri="{FF2B5EF4-FFF2-40B4-BE49-F238E27FC236}">
                <a16:creationId xmlns:a16="http://schemas.microsoft.com/office/drawing/2014/main" id="{6C1E88D9-84C8-D6A0-12C9-E03B0C49F0D3}"/>
              </a:ext>
            </a:extLst>
          </p:cNvPr>
          <p:cNvPicPr>
            <a:picLocks noChangeAspect="1"/>
          </p:cNvPicPr>
          <p:nvPr/>
        </p:nvPicPr>
        <p:blipFill>
          <a:blip r:embed="rId4">
            <a:duotone>
              <a:schemeClr val="accent1">
                <a:shade val="45000"/>
                <a:satMod val="135000"/>
              </a:schemeClr>
              <a:prstClr val="white"/>
            </a:duotone>
          </a:blip>
          <a:stretch>
            <a:fillRect/>
          </a:stretch>
        </p:blipFill>
        <p:spPr>
          <a:xfrm>
            <a:off x="6341465" y="861723"/>
            <a:ext cx="1315745" cy="1315745"/>
          </a:xfrm>
          <a:prstGeom prst="rect">
            <a:avLst/>
          </a:prstGeom>
        </p:spPr>
      </p:pic>
      <p:sp>
        <p:nvSpPr>
          <p:cNvPr id="6" name="TextBox 5">
            <a:extLst>
              <a:ext uri="{FF2B5EF4-FFF2-40B4-BE49-F238E27FC236}">
                <a16:creationId xmlns:a16="http://schemas.microsoft.com/office/drawing/2014/main" id="{41313A9D-9DEE-197F-6E03-5BA62F98666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443536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8D553CB-65B1-46BB-BBBF-D10ECD195A48}"/>
              </a:ext>
            </a:extLst>
          </p:cNvPr>
          <p:cNvSpPr>
            <a:spLocks noGrp="1"/>
          </p:cNvSpPr>
          <p:nvPr>
            <p:ph type="title"/>
          </p:nvPr>
        </p:nvSpPr>
        <p:spPr>
          <a:xfrm>
            <a:off x="165100" y="88900"/>
            <a:ext cx="7404100" cy="406400"/>
          </a:xfrm>
        </p:spPr>
        <p:txBody>
          <a:bodyPr>
            <a:normAutofit/>
          </a:bodyPr>
          <a:lstStyle/>
          <a:p>
            <a:r>
              <a:rPr lang="en-GB">
                <a:solidFill>
                  <a:srgbClr val="2F528F"/>
                </a:solidFill>
              </a:rPr>
              <a:t>Risk Management – 04/05</a:t>
            </a:r>
          </a:p>
        </p:txBody>
      </p:sp>
      <p:sp>
        <p:nvSpPr>
          <p:cNvPr id="4" name="Footer">
            <a:extLst>
              <a:ext uri="{FF2B5EF4-FFF2-40B4-BE49-F238E27FC236}">
                <a16:creationId xmlns:a16="http://schemas.microsoft.com/office/drawing/2014/main" id="{36642782-C5FE-44B2-943B-9636BEDD18F1}"/>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13/38</a:t>
            </a:r>
          </a:p>
        </p:txBody>
      </p:sp>
      <p:sp>
        <p:nvSpPr>
          <p:cNvPr id="3" name="Ref">
            <a:extLst>
              <a:ext uri="{FF2B5EF4-FFF2-40B4-BE49-F238E27FC236}">
                <a16:creationId xmlns:a16="http://schemas.microsoft.com/office/drawing/2014/main" id="{8062F021-1F4F-425F-BBB3-B520EFF94C3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67 : §9</a:t>
            </a:r>
            <a:endParaRPr lang="en-GB" sz="825">
              <a:solidFill>
                <a:srgbClr val="FFFFFF"/>
              </a:solidFill>
              <a:latin typeface="Calibri" panose="020F0502020204030204" pitchFamily="34" charset="0"/>
            </a:endParaRPr>
          </a:p>
        </p:txBody>
      </p:sp>
      <p:sp>
        <p:nvSpPr>
          <p:cNvPr id="6" name="TextBox 5">
            <a:extLst>
              <a:ext uri="{FF2B5EF4-FFF2-40B4-BE49-F238E27FC236}">
                <a16:creationId xmlns:a16="http://schemas.microsoft.com/office/drawing/2014/main" id="{7552E9F5-9BEF-4E5B-B1B6-3EFA23348C89}"/>
              </a:ext>
            </a:extLst>
          </p:cNvPr>
          <p:cNvSpPr txBox="1"/>
          <p:nvPr/>
        </p:nvSpPr>
        <p:spPr>
          <a:xfrm>
            <a:off x="3438850" y="531257"/>
            <a:ext cx="2675476" cy="276999"/>
          </a:xfrm>
          <a:prstGeom prst="rect">
            <a:avLst/>
          </a:prstGeom>
          <a:noFill/>
        </p:spPr>
        <p:txBody>
          <a:bodyPr wrap="none" rtlCol="0">
            <a:spAutoFit/>
          </a:bodyPr>
          <a:lstStyle/>
          <a:p>
            <a:r>
              <a:rPr lang="en-GB" sz="1350" b="1">
                <a:solidFill>
                  <a:srgbClr val="2F528F"/>
                </a:solidFill>
                <a:latin typeface="Calibri" panose="020F0502020204030204" pitchFamily="34" charset="0"/>
              </a:rPr>
              <a:t>Risk Classification Scheme</a:t>
            </a:r>
          </a:p>
        </p:txBody>
      </p:sp>
      <p:pic>
        <p:nvPicPr>
          <p:cNvPr id="7" name="Picture 6">
            <a:extLst>
              <a:ext uri="{FF2B5EF4-FFF2-40B4-BE49-F238E27FC236}">
                <a16:creationId xmlns:a16="http://schemas.microsoft.com/office/drawing/2014/main" id="{219CE9A3-F0F8-4DEE-A1CA-D7145510D7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5096" y="907050"/>
            <a:ext cx="5273808" cy="1781970"/>
          </a:xfrm>
          <a:prstGeom prst="rect">
            <a:avLst/>
          </a:prstGeom>
          <a:ln>
            <a:noFill/>
          </a:ln>
          <a:effectLst>
            <a:outerShdw blurRad="50800" dist="38100" dir="5400000" algn="t" rotWithShape="0">
              <a:prstClr val="black">
                <a:alpha val="40000"/>
              </a:prstClr>
            </a:outerShdw>
          </a:effectLst>
        </p:spPr>
      </p:pic>
      <p:graphicFrame>
        <p:nvGraphicFramePr>
          <p:cNvPr id="9" name="Content Placeholder 2">
            <a:extLst>
              <a:ext uri="{FF2B5EF4-FFF2-40B4-BE49-F238E27FC236}">
                <a16:creationId xmlns:a16="http://schemas.microsoft.com/office/drawing/2014/main" id="{A53EC318-29B0-E6D1-3A50-97600D441D1A}"/>
              </a:ext>
            </a:extLst>
          </p:cNvPr>
          <p:cNvGraphicFramePr>
            <a:graphicFrameLocks/>
          </p:cNvGraphicFramePr>
          <p:nvPr>
            <p:extLst>
              <p:ext uri="{D42A27DB-BD31-4B8C-83A1-F6EECF244321}">
                <p14:modId xmlns:p14="http://schemas.microsoft.com/office/powerpoint/2010/main" val="2501230995"/>
              </p:ext>
            </p:extLst>
          </p:nvPr>
        </p:nvGraphicFramePr>
        <p:xfrm>
          <a:off x="656757" y="2670544"/>
          <a:ext cx="8239661" cy="21491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F15F03E-D7CE-AD58-08EC-B105CBCE937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11" name="TextBox 10">
            <a:extLst>
              <a:ext uri="{FF2B5EF4-FFF2-40B4-BE49-F238E27FC236}">
                <a16:creationId xmlns:a16="http://schemas.microsoft.com/office/drawing/2014/main" id="{5C6C2D93-745F-B02C-2BDE-E9F6E4C59ECB}"/>
              </a:ext>
            </a:extLst>
          </p:cNvPr>
          <p:cNvSpPr txBox="1"/>
          <p:nvPr/>
        </p:nvSpPr>
        <p:spPr>
          <a:xfrm>
            <a:off x="2541601" y="5252461"/>
            <a:ext cx="3888000" cy="430887"/>
          </a:xfrm>
          <a:prstGeom prst="rect">
            <a:avLst/>
          </a:prstGeom>
          <a:noFill/>
        </p:spPr>
        <p:txBody>
          <a:bodyPr wrap="square" rtlCol="0">
            <a:spAutoFit/>
          </a:bodyPr>
          <a:lstStyle/>
          <a:p>
            <a:pPr algn="l"/>
            <a:r>
              <a:rPr lang="en-GB" sz="1100" i="1">
                <a:solidFill>
                  <a:srgbClr val="FF0000"/>
                </a:solidFill>
              </a:rPr>
              <a:t>V10 does not say EHML is too limiting anywhere in section 9.</a:t>
            </a:r>
          </a:p>
          <a:p>
            <a:r>
              <a:rPr lang="en-GB" sz="1100" i="1">
                <a:solidFill>
                  <a:srgbClr val="FF0000"/>
                </a:solidFill>
              </a:rPr>
              <a:t>Revised words to say what section 9 actually says.</a:t>
            </a:r>
          </a:p>
        </p:txBody>
      </p:sp>
    </p:spTree>
    <p:extLst>
      <p:ext uri="{BB962C8B-B14F-4D97-AF65-F5344CB8AC3E}">
        <p14:creationId xmlns:p14="http://schemas.microsoft.com/office/powerpoint/2010/main" val="4204713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8D553CB-65B1-46BB-BBBF-D10ECD195A48}"/>
              </a:ext>
            </a:extLst>
          </p:cNvPr>
          <p:cNvSpPr>
            <a:spLocks noGrp="1"/>
          </p:cNvSpPr>
          <p:nvPr>
            <p:ph type="title"/>
          </p:nvPr>
        </p:nvSpPr>
        <p:spPr>
          <a:xfrm>
            <a:off x="165100" y="88900"/>
            <a:ext cx="7404100" cy="406400"/>
          </a:xfrm>
        </p:spPr>
        <p:txBody>
          <a:bodyPr>
            <a:normAutofit/>
          </a:bodyPr>
          <a:lstStyle/>
          <a:p>
            <a:r>
              <a:rPr lang="en-GB">
                <a:solidFill>
                  <a:srgbClr val="2F528F"/>
                </a:solidFill>
              </a:rPr>
              <a:t>Risk Management – 05/05</a:t>
            </a:r>
          </a:p>
        </p:txBody>
      </p:sp>
      <p:sp>
        <p:nvSpPr>
          <p:cNvPr id="6" name="Footer">
            <a:extLst>
              <a:ext uri="{FF2B5EF4-FFF2-40B4-BE49-F238E27FC236}">
                <a16:creationId xmlns:a16="http://schemas.microsoft.com/office/drawing/2014/main" id="{3F91E47A-F9F9-470A-8768-F1276F4C7EE3}"/>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14/38</a:t>
            </a:r>
          </a:p>
        </p:txBody>
      </p:sp>
      <p:sp>
        <p:nvSpPr>
          <p:cNvPr id="3" name="Ref">
            <a:extLst>
              <a:ext uri="{FF2B5EF4-FFF2-40B4-BE49-F238E27FC236}">
                <a16:creationId xmlns:a16="http://schemas.microsoft.com/office/drawing/2014/main" id="{8062F021-1F4F-425F-BBB3-B520EFF94C3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67 : §9</a:t>
            </a:r>
            <a:endParaRPr lang="en-GB" sz="825">
              <a:solidFill>
                <a:srgbClr val="FFFFFF"/>
              </a:solidFill>
              <a:latin typeface="Calibri" panose="020F0502020204030204" pitchFamily="34" charset="0"/>
            </a:endParaRPr>
          </a:p>
        </p:txBody>
      </p:sp>
      <p:sp>
        <p:nvSpPr>
          <p:cNvPr id="7" name="TextBox 6">
            <a:extLst>
              <a:ext uri="{FF2B5EF4-FFF2-40B4-BE49-F238E27FC236}">
                <a16:creationId xmlns:a16="http://schemas.microsoft.com/office/drawing/2014/main" id="{FBFCCA19-9A6C-4C98-8BFD-F401FB9622BE}"/>
              </a:ext>
            </a:extLst>
          </p:cNvPr>
          <p:cNvSpPr txBox="1"/>
          <p:nvPr/>
        </p:nvSpPr>
        <p:spPr>
          <a:xfrm>
            <a:off x="2413364" y="699878"/>
            <a:ext cx="4507772" cy="276999"/>
          </a:xfrm>
          <a:prstGeom prst="rect">
            <a:avLst/>
          </a:prstGeom>
          <a:noFill/>
        </p:spPr>
        <p:txBody>
          <a:bodyPr wrap="none" rtlCol="0">
            <a:spAutoFit/>
          </a:bodyPr>
          <a:lstStyle/>
          <a:p>
            <a:r>
              <a:rPr lang="en-GB" sz="1350" b="1">
                <a:solidFill>
                  <a:srgbClr val="2F528F"/>
                </a:solidFill>
                <a:latin typeface="Calibri" panose="020F0502020204030204" pitchFamily="34" charset="0"/>
              </a:rPr>
              <a:t>Risk Identification and Mitigation Worksheet </a:t>
            </a:r>
          </a:p>
        </p:txBody>
      </p:sp>
      <p:graphicFrame>
        <p:nvGraphicFramePr>
          <p:cNvPr id="4" name="Table 4">
            <a:extLst>
              <a:ext uri="{FF2B5EF4-FFF2-40B4-BE49-F238E27FC236}">
                <a16:creationId xmlns:a16="http://schemas.microsoft.com/office/drawing/2014/main" id="{E8CFF8DA-09A0-4010-87DE-8ACAC4D91ADB}"/>
              </a:ext>
            </a:extLst>
          </p:cNvPr>
          <p:cNvGraphicFramePr>
            <a:graphicFrameLocks noGrp="1"/>
          </p:cNvGraphicFramePr>
          <p:nvPr/>
        </p:nvGraphicFramePr>
        <p:xfrm>
          <a:off x="160848" y="1169175"/>
          <a:ext cx="8822304" cy="1505200"/>
        </p:xfrm>
        <a:graphic>
          <a:graphicData uri="http://schemas.openxmlformats.org/drawingml/2006/table">
            <a:tbl>
              <a:tblPr firstRow="1" bandRow="1">
                <a:tableStyleId>{5C22544A-7EE6-4342-B048-85BDC9FD1C3A}</a:tableStyleId>
              </a:tblPr>
              <a:tblGrid>
                <a:gridCol w="980256">
                  <a:extLst>
                    <a:ext uri="{9D8B030D-6E8A-4147-A177-3AD203B41FA5}">
                      <a16:colId xmlns:a16="http://schemas.microsoft.com/office/drawing/2014/main" val="2800230473"/>
                    </a:ext>
                  </a:extLst>
                </a:gridCol>
                <a:gridCol w="980256">
                  <a:extLst>
                    <a:ext uri="{9D8B030D-6E8A-4147-A177-3AD203B41FA5}">
                      <a16:colId xmlns:a16="http://schemas.microsoft.com/office/drawing/2014/main" val="2206642346"/>
                    </a:ext>
                  </a:extLst>
                </a:gridCol>
                <a:gridCol w="980256">
                  <a:extLst>
                    <a:ext uri="{9D8B030D-6E8A-4147-A177-3AD203B41FA5}">
                      <a16:colId xmlns:a16="http://schemas.microsoft.com/office/drawing/2014/main" val="3148564414"/>
                    </a:ext>
                  </a:extLst>
                </a:gridCol>
                <a:gridCol w="980256">
                  <a:extLst>
                    <a:ext uri="{9D8B030D-6E8A-4147-A177-3AD203B41FA5}">
                      <a16:colId xmlns:a16="http://schemas.microsoft.com/office/drawing/2014/main" val="3253896422"/>
                    </a:ext>
                  </a:extLst>
                </a:gridCol>
                <a:gridCol w="980256">
                  <a:extLst>
                    <a:ext uri="{9D8B030D-6E8A-4147-A177-3AD203B41FA5}">
                      <a16:colId xmlns:a16="http://schemas.microsoft.com/office/drawing/2014/main" val="1825399958"/>
                    </a:ext>
                  </a:extLst>
                </a:gridCol>
                <a:gridCol w="980256">
                  <a:extLst>
                    <a:ext uri="{9D8B030D-6E8A-4147-A177-3AD203B41FA5}">
                      <a16:colId xmlns:a16="http://schemas.microsoft.com/office/drawing/2014/main" val="2398703893"/>
                    </a:ext>
                  </a:extLst>
                </a:gridCol>
                <a:gridCol w="870924">
                  <a:extLst>
                    <a:ext uri="{9D8B030D-6E8A-4147-A177-3AD203B41FA5}">
                      <a16:colId xmlns:a16="http://schemas.microsoft.com/office/drawing/2014/main" val="1394795741"/>
                    </a:ext>
                  </a:extLst>
                </a:gridCol>
                <a:gridCol w="1089588">
                  <a:extLst>
                    <a:ext uri="{9D8B030D-6E8A-4147-A177-3AD203B41FA5}">
                      <a16:colId xmlns:a16="http://schemas.microsoft.com/office/drawing/2014/main" val="542608167"/>
                    </a:ext>
                  </a:extLst>
                </a:gridCol>
                <a:gridCol w="980256">
                  <a:extLst>
                    <a:ext uri="{9D8B030D-6E8A-4147-A177-3AD203B41FA5}">
                      <a16:colId xmlns:a16="http://schemas.microsoft.com/office/drawing/2014/main" val="970698653"/>
                    </a:ext>
                  </a:extLst>
                </a:gridCol>
              </a:tblGrid>
              <a:tr h="275335">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gridSpan="3">
                  <a:txBody>
                    <a:bodyPr/>
                    <a:lstStyle/>
                    <a:p>
                      <a:pPr algn="ctr"/>
                      <a:r>
                        <a:rPr lang="en-GB" sz="1200" b="0">
                          <a:solidFill>
                            <a:schemeClr val="bg1"/>
                          </a:solidFill>
                        </a:rPr>
                        <a:t>Preliminary Risk</a:t>
                      </a:r>
                      <a:endParaRPr lang="en-GB" sz="1200" b="0">
                        <a:solidFill>
                          <a:schemeClr val="bg1"/>
                        </a:solidFill>
                        <a:latin typeface="Calibri"/>
                      </a:endParaRPr>
                    </a:p>
                  </a:txBody>
                  <a:tcPr marL="68580" marR="68580" marT="34290" marB="34290"/>
                </a:tc>
                <a:tc hMerge="1">
                  <a:txBody>
                    <a:bodyPr/>
                    <a:lstStyle/>
                    <a:p>
                      <a:endParaRPr lang="en-GB"/>
                    </a:p>
                  </a:txBody>
                  <a:tcPr>
                    <a:solidFill>
                      <a:srgbClr val="D2CDE7"/>
                    </a:solidFill>
                  </a:tcPr>
                </a:tc>
                <a:tc hMerge="1">
                  <a:txBody>
                    <a:bodyPr/>
                    <a:lstStyle/>
                    <a:p>
                      <a:endParaRPr lang="en-GB"/>
                    </a:p>
                  </a:txBody>
                  <a:tcPr>
                    <a:solidFill>
                      <a:srgbClr val="D2CDE7"/>
                    </a:solidFill>
                  </a:tcPr>
                </a:tc>
                <a:tc>
                  <a:txBody>
                    <a:bodyPr/>
                    <a:lstStyle/>
                    <a:p>
                      <a:pPr algn="ctr"/>
                      <a:endParaRPr lang="en-GB" sz="1200" b="0">
                        <a:solidFill>
                          <a:srgbClr val="375485"/>
                        </a:solidFill>
                        <a:latin typeface="Calibri" panose="020F0502020204030204" pitchFamily="34" charset="0"/>
                      </a:endParaRPr>
                    </a:p>
                  </a:txBody>
                  <a:tcPr marL="68580" marR="68580" marT="34290" marB="34290"/>
                </a:tc>
                <a:tc gridSpan="3">
                  <a:txBody>
                    <a:bodyPr/>
                    <a:lstStyle/>
                    <a:p>
                      <a:pPr algn="ctr"/>
                      <a:r>
                        <a:rPr lang="en-GB" sz="1200" b="0">
                          <a:solidFill>
                            <a:schemeClr val="bg1"/>
                          </a:solidFill>
                        </a:rPr>
                        <a:t>Residual Risk</a:t>
                      </a:r>
                      <a:endParaRPr lang="en-GB" sz="1200" b="0">
                        <a:solidFill>
                          <a:schemeClr val="bg1"/>
                        </a:solidFill>
                        <a:latin typeface="Calibri"/>
                      </a:endParaRPr>
                    </a:p>
                  </a:txBody>
                  <a:tcPr marL="68580" marR="68580" marT="34290" marB="34290"/>
                </a:tc>
                <a:tc hMerge="1">
                  <a:txBody>
                    <a:bodyPr/>
                    <a:lstStyle/>
                    <a:p>
                      <a:endParaRPr lang="en-GB"/>
                    </a:p>
                  </a:txBody>
                  <a:tcPr>
                    <a:solidFill>
                      <a:srgbClr val="D2CDE7"/>
                    </a:solidFill>
                  </a:tcPr>
                </a:tc>
                <a:tc hMerge="1">
                  <a:txBody>
                    <a:bodyPr/>
                    <a:lstStyle/>
                    <a:p>
                      <a:endParaRPr lang="en-GB"/>
                    </a:p>
                  </a:txBody>
                  <a:tcPr>
                    <a:solidFill>
                      <a:srgbClr val="D2CDE7"/>
                    </a:solidFill>
                  </a:tcPr>
                </a:tc>
                <a:extLst>
                  <a:ext uri="{0D108BD9-81ED-4DB2-BD59-A6C34878D82A}">
                    <a16:rowId xmlns:a16="http://schemas.microsoft.com/office/drawing/2014/main" val="4090423793"/>
                  </a:ext>
                </a:extLst>
              </a:tr>
              <a:tr h="275335">
                <a:tc>
                  <a:txBody>
                    <a:bodyPr/>
                    <a:lstStyle/>
                    <a:p>
                      <a:pPr algn="ctr"/>
                      <a:r>
                        <a:rPr lang="en-GB" sz="900"/>
                        <a:t>Risk ID</a:t>
                      </a:r>
                      <a:endParaRPr lang="en-GB" sz="900">
                        <a:latin typeface="Calibri" panose="020F0502020204030204" pitchFamily="34" charset="0"/>
                      </a:endParaRPr>
                    </a:p>
                  </a:txBody>
                  <a:tcPr marL="68580" marR="68580" marT="34290" marB="34290" anchor="ctr"/>
                </a:tc>
                <a:tc>
                  <a:txBody>
                    <a:bodyPr/>
                    <a:lstStyle/>
                    <a:p>
                      <a:pPr algn="ctr"/>
                      <a:r>
                        <a:rPr lang="en-GB" sz="900"/>
                        <a:t>Risk</a:t>
                      </a:r>
                      <a:endParaRPr lang="en-GB" sz="900">
                        <a:latin typeface="Calibri" panose="020F0502020204030204" pitchFamily="34" charset="0"/>
                      </a:endParaRPr>
                    </a:p>
                  </a:txBody>
                  <a:tcPr marL="68580" marR="68580" marT="34290" marB="34290" anchor="ctr"/>
                </a:tc>
                <a:tc>
                  <a:txBody>
                    <a:bodyPr/>
                    <a:lstStyle/>
                    <a:p>
                      <a:pPr algn="ctr"/>
                      <a:r>
                        <a:rPr lang="en-GB" sz="900"/>
                        <a:t>Effect</a:t>
                      </a:r>
                      <a:endParaRPr lang="en-GB" sz="900">
                        <a:latin typeface="Calibri" panose="020F0502020204030204" pitchFamily="34" charset="0"/>
                      </a:endParaRPr>
                    </a:p>
                  </a:txBody>
                  <a:tcPr marL="68580" marR="68580" marT="34290" marB="34290" anchor="ctr"/>
                </a:tc>
                <a:tc>
                  <a:txBody>
                    <a:bodyPr/>
                    <a:lstStyle/>
                    <a:p>
                      <a:pPr algn="ctr"/>
                      <a:r>
                        <a:rPr lang="en-GB" sz="900"/>
                        <a:t>Frequency</a:t>
                      </a:r>
                      <a:endParaRPr lang="en-GB" sz="900">
                        <a:latin typeface="Calibri" panose="020F0502020204030204" pitchFamily="34" charset="0"/>
                      </a:endParaRPr>
                    </a:p>
                  </a:txBody>
                  <a:tcPr marL="68580" marR="68580" marT="34290" marB="34290" anchor="ctr"/>
                </a:tc>
                <a:tc>
                  <a:txBody>
                    <a:bodyPr/>
                    <a:lstStyle/>
                    <a:p>
                      <a:pPr algn="ctr"/>
                      <a:r>
                        <a:rPr lang="en-GB" sz="900"/>
                        <a:t>Impact</a:t>
                      </a:r>
                      <a:endParaRPr lang="en-GB" sz="900">
                        <a:latin typeface="Calibri" panose="020F0502020204030204" pitchFamily="34" charset="0"/>
                      </a:endParaRPr>
                    </a:p>
                  </a:txBody>
                  <a:tcPr marL="68580" marR="68580" marT="34290" marB="34290" anchor="ctr"/>
                </a:tc>
                <a:tc>
                  <a:txBody>
                    <a:bodyPr/>
                    <a:lstStyle/>
                    <a:p>
                      <a:pPr algn="ctr"/>
                      <a:r>
                        <a:rPr lang="en-GB" sz="900"/>
                        <a:t>Mitigation</a:t>
                      </a:r>
                      <a:endParaRPr lang="en-GB" sz="900">
                        <a:latin typeface="Calibri" panose="020F0502020204030204" pitchFamily="34" charset="0"/>
                      </a:endParaRPr>
                    </a:p>
                  </a:txBody>
                  <a:tcPr marL="68580" marR="68580" marT="34290" marB="34290" anchor="ctr"/>
                </a:tc>
                <a:tc>
                  <a:txBody>
                    <a:bodyPr/>
                    <a:lstStyle/>
                    <a:p>
                      <a:pPr algn="ctr"/>
                      <a:r>
                        <a:rPr lang="en-GB" sz="900"/>
                        <a:t>Effect</a:t>
                      </a:r>
                      <a:endParaRPr lang="en-GB" sz="900">
                        <a:latin typeface="Calibri" panose="020F0502020204030204" pitchFamily="34" charset="0"/>
                      </a:endParaRPr>
                    </a:p>
                  </a:txBody>
                  <a:tcPr marL="68580" marR="68580" marT="34290" marB="34290" anchor="ctr"/>
                </a:tc>
                <a:tc>
                  <a:txBody>
                    <a:bodyPr/>
                    <a:lstStyle/>
                    <a:p>
                      <a:pPr algn="ctr"/>
                      <a:r>
                        <a:rPr lang="en-GB" sz="900"/>
                        <a:t>Frequency</a:t>
                      </a:r>
                      <a:endParaRPr lang="en-GB" sz="900">
                        <a:latin typeface="Calibri" panose="020F0502020204030204" pitchFamily="34" charset="0"/>
                      </a:endParaRPr>
                    </a:p>
                  </a:txBody>
                  <a:tcPr marL="68580" marR="68580" marT="34290" marB="34290" anchor="ctr"/>
                </a:tc>
                <a:tc>
                  <a:txBody>
                    <a:bodyPr/>
                    <a:lstStyle/>
                    <a:p>
                      <a:pPr algn="ctr"/>
                      <a:r>
                        <a:rPr lang="en-GB" sz="900"/>
                        <a:t>Impact</a:t>
                      </a:r>
                      <a:endParaRPr lang="en-GB" sz="900">
                        <a:latin typeface="Calibri" panose="020F0502020204030204" pitchFamily="34" charset="0"/>
                      </a:endParaRPr>
                    </a:p>
                  </a:txBody>
                  <a:tcPr marL="68580" marR="68580" marT="34290" marB="34290" anchor="ctr"/>
                </a:tc>
                <a:extLst>
                  <a:ext uri="{0D108BD9-81ED-4DB2-BD59-A6C34878D82A}">
                    <a16:rowId xmlns:a16="http://schemas.microsoft.com/office/drawing/2014/main" val="2148763696"/>
                  </a:ext>
                </a:extLst>
              </a:tr>
              <a:tr h="275335">
                <a:tc>
                  <a:txBody>
                    <a:bodyPr/>
                    <a:lstStyle/>
                    <a:p>
                      <a:r>
                        <a:rPr lang="en-GB" sz="1000"/>
                        <a:t>P-01</a:t>
                      </a:r>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extLst>
                  <a:ext uri="{0D108BD9-81ED-4DB2-BD59-A6C34878D82A}">
                    <a16:rowId xmlns:a16="http://schemas.microsoft.com/office/drawing/2014/main" val="521331768"/>
                  </a:ext>
                </a:extLst>
              </a:tr>
              <a:tr h="275335">
                <a:tc>
                  <a:txBody>
                    <a:bodyPr/>
                    <a:lstStyle/>
                    <a:p>
                      <a:r>
                        <a:rPr lang="en-GB" sz="1000"/>
                        <a:t>P-02</a:t>
                      </a:r>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tc>
                  <a:txBody>
                    <a:bodyPr/>
                    <a:lstStyle/>
                    <a:p>
                      <a:endParaRPr lang="en-GB" sz="1000">
                        <a:latin typeface="Calibri" panose="020F0502020204030204" pitchFamily="34" charset="0"/>
                      </a:endParaRPr>
                    </a:p>
                  </a:txBody>
                  <a:tcPr marL="68580" marR="68580" marT="34290" marB="34290"/>
                </a:tc>
                <a:extLst>
                  <a:ext uri="{0D108BD9-81ED-4DB2-BD59-A6C34878D82A}">
                    <a16:rowId xmlns:a16="http://schemas.microsoft.com/office/drawing/2014/main" val="1699036339"/>
                  </a:ext>
                </a:extLst>
              </a:tr>
              <a:tr h="399801">
                <a:tc>
                  <a:txBody>
                    <a:bodyPr/>
                    <a:lstStyle/>
                    <a:p>
                      <a:r>
                        <a:rPr lang="en-GB" sz="1000"/>
                        <a:t>P-03</a:t>
                      </a:r>
                      <a:endParaRPr lang="en-GB" sz="1000">
                        <a:latin typeface="Calibri" panose="020F0502020204030204" pitchFamily="34" charset="0"/>
                      </a:endParaRPr>
                    </a:p>
                  </a:txBody>
                  <a:tcPr marL="68580" marR="68580" marT="34290" marB="34290"/>
                </a:tc>
                <a:tc>
                  <a:txBody>
                    <a:bodyPr/>
                    <a:lstStyle/>
                    <a:p>
                      <a:r>
                        <a:rPr lang="en-GB" sz="1100"/>
                        <a:t>PM leaves early</a:t>
                      </a:r>
                      <a:endParaRPr lang="en-GB" sz="1100">
                        <a:latin typeface="Calibri" panose="020F0502020204030204" pitchFamily="34" charset="0"/>
                      </a:endParaRPr>
                    </a:p>
                  </a:txBody>
                  <a:tcPr marL="68580" marR="68580" marT="34290" marB="34290"/>
                </a:tc>
                <a:tc>
                  <a:txBody>
                    <a:bodyPr/>
                    <a:lstStyle/>
                    <a:p>
                      <a:r>
                        <a:rPr lang="en-GB" sz="900" b="0"/>
                        <a:t>Catastrophe</a:t>
                      </a:r>
                      <a:endParaRPr lang="en-GB" sz="900" b="0">
                        <a:latin typeface="Calibri" panose="020F0502020204030204" pitchFamily="34" charset="0"/>
                      </a:endParaRPr>
                    </a:p>
                  </a:txBody>
                  <a:tcPr marL="68580" marR="68580" marT="34290" marB="34290"/>
                </a:tc>
                <a:tc>
                  <a:txBody>
                    <a:bodyPr/>
                    <a:lstStyle/>
                    <a:p>
                      <a:pPr algn="ctr"/>
                      <a:r>
                        <a:rPr lang="en-GB" sz="1000"/>
                        <a:t>1</a:t>
                      </a:r>
                      <a:endParaRPr lang="en-GB" sz="1000">
                        <a:latin typeface="Calibri" panose="020F0502020204030204" pitchFamily="34" charset="0"/>
                      </a:endParaRPr>
                    </a:p>
                  </a:txBody>
                  <a:tcPr marL="68580" marR="68580" marT="34290" marB="34290"/>
                </a:tc>
                <a:tc>
                  <a:txBody>
                    <a:bodyPr/>
                    <a:lstStyle/>
                    <a:p>
                      <a:r>
                        <a:rPr lang="en-GB" sz="1200"/>
                        <a:t>$5,000k</a:t>
                      </a:r>
                      <a:endParaRPr lang="en-GB" sz="1200">
                        <a:latin typeface="Calibri" panose="020F0502020204030204" pitchFamily="34" charset="0"/>
                      </a:endParaRPr>
                    </a:p>
                  </a:txBody>
                  <a:tcPr marL="68580" marR="68580" marT="34290" marB="34290"/>
                </a:tc>
                <a:tc>
                  <a:txBody>
                    <a:bodyPr/>
                    <a:lstStyle/>
                    <a:p>
                      <a:r>
                        <a:rPr lang="en-GB" sz="900"/>
                        <a:t>Golden Handcuffs</a:t>
                      </a:r>
                      <a:endParaRPr lang="en-GB" sz="900">
                        <a:latin typeface="Calibri" panose="020F0502020204030204" pitchFamily="34" charset="0"/>
                      </a:endParaRPr>
                    </a:p>
                  </a:txBody>
                  <a:tcPr marL="68580" marR="68580" marT="34290" marB="34290"/>
                </a:tc>
                <a:tc>
                  <a:txBody>
                    <a:bodyPr/>
                    <a:lstStyle/>
                    <a:p>
                      <a:r>
                        <a:rPr lang="en-GB" sz="1000"/>
                        <a:t>Mod</a:t>
                      </a:r>
                      <a:endParaRPr lang="en-GB" sz="1000">
                        <a:latin typeface="Calibri" panose="020F0502020204030204" pitchFamily="34" charset="0"/>
                      </a:endParaRPr>
                    </a:p>
                  </a:txBody>
                  <a:tcPr marL="68580" marR="68580" marT="34290" marB="34290"/>
                </a:tc>
                <a:tc>
                  <a:txBody>
                    <a:bodyPr/>
                    <a:lstStyle/>
                    <a:p>
                      <a:pPr algn="ctr"/>
                      <a:r>
                        <a:rPr lang="en-GB" sz="1000"/>
                        <a:t>1</a:t>
                      </a:r>
                      <a:endParaRPr lang="en-GB" sz="1000">
                        <a:latin typeface="Calibri" panose="020F0502020204030204" pitchFamily="34" charset="0"/>
                      </a:endParaRPr>
                    </a:p>
                  </a:txBody>
                  <a:tcPr marL="68580" marR="68580" marT="34290" marB="34290"/>
                </a:tc>
                <a:tc>
                  <a:txBody>
                    <a:bodyPr/>
                    <a:lstStyle/>
                    <a:p>
                      <a:r>
                        <a:rPr lang="en-GB" sz="1200"/>
                        <a:t>$200k</a:t>
                      </a:r>
                      <a:endParaRPr lang="en-GB" sz="1200">
                        <a:latin typeface="Calibri" panose="020F0502020204030204" pitchFamily="34" charset="0"/>
                      </a:endParaRPr>
                    </a:p>
                  </a:txBody>
                  <a:tcPr marL="68580" marR="68580" marT="34290" marB="34290"/>
                </a:tc>
                <a:extLst>
                  <a:ext uri="{0D108BD9-81ED-4DB2-BD59-A6C34878D82A}">
                    <a16:rowId xmlns:a16="http://schemas.microsoft.com/office/drawing/2014/main" val="2296285485"/>
                  </a:ext>
                </a:extLst>
              </a:tr>
            </a:tbl>
          </a:graphicData>
        </a:graphic>
      </p:graphicFrame>
      <p:graphicFrame>
        <p:nvGraphicFramePr>
          <p:cNvPr id="8" name="Content Placeholder 2">
            <a:extLst>
              <a:ext uri="{FF2B5EF4-FFF2-40B4-BE49-F238E27FC236}">
                <a16:creationId xmlns:a16="http://schemas.microsoft.com/office/drawing/2014/main" id="{31C48F47-AEFB-A60B-2F03-D889FAD7AFEE}"/>
              </a:ext>
            </a:extLst>
          </p:cNvPr>
          <p:cNvGraphicFramePr>
            <a:graphicFrameLocks/>
          </p:cNvGraphicFramePr>
          <p:nvPr>
            <p:extLst>
              <p:ext uri="{D42A27DB-BD31-4B8C-83A1-F6EECF244321}">
                <p14:modId xmlns:p14="http://schemas.microsoft.com/office/powerpoint/2010/main" val="434588459"/>
              </p:ext>
            </p:extLst>
          </p:nvPr>
        </p:nvGraphicFramePr>
        <p:xfrm>
          <a:off x="1162726" y="2942482"/>
          <a:ext cx="6572249" cy="1501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D0897E38-1089-8F84-F306-7D8278E8CE5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9" name="TextBox 8">
            <a:extLst>
              <a:ext uri="{FF2B5EF4-FFF2-40B4-BE49-F238E27FC236}">
                <a16:creationId xmlns:a16="http://schemas.microsoft.com/office/drawing/2014/main" id="{F93A543A-9B34-D9CB-DE76-632A50D12345}"/>
              </a:ext>
            </a:extLst>
          </p:cNvPr>
          <p:cNvSpPr txBox="1"/>
          <p:nvPr/>
        </p:nvSpPr>
        <p:spPr>
          <a:xfrm>
            <a:off x="2541600" y="5252461"/>
            <a:ext cx="4823999" cy="430887"/>
          </a:xfrm>
          <a:prstGeom prst="rect">
            <a:avLst/>
          </a:prstGeom>
          <a:noFill/>
        </p:spPr>
        <p:txBody>
          <a:bodyPr wrap="square" rtlCol="0">
            <a:spAutoFit/>
          </a:bodyPr>
          <a:lstStyle/>
          <a:p>
            <a:pPr algn="l"/>
            <a:r>
              <a:rPr lang="en-GB" sz="1100" i="1">
                <a:solidFill>
                  <a:srgbClr val="FF0000"/>
                </a:solidFill>
              </a:rPr>
              <a:t>V10 does not say residual risk is handled by insurance  anywhere in section 9.</a:t>
            </a:r>
          </a:p>
          <a:p>
            <a:r>
              <a:rPr lang="en-GB" sz="1100" i="1">
                <a:solidFill>
                  <a:srgbClr val="FF0000"/>
                </a:solidFill>
              </a:rPr>
              <a:t>Revised words to say what section 9 actually says – monitoring as well.</a:t>
            </a:r>
          </a:p>
        </p:txBody>
      </p:sp>
    </p:spTree>
    <p:extLst>
      <p:ext uri="{BB962C8B-B14F-4D97-AF65-F5344CB8AC3E}">
        <p14:creationId xmlns:p14="http://schemas.microsoft.com/office/powerpoint/2010/main" val="40135368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BF974F8-22F7-4B1B-98A1-4D120E4F83C9}"/>
              </a:ext>
            </a:extLst>
          </p:cNvPr>
          <p:cNvSpPr>
            <a:spLocks noGrp="1"/>
          </p:cNvSpPr>
          <p:nvPr>
            <p:ph type="title"/>
          </p:nvPr>
        </p:nvSpPr>
        <p:spPr>
          <a:xfrm>
            <a:off x="165100" y="88900"/>
            <a:ext cx="7404100" cy="406400"/>
          </a:xfrm>
        </p:spPr>
        <p:txBody>
          <a:bodyPr>
            <a:normAutofit/>
          </a:bodyPr>
          <a:lstStyle/>
          <a:p>
            <a:r>
              <a:rPr lang="en-GB">
                <a:solidFill>
                  <a:srgbClr val="2F528F"/>
                </a:solidFill>
              </a:rPr>
              <a:t>Risk and Security</a:t>
            </a:r>
          </a:p>
        </p:txBody>
      </p:sp>
      <p:sp>
        <p:nvSpPr>
          <p:cNvPr id="4" name="Footer">
            <a:extLst>
              <a:ext uri="{FF2B5EF4-FFF2-40B4-BE49-F238E27FC236}">
                <a16:creationId xmlns:a16="http://schemas.microsoft.com/office/drawing/2014/main" id="{8D206A17-DD94-4648-A28D-3D9834052D94}"/>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15/38</a:t>
            </a:r>
          </a:p>
        </p:txBody>
      </p:sp>
      <p:sp>
        <p:nvSpPr>
          <p:cNvPr id="3" name="Ref">
            <a:extLst>
              <a:ext uri="{FF2B5EF4-FFF2-40B4-BE49-F238E27FC236}">
                <a16:creationId xmlns:a16="http://schemas.microsoft.com/office/drawing/2014/main" id="{3ECB4554-3E91-4B27-9A4B-A8177DB23FB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Integrating Risk and Security within a Enterprise Architecture : Page 9 : §3.1.1</a:t>
            </a:r>
          </a:p>
        </p:txBody>
      </p:sp>
      <p:sp>
        <p:nvSpPr>
          <p:cNvPr id="7" name="TextBox 6">
            <a:extLst>
              <a:ext uri="{FF2B5EF4-FFF2-40B4-BE49-F238E27FC236}">
                <a16:creationId xmlns:a16="http://schemas.microsoft.com/office/drawing/2014/main" id="{BD3511B8-30A5-4FEE-8573-8AEB61CCF8E9}"/>
              </a:ext>
            </a:extLst>
          </p:cNvPr>
          <p:cNvSpPr txBox="1"/>
          <p:nvPr/>
        </p:nvSpPr>
        <p:spPr>
          <a:xfrm>
            <a:off x="522654" y="583094"/>
            <a:ext cx="8098692" cy="276999"/>
          </a:xfrm>
          <a:prstGeom prst="rect">
            <a:avLst/>
          </a:prstGeom>
          <a:noFill/>
        </p:spPr>
        <p:txBody>
          <a:bodyPr wrap="square">
            <a:spAutoFit/>
          </a:bodyPr>
          <a:lstStyle/>
          <a:p>
            <a:pPr algn="ctr"/>
            <a:r>
              <a:rPr lang="en-GB" sz="1350" b="1" dirty="0">
                <a:solidFill>
                  <a:srgbClr val="2F528F"/>
                </a:solidFill>
                <a:latin typeface="Calibri" panose="020F0502020204030204" pitchFamily="34" charset="0"/>
              </a:rPr>
              <a:t>TOGAF works well with the SABSA view of security analysis</a:t>
            </a:r>
          </a:p>
        </p:txBody>
      </p:sp>
      <p:sp>
        <p:nvSpPr>
          <p:cNvPr id="15" name="Rounded Rectangle 71">
            <a:extLst>
              <a:ext uri="{FF2B5EF4-FFF2-40B4-BE49-F238E27FC236}">
                <a16:creationId xmlns:a16="http://schemas.microsoft.com/office/drawing/2014/main" id="{E39D0456-A65A-B71E-6753-E8664C4DB09F}"/>
              </a:ext>
            </a:extLst>
          </p:cNvPr>
          <p:cNvSpPr/>
          <p:nvPr/>
        </p:nvSpPr>
        <p:spPr>
          <a:xfrm>
            <a:off x="1794980" y="3666706"/>
            <a:ext cx="5488470" cy="1068853"/>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t" anchorCtr="0"/>
          <a:lstStyle/>
          <a:p>
            <a:r>
              <a:rPr lang="en-GB" sz="1350">
                <a:solidFill>
                  <a:srgbClr val="2F528F"/>
                </a:solidFill>
                <a:latin typeface="Calibri" panose="020F0502020204030204" pitchFamily="34" charset="0"/>
              </a:rPr>
              <a:t>Operational risk is concerned with the threats and opportunities arising in business operations</a:t>
            </a:r>
            <a:br>
              <a:rPr lang="en-GB" sz="1350">
                <a:solidFill>
                  <a:srgbClr val="2F528F"/>
                </a:solidFill>
                <a:latin typeface="Calibri" panose="020F0502020204030204" pitchFamily="34" charset="0"/>
              </a:rPr>
            </a:br>
            <a:r>
              <a:rPr lang="en-GB" sz="800">
                <a:solidFill>
                  <a:srgbClr val="2F528F"/>
                </a:solidFill>
                <a:latin typeface="Calibri" panose="020F0502020204030204" pitchFamily="34" charset="0"/>
              </a:rPr>
              <a:t> </a:t>
            </a:r>
            <a:br>
              <a:rPr lang="en-GB" sz="800">
                <a:solidFill>
                  <a:srgbClr val="2F528F"/>
                </a:solidFill>
                <a:latin typeface="Calibri" panose="020F0502020204030204" pitchFamily="34" charset="0"/>
              </a:rPr>
            </a:br>
            <a:r>
              <a:rPr lang="en-GB" sz="1350">
                <a:solidFill>
                  <a:srgbClr val="2F528F"/>
                </a:solidFill>
                <a:latin typeface="Calibri" panose="020F0502020204030204" pitchFamily="34" charset="0"/>
              </a:rPr>
              <a:t>SABSA is an architectural and operational framework for reaching out to opportunities</a:t>
            </a:r>
          </a:p>
        </p:txBody>
      </p:sp>
      <p:pic>
        <p:nvPicPr>
          <p:cNvPr id="1028" name="Picture 4">
            <a:extLst>
              <a:ext uri="{FF2B5EF4-FFF2-40B4-BE49-F238E27FC236}">
                <a16:creationId xmlns:a16="http://schemas.microsoft.com/office/drawing/2014/main" id="{3FD4C2A4-F729-DD90-424B-AA7B74D257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689" y="1112974"/>
            <a:ext cx="3465461" cy="255577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9D6135F-6504-1430-206A-C70017598BBE}"/>
              </a:ext>
            </a:extLst>
          </p:cNvPr>
          <p:cNvSpPr txBox="1"/>
          <p:nvPr/>
        </p:nvSpPr>
        <p:spPr>
          <a:xfrm>
            <a:off x="154712" y="857342"/>
            <a:ext cx="1531050" cy="300082"/>
          </a:xfrm>
          <a:prstGeom prst="rect">
            <a:avLst/>
          </a:prstGeom>
          <a:noFill/>
        </p:spPr>
        <p:txBody>
          <a:bodyPr wrap="square">
            <a:spAutoFit/>
          </a:bodyPr>
          <a:lstStyle/>
          <a:p>
            <a:pPr algn="ctr"/>
            <a:r>
              <a:rPr lang="en-GB" sz="1350" b="1">
                <a:solidFill>
                  <a:schemeClr val="bg2">
                    <a:lumMod val="50000"/>
                  </a:schemeClr>
                </a:solidFill>
                <a:latin typeface="Calibri" panose="020F0502020204030204" pitchFamily="34" charset="0"/>
              </a:rPr>
              <a:t>Business Stack</a:t>
            </a:r>
          </a:p>
        </p:txBody>
      </p:sp>
      <p:sp>
        <p:nvSpPr>
          <p:cNvPr id="12" name="TextBox 11">
            <a:extLst>
              <a:ext uri="{FF2B5EF4-FFF2-40B4-BE49-F238E27FC236}">
                <a16:creationId xmlns:a16="http://schemas.microsoft.com/office/drawing/2014/main" id="{3B80CC9E-41DA-40F7-9164-330AB8B7E29A}"/>
              </a:ext>
            </a:extLst>
          </p:cNvPr>
          <p:cNvSpPr txBox="1"/>
          <p:nvPr/>
        </p:nvSpPr>
        <p:spPr>
          <a:xfrm>
            <a:off x="2991655" y="3506239"/>
            <a:ext cx="935657" cy="92333"/>
          </a:xfrm>
          <a:prstGeom prst="rect">
            <a:avLst/>
          </a:prstGeom>
          <a:solidFill>
            <a:schemeClr val="bg1"/>
          </a:solidFill>
        </p:spPr>
        <p:txBody>
          <a:bodyPr wrap="square" lIns="0" tIns="0" rIns="0" bIns="0">
            <a:spAutoFit/>
          </a:bodyPr>
          <a:lstStyle/>
          <a:p>
            <a:r>
              <a:rPr lang="en-GB" sz="600">
                <a:solidFill>
                  <a:schemeClr val="bg2">
                    <a:lumMod val="75000"/>
                  </a:schemeClr>
                </a:solidFill>
                <a:latin typeface="Calibri" panose="020F0502020204030204" pitchFamily="34" charset="0"/>
              </a:rPr>
              <a:t>© The SABSA Institute</a:t>
            </a:r>
          </a:p>
        </p:txBody>
      </p:sp>
      <p:pic>
        <p:nvPicPr>
          <p:cNvPr id="19" name="Picture 18" descr="A diagram of a risk management system&#10;&#10;Description automatically generated">
            <a:extLst>
              <a:ext uri="{FF2B5EF4-FFF2-40B4-BE49-F238E27FC236}">
                <a16:creationId xmlns:a16="http://schemas.microsoft.com/office/drawing/2014/main" id="{351E66A6-6DD3-79FE-DCFD-399EB68C9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985" y="1095524"/>
            <a:ext cx="4258053" cy="2425557"/>
          </a:xfrm>
          <a:prstGeom prst="rect">
            <a:avLst/>
          </a:prstGeom>
        </p:spPr>
      </p:pic>
      <p:sp>
        <p:nvSpPr>
          <p:cNvPr id="17" name="TextBox 16">
            <a:extLst>
              <a:ext uri="{FF2B5EF4-FFF2-40B4-BE49-F238E27FC236}">
                <a16:creationId xmlns:a16="http://schemas.microsoft.com/office/drawing/2014/main" id="{19E40728-AB8C-8F0E-D530-4371FDB86CA5}"/>
              </a:ext>
            </a:extLst>
          </p:cNvPr>
          <p:cNvSpPr txBox="1"/>
          <p:nvPr/>
        </p:nvSpPr>
        <p:spPr>
          <a:xfrm>
            <a:off x="8153517" y="3521081"/>
            <a:ext cx="935657" cy="92333"/>
          </a:xfrm>
          <a:prstGeom prst="rect">
            <a:avLst/>
          </a:prstGeom>
          <a:solidFill>
            <a:schemeClr val="bg1"/>
          </a:solidFill>
        </p:spPr>
        <p:txBody>
          <a:bodyPr wrap="square" lIns="0" tIns="0" rIns="0" bIns="0">
            <a:spAutoFit/>
          </a:bodyPr>
          <a:lstStyle/>
          <a:p>
            <a:r>
              <a:rPr lang="en-GB" sz="600">
                <a:solidFill>
                  <a:schemeClr val="bg2">
                    <a:lumMod val="75000"/>
                  </a:schemeClr>
                </a:solidFill>
                <a:latin typeface="Calibri" panose="020F0502020204030204" pitchFamily="34" charset="0"/>
              </a:rPr>
              <a:t>© The SABSA Institute</a:t>
            </a:r>
          </a:p>
        </p:txBody>
      </p:sp>
      <p:sp>
        <p:nvSpPr>
          <p:cNvPr id="5" name="TextBox 4">
            <a:extLst>
              <a:ext uri="{FF2B5EF4-FFF2-40B4-BE49-F238E27FC236}">
                <a16:creationId xmlns:a16="http://schemas.microsoft.com/office/drawing/2014/main" id="{0D33AC13-4DE8-AAF3-8C75-D2DA642B5D5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5918096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591485B-44CB-4E6B-9F82-B4ECC99ECB8C}"/>
              </a:ext>
            </a:extLst>
          </p:cNvPr>
          <p:cNvSpPr>
            <a:spLocks noGrp="1"/>
          </p:cNvSpPr>
          <p:nvPr>
            <p:ph type="title"/>
          </p:nvPr>
        </p:nvSpPr>
        <p:spPr>
          <a:xfrm>
            <a:off x="165100" y="88900"/>
            <a:ext cx="7404100" cy="406400"/>
          </a:xfrm>
        </p:spPr>
        <p:txBody>
          <a:bodyPr>
            <a:normAutofit/>
          </a:bodyPr>
          <a:lstStyle/>
          <a:p>
            <a:r>
              <a:rPr lang="en-GB">
                <a:solidFill>
                  <a:srgbClr val="2F528F"/>
                </a:solidFill>
              </a:rPr>
              <a:t>Gap Analysis – 01/04</a:t>
            </a:r>
          </a:p>
        </p:txBody>
      </p:sp>
      <p:sp>
        <p:nvSpPr>
          <p:cNvPr id="4" name="Footer">
            <a:extLst>
              <a:ext uri="{FF2B5EF4-FFF2-40B4-BE49-F238E27FC236}">
                <a16:creationId xmlns:a16="http://schemas.microsoft.com/office/drawing/2014/main" id="{2B73DCE0-500F-4796-9501-B0BFE90BC0F3}"/>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16/38</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45 : §5</a:t>
            </a:r>
            <a:endParaRPr lang="en-GB" sz="825">
              <a:solidFill>
                <a:srgbClr val="FFFFFF"/>
              </a:solidFill>
              <a:latin typeface="Calibri" panose="020F0502020204030204" pitchFamily="34" charset="0"/>
            </a:endParaRPr>
          </a:p>
        </p:txBody>
      </p:sp>
      <p:sp>
        <p:nvSpPr>
          <p:cNvPr id="5" name="TextBox 4">
            <a:extLst>
              <a:ext uri="{FF2B5EF4-FFF2-40B4-BE49-F238E27FC236}">
                <a16:creationId xmlns:a16="http://schemas.microsoft.com/office/drawing/2014/main" id="{A11D0D7E-1101-4B34-93E9-32B8616E7FFA}"/>
              </a:ext>
            </a:extLst>
          </p:cNvPr>
          <p:cNvSpPr txBox="1"/>
          <p:nvPr/>
        </p:nvSpPr>
        <p:spPr>
          <a:xfrm>
            <a:off x="285261" y="940638"/>
            <a:ext cx="8573477" cy="992579"/>
          </a:xfrm>
          <a:prstGeom prst="rect">
            <a:avLst/>
          </a:prstGeom>
          <a:noFill/>
        </p:spPr>
        <p:txBody>
          <a:bodyPr wrap="square">
            <a:spAutoFit/>
          </a:bodyPr>
          <a:lstStyle/>
          <a:p>
            <a:r>
              <a:rPr lang="en-GB" sz="1500">
                <a:solidFill>
                  <a:srgbClr val="2F528F"/>
                </a:solidFill>
                <a:latin typeface="Calibri" panose="020F0502020204030204" pitchFamily="34" charset="0"/>
              </a:rPr>
              <a:t>Gap Analysis results in a formal statement of the difference between the Baseline (current state) and the Target (future state).</a:t>
            </a:r>
          </a:p>
          <a:p>
            <a:br>
              <a:rPr lang="en-GB" sz="1500">
                <a:solidFill>
                  <a:srgbClr val="2F528F"/>
                </a:solidFill>
                <a:latin typeface="Calibri" panose="020F0502020204030204" pitchFamily="34" charset="0"/>
              </a:rPr>
            </a:br>
            <a:r>
              <a:rPr lang="en-GB" sz="1500">
                <a:solidFill>
                  <a:srgbClr val="2F528F"/>
                </a:solidFill>
                <a:latin typeface="Calibri" panose="020F0502020204030204" pitchFamily="34" charset="0"/>
              </a:rPr>
              <a:t>Potential sources of Gaps include, for example:</a:t>
            </a:r>
          </a:p>
        </p:txBody>
      </p:sp>
      <p:graphicFrame>
        <p:nvGraphicFramePr>
          <p:cNvPr id="8" name="Content Placeholder 2">
            <a:extLst>
              <a:ext uri="{FF2B5EF4-FFF2-40B4-BE49-F238E27FC236}">
                <a16:creationId xmlns:a16="http://schemas.microsoft.com/office/drawing/2014/main" id="{BC06CF22-61EF-9FE3-8182-F0076B2CBF89}"/>
              </a:ext>
            </a:extLst>
          </p:cNvPr>
          <p:cNvGraphicFramePr>
            <a:graphicFrameLocks/>
          </p:cNvGraphicFramePr>
          <p:nvPr/>
        </p:nvGraphicFramePr>
        <p:xfrm>
          <a:off x="2036558" y="2132279"/>
          <a:ext cx="5640648" cy="2353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656E19D3-CE47-3953-2B2F-34737958C1A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781221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2801F740-637A-C580-46F4-F957CF833C15}"/>
              </a:ext>
            </a:extLst>
          </p:cNvPr>
          <p:cNvSpPr/>
          <p:nvPr/>
        </p:nvSpPr>
        <p:spPr>
          <a:xfrm>
            <a:off x="1072989" y="3911919"/>
            <a:ext cx="7207001" cy="872969"/>
          </a:xfrm>
          <a:prstGeom prst="rect">
            <a:avLst/>
          </a:prstGeom>
          <a:solidFill>
            <a:schemeClr val="bg2">
              <a:lumMod val="9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500"/>
          </a:p>
        </p:txBody>
      </p:sp>
      <p:sp>
        <p:nvSpPr>
          <p:cNvPr id="2" name="Title">
            <a:extLst>
              <a:ext uri="{FF2B5EF4-FFF2-40B4-BE49-F238E27FC236}">
                <a16:creationId xmlns:a16="http://schemas.microsoft.com/office/drawing/2014/main" id="{32BC9F50-C9A2-4079-BFFC-0D41D0061027}"/>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Why Enterprise Architecture? – 01/04</a:t>
            </a:r>
          </a:p>
        </p:txBody>
      </p:sp>
      <p:sp>
        <p:nvSpPr>
          <p:cNvPr id="3" name="Footer">
            <a:extLst>
              <a:ext uri="{FF2B5EF4-FFF2-40B4-BE49-F238E27FC236}">
                <a16:creationId xmlns:a16="http://schemas.microsoft.com/office/drawing/2014/main" id="{DF2B4619-8CEB-482C-821F-CE63FBC863B3}"/>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6/40</a:t>
            </a:r>
          </a:p>
        </p:txBody>
      </p:sp>
      <p:sp>
        <p:nvSpPr>
          <p:cNvPr id="5" name="Rectangle 4">
            <a:extLst>
              <a:ext uri="{FF2B5EF4-FFF2-40B4-BE49-F238E27FC236}">
                <a16:creationId xmlns:a16="http://schemas.microsoft.com/office/drawing/2014/main" id="{934D66C4-66FD-4757-942D-2597A126C359}"/>
              </a:ext>
            </a:extLst>
          </p:cNvPr>
          <p:cNvSpPr/>
          <p:nvPr/>
        </p:nvSpPr>
        <p:spPr>
          <a:xfrm>
            <a:off x="727786" y="653317"/>
            <a:ext cx="7861813" cy="692497"/>
          </a:xfrm>
          <a:prstGeom prst="rect">
            <a:avLst/>
          </a:prstGeom>
        </p:spPr>
        <p:txBody>
          <a:bodyPr wrap="square">
            <a:spAutoFit/>
          </a:bodyPr>
          <a:lstStyle/>
          <a:p>
            <a:pPr algn="ctr"/>
            <a:r>
              <a:rPr lang="en-US" sz="1350">
                <a:solidFill>
                  <a:srgbClr val="2F528F"/>
                </a:solidFill>
                <a:latin typeface="Calibri" panose="020F0502020204030204" pitchFamily="34" charset="0"/>
              </a:rPr>
              <a:t>The universe is full of systems, weather systems, immune systems, social systems, tax systems etc.  . . . these systems are complex, and constantly adapting to their environment.</a:t>
            </a:r>
            <a:endParaRPr lang="en-GB" sz="1350">
              <a:solidFill>
                <a:srgbClr val="2F528F"/>
              </a:solidFill>
              <a:latin typeface="Calibri" panose="020F0502020204030204" pitchFamily="34" charset="0"/>
            </a:endParaRPr>
          </a:p>
        </p:txBody>
      </p:sp>
      <p:sp>
        <p:nvSpPr>
          <p:cNvPr id="6" name="TextBox 5">
            <a:extLst>
              <a:ext uri="{FF2B5EF4-FFF2-40B4-BE49-F238E27FC236}">
                <a16:creationId xmlns:a16="http://schemas.microsoft.com/office/drawing/2014/main" id="{7BE470B3-F1FA-43B8-9BD9-15DAAE8A3C0A}"/>
              </a:ext>
            </a:extLst>
          </p:cNvPr>
          <p:cNvSpPr txBox="1"/>
          <p:nvPr/>
        </p:nvSpPr>
        <p:spPr>
          <a:xfrm>
            <a:off x="990088" y="3909313"/>
            <a:ext cx="7216362" cy="877163"/>
          </a:xfrm>
          <a:prstGeom prst="rect">
            <a:avLst/>
          </a:prstGeom>
          <a:noFill/>
        </p:spPr>
        <p:txBody>
          <a:bodyPr wrap="square" rtlCol="0">
            <a:spAutoFit/>
          </a:bodyPr>
          <a:lstStyle/>
          <a:p>
            <a:r>
              <a:rPr lang="en-GB" sz="1050" i="1">
                <a:solidFill>
                  <a:srgbClr val="2F528F"/>
                </a:solidFill>
                <a:latin typeface="Calibri" panose="020F0502020204030204" pitchFamily="34" charset="0"/>
              </a:rPr>
              <a:t>A complex adaptive systems does not have to be perfect in order to thrive. It only has to be</a:t>
            </a:r>
            <a:br>
              <a:rPr lang="en-GB" sz="1050" i="1">
                <a:solidFill>
                  <a:srgbClr val="2F528F"/>
                </a:solidFill>
                <a:latin typeface="Calibri" panose="020F0502020204030204" pitchFamily="34" charset="0"/>
              </a:rPr>
            </a:br>
            <a:r>
              <a:rPr lang="en-GB" sz="1050" i="1">
                <a:solidFill>
                  <a:srgbClr val="2F528F"/>
                </a:solidFill>
                <a:latin typeface="Calibri" panose="020F0502020204030204" pitchFamily="34" charset="0"/>
              </a:rPr>
              <a:t>slightly better than its competitors. Any energy used on being better than that is wasted energy.</a:t>
            </a:r>
            <a:br>
              <a:rPr lang="en-GB" sz="1050" i="1">
                <a:solidFill>
                  <a:srgbClr val="2F528F"/>
                </a:solidFill>
                <a:latin typeface="Calibri" panose="020F0502020204030204" pitchFamily="34" charset="0"/>
              </a:rPr>
            </a:br>
            <a:r>
              <a:rPr lang="en-GB" sz="1050" i="1">
                <a:solidFill>
                  <a:srgbClr val="2F528F"/>
                </a:solidFill>
                <a:latin typeface="Calibri" panose="020F0502020204030204" pitchFamily="34" charset="0"/>
              </a:rPr>
              <a:t>Once it has reached the state of being good enough it will, </a:t>
            </a:r>
            <a:r>
              <a:rPr lang="en-GB" sz="1050" i="1" u="sng">
                <a:solidFill>
                  <a:srgbClr val="2F528F"/>
                </a:solidFill>
                <a:latin typeface="Calibri" panose="020F0502020204030204" pitchFamily="34" charset="0"/>
              </a:rPr>
              <a:t>every time</a:t>
            </a:r>
            <a:r>
              <a:rPr lang="en-GB" sz="1050" i="1">
                <a:solidFill>
                  <a:srgbClr val="2F528F"/>
                </a:solidFill>
                <a:latin typeface="Calibri" panose="020F0502020204030204" pitchFamily="34" charset="0"/>
              </a:rPr>
              <a:t>, trade off increased efficiency,</a:t>
            </a:r>
            <a:br>
              <a:rPr lang="en-GB" sz="1050" i="1">
                <a:solidFill>
                  <a:srgbClr val="2F528F"/>
                </a:solidFill>
                <a:latin typeface="Calibri" panose="020F0502020204030204" pitchFamily="34" charset="0"/>
              </a:rPr>
            </a:br>
            <a:r>
              <a:rPr lang="en-GB" sz="1050" i="1">
                <a:solidFill>
                  <a:srgbClr val="2F528F"/>
                </a:solidFill>
                <a:latin typeface="Calibri" panose="020F0502020204030204" pitchFamily="34" charset="0"/>
              </a:rPr>
              <a:t>in favour of greater effectiveness.</a:t>
            </a:r>
          </a:p>
        </p:txBody>
      </p:sp>
      <p:sp>
        <p:nvSpPr>
          <p:cNvPr id="7" name="TextBox 6">
            <a:extLst>
              <a:ext uri="{FF2B5EF4-FFF2-40B4-BE49-F238E27FC236}">
                <a16:creationId xmlns:a16="http://schemas.microsoft.com/office/drawing/2014/main" id="{0D5566BD-369C-4A5D-84D8-756B830AAC28}"/>
              </a:ext>
            </a:extLst>
          </p:cNvPr>
          <p:cNvSpPr txBox="1"/>
          <p:nvPr/>
        </p:nvSpPr>
        <p:spPr>
          <a:xfrm>
            <a:off x="5326365" y="4488747"/>
            <a:ext cx="2843936" cy="161583"/>
          </a:xfrm>
          <a:prstGeom prst="rect">
            <a:avLst/>
          </a:prstGeom>
          <a:noFill/>
        </p:spPr>
        <p:txBody>
          <a:bodyPr wrap="square" rtlCol="0">
            <a:spAutoFit/>
          </a:bodyPr>
          <a:lstStyle/>
          <a:p>
            <a:r>
              <a:rPr lang="en-US" sz="600" b="1">
                <a:solidFill>
                  <a:srgbClr val="2F528F"/>
                </a:solidFill>
                <a:latin typeface="Calibri" panose="020F0502020204030204" pitchFamily="34" charset="0"/>
              </a:rPr>
              <a:t>Complex Adaptive Systems and Complexity Theory, Peter Fryer</a:t>
            </a:r>
            <a:endParaRPr lang="en-GB" sz="600">
              <a:solidFill>
                <a:srgbClr val="2F528F"/>
              </a:solidFill>
              <a:latin typeface="Calibri" panose="020F0502020204030204" pitchFamily="34" charset="0"/>
            </a:endParaRPr>
          </a:p>
        </p:txBody>
      </p:sp>
      <p:grpSp>
        <p:nvGrpSpPr>
          <p:cNvPr id="102" name="Group 101">
            <a:extLst>
              <a:ext uri="{FF2B5EF4-FFF2-40B4-BE49-F238E27FC236}">
                <a16:creationId xmlns:a16="http://schemas.microsoft.com/office/drawing/2014/main" id="{C1DF4F8B-7C25-4D06-9AF3-D40617A44359}"/>
              </a:ext>
            </a:extLst>
          </p:cNvPr>
          <p:cNvGrpSpPr/>
          <p:nvPr/>
        </p:nvGrpSpPr>
        <p:grpSpPr>
          <a:xfrm>
            <a:off x="1735212" y="1539011"/>
            <a:ext cx="5917121" cy="2268458"/>
            <a:chOff x="1487650" y="2050472"/>
            <a:chExt cx="5936559" cy="3055389"/>
          </a:xfrm>
        </p:grpSpPr>
        <p:sp>
          <p:nvSpPr>
            <p:cNvPr id="12" name="Oval 11">
              <a:extLst>
                <a:ext uri="{FF2B5EF4-FFF2-40B4-BE49-F238E27FC236}">
                  <a16:creationId xmlns:a16="http://schemas.microsoft.com/office/drawing/2014/main" id="{7DC47BB0-A862-4741-82BA-CD0DA3FBE6A6}"/>
                </a:ext>
              </a:extLst>
            </p:cNvPr>
            <p:cNvSpPr/>
            <p:nvPr/>
          </p:nvSpPr>
          <p:spPr>
            <a:xfrm>
              <a:off x="2417618" y="2563776"/>
              <a:ext cx="3803073" cy="1420091"/>
            </a:xfrm>
            <a:prstGeom prst="ellipse">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Oval 9">
              <a:extLst>
                <a:ext uri="{FF2B5EF4-FFF2-40B4-BE49-F238E27FC236}">
                  <a16:creationId xmlns:a16="http://schemas.microsoft.com/office/drawing/2014/main" id="{B2B80E58-6F1E-413D-9176-4A13E6869B4E}"/>
                </a:ext>
              </a:extLst>
            </p:cNvPr>
            <p:cNvSpPr/>
            <p:nvPr/>
          </p:nvSpPr>
          <p:spPr>
            <a:xfrm>
              <a:off x="2403967" y="3655776"/>
              <a:ext cx="3803073" cy="1420091"/>
            </a:xfrm>
            <a:prstGeom prst="ellipse">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Oval 10">
              <a:extLst>
                <a:ext uri="{FF2B5EF4-FFF2-40B4-BE49-F238E27FC236}">
                  <a16:creationId xmlns:a16="http://schemas.microsoft.com/office/drawing/2014/main" id="{CB91AC3C-914B-4130-8624-61CA91E349D7}"/>
                </a:ext>
              </a:extLst>
            </p:cNvPr>
            <p:cNvSpPr/>
            <p:nvPr/>
          </p:nvSpPr>
          <p:spPr>
            <a:xfrm>
              <a:off x="2912918" y="2050472"/>
              <a:ext cx="2812473" cy="843703"/>
            </a:xfrm>
            <a:prstGeom prst="ellipse">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Oval 12">
              <a:extLst>
                <a:ext uri="{FF2B5EF4-FFF2-40B4-BE49-F238E27FC236}">
                  <a16:creationId xmlns:a16="http://schemas.microsoft.com/office/drawing/2014/main" id="{14306B85-689F-486A-A2C3-02EB16B6A96D}"/>
                </a:ext>
              </a:extLst>
            </p:cNvPr>
            <p:cNvSpPr/>
            <p:nvPr/>
          </p:nvSpPr>
          <p:spPr>
            <a:xfrm>
              <a:off x="2990882" y="4523943"/>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Oval 13">
              <a:extLst>
                <a:ext uri="{FF2B5EF4-FFF2-40B4-BE49-F238E27FC236}">
                  <a16:creationId xmlns:a16="http://schemas.microsoft.com/office/drawing/2014/main" id="{F3214174-5BE9-429A-B7C3-CC2AAFB2E0A0}"/>
                </a:ext>
              </a:extLst>
            </p:cNvPr>
            <p:cNvSpPr/>
            <p:nvPr/>
          </p:nvSpPr>
          <p:spPr>
            <a:xfrm>
              <a:off x="2835103" y="3917101"/>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Oval 14">
              <a:extLst>
                <a:ext uri="{FF2B5EF4-FFF2-40B4-BE49-F238E27FC236}">
                  <a16:creationId xmlns:a16="http://schemas.microsoft.com/office/drawing/2014/main" id="{86BBAEB9-90DF-4743-81A0-741D42D5B061}"/>
                </a:ext>
              </a:extLst>
            </p:cNvPr>
            <p:cNvSpPr/>
            <p:nvPr/>
          </p:nvSpPr>
          <p:spPr>
            <a:xfrm>
              <a:off x="3236309" y="4503070"/>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Oval 15">
              <a:extLst>
                <a:ext uri="{FF2B5EF4-FFF2-40B4-BE49-F238E27FC236}">
                  <a16:creationId xmlns:a16="http://schemas.microsoft.com/office/drawing/2014/main" id="{75CBDA2A-4360-41C3-AF3C-0F361E0E3032}"/>
                </a:ext>
              </a:extLst>
            </p:cNvPr>
            <p:cNvSpPr/>
            <p:nvPr/>
          </p:nvSpPr>
          <p:spPr>
            <a:xfrm>
              <a:off x="3172992" y="4132875"/>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Oval 16">
              <a:extLst>
                <a:ext uri="{FF2B5EF4-FFF2-40B4-BE49-F238E27FC236}">
                  <a16:creationId xmlns:a16="http://schemas.microsoft.com/office/drawing/2014/main" id="{FD94FC00-14E3-4D2A-9BEE-1310B5EEFFF0}"/>
                </a:ext>
              </a:extLst>
            </p:cNvPr>
            <p:cNvSpPr/>
            <p:nvPr/>
          </p:nvSpPr>
          <p:spPr>
            <a:xfrm>
              <a:off x="3944973" y="4621861"/>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Oval 17">
              <a:extLst>
                <a:ext uri="{FF2B5EF4-FFF2-40B4-BE49-F238E27FC236}">
                  <a16:creationId xmlns:a16="http://schemas.microsoft.com/office/drawing/2014/main" id="{DACD6AC4-8560-4C60-AF2C-548D0F09B057}"/>
                </a:ext>
              </a:extLst>
            </p:cNvPr>
            <p:cNvSpPr/>
            <p:nvPr/>
          </p:nvSpPr>
          <p:spPr>
            <a:xfrm>
              <a:off x="3769289" y="4263194"/>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9" name="Oval 18">
              <a:extLst>
                <a:ext uri="{FF2B5EF4-FFF2-40B4-BE49-F238E27FC236}">
                  <a16:creationId xmlns:a16="http://schemas.microsoft.com/office/drawing/2014/main" id="{FB700549-7728-4FE5-8985-500FFDE60147}"/>
                </a:ext>
              </a:extLst>
            </p:cNvPr>
            <p:cNvSpPr/>
            <p:nvPr/>
          </p:nvSpPr>
          <p:spPr>
            <a:xfrm>
              <a:off x="3951469" y="3764682"/>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 name="Oval 19">
              <a:extLst>
                <a:ext uri="{FF2B5EF4-FFF2-40B4-BE49-F238E27FC236}">
                  <a16:creationId xmlns:a16="http://schemas.microsoft.com/office/drawing/2014/main" id="{6079C81B-844B-4A9D-9B68-9B70407CA2AF}"/>
                </a:ext>
              </a:extLst>
            </p:cNvPr>
            <p:cNvSpPr/>
            <p:nvPr/>
          </p:nvSpPr>
          <p:spPr>
            <a:xfrm>
              <a:off x="4469600" y="4565073"/>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Oval 20">
              <a:extLst>
                <a:ext uri="{FF2B5EF4-FFF2-40B4-BE49-F238E27FC236}">
                  <a16:creationId xmlns:a16="http://schemas.microsoft.com/office/drawing/2014/main" id="{9FACA45F-68E7-4667-802E-409FB2ED3FC2}"/>
                </a:ext>
              </a:extLst>
            </p:cNvPr>
            <p:cNvSpPr/>
            <p:nvPr/>
          </p:nvSpPr>
          <p:spPr>
            <a:xfrm>
              <a:off x="4357254" y="4333009"/>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2" name="Oval 21">
              <a:extLst>
                <a:ext uri="{FF2B5EF4-FFF2-40B4-BE49-F238E27FC236}">
                  <a16:creationId xmlns:a16="http://schemas.microsoft.com/office/drawing/2014/main" id="{24420401-4460-4DA6-A8EF-530EB2517BC1}"/>
                </a:ext>
              </a:extLst>
            </p:cNvPr>
            <p:cNvSpPr/>
            <p:nvPr/>
          </p:nvSpPr>
          <p:spPr>
            <a:xfrm>
              <a:off x="4647137" y="3891360"/>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Oval 22">
              <a:extLst>
                <a:ext uri="{FF2B5EF4-FFF2-40B4-BE49-F238E27FC236}">
                  <a16:creationId xmlns:a16="http://schemas.microsoft.com/office/drawing/2014/main" id="{3C920E4D-F458-4E00-9CF8-CD1FB68D28BD}"/>
                </a:ext>
              </a:extLst>
            </p:cNvPr>
            <p:cNvSpPr/>
            <p:nvPr/>
          </p:nvSpPr>
          <p:spPr>
            <a:xfrm>
              <a:off x="5190155" y="4683864"/>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4" name="Oval 23">
              <a:extLst>
                <a:ext uri="{FF2B5EF4-FFF2-40B4-BE49-F238E27FC236}">
                  <a16:creationId xmlns:a16="http://schemas.microsoft.com/office/drawing/2014/main" id="{C9B45BA0-33C3-4F3D-93C9-DADF413C4383}"/>
                </a:ext>
              </a:extLst>
            </p:cNvPr>
            <p:cNvSpPr/>
            <p:nvPr/>
          </p:nvSpPr>
          <p:spPr>
            <a:xfrm>
              <a:off x="5052802" y="4325197"/>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Oval 24">
              <a:extLst>
                <a:ext uri="{FF2B5EF4-FFF2-40B4-BE49-F238E27FC236}">
                  <a16:creationId xmlns:a16="http://schemas.microsoft.com/office/drawing/2014/main" id="{D8B7B8F3-D66A-413F-A86D-6E99F5150611}"/>
                </a:ext>
              </a:extLst>
            </p:cNvPr>
            <p:cNvSpPr/>
            <p:nvPr/>
          </p:nvSpPr>
          <p:spPr>
            <a:xfrm>
              <a:off x="5052802" y="3717167"/>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Oval 25">
              <a:extLst>
                <a:ext uri="{FF2B5EF4-FFF2-40B4-BE49-F238E27FC236}">
                  <a16:creationId xmlns:a16="http://schemas.microsoft.com/office/drawing/2014/main" id="{72CEC803-EFF9-4BA2-BF62-7D07BDA53484}"/>
                </a:ext>
              </a:extLst>
            </p:cNvPr>
            <p:cNvSpPr/>
            <p:nvPr/>
          </p:nvSpPr>
          <p:spPr>
            <a:xfrm>
              <a:off x="5546266" y="4325197"/>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7" name="Oval 26">
              <a:extLst>
                <a:ext uri="{FF2B5EF4-FFF2-40B4-BE49-F238E27FC236}">
                  <a16:creationId xmlns:a16="http://schemas.microsoft.com/office/drawing/2014/main" id="{AE24D168-2573-4899-9015-4E26DF0BD5E2}"/>
                </a:ext>
              </a:extLst>
            </p:cNvPr>
            <p:cNvSpPr/>
            <p:nvPr/>
          </p:nvSpPr>
          <p:spPr>
            <a:xfrm>
              <a:off x="5557627" y="3957004"/>
              <a:ext cx="107583" cy="124006"/>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8" name="Oval 27">
              <a:extLst>
                <a:ext uri="{FF2B5EF4-FFF2-40B4-BE49-F238E27FC236}">
                  <a16:creationId xmlns:a16="http://schemas.microsoft.com/office/drawing/2014/main" id="{A7E5A1C9-2DA9-4799-93D1-6DCC21EFEFF5}"/>
                </a:ext>
              </a:extLst>
            </p:cNvPr>
            <p:cNvSpPr/>
            <p:nvPr/>
          </p:nvSpPr>
          <p:spPr>
            <a:xfrm>
              <a:off x="5889440" y="4351168"/>
              <a:ext cx="107583" cy="124007"/>
            </a:xfrm>
            <a:prstGeom prst="ellipse">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9" name="Oval 28">
              <a:extLst>
                <a:ext uri="{FF2B5EF4-FFF2-40B4-BE49-F238E27FC236}">
                  <a16:creationId xmlns:a16="http://schemas.microsoft.com/office/drawing/2014/main" id="{4C5D9D86-13D5-401D-8B48-5A977F001D61}"/>
                </a:ext>
              </a:extLst>
            </p:cNvPr>
            <p:cNvSpPr/>
            <p:nvPr/>
          </p:nvSpPr>
          <p:spPr>
            <a:xfrm>
              <a:off x="3245835" y="3830561"/>
              <a:ext cx="107583" cy="124006"/>
            </a:xfrm>
            <a:prstGeom prst="ellipse">
              <a:avLst/>
            </a:prstGeom>
            <a:solidFill>
              <a:schemeClr val="bg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0" name="Oval 29">
              <a:extLst>
                <a:ext uri="{FF2B5EF4-FFF2-40B4-BE49-F238E27FC236}">
                  <a16:creationId xmlns:a16="http://schemas.microsoft.com/office/drawing/2014/main" id="{10063DC2-F433-401C-A892-A44E7D0BAA40}"/>
                </a:ext>
              </a:extLst>
            </p:cNvPr>
            <p:cNvSpPr/>
            <p:nvPr/>
          </p:nvSpPr>
          <p:spPr>
            <a:xfrm>
              <a:off x="4360915" y="3702679"/>
              <a:ext cx="107583" cy="124006"/>
            </a:xfrm>
            <a:prstGeom prst="ellipse">
              <a:avLst/>
            </a:prstGeom>
            <a:solidFill>
              <a:schemeClr val="bg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1" name="Arrow: Down 30">
              <a:extLst>
                <a:ext uri="{FF2B5EF4-FFF2-40B4-BE49-F238E27FC236}">
                  <a16:creationId xmlns:a16="http://schemas.microsoft.com/office/drawing/2014/main" id="{506714FA-4788-4EE5-A490-263BC042E85D}"/>
                </a:ext>
              </a:extLst>
            </p:cNvPr>
            <p:cNvSpPr/>
            <p:nvPr/>
          </p:nvSpPr>
          <p:spPr>
            <a:xfrm>
              <a:off x="6300240" y="3070513"/>
              <a:ext cx="195262" cy="480510"/>
            </a:xfrm>
            <a:prstGeom prst="downArrow">
              <a:avLst/>
            </a:prstGeom>
            <a:solidFill>
              <a:srgbClr val="DBEEF4"/>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2" name="Arrow: Down 31">
              <a:extLst>
                <a:ext uri="{FF2B5EF4-FFF2-40B4-BE49-F238E27FC236}">
                  <a16:creationId xmlns:a16="http://schemas.microsoft.com/office/drawing/2014/main" id="{680A461D-06B3-48C1-832D-56630EAF6AF2}"/>
                </a:ext>
              </a:extLst>
            </p:cNvPr>
            <p:cNvSpPr/>
            <p:nvPr/>
          </p:nvSpPr>
          <p:spPr>
            <a:xfrm>
              <a:off x="2187238" y="3070513"/>
              <a:ext cx="195262" cy="480510"/>
            </a:xfrm>
            <a:prstGeom prst="downArrow">
              <a:avLst/>
            </a:prstGeom>
            <a:solidFill>
              <a:srgbClr val="DBEEF4"/>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3" name="Arrow: Down 32">
              <a:extLst>
                <a:ext uri="{FF2B5EF4-FFF2-40B4-BE49-F238E27FC236}">
                  <a16:creationId xmlns:a16="http://schemas.microsoft.com/office/drawing/2014/main" id="{0C98890D-4A6E-4CD1-9D9C-35DAB717660A}"/>
                </a:ext>
              </a:extLst>
            </p:cNvPr>
            <p:cNvSpPr/>
            <p:nvPr/>
          </p:nvSpPr>
          <p:spPr>
            <a:xfrm rot="10800000">
              <a:off x="4976600" y="2984955"/>
              <a:ext cx="91957" cy="480510"/>
            </a:xfrm>
            <a:prstGeom prst="downArrow">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4" name="Arrow: Down 33">
              <a:extLst>
                <a:ext uri="{FF2B5EF4-FFF2-40B4-BE49-F238E27FC236}">
                  <a16:creationId xmlns:a16="http://schemas.microsoft.com/office/drawing/2014/main" id="{5482B411-2A89-4928-A6AF-87B9DF424553}"/>
                </a:ext>
              </a:extLst>
            </p:cNvPr>
            <p:cNvSpPr/>
            <p:nvPr/>
          </p:nvSpPr>
          <p:spPr>
            <a:xfrm rot="10800000">
              <a:off x="3569752" y="2975286"/>
              <a:ext cx="91957" cy="480510"/>
            </a:xfrm>
            <a:prstGeom prst="downArrow">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5" name="Arrow: Down 34">
              <a:extLst>
                <a:ext uri="{FF2B5EF4-FFF2-40B4-BE49-F238E27FC236}">
                  <a16:creationId xmlns:a16="http://schemas.microsoft.com/office/drawing/2014/main" id="{075735DA-A769-45CD-A0F7-13679C22AB11}"/>
                </a:ext>
              </a:extLst>
            </p:cNvPr>
            <p:cNvSpPr/>
            <p:nvPr/>
          </p:nvSpPr>
          <p:spPr>
            <a:xfrm rot="10800000">
              <a:off x="4273176" y="2966117"/>
              <a:ext cx="91957" cy="480510"/>
            </a:xfrm>
            <a:prstGeom prst="downArrow">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cxnSp>
          <p:nvCxnSpPr>
            <p:cNvPr id="37" name="Straight Connector 36">
              <a:extLst>
                <a:ext uri="{FF2B5EF4-FFF2-40B4-BE49-F238E27FC236}">
                  <a16:creationId xmlns:a16="http://schemas.microsoft.com/office/drawing/2014/main" id="{E36B056D-C1AF-4311-A89D-B2579DB3B8B5}"/>
                </a:ext>
              </a:extLst>
            </p:cNvPr>
            <p:cNvCxnSpPr>
              <a:stCxn id="14" idx="5"/>
              <a:endCxn id="16" idx="1"/>
            </p:cNvCxnSpPr>
            <p:nvPr/>
          </p:nvCxnSpPr>
          <p:spPr>
            <a:xfrm>
              <a:off x="2926931" y="4022947"/>
              <a:ext cx="261816" cy="128088"/>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8406A9F-818D-49C4-B3CE-27B9BDBD6716}"/>
                </a:ext>
              </a:extLst>
            </p:cNvPr>
            <p:cNvCxnSpPr>
              <a:cxnSpLocks/>
              <a:stCxn id="16" idx="0"/>
              <a:endCxn id="29" idx="4"/>
            </p:cNvCxnSpPr>
            <p:nvPr/>
          </p:nvCxnSpPr>
          <p:spPr>
            <a:xfrm flipV="1">
              <a:off x="3226784" y="3954567"/>
              <a:ext cx="72843" cy="178308"/>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DF31BE5-6E29-4A79-8390-CFC284DD842B}"/>
                </a:ext>
              </a:extLst>
            </p:cNvPr>
            <p:cNvCxnSpPr>
              <a:cxnSpLocks/>
              <a:stCxn id="16" idx="6"/>
              <a:endCxn id="18" idx="2"/>
            </p:cNvCxnSpPr>
            <p:nvPr/>
          </p:nvCxnSpPr>
          <p:spPr>
            <a:xfrm>
              <a:off x="3280575" y="4194878"/>
              <a:ext cx="488714" cy="130319"/>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0B14F12-A7C1-4DA3-AAF8-0A9AD2E04C78}"/>
                </a:ext>
              </a:extLst>
            </p:cNvPr>
            <p:cNvCxnSpPr>
              <a:cxnSpLocks/>
              <a:stCxn id="16" idx="7"/>
              <a:endCxn id="19" idx="2"/>
            </p:cNvCxnSpPr>
            <p:nvPr/>
          </p:nvCxnSpPr>
          <p:spPr>
            <a:xfrm flipV="1">
              <a:off x="3264820" y="3826685"/>
              <a:ext cx="686649" cy="324350"/>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84EA3A8-A8BA-4FB3-8621-8BC194F73450}"/>
                </a:ext>
              </a:extLst>
            </p:cNvPr>
            <p:cNvCxnSpPr>
              <a:cxnSpLocks/>
              <a:stCxn id="19" idx="6"/>
              <a:endCxn id="30" idx="2"/>
            </p:cNvCxnSpPr>
            <p:nvPr/>
          </p:nvCxnSpPr>
          <p:spPr>
            <a:xfrm flipV="1">
              <a:off x="4059052" y="3764682"/>
              <a:ext cx="301863" cy="62003"/>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1B668EB-AA15-478B-B277-D72032DFDD13}"/>
                </a:ext>
              </a:extLst>
            </p:cNvPr>
            <p:cNvCxnSpPr>
              <a:cxnSpLocks/>
              <a:stCxn id="19" idx="5"/>
              <a:endCxn id="21" idx="1"/>
            </p:cNvCxnSpPr>
            <p:nvPr/>
          </p:nvCxnSpPr>
          <p:spPr>
            <a:xfrm>
              <a:off x="4043297" y="3870528"/>
              <a:ext cx="329712" cy="480641"/>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24F5851-9BDA-4F44-909B-33729B66E531}"/>
                </a:ext>
              </a:extLst>
            </p:cNvPr>
            <p:cNvCxnSpPr>
              <a:cxnSpLocks/>
              <a:stCxn id="18" idx="6"/>
              <a:endCxn id="21" idx="2"/>
            </p:cNvCxnSpPr>
            <p:nvPr/>
          </p:nvCxnSpPr>
          <p:spPr>
            <a:xfrm>
              <a:off x="3876872" y="4325197"/>
              <a:ext cx="480382" cy="69815"/>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C424B18-93F6-4451-8346-855D3B53DBD8}"/>
                </a:ext>
              </a:extLst>
            </p:cNvPr>
            <p:cNvCxnSpPr>
              <a:cxnSpLocks/>
              <a:stCxn id="17" idx="7"/>
              <a:endCxn id="21" idx="3"/>
            </p:cNvCxnSpPr>
            <p:nvPr/>
          </p:nvCxnSpPr>
          <p:spPr>
            <a:xfrm flipV="1">
              <a:off x="4036801" y="4438855"/>
              <a:ext cx="336208" cy="201166"/>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506FF31-9C59-4795-AB17-715698EC5896}"/>
                </a:ext>
              </a:extLst>
            </p:cNvPr>
            <p:cNvCxnSpPr>
              <a:cxnSpLocks/>
              <a:stCxn id="21" idx="7"/>
              <a:endCxn id="22" idx="3"/>
            </p:cNvCxnSpPr>
            <p:nvPr/>
          </p:nvCxnSpPr>
          <p:spPr>
            <a:xfrm flipV="1">
              <a:off x="4449082" y="3997206"/>
              <a:ext cx="213810" cy="353963"/>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3AE3518-E82E-4F8F-894D-19E4F46C8905}"/>
                </a:ext>
              </a:extLst>
            </p:cNvPr>
            <p:cNvCxnSpPr>
              <a:cxnSpLocks/>
              <a:stCxn id="20" idx="1"/>
              <a:endCxn id="21" idx="5"/>
            </p:cNvCxnSpPr>
            <p:nvPr/>
          </p:nvCxnSpPr>
          <p:spPr>
            <a:xfrm flipH="1" flipV="1">
              <a:off x="4449082" y="4438855"/>
              <a:ext cx="36273" cy="144378"/>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3E2C0E3-F260-4EC0-A77B-DC998F755941}"/>
                </a:ext>
              </a:extLst>
            </p:cNvPr>
            <p:cNvCxnSpPr>
              <a:cxnSpLocks/>
              <a:stCxn id="21" idx="6"/>
              <a:endCxn id="24" idx="2"/>
            </p:cNvCxnSpPr>
            <p:nvPr/>
          </p:nvCxnSpPr>
          <p:spPr>
            <a:xfrm flipV="1">
              <a:off x="4464837" y="4387200"/>
              <a:ext cx="587965" cy="7812"/>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8D52D27-FAB6-43A4-AFC2-DDF623A0AC51}"/>
                </a:ext>
              </a:extLst>
            </p:cNvPr>
            <p:cNvCxnSpPr>
              <a:cxnSpLocks/>
              <a:stCxn id="22" idx="5"/>
              <a:endCxn id="24" idx="1"/>
            </p:cNvCxnSpPr>
            <p:nvPr/>
          </p:nvCxnSpPr>
          <p:spPr>
            <a:xfrm>
              <a:off x="4738965" y="3997206"/>
              <a:ext cx="329592" cy="346151"/>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AA3CFD6-CD88-42B9-8BA9-28379011CF72}"/>
                </a:ext>
              </a:extLst>
            </p:cNvPr>
            <p:cNvCxnSpPr>
              <a:cxnSpLocks/>
              <a:stCxn id="25" idx="4"/>
              <a:endCxn id="24" idx="0"/>
            </p:cNvCxnSpPr>
            <p:nvPr/>
          </p:nvCxnSpPr>
          <p:spPr>
            <a:xfrm>
              <a:off x="5106594" y="3841173"/>
              <a:ext cx="0" cy="484024"/>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5F43F38-6829-40A6-A61C-A0B5372B410E}"/>
                </a:ext>
              </a:extLst>
            </p:cNvPr>
            <p:cNvCxnSpPr>
              <a:cxnSpLocks/>
              <a:stCxn id="24" idx="4"/>
              <a:endCxn id="23" idx="0"/>
            </p:cNvCxnSpPr>
            <p:nvPr/>
          </p:nvCxnSpPr>
          <p:spPr>
            <a:xfrm>
              <a:off x="5106594" y="4449203"/>
              <a:ext cx="137353" cy="234661"/>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6A45F28-EBA5-4D65-8830-239E938B3ED6}"/>
                </a:ext>
              </a:extLst>
            </p:cNvPr>
            <p:cNvCxnSpPr>
              <a:cxnSpLocks/>
              <a:stCxn id="24" idx="6"/>
              <a:endCxn id="26" idx="2"/>
            </p:cNvCxnSpPr>
            <p:nvPr/>
          </p:nvCxnSpPr>
          <p:spPr>
            <a:xfrm>
              <a:off x="5160385" y="4387200"/>
              <a:ext cx="385881" cy="0"/>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BC2DB12-8EBB-45C6-81CA-7F776C3C3883}"/>
                </a:ext>
              </a:extLst>
            </p:cNvPr>
            <p:cNvCxnSpPr>
              <a:cxnSpLocks/>
              <a:stCxn id="26" idx="6"/>
              <a:endCxn id="28" idx="2"/>
            </p:cNvCxnSpPr>
            <p:nvPr/>
          </p:nvCxnSpPr>
          <p:spPr>
            <a:xfrm>
              <a:off x="5653849" y="4387200"/>
              <a:ext cx="235590" cy="25971"/>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1A2BCF1-C133-409B-9697-90832437E76B}"/>
                </a:ext>
              </a:extLst>
            </p:cNvPr>
            <p:cNvCxnSpPr>
              <a:cxnSpLocks/>
              <a:endCxn id="26" idx="0"/>
            </p:cNvCxnSpPr>
            <p:nvPr/>
          </p:nvCxnSpPr>
          <p:spPr>
            <a:xfrm>
              <a:off x="5597929" y="4081010"/>
              <a:ext cx="2129" cy="244187"/>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267263C-C496-4BD6-85D4-C27E190C5D04}"/>
                </a:ext>
              </a:extLst>
            </p:cNvPr>
            <p:cNvCxnSpPr>
              <a:cxnSpLocks/>
              <a:stCxn id="16" idx="2"/>
              <a:endCxn id="14" idx="5"/>
            </p:cNvCxnSpPr>
            <p:nvPr/>
          </p:nvCxnSpPr>
          <p:spPr>
            <a:xfrm flipH="1" flipV="1">
              <a:off x="2926931" y="4022947"/>
              <a:ext cx="246061" cy="171931"/>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A81E12C-F582-4AEB-B7D6-BA323BA81085}"/>
                </a:ext>
              </a:extLst>
            </p:cNvPr>
            <p:cNvCxnSpPr>
              <a:cxnSpLocks/>
              <a:stCxn id="16" idx="5"/>
              <a:endCxn id="15" idx="0"/>
            </p:cNvCxnSpPr>
            <p:nvPr/>
          </p:nvCxnSpPr>
          <p:spPr>
            <a:xfrm>
              <a:off x="3264820" y="4238721"/>
              <a:ext cx="25281" cy="264349"/>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8FD20B-9FD5-4C83-B1AF-CC98718C4394}"/>
                </a:ext>
              </a:extLst>
            </p:cNvPr>
            <p:cNvCxnSpPr>
              <a:cxnSpLocks/>
              <a:stCxn id="16" idx="3"/>
              <a:endCxn id="13" idx="0"/>
            </p:cNvCxnSpPr>
            <p:nvPr/>
          </p:nvCxnSpPr>
          <p:spPr>
            <a:xfrm flipH="1">
              <a:off x="3044674" y="4238721"/>
              <a:ext cx="144073" cy="285222"/>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B97C9416-5458-41E5-8174-3305FC94C73B}"/>
                </a:ext>
              </a:extLst>
            </p:cNvPr>
            <p:cNvSpPr txBox="1"/>
            <p:nvPr/>
          </p:nvSpPr>
          <p:spPr>
            <a:xfrm>
              <a:off x="3895000" y="2286505"/>
              <a:ext cx="859637" cy="338555"/>
            </a:xfrm>
            <a:prstGeom prst="rect">
              <a:avLst/>
            </a:prstGeom>
            <a:noFill/>
          </p:spPr>
          <p:txBody>
            <a:bodyPr wrap="none" rtlCol="0">
              <a:spAutoFit/>
            </a:bodyPr>
            <a:lstStyle/>
            <a:p>
              <a:r>
                <a:rPr lang="en-GB" sz="1050"/>
                <a:t>Patterns</a:t>
              </a:r>
            </a:p>
          </p:txBody>
        </p:sp>
        <p:sp>
          <p:nvSpPr>
            <p:cNvPr id="98" name="TextBox 97">
              <a:extLst>
                <a:ext uri="{FF2B5EF4-FFF2-40B4-BE49-F238E27FC236}">
                  <a16:creationId xmlns:a16="http://schemas.microsoft.com/office/drawing/2014/main" id="{0BEDC85C-6CD4-4448-B6AE-67004BC20BA4}"/>
                </a:ext>
              </a:extLst>
            </p:cNvPr>
            <p:cNvSpPr txBox="1"/>
            <p:nvPr/>
          </p:nvSpPr>
          <p:spPr>
            <a:xfrm>
              <a:off x="3951905" y="4767306"/>
              <a:ext cx="750633" cy="338555"/>
            </a:xfrm>
            <a:prstGeom prst="rect">
              <a:avLst/>
            </a:prstGeom>
            <a:noFill/>
          </p:spPr>
          <p:txBody>
            <a:bodyPr wrap="none" rtlCol="0">
              <a:spAutoFit/>
            </a:bodyPr>
            <a:lstStyle/>
            <a:p>
              <a:r>
                <a:rPr lang="en-GB" sz="1050"/>
                <a:t>Agents</a:t>
              </a:r>
            </a:p>
          </p:txBody>
        </p:sp>
        <p:sp>
          <p:nvSpPr>
            <p:cNvPr id="99" name="TextBox 98">
              <a:extLst>
                <a:ext uri="{FF2B5EF4-FFF2-40B4-BE49-F238E27FC236}">
                  <a16:creationId xmlns:a16="http://schemas.microsoft.com/office/drawing/2014/main" id="{15534EA2-6887-4100-8EB8-79CF84992C61}"/>
                </a:ext>
              </a:extLst>
            </p:cNvPr>
            <p:cNvSpPr txBox="1"/>
            <p:nvPr/>
          </p:nvSpPr>
          <p:spPr>
            <a:xfrm>
              <a:off x="3911100" y="3357059"/>
              <a:ext cx="1103295" cy="338554"/>
            </a:xfrm>
            <a:prstGeom prst="rect">
              <a:avLst/>
            </a:prstGeom>
            <a:noFill/>
          </p:spPr>
          <p:txBody>
            <a:bodyPr wrap="none" rtlCol="0">
              <a:spAutoFit/>
            </a:bodyPr>
            <a:lstStyle/>
            <a:p>
              <a:r>
                <a:rPr lang="en-GB" sz="1050"/>
                <a:t>Regularities</a:t>
              </a:r>
            </a:p>
          </p:txBody>
        </p:sp>
        <p:sp>
          <p:nvSpPr>
            <p:cNvPr id="100" name="TextBox 99">
              <a:extLst>
                <a:ext uri="{FF2B5EF4-FFF2-40B4-BE49-F238E27FC236}">
                  <a16:creationId xmlns:a16="http://schemas.microsoft.com/office/drawing/2014/main" id="{C7234269-6ACD-4A21-99E6-CDCC252785B5}"/>
                </a:ext>
              </a:extLst>
            </p:cNvPr>
            <p:cNvSpPr txBox="1"/>
            <p:nvPr/>
          </p:nvSpPr>
          <p:spPr>
            <a:xfrm>
              <a:off x="6483353" y="3070513"/>
              <a:ext cx="940856" cy="342000"/>
            </a:xfrm>
            <a:prstGeom prst="rect">
              <a:avLst/>
            </a:prstGeom>
            <a:noFill/>
          </p:spPr>
          <p:txBody>
            <a:bodyPr wrap="square" rtlCol="0">
              <a:spAutoFit/>
            </a:bodyPr>
            <a:lstStyle/>
            <a:p>
              <a:r>
                <a:rPr lang="en-GB" sz="1050"/>
                <a:t>Feedback</a:t>
              </a:r>
            </a:p>
          </p:txBody>
        </p:sp>
        <p:sp>
          <p:nvSpPr>
            <p:cNvPr id="101" name="TextBox 100">
              <a:extLst>
                <a:ext uri="{FF2B5EF4-FFF2-40B4-BE49-F238E27FC236}">
                  <a16:creationId xmlns:a16="http://schemas.microsoft.com/office/drawing/2014/main" id="{3FB76CBF-0F01-4463-A6CC-16FB46F85515}"/>
                </a:ext>
              </a:extLst>
            </p:cNvPr>
            <p:cNvSpPr txBox="1"/>
            <p:nvPr/>
          </p:nvSpPr>
          <p:spPr>
            <a:xfrm>
              <a:off x="1487650" y="3080891"/>
              <a:ext cx="940856" cy="338554"/>
            </a:xfrm>
            <a:prstGeom prst="rect">
              <a:avLst/>
            </a:prstGeom>
            <a:noFill/>
          </p:spPr>
          <p:txBody>
            <a:bodyPr wrap="none" rtlCol="0">
              <a:spAutoFit/>
            </a:bodyPr>
            <a:lstStyle/>
            <a:p>
              <a:r>
                <a:rPr lang="en-GB" sz="1050"/>
                <a:t>Feedback</a:t>
              </a:r>
            </a:p>
          </p:txBody>
        </p:sp>
      </p:grpSp>
      <p:sp>
        <p:nvSpPr>
          <p:cNvPr id="104" name="TextBox 103">
            <a:extLst>
              <a:ext uri="{FF2B5EF4-FFF2-40B4-BE49-F238E27FC236}">
                <a16:creationId xmlns:a16="http://schemas.microsoft.com/office/drawing/2014/main" id="{6F0989C4-58A7-493E-B7A3-4897683B4C36}"/>
              </a:ext>
            </a:extLst>
          </p:cNvPr>
          <p:cNvSpPr txBox="1"/>
          <p:nvPr/>
        </p:nvSpPr>
        <p:spPr>
          <a:xfrm>
            <a:off x="200292" y="1770585"/>
            <a:ext cx="1346927" cy="1200329"/>
          </a:xfrm>
          <a:prstGeom prst="rect">
            <a:avLst/>
          </a:prstGeom>
          <a:noFill/>
        </p:spPr>
        <p:txBody>
          <a:bodyPr wrap="square">
            <a:spAutoFit/>
          </a:bodyPr>
          <a:lstStyle/>
          <a:p>
            <a:r>
              <a:rPr lang="en-GB" sz="900">
                <a:solidFill>
                  <a:srgbClr val="2F528F"/>
                </a:solidFill>
                <a:latin typeface="Calibri" panose="020F0502020204030204" pitchFamily="34" charset="0"/>
              </a:rPr>
              <a:t>Interactions between individual entities at the lower level create patterns observable at the higher level which, in turn, impact on the interactions between individual entities.</a:t>
            </a:r>
          </a:p>
        </p:txBody>
      </p:sp>
      <p:sp>
        <p:nvSpPr>
          <p:cNvPr id="4" name="TextBox 3">
            <a:extLst>
              <a:ext uri="{FF2B5EF4-FFF2-40B4-BE49-F238E27FC236}">
                <a16:creationId xmlns:a16="http://schemas.microsoft.com/office/drawing/2014/main" id="{DD7BE9B0-47A6-44D7-B5BE-50E0D0064CC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7017013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591485B-44CB-4E6B-9F82-B4ECC99ECB8C}"/>
              </a:ext>
            </a:extLst>
          </p:cNvPr>
          <p:cNvSpPr>
            <a:spLocks noGrp="1"/>
          </p:cNvSpPr>
          <p:nvPr>
            <p:ph type="title"/>
          </p:nvPr>
        </p:nvSpPr>
        <p:spPr>
          <a:xfrm>
            <a:off x="165100" y="88900"/>
            <a:ext cx="7404100" cy="406400"/>
          </a:xfrm>
        </p:spPr>
        <p:txBody>
          <a:bodyPr>
            <a:normAutofit/>
          </a:bodyPr>
          <a:lstStyle/>
          <a:p>
            <a:r>
              <a:rPr lang="en-GB">
                <a:solidFill>
                  <a:srgbClr val="2F528F"/>
                </a:solidFill>
              </a:rPr>
              <a:t>Gap Analysis – 02/04</a:t>
            </a:r>
          </a:p>
        </p:txBody>
      </p:sp>
      <p:sp>
        <p:nvSpPr>
          <p:cNvPr id="4" name="Footer">
            <a:extLst>
              <a:ext uri="{FF2B5EF4-FFF2-40B4-BE49-F238E27FC236}">
                <a16:creationId xmlns:a16="http://schemas.microsoft.com/office/drawing/2014/main" id="{DA39CEC7-775E-47A7-B4B3-0943623282B0}"/>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17/38</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45 : §5</a:t>
            </a:r>
            <a:endParaRPr lang="en-GB" sz="825">
              <a:solidFill>
                <a:srgbClr val="FFFFFF"/>
              </a:solidFill>
              <a:latin typeface="Calibri" panose="020F0502020204030204" pitchFamily="34" charset="0"/>
            </a:endParaRPr>
          </a:p>
        </p:txBody>
      </p:sp>
      <p:sp>
        <p:nvSpPr>
          <p:cNvPr id="6" name="Rectangle 5">
            <a:extLst>
              <a:ext uri="{FF2B5EF4-FFF2-40B4-BE49-F238E27FC236}">
                <a16:creationId xmlns:a16="http://schemas.microsoft.com/office/drawing/2014/main" id="{9F134B57-7A7F-4AB7-8B96-1C27DDF4DBCA}"/>
              </a:ext>
            </a:extLst>
          </p:cNvPr>
          <p:cNvSpPr/>
          <p:nvPr/>
        </p:nvSpPr>
        <p:spPr>
          <a:xfrm>
            <a:off x="218838" y="691530"/>
            <a:ext cx="8200393" cy="646331"/>
          </a:xfrm>
          <a:prstGeom prst="rect">
            <a:avLst/>
          </a:prstGeom>
        </p:spPr>
        <p:txBody>
          <a:bodyPr wrap="square">
            <a:spAutoFit/>
          </a:bodyPr>
          <a:lstStyle/>
          <a:p>
            <a:r>
              <a:rPr lang="en-US" sz="1350" b="1">
                <a:solidFill>
                  <a:srgbClr val="2F528F"/>
                </a:solidFill>
                <a:latin typeface="Calibri" panose="020F0502020204030204" pitchFamily="34" charset="0"/>
              </a:rPr>
              <a:t>Example analysis for Architecture Building Blocks . . . </a:t>
            </a:r>
            <a:br>
              <a:rPr lang="en-US" sz="1200">
                <a:solidFill>
                  <a:srgbClr val="2F528F"/>
                </a:solidFill>
                <a:latin typeface="Calibri" panose="020F0502020204030204" pitchFamily="34" charset="0"/>
              </a:rPr>
            </a:br>
            <a:r>
              <a:rPr lang="en-US" sz="1200">
                <a:solidFill>
                  <a:srgbClr val="2F528F"/>
                </a:solidFill>
                <a:latin typeface="Calibri" panose="020F0502020204030204" pitchFamily="34" charset="0"/>
              </a:rPr>
              <a:t>services from the Network Services category of the Technical Reference Model (TRM) showing a number of services from the Baseline Architecture missing from the Target.</a:t>
            </a:r>
            <a:endParaRPr lang="en-GB" sz="1200">
              <a:solidFill>
                <a:srgbClr val="2F528F"/>
              </a:solidFill>
              <a:latin typeface="Calibri" panose="020F0502020204030204" pitchFamily="34" charset="0"/>
            </a:endParaRPr>
          </a:p>
        </p:txBody>
      </p:sp>
      <p:grpSp>
        <p:nvGrpSpPr>
          <p:cNvPr id="5" name="Group 4">
            <a:extLst>
              <a:ext uri="{FF2B5EF4-FFF2-40B4-BE49-F238E27FC236}">
                <a16:creationId xmlns:a16="http://schemas.microsoft.com/office/drawing/2014/main" id="{FE28BEED-6585-4F69-B2C2-E1AFA423676F}"/>
              </a:ext>
            </a:extLst>
          </p:cNvPr>
          <p:cNvGrpSpPr/>
          <p:nvPr/>
        </p:nvGrpSpPr>
        <p:grpSpPr>
          <a:xfrm>
            <a:off x="1476143" y="1475968"/>
            <a:ext cx="6280494" cy="2744769"/>
            <a:chOff x="1431753" y="1967957"/>
            <a:chExt cx="6280494" cy="3659692"/>
          </a:xfrm>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p:grpSpPr>
        <p:sp>
          <p:nvSpPr>
            <p:cNvPr id="9" name="Rectangle: Rounded Corners 8">
              <a:extLst>
                <a:ext uri="{FF2B5EF4-FFF2-40B4-BE49-F238E27FC236}">
                  <a16:creationId xmlns:a16="http://schemas.microsoft.com/office/drawing/2014/main" id="{BDBA7E30-4A21-4892-857F-D3A35AF3503C}"/>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Broadcast</a:t>
              </a:r>
            </a:p>
          </p:txBody>
        </p:sp>
        <p:sp>
          <p:nvSpPr>
            <p:cNvPr id="10" name="Rectangle: Rounded Corners 9">
              <a:extLst>
                <a:ext uri="{FF2B5EF4-FFF2-40B4-BE49-F238E27FC236}">
                  <a16:creationId xmlns:a16="http://schemas.microsoft.com/office/drawing/2014/main" id="{9E04B5FB-7756-4FD7-9A83-1CB2520F62AC}"/>
                </a:ext>
              </a:extLst>
            </p:cNvPr>
            <p:cNvSpPr/>
            <p:nvPr/>
          </p:nvSpPr>
          <p:spPr>
            <a:xfrm>
              <a:off x="1447551" y="3297987"/>
              <a:ext cx="1219200" cy="523631"/>
            </a:xfrm>
            <a:prstGeom prst="roundRect">
              <a:avLst/>
            </a:prstGeom>
            <a:gradFill>
              <a:gsLst>
                <a:gs pos="94000">
                  <a:schemeClr val="accent1">
                    <a:lumMod val="5000"/>
                    <a:lumOff val="95000"/>
                  </a:schemeClr>
                </a:gs>
                <a:gs pos="7000">
                  <a:srgbClr val="DBEEF4"/>
                </a:gs>
              </a:gsLst>
              <a:lin ang="5400000" scaled="1"/>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Video </a:t>
              </a:r>
              <a:r>
                <a:rPr lang="en-GB" sz="1200" b="1" err="1">
                  <a:solidFill>
                    <a:srgbClr val="375485"/>
                  </a:solidFill>
                  <a:latin typeface="Calibri" panose="020F0502020204030204" pitchFamily="34" charset="0"/>
                  <a:cs typeface="Calibri" panose="020F0502020204030204" pitchFamily="34" charset="0"/>
                </a:rPr>
                <a:t>Conferenc’g</a:t>
              </a:r>
              <a:endParaRPr lang="en-GB" sz="1200" b="1">
                <a:solidFill>
                  <a:srgbClr val="375485"/>
                </a:solidFill>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3D3EF4A4-D0DA-4800-9326-03BF7C7D4BCD}"/>
                </a:ext>
              </a:extLst>
            </p:cNvPr>
            <p:cNvSpPr/>
            <p:nvPr/>
          </p:nvSpPr>
          <p:spPr>
            <a:xfrm>
              <a:off x="1447551" y="4379766"/>
              <a:ext cx="1219200" cy="523631"/>
            </a:xfrm>
            <a:prstGeom prst="roundRect">
              <a:avLst/>
            </a:prstGeom>
            <a:gradFill>
              <a:gsLst>
                <a:gs pos="94000">
                  <a:schemeClr val="accent1">
                    <a:lumMod val="5000"/>
                    <a:lumOff val="95000"/>
                  </a:schemeClr>
                </a:gs>
                <a:gs pos="7000">
                  <a:srgbClr val="DBEEF4"/>
                </a:gs>
              </a:gsLst>
              <a:lin ang="5400000" scaled="1"/>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Shared   Screen</a:t>
              </a:r>
            </a:p>
          </p:txBody>
        </p:sp>
        <p:sp>
          <p:nvSpPr>
            <p:cNvPr id="12" name="Rectangle: Rounded Corners 11">
              <a:extLst>
                <a:ext uri="{FF2B5EF4-FFF2-40B4-BE49-F238E27FC236}">
                  <a16:creationId xmlns:a16="http://schemas.microsoft.com/office/drawing/2014/main" id="{2EECC71D-224E-41F1-93B2-FB1906E21B5B}"/>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Enhanced Telephony</a:t>
              </a:r>
            </a:p>
          </p:txBody>
        </p:sp>
        <p:sp>
          <p:nvSpPr>
            <p:cNvPr id="13" name="Rectangle: Rounded Corners 12">
              <a:extLst>
                <a:ext uri="{FF2B5EF4-FFF2-40B4-BE49-F238E27FC236}">
                  <a16:creationId xmlns:a16="http://schemas.microsoft.com/office/drawing/2014/main" id="{8AF818A2-C593-46F3-BF22-585C7D58994A}"/>
                </a:ext>
              </a:extLst>
            </p:cNvPr>
            <p:cNvSpPr/>
            <p:nvPr/>
          </p:nvSpPr>
          <p:spPr>
            <a:xfrm>
              <a:off x="5231673" y="277435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19F7ADA6-8AEA-4E47-85C3-E9D0D8596F89}"/>
                </a:ext>
              </a:extLst>
            </p:cNvPr>
            <p:cNvSpPr/>
            <p:nvPr/>
          </p:nvSpPr>
          <p:spPr>
            <a:xfrm>
              <a:off x="5231673" y="331524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0C9AF6DD-F8A3-4E6D-9F8C-1271402DED0F}"/>
                </a:ext>
              </a:extLst>
            </p:cNvPr>
            <p:cNvSpPr/>
            <p:nvPr/>
          </p:nvSpPr>
          <p:spPr>
            <a:xfrm>
              <a:off x="5231673" y="439702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04530346-106C-4F8C-ADF4-E4F8DE0C0013}"/>
                </a:ext>
              </a:extLst>
            </p:cNvPr>
            <p:cNvSpPr/>
            <p:nvPr/>
          </p:nvSpPr>
          <p:spPr>
            <a:xfrm>
              <a:off x="5231673" y="385613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929ABB8E-6236-41A4-A192-14BB426BE733}"/>
                </a:ext>
              </a:extLst>
            </p:cNvPr>
            <p:cNvSpPr/>
            <p:nvPr/>
          </p:nvSpPr>
          <p:spPr>
            <a:xfrm>
              <a:off x="3970299" y="277435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A0CC77A0-06F9-4258-91D6-09E9FA96B1B9}"/>
                </a:ext>
              </a:extLst>
            </p:cNvPr>
            <p:cNvSpPr/>
            <p:nvPr/>
          </p:nvSpPr>
          <p:spPr>
            <a:xfrm>
              <a:off x="3970299" y="331524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1A44D2B6-98DD-40D8-B808-5FBD0EEAC4BD}"/>
                </a:ext>
              </a:extLst>
            </p:cNvPr>
            <p:cNvSpPr/>
            <p:nvPr/>
          </p:nvSpPr>
          <p:spPr>
            <a:xfrm>
              <a:off x="3970299" y="439702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37A36678-0B86-4816-ABD0-944AF19BF46B}"/>
                </a:ext>
              </a:extLst>
            </p:cNvPr>
            <p:cNvSpPr/>
            <p:nvPr/>
          </p:nvSpPr>
          <p:spPr>
            <a:xfrm>
              <a:off x="3970299" y="385613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Potential match</a:t>
              </a:r>
            </a:p>
          </p:txBody>
        </p:sp>
        <p:sp>
          <p:nvSpPr>
            <p:cNvPr id="21" name="Rectangle: Rounded Corners 20">
              <a:extLst>
                <a:ext uri="{FF2B5EF4-FFF2-40B4-BE49-F238E27FC236}">
                  <a16:creationId xmlns:a16="http://schemas.microsoft.com/office/drawing/2014/main" id="{7B6AA1FF-B4A4-46CD-9E6A-1FC7FA6C809A}"/>
                </a:ext>
              </a:extLst>
            </p:cNvPr>
            <p:cNvSpPr/>
            <p:nvPr/>
          </p:nvSpPr>
          <p:spPr>
            <a:xfrm>
              <a:off x="27089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2DD2FE62-9343-4C4C-BB02-DACCC8F88EE6}"/>
                </a:ext>
              </a:extLst>
            </p:cNvPr>
            <p:cNvSpPr/>
            <p:nvPr/>
          </p:nvSpPr>
          <p:spPr>
            <a:xfrm>
              <a:off x="2708925" y="330661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Included</a:t>
              </a:r>
            </a:p>
          </p:txBody>
        </p:sp>
        <p:sp>
          <p:nvSpPr>
            <p:cNvPr id="23" name="Rectangle: Rounded Corners 22">
              <a:extLst>
                <a:ext uri="{FF2B5EF4-FFF2-40B4-BE49-F238E27FC236}">
                  <a16:creationId xmlns:a16="http://schemas.microsoft.com/office/drawing/2014/main" id="{DE9C95F6-EF0A-4BEA-847A-BC5347518B29}"/>
                </a:ext>
              </a:extLst>
            </p:cNvPr>
            <p:cNvSpPr/>
            <p:nvPr/>
          </p:nvSpPr>
          <p:spPr>
            <a:xfrm>
              <a:off x="2708925" y="438839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4" name="Rectangle: Rounded Corners 23">
              <a:extLst>
                <a:ext uri="{FF2B5EF4-FFF2-40B4-BE49-F238E27FC236}">
                  <a16:creationId xmlns:a16="http://schemas.microsoft.com/office/drawing/2014/main" id="{6C16CF99-C580-46E8-B899-4BD5F4D924AF}"/>
                </a:ext>
              </a:extLst>
            </p:cNvPr>
            <p:cNvSpPr/>
            <p:nvPr/>
          </p:nvSpPr>
          <p:spPr>
            <a:xfrm>
              <a:off x="27089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17B15460-6CDF-4D27-B97F-37953DA5E1EC}"/>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Intentionally eliminated</a:t>
              </a:r>
            </a:p>
          </p:txBody>
        </p:sp>
        <p:sp>
          <p:nvSpPr>
            <p:cNvPr id="26" name="Rectangle: Rounded Corners 25">
              <a:extLst>
                <a:ext uri="{FF2B5EF4-FFF2-40B4-BE49-F238E27FC236}">
                  <a16:creationId xmlns:a16="http://schemas.microsoft.com/office/drawing/2014/main" id="{FE37CCE6-47EF-45DD-9113-DE04C5F2DD57}"/>
                </a:ext>
              </a:extLst>
            </p:cNvPr>
            <p:cNvSpPr/>
            <p:nvPr/>
          </p:nvSpPr>
          <p:spPr>
            <a:xfrm>
              <a:off x="6493047" y="3306617"/>
              <a:ext cx="1219200" cy="523631"/>
            </a:xfrm>
            <a:prstGeom prst="roundRect">
              <a:avLst/>
            </a:prstGeom>
            <a:gradFill flip="none" rotWithShape="1">
              <a:gsLst>
                <a:gs pos="94000">
                  <a:srgbClr val="FF0000"/>
                </a:gs>
                <a:gs pos="7000">
                  <a:srgbClr val="FAD2ED"/>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7" name="Rectangle: Rounded Corners 26">
              <a:extLst>
                <a:ext uri="{FF2B5EF4-FFF2-40B4-BE49-F238E27FC236}">
                  <a16:creationId xmlns:a16="http://schemas.microsoft.com/office/drawing/2014/main" id="{598A7C9D-DD21-4214-9BA6-0D24FA6D78DA}"/>
                </a:ext>
              </a:extLst>
            </p:cNvPr>
            <p:cNvSpPr/>
            <p:nvPr/>
          </p:nvSpPr>
          <p:spPr>
            <a:xfrm>
              <a:off x="6493047" y="4388396"/>
              <a:ext cx="1219200" cy="523631"/>
            </a:xfrm>
            <a:prstGeom prst="roundRect">
              <a:avLst/>
            </a:prstGeom>
            <a:gradFill flip="none" rotWithShape="1">
              <a:gsLst>
                <a:gs pos="94000">
                  <a:srgbClr val="FF0000"/>
                </a:gs>
                <a:gs pos="7000">
                  <a:srgbClr val="FAD2ED"/>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ERROR</a:t>
              </a:r>
            </a:p>
            <a:p>
              <a:pPr algn="ctr"/>
              <a:r>
                <a:rPr lang="en-GB" sz="1200" b="1">
                  <a:solidFill>
                    <a:srgbClr val="375485"/>
                  </a:solidFill>
                  <a:latin typeface="Calibri" panose="020F0502020204030204" pitchFamily="34" charset="0"/>
                  <a:cs typeface="Calibri" panose="020F0502020204030204" pitchFamily="34" charset="0"/>
                </a:rPr>
                <a:t>Gap in </a:t>
              </a:r>
              <a:r>
                <a:rPr lang="en-GB" sz="1050" b="1">
                  <a:solidFill>
                    <a:srgbClr val="375485"/>
                  </a:solidFill>
                  <a:latin typeface="Calibri" panose="020F0502020204030204" pitchFamily="34" charset="0"/>
                  <a:cs typeface="Calibri" panose="020F0502020204030204" pitchFamily="34" charset="0"/>
                </a:rPr>
                <a:t>Target</a:t>
              </a:r>
              <a:endParaRPr lang="en-GB" sz="1200" b="1">
                <a:solidFill>
                  <a:srgbClr val="375485"/>
                </a:solidFill>
                <a:latin typeface="Calibri" panose="020F0502020204030204" pitchFamily="34" charset="0"/>
                <a:cs typeface="Calibri" panose="020F0502020204030204" pitchFamily="34" charset="0"/>
              </a:endParaRPr>
            </a:p>
          </p:txBody>
        </p:sp>
        <p:sp>
          <p:nvSpPr>
            <p:cNvPr id="28" name="Rectangle: Rounded Corners 27">
              <a:extLst>
                <a:ext uri="{FF2B5EF4-FFF2-40B4-BE49-F238E27FC236}">
                  <a16:creationId xmlns:a16="http://schemas.microsoft.com/office/drawing/2014/main" id="{2EE1181A-30AD-43E7-88F9-B62FD11193CE}"/>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29" name="Rectangle: Rounded Corners 28">
              <a:extLst>
                <a:ext uri="{FF2B5EF4-FFF2-40B4-BE49-F238E27FC236}">
                  <a16:creationId xmlns:a16="http://schemas.microsoft.com/office/drawing/2014/main" id="{16DE1B66-402F-4EF9-B23E-0F3D579DAF9B}"/>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Target  →</a:t>
              </a:r>
              <a:br>
                <a:rPr lang="en-GB" sz="1200" b="1">
                  <a:solidFill>
                    <a:srgbClr val="375485"/>
                  </a:solidFill>
                  <a:latin typeface="Calibri" panose="020F0502020204030204" pitchFamily="34" charset="0"/>
                  <a:cs typeface="Calibri" panose="020F0502020204030204" pitchFamily="34" charset="0"/>
                </a:rPr>
              </a:br>
              <a:r>
                <a:rPr lang="en-GB" sz="1200" b="1">
                  <a:solidFill>
                    <a:srgbClr val="375485"/>
                  </a:solidFill>
                  <a:latin typeface="Calibri" panose="020F0502020204030204" pitchFamily="34" charset="0"/>
                  <a:cs typeface="Calibri" panose="020F0502020204030204" pitchFamily="34" charset="0"/>
                </a:rPr>
                <a:t>Architecture</a:t>
              </a:r>
              <a:br>
                <a:rPr lang="en-GB" sz="1200" b="1">
                  <a:solidFill>
                    <a:srgbClr val="375485"/>
                  </a:solidFill>
                  <a:latin typeface="Calibri" panose="020F0502020204030204" pitchFamily="34" charset="0"/>
                  <a:cs typeface="Calibri" panose="020F0502020204030204" pitchFamily="34" charset="0"/>
                </a:rPr>
              </a:br>
              <a:r>
                <a:rPr lang="en-GB" sz="1200" b="1">
                  <a:solidFill>
                    <a:srgbClr val="375485"/>
                  </a:solidFill>
                  <a:latin typeface="Calibri" panose="020F0502020204030204" pitchFamily="34" charset="0"/>
                  <a:cs typeface="Calibri" panose="020F0502020204030204" pitchFamily="34" charset="0"/>
                </a:rPr>
                <a:t>Baseline ↓</a:t>
              </a:r>
            </a:p>
          </p:txBody>
        </p:sp>
        <p:sp>
          <p:nvSpPr>
            <p:cNvPr id="30" name="Rectangle: Rounded Corners 29">
              <a:extLst>
                <a:ext uri="{FF2B5EF4-FFF2-40B4-BE49-F238E27FC236}">
                  <a16:creationId xmlns:a16="http://schemas.microsoft.com/office/drawing/2014/main" id="{BF222FC2-7109-4B76-B0D1-B81644A98D66}"/>
                </a:ext>
              </a:extLst>
            </p:cNvPr>
            <p:cNvSpPr/>
            <p:nvPr/>
          </p:nvSpPr>
          <p:spPr>
            <a:xfrm>
              <a:off x="5273847" y="1991902"/>
              <a:ext cx="1219200" cy="756567"/>
            </a:xfrm>
            <a:prstGeom prst="roundRect">
              <a:avLst/>
            </a:prstGeom>
            <a:gradFill flip="none" rotWithShape="1">
              <a:gsLst>
                <a:gs pos="94000">
                  <a:schemeClr val="accent1">
                    <a:lumMod val="5000"/>
                    <a:lumOff val="95000"/>
                  </a:schemeClr>
                </a:gs>
                <a:gs pos="7000">
                  <a:srgbClr val="92D050"/>
                </a:gs>
              </a:gsLst>
              <a:lin ang="54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Mailing List services</a:t>
              </a:r>
            </a:p>
          </p:txBody>
        </p:sp>
        <p:sp>
          <p:nvSpPr>
            <p:cNvPr id="31" name="Rectangle: Rounded Corners 30">
              <a:extLst>
                <a:ext uri="{FF2B5EF4-FFF2-40B4-BE49-F238E27FC236}">
                  <a16:creationId xmlns:a16="http://schemas.microsoft.com/office/drawing/2014/main" id="{C13167D1-AE5A-4965-828F-BB513C69BBDA}"/>
                </a:ext>
              </a:extLst>
            </p:cNvPr>
            <p:cNvSpPr/>
            <p:nvPr/>
          </p:nvSpPr>
          <p:spPr>
            <a:xfrm>
              <a:off x="3951425" y="199190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Enhanced Telephony</a:t>
              </a:r>
            </a:p>
          </p:txBody>
        </p:sp>
        <p:sp>
          <p:nvSpPr>
            <p:cNvPr id="32" name="Rectangle: Rounded Corners 31">
              <a:extLst>
                <a:ext uri="{FF2B5EF4-FFF2-40B4-BE49-F238E27FC236}">
                  <a16:creationId xmlns:a16="http://schemas.microsoft.com/office/drawing/2014/main" id="{1A15632E-EEB2-4073-B293-13140A3A9AC4}"/>
                </a:ext>
              </a:extLst>
            </p:cNvPr>
            <p:cNvSpPr/>
            <p:nvPr/>
          </p:nvSpPr>
          <p:spPr>
            <a:xfrm>
              <a:off x="26900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Video </a:t>
              </a:r>
              <a:r>
                <a:rPr lang="en-GB" sz="1200" b="1" err="1">
                  <a:solidFill>
                    <a:srgbClr val="375485"/>
                  </a:solidFill>
                  <a:latin typeface="Calibri" panose="020F0502020204030204" pitchFamily="34" charset="0"/>
                  <a:cs typeface="Calibri" panose="020F0502020204030204" pitchFamily="34" charset="0"/>
                </a:rPr>
                <a:t>Conferenc’g</a:t>
              </a:r>
              <a:endParaRPr lang="en-GB" sz="1200" b="1">
                <a:solidFill>
                  <a:srgbClr val="375485"/>
                </a:solidFill>
                <a:latin typeface="Calibri" panose="020F0502020204030204" pitchFamily="34"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95181F7E-88A8-4A3B-AD1E-C64E276832B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Eliminated</a:t>
              </a:r>
              <a:br>
                <a:rPr lang="en-GB" sz="1200" b="1">
                  <a:solidFill>
                    <a:srgbClr val="375485"/>
                  </a:solidFill>
                  <a:latin typeface="Calibri" panose="020F0502020204030204" pitchFamily="34" charset="0"/>
                  <a:cs typeface="Calibri" panose="020F0502020204030204" pitchFamily="34" charset="0"/>
                </a:rPr>
              </a:br>
              <a:r>
                <a:rPr lang="en-GB" sz="1200" b="1">
                  <a:solidFill>
                    <a:srgbClr val="375485"/>
                  </a:solidFill>
                  <a:latin typeface="Calibri" panose="020F0502020204030204" pitchFamily="34" charset="0"/>
                  <a:cs typeface="Calibri" panose="020F0502020204030204" pitchFamily="34" charset="0"/>
                </a:rPr>
                <a:t>↓</a:t>
              </a:r>
            </a:p>
          </p:txBody>
        </p:sp>
        <p:sp>
          <p:nvSpPr>
            <p:cNvPr id="34" name="Rectangle: Rounded Corners 33">
              <a:extLst>
                <a:ext uri="{FF2B5EF4-FFF2-40B4-BE49-F238E27FC236}">
                  <a16:creationId xmlns:a16="http://schemas.microsoft.com/office/drawing/2014/main" id="{FCE3F83F-395C-40D1-9040-0FA1367E0225}"/>
                </a:ext>
              </a:extLst>
            </p:cNvPr>
            <p:cNvSpPr/>
            <p:nvPr/>
          </p:nvSpPr>
          <p:spPr>
            <a:xfrm>
              <a:off x="5241110" y="494445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100" b="1">
                  <a:solidFill>
                    <a:srgbClr val="375485"/>
                  </a:solidFill>
                  <a:latin typeface="Calibri" panose="020F0502020204030204" pitchFamily="34" charset="0"/>
                  <a:cs typeface="Calibri" panose="020F0502020204030204" pitchFamily="34" charset="0"/>
                </a:rPr>
                <a:t>Gap –</a:t>
              </a:r>
              <a:br>
                <a:rPr lang="en-GB" sz="1100" b="1">
                  <a:solidFill>
                    <a:srgbClr val="375485"/>
                  </a:solidFill>
                  <a:latin typeface="Calibri" panose="020F0502020204030204" pitchFamily="34" charset="0"/>
                  <a:cs typeface="Calibri" panose="020F0502020204030204" pitchFamily="34" charset="0"/>
                </a:rPr>
              </a:br>
              <a:r>
                <a:rPr lang="en-GB" sz="1100" b="1">
                  <a:solidFill>
                    <a:srgbClr val="375485"/>
                  </a:solidFill>
                  <a:latin typeface="Calibri" panose="020F0502020204030204" pitchFamily="34" charset="0"/>
                  <a:cs typeface="Calibri" panose="020F0502020204030204" pitchFamily="34" charset="0"/>
                </a:rPr>
                <a:t>develop/</a:t>
              </a:r>
            </a:p>
            <a:p>
              <a:pPr algn="ctr"/>
              <a:r>
                <a:rPr lang="en-GB" sz="1100" b="1">
                  <a:solidFill>
                    <a:srgbClr val="375485"/>
                  </a:solidFill>
                  <a:latin typeface="Calibri" panose="020F0502020204030204" pitchFamily="34" charset="0"/>
                  <a:cs typeface="Calibri" panose="020F0502020204030204" pitchFamily="34" charset="0"/>
                </a:rPr>
                <a:t>produce</a:t>
              </a:r>
            </a:p>
          </p:txBody>
        </p:sp>
        <p:sp>
          <p:nvSpPr>
            <p:cNvPr id="35" name="Rectangle: Rounded Corners 34">
              <a:extLst>
                <a:ext uri="{FF2B5EF4-FFF2-40B4-BE49-F238E27FC236}">
                  <a16:creationId xmlns:a16="http://schemas.microsoft.com/office/drawing/2014/main" id="{40656EE5-6A3A-4B69-859D-E575B60D870B}"/>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b="1">
                  <a:solidFill>
                    <a:srgbClr val="375485"/>
                  </a:solidFill>
                  <a:latin typeface="Calibri" panose="020F0502020204030204" pitchFamily="34" charset="0"/>
                  <a:cs typeface="Calibri" panose="020F0502020204030204" pitchFamily="34" charset="0"/>
                </a:rPr>
                <a:t>New →</a:t>
              </a:r>
            </a:p>
          </p:txBody>
        </p:sp>
        <p:sp>
          <p:nvSpPr>
            <p:cNvPr id="36" name="Rectangle: Rounded Corners 35">
              <a:extLst>
                <a:ext uri="{FF2B5EF4-FFF2-40B4-BE49-F238E27FC236}">
                  <a16:creationId xmlns:a16="http://schemas.microsoft.com/office/drawing/2014/main" id="{D6D0046F-EEC8-473F-A400-D86FE898EBA6}"/>
                </a:ext>
              </a:extLst>
            </p:cNvPr>
            <p:cNvSpPr/>
            <p:nvPr/>
          </p:nvSpPr>
          <p:spPr>
            <a:xfrm>
              <a:off x="2705516"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1200" b="1">
                <a:solidFill>
                  <a:srgbClr val="375485"/>
                </a:solidFill>
                <a:latin typeface="Calibri" panose="020F0502020204030204" pitchFamily="34" charset="0"/>
                <a:cs typeface="Calibri" panose="020F0502020204030204" pitchFamily="34" charset="0"/>
              </a:endParaRPr>
            </a:p>
          </p:txBody>
        </p:sp>
        <p:sp>
          <p:nvSpPr>
            <p:cNvPr id="37" name="Rectangle: Rounded Corners 36">
              <a:extLst>
                <a:ext uri="{FF2B5EF4-FFF2-40B4-BE49-F238E27FC236}">
                  <a16:creationId xmlns:a16="http://schemas.microsoft.com/office/drawing/2014/main" id="{3EC661CB-CD14-4505-BF7F-86674DCAC9FB}"/>
                </a:ext>
              </a:extLst>
            </p:cNvPr>
            <p:cNvSpPr/>
            <p:nvPr/>
          </p:nvSpPr>
          <p:spPr>
            <a:xfrm>
              <a:off x="3979736" y="495308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100" b="1">
                  <a:solidFill>
                    <a:srgbClr val="375485"/>
                  </a:solidFill>
                  <a:latin typeface="Calibri" panose="020F0502020204030204" pitchFamily="34" charset="0"/>
                  <a:cs typeface="Calibri" panose="020F0502020204030204" pitchFamily="34" charset="0"/>
                </a:rPr>
                <a:t>Gap –</a:t>
              </a:r>
              <a:br>
                <a:rPr lang="en-GB" sz="1100" b="1">
                  <a:solidFill>
                    <a:srgbClr val="375485"/>
                  </a:solidFill>
                  <a:latin typeface="Calibri" panose="020F0502020204030204" pitchFamily="34" charset="0"/>
                  <a:cs typeface="Calibri" panose="020F0502020204030204" pitchFamily="34" charset="0"/>
                </a:rPr>
              </a:br>
              <a:r>
                <a:rPr lang="en-GB" sz="1100" b="1">
                  <a:solidFill>
                    <a:srgbClr val="375485"/>
                  </a:solidFill>
                  <a:latin typeface="Calibri" panose="020F0502020204030204" pitchFamily="34" charset="0"/>
                  <a:cs typeface="Calibri" panose="020F0502020204030204" pitchFamily="34" charset="0"/>
                </a:rPr>
                <a:t>develop/</a:t>
              </a:r>
            </a:p>
            <a:p>
              <a:pPr algn="ctr"/>
              <a:r>
                <a:rPr lang="en-GB" sz="1100" b="1">
                  <a:solidFill>
                    <a:srgbClr val="375485"/>
                  </a:solidFill>
                  <a:latin typeface="Calibri" panose="020F0502020204030204" pitchFamily="34" charset="0"/>
                  <a:cs typeface="Calibri" panose="020F0502020204030204" pitchFamily="34" charset="0"/>
                </a:rPr>
                <a:t>produce</a:t>
              </a:r>
            </a:p>
          </p:txBody>
        </p:sp>
        <p:sp>
          <p:nvSpPr>
            <p:cNvPr id="38" name="Rectangle 37">
              <a:extLst>
                <a:ext uri="{FF2B5EF4-FFF2-40B4-BE49-F238E27FC236}">
                  <a16:creationId xmlns:a16="http://schemas.microsoft.com/office/drawing/2014/main" id="{D9F24C09-0BF7-46CA-ACCC-8BDE607E5106}"/>
                </a:ext>
              </a:extLst>
            </p:cNvPr>
            <p:cNvSpPr/>
            <p:nvPr/>
          </p:nvSpPr>
          <p:spPr>
            <a:xfrm>
              <a:off x="2690051" y="2748468"/>
              <a:ext cx="3784122" cy="2179473"/>
            </a:xfrm>
            <a:prstGeom prst="rect">
              <a:avLst/>
            </a:prstGeom>
            <a:noFill/>
            <a:ln w="349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50FF890F-3550-4D8D-9295-8281CBA4ED6F}"/>
                </a:ext>
              </a:extLst>
            </p:cNvPr>
            <p:cNvSpPr/>
            <p:nvPr/>
          </p:nvSpPr>
          <p:spPr>
            <a:xfrm>
              <a:off x="1438113" y="4920655"/>
              <a:ext cx="1251937" cy="690909"/>
            </a:xfrm>
            <a:prstGeom prst="rect">
              <a:avLst/>
            </a:prstGeom>
            <a:noFill/>
            <a:ln w="349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8D7C3C13-81C1-4E83-AAD3-7280447D336D}"/>
                </a:ext>
              </a:extLst>
            </p:cNvPr>
            <p:cNvSpPr/>
            <p:nvPr/>
          </p:nvSpPr>
          <p:spPr>
            <a:xfrm>
              <a:off x="1431753" y="1967957"/>
              <a:ext cx="1247717" cy="780512"/>
            </a:xfrm>
            <a:prstGeom prst="rect">
              <a:avLst/>
            </a:prstGeom>
            <a:noFill/>
            <a:ln w="349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25834869-053D-44C9-971F-29FCC9F373C8}"/>
                </a:ext>
              </a:extLst>
            </p:cNvPr>
            <p:cNvSpPr/>
            <p:nvPr/>
          </p:nvSpPr>
          <p:spPr>
            <a:xfrm>
              <a:off x="6475940" y="1972068"/>
              <a:ext cx="1233231" cy="778029"/>
            </a:xfrm>
            <a:prstGeom prst="rect">
              <a:avLst/>
            </a:prstGeom>
            <a:noFill/>
            <a:ln w="349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grpSp>
      <p:sp>
        <p:nvSpPr>
          <p:cNvPr id="46" name="Rectangle 45">
            <a:extLst>
              <a:ext uri="{FF2B5EF4-FFF2-40B4-BE49-F238E27FC236}">
                <a16:creationId xmlns:a16="http://schemas.microsoft.com/office/drawing/2014/main" id="{B504F5E3-5E3C-E875-7C96-1313E8748C07}"/>
              </a:ext>
            </a:extLst>
          </p:cNvPr>
          <p:cNvSpPr/>
          <p:nvPr/>
        </p:nvSpPr>
        <p:spPr>
          <a:xfrm>
            <a:off x="2707897" y="2066817"/>
            <a:ext cx="3829540" cy="1636904"/>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B0916531-A386-0F05-6B88-1FD968172B34}"/>
              </a:ext>
            </a:extLst>
          </p:cNvPr>
          <p:cNvSpPr/>
          <p:nvPr/>
        </p:nvSpPr>
        <p:spPr>
          <a:xfrm>
            <a:off x="1503687" y="1511452"/>
            <a:ext cx="1201803" cy="549234"/>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B74F320C-74E5-8911-8B4A-1DE5C7A22779}"/>
              </a:ext>
            </a:extLst>
          </p:cNvPr>
          <p:cNvSpPr/>
          <p:nvPr/>
        </p:nvSpPr>
        <p:spPr>
          <a:xfrm>
            <a:off x="6537437" y="1509157"/>
            <a:ext cx="1201803" cy="549234"/>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8D9CB3CC-1B8D-C024-2536-1AD608B8BC05}"/>
              </a:ext>
            </a:extLst>
          </p:cNvPr>
          <p:cNvSpPr/>
          <p:nvPr/>
        </p:nvSpPr>
        <p:spPr>
          <a:xfrm>
            <a:off x="1503687" y="3701870"/>
            <a:ext cx="1201803" cy="5249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A12D360-2265-56D3-6931-42C168552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339" y="143975"/>
            <a:ext cx="265086" cy="265086"/>
          </a:xfrm>
          <a:prstGeom prst="rect">
            <a:avLst/>
          </a:prstGeom>
        </p:spPr>
      </p:pic>
      <p:sp>
        <p:nvSpPr>
          <p:cNvPr id="43" name="TextBox 42">
            <a:extLst>
              <a:ext uri="{FF2B5EF4-FFF2-40B4-BE49-F238E27FC236}">
                <a16:creationId xmlns:a16="http://schemas.microsoft.com/office/drawing/2014/main" id="{6177B1C1-F18C-74ED-BEBD-09E46326408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1144285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591485B-44CB-4E6B-9F82-B4ECC99ECB8C}"/>
              </a:ext>
            </a:extLst>
          </p:cNvPr>
          <p:cNvSpPr>
            <a:spLocks noGrp="1"/>
          </p:cNvSpPr>
          <p:nvPr>
            <p:ph type="title"/>
          </p:nvPr>
        </p:nvSpPr>
        <p:spPr>
          <a:xfrm>
            <a:off x="165100" y="88900"/>
            <a:ext cx="7404100" cy="406400"/>
          </a:xfrm>
        </p:spPr>
        <p:txBody>
          <a:bodyPr>
            <a:normAutofit/>
          </a:bodyPr>
          <a:lstStyle/>
          <a:p>
            <a:r>
              <a:rPr lang="en-GB">
                <a:solidFill>
                  <a:srgbClr val="2F528F"/>
                </a:solidFill>
              </a:rPr>
              <a:t>Gap Analysis – 03/04</a:t>
            </a:r>
          </a:p>
        </p:txBody>
      </p:sp>
      <p:sp>
        <p:nvSpPr>
          <p:cNvPr id="4" name="Footer">
            <a:extLst>
              <a:ext uri="{FF2B5EF4-FFF2-40B4-BE49-F238E27FC236}">
                <a16:creationId xmlns:a16="http://schemas.microsoft.com/office/drawing/2014/main" id="{B67F44FD-E60A-4E87-83C1-AAF6B077D661}"/>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18/38</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rgbClr val="FFFFFF"/>
                </a:solidFill>
                <a:latin typeface="Calibri" panose="020F0502020204030204" pitchFamily="34" charset="0"/>
              </a:rPr>
              <a:t> ADM Techniques : Page 45 : §5</a:t>
            </a:r>
            <a:endParaRPr lang="en-GB" sz="825">
              <a:solidFill>
                <a:srgbClr val="FFFFFF"/>
              </a:solidFill>
              <a:latin typeface="Calibri" panose="020F0502020204030204" pitchFamily="34" charset="0"/>
            </a:endParaRPr>
          </a:p>
        </p:txBody>
      </p:sp>
      <p:sp>
        <p:nvSpPr>
          <p:cNvPr id="43" name="TextBox 42">
            <a:extLst>
              <a:ext uri="{FF2B5EF4-FFF2-40B4-BE49-F238E27FC236}">
                <a16:creationId xmlns:a16="http://schemas.microsoft.com/office/drawing/2014/main" id="{7977CD05-5ACF-4A05-A980-8CEDA7B0A824}"/>
              </a:ext>
            </a:extLst>
          </p:cNvPr>
          <p:cNvSpPr txBox="1"/>
          <p:nvPr/>
        </p:nvSpPr>
        <p:spPr>
          <a:xfrm>
            <a:off x="535538" y="3639560"/>
            <a:ext cx="5286900" cy="484748"/>
          </a:xfrm>
          <a:prstGeom prst="rect">
            <a:avLst/>
          </a:prstGeom>
          <a:noFill/>
        </p:spPr>
        <p:txBody>
          <a:bodyPr wrap="square" rtlCol="0">
            <a:spAutoFit/>
          </a:bodyPr>
          <a:lstStyle/>
          <a:p>
            <a:r>
              <a:rPr lang="en-GB" sz="1350">
                <a:solidFill>
                  <a:srgbClr val="2F528F"/>
                </a:solidFill>
                <a:latin typeface="Calibri" panose="020F0502020204030204" pitchFamily="34" charset="0"/>
              </a:rPr>
              <a:t>Consolidate all Gap rows/columns on one sheet</a:t>
            </a:r>
          </a:p>
          <a:p>
            <a:r>
              <a:rPr lang="en-GB" sz="1350">
                <a:solidFill>
                  <a:srgbClr val="2F528F"/>
                </a:solidFill>
                <a:latin typeface="Calibri" panose="020F0502020204030204" pitchFamily="34" charset="0"/>
              </a:rPr>
              <a:t>Sort Columns by precursor/priority</a:t>
            </a:r>
          </a:p>
        </p:txBody>
      </p:sp>
      <p:grpSp>
        <p:nvGrpSpPr>
          <p:cNvPr id="5" name="Group 4">
            <a:extLst>
              <a:ext uri="{FF2B5EF4-FFF2-40B4-BE49-F238E27FC236}">
                <a16:creationId xmlns:a16="http://schemas.microsoft.com/office/drawing/2014/main" id="{D9A5236A-5C4D-40FA-A9FB-FA5522B7525A}"/>
              </a:ext>
            </a:extLst>
          </p:cNvPr>
          <p:cNvGrpSpPr/>
          <p:nvPr/>
        </p:nvGrpSpPr>
        <p:grpSpPr>
          <a:xfrm>
            <a:off x="407939" y="874324"/>
            <a:ext cx="3906153" cy="1765463"/>
            <a:chOff x="407939" y="1165766"/>
            <a:chExt cx="3906153" cy="2353951"/>
          </a:xfrm>
        </p:grpSpPr>
        <p:sp>
          <p:nvSpPr>
            <p:cNvPr id="45" name="Rectangle: Rounded Corners 44">
              <a:extLst>
                <a:ext uri="{FF2B5EF4-FFF2-40B4-BE49-F238E27FC236}">
                  <a16:creationId xmlns:a16="http://schemas.microsoft.com/office/drawing/2014/main" id="{9DCF332D-C982-4AD2-B682-05760835D35C}"/>
                </a:ext>
              </a:extLst>
            </p:cNvPr>
            <p:cNvSpPr/>
            <p:nvPr/>
          </p:nvSpPr>
          <p:spPr>
            <a:xfrm>
              <a:off x="417765" y="1674549"/>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46" name="Rectangle: Rounded Corners 45">
              <a:extLst>
                <a:ext uri="{FF2B5EF4-FFF2-40B4-BE49-F238E27FC236}">
                  <a16:creationId xmlns:a16="http://schemas.microsoft.com/office/drawing/2014/main" id="{0A10CA11-4ED9-481F-B020-D3F0928A0468}"/>
                </a:ext>
              </a:extLst>
            </p:cNvPr>
            <p:cNvSpPr/>
            <p:nvPr/>
          </p:nvSpPr>
          <p:spPr>
            <a:xfrm>
              <a:off x="416756" y="2026492"/>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47" name="Rectangle: Rounded Corners 46">
              <a:extLst>
                <a:ext uri="{FF2B5EF4-FFF2-40B4-BE49-F238E27FC236}">
                  <a16:creationId xmlns:a16="http://schemas.microsoft.com/office/drawing/2014/main" id="{CA19CD6D-4E18-40A3-BB06-342543EA66CE}"/>
                </a:ext>
              </a:extLst>
            </p:cNvPr>
            <p:cNvSpPr/>
            <p:nvPr/>
          </p:nvSpPr>
          <p:spPr>
            <a:xfrm>
              <a:off x="417765" y="2372005"/>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48" name="Rectangle: Rounded Corners 47">
              <a:extLst>
                <a:ext uri="{FF2B5EF4-FFF2-40B4-BE49-F238E27FC236}">
                  <a16:creationId xmlns:a16="http://schemas.microsoft.com/office/drawing/2014/main" id="{47D7B7CB-F9B1-4A63-A44B-F8C11F407975}"/>
                </a:ext>
              </a:extLst>
            </p:cNvPr>
            <p:cNvSpPr/>
            <p:nvPr/>
          </p:nvSpPr>
          <p:spPr>
            <a:xfrm>
              <a:off x="3555811" y="1680113"/>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49" name="Rectangle: Rounded Corners 48">
              <a:extLst>
                <a:ext uri="{FF2B5EF4-FFF2-40B4-BE49-F238E27FC236}">
                  <a16:creationId xmlns:a16="http://schemas.microsoft.com/office/drawing/2014/main" id="{D0D9A641-3083-4676-9633-A756399115EE}"/>
                </a:ext>
              </a:extLst>
            </p:cNvPr>
            <p:cNvSpPr/>
            <p:nvPr/>
          </p:nvSpPr>
          <p:spPr>
            <a:xfrm>
              <a:off x="3554802" y="2032056"/>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50" name="Rectangle: Rounded Corners 49">
              <a:extLst>
                <a:ext uri="{FF2B5EF4-FFF2-40B4-BE49-F238E27FC236}">
                  <a16:creationId xmlns:a16="http://schemas.microsoft.com/office/drawing/2014/main" id="{32A90342-43BF-408F-B93F-64BB441408F9}"/>
                </a:ext>
              </a:extLst>
            </p:cNvPr>
            <p:cNvSpPr/>
            <p:nvPr/>
          </p:nvSpPr>
          <p:spPr>
            <a:xfrm>
              <a:off x="3555811" y="2377569"/>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E0290146-1DF9-48BB-AADC-EAF84EDB4099}"/>
                </a:ext>
              </a:extLst>
            </p:cNvPr>
            <p:cNvSpPr/>
            <p:nvPr/>
          </p:nvSpPr>
          <p:spPr>
            <a:xfrm>
              <a:off x="415747" y="1170076"/>
              <a:ext cx="758281" cy="487781"/>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52" name="Rectangle: Rounded Corners 51">
              <a:extLst>
                <a:ext uri="{FF2B5EF4-FFF2-40B4-BE49-F238E27FC236}">
                  <a16:creationId xmlns:a16="http://schemas.microsoft.com/office/drawing/2014/main" id="{E8B02231-7DD5-438D-AB88-2B67D121B6AE}"/>
                </a:ext>
              </a:extLst>
            </p:cNvPr>
            <p:cNvSpPr/>
            <p:nvPr/>
          </p:nvSpPr>
          <p:spPr>
            <a:xfrm>
              <a:off x="3544072" y="1175640"/>
              <a:ext cx="758281" cy="487781"/>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53" name="Rectangle: Rounded Corners 52">
              <a:extLst>
                <a:ext uri="{FF2B5EF4-FFF2-40B4-BE49-F238E27FC236}">
                  <a16:creationId xmlns:a16="http://schemas.microsoft.com/office/drawing/2014/main" id="{C48B3181-9830-427E-BF50-944E3236FCD9}"/>
                </a:ext>
              </a:extLst>
            </p:cNvPr>
            <p:cNvSpPr/>
            <p:nvPr/>
          </p:nvSpPr>
          <p:spPr>
            <a:xfrm>
              <a:off x="416756" y="3074158"/>
              <a:ext cx="758281" cy="434913"/>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54" name="Rectangle: Rounded Corners 53">
              <a:extLst>
                <a:ext uri="{FF2B5EF4-FFF2-40B4-BE49-F238E27FC236}">
                  <a16:creationId xmlns:a16="http://schemas.microsoft.com/office/drawing/2014/main" id="{E0900487-5838-4CCE-8B48-DD7D3A282630}"/>
                </a:ext>
              </a:extLst>
            </p:cNvPr>
            <p:cNvSpPr/>
            <p:nvPr/>
          </p:nvSpPr>
          <p:spPr>
            <a:xfrm>
              <a:off x="2782500"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AFD68F49-8C95-479B-BC83-E3B2D225C198}"/>
                </a:ext>
              </a:extLst>
            </p:cNvPr>
            <p:cNvSpPr/>
            <p:nvPr/>
          </p:nvSpPr>
          <p:spPr>
            <a:xfrm>
              <a:off x="2781492"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6" name="Rectangle: Rounded Corners 55">
              <a:extLst>
                <a:ext uri="{FF2B5EF4-FFF2-40B4-BE49-F238E27FC236}">
                  <a16:creationId xmlns:a16="http://schemas.microsoft.com/office/drawing/2014/main" id="{3F8F2BAA-9E3A-4E22-AD9F-9BAEDE3896BD}"/>
                </a:ext>
              </a:extLst>
            </p:cNvPr>
            <p:cNvSpPr/>
            <p:nvPr/>
          </p:nvSpPr>
          <p:spPr>
            <a:xfrm>
              <a:off x="2782500"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7" name="Rectangle: Rounded Corners 56">
              <a:extLst>
                <a:ext uri="{FF2B5EF4-FFF2-40B4-BE49-F238E27FC236}">
                  <a16:creationId xmlns:a16="http://schemas.microsoft.com/office/drawing/2014/main" id="{3B4253F8-A047-435C-BE64-BF9D6DFC5008}"/>
                </a:ext>
              </a:extLst>
            </p:cNvPr>
            <p:cNvSpPr/>
            <p:nvPr/>
          </p:nvSpPr>
          <p:spPr>
            <a:xfrm>
              <a:off x="2770762"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58" name="Rectangle: Rounded Corners 57">
              <a:extLst>
                <a:ext uri="{FF2B5EF4-FFF2-40B4-BE49-F238E27FC236}">
                  <a16:creationId xmlns:a16="http://schemas.microsoft.com/office/drawing/2014/main" id="{842F4D8F-29E0-420C-98C4-1765E50D9814}"/>
                </a:ext>
              </a:extLst>
            </p:cNvPr>
            <p:cNvSpPr/>
            <p:nvPr/>
          </p:nvSpPr>
          <p:spPr>
            <a:xfrm>
              <a:off x="2780380" y="3079242"/>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9" name="Rectangle: Rounded Corners 58">
              <a:extLst>
                <a:ext uri="{FF2B5EF4-FFF2-40B4-BE49-F238E27FC236}">
                  <a16:creationId xmlns:a16="http://schemas.microsoft.com/office/drawing/2014/main" id="{F2F73FE8-C6A0-4D17-8FB0-AFEFA02A1C34}"/>
                </a:ext>
              </a:extLst>
            </p:cNvPr>
            <p:cNvSpPr/>
            <p:nvPr/>
          </p:nvSpPr>
          <p:spPr>
            <a:xfrm>
              <a:off x="1987674"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0" name="Rectangle: Rounded Corners 59">
              <a:extLst>
                <a:ext uri="{FF2B5EF4-FFF2-40B4-BE49-F238E27FC236}">
                  <a16:creationId xmlns:a16="http://schemas.microsoft.com/office/drawing/2014/main" id="{503F1464-C4A5-48A3-AE77-61BB9A642713}"/>
                </a:ext>
              </a:extLst>
            </p:cNvPr>
            <p:cNvSpPr/>
            <p:nvPr/>
          </p:nvSpPr>
          <p:spPr>
            <a:xfrm>
              <a:off x="1986666"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1" name="Rectangle: Rounded Corners 60">
              <a:extLst>
                <a:ext uri="{FF2B5EF4-FFF2-40B4-BE49-F238E27FC236}">
                  <a16:creationId xmlns:a16="http://schemas.microsoft.com/office/drawing/2014/main" id="{D4EB6B73-228D-4590-8B87-979C6941FDBF}"/>
                </a:ext>
              </a:extLst>
            </p:cNvPr>
            <p:cNvSpPr/>
            <p:nvPr/>
          </p:nvSpPr>
          <p:spPr>
            <a:xfrm>
              <a:off x="1987674"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2" name="Rectangle: Rounded Corners 61">
              <a:extLst>
                <a:ext uri="{FF2B5EF4-FFF2-40B4-BE49-F238E27FC236}">
                  <a16:creationId xmlns:a16="http://schemas.microsoft.com/office/drawing/2014/main" id="{91C86846-C598-478F-9972-2A174E125BCB}"/>
                </a:ext>
              </a:extLst>
            </p:cNvPr>
            <p:cNvSpPr/>
            <p:nvPr/>
          </p:nvSpPr>
          <p:spPr>
            <a:xfrm>
              <a:off x="1203163"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97C45E40-5B61-4C4B-938A-880468F04CF7}"/>
                </a:ext>
              </a:extLst>
            </p:cNvPr>
            <p:cNvGrpSpPr/>
            <p:nvPr/>
          </p:nvGrpSpPr>
          <p:grpSpPr>
            <a:xfrm>
              <a:off x="415722" y="2725430"/>
              <a:ext cx="3894414" cy="337602"/>
              <a:chOff x="1447551" y="3297988"/>
              <a:chExt cx="6261620" cy="523632"/>
            </a:xfrm>
          </p:grpSpPr>
          <p:sp>
            <p:nvSpPr>
              <p:cNvPr id="74" name="Rectangle: Rounded Corners 73">
                <a:extLst>
                  <a:ext uri="{FF2B5EF4-FFF2-40B4-BE49-F238E27FC236}">
                    <a16:creationId xmlns:a16="http://schemas.microsoft.com/office/drawing/2014/main" id="{5F2B7C36-49D5-4AF5-8800-B3DEC1B10167}"/>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75" name="Rectangle: Rounded Corners 74">
                <a:extLst>
                  <a:ext uri="{FF2B5EF4-FFF2-40B4-BE49-F238E27FC236}">
                    <a16:creationId xmlns:a16="http://schemas.microsoft.com/office/drawing/2014/main" id="{CFED44C1-AADD-4FDC-8CAF-2A5279967D2D}"/>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76" name="Rectangle: Rounded Corners 75">
                <a:extLst>
                  <a:ext uri="{FF2B5EF4-FFF2-40B4-BE49-F238E27FC236}">
                    <a16:creationId xmlns:a16="http://schemas.microsoft.com/office/drawing/2014/main" id="{FD57A0DD-784C-4A45-AA54-EB62EA5CD6CB}"/>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77" name="Rectangle: Rounded Corners 76">
                <a:extLst>
                  <a:ext uri="{FF2B5EF4-FFF2-40B4-BE49-F238E27FC236}">
                    <a16:creationId xmlns:a16="http://schemas.microsoft.com/office/drawing/2014/main" id="{1E0163C3-FB60-44ED-B0C4-6E218D076BBE}"/>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78" name="Rectangle: Rounded Corners 77">
                <a:extLst>
                  <a:ext uri="{FF2B5EF4-FFF2-40B4-BE49-F238E27FC236}">
                    <a16:creationId xmlns:a16="http://schemas.microsoft.com/office/drawing/2014/main" id="{5243B981-DDCE-44F2-B129-1C3584718875}"/>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64" name="Rectangle: Rounded Corners 63">
              <a:extLst>
                <a:ext uri="{FF2B5EF4-FFF2-40B4-BE49-F238E27FC236}">
                  <a16:creationId xmlns:a16="http://schemas.microsoft.com/office/drawing/2014/main" id="{278ECB1A-1913-4C9B-AF9F-292B32D66526}"/>
                </a:ext>
              </a:extLst>
            </p:cNvPr>
            <p:cNvSpPr/>
            <p:nvPr/>
          </p:nvSpPr>
          <p:spPr>
            <a:xfrm>
              <a:off x="1202154"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5" name="Rectangle: Rounded Corners 64">
              <a:extLst>
                <a:ext uri="{FF2B5EF4-FFF2-40B4-BE49-F238E27FC236}">
                  <a16:creationId xmlns:a16="http://schemas.microsoft.com/office/drawing/2014/main" id="{520322ED-33B7-44DB-8CB4-75CA2BDF23F3}"/>
                </a:ext>
              </a:extLst>
            </p:cNvPr>
            <p:cNvSpPr/>
            <p:nvPr/>
          </p:nvSpPr>
          <p:spPr>
            <a:xfrm>
              <a:off x="1203163"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66" name="Rectangle: Rounded Corners 65">
              <a:extLst>
                <a:ext uri="{FF2B5EF4-FFF2-40B4-BE49-F238E27FC236}">
                  <a16:creationId xmlns:a16="http://schemas.microsoft.com/office/drawing/2014/main" id="{01F3ECD3-A622-4E89-B0A8-DB005279175E}"/>
                </a:ext>
              </a:extLst>
            </p:cNvPr>
            <p:cNvSpPr/>
            <p:nvPr/>
          </p:nvSpPr>
          <p:spPr>
            <a:xfrm>
              <a:off x="1975936"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67" name="Rectangle: Rounded Corners 66">
              <a:extLst>
                <a:ext uri="{FF2B5EF4-FFF2-40B4-BE49-F238E27FC236}">
                  <a16:creationId xmlns:a16="http://schemas.microsoft.com/office/drawing/2014/main" id="{C1141301-0076-40E4-B96E-12CC0B6D5435}"/>
                </a:ext>
              </a:extLst>
            </p:cNvPr>
            <p:cNvSpPr/>
            <p:nvPr/>
          </p:nvSpPr>
          <p:spPr>
            <a:xfrm>
              <a:off x="1191424"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68" name="Rectangle: Rounded Corners 67">
              <a:extLst>
                <a:ext uri="{FF2B5EF4-FFF2-40B4-BE49-F238E27FC236}">
                  <a16:creationId xmlns:a16="http://schemas.microsoft.com/office/drawing/2014/main" id="{962F70B0-1ADA-40C0-8C3A-0B6F28AC32B2}"/>
                </a:ext>
              </a:extLst>
            </p:cNvPr>
            <p:cNvSpPr/>
            <p:nvPr/>
          </p:nvSpPr>
          <p:spPr>
            <a:xfrm>
              <a:off x="1993544" y="3079240"/>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69" name="Rectangle: Rounded Corners 68">
              <a:extLst>
                <a:ext uri="{FF2B5EF4-FFF2-40B4-BE49-F238E27FC236}">
                  <a16:creationId xmlns:a16="http://schemas.microsoft.com/office/drawing/2014/main" id="{DB22EFA2-3905-40D6-BD3D-3DD873C44FEA}"/>
                </a:ext>
              </a:extLst>
            </p:cNvPr>
            <p:cNvSpPr/>
            <p:nvPr/>
          </p:nvSpPr>
          <p:spPr>
            <a:xfrm>
              <a:off x="1209032" y="3084804"/>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30ABF7EC-FE22-48E0-BA18-9CCD06112AC5}"/>
                </a:ext>
              </a:extLst>
            </p:cNvPr>
            <p:cNvSpPr/>
            <p:nvPr/>
          </p:nvSpPr>
          <p:spPr>
            <a:xfrm>
              <a:off x="1190537" y="1668985"/>
              <a:ext cx="2353535" cy="14051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FD1146FB-B1CE-49A9-9384-03CD277478F3}"/>
                </a:ext>
              </a:extLst>
            </p:cNvPr>
            <p:cNvSpPr/>
            <p:nvPr/>
          </p:nvSpPr>
          <p:spPr>
            <a:xfrm>
              <a:off x="411895" y="3069460"/>
              <a:ext cx="778642" cy="445450"/>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2" name="Rectangle 71">
              <a:extLst>
                <a:ext uri="{FF2B5EF4-FFF2-40B4-BE49-F238E27FC236}">
                  <a16:creationId xmlns:a16="http://schemas.microsoft.com/office/drawing/2014/main" id="{84092D9B-1BB1-4D98-9DBD-73BDB64F7B32}"/>
                </a:ext>
              </a:extLst>
            </p:cNvPr>
            <p:cNvSpPr/>
            <p:nvPr/>
          </p:nvSpPr>
          <p:spPr>
            <a:xfrm>
              <a:off x="407939" y="1165766"/>
              <a:ext cx="776018" cy="503220"/>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3" name="Rectangle 72">
              <a:extLst>
                <a:ext uri="{FF2B5EF4-FFF2-40B4-BE49-F238E27FC236}">
                  <a16:creationId xmlns:a16="http://schemas.microsoft.com/office/drawing/2014/main" id="{5FC27DF2-5EFD-4F0A-8B06-0318D3C7AD70}"/>
                </a:ext>
              </a:extLst>
            </p:cNvPr>
            <p:cNvSpPr/>
            <p:nvPr/>
          </p:nvSpPr>
          <p:spPr>
            <a:xfrm>
              <a:off x="3545171" y="1168416"/>
              <a:ext cx="767008" cy="50161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sp>
        <p:nvSpPr>
          <p:cNvPr id="79" name="TextBox 78">
            <a:extLst>
              <a:ext uri="{FF2B5EF4-FFF2-40B4-BE49-F238E27FC236}">
                <a16:creationId xmlns:a16="http://schemas.microsoft.com/office/drawing/2014/main" id="{F8EE5A99-E9D8-49FD-83FC-424F2EC6BA81}"/>
              </a:ext>
            </a:extLst>
          </p:cNvPr>
          <p:cNvSpPr txBox="1"/>
          <p:nvPr/>
        </p:nvSpPr>
        <p:spPr>
          <a:xfrm>
            <a:off x="1448954" y="567928"/>
            <a:ext cx="2660408" cy="300082"/>
          </a:xfrm>
          <a:prstGeom prst="rect">
            <a:avLst/>
          </a:prstGeom>
          <a:noFill/>
        </p:spPr>
        <p:txBody>
          <a:bodyPr wrap="none" rtlCol="0">
            <a:spAutoFit/>
          </a:bodyPr>
          <a:lstStyle/>
          <a:p>
            <a:r>
              <a:rPr lang="en-GB" sz="1350">
                <a:solidFill>
                  <a:srgbClr val="2F528F"/>
                </a:solidFill>
                <a:latin typeface="Calibri" panose="020F0502020204030204" pitchFamily="34" charset="0"/>
              </a:rPr>
              <a:t>Sort – each domain, to gather Gaps</a:t>
            </a:r>
          </a:p>
        </p:txBody>
      </p:sp>
      <p:grpSp>
        <p:nvGrpSpPr>
          <p:cNvPr id="6" name="Group 5">
            <a:extLst>
              <a:ext uri="{FF2B5EF4-FFF2-40B4-BE49-F238E27FC236}">
                <a16:creationId xmlns:a16="http://schemas.microsoft.com/office/drawing/2014/main" id="{B16E62D1-1A9B-426A-BC67-C5DBE9C3A1C4}"/>
              </a:ext>
            </a:extLst>
          </p:cNvPr>
          <p:cNvGrpSpPr/>
          <p:nvPr/>
        </p:nvGrpSpPr>
        <p:grpSpPr>
          <a:xfrm>
            <a:off x="4656814" y="1296226"/>
            <a:ext cx="3209516" cy="2031329"/>
            <a:chOff x="4685085" y="1728300"/>
            <a:chExt cx="4279354" cy="2708439"/>
          </a:xfrm>
        </p:grpSpPr>
        <p:grpSp>
          <p:nvGrpSpPr>
            <p:cNvPr id="81" name="Group 80">
              <a:extLst>
                <a:ext uri="{FF2B5EF4-FFF2-40B4-BE49-F238E27FC236}">
                  <a16:creationId xmlns:a16="http://schemas.microsoft.com/office/drawing/2014/main" id="{3EAA6CA3-1854-44E9-98D9-0E3AF781E121}"/>
                </a:ext>
              </a:extLst>
            </p:cNvPr>
            <p:cNvGrpSpPr/>
            <p:nvPr/>
          </p:nvGrpSpPr>
          <p:grpSpPr>
            <a:xfrm>
              <a:off x="4685085" y="1728300"/>
              <a:ext cx="3906153" cy="2353951"/>
              <a:chOff x="1431753" y="1967957"/>
              <a:chExt cx="6280494" cy="3651062"/>
            </a:xfrm>
          </p:grpSpPr>
          <p:sp>
            <p:nvSpPr>
              <p:cNvPr id="187" name="Rectangle: Rounded Corners 186">
                <a:extLst>
                  <a:ext uri="{FF2B5EF4-FFF2-40B4-BE49-F238E27FC236}">
                    <a16:creationId xmlns:a16="http://schemas.microsoft.com/office/drawing/2014/main" id="{4A903E0D-8F0B-4E13-A8DB-8AAE6DC99B42}"/>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88" name="Rectangle: Rounded Corners 187">
                <a:extLst>
                  <a:ext uri="{FF2B5EF4-FFF2-40B4-BE49-F238E27FC236}">
                    <a16:creationId xmlns:a16="http://schemas.microsoft.com/office/drawing/2014/main" id="{D3C8FF4A-517C-45A4-9E4D-30E4EC65F0E1}"/>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89" name="Rectangle: Rounded Corners 188">
                <a:extLst>
                  <a:ext uri="{FF2B5EF4-FFF2-40B4-BE49-F238E27FC236}">
                    <a16:creationId xmlns:a16="http://schemas.microsoft.com/office/drawing/2014/main" id="{FF45407F-6546-4452-9B23-88B2BC3B3FB8}"/>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90" name="Rectangle: Rounded Corners 189">
                <a:extLst>
                  <a:ext uri="{FF2B5EF4-FFF2-40B4-BE49-F238E27FC236}">
                    <a16:creationId xmlns:a16="http://schemas.microsoft.com/office/drawing/2014/main" id="{88739FD2-D44C-4A0C-94F1-080B25B1D3AD}"/>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91" name="Rectangle: Rounded Corners 190">
                <a:extLst>
                  <a:ext uri="{FF2B5EF4-FFF2-40B4-BE49-F238E27FC236}">
                    <a16:creationId xmlns:a16="http://schemas.microsoft.com/office/drawing/2014/main" id="{5F17B5B6-00DE-4A6D-8AD2-36EF051476F9}"/>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92" name="Rectangle: Rounded Corners 191">
                <a:extLst>
                  <a:ext uri="{FF2B5EF4-FFF2-40B4-BE49-F238E27FC236}">
                    <a16:creationId xmlns:a16="http://schemas.microsoft.com/office/drawing/2014/main" id="{D1B47B1D-6E61-41D9-BA00-BA99C7DB54D1}"/>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3" name="Rectangle: Rounded Corners 192">
                <a:extLst>
                  <a:ext uri="{FF2B5EF4-FFF2-40B4-BE49-F238E27FC236}">
                    <a16:creationId xmlns:a16="http://schemas.microsoft.com/office/drawing/2014/main" id="{E0A8E635-4DBB-4288-98F8-266CB9231109}"/>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94" name="Rectangle: Rounded Corners 193">
                <a:extLst>
                  <a:ext uri="{FF2B5EF4-FFF2-40B4-BE49-F238E27FC236}">
                    <a16:creationId xmlns:a16="http://schemas.microsoft.com/office/drawing/2014/main" id="{92205D47-EADD-4561-A650-578C69557570}"/>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95" name="Rectangle: Rounded Corners 194">
                <a:extLst>
                  <a:ext uri="{FF2B5EF4-FFF2-40B4-BE49-F238E27FC236}">
                    <a16:creationId xmlns:a16="http://schemas.microsoft.com/office/drawing/2014/main" id="{240AE726-0943-45CE-B40F-443D4A11E475}"/>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96" name="Rectangle: Rounded Corners 195">
                <a:extLst>
                  <a:ext uri="{FF2B5EF4-FFF2-40B4-BE49-F238E27FC236}">
                    <a16:creationId xmlns:a16="http://schemas.microsoft.com/office/drawing/2014/main" id="{698BF104-726A-469A-9D1C-D2560722B0C0}"/>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7" name="Rectangle: Rounded Corners 196">
                <a:extLst>
                  <a:ext uri="{FF2B5EF4-FFF2-40B4-BE49-F238E27FC236}">
                    <a16:creationId xmlns:a16="http://schemas.microsoft.com/office/drawing/2014/main" id="{E081E9CD-8C5F-4019-9D9D-E7BCCFE839A9}"/>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8" name="Rectangle: Rounded Corners 197">
                <a:extLst>
                  <a:ext uri="{FF2B5EF4-FFF2-40B4-BE49-F238E27FC236}">
                    <a16:creationId xmlns:a16="http://schemas.microsoft.com/office/drawing/2014/main" id="{59BED8C3-E775-4C52-BF4E-776D4DB59281}"/>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9" name="Rectangle: Rounded Corners 198">
                <a:extLst>
                  <a:ext uri="{FF2B5EF4-FFF2-40B4-BE49-F238E27FC236}">
                    <a16:creationId xmlns:a16="http://schemas.microsoft.com/office/drawing/2014/main" id="{C1E39BF5-26E4-46DD-BF85-1A9042943699}"/>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200" name="Rectangle: Rounded Corners 199">
                <a:extLst>
                  <a:ext uri="{FF2B5EF4-FFF2-40B4-BE49-F238E27FC236}">
                    <a16:creationId xmlns:a16="http://schemas.microsoft.com/office/drawing/2014/main" id="{B2A84985-FA80-4B68-997C-8E625D8CEC87}"/>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1" name="Rectangle: Rounded Corners 200">
                <a:extLst>
                  <a:ext uri="{FF2B5EF4-FFF2-40B4-BE49-F238E27FC236}">
                    <a16:creationId xmlns:a16="http://schemas.microsoft.com/office/drawing/2014/main" id="{988A9158-E3CA-4651-BAAE-65EC25CCC0CF}"/>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2" name="Rectangle: Rounded Corners 201">
                <a:extLst>
                  <a:ext uri="{FF2B5EF4-FFF2-40B4-BE49-F238E27FC236}">
                    <a16:creationId xmlns:a16="http://schemas.microsoft.com/office/drawing/2014/main" id="{3F1500C8-6470-49A9-B20E-572A939D8039}"/>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3" name="Rectangle: Rounded Corners 202">
                <a:extLst>
                  <a:ext uri="{FF2B5EF4-FFF2-40B4-BE49-F238E27FC236}">
                    <a16:creationId xmlns:a16="http://schemas.microsoft.com/office/drawing/2014/main" id="{C17BB441-E8C8-41A2-9A8F-E5F86FFF738E}"/>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4" name="Rectangle: Rounded Corners 203">
                <a:extLst>
                  <a:ext uri="{FF2B5EF4-FFF2-40B4-BE49-F238E27FC236}">
                    <a16:creationId xmlns:a16="http://schemas.microsoft.com/office/drawing/2014/main" id="{10952444-B2E2-4A56-B121-29E0E3DDF0F3}"/>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205" name="Group 204">
                <a:extLst>
                  <a:ext uri="{FF2B5EF4-FFF2-40B4-BE49-F238E27FC236}">
                    <a16:creationId xmlns:a16="http://schemas.microsoft.com/office/drawing/2014/main" id="{21AC0404-8B99-4D8E-AB21-44C17B50D469}"/>
                  </a:ext>
                </a:extLst>
              </p:cNvPr>
              <p:cNvGrpSpPr/>
              <p:nvPr/>
            </p:nvGrpSpPr>
            <p:grpSpPr>
              <a:xfrm>
                <a:off x="1444267" y="4387052"/>
                <a:ext cx="6261620" cy="523632"/>
                <a:chOff x="1447551" y="3297988"/>
                <a:chExt cx="6261620" cy="523632"/>
              </a:xfrm>
            </p:grpSpPr>
            <p:sp>
              <p:nvSpPr>
                <p:cNvPr id="216" name="Rectangle: Rounded Corners 215">
                  <a:extLst>
                    <a:ext uri="{FF2B5EF4-FFF2-40B4-BE49-F238E27FC236}">
                      <a16:creationId xmlns:a16="http://schemas.microsoft.com/office/drawing/2014/main" id="{BD90383B-F63A-4971-9454-AD403A5BEEDF}"/>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Conferencing</a:t>
                  </a:r>
                </a:p>
              </p:txBody>
            </p:sp>
            <p:sp>
              <p:nvSpPr>
                <p:cNvPr id="217" name="Rectangle: Rounded Corners 216">
                  <a:extLst>
                    <a:ext uri="{FF2B5EF4-FFF2-40B4-BE49-F238E27FC236}">
                      <a16:creationId xmlns:a16="http://schemas.microsoft.com/office/drawing/2014/main" id="{295B7287-8656-4550-AD1F-3948BD877568}"/>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18" name="Rectangle: Rounded Corners 217">
                  <a:extLst>
                    <a:ext uri="{FF2B5EF4-FFF2-40B4-BE49-F238E27FC236}">
                      <a16:creationId xmlns:a16="http://schemas.microsoft.com/office/drawing/2014/main" id="{1D506E09-C303-42CD-8870-69EC57329173}"/>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219" name="Rectangle: Rounded Corners 218">
                  <a:extLst>
                    <a:ext uri="{FF2B5EF4-FFF2-40B4-BE49-F238E27FC236}">
                      <a16:creationId xmlns:a16="http://schemas.microsoft.com/office/drawing/2014/main" id="{9B3313A8-0A8F-49A4-AD42-7BDEA9CA76B2}"/>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20" name="Rectangle: Rounded Corners 219">
                  <a:extLst>
                    <a:ext uri="{FF2B5EF4-FFF2-40B4-BE49-F238E27FC236}">
                      <a16:creationId xmlns:a16="http://schemas.microsoft.com/office/drawing/2014/main" id="{63E90772-C246-42FB-BB21-974FC397A5F9}"/>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206" name="Rectangle: Rounded Corners 205">
                <a:extLst>
                  <a:ext uri="{FF2B5EF4-FFF2-40B4-BE49-F238E27FC236}">
                    <a16:creationId xmlns:a16="http://schemas.microsoft.com/office/drawing/2014/main" id="{E8A68205-0707-41EF-BBD1-29755929DEF6}"/>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7" name="Rectangle: Rounded Corners 206">
                <a:extLst>
                  <a:ext uri="{FF2B5EF4-FFF2-40B4-BE49-F238E27FC236}">
                    <a16:creationId xmlns:a16="http://schemas.microsoft.com/office/drawing/2014/main" id="{82E3187B-D170-4E04-A7C4-6DD3C281847F}"/>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208" name="Rectangle: Rounded Corners 207">
                <a:extLst>
                  <a:ext uri="{FF2B5EF4-FFF2-40B4-BE49-F238E27FC236}">
                    <a16:creationId xmlns:a16="http://schemas.microsoft.com/office/drawing/2014/main" id="{78B449C4-9B46-450E-86C1-19E2ABD59935}"/>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209" name="Rectangle: Rounded Corners 208">
                <a:extLst>
                  <a:ext uri="{FF2B5EF4-FFF2-40B4-BE49-F238E27FC236}">
                    <a16:creationId xmlns:a16="http://schemas.microsoft.com/office/drawing/2014/main" id="{69AF9918-DE03-4851-91DF-EF76F931BA14}"/>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210" name="Rectangle: Rounded Corners 209">
                <a:extLst>
                  <a:ext uri="{FF2B5EF4-FFF2-40B4-BE49-F238E27FC236}">
                    <a16:creationId xmlns:a16="http://schemas.microsoft.com/office/drawing/2014/main" id="{62402EF9-0FA5-4721-AC8A-59078008CB90}"/>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211" name="Rectangle: Rounded Corners 210">
                <a:extLst>
                  <a:ext uri="{FF2B5EF4-FFF2-40B4-BE49-F238E27FC236}">
                    <a16:creationId xmlns:a16="http://schemas.microsoft.com/office/drawing/2014/main" id="{31ED545F-32D0-495D-8766-5C3DE84622B2}"/>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212" name="Rectangle 211">
                <a:extLst>
                  <a:ext uri="{FF2B5EF4-FFF2-40B4-BE49-F238E27FC236}">
                    <a16:creationId xmlns:a16="http://schemas.microsoft.com/office/drawing/2014/main" id="{9CD9D909-E844-4A47-A80A-5D0F50E8FE90}"/>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3" name="Rectangle 212">
                <a:extLst>
                  <a:ext uri="{FF2B5EF4-FFF2-40B4-BE49-F238E27FC236}">
                    <a16:creationId xmlns:a16="http://schemas.microsoft.com/office/drawing/2014/main" id="{2CDC2930-9017-4153-8F02-4E39EDF33166}"/>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4" name="Rectangle 213">
                <a:extLst>
                  <a:ext uri="{FF2B5EF4-FFF2-40B4-BE49-F238E27FC236}">
                    <a16:creationId xmlns:a16="http://schemas.microsoft.com/office/drawing/2014/main" id="{E5894C2F-A7D8-4C53-A3B3-24578F363E9B}"/>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5" name="Rectangle 214">
                <a:extLst>
                  <a:ext uri="{FF2B5EF4-FFF2-40B4-BE49-F238E27FC236}">
                    <a16:creationId xmlns:a16="http://schemas.microsoft.com/office/drawing/2014/main" id="{65932BCF-B330-470F-8936-F94B4431D378}"/>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2" name="Group 81">
              <a:extLst>
                <a:ext uri="{FF2B5EF4-FFF2-40B4-BE49-F238E27FC236}">
                  <a16:creationId xmlns:a16="http://schemas.microsoft.com/office/drawing/2014/main" id="{84327F78-DD7F-4923-9409-8B6FE55571EA}"/>
                </a:ext>
              </a:extLst>
            </p:cNvPr>
            <p:cNvGrpSpPr/>
            <p:nvPr/>
          </p:nvGrpSpPr>
          <p:grpSpPr>
            <a:xfrm>
              <a:off x="4779185" y="1865032"/>
              <a:ext cx="3906153" cy="2353951"/>
              <a:chOff x="1431753" y="1967957"/>
              <a:chExt cx="6280494" cy="3651062"/>
            </a:xfrm>
          </p:grpSpPr>
          <p:sp>
            <p:nvSpPr>
              <p:cNvPr id="153" name="Rectangle: Rounded Corners 152">
                <a:extLst>
                  <a:ext uri="{FF2B5EF4-FFF2-40B4-BE49-F238E27FC236}">
                    <a16:creationId xmlns:a16="http://schemas.microsoft.com/office/drawing/2014/main" id="{1D743BDA-C0E2-4740-AA1A-9794A3231CC2}"/>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54" name="Rectangle: Rounded Corners 153">
                <a:extLst>
                  <a:ext uri="{FF2B5EF4-FFF2-40B4-BE49-F238E27FC236}">
                    <a16:creationId xmlns:a16="http://schemas.microsoft.com/office/drawing/2014/main" id="{8A619625-E0F5-4978-BC60-317DF3C0A3BE}"/>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b="1">
                  <a:solidFill>
                    <a:srgbClr val="375485"/>
                  </a:solidFill>
                  <a:latin typeface="Calibri" panose="020F0502020204030204" pitchFamily="34" charset="0"/>
                  <a:cs typeface="Calibri" panose="020F0502020204030204" pitchFamily="34" charset="0"/>
                </a:endParaRPr>
              </a:p>
            </p:txBody>
          </p:sp>
          <p:sp>
            <p:nvSpPr>
              <p:cNvPr id="155" name="Rectangle: Rounded Corners 154">
                <a:extLst>
                  <a:ext uri="{FF2B5EF4-FFF2-40B4-BE49-F238E27FC236}">
                    <a16:creationId xmlns:a16="http://schemas.microsoft.com/office/drawing/2014/main" id="{25232F27-2405-483E-9D8F-6CCCBBFBD0D9}"/>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56" name="Rectangle: Rounded Corners 155">
                <a:extLst>
                  <a:ext uri="{FF2B5EF4-FFF2-40B4-BE49-F238E27FC236}">
                    <a16:creationId xmlns:a16="http://schemas.microsoft.com/office/drawing/2014/main" id="{50465D1F-21B3-4C2C-84AF-0F1F25B00A39}"/>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57" name="Rectangle: Rounded Corners 156">
                <a:extLst>
                  <a:ext uri="{FF2B5EF4-FFF2-40B4-BE49-F238E27FC236}">
                    <a16:creationId xmlns:a16="http://schemas.microsoft.com/office/drawing/2014/main" id="{27EA30EB-51BA-4B81-A4DB-98FF2FE65126}"/>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58" name="Rectangle: Rounded Corners 157">
                <a:extLst>
                  <a:ext uri="{FF2B5EF4-FFF2-40B4-BE49-F238E27FC236}">
                    <a16:creationId xmlns:a16="http://schemas.microsoft.com/office/drawing/2014/main" id="{BE74330D-D176-4C0D-9FDB-157AD29AE7C2}"/>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9" name="Rectangle: Rounded Corners 158">
                <a:extLst>
                  <a:ext uri="{FF2B5EF4-FFF2-40B4-BE49-F238E27FC236}">
                    <a16:creationId xmlns:a16="http://schemas.microsoft.com/office/drawing/2014/main" id="{20801C67-95ED-44F1-B854-75093F88CF83}"/>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60" name="Rectangle: Rounded Corners 159">
                <a:extLst>
                  <a:ext uri="{FF2B5EF4-FFF2-40B4-BE49-F238E27FC236}">
                    <a16:creationId xmlns:a16="http://schemas.microsoft.com/office/drawing/2014/main" id="{6B8C7407-05B8-4C65-BDF9-28574BABE43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61" name="Rectangle: Rounded Corners 160">
                <a:extLst>
                  <a:ext uri="{FF2B5EF4-FFF2-40B4-BE49-F238E27FC236}">
                    <a16:creationId xmlns:a16="http://schemas.microsoft.com/office/drawing/2014/main" id="{BAB29877-1669-4712-A612-C7942F1E1990}"/>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62" name="Rectangle: Rounded Corners 161">
                <a:extLst>
                  <a:ext uri="{FF2B5EF4-FFF2-40B4-BE49-F238E27FC236}">
                    <a16:creationId xmlns:a16="http://schemas.microsoft.com/office/drawing/2014/main" id="{9AFD3409-2540-41BD-98D4-973ED1511078}"/>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3" name="Rectangle: Rounded Corners 162">
                <a:extLst>
                  <a:ext uri="{FF2B5EF4-FFF2-40B4-BE49-F238E27FC236}">
                    <a16:creationId xmlns:a16="http://schemas.microsoft.com/office/drawing/2014/main" id="{6B137F57-A862-4BF6-91FB-61339D10AD89}"/>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4" name="Rectangle: Rounded Corners 163">
                <a:extLst>
                  <a:ext uri="{FF2B5EF4-FFF2-40B4-BE49-F238E27FC236}">
                    <a16:creationId xmlns:a16="http://schemas.microsoft.com/office/drawing/2014/main" id="{AAEE13B7-66C0-4FEC-B0DD-59BF83E2857C}"/>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5" name="Rectangle: Rounded Corners 164">
                <a:extLst>
                  <a:ext uri="{FF2B5EF4-FFF2-40B4-BE49-F238E27FC236}">
                    <a16:creationId xmlns:a16="http://schemas.microsoft.com/office/drawing/2014/main" id="{9FB1040E-C679-4AFC-820A-F70617F5F4A9}"/>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66" name="Rectangle: Rounded Corners 165">
                <a:extLst>
                  <a:ext uri="{FF2B5EF4-FFF2-40B4-BE49-F238E27FC236}">
                    <a16:creationId xmlns:a16="http://schemas.microsoft.com/office/drawing/2014/main" id="{F0BC57A8-C690-40E4-A88E-75AA01249927}"/>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7" name="Rectangle: Rounded Corners 166">
                <a:extLst>
                  <a:ext uri="{FF2B5EF4-FFF2-40B4-BE49-F238E27FC236}">
                    <a16:creationId xmlns:a16="http://schemas.microsoft.com/office/drawing/2014/main" id="{4F8FEBAE-0AF0-4282-80A0-49B9C5696F32}"/>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8" name="Rectangle: Rounded Corners 167">
                <a:extLst>
                  <a:ext uri="{FF2B5EF4-FFF2-40B4-BE49-F238E27FC236}">
                    <a16:creationId xmlns:a16="http://schemas.microsoft.com/office/drawing/2014/main" id="{DFCEF7D8-2385-4B29-93C5-8A5040A8D60D}"/>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9" name="Rectangle: Rounded Corners 168">
                <a:extLst>
                  <a:ext uri="{FF2B5EF4-FFF2-40B4-BE49-F238E27FC236}">
                    <a16:creationId xmlns:a16="http://schemas.microsoft.com/office/drawing/2014/main" id="{C4AC3931-7625-4046-867A-B6263CF40725}"/>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70" name="Rectangle: Rounded Corners 169">
                <a:extLst>
                  <a:ext uri="{FF2B5EF4-FFF2-40B4-BE49-F238E27FC236}">
                    <a16:creationId xmlns:a16="http://schemas.microsoft.com/office/drawing/2014/main" id="{3A8C9357-E456-403E-BCCD-9CADCE63E74C}"/>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71" name="Group 170">
                <a:extLst>
                  <a:ext uri="{FF2B5EF4-FFF2-40B4-BE49-F238E27FC236}">
                    <a16:creationId xmlns:a16="http://schemas.microsoft.com/office/drawing/2014/main" id="{C4581BEA-00D6-4079-B21F-B594E6FF9608}"/>
                  </a:ext>
                </a:extLst>
              </p:cNvPr>
              <p:cNvGrpSpPr/>
              <p:nvPr/>
            </p:nvGrpSpPr>
            <p:grpSpPr>
              <a:xfrm>
                <a:off x="1444267" y="4387052"/>
                <a:ext cx="6261620" cy="523632"/>
                <a:chOff x="1447551" y="3297988"/>
                <a:chExt cx="6261620" cy="523632"/>
              </a:xfrm>
            </p:grpSpPr>
            <p:sp>
              <p:nvSpPr>
                <p:cNvPr id="182" name="Rectangle: Rounded Corners 181">
                  <a:extLst>
                    <a:ext uri="{FF2B5EF4-FFF2-40B4-BE49-F238E27FC236}">
                      <a16:creationId xmlns:a16="http://schemas.microsoft.com/office/drawing/2014/main" id="{C1A6667C-EC45-4167-A779-F13FE6D87188}"/>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Conferencing</a:t>
                  </a:r>
                </a:p>
              </p:txBody>
            </p:sp>
            <p:sp>
              <p:nvSpPr>
                <p:cNvPr id="183" name="Rectangle: Rounded Corners 182">
                  <a:extLst>
                    <a:ext uri="{FF2B5EF4-FFF2-40B4-BE49-F238E27FC236}">
                      <a16:creationId xmlns:a16="http://schemas.microsoft.com/office/drawing/2014/main" id="{B2B51E35-0AB9-4DE2-AFE6-6D06B204519E}"/>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84" name="Rectangle: Rounded Corners 183">
                  <a:extLst>
                    <a:ext uri="{FF2B5EF4-FFF2-40B4-BE49-F238E27FC236}">
                      <a16:creationId xmlns:a16="http://schemas.microsoft.com/office/drawing/2014/main" id="{DE8134ED-6EBE-4CF1-BE11-B953DF71451A}"/>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85" name="Rectangle: Rounded Corners 184">
                  <a:extLst>
                    <a:ext uri="{FF2B5EF4-FFF2-40B4-BE49-F238E27FC236}">
                      <a16:creationId xmlns:a16="http://schemas.microsoft.com/office/drawing/2014/main" id="{1D6FE79F-EF6D-46C3-BF51-0DC4295B3F44}"/>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86" name="Rectangle: Rounded Corners 185">
                  <a:extLst>
                    <a:ext uri="{FF2B5EF4-FFF2-40B4-BE49-F238E27FC236}">
                      <a16:creationId xmlns:a16="http://schemas.microsoft.com/office/drawing/2014/main" id="{059B0895-3D22-40D8-ADC3-43462D5DE3A3}"/>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72" name="Rectangle: Rounded Corners 171">
                <a:extLst>
                  <a:ext uri="{FF2B5EF4-FFF2-40B4-BE49-F238E27FC236}">
                    <a16:creationId xmlns:a16="http://schemas.microsoft.com/office/drawing/2014/main" id="{A55063C3-64D9-43B9-AC0D-9A6E5172FE0C}"/>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73" name="Rectangle: Rounded Corners 172">
                <a:extLst>
                  <a:ext uri="{FF2B5EF4-FFF2-40B4-BE49-F238E27FC236}">
                    <a16:creationId xmlns:a16="http://schemas.microsoft.com/office/drawing/2014/main" id="{CB291471-04DB-4EBF-B3FB-F4CE98FFE925}"/>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74" name="Rectangle: Rounded Corners 173">
                <a:extLst>
                  <a:ext uri="{FF2B5EF4-FFF2-40B4-BE49-F238E27FC236}">
                    <a16:creationId xmlns:a16="http://schemas.microsoft.com/office/drawing/2014/main" id="{C3C2694E-1515-41C5-B4AE-E83CC78A294F}"/>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75" name="Rectangle: Rounded Corners 174">
                <a:extLst>
                  <a:ext uri="{FF2B5EF4-FFF2-40B4-BE49-F238E27FC236}">
                    <a16:creationId xmlns:a16="http://schemas.microsoft.com/office/drawing/2014/main" id="{475D1492-54AC-4DA9-9CC3-0EABB05C1A4E}"/>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76" name="Rectangle: Rounded Corners 175">
                <a:extLst>
                  <a:ext uri="{FF2B5EF4-FFF2-40B4-BE49-F238E27FC236}">
                    <a16:creationId xmlns:a16="http://schemas.microsoft.com/office/drawing/2014/main" id="{232E5B57-885D-4CEA-8DE8-4BC8293A5B81}"/>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77" name="Rectangle: Rounded Corners 176">
                <a:extLst>
                  <a:ext uri="{FF2B5EF4-FFF2-40B4-BE49-F238E27FC236}">
                    <a16:creationId xmlns:a16="http://schemas.microsoft.com/office/drawing/2014/main" id="{B6A9A9C2-68C0-42C9-BEBD-88E0D1733D3B}"/>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78" name="Rectangle 177">
                <a:extLst>
                  <a:ext uri="{FF2B5EF4-FFF2-40B4-BE49-F238E27FC236}">
                    <a16:creationId xmlns:a16="http://schemas.microsoft.com/office/drawing/2014/main" id="{488BBBE9-8F05-4C38-B2B9-96E319737351}"/>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79" name="Rectangle 178">
                <a:extLst>
                  <a:ext uri="{FF2B5EF4-FFF2-40B4-BE49-F238E27FC236}">
                    <a16:creationId xmlns:a16="http://schemas.microsoft.com/office/drawing/2014/main" id="{9383E872-8D9D-47C4-98C2-95F52CA1C87D}"/>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80" name="Rectangle 179">
                <a:extLst>
                  <a:ext uri="{FF2B5EF4-FFF2-40B4-BE49-F238E27FC236}">
                    <a16:creationId xmlns:a16="http://schemas.microsoft.com/office/drawing/2014/main" id="{2234F8FE-8352-4C24-8B57-F70F50600719}"/>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81" name="Rectangle 180">
                <a:extLst>
                  <a:ext uri="{FF2B5EF4-FFF2-40B4-BE49-F238E27FC236}">
                    <a16:creationId xmlns:a16="http://schemas.microsoft.com/office/drawing/2014/main" id="{2543E56B-8A06-4979-90CA-EEA229ADF819}"/>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3" name="Group 82">
              <a:extLst>
                <a:ext uri="{FF2B5EF4-FFF2-40B4-BE49-F238E27FC236}">
                  <a16:creationId xmlns:a16="http://schemas.microsoft.com/office/drawing/2014/main" id="{B21B4F7C-08A7-495E-83F4-007DC948E0B5}"/>
                </a:ext>
              </a:extLst>
            </p:cNvPr>
            <p:cNvGrpSpPr/>
            <p:nvPr/>
          </p:nvGrpSpPr>
          <p:grpSpPr>
            <a:xfrm>
              <a:off x="4897650" y="1977869"/>
              <a:ext cx="3906153" cy="2353951"/>
              <a:chOff x="1431753" y="1967957"/>
              <a:chExt cx="6280494" cy="3651062"/>
            </a:xfrm>
          </p:grpSpPr>
          <p:sp>
            <p:nvSpPr>
              <p:cNvPr id="119" name="Rectangle: Rounded Corners 118">
                <a:extLst>
                  <a:ext uri="{FF2B5EF4-FFF2-40B4-BE49-F238E27FC236}">
                    <a16:creationId xmlns:a16="http://schemas.microsoft.com/office/drawing/2014/main" id="{BD70BF8C-8B35-4D81-B777-157B326696D9}"/>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20" name="Rectangle: Rounded Corners 119">
                <a:extLst>
                  <a:ext uri="{FF2B5EF4-FFF2-40B4-BE49-F238E27FC236}">
                    <a16:creationId xmlns:a16="http://schemas.microsoft.com/office/drawing/2014/main" id="{127AC0C0-0616-4EC8-95CC-A74C166CE79F}"/>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b="1">
                  <a:solidFill>
                    <a:srgbClr val="375485"/>
                  </a:solidFill>
                  <a:latin typeface="Calibri" panose="020F0502020204030204" pitchFamily="34" charset="0"/>
                  <a:cs typeface="Calibri" panose="020F0502020204030204" pitchFamily="34" charset="0"/>
                </a:endParaRPr>
              </a:p>
            </p:txBody>
          </p:sp>
          <p:sp>
            <p:nvSpPr>
              <p:cNvPr id="121" name="Rectangle: Rounded Corners 120">
                <a:extLst>
                  <a:ext uri="{FF2B5EF4-FFF2-40B4-BE49-F238E27FC236}">
                    <a16:creationId xmlns:a16="http://schemas.microsoft.com/office/drawing/2014/main" id="{9ADD54F4-7F79-4A3B-A77A-5615E8F5538F}"/>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22" name="Rectangle: Rounded Corners 121">
                <a:extLst>
                  <a:ext uri="{FF2B5EF4-FFF2-40B4-BE49-F238E27FC236}">
                    <a16:creationId xmlns:a16="http://schemas.microsoft.com/office/drawing/2014/main" id="{B5E74242-8C31-4CA6-BB81-7998C7DE7032}"/>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23" name="Rectangle: Rounded Corners 122">
                <a:extLst>
                  <a:ext uri="{FF2B5EF4-FFF2-40B4-BE49-F238E27FC236}">
                    <a16:creationId xmlns:a16="http://schemas.microsoft.com/office/drawing/2014/main" id="{22A25EA8-A9D4-4C97-BE6A-3BF98B8045CB}"/>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24" name="Rectangle: Rounded Corners 123">
                <a:extLst>
                  <a:ext uri="{FF2B5EF4-FFF2-40B4-BE49-F238E27FC236}">
                    <a16:creationId xmlns:a16="http://schemas.microsoft.com/office/drawing/2014/main" id="{2163F684-2D71-4BE3-B529-0FE49EA0FF67}"/>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25" name="Rectangle: Rounded Corners 124">
                <a:extLst>
                  <a:ext uri="{FF2B5EF4-FFF2-40B4-BE49-F238E27FC236}">
                    <a16:creationId xmlns:a16="http://schemas.microsoft.com/office/drawing/2014/main" id="{0EF1CEBB-80AF-4082-A2FC-44D64136C10F}"/>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26" name="Rectangle: Rounded Corners 125">
                <a:extLst>
                  <a:ext uri="{FF2B5EF4-FFF2-40B4-BE49-F238E27FC236}">
                    <a16:creationId xmlns:a16="http://schemas.microsoft.com/office/drawing/2014/main" id="{C8BB74DF-A33E-48F6-86E4-98A9FBF83099}"/>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27" name="Rectangle: Rounded Corners 126">
                <a:extLst>
                  <a:ext uri="{FF2B5EF4-FFF2-40B4-BE49-F238E27FC236}">
                    <a16:creationId xmlns:a16="http://schemas.microsoft.com/office/drawing/2014/main" id="{05EF85BC-D9C1-4392-9E4F-27514F8CF6C6}"/>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28" name="Rectangle: Rounded Corners 127">
                <a:extLst>
                  <a:ext uri="{FF2B5EF4-FFF2-40B4-BE49-F238E27FC236}">
                    <a16:creationId xmlns:a16="http://schemas.microsoft.com/office/drawing/2014/main" id="{5BDD327F-EEC1-4554-81D0-103D1A228AA3}"/>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29" name="Rectangle: Rounded Corners 128">
                <a:extLst>
                  <a:ext uri="{FF2B5EF4-FFF2-40B4-BE49-F238E27FC236}">
                    <a16:creationId xmlns:a16="http://schemas.microsoft.com/office/drawing/2014/main" id="{03917060-F047-49B2-9892-9AFDEFE2A977}"/>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0" name="Rectangle: Rounded Corners 129">
                <a:extLst>
                  <a:ext uri="{FF2B5EF4-FFF2-40B4-BE49-F238E27FC236}">
                    <a16:creationId xmlns:a16="http://schemas.microsoft.com/office/drawing/2014/main" id="{70367ECD-29EF-40F3-A52C-547A0915D230}"/>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1" name="Rectangle: Rounded Corners 130">
                <a:extLst>
                  <a:ext uri="{FF2B5EF4-FFF2-40B4-BE49-F238E27FC236}">
                    <a16:creationId xmlns:a16="http://schemas.microsoft.com/office/drawing/2014/main" id="{DF39BD5B-A05D-40DA-9C23-E45FD5C66AB0}"/>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32" name="Rectangle: Rounded Corners 131">
                <a:extLst>
                  <a:ext uri="{FF2B5EF4-FFF2-40B4-BE49-F238E27FC236}">
                    <a16:creationId xmlns:a16="http://schemas.microsoft.com/office/drawing/2014/main" id="{929E4CCB-ECA7-4CEE-915A-6ADC71CAA7E3}"/>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3" name="Rectangle: Rounded Corners 132">
                <a:extLst>
                  <a:ext uri="{FF2B5EF4-FFF2-40B4-BE49-F238E27FC236}">
                    <a16:creationId xmlns:a16="http://schemas.microsoft.com/office/drawing/2014/main" id="{FAEDBCCB-CF31-4478-AB97-C5908AC15684}"/>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4" name="Rectangle: Rounded Corners 133">
                <a:extLst>
                  <a:ext uri="{FF2B5EF4-FFF2-40B4-BE49-F238E27FC236}">
                    <a16:creationId xmlns:a16="http://schemas.microsoft.com/office/drawing/2014/main" id="{9BF7166A-7620-4EF9-880D-252A3F43CC4C}"/>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5" name="Rectangle: Rounded Corners 134">
                <a:extLst>
                  <a:ext uri="{FF2B5EF4-FFF2-40B4-BE49-F238E27FC236}">
                    <a16:creationId xmlns:a16="http://schemas.microsoft.com/office/drawing/2014/main" id="{5EEFCE94-7C78-4F9F-9B03-2C14F711CFA7}"/>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6" name="Rectangle: Rounded Corners 135">
                <a:extLst>
                  <a:ext uri="{FF2B5EF4-FFF2-40B4-BE49-F238E27FC236}">
                    <a16:creationId xmlns:a16="http://schemas.microsoft.com/office/drawing/2014/main" id="{4038FDF4-94F1-40AF-ADA9-094243505BF7}"/>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37" name="Group 136">
                <a:extLst>
                  <a:ext uri="{FF2B5EF4-FFF2-40B4-BE49-F238E27FC236}">
                    <a16:creationId xmlns:a16="http://schemas.microsoft.com/office/drawing/2014/main" id="{9BE77FF3-2A30-4530-A7B1-0AFA19FBA599}"/>
                  </a:ext>
                </a:extLst>
              </p:cNvPr>
              <p:cNvGrpSpPr/>
              <p:nvPr/>
            </p:nvGrpSpPr>
            <p:grpSpPr>
              <a:xfrm>
                <a:off x="1444267" y="4387052"/>
                <a:ext cx="6261620" cy="523632"/>
                <a:chOff x="1447551" y="3297988"/>
                <a:chExt cx="6261620" cy="523632"/>
              </a:xfrm>
            </p:grpSpPr>
            <p:sp>
              <p:nvSpPr>
                <p:cNvPr id="148" name="Rectangle: Rounded Corners 147">
                  <a:extLst>
                    <a:ext uri="{FF2B5EF4-FFF2-40B4-BE49-F238E27FC236}">
                      <a16:creationId xmlns:a16="http://schemas.microsoft.com/office/drawing/2014/main" id="{2AE17B18-E0ED-4601-8597-7E36457DB74C}"/>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a:t>
                  </a:r>
                </a:p>
              </p:txBody>
            </p:sp>
            <p:sp>
              <p:nvSpPr>
                <p:cNvPr id="149" name="Rectangle: Rounded Corners 148">
                  <a:extLst>
                    <a:ext uri="{FF2B5EF4-FFF2-40B4-BE49-F238E27FC236}">
                      <a16:creationId xmlns:a16="http://schemas.microsoft.com/office/drawing/2014/main" id="{61928A90-7746-45E5-A28F-F3B9CECD6D55}"/>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0" name="Rectangle: Rounded Corners 149">
                  <a:extLst>
                    <a:ext uri="{FF2B5EF4-FFF2-40B4-BE49-F238E27FC236}">
                      <a16:creationId xmlns:a16="http://schemas.microsoft.com/office/drawing/2014/main" id="{351061A6-864D-406C-A51F-59E0103C7522}"/>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51" name="Rectangle: Rounded Corners 150">
                  <a:extLst>
                    <a:ext uri="{FF2B5EF4-FFF2-40B4-BE49-F238E27FC236}">
                      <a16:creationId xmlns:a16="http://schemas.microsoft.com/office/drawing/2014/main" id="{333EFC0F-F808-4602-B101-86C47C028973}"/>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2" name="Rectangle: Rounded Corners 151">
                  <a:extLst>
                    <a:ext uri="{FF2B5EF4-FFF2-40B4-BE49-F238E27FC236}">
                      <a16:creationId xmlns:a16="http://schemas.microsoft.com/office/drawing/2014/main" id="{BA9B1B16-6F58-4836-AB7E-85AF205084E2}"/>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38" name="Rectangle: Rounded Corners 137">
                <a:extLst>
                  <a:ext uri="{FF2B5EF4-FFF2-40B4-BE49-F238E27FC236}">
                    <a16:creationId xmlns:a16="http://schemas.microsoft.com/office/drawing/2014/main" id="{F0C95457-315A-464B-A98C-8BD62DB3BD81}"/>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9" name="Rectangle: Rounded Corners 138">
                <a:extLst>
                  <a:ext uri="{FF2B5EF4-FFF2-40B4-BE49-F238E27FC236}">
                    <a16:creationId xmlns:a16="http://schemas.microsoft.com/office/drawing/2014/main" id="{935A1C00-A7C8-425A-B282-2E315B873C7C}"/>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40" name="Rectangle: Rounded Corners 139">
                <a:extLst>
                  <a:ext uri="{FF2B5EF4-FFF2-40B4-BE49-F238E27FC236}">
                    <a16:creationId xmlns:a16="http://schemas.microsoft.com/office/drawing/2014/main" id="{F18A078D-3A51-4C1C-95ED-FFF6FF82D356}"/>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41" name="Rectangle: Rounded Corners 140">
                <a:extLst>
                  <a:ext uri="{FF2B5EF4-FFF2-40B4-BE49-F238E27FC236}">
                    <a16:creationId xmlns:a16="http://schemas.microsoft.com/office/drawing/2014/main" id="{09F9508D-4747-4146-A966-809D3C274E12}"/>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42" name="Rectangle: Rounded Corners 141">
                <a:extLst>
                  <a:ext uri="{FF2B5EF4-FFF2-40B4-BE49-F238E27FC236}">
                    <a16:creationId xmlns:a16="http://schemas.microsoft.com/office/drawing/2014/main" id="{AD72C8D0-8723-472B-8B03-C4DBE72DFDE2}"/>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43" name="Rectangle: Rounded Corners 142">
                <a:extLst>
                  <a:ext uri="{FF2B5EF4-FFF2-40B4-BE49-F238E27FC236}">
                    <a16:creationId xmlns:a16="http://schemas.microsoft.com/office/drawing/2014/main" id="{22CC298C-9416-4BA5-80D8-A6E5C857FD10}"/>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44" name="Rectangle 143">
                <a:extLst>
                  <a:ext uri="{FF2B5EF4-FFF2-40B4-BE49-F238E27FC236}">
                    <a16:creationId xmlns:a16="http://schemas.microsoft.com/office/drawing/2014/main" id="{356C459B-D4F2-4C4A-BDE9-F5D221095037}"/>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5" name="Rectangle 144">
                <a:extLst>
                  <a:ext uri="{FF2B5EF4-FFF2-40B4-BE49-F238E27FC236}">
                    <a16:creationId xmlns:a16="http://schemas.microsoft.com/office/drawing/2014/main" id="{6334C240-EDF3-4313-8144-B2BCD46D3868}"/>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6" name="Rectangle 145">
                <a:extLst>
                  <a:ext uri="{FF2B5EF4-FFF2-40B4-BE49-F238E27FC236}">
                    <a16:creationId xmlns:a16="http://schemas.microsoft.com/office/drawing/2014/main" id="{1EEC0FA8-0A26-4B96-8732-5ADC70081587}"/>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7" name="Rectangle 146">
                <a:extLst>
                  <a:ext uri="{FF2B5EF4-FFF2-40B4-BE49-F238E27FC236}">
                    <a16:creationId xmlns:a16="http://schemas.microsoft.com/office/drawing/2014/main" id="{D69C2D32-AFE9-4ECA-B5CA-D524CA587060}"/>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4" name="Group 83">
              <a:extLst>
                <a:ext uri="{FF2B5EF4-FFF2-40B4-BE49-F238E27FC236}">
                  <a16:creationId xmlns:a16="http://schemas.microsoft.com/office/drawing/2014/main" id="{1BC15DE0-384B-4CB5-A1E5-6A074C713871}"/>
                </a:ext>
              </a:extLst>
            </p:cNvPr>
            <p:cNvGrpSpPr/>
            <p:nvPr/>
          </p:nvGrpSpPr>
          <p:grpSpPr>
            <a:xfrm>
              <a:off x="5058286" y="2082788"/>
              <a:ext cx="3906153" cy="2353951"/>
              <a:chOff x="1431753" y="1967957"/>
              <a:chExt cx="6280494" cy="3651062"/>
            </a:xfrm>
          </p:grpSpPr>
          <p:sp>
            <p:nvSpPr>
              <p:cNvPr id="85" name="Rectangle: Rounded Corners 84">
                <a:extLst>
                  <a:ext uri="{FF2B5EF4-FFF2-40B4-BE49-F238E27FC236}">
                    <a16:creationId xmlns:a16="http://schemas.microsoft.com/office/drawing/2014/main" id="{75C88D4A-7116-4CD3-98CD-E20CA9CB4B28}"/>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86" name="Rectangle: Rounded Corners 85">
                <a:extLst>
                  <a:ext uri="{FF2B5EF4-FFF2-40B4-BE49-F238E27FC236}">
                    <a16:creationId xmlns:a16="http://schemas.microsoft.com/office/drawing/2014/main" id="{DCB4E4AB-8E56-4C1A-9F57-5E1AA29346EF}"/>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87" name="Rectangle: Rounded Corners 86">
                <a:extLst>
                  <a:ext uri="{FF2B5EF4-FFF2-40B4-BE49-F238E27FC236}">
                    <a16:creationId xmlns:a16="http://schemas.microsoft.com/office/drawing/2014/main" id="{CB2C9FB8-B7B2-4D97-A2CE-CCAB758DF37C}"/>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88" name="Rectangle: Rounded Corners 87">
                <a:extLst>
                  <a:ext uri="{FF2B5EF4-FFF2-40B4-BE49-F238E27FC236}">
                    <a16:creationId xmlns:a16="http://schemas.microsoft.com/office/drawing/2014/main" id="{49D270F2-85F6-4708-866D-17B9BCC43557}"/>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89" name="Rectangle: Rounded Corners 88">
                <a:extLst>
                  <a:ext uri="{FF2B5EF4-FFF2-40B4-BE49-F238E27FC236}">
                    <a16:creationId xmlns:a16="http://schemas.microsoft.com/office/drawing/2014/main" id="{8EA8CD9F-0DBA-4427-9168-294104B11175}"/>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90" name="Rectangle: Rounded Corners 89">
                <a:extLst>
                  <a:ext uri="{FF2B5EF4-FFF2-40B4-BE49-F238E27FC236}">
                    <a16:creationId xmlns:a16="http://schemas.microsoft.com/office/drawing/2014/main" id="{17AD0BD1-B183-40CB-80A1-997EAC95B153}"/>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1" name="Rectangle: Rounded Corners 90">
                <a:extLst>
                  <a:ext uri="{FF2B5EF4-FFF2-40B4-BE49-F238E27FC236}">
                    <a16:creationId xmlns:a16="http://schemas.microsoft.com/office/drawing/2014/main" id="{51654D9D-96F8-4F57-965B-7657862E9E13}"/>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92" name="Rectangle: Rounded Corners 91">
                <a:extLst>
                  <a:ext uri="{FF2B5EF4-FFF2-40B4-BE49-F238E27FC236}">
                    <a16:creationId xmlns:a16="http://schemas.microsoft.com/office/drawing/2014/main" id="{9B573D5F-6E9A-491C-A7C7-BDBD58E7450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93" name="Rectangle: Rounded Corners 92">
                <a:extLst>
                  <a:ext uri="{FF2B5EF4-FFF2-40B4-BE49-F238E27FC236}">
                    <a16:creationId xmlns:a16="http://schemas.microsoft.com/office/drawing/2014/main" id="{B1E09C9F-48B5-49C0-97F3-C9099EECE50A}"/>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94" name="Rectangle: Rounded Corners 93">
                <a:extLst>
                  <a:ext uri="{FF2B5EF4-FFF2-40B4-BE49-F238E27FC236}">
                    <a16:creationId xmlns:a16="http://schemas.microsoft.com/office/drawing/2014/main" id="{8853AD41-D03B-494B-840D-D961759694C9}"/>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5" name="Rectangle: Rounded Corners 94">
                <a:extLst>
                  <a:ext uri="{FF2B5EF4-FFF2-40B4-BE49-F238E27FC236}">
                    <a16:creationId xmlns:a16="http://schemas.microsoft.com/office/drawing/2014/main" id="{C90DDE8F-859F-40B5-A29F-D37F4FA0C15A}"/>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6" name="Rectangle: Rounded Corners 95">
                <a:extLst>
                  <a:ext uri="{FF2B5EF4-FFF2-40B4-BE49-F238E27FC236}">
                    <a16:creationId xmlns:a16="http://schemas.microsoft.com/office/drawing/2014/main" id="{6749BB56-5FB4-48D4-B3A8-9D0252F8DF4C}"/>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7" name="Rectangle: Rounded Corners 96">
                <a:extLst>
                  <a:ext uri="{FF2B5EF4-FFF2-40B4-BE49-F238E27FC236}">
                    <a16:creationId xmlns:a16="http://schemas.microsoft.com/office/drawing/2014/main" id="{9221DACB-F17B-47E5-8BDC-16E660E2D727}"/>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98" name="Rectangle: Rounded Corners 97">
                <a:extLst>
                  <a:ext uri="{FF2B5EF4-FFF2-40B4-BE49-F238E27FC236}">
                    <a16:creationId xmlns:a16="http://schemas.microsoft.com/office/drawing/2014/main" id="{AF6C0B53-6508-4EAA-85E4-36F7163F6CC6}"/>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9" name="Rectangle: Rounded Corners 98">
                <a:extLst>
                  <a:ext uri="{FF2B5EF4-FFF2-40B4-BE49-F238E27FC236}">
                    <a16:creationId xmlns:a16="http://schemas.microsoft.com/office/drawing/2014/main" id="{F1EB9802-248B-43B8-AC21-E520CD2C5929}"/>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0" name="Rectangle: Rounded Corners 99">
                <a:extLst>
                  <a:ext uri="{FF2B5EF4-FFF2-40B4-BE49-F238E27FC236}">
                    <a16:creationId xmlns:a16="http://schemas.microsoft.com/office/drawing/2014/main" id="{E59EC67D-6B8C-417C-9C75-20B8CBC20A3D}"/>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1" name="Rectangle: Rounded Corners 100">
                <a:extLst>
                  <a:ext uri="{FF2B5EF4-FFF2-40B4-BE49-F238E27FC236}">
                    <a16:creationId xmlns:a16="http://schemas.microsoft.com/office/drawing/2014/main" id="{B3CAB3C3-A635-453A-8601-7966912BBE18}"/>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2" name="Rectangle: Rounded Corners 101">
                <a:extLst>
                  <a:ext uri="{FF2B5EF4-FFF2-40B4-BE49-F238E27FC236}">
                    <a16:creationId xmlns:a16="http://schemas.microsoft.com/office/drawing/2014/main" id="{4EC1CFD0-32E6-4B35-8F8A-6FB21B1C4687}"/>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03" name="Group 102">
                <a:extLst>
                  <a:ext uri="{FF2B5EF4-FFF2-40B4-BE49-F238E27FC236}">
                    <a16:creationId xmlns:a16="http://schemas.microsoft.com/office/drawing/2014/main" id="{A440C912-B2EA-4A43-8157-DE74646B56AC}"/>
                  </a:ext>
                </a:extLst>
              </p:cNvPr>
              <p:cNvGrpSpPr/>
              <p:nvPr/>
            </p:nvGrpSpPr>
            <p:grpSpPr>
              <a:xfrm>
                <a:off x="1444267" y="4387052"/>
                <a:ext cx="6261620" cy="523632"/>
                <a:chOff x="1447551" y="3297988"/>
                <a:chExt cx="6261620" cy="523632"/>
              </a:xfrm>
            </p:grpSpPr>
            <p:sp>
              <p:nvSpPr>
                <p:cNvPr id="114" name="Rectangle: Rounded Corners 113">
                  <a:extLst>
                    <a:ext uri="{FF2B5EF4-FFF2-40B4-BE49-F238E27FC236}">
                      <a16:creationId xmlns:a16="http://schemas.microsoft.com/office/drawing/2014/main" id="{E49FF2BE-B536-4008-B36B-35DB23023BB0}"/>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15" name="Rectangle: Rounded Corners 114">
                  <a:extLst>
                    <a:ext uri="{FF2B5EF4-FFF2-40B4-BE49-F238E27FC236}">
                      <a16:creationId xmlns:a16="http://schemas.microsoft.com/office/drawing/2014/main" id="{B2C53AAF-242C-4BB0-B33F-2CF5E888DB95}"/>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16" name="Rectangle: Rounded Corners 115">
                  <a:extLst>
                    <a:ext uri="{FF2B5EF4-FFF2-40B4-BE49-F238E27FC236}">
                      <a16:creationId xmlns:a16="http://schemas.microsoft.com/office/drawing/2014/main" id="{CAD6B10A-E7CA-4396-8F7D-6C04CB1DE5E5}"/>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17" name="Rectangle: Rounded Corners 116">
                  <a:extLst>
                    <a:ext uri="{FF2B5EF4-FFF2-40B4-BE49-F238E27FC236}">
                      <a16:creationId xmlns:a16="http://schemas.microsoft.com/office/drawing/2014/main" id="{08F4E94F-9F6E-404F-A7CA-5C6B0CDA8AA0}"/>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18" name="Rectangle: Rounded Corners 117">
                  <a:extLst>
                    <a:ext uri="{FF2B5EF4-FFF2-40B4-BE49-F238E27FC236}">
                      <a16:creationId xmlns:a16="http://schemas.microsoft.com/office/drawing/2014/main" id="{C66EBC31-331A-4382-920A-0A3A7D3E6219}"/>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04" name="Rectangle: Rounded Corners 103">
                <a:extLst>
                  <a:ext uri="{FF2B5EF4-FFF2-40B4-BE49-F238E27FC236}">
                    <a16:creationId xmlns:a16="http://schemas.microsoft.com/office/drawing/2014/main" id="{729C9B1F-BF0E-49DC-87FA-D1BC6685BF4E}"/>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5" name="Rectangle: Rounded Corners 104">
                <a:extLst>
                  <a:ext uri="{FF2B5EF4-FFF2-40B4-BE49-F238E27FC236}">
                    <a16:creationId xmlns:a16="http://schemas.microsoft.com/office/drawing/2014/main" id="{969FBDBE-25DC-4F8F-8EF4-95C000A7DE7D}"/>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06" name="Rectangle: Rounded Corners 105">
                <a:extLst>
                  <a:ext uri="{FF2B5EF4-FFF2-40B4-BE49-F238E27FC236}">
                    <a16:creationId xmlns:a16="http://schemas.microsoft.com/office/drawing/2014/main" id="{2B12B1A0-BC5D-4D3D-86F9-02C6C5E342BC}"/>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07" name="Rectangle: Rounded Corners 106">
                <a:extLst>
                  <a:ext uri="{FF2B5EF4-FFF2-40B4-BE49-F238E27FC236}">
                    <a16:creationId xmlns:a16="http://schemas.microsoft.com/office/drawing/2014/main" id="{BFAF0141-89A2-45EC-A370-DC467257E1C3}"/>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08" name="Rectangle: Rounded Corners 107">
                <a:extLst>
                  <a:ext uri="{FF2B5EF4-FFF2-40B4-BE49-F238E27FC236}">
                    <a16:creationId xmlns:a16="http://schemas.microsoft.com/office/drawing/2014/main" id="{1CC43400-84D5-4538-8777-A894655A1133}"/>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09" name="Rectangle: Rounded Corners 108">
                <a:extLst>
                  <a:ext uri="{FF2B5EF4-FFF2-40B4-BE49-F238E27FC236}">
                    <a16:creationId xmlns:a16="http://schemas.microsoft.com/office/drawing/2014/main" id="{03ADCDD4-181A-4AFB-92DA-2834F4B17F3A}"/>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10" name="Rectangle 109">
                <a:extLst>
                  <a:ext uri="{FF2B5EF4-FFF2-40B4-BE49-F238E27FC236}">
                    <a16:creationId xmlns:a16="http://schemas.microsoft.com/office/drawing/2014/main" id="{B2A8DB40-4519-4DB1-BCE5-3171CBE59A62}"/>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1" name="Rectangle 110">
                <a:extLst>
                  <a:ext uri="{FF2B5EF4-FFF2-40B4-BE49-F238E27FC236}">
                    <a16:creationId xmlns:a16="http://schemas.microsoft.com/office/drawing/2014/main" id="{1F8EC7CF-2048-42CF-ACB9-278DE2FFD276}"/>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2" name="Rectangle 111">
                <a:extLst>
                  <a:ext uri="{FF2B5EF4-FFF2-40B4-BE49-F238E27FC236}">
                    <a16:creationId xmlns:a16="http://schemas.microsoft.com/office/drawing/2014/main" id="{6DE097E3-ED21-42BD-90E4-6A83467915FE}"/>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3" name="Rectangle 112">
                <a:extLst>
                  <a:ext uri="{FF2B5EF4-FFF2-40B4-BE49-F238E27FC236}">
                    <a16:creationId xmlns:a16="http://schemas.microsoft.com/office/drawing/2014/main" id="{ED8B0173-DAF6-4F88-9CCB-D448D6443956}"/>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sp>
        <p:nvSpPr>
          <p:cNvPr id="221" name="TextBox 220">
            <a:extLst>
              <a:ext uri="{FF2B5EF4-FFF2-40B4-BE49-F238E27FC236}">
                <a16:creationId xmlns:a16="http://schemas.microsoft.com/office/drawing/2014/main" id="{19C7DE25-956E-48CA-BDE0-2B3556DF2790}"/>
              </a:ext>
            </a:extLst>
          </p:cNvPr>
          <p:cNvSpPr txBox="1"/>
          <p:nvPr/>
        </p:nvSpPr>
        <p:spPr>
          <a:xfrm>
            <a:off x="3843106" y="2900947"/>
            <a:ext cx="679994" cy="600164"/>
          </a:xfrm>
          <a:prstGeom prst="rect">
            <a:avLst/>
          </a:prstGeom>
          <a:noFill/>
        </p:spPr>
        <p:txBody>
          <a:bodyPr wrap="none" rtlCol="0">
            <a:spAutoFit/>
          </a:bodyPr>
          <a:lstStyle/>
          <a:p>
            <a:r>
              <a:rPr lang="en-GB" sz="825">
                <a:solidFill>
                  <a:srgbClr val="2F528F"/>
                </a:solidFill>
                <a:latin typeface="Calibri" panose="020F0502020204030204" pitchFamily="34" charset="0"/>
              </a:rPr>
              <a:t>Technology</a:t>
            </a:r>
          </a:p>
          <a:p>
            <a:r>
              <a:rPr lang="en-GB" sz="825">
                <a:solidFill>
                  <a:srgbClr val="2F528F"/>
                </a:solidFill>
                <a:latin typeface="Calibri" panose="020F0502020204030204" pitchFamily="34" charset="0"/>
              </a:rPr>
              <a:t>Data</a:t>
            </a:r>
          </a:p>
          <a:p>
            <a:r>
              <a:rPr lang="en-GB" sz="825">
                <a:solidFill>
                  <a:srgbClr val="2F528F"/>
                </a:solidFill>
                <a:latin typeface="Calibri" panose="020F0502020204030204" pitchFamily="34" charset="0"/>
              </a:rPr>
              <a:t>Application</a:t>
            </a:r>
          </a:p>
          <a:p>
            <a:r>
              <a:rPr lang="en-GB" sz="825">
                <a:solidFill>
                  <a:srgbClr val="2F528F"/>
                </a:solidFill>
                <a:latin typeface="Calibri" panose="020F0502020204030204" pitchFamily="34" charset="0"/>
              </a:rPr>
              <a:t>Business</a:t>
            </a:r>
          </a:p>
        </p:txBody>
      </p:sp>
      <p:cxnSp>
        <p:nvCxnSpPr>
          <p:cNvPr id="222" name="Straight Arrow Connector 221">
            <a:extLst>
              <a:ext uri="{FF2B5EF4-FFF2-40B4-BE49-F238E27FC236}">
                <a16:creationId xmlns:a16="http://schemas.microsoft.com/office/drawing/2014/main" id="{08AF0C6A-609F-40F1-8E39-546EF4B69B1E}"/>
              </a:ext>
            </a:extLst>
          </p:cNvPr>
          <p:cNvCxnSpPr/>
          <p:nvPr/>
        </p:nvCxnSpPr>
        <p:spPr>
          <a:xfrm>
            <a:off x="4456853" y="3005381"/>
            <a:ext cx="190981" cy="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24B9F3F0-195E-4494-80D8-03DF24F6CFD4}"/>
              </a:ext>
            </a:extLst>
          </p:cNvPr>
          <p:cNvCxnSpPr>
            <a:cxnSpLocks/>
          </p:cNvCxnSpPr>
          <p:nvPr/>
        </p:nvCxnSpPr>
        <p:spPr>
          <a:xfrm>
            <a:off x="4185266" y="3151734"/>
            <a:ext cx="542123" cy="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6418B35A-0BDF-446E-8870-CB0A3A74BD3C}"/>
              </a:ext>
            </a:extLst>
          </p:cNvPr>
          <p:cNvCxnSpPr>
            <a:cxnSpLocks/>
          </p:cNvCxnSpPr>
          <p:nvPr/>
        </p:nvCxnSpPr>
        <p:spPr>
          <a:xfrm flipV="1">
            <a:off x="4456853" y="3240880"/>
            <a:ext cx="359385" cy="7985"/>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F42696AC-2361-4580-AE6C-F5CF8F12F1BA}"/>
              </a:ext>
            </a:extLst>
          </p:cNvPr>
          <p:cNvCxnSpPr>
            <a:cxnSpLocks/>
          </p:cNvCxnSpPr>
          <p:nvPr/>
        </p:nvCxnSpPr>
        <p:spPr>
          <a:xfrm flipV="1">
            <a:off x="4336447" y="3327555"/>
            <a:ext cx="600268" cy="50035"/>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6" name="TextBox 225">
            <a:extLst>
              <a:ext uri="{FF2B5EF4-FFF2-40B4-BE49-F238E27FC236}">
                <a16:creationId xmlns:a16="http://schemas.microsoft.com/office/drawing/2014/main" id="{F695CA88-F37A-49AF-9DCF-9716AE9F73C2}"/>
              </a:ext>
            </a:extLst>
          </p:cNvPr>
          <p:cNvSpPr txBox="1"/>
          <p:nvPr/>
        </p:nvSpPr>
        <p:spPr>
          <a:xfrm>
            <a:off x="2033323" y="2769097"/>
            <a:ext cx="1119217" cy="300082"/>
          </a:xfrm>
          <a:prstGeom prst="rect">
            <a:avLst/>
          </a:prstGeom>
          <a:noFill/>
        </p:spPr>
        <p:txBody>
          <a:bodyPr wrap="none" rtlCol="0">
            <a:spAutoFit/>
          </a:bodyPr>
          <a:lstStyle/>
          <a:p>
            <a:r>
              <a:rPr lang="en-GB" sz="1350">
                <a:solidFill>
                  <a:srgbClr val="2F528F"/>
                </a:solidFill>
                <a:latin typeface="Calibri" panose="020F0502020204030204" pitchFamily="34" charset="0"/>
              </a:rPr>
              <a:t>Gap Columns</a:t>
            </a:r>
          </a:p>
        </p:txBody>
      </p:sp>
      <p:cxnSp>
        <p:nvCxnSpPr>
          <p:cNvPr id="227" name="Straight Arrow Connector 226">
            <a:extLst>
              <a:ext uri="{FF2B5EF4-FFF2-40B4-BE49-F238E27FC236}">
                <a16:creationId xmlns:a16="http://schemas.microsoft.com/office/drawing/2014/main" id="{7075B7B0-DBA9-4EC7-9A9B-47CE0012812C}"/>
              </a:ext>
            </a:extLst>
          </p:cNvPr>
          <p:cNvCxnSpPr>
            <a:cxnSpLocks/>
            <a:endCxn id="68" idx="2"/>
          </p:cNvCxnSpPr>
          <p:nvPr/>
        </p:nvCxnSpPr>
        <p:spPr>
          <a:xfrm flipV="1">
            <a:off x="1625050" y="2635614"/>
            <a:ext cx="747635" cy="211612"/>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A3C842AF-F30A-4C53-9A15-5777534AD094}"/>
              </a:ext>
            </a:extLst>
          </p:cNvPr>
          <p:cNvCxnSpPr>
            <a:cxnSpLocks/>
            <a:endCxn id="69" idx="2"/>
          </p:cNvCxnSpPr>
          <p:nvPr/>
        </p:nvCxnSpPr>
        <p:spPr>
          <a:xfrm flipH="1" flipV="1">
            <a:off x="1588173" y="2639787"/>
            <a:ext cx="36053" cy="20744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18D6C6E6-288A-450B-A80C-67B765B535A6}"/>
              </a:ext>
            </a:extLst>
          </p:cNvPr>
          <p:cNvSpPr txBox="1"/>
          <p:nvPr/>
        </p:nvSpPr>
        <p:spPr>
          <a:xfrm>
            <a:off x="4713683" y="860419"/>
            <a:ext cx="2948117" cy="300082"/>
          </a:xfrm>
          <a:prstGeom prst="rect">
            <a:avLst/>
          </a:prstGeom>
          <a:noFill/>
        </p:spPr>
        <p:txBody>
          <a:bodyPr wrap="square">
            <a:spAutoFit/>
          </a:bodyPr>
          <a:lstStyle/>
          <a:p>
            <a:r>
              <a:rPr lang="en-GB" sz="1350">
                <a:solidFill>
                  <a:srgbClr val="2F528F"/>
                </a:solidFill>
                <a:latin typeface="Calibri" panose="020F0502020204030204" pitchFamily="34" charset="0"/>
              </a:rPr>
              <a:t>Perform this process for each domain</a:t>
            </a:r>
          </a:p>
        </p:txBody>
      </p:sp>
      <p:sp>
        <p:nvSpPr>
          <p:cNvPr id="230" name="Rounded Rectangle 71">
            <a:extLst>
              <a:ext uri="{FF2B5EF4-FFF2-40B4-BE49-F238E27FC236}">
                <a16:creationId xmlns:a16="http://schemas.microsoft.com/office/drawing/2014/main" id="{578A6829-7C3C-CFBA-1C36-E0E3496FE157}"/>
              </a:ext>
            </a:extLst>
          </p:cNvPr>
          <p:cNvSpPr/>
          <p:nvPr/>
        </p:nvSpPr>
        <p:spPr>
          <a:xfrm>
            <a:off x="2853624" y="4295645"/>
            <a:ext cx="3528126" cy="326185"/>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50">
                <a:solidFill>
                  <a:srgbClr val="2F528F"/>
                </a:solidFill>
                <a:latin typeface="Calibri" panose="020F0502020204030204" pitchFamily="34" charset="0"/>
              </a:rPr>
              <a:t> =  Consolidated Gaps ordered by work-order</a:t>
            </a:r>
          </a:p>
        </p:txBody>
      </p:sp>
      <p:pic>
        <p:nvPicPr>
          <p:cNvPr id="7" name="Picture 6">
            <a:extLst>
              <a:ext uri="{FF2B5EF4-FFF2-40B4-BE49-F238E27FC236}">
                <a16:creationId xmlns:a16="http://schemas.microsoft.com/office/drawing/2014/main" id="{66B71A7A-D245-C8C2-DC8C-1E1C42E5EA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339" y="143975"/>
            <a:ext cx="265086" cy="265086"/>
          </a:xfrm>
          <a:prstGeom prst="rect">
            <a:avLst/>
          </a:prstGeom>
        </p:spPr>
      </p:pic>
      <p:pic>
        <p:nvPicPr>
          <p:cNvPr id="8" name="Picture 7">
            <a:extLst>
              <a:ext uri="{FF2B5EF4-FFF2-40B4-BE49-F238E27FC236}">
                <a16:creationId xmlns:a16="http://schemas.microsoft.com/office/drawing/2014/main" id="{E88089B2-485D-D5B0-B7FE-7645ED34E5E2}"/>
              </a:ext>
            </a:extLst>
          </p:cNvPr>
          <p:cNvPicPr>
            <a:picLocks noChangeAspect="1"/>
          </p:cNvPicPr>
          <p:nvPr/>
        </p:nvPicPr>
        <p:blipFill>
          <a:blip r:embed="rId4"/>
          <a:stretch>
            <a:fillRect/>
          </a:stretch>
        </p:blipFill>
        <p:spPr>
          <a:xfrm>
            <a:off x="1949704" y="875795"/>
            <a:ext cx="812545" cy="411838"/>
          </a:xfrm>
          <a:prstGeom prst="rect">
            <a:avLst/>
          </a:prstGeom>
        </p:spPr>
      </p:pic>
      <p:pic>
        <p:nvPicPr>
          <p:cNvPr id="9" name="Picture 8">
            <a:extLst>
              <a:ext uri="{FF2B5EF4-FFF2-40B4-BE49-F238E27FC236}">
                <a16:creationId xmlns:a16="http://schemas.microsoft.com/office/drawing/2014/main" id="{2881FDC7-A65A-6E31-9753-40ADEFDDBD8D}"/>
              </a:ext>
            </a:extLst>
          </p:cNvPr>
          <p:cNvPicPr>
            <a:picLocks noChangeAspect="1"/>
          </p:cNvPicPr>
          <p:nvPr/>
        </p:nvPicPr>
        <p:blipFill>
          <a:blip r:embed="rId4"/>
          <a:stretch>
            <a:fillRect/>
          </a:stretch>
        </p:blipFill>
        <p:spPr>
          <a:xfrm>
            <a:off x="6087972" y="1558360"/>
            <a:ext cx="617575" cy="413352"/>
          </a:xfrm>
          <a:prstGeom prst="rect">
            <a:avLst/>
          </a:prstGeom>
        </p:spPr>
      </p:pic>
      <p:sp>
        <p:nvSpPr>
          <p:cNvPr id="10" name="TextBox 9">
            <a:extLst>
              <a:ext uri="{FF2B5EF4-FFF2-40B4-BE49-F238E27FC236}">
                <a16:creationId xmlns:a16="http://schemas.microsoft.com/office/drawing/2014/main" id="{1FC45BAC-ADED-B9A5-2CFD-042CE35E4797}"/>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42293422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C7E0F00-89E5-4428-BEA4-EE6E48B9F61A}"/>
              </a:ext>
            </a:extLst>
          </p:cNvPr>
          <p:cNvSpPr>
            <a:spLocks noGrp="1"/>
          </p:cNvSpPr>
          <p:nvPr>
            <p:ph type="title"/>
          </p:nvPr>
        </p:nvSpPr>
        <p:spPr>
          <a:xfrm>
            <a:off x="165100" y="88900"/>
            <a:ext cx="7404100" cy="406400"/>
          </a:xfrm>
        </p:spPr>
        <p:txBody>
          <a:bodyPr>
            <a:normAutofit/>
          </a:bodyPr>
          <a:lstStyle/>
          <a:p>
            <a:r>
              <a:rPr lang="en-GB">
                <a:solidFill>
                  <a:srgbClr val="2F528F"/>
                </a:solidFill>
              </a:rPr>
              <a:t>Gap Analysis – 04/04</a:t>
            </a:r>
          </a:p>
        </p:txBody>
      </p:sp>
      <p:sp>
        <p:nvSpPr>
          <p:cNvPr id="13" name="Footer">
            <a:extLst>
              <a:ext uri="{FF2B5EF4-FFF2-40B4-BE49-F238E27FC236}">
                <a16:creationId xmlns:a16="http://schemas.microsoft.com/office/drawing/2014/main" id="{93E657FF-70EA-4DC0-997B-8AE0F3367187}"/>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19/38</a:t>
            </a:r>
          </a:p>
        </p:txBody>
      </p:sp>
      <p:sp>
        <p:nvSpPr>
          <p:cNvPr id="3" name="Ref">
            <a:extLst>
              <a:ext uri="{FF2B5EF4-FFF2-40B4-BE49-F238E27FC236}">
                <a16:creationId xmlns:a16="http://schemas.microsoft.com/office/drawing/2014/main" id="{92BE70BF-53C3-4739-AE2A-83F8B61C724F}"/>
              </a:ext>
            </a:extLst>
          </p:cNvPr>
          <p:cNvSpPr/>
          <p:nvPr/>
        </p:nvSpPr>
        <p:spPr>
          <a:xfrm>
            <a:off x="1483591" y="4819650"/>
            <a:ext cx="6176818"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A Practitioners’ Approach to Developing Enterprise Architecture Following the ADM : Page 114 : §15.2.3</a:t>
            </a:r>
          </a:p>
        </p:txBody>
      </p:sp>
      <p:sp>
        <p:nvSpPr>
          <p:cNvPr id="423" name="TextBox 422">
            <a:extLst>
              <a:ext uri="{FF2B5EF4-FFF2-40B4-BE49-F238E27FC236}">
                <a16:creationId xmlns:a16="http://schemas.microsoft.com/office/drawing/2014/main" id="{3E020533-DCD9-41E1-9242-ADC1BCA08D29}"/>
              </a:ext>
            </a:extLst>
          </p:cNvPr>
          <p:cNvSpPr txBox="1"/>
          <p:nvPr/>
        </p:nvSpPr>
        <p:spPr>
          <a:xfrm>
            <a:off x="511331" y="796796"/>
            <a:ext cx="8503138" cy="692497"/>
          </a:xfrm>
          <a:prstGeom prst="rect">
            <a:avLst/>
          </a:prstGeom>
          <a:noFill/>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It is good practice to continuously assess in-flight change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Consider using summary reporting with a high visual impact</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Binary test preferred</a:t>
            </a:r>
          </a:p>
        </p:txBody>
      </p:sp>
      <p:graphicFrame>
        <p:nvGraphicFramePr>
          <p:cNvPr id="4" name="Table 4">
            <a:extLst>
              <a:ext uri="{FF2B5EF4-FFF2-40B4-BE49-F238E27FC236}">
                <a16:creationId xmlns:a16="http://schemas.microsoft.com/office/drawing/2014/main" id="{70AE9F59-C70F-4724-A2FB-F5C8460A8BF1}"/>
              </a:ext>
            </a:extLst>
          </p:cNvPr>
          <p:cNvGraphicFramePr>
            <a:graphicFrameLocks noGrp="1"/>
          </p:cNvGraphicFramePr>
          <p:nvPr/>
        </p:nvGraphicFramePr>
        <p:xfrm>
          <a:off x="665399" y="1580429"/>
          <a:ext cx="7889052" cy="2463664"/>
        </p:xfrm>
        <a:graphic>
          <a:graphicData uri="http://schemas.openxmlformats.org/drawingml/2006/table">
            <a:tbl>
              <a:tblPr firstRow="1" bandRow="1">
                <a:effectLst>
                  <a:outerShdw blurRad="50800" dist="38100" dir="5400000" algn="t" rotWithShape="0">
                    <a:prstClr val="black">
                      <a:alpha val="40000"/>
                    </a:prstClr>
                  </a:outerShdw>
                </a:effectLst>
                <a:tableStyleId>{5940675A-B579-460E-94D1-54222C63F5DA}</a:tableStyleId>
              </a:tblPr>
              <a:tblGrid>
                <a:gridCol w="1972263">
                  <a:extLst>
                    <a:ext uri="{9D8B030D-6E8A-4147-A177-3AD203B41FA5}">
                      <a16:colId xmlns:a16="http://schemas.microsoft.com/office/drawing/2014/main" val="4234093780"/>
                    </a:ext>
                  </a:extLst>
                </a:gridCol>
                <a:gridCol w="1972263">
                  <a:extLst>
                    <a:ext uri="{9D8B030D-6E8A-4147-A177-3AD203B41FA5}">
                      <a16:colId xmlns:a16="http://schemas.microsoft.com/office/drawing/2014/main" val="1604627804"/>
                    </a:ext>
                  </a:extLst>
                </a:gridCol>
                <a:gridCol w="1972263">
                  <a:extLst>
                    <a:ext uri="{9D8B030D-6E8A-4147-A177-3AD203B41FA5}">
                      <a16:colId xmlns:a16="http://schemas.microsoft.com/office/drawing/2014/main" val="2850072348"/>
                    </a:ext>
                  </a:extLst>
                </a:gridCol>
                <a:gridCol w="1972263">
                  <a:extLst>
                    <a:ext uri="{9D8B030D-6E8A-4147-A177-3AD203B41FA5}">
                      <a16:colId xmlns:a16="http://schemas.microsoft.com/office/drawing/2014/main" val="3247508281"/>
                    </a:ext>
                  </a:extLst>
                </a:gridCol>
              </a:tblGrid>
              <a:tr h="640080">
                <a:tc>
                  <a:txBody>
                    <a:bodyPr/>
                    <a:lstStyle/>
                    <a:p>
                      <a:endParaRPr lang="en-GB" sz="900"/>
                    </a:p>
                  </a:txBody>
                  <a:tcPr marL="68580" marR="68580" marT="34290" marB="34290"/>
                </a:tc>
                <a:tc>
                  <a:txBody>
                    <a:bodyPr/>
                    <a:lstStyle/>
                    <a:p>
                      <a:r>
                        <a:rPr lang="en-GB" sz="1100"/>
                        <a:t>Constraint</a:t>
                      </a:r>
                    </a:p>
                    <a:p>
                      <a:r>
                        <a:rPr lang="en-GB" sz="900"/>
                        <a:t>(</a:t>
                      </a:r>
                      <a:r>
                        <a:rPr lang="en-GB" sz="800"/>
                        <a:t>Architecture Principle/</a:t>
                      </a:r>
                      <a:br>
                        <a:rPr lang="en-GB" sz="800"/>
                      </a:br>
                      <a:r>
                        <a:rPr lang="en-GB" sz="800"/>
                        <a:t>Requirements /Specification/ Control</a:t>
                      </a:r>
                      <a:r>
                        <a:rPr lang="en-GB" sz="900"/>
                        <a:t>)</a:t>
                      </a:r>
                    </a:p>
                  </a:txBody>
                  <a:tcPr marL="68580" marR="68580" marT="34290" marB="34290"/>
                </a:tc>
                <a:tc>
                  <a:txBody>
                    <a:bodyPr/>
                    <a:lstStyle/>
                    <a:p>
                      <a:r>
                        <a:rPr lang="en-GB" sz="1100"/>
                        <a:t>Value</a:t>
                      </a:r>
                    </a:p>
                    <a:p>
                      <a:r>
                        <a:rPr lang="en-GB" sz="900"/>
                        <a:t>(Best done in terms of the enterprise’s mandatory concerns)</a:t>
                      </a:r>
                    </a:p>
                  </a:txBody>
                  <a:tcPr marL="68580" marR="68580" marT="34290" marB="34290"/>
                </a:tc>
                <a:tc>
                  <a:txBody>
                    <a:bodyPr/>
                    <a:lstStyle/>
                    <a:p>
                      <a:r>
                        <a:rPr lang="en-GB" sz="1100"/>
                        <a:t>Gap</a:t>
                      </a:r>
                    </a:p>
                  </a:txBody>
                  <a:tcPr marL="68580" marR="68580" marT="34290" marB="34290"/>
                </a:tc>
                <a:extLst>
                  <a:ext uri="{0D108BD9-81ED-4DB2-BD59-A6C34878D82A}">
                    <a16:rowId xmlns:a16="http://schemas.microsoft.com/office/drawing/2014/main" val="769056274"/>
                  </a:ext>
                </a:extLst>
              </a:tr>
              <a:tr h="502920">
                <a:tc>
                  <a:txBody>
                    <a:bodyPr/>
                    <a:lstStyle/>
                    <a:p>
                      <a:r>
                        <a:rPr lang="en-GB" sz="1100"/>
                        <a:t>Current State:</a:t>
                      </a:r>
                      <a:br>
                        <a:rPr lang="en-GB" sz="900"/>
                      </a:br>
                      <a:r>
                        <a:rPr lang="en-GB" sz="900"/>
                        <a:t>assess what the enterprise has</a:t>
                      </a:r>
                    </a:p>
                  </a:txBody>
                  <a:tcPr marL="68580" marR="68580" marT="34290" marB="34290"/>
                </a:tc>
                <a:tc>
                  <a:txBody>
                    <a:bodyPr/>
                    <a:lstStyle/>
                    <a:p>
                      <a:pPr algn="ctr"/>
                      <a:r>
                        <a:rPr lang="en-GB" sz="900"/>
                        <a:t>Conforms</a:t>
                      </a:r>
                    </a:p>
                  </a:txBody>
                  <a:tcPr marL="68580" marR="68580" marT="34290" marB="34290" anchor="ctr">
                    <a:solidFill>
                      <a:srgbClr val="99CC00"/>
                    </a:solidFill>
                  </a:tcPr>
                </a:tc>
                <a:tc>
                  <a:txBody>
                    <a:bodyPr/>
                    <a:lstStyle/>
                    <a:p>
                      <a:pPr algn="ctr"/>
                      <a:r>
                        <a:rPr lang="en-GB" sz="900"/>
                        <a:t>Fails to Deliver</a:t>
                      </a:r>
                    </a:p>
                  </a:txBody>
                  <a:tcPr marL="68580" marR="68580" marT="34290" marB="34290" anchor="ctr">
                    <a:solidFill>
                      <a:srgbClr val="FF0000"/>
                    </a:solidFill>
                  </a:tcPr>
                </a:tc>
                <a:tc>
                  <a:txBody>
                    <a:bodyPr/>
                    <a:lstStyle/>
                    <a:p>
                      <a:pPr algn="ctr"/>
                      <a:r>
                        <a:rPr lang="en-GB" sz="900"/>
                        <a:t>Not Applicable</a:t>
                      </a:r>
                    </a:p>
                  </a:txBody>
                  <a:tcPr marL="68580" marR="68580" marT="34290" marB="34290" anchor="ctr"/>
                </a:tc>
                <a:extLst>
                  <a:ext uri="{0D108BD9-81ED-4DB2-BD59-A6C34878D82A}">
                    <a16:rowId xmlns:a16="http://schemas.microsoft.com/office/drawing/2014/main" val="3400984063"/>
                  </a:ext>
                </a:extLst>
              </a:tr>
              <a:tr h="660332">
                <a:tc>
                  <a:txBody>
                    <a:bodyPr/>
                    <a:lstStyle/>
                    <a:p>
                      <a:r>
                        <a:rPr lang="en-GB" sz="1100"/>
                        <a:t>Implementation Project:</a:t>
                      </a:r>
                      <a:br>
                        <a:rPr lang="en-GB" sz="900"/>
                      </a:br>
                      <a:r>
                        <a:rPr lang="en-GB" sz="900"/>
                        <a:t>assess project, design and implementation</a:t>
                      </a:r>
                    </a:p>
                  </a:txBody>
                  <a:tcPr marL="68580" marR="68580" marT="34290" marB="34290"/>
                </a:tc>
                <a:tc>
                  <a:txBody>
                    <a:bodyPr/>
                    <a:lstStyle/>
                    <a:p>
                      <a:pPr algn="ctr"/>
                      <a:r>
                        <a:rPr lang="en-GB" sz="900"/>
                        <a:t>Violates</a:t>
                      </a:r>
                    </a:p>
                  </a:txBody>
                  <a:tcPr marL="68580" marR="68580" marT="34290" marB="34290" anchor="ctr">
                    <a:solidFill>
                      <a:srgbClr val="FF0000"/>
                    </a:solidFill>
                  </a:tcPr>
                </a:tc>
                <a:tc>
                  <a:txBody>
                    <a:bodyPr/>
                    <a:lstStyle/>
                    <a:p>
                      <a:pPr algn="ctr"/>
                      <a:r>
                        <a:rPr lang="en-GB" sz="900"/>
                        <a:t>Not Applicable</a:t>
                      </a:r>
                    </a:p>
                  </a:txBody>
                  <a:tcPr marL="68580" marR="68580" marT="34290" marB="34290" anchor="ctr"/>
                </a:tc>
                <a:tc>
                  <a:txBody>
                    <a:bodyPr/>
                    <a:lstStyle/>
                    <a:p>
                      <a:pPr algn="ctr"/>
                      <a:r>
                        <a:rPr lang="en-GB" sz="900"/>
                        <a:t>Filling</a:t>
                      </a:r>
                    </a:p>
                  </a:txBody>
                  <a:tcPr marL="68580" marR="68580" marT="34290" marB="34290" anchor="ctr">
                    <a:solidFill>
                      <a:srgbClr val="99CC00"/>
                    </a:solidFill>
                  </a:tcPr>
                </a:tc>
                <a:extLst>
                  <a:ext uri="{0D108BD9-81ED-4DB2-BD59-A6C34878D82A}">
                    <a16:rowId xmlns:a16="http://schemas.microsoft.com/office/drawing/2014/main" val="2297193947"/>
                  </a:ext>
                </a:extLst>
              </a:tr>
              <a:tr h="660332">
                <a:tc>
                  <a:txBody>
                    <a:bodyPr/>
                    <a:lstStyle/>
                    <a:p>
                      <a:r>
                        <a:rPr lang="en-GB" sz="1100"/>
                        <a:t>Roadmap, Portfolio or Program:</a:t>
                      </a:r>
                      <a:br>
                        <a:rPr lang="en-GB" sz="900"/>
                      </a:br>
                      <a:r>
                        <a:rPr lang="en-GB" sz="900"/>
                        <a:t>assess plans and directions</a:t>
                      </a:r>
                    </a:p>
                  </a:txBody>
                  <a:tcPr marL="68580" marR="68580" marT="34290" marB="34290"/>
                </a:tc>
                <a:tc>
                  <a:txBody>
                    <a:bodyPr/>
                    <a:lstStyle/>
                    <a:p>
                      <a:pPr algn="ctr"/>
                      <a:r>
                        <a:rPr lang="en-GB" sz="900"/>
                        <a:t>Not Applicable</a:t>
                      </a:r>
                    </a:p>
                  </a:txBody>
                  <a:tcPr marL="68580" marR="68580" marT="34290" marB="34290" anchor="ctr"/>
                </a:tc>
                <a:tc>
                  <a:txBody>
                    <a:bodyPr/>
                    <a:lstStyle/>
                    <a:p>
                      <a:pPr algn="ctr"/>
                      <a:r>
                        <a:rPr lang="en-GB" sz="900"/>
                        <a:t>Delivers</a:t>
                      </a:r>
                    </a:p>
                  </a:txBody>
                  <a:tcPr marL="68580" marR="68580" marT="34290" marB="34290" anchor="ctr">
                    <a:solidFill>
                      <a:srgbClr val="99CC00"/>
                    </a:solidFill>
                  </a:tcPr>
                </a:tc>
                <a:tc>
                  <a:txBody>
                    <a:bodyPr/>
                    <a:lstStyle/>
                    <a:p>
                      <a:pPr algn="ctr"/>
                      <a:r>
                        <a:rPr lang="en-GB" sz="900"/>
                        <a:t>Leaving Open</a:t>
                      </a:r>
                    </a:p>
                  </a:txBody>
                  <a:tcPr marL="68580" marR="68580" marT="34290" marB="34290" anchor="ctr">
                    <a:solidFill>
                      <a:srgbClr val="FF0000"/>
                    </a:solidFill>
                  </a:tcPr>
                </a:tc>
                <a:extLst>
                  <a:ext uri="{0D108BD9-81ED-4DB2-BD59-A6C34878D82A}">
                    <a16:rowId xmlns:a16="http://schemas.microsoft.com/office/drawing/2014/main" val="1340122480"/>
                  </a:ext>
                </a:extLst>
              </a:tr>
            </a:tbl>
          </a:graphicData>
        </a:graphic>
      </p:graphicFrame>
      <p:sp>
        <p:nvSpPr>
          <p:cNvPr id="7" name="Rounded Rectangle 71">
            <a:extLst>
              <a:ext uri="{FF2B5EF4-FFF2-40B4-BE49-F238E27FC236}">
                <a16:creationId xmlns:a16="http://schemas.microsoft.com/office/drawing/2014/main" id="{F5310E70-6A2C-690A-F371-2F8B363185BE}"/>
              </a:ext>
            </a:extLst>
          </p:cNvPr>
          <p:cNvSpPr/>
          <p:nvPr/>
        </p:nvSpPr>
        <p:spPr>
          <a:xfrm>
            <a:off x="665400" y="4169944"/>
            <a:ext cx="7016878" cy="353520"/>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50">
                <a:solidFill>
                  <a:srgbClr val="2F528F"/>
                </a:solidFill>
                <a:latin typeface="Calibri" panose="020F0502020204030204" pitchFamily="34" charset="0"/>
              </a:rPr>
              <a:t>Example: reporting against constraints, expected value, and known gaps. </a:t>
            </a:r>
          </a:p>
        </p:txBody>
      </p:sp>
      <p:sp>
        <p:nvSpPr>
          <p:cNvPr id="5" name="TextBox 4">
            <a:extLst>
              <a:ext uri="{FF2B5EF4-FFF2-40B4-BE49-F238E27FC236}">
                <a16:creationId xmlns:a16="http://schemas.microsoft.com/office/drawing/2014/main" id="{BD4C159A-419B-23EE-D42A-F191DD7051A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9622917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C2F73E3-AEE8-49D0-A823-FB286A7CE68E}"/>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01/07</a:t>
            </a:r>
          </a:p>
        </p:txBody>
      </p:sp>
      <p:sp>
        <p:nvSpPr>
          <p:cNvPr id="12" name="Footer">
            <a:extLst>
              <a:ext uri="{FF2B5EF4-FFF2-40B4-BE49-F238E27FC236}">
                <a16:creationId xmlns:a16="http://schemas.microsoft.com/office/drawing/2014/main" id="{95725525-C941-4DD3-95DE-32405EAC71F0}"/>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20/38</a:t>
            </a:r>
          </a:p>
        </p:txBody>
      </p:sp>
      <p:sp>
        <p:nvSpPr>
          <p:cNvPr id="3" name="Ref">
            <a:extLst>
              <a:ext uri="{FF2B5EF4-FFF2-40B4-BE49-F238E27FC236}">
                <a16:creationId xmlns:a16="http://schemas.microsoft.com/office/drawing/2014/main" id="{FEC01932-EB85-412C-8B07-ADDE3C3AD4AB}"/>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41 : §4.3</a:t>
            </a:r>
          </a:p>
        </p:txBody>
      </p:sp>
      <p:sp>
        <p:nvSpPr>
          <p:cNvPr id="5" name="TextBox 4">
            <a:extLst>
              <a:ext uri="{FF2B5EF4-FFF2-40B4-BE49-F238E27FC236}">
                <a16:creationId xmlns:a16="http://schemas.microsoft.com/office/drawing/2014/main" id="{97144D74-2C27-40B9-AC7E-A6E05D3BA70A}"/>
              </a:ext>
            </a:extLst>
          </p:cNvPr>
          <p:cNvSpPr txBox="1"/>
          <p:nvPr/>
        </p:nvSpPr>
        <p:spPr>
          <a:xfrm>
            <a:off x="1248521" y="825134"/>
            <a:ext cx="6408631" cy="692497"/>
          </a:xfrm>
          <a:prstGeom prst="rect">
            <a:avLst/>
          </a:prstGeom>
          <a:noFill/>
        </p:spPr>
        <p:txBody>
          <a:bodyPr wrap="square">
            <a:spAutoFit/>
          </a:bodyPr>
          <a:lstStyle/>
          <a:p>
            <a:r>
              <a:rPr lang="en-GB" sz="1350" b="1">
                <a:solidFill>
                  <a:srgbClr val="2F528F"/>
                </a:solidFill>
                <a:latin typeface="Calibri" panose="020F0502020204030204" pitchFamily="34" charset="0"/>
              </a:rPr>
              <a:t>Application Architecture </a:t>
            </a:r>
          </a:p>
          <a:p>
            <a:r>
              <a:rPr lang="en-GB" sz="1350">
                <a:solidFill>
                  <a:srgbClr val="2F528F"/>
                </a:solidFill>
                <a:latin typeface="Calibri" panose="020F0502020204030204" pitchFamily="34" charset="0"/>
              </a:rPr>
              <a:t>A description of the structure and interaction of the applications that provide key business capabilities and manage the data assets.</a:t>
            </a:r>
          </a:p>
        </p:txBody>
      </p:sp>
      <p:sp>
        <p:nvSpPr>
          <p:cNvPr id="7" name="TextBox 6">
            <a:extLst>
              <a:ext uri="{FF2B5EF4-FFF2-40B4-BE49-F238E27FC236}">
                <a16:creationId xmlns:a16="http://schemas.microsoft.com/office/drawing/2014/main" id="{0797CC9D-7C64-4BD9-9CFC-80A61C721E40}"/>
              </a:ext>
            </a:extLst>
          </p:cNvPr>
          <p:cNvSpPr txBox="1"/>
          <p:nvPr/>
        </p:nvSpPr>
        <p:spPr>
          <a:xfrm>
            <a:off x="1248521" y="1693239"/>
            <a:ext cx="6408631" cy="692497"/>
          </a:xfrm>
          <a:prstGeom prst="rect">
            <a:avLst/>
          </a:prstGeom>
          <a:noFill/>
        </p:spPr>
        <p:txBody>
          <a:bodyPr wrap="square">
            <a:spAutoFit/>
          </a:bodyPr>
          <a:lstStyle/>
          <a:p>
            <a:r>
              <a:rPr lang="en-GB" sz="1350" b="1">
                <a:solidFill>
                  <a:srgbClr val="2F528F"/>
                </a:solidFill>
                <a:latin typeface="Calibri" panose="020F0502020204030204" pitchFamily="34" charset="0"/>
              </a:rPr>
              <a:t>Architecture Landscape</a:t>
            </a:r>
          </a:p>
          <a:p>
            <a:r>
              <a:rPr lang="en-GB" sz="1350">
                <a:solidFill>
                  <a:srgbClr val="2F528F"/>
                </a:solidFill>
                <a:latin typeface="Calibri" panose="020F0502020204030204" pitchFamily="34" charset="0"/>
              </a:rPr>
              <a:t>The architectural representation of assets in use, or planned, by the enterprise at particular points in time.</a:t>
            </a:r>
          </a:p>
        </p:txBody>
      </p:sp>
      <p:sp>
        <p:nvSpPr>
          <p:cNvPr id="9" name="TextBox 8">
            <a:extLst>
              <a:ext uri="{FF2B5EF4-FFF2-40B4-BE49-F238E27FC236}">
                <a16:creationId xmlns:a16="http://schemas.microsoft.com/office/drawing/2014/main" id="{426AACDD-BF2F-4C50-916A-6FCCC40D431A}"/>
              </a:ext>
            </a:extLst>
          </p:cNvPr>
          <p:cNvSpPr txBox="1"/>
          <p:nvPr/>
        </p:nvSpPr>
        <p:spPr>
          <a:xfrm>
            <a:off x="1248521" y="2663113"/>
            <a:ext cx="6407845" cy="484748"/>
          </a:xfrm>
          <a:prstGeom prst="rect">
            <a:avLst/>
          </a:prstGeom>
          <a:noFill/>
        </p:spPr>
        <p:txBody>
          <a:bodyPr wrap="square">
            <a:spAutoFit/>
          </a:bodyPr>
          <a:lstStyle/>
          <a:p>
            <a:r>
              <a:rPr lang="en-GB" sz="1350" b="1">
                <a:solidFill>
                  <a:srgbClr val="2F528F"/>
                </a:solidFill>
                <a:latin typeface="Calibri" panose="020F0502020204030204" pitchFamily="34" charset="0"/>
              </a:rPr>
              <a:t>Architecture Model</a:t>
            </a:r>
          </a:p>
          <a:p>
            <a:r>
              <a:rPr lang="en-GB" sz="1350">
                <a:solidFill>
                  <a:srgbClr val="2F528F"/>
                </a:solidFill>
                <a:latin typeface="Calibri" panose="020F0502020204030204" pitchFamily="34" charset="0"/>
              </a:rPr>
              <a:t>A representation of a subject of interest.</a:t>
            </a:r>
          </a:p>
        </p:txBody>
      </p:sp>
      <p:sp>
        <p:nvSpPr>
          <p:cNvPr id="11" name="TextBox 10">
            <a:extLst>
              <a:ext uri="{FF2B5EF4-FFF2-40B4-BE49-F238E27FC236}">
                <a16:creationId xmlns:a16="http://schemas.microsoft.com/office/drawing/2014/main" id="{2D97FBC5-3BE9-4828-A013-08B2C2DACDEF}"/>
              </a:ext>
            </a:extLst>
          </p:cNvPr>
          <p:cNvSpPr txBox="1"/>
          <p:nvPr/>
        </p:nvSpPr>
        <p:spPr>
          <a:xfrm>
            <a:off x="1301218" y="3363937"/>
            <a:ext cx="6433757" cy="692497"/>
          </a:xfrm>
          <a:prstGeom prst="rect">
            <a:avLst/>
          </a:prstGeom>
          <a:noFill/>
        </p:spPr>
        <p:txBody>
          <a:bodyPr wrap="square">
            <a:spAutoFit/>
          </a:bodyPr>
          <a:lstStyle/>
          <a:p>
            <a:r>
              <a:rPr lang="en-GB" sz="1350" b="1">
                <a:solidFill>
                  <a:srgbClr val="2F528F"/>
                </a:solidFill>
                <a:latin typeface="Calibri" panose="020F0502020204030204" pitchFamily="34" charset="0"/>
              </a:rPr>
              <a:t>Artifact</a:t>
            </a:r>
          </a:p>
          <a:p>
            <a:r>
              <a:rPr lang="en-GB" sz="1350">
                <a:solidFill>
                  <a:srgbClr val="2F528F"/>
                </a:solidFill>
                <a:latin typeface="Calibri" panose="020F0502020204030204" pitchFamily="34" charset="0"/>
              </a:rPr>
              <a:t>An architectural work product that describes an aspect of the architecture.</a:t>
            </a:r>
          </a:p>
        </p:txBody>
      </p:sp>
      <p:pic>
        <p:nvPicPr>
          <p:cNvPr id="6" name="Picture 5" descr="A picture containing background pattern&#10;&#10;Description automatically generated">
            <a:extLst>
              <a:ext uri="{FF2B5EF4-FFF2-40B4-BE49-F238E27FC236}">
                <a16:creationId xmlns:a16="http://schemas.microsoft.com/office/drawing/2014/main" id="{3CC4E628-F126-ED83-D1AB-DA293BC7F7C1}"/>
              </a:ext>
            </a:extLst>
          </p:cNvPr>
          <p:cNvPicPr>
            <a:picLocks noChangeAspect="1"/>
          </p:cNvPicPr>
          <p:nvPr/>
        </p:nvPicPr>
        <p:blipFill>
          <a:blip r:embed="rId3">
            <a:alphaModFix amt="50000"/>
            <a:duotone>
              <a:schemeClr val="accent1">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714058" y="896257"/>
            <a:ext cx="585901" cy="585901"/>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62536F9E-48A7-D4A8-6452-85641340C9F4}"/>
              </a:ext>
            </a:extLst>
          </p:cNvPr>
          <p:cNvPicPr>
            <a:picLocks noChangeAspect="1"/>
          </p:cNvPicPr>
          <p:nvPr/>
        </p:nvPicPr>
        <p:blipFill>
          <a:blip r:embed="rId5">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44020" y="1732111"/>
            <a:ext cx="525977" cy="525977"/>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669FF864-8796-60D5-B47D-E39E5DE95B86}"/>
              </a:ext>
            </a:extLst>
          </p:cNvPr>
          <p:cNvPicPr>
            <a:picLocks noChangeAspect="1"/>
          </p:cNvPicPr>
          <p:nvPr/>
        </p:nvPicPr>
        <p:blipFill>
          <a:blip r:embed="rId6">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76405" y="3346790"/>
            <a:ext cx="523554" cy="523554"/>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79823A1B-F1FA-7471-74E9-C9E591D643F1}"/>
              </a:ext>
            </a:extLst>
          </p:cNvPr>
          <p:cNvPicPr>
            <a:picLocks noChangeAspect="1"/>
          </p:cNvPicPr>
          <p:nvPr/>
        </p:nvPicPr>
        <p:blipFill>
          <a:blip r:embed="rId7">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44020" y="2635690"/>
            <a:ext cx="523554" cy="523554"/>
          </a:xfrm>
          <a:prstGeom prst="rect">
            <a:avLst/>
          </a:prstGeom>
        </p:spPr>
      </p:pic>
      <p:sp>
        <p:nvSpPr>
          <p:cNvPr id="4" name="TextBox 3">
            <a:extLst>
              <a:ext uri="{FF2B5EF4-FFF2-40B4-BE49-F238E27FC236}">
                <a16:creationId xmlns:a16="http://schemas.microsoft.com/office/drawing/2014/main" id="{46422E16-4C40-1D03-CBA8-1661D902230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6921182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B2BE539-7E09-43B2-90BF-927DF6DD67F2}"/>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02/07</a:t>
            </a:r>
          </a:p>
        </p:txBody>
      </p:sp>
      <p:sp>
        <p:nvSpPr>
          <p:cNvPr id="10" name="Footer">
            <a:extLst>
              <a:ext uri="{FF2B5EF4-FFF2-40B4-BE49-F238E27FC236}">
                <a16:creationId xmlns:a16="http://schemas.microsoft.com/office/drawing/2014/main" id="{B04B99DC-0B5E-465D-A759-DF36C6E81D1B}"/>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21/38</a:t>
            </a:r>
          </a:p>
        </p:txBody>
      </p:sp>
      <p:sp>
        <p:nvSpPr>
          <p:cNvPr id="3" name="Ref">
            <a:extLst>
              <a:ext uri="{FF2B5EF4-FFF2-40B4-BE49-F238E27FC236}">
                <a16:creationId xmlns:a16="http://schemas.microsoft.com/office/drawing/2014/main" id="{6C6AC128-E401-4681-B383-E0A40BD36B1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43 : §4.15</a:t>
            </a:r>
          </a:p>
        </p:txBody>
      </p:sp>
      <p:sp>
        <p:nvSpPr>
          <p:cNvPr id="5" name="TextBox 4">
            <a:extLst>
              <a:ext uri="{FF2B5EF4-FFF2-40B4-BE49-F238E27FC236}">
                <a16:creationId xmlns:a16="http://schemas.microsoft.com/office/drawing/2014/main" id="{7A4A70F9-00CA-4558-90EE-D98E0E2B3294}"/>
              </a:ext>
            </a:extLst>
          </p:cNvPr>
          <p:cNvSpPr txBox="1"/>
          <p:nvPr/>
        </p:nvSpPr>
        <p:spPr>
          <a:xfrm>
            <a:off x="1216240" y="883904"/>
            <a:ext cx="7444522" cy="1107996"/>
          </a:xfrm>
          <a:prstGeom prst="rect">
            <a:avLst/>
          </a:prstGeom>
          <a:noFill/>
        </p:spPr>
        <p:txBody>
          <a:bodyPr wrap="square">
            <a:spAutoFit/>
          </a:bodyPr>
          <a:lstStyle/>
          <a:p>
            <a:r>
              <a:rPr lang="en-GB" sz="1350" b="1">
                <a:solidFill>
                  <a:srgbClr val="2F528F"/>
                </a:solidFill>
                <a:latin typeface="Calibri" panose="020F0502020204030204" pitchFamily="34" charset="0"/>
              </a:rPr>
              <a:t>Business Architecture</a:t>
            </a:r>
          </a:p>
          <a:p>
            <a:r>
              <a:rPr lang="en-GB" sz="1350">
                <a:solidFill>
                  <a:srgbClr val="2F528F"/>
                </a:solidFill>
                <a:latin typeface="Calibri" panose="020F0502020204030204" pitchFamily="34" charset="0"/>
              </a:rPr>
              <a:t>A representation of holistic, multi-dimensional business views of: capabilities, end-to-end value delivery, information, and organizational structure; and the relationships among these business views and strategies, products, policies, processes, initiatives, and stakeholders.</a:t>
            </a:r>
          </a:p>
        </p:txBody>
      </p:sp>
      <p:sp>
        <p:nvSpPr>
          <p:cNvPr id="7" name="TextBox 6">
            <a:extLst>
              <a:ext uri="{FF2B5EF4-FFF2-40B4-BE49-F238E27FC236}">
                <a16:creationId xmlns:a16="http://schemas.microsoft.com/office/drawing/2014/main" id="{52B33B6D-9C82-42DA-85DA-7B4ED4B5E78C}"/>
              </a:ext>
            </a:extLst>
          </p:cNvPr>
          <p:cNvSpPr txBox="1"/>
          <p:nvPr/>
        </p:nvSpPr>
        <p:spPr>
          <a:xfrm>
            <a:off x="1216241" y="2303716"/>
            <a:ext cx="7444521" cy="692497"/>
          </a:xfrm>
          <a:prstGeom prst="rect">
            <a:avLst/>
          </a:prstGeom>
          <a:noFill/>
        </p:spPr>
        <p:txBody>
          <a:bodyPr wrap="square">
            <a:spAutoFit/>
          </a:bodyPr>
          <a:lstStyle/>
          <a:p>
            <a:r>
              <a:rPr lang="en-GB" sz="1350" b="1" dirty="0">
                <a:solidFill>
                  <a:srgbClr val="2F528F"/>
                </a:solidFill>
                <a:latin typeface="Calibri" panose="020F0502020204030204" pitchFamily="34" charset="0"/>
              </a:rPr>
              <a:t>Business Model</a:t>
            </a:r>
          </a:p>
          <a:p>
            <a:r>
              <a:rPr lang="en-GB" sz="1350" dirty="0">
                <a:solidFill>
                  <a:srgbClr val="2F528F"/>
                </a:solidFill>
                <a:latin typeface="Calibri" panose="020F0502020204030204" pitchFamily="34" charset="0"/>
              </a:rPr>
              <a:t>A model describing the rationale for how an enterprise creates, delivers, and captures value.</a:t>
            </a:r>
          </a:p>
        </p:txBody>
      </p:sp>
      <p:sp>
        <p:nvSpPr>
          <p:cNvPr id="9" name="TextBox 8">
            <a:extLst>
              <a:ext uri="{FF2B5EF4-FFF2-40B4-BE49-F238E27FC236}">
                <a16:creationId xmlns:a16="http://schemas.microsoft.com/office/drawing/2014/main" id="{A637AB72-2EEA-4B17-8D88-E069A225143F}"/>
              </a:ext>
            </a:extLst>
          </p:cNvPr>
          <p:cNvSpPr txBox="1"/>
          <p:nvPr/>
        </p:nvSpPr>
        <p:spPr>
          <a:xfrm>
            <a:off x="1257302" y="3338332"/>
            <a:ext cx="7963268" cy="484748"/>
          </a:xfrm>
          <a:prstGeom prst="rect">
            <a:avLst/>
          </a:prstGeom>
          <a:noFill/>
        </p:spPr>
        <p:txBody>
          <a:bodyPr wrap="square">
            <a:spAutoFit/>
          </a:bodyPr>
          <a:lstStyle/>
          <a:p>
            <a:r>
              <a:rPr lang="en-GB" sz="1350" b="1">
                <a:solidFill>
                  <a:srgbClr val="2F528F"/>
                </a:solidFill>
                <a:latin typeface="Calibri" panose="020F0502020204030204" pitchFamily="34" charset="0"/>
              </a:rPr>
              <a:t>Capability</a:t>
            </a:r>
          </a:p>
          <a:p>
            <a:r>
              <a:rPr lang="en-GB" sz="1350">
                <a:solidFill>
                  <a:srgbClr val="2F528F"/>
                </a:solidFill>
                <a:latin typeface="Calibri" panose="020F0502020204030204" pitchFamily="34" charset="0"/>
              </a:rPr>
              <a:t>An ability that an organization, person, or system possesses.</a:t>
            </a:r>
            <a:endParaRPr lang="en-GB" sz="1200">
              <a:solidFill>
                <a:srgbClr val="2F528F"/>
              </a:solidFill>
              <a:latin typeface="Calibri" panose="020F0502020204030204" pitchFamily="34" charset="0"/>
            </a:endParaRPr>
          </a:p>
        </p:txBody>
      </p:sp>
      <p:pic>
        <p:nvPicPr>
          <p:cNvPr id="12" name="Picture 11" descr="Shape&#10;&#10;Description automatically generated with low confidence">
            <a:extLst>
              <a:ext uri="{FF2B5EF4-FFF2-40B4-BE49-F238E27FC236}">
                <a16:creationId xmlns:a16="http://schemas.microsoft.com/office/drawing/2014/main" id="{5F2BC7AD-501D-F98D-5F1B-130D27660E37}"/>
              </a:ext>
            </a:extLst>
          </p:cNvPr>
          <p:cNvPicPr>
            <a:picLocks noChangeAspect="1"/>
          </p:cNvPicPr>
          <p:nvPr/>
        </p:nvPicPr>
        <p:blipFill rotWithShape="1">
          <a:blip r:embed="rId3">
            <a:alphaModFix amt="50000"/>
            <a:duotone>
              <a:schemeClr val="accent1">
                <a:shade val="45000"/>
                <a:satMod val="135000"/>
              </a:schemeClr>
              <a:prstClr val="white"/>
            </a:duotone>
            <a:extLst>
              <a:ext uri="{28A0092B-C50C-407E-A947-70E740481C1C}">
                <a14:useLocalDpi xmlns:a14="http://schemas.microsoft.com/office/drawing/2010/main" val="0"/>
              </a:ext>
            </a:extLst>
          </a:blip>
          <a:srcRect b="4102"/>
          <a:stretch/>
        </p:blipFill>
        <p:spPr>
          <a:xfrm>
            <a:off x="684813" y="2367476"/>
            <a:ext cx="540663" cy="518484"/>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4358E25E-1EC8-EFB1-169E-588DD9C9897C}"/>
              </a:ext>
            </a:extLst>
          </p:cNvPr>
          <p:cNvPicPr>
            <a:picLocks noChangeAspect="1"/>
          </p:cNvPicPr>
          <p:nvPr/>
        </p:nvPicPr>
        <p:blipFill>
          <a:blip r:embed="rId4">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31104" y="1146899"/>
            <a:ext cx="479075" cy="479075"/>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0670D200-ABB2-ACE6-DD48-EBF8CADB5143}"/>
              </a:ext>
            </a:extLst>
          </p:cNvPr>
          <p:cNvPicPr>
            <a:picLocks noChangeAspect="1"/>
          </p:cNvPicPr>
          <p:nvPr/>
        </p:nvPicPr>
        <p:blipFill>
          <a:blip r:embed="rId5">
            <a:alphaModFix amt="3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54150" y="3367252"/>
            <a:ext cx="479075" cy="479075"/>
          </a:xfrm>
          <a:prstGeom prst="rect">
            <a:avLst/>
          </a:prstGeom>
        </p:spPr>
      </p:pic>
      <p:sp>
        <p:nvSpPr>
          <p:cNvPr id="4" name="TextBox 3">
            <a:extLst>
              <a:ext uri="{FF2B5EF4-FFF2-40B4-BE49-F238E27FC236}">
                <a16:creationId xmlns:a16="http://schemas.microsoft.com/office/drawing/2014/main" id="{6C3BF825-9FEF-C676-D2B1-59E309B2A37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8361516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48A0BBA-10E2-4238-AD4B-A1339779469A}"/>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03/07</a:t>
            </a:r>
          </a:p>
        </p:txBody>
      </p:sp>
      <p:sp>
        <p:nvSpPr>
          <p:cNvPr id="10" name="Footer">
            <a:extLst>
              <a:ext uri="{FF2B5EF4-FFF2-40B4-BE49-F238E27FC236}">
                <a16:creationId xmlns:a16="http://schemas.microsoft.com/office/drawing/2014/main" id="{924BCC00-4175-47CD-A3C2-61405924B051}"/>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22/38</a:t>
            </a:r>
          </a:p>
        </p:txBody>
      </p:sp>
      <p:sp>
        <p:nvSpPr>
          <p:cNvPr id="3" name="Ref">
            <a:extLst>
              <a:ext uri="{FF2B5EF4-FFF2-40B4-BE49-F238E27FC236}">
                <a16:creationId xmlns:a16="http://schemas.microsoft.com/office/drawing/2014/main" id="{A78500B2-D9DC-41DC-8908-BE9E560E6F89}"/>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44 : §4.17</a:t>
            </a:r>
          </a:p>
        </p:txBody>
      </p:sp>
      <p:sp>
        <p:nvSpPr>
          <p:cNvPr id="5" name="TextBox 4">
            <a:extLst>
              <a:ext uri="{FF2B5EF4-FFF2-40B4-BE49-F238E27FC236}">
                <a16:creationId xmlns:a16="http://schemas.microsoft.com/office/drawing/2014/main" id="{DD770C37-7825-4083-9465-270338979846}"/>
              </a:ext>
            </a:extLst>
          </p:cNvPr>
          <p:cNvSpPr txBox="1"/>
          <p:nvPr/>
        </p:nvSpPr>
        <p:spPr>
          <a:xfrm>
            <a:off x="1164209" y="932921"/>
            <a:ext cx="7623880" cy="484748"/>
          </a:xfrm>
          <a:prstGeom prst="rect">
            <a:avLst/>
          </a:prstGeom>
          <a:noFill/>
        </p:spPr>
        <p:txBody>
          <a:bodyPr wrap="square">
            <a:spAutoFit/>
          </a:bodyPr>
          <a:lstStyle/>
          <a:p>
            <a:r>
              <a:rPr lang="en-GB" sz="1350" b="1">
                <a:solidFill>
                  <a:srgbClr val="2F528F"/>
                </a:solidFill>
                <a:latin typeface="Calibri" panose="020F0502020204030204" pitchFamily="34" charset="0"/>
              </a:rPr>
              <a:t>Capability Architecture</a:t>
            </a:r>
          </a:p>
          <a:p>
            <a:r>
              <a:rPr lang="en-GB" sz="1350">
                <a:solidFill>
                  <a:srgbClr val="2F528F"/>
                </a:solidFill>
                <a:latin typeface="Calibri" panose="020F0502020204030204" pitchFamily="34" charset="0"/>
              </a:rPr>
              <a:t>An architecture that describes the abilities that an enterprise possesses.</a:t>
            </a:r>
          </a:p>
        </p:txBody>
      </p:sp>
      <p:sp>
        <p:nvSpPr>
          <p:cNvPr id="7" name="TextBox 6">
            <a:extLst>
              <a:ext uri="{FF2B5EF4-FFF2-40B4-BE49-F238E27FC236}">
                <a16:creationId xmlns:a16="http://schemas.microsoft.com/office/drawing/2014/main" id="{BD364D3D-1050-4A22-B514-36A1FABB592E}"/>
              </a:ext>
            </a:extLst>
          </p:cNvPr>
          <p:cNvSpPr txBox="1"/>
          <p:nvPr/>
        </p:nvSpPr>
        <p:spPr>
          <a:xfrm>
            <a:off x="1164209" y="1885595"/>
            <a:ext cx="7623878" cy="900247"/>
          </a:xfrm>
          <a:prstGeom prst="rect">
            <a:avLst/>
          </a:prstGeom>
          <a:noFill/>
        </p:spPr>
        <p:txBody>
          <a:bodyPr wrap="square">
            <a:spAutoFit/>
          </a:bodyPr>
          <a:lstStyle/>
          <a:p>
            <a:r>
              <a:rPr lang="en-GB" sz="1350" b="1">
                <a:solidFill>
                  <a:srgbClr val="2F528F"/>
                </a:solidFill>
                <a:latin typeface="Calibri" panose="020F0502020204030204" pitchFamily="34" charset="0"/>
              </a:rPr>
              <a:t>Data Architecture</a:t>
            </a:r>
          </a:p>
          <a:p>
            <a:r>
              <a:rPr lang="en-GB" sz="1350">
                <a:solidFill>
                  <a:srgbClr val="2F528F"/>
                </a:solidFill>
                <a:latin typeface="Calibri" panose="020F0502020204030204" pitchFamily="34" charset="0"/>
              </a:rPr>
              <a:t>A description of the structure of the enterprise’s major types and sources of data, logical data assets, physical data assets, and data management resources.</a:t>
            </a:r>
          </a:p>
          <a:p>
            <a:pPr marL="469106" indent="-469106"/>
            <a:endParaRPr lang="en-GB" sz="1350">
              <a:solidFill>
                <a:srgbClr val="2F528F"/>
              </a:solidFill>
              <a:latin typeface="Calibri" panose="020F0502020204030204" pitchFamily="34" charset="0"/>
            </a:endParaRPr>
          </a:p>
        </p:txBody>
      </p:sp>
      <p:sp>
        <p:nvSpPr>
          <p:cNvPr id="9" name="TextBox 8">
            <a:extLst>
              <a:ext uri="{FF2B5EF4-FFF2-40B4-BE49-F238E27FC236}">
                <a16:creationId xmlns:a16="http://schemas.microsoft.com/office/drawing/2014/main" id="{D40867D6-77D4-46EF-81FC-ABC1685B246F}"/>
              </a:ext>
            </a:extLst>
          </p:cNvPr>
          <p:cNvSpPr txBox="1"/>
          <p:nvPr/>
        </p:nvSpPr>
        <p:spPr>
          <a:xfrm>
            <a:off x="1152284" y="3001354"/>
            <a:ext cx="7623879" cy="900247"/>
          </a:xfrm>
          <a:prstGeom prst="rect">
            <a:avLst/>
          </a:prstGeom>
          <a:noFill/>
        </p:spPr>
        <p:txBody>
          <a:bodyPr wrap="square">
            <a:spAutoFit/>
          </a:bodyPr>
          <a:lstStyle/>
          <a:p>
            <a:r>
              <a:rPr lang="en-GB" sz="1350" b="1">
                <a:solidFill>
                  <a:srgbClr val="2F528F"/>
                </a:solidFill>
                <a:latin typeface="Calibri" panose="020F0502020204030204" pitchFamily="34" charset="0"/>
              </a:rPr>
              <a:t>Deliverable</a:t>
            </a:r>
          </a:p>
          <a:p>
            <a:r>
              <a:rPr lang="en-GB" sz="1350">
                <a:solidFill>
                  <a:srgbClr val="2F528F"/>
                </a:solidFill>
                <a:latin typeface="Calibri" panose="020F0502020204030204" pitchFamily="34" charset="0"/>
              </a:rPr>
              <a:t>An architectural work product that is contractually specified and in turn formally reviewed, agreed, and signed off by the stakeholders.</a:t>
            </a:r>
          </a:p>
          <a:p>
            <a:endParaRPr lang="en-GB" sz="1200">
              <a:solidFill>
                <a:srgbClr val="2F528F"/>
              </a:solidFill>
              <a:latin typeface="Calibri" panose="020F0502020204030204" pitchFamily="34" charset="0"/>
            </a:endParaRPr>
          </a:p>
        </p:txBody>
      </p:sp>
      <p:pic>
        <p:nvPicPr>
          <p:cNvPr id="6" name="Picture 5" descr="Shape&#10;&#10;Description automatically generated with low confidence">
            <a:extLst>
              <a:ext uri="{FF2B5EF4-FFF2-40B4-BE49-F238E27FC236}">
                <a16:creationId xmlns:a16="http://schemas.microsoft.com/office/drawing/2014/main" id="{93E3EE76-3082-7823-5155-2C89FD99433E}"/>
              </a:ext>
            </a:extLst>
          </p:cNvPr>
          <p:cNvPicPr>
            <a:picLocks noChangeAspect="1"/>
          </p:cNvPicPr>
          <p:nvPr/>
        </p:nvPicPr>
        <p:blipFill>
          <a:blip r:embed="rId3">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V="1">
            <a:off x="770667" y="3143295"/>
            <a:ext cx="414293" cy="414293"/>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467C67B2-437C-6261-B1D5-265FB3FBA977}"/>
              </a:ext>
            </a:extLst>
          </p:cNvPr>
          <p:cNvPicPr>
            <a:picLocks noChangeAspect="1"/>
          </p:cNvPicPr>
          <p:nvPr/>
        </p:nvPicPr>
        <p:blipFill>
          <a:blip r:embed="rId4">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78416" y="979858"/>
            <a:ext cx="414293" cy="414293"/>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035C5833-DB3E-1F93-A0AA-CD30A3D848EA}"/>
              </a:ext>
            </a:extLst>
          </p:cNvPr>
          <p:cNvPicPr>
            <a:picLocks noChangeAspect="1"/>
          </p:cNvPicPr>
          <p:nvPr/>
        </p:nvPicPr>
        <p:blipFill>
          <a:blip r:embed="rId5">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03294" y="1951065"/>
            <a:ext cx="557710" cy="557710"/>
          </a:xfrm>
          <a:prstGeom prst="rect">
            <a:avLst/>
          </a:prstGeom>
        </p:spPr>
      </p:pic>
      <p:sp>
        <p:nvSpPr>
          <p:cNvPr id="4" name="TextBox 3">
            <a:extLst>
              <a:ext uri="{FF2B5EF4-FFF2-40B4-BE49-F238E27FC236}">
                <a16:creationId xmlns:a16="http://schemas.microsoft.com/office/drawing/2014/main" id="{F5704D41-C18B-52F2-A859-5F354DC001E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3927497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098AE1B-8C0A-4239-BF0F-9D8EDF253767}"/>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04/07</a:t>
            </a:r>
          </a:p>
        </p:txBody>
      </p:sp>
      <p:sp>
        <p:nvSpPr>
          <p:cNvPr id="10" name="Footer">
            <a:extLst>
              <a:ext uri="{FF2B5EF4-FFF2-40B4-BE49-F238E27FC236}">
                <a16:creationId xmlns:a16="http://schemas.microsoft.com/office/drawing/2014/main" id="{5A2AB2C6-F3CA-47CF-AA9C-7B326463EA17}"/>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23/38</a:t>
            </a:r>
          </a:p>
        </p:txBody>
      </p:sp>
      <p:sp>
        <p:nvSpPr>
          <p:cNvPr id="3" name="Ref">
            <a:extLst>
              <a:ext uri="{FF2B5EF4-FFF2-40B4-BE49-F238E27FC236}">
                <a16:creationId xmlns:a16="http://schemas.microsoft.com/office/drawing/2014/main" id="{E87B658D-E2F8-4924-899D-F746D7888819}"/>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45 : §4.23</a:t>
            </a:r>
          </a:p>
        </p:txBody>
      </p:sp>
      <p:sp>
        <p:nvSpPr>
          <p:cNvPr id="5" name="TextBox 4">
            <a:extLst>
              <a:ext uri="{FF2B5EF4-FFF2-40B4-BE49-F238E27FC236}">
                <a16:creationId xmlns:a16="http://schemas.microsoft.com/office/drawing/2014/main" id="{49796FEA-CCA1-49BA-AC2C-2DF61D5ABA9A}"/>
              </a:ext>
            </a:extLst>
          </p:cNvPr>
          <p:cNvSpPr txBox="1"/>
          <p:nvPr/>
        </p:nvSpPr>
        <p:spPr>
          <a:xfrm>
            <a:off x="1136650" y="948350"/>
            <a:ext cx="7359650" cy="900247"/>
          </a:xfrm>
          <a:prstGeom prst="rect">
            <a:avLst/>
          </a:prstGeom>
          <a:noFill/>
        </p:spPr>
        <p:txBody>
          <a:bodyPr wrap="square">
            <a:spAutoFit/>
          </a:bodyPr>
          <a:lstStyle/>
          <a:p>
            <a:r>
              <a:rPr lang="en-GB" sz="1350" b="1">
                <a:solidFill>
                  <a:srgbClr val="2F528F"/>
                </a:solidFill>
                <a:latin typeface="Calibri" panose="020F0502020204030204" pitchFamily="34" charset="0"/>
              </a:rPr>
              <a:t>Gap</a:t>
            </a:r>
          </a:p>
          <a:p>
            <a:r>
              <a:rPr lang="en-GB" sz="1350">
                <a:solidFill>
                  <a:srgbClr val="2F528F"/>
                </a:solidFill>
                <a:latin typeface="Calibri" panose="020F0502020204030204" pitchFamily="34" charset="0"/>
              </a:rPr>
              <a:t>A statement of difference between two states. Used in the context of gap analysis, where the difference between the Baseline and Target Architecture is identified.</a:t>
            </a:r>
          </a:p>
        </p:txBody>
      </p:sp>
      <p:sp>
        <p:nvSpPr>
          <p:cNvPr id="7" name="TextBox 6">
            <a:extLst>
              <a:ext uri="{FF2B5EF4-FFF2-40B4-BE49-F238E27FC236}">
                <a16:creationId xmlns:a16="http://schemas.microsoft.com/office/drawing/2014/main" id="{06968C1C-D027-410F-9960-4AE886DE7D5E}"/>
              </a:ext>
            </a:extLst>
          </p:cNvPr>
          <p:cNvSpPr txBox="1"/>
          <p:nvPr/>
        </p:nvSpPr>
        <p:spPr>
          <a:xfrm>
            <a:off x="1136649" y="2123764"/>
            <a:ext cx="7623879" cy="692497"/>
          </a:xfrm>
          <a:prstGeom prst="rect">
            <a:avLst/>
          </a:prstGeom>
          <a:noFill/>
        </p:spPr>
        <p:txBody>
          <a:bodyPr wrap="square">
            <a:spAutoFit/>
          </a:bodyPr>
          <a:lstStyle/>
          <a:p>
            <a:r>
              <a:rPr lang="en-GB" sz="1350" b="1">
                <a:solidFill>
                  <a:srgbClr val="2F528F"/>
                </a:solidFill>
                <a:latin typeface="Calibri" panose="020F0502020204030204" pitchFamily="34" charset="0"/>
              </a:rPr>
              <a:t>Metamodel</a:t>
            </a:r>
          </a:p>
          <a:p>
            <a:r>
              <a:rPr lang="en-GB" sz="1350">
                <a:solidFill>
                  <a:srgbClr val="2F528F"/>
                </a:solidFill>
                <a:latin typeface="Calibri" panose="020F0502020204030204" pitchFamily="34" charset="0"/>
              </a:rPr>
              <a:t>A model that describes the entities used in building an Architecture Description, their characteristics, and the key relationships between those entities.</a:t>
            </a:r>
          </a:p>
        </p:txBody>
      </p:sp>
      <p:sp>
        <p:nvSpPr>
          <p:cNvPr id="9" name="TextBox 8">
            <a:extLst>
              <a:ext uri="{FF2B5EF4-FFF2-40B4-BE49-F238E27FC236}">
                <a16:creationId xmlns:a16="http://schemas.microsoft.com/office/drawing/2014/main" id="{D21FDA07-3560-475A-8D00-9E90E3C7E090}"/>
              </a:ext>
            </a:extLst>
          </p:cNvPr>
          <p:cNvSpPr txBox="1"/>
          <p:nvPr/>
        </p:nvSpPr>
        <p:spPr>
          <a:xfrm>
            <a:off x="1136648" y="3113176"/>
            <a:ext cx="7623879" cy="715581"/>
          </a:xfrm>
          <a:prstGeom prst="rect">
            <a:avLst/>
          </a:prstGeom>
          <a:noFill/>
        </p:spPr>
        <p:txBody>
          <a:bodyPr wrap="square">
            <a:spAutoFit/>
          </a:bodyPr>
          <a:lstStyle/>
          <a:p>
            <a:r>
              <a:rPr lang="en-GB" sz="1350" b="1">
                <a:solidFill>
                  <a:srgbClr val="2F528F"/>
                </a:solidFill>
                <a:latin typeface="Calibri" panose="020F0502020204030204" pitchFamily="34" charset="0"/>
              </a:rPr>
              <a:t>Modelling</a:t>
            </a:r>
          </a:p>
          <a:p>
            <a:r>
              <a:rPr lang="en-GB" sz="1350">
                <a:solidFill>
                  <a:srgbClr val="2F528F"/>
                </a:solidFill>
                <a:latin typeface="Calibri" panose="020F0502020204030204" pitchFamily="34" charset="0"/>
              </a:rPr>
              <a:t>A technique through construction of models which enables a subject to be represented in a form that enables reasoning, insight, and clarity concerning the essence of the subject matter.</a:t>
            </a:r>
          </a:p>
        </p:txBody>
      </p:sp>
      <p:pic>
        <p:nvPicPr>
          <p:cNvPr id="6" name="Picture 5" descr="Shape&#10;&#10;Description automatically generated with low confidence">
            <a:extLst>
              <a:ext uri="{FF2B5EF4-FFF2-40B4-BE49-F238E27FC236}">
                <a16:creationId xmlns:a16="http://schemas.microsoft.com/office/drawing/2014/main" id="{ED718954-4BEC-1512-9565-9178F04CEAD2}"/>
              </a:ext>
            </a:extLst>
          </p:cNvPr>
          <p:cNvPicPr>
            <a:picLocks noChangeAspect="1"/>
          </p:cNvPicPr>
          <p:nvPr/>
        </p:nvPicPr>
        <p:blipFill>
          <a:blip r:embed="rId3">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68623" y="1172249"/>
            <a:ext cx="424096" cy="424096"/>
          </a:xfrm>
          <a:prstGeom prst="rect">
            <a:avLst/>
          </a:prstGeom>
        </p:spPr>
      </p:pic>
      <p:pic>
        <p:nvPicPr>
          <p:cNvPr id="11" name="Picture 10" descr="Shape&#10;&#10;Description automatically generated with low confidence">
            <a:extLst>
              <a:ext uri="{FF2B5EF4-FFF2-40B4-BE49-F238E27FC236}">
                <a16:creationId xmlns:a16="http://schemas.microsoft.com/office/drawing/2014/main" id="{D9603841-BACC-5B85-244B-E558BA450A7D}"/>
              </a:ext>
            </a:extLst>
          </p:cNvPr>
          <p:cNvPicPr>
            <a:picLocks noChangeAspect="1"/>
          </p:cNvPicPr>
          <p:nvPr/>
        </p:nvPicPr>
        <p:blipFill>
          <a:blip r:embed="rId4">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68622" y="2200387"/>
            <a:ext cx="462667" cy="462667"/>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BC24FFAC-6D10-E06B-CDB1-4FECFB7550B7}"/>
              </a:ext>
            </a:extLst>
          </p:cNvPr>
          <p:cNvPicPr>
            <a:picLocks noChangeAspect="1"/>
          </p:cNvPicPr>
          <p:nvPr/>
        </p:nvPicPr>
        <p:blipFill>
          <a:blip r:embed="rId5">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1869" y="3303258"/>
            <a:ext cx="424096" cy="424096"/>
          </a:xfrm>
          <a:prstGeom prst="rect">
            <a:avLst/>
          </a:prstGeom>
        </p:spPr>
      </p:pic>
      <p:sp>
        <p:nvSpPr>
          <p:cNvPr id="4" name="TextBox 3">
            <a:extLst>
              <a:ext uri="{FF2B5EF4-FFF2-40B4-BE49-F238E27FC236}">
                <a16:creationId xmlns:a16="http://schemas.microsoft.com/office/drawing/2014/main" id="{BFEE2CA7-219C-EEB1-7103-9FFB0BB17E2B}"/>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2049188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E75D34B-84FB-4F47-83BA-0979C1EB17B4}"/>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05/07</a:t>
            </a:r>
          </a:p>
        </p:txBody>
      </p:sp>
      <p:sp>
        <p:nvSpPr>
          <p:cNvPr id="10" name="Footer">
            <a:extLst>
              <a:ext uri="{FF2B5EF4-FFF2-40B4-BE49-F238E27FC236}">
                <a16:creationId xmlns:a16="http://schemas.microsoft.com/office/drawing/2014/main" id="{27E79387-0B75-4233-BBD7-EA5C79AAC849}"/>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24/38</a:t>
            </a:r>
          </a:p>
        </p:txBody>
      </p:sp>
      <p:sp>
        <p:nvSpPr>
          <p:cNvPr id="3" name="Ref">
            <a:extLst>
              <a:ext uri="{FF2B5EF4-FFF2-40B4-BE49-F238E27FC236}">
                <a16:creationId xmlns:a16="http://schemas.microsoft.com/office/drawing/2014/main" id="{F98E27E7-841C-4517-9ADE-EB37F3AB5417}"/>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46 : §4.27</a:t>
            </a:r>
          </a:p>
        </p:txBody>
      </p:sp>
      <p:sp>
        <p:nvSpPr>
          <p:cNvPr id="5" name="TextBox 4">
            <a:extLst>
              <a:ext uri="{FF2B5EF4-FFF2-40B4-BE49-F238E27FC236}">
                <a16:creationId xmlns:a16="http://schemas.microsoft.com/office/drawing/2014/main" id="{B33CB655-9F81-4130-89C9-3BDC1AFFE2F1}"/>
              </a:ext>
            </a:extLst>
          </p:cNvPr>
          <p:cNvSpPr txBox="1"/>
          <p:nvPr/>
        </p:nvSpPr>
        <p:spPr>
          <a:xfrm>
            <a:off x="1028700" y="826394"/>
            <a:ext cx="7484179" cy="692497"/>
          </a:xfrm>
          <a:prstGeom prst="rect">
            <a:avLst/>
          </a:prstGeom>
          <a:noFill/>
        </p:spPr>
        <p:txBody>
          <a:bodyPr wrap="square">
            <a:spAutoFit/>
          </a:bodyPr>
          <a:lstStyle/>
          <a:p>
            <a:r>
              <a:rPr lang="en-GB" sz="1350" b="1" dirty="0">
                <a:solidFill>
                  <a:srgbClr val="2F528F"/>
                </a:solidFill>
                <a:latin typeface="Calibri" panose="020F0502020204030204" pitchFamily="34" charset="0"/>
              </a:rPr>
              <a:t>Requirement</a:t>
            </a:r>
          </a:p>
          <a:p>
            <a:r>
              <a:rPr lang="en-GB" sz="1350" dirty="0">
                <a:solidFill>
                  <a:srgbClr val="2F528F"/>
                </a:solidFill>
                <a:latin typeface="Calibri" panose="020F0502020204030204" pitchFamily="34" charset="0"/>
              </a:rPr>
              <a:t>A statement of need, which is unambiguous, testable or measurable, and necessary for acceptability.</a:t>
            </a:r>
          </a:p>
        </p:txBody>
      </p:sp>
      <p:sp>
        <p:nvSpPr>
          <p:cNvPr id="7" name="TextBox 6">
            <a:extLst>
              <a:ext uri="{FF2B5EF4-FFF2-40B4-BE49-F238E27FC236}">
                <a16:creationId xmlns:a16="http://schemas.microsoft.com/office/drawing/2014/main" id="{06DC17E2-9EDD-477D-8704-E2B127E73F5E}"/>
              </a:ext>
            </a:extLst>
          </p:cNvPr>
          <p:cNvSpPr txBox="1"/>
          <p:nvPr/>
        </p:nvSpPr>
        <p:spPr>
          <a:xfrm>
            <a:off x="1028700" y="1732673"/>
            <a:ext cx="7484179" cy="1131079"/>
          </a:xfrm>
          <a:prstGeom prst="rect">
            <a:avLst/>
          </a:prstGeom>
          <a:noFill/>
        </p:spPr>
        <p:txBody>
          <a:bodyPr wrap="square">
            <a:spAutoFit/>
          </a:bodyPr>
          <a:lstStyle/>
          <a:p>
            <a:r>
              <a:rPr lang="en-GB" sz="1350" b="1">
                <a:solidFill>
                  <a:srgbClr val="2F528F"/>
                </a:solidFill>
                <a:latin typeface="Calibri" panose="020F0502020204030204" pitchFamily="34" charset="0"/>
              </a:rPr>
              <a:t>Role</a:t>
            </a:r>
          </a:p>
          <a:p>
            <a:pPr marL="134541" indent="-134541"/>
            <a:r>
              <a:rPr lang="en-GB" sz="1350">
                <a:solidFill>
                  <a:srgbClr val="2F528F"/>
                </a:solidFill>
                <a:latin typeface="Calibri" panose="020F0502020204030204" pitchFamily="34" charset="0"/>
              </a:rPr>
              <a:t>1. The usual or expected behaviour of an actor, or the part somebody or something plays in a particular process or event. An actor may have a number of roles.</a:t>
            </a:r>
          </a:p>
          <a:p>
            <a:pPr marL="198835" indent="-198835"/>
            <a:r>
              <a:rPr lang="en-GB" sz="1350">
                <a:solidFill>
                  <a:srgbClr val="2F528F"/>
                </a:solidFill>
                <a:latin typeface="Calibri" panose="020F0502020204030204" pitchFamily="34" charset="0"/>
              </a:rPr>
              <a:t>2. The part an individual plays in an organization and the contribution they make through the application of their skills, knowledge, experience, and abilities.</a:t>
            </a:r>
          </a:p>
        </p:txBody>
      </p:sp>
      <p:sp>
        <p:nvSpPr>
          <p:cNvPr id="9" name="TextBox 8">
            <a:extLst>
              <a:ext uri="{FF2B5EF4-FFF2-40B4-BE49-F238E27FC236}">
                <a16:creationId xmlns:a16="http://schemas.microsoft.com/office/drawing/2014/main" id="{0C2BBA6E-2205-45F7-8F19-3B1BECD67F51}"/>
              </a:ext>
            </a:extLst>
          </p:cNvPr>
          <p:cNvSpPr txBox="1"/>
          <p:nvPr/>
        </p:nvSpPr>
        <p:spPr>
          <a:xfrm>
            <a:off x="1028699" y="3469948"/>
            <a:ext cx="7484179" cy="692497"/>
          </a:xfrm>
          <a:prstGeom prst="rect">
            <a:avLst/>
          </a:prstGeom>
          <a:noFill/>
        </p:spPr>
        <p:txBody>
          <a:bodyPr wrap="square">
            <a:spAutoFit/>
          </a:bodyPr>
          <a:lstStyle/>
          <a:p>
            <a:r>
              <a:rPr lang="en-GB" sz="1350" b="1" dirty="0">
                <a:solidFill>
                  <a:srgbClr val="2F528F"/>
                </a:solidFill>
                <a:latin typeface="Calibri" panose="020F0502020204030204" pitchFamily="34" charset="0"/>
              </a:rPr>
              <a:t>Segment Architecture</a:t>
            </a:r>
          </a:p>
          <a:p>
            <a:r>
              <a:rPr lang="en-GB" sz="1350" dirty="0">
                <a:solidFill>
                  <a:srgbClr val="2F528F"/>
                </a:solidFill>
                <a:latin typeface="Calibri" panose="020F0502020204030204" pitchFamily="34" charset="0"/>
              </a:rPr>
              <a:t>A detailed, formal description of areas within an enterprise, used at the program or portfolio level to organize and align change activity.</a:t>
            </a:r>
          </a:p>
        </p:txBody>
      </p:sp>
      <p:pic>
        <p:nvPicPr>
          <p:cNvPr id="6" name="Picture 5" descr="Shape&#10;&#10;Description automatically generated with low confidence">
            <a:extLst>
              <a:ext uri="{FF2B5EF4-FFF2-40B4-BE49-F238E27FC236}">
                <a16:creationId xmlns:a16="http://schemas.microsoft.com/office/drawing/2014/main" id="{96D61C09-24B7-8B18-C700-E2FF261CD83C}"/>
              </a:ext>
            </a:extLst>
          </p:cNvPr>
          <p:cNvPicPr>
            <a:picLocks noChangeAspect="1"/>
          </p:cNvPicPr>
          <p:nvPr/>
        </p:nvPicPr>
        <p:blipFill>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8963" y="958565"/>
            <a:ext cx="428156" cy="428156"/>
          </a:xfrm>
          <a:prstGeom prst="rect">
            <a:avLst/>
          </a:prstGeom>
        </p:spPr>
      </p:pic>
      <p:pic>
        <p:nvPicPr>
          <p:cNvPr id="11" name="Picture 10" descr="Shape&#10;&#10;Description automatically generated with low confidence">
            <a:extLst>
              <a:ext uri="{FF2B5EF4-FFF2-40B4-BE49-F238E27FC236}">
                <a16:creationId xmlns:a16="http://schemas.microsoft.com/office/drawing/2014/main" id="{D86C1B4E-AB91-6115-698D-D169BF02F3C8}"/>
              </a:ext>
            </a:extLst>
          </p:cNvPr>
          <p:cNvPicPr>
            <a:picLocks noChangeAspect="1"/>
          </p:cNvPicPr>
          <p:nvPr/>
        </p:nvPicPr>
        <p:blipFill>
          <a:blip r:embed="rId4">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8963" y="2143594"/>
            <a:ext cx="428156" cy="428156"/>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22F5123C-95FC-47E8-E9BE-452EDB8493B9}"/>
              </a:ext>
            </a:extLst>
          </p:cNvPr>
          <p:cNvPicPr>
            <a:picLocks noChangeAspect="1"/>
          </p:cNvPicPr>
          <p:nvPr/>
        </p:nvPicPr>
        <p:blipFill>
          <a:blip r:embed="rId5">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14135" y="3634621"/>
            <a:ext cx="428156" cy="428156"/>
          </a:xfrm>
          <a:prstGeom prst="rect">
            <a:avLst/>
          </a:prstGeom>
        </p:spPr>
      </p:pic>
      <p:sp>
        <p:nvSpPr>
          <p:cNvPr id="4" name="TextBox 3">
            <a:extLst>
              <a:ext uri="{FF2B5EF4-FFF2-40B4-BE49-F238E27FC236}">
                <a16:creationId xmlns:a16="http://schemas.microsoft.com/office/drawing/2014/main" id="{AC54586C-8206-A347-0532-92A00F00D66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2596078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5549B25-9BC1-4A13-9887-64234C6CD1F7}"/>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06/07</a:t>
            </a:r>
          </a:p>
        </p:txBody>
      </p:sp>
      <p:sp>
        <p:nvSpPr>
          <p:cNvPr id="10" name="Footer">
            <a:extLst>
              <a:ext uri="{FF2B5EF4-FFF2-40B4-BE49-F238E27FC236}">
                <a16:creationId xmlns:a16="http://schemas.microsoft.com/office/drawing/2014/main" id="{A12E1533-E939-49A2-92EF-8BD73E0FD331}"/>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25/38</a:t>
            </a:r>
          </a:p>
        </p:txBody>
      </p:sp>
      <p:sp>
        <p:nvSpPr>
          <p:cNvPr id="3" name="Ref">
            <a:extLst>
              <a:ext uri="{FF2B5EF4-FFF2-40B4-BE49-F238E27FC236}">
                <a16:creationId xmlns:a16="http://schemas.microsoft.com/office/drawing/2014/main" id="{D9CF643B-9518-4675-AC77-7743659E812E}"/>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46 : §4.31</a:t>
            </a:r>
          </a:p>
        </p:txBody>
      </p:sp>
      <p:sp>
        <p:nvSpPr>
          <p:cNvPr id="5" name="TextBox 4">
            <a:extLst>
              <a:ext uri="{FF2B5EF4-FFF2-40B4-BE49-F238E27FC236}">
                <a16:creationId xmlns:a16="http://schemas.microsoft.com/office/drawing/2014/main" id="{45460BCF-9DCF-4B90-9816-C2E8890EE1C6}"/>
              </a:ext>
            </a:extLst>
          </p:cNvPr>
          <p:cNvSpPr txBox="1"/>
          <p:nvPr/>
        </p:nvSpPr>
        <p:spPr>
          <a:xfrm>
            <a:off x="959340" y="892786"/>
            <a:ext cx="7225320" cy="692497"/>
          </a:xfrm>
          <a:prstGeom prst="rect">
            <a:avLst/>
          </a:prstGeom>
          <a:noFill/>
        </p:spPr>
        <p:txBody>
          <a:bodyPr wrap="square">
            <a:spAutoFit/>
          </a:bodyPr>
          <a:lstStyle/>
          <a:p>
            <a:r>
              <a:rPr lang="en-GB" sz="1350" b="1" dirty="0">
                <a:solidFill>
                  <a:srgbClr val="2F528F"/>
                </a:solidFill>
                <a:latin typeface="Calibri" panose="020F0502020204030204" pitchFamily="34" charset="0"/>
              </a:rPr>
              <a:t>Stakeholder</a:t>
            </a:r>
          </a:p>
          <a:p>
            <a:r>
              <a:rPr lang="en-GB" sz="1350" dirty="0">
                <a:solidFill>
                  <a:srgbClr val="2F528F"/>
                </a:solidFill>
                <a:latin typeface="Calibri" panose="020F0502020204030204" pitchFamily="34" charset="0"/>
              </a:rPr>
              <a:t>An individual, team, organization, or class thereof, having an interest in a system.</a:t>
            </a:r>
          </a:p>
        </p:txBody>
      </p:sp>
      <p:sp>
        <p:nvSpPr>
          <p:cNvPr id="7" name="TextBox 6">
            <a:extLst>
              <a:ext uri="{FF2B5EF4-FFF2-40B4-BE49-F238E27FC236}">
                <a16:creationId xmlns:a16="http://schemas.microsoft.com/office/drawing/2014/main" id="{D01CE1EA-BCF5-46CC-B62C-1038CC981509}"/>
              </a:ext>
            </a:extLst>
          </p:cNvPr>
          <p:cNvSpPr txBox="1"/>
          <p:nvPr/>
        </p:nvSpPr>
        <p:spPr>
          <a:xfrm>
            <a:off x="959340" y="1900008"/>
            <a:ext cx="7225320" cy="900247"/>
          </a:xfrm>
          <a:prstGeom prst="rect">
            <a:avLst/>
          </a:prstGeom>
          <a:noFill/>
        </p:spPr>
        <p:txBody>
          <a:bodyPr wrap="square">
            <a:spAutoFit/>
          </a:bodyPr>
          <a:lstStyle/>
          <a:p>
            <a:r>
              <a:rPr lang="en-GB" sz="1350" b="1" dirty="0">
                <a:solidFill>
                  <a:srgbClr val="2F528F"/>
                </a:solidFill>
                <a:latin typeface="Calibri" panose="020F0502020204030204" pitchFamily="34" charset="0"/>
              </a:rPr>
              <a:t>Strategic Architecture</a:t>
            </a:r>
          </a:p>
          <a:p>
            <a:r>
              <a:rPr lang="en-GB" sz="1350" dirty="0">
                <a:solidFill>
                  <a:srgbClr val="2F528F"/>
                </a:solidFill>
                <a:latin typeface="Calibri" panose="020F0502020204030204" pitchFamily="34" charset="0"/>
              </a:rPr>
              <a:t>A summary formal description of the enterprise, providing an organizing framework for operational and change activity, and an executive-level, long-term view for direction setting.</a:t>
            </a:r>
          </a:p>
        </p:txBody>
      </p:sp>
      <p:sp>
        <p:nvSpPr>
          <p:cNvPr id="9" name="TextBox 8">
            <a:extLst>
              <a:ext uri="{FF2B5EF4-FFF2-40B4-BE49-F238E27FC236}">
                <a16:creationId xmlns:a16="http://schemas.microsoft.com/office/drawing/2014/main" id="{42EAA790-2D99-48C6-87A8-C1EC873C9BFC}"/>
              </a:ext>
            </a:extLst>
          </p:cNvPr>
          <p:cNvSpPr txBox="1"/>
          <p:nvPr/>
        </p:nvSpPr>
        <p:spPr>
          <a:xfrm>
            <a:off x="959340" y="3050834"/>
            <a:ext cx="7295660" cy="692497"/>
          </a:xfrm>
          <a:prstGeom prst="rect">
            <a:avLst/>
          </a:prstGeom>
          <a:noFill/>
        </p:spPr>
        <p:txBody>
          <a:bodyPr wrap="square">
            <a:spAutoFit/>
          </a:bodyPr>
          <a:lstStyle/>
          <a:p>
            <a:r>
              <a:rPr lang="en-GB" sz="1350" b="1">
                <a:solidFill>
                  <a:srgbClr val="2F528F"/>
                </a:solidFill>
                <a:latin typeface="Calibri" panose="020F0502020204030204" pitchFamily="34" charset="0"/>
              </a:rPr>
              <a:t>Technology Architecture</a:t>
            </a:r>
          </a:p>
          <a:p>
            <a:r>
              <a:rPr lang="en-GB" sz="1350">
                <a:solidFill>
                  <a:srgbClr val="2F528F"/>
                </a:solidFill>
                <a:latin typeface="Calibri" panose="020F0502020204030204" pitchFamily="34" charset="0"/>
              </a:rPr>
              <a:t>A description of the structure and interaction of the technology services and technology components.</a:t>
            </a:r>
          </a:p>
        </p:txBody>
      </p:sp>
      <p:pic>
        <p:nvPicPr>
          <p:cNvPr id="6" name="Picture 5" descr="Shape&#10;&#10;Description automatically generated with low confidence">
            <a:extLst>
              <a:ext uri="{FF2B5EF4-FFF2-40B4-BE49-F238E27FC236}">
                <a16:creationId xmlns:a16="http://schemas.microsoft.com/office/drawing/2014/main" id="{DD080674-2BAD-844D-C353-D296CA081D24}"/>
              </a:ext>
            </a:extLst>
          </p:cNvPr>
          <p:cNvPicPr>
            <a:picLocks noChangeAspect="1"/>
          </p:cNvPicPr>
          <p:nvPr/>
        </p:nvPicPr>
        <p:blipFill>
          <a:blip r:embed="rId3">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73543" y="915200"/>
            <a:ext cx="492690" cy="492690"/>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1B0CBF42-366A-0034-836B-85C67BCF9AF1}"/>
              </a:ext>
            </a:extLst>
          </p:cNvPr>
          <p:cNvPicPr>
            <a:picLocks noChangeAspect="1"/>
          </p:cNvPicPr>
          <p:nvPr/>
        </p:nvPicPr>
        <p:blipFill>
          <a:blip r:embed="rId4">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8661" y="2103511"/>
            <a:ext cx="402454" cy="402454"/>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D9CCBEAB-58E5-865D-94AC-55E6D6BA3404}"/>
              </a:ext>
            </a:extLst>
          </p:cNvPr>
          <p:cNvPicPr>
            <a:picLocks noChangeAspect="1"/>
          </p:cNvPicPr>
          <p:nvPr/>
        </p:nvPicPr>
        <p:blipFill>
          <a:blip r:embed="rId5">
            <a:alphaModFix amt="50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8661" y="3130265"/>
            <a:ext cx="402454" cy="402454"/>
          </a:xfrm>
          <a:prstGeom prst="rect">
            <a:avLst/>
          </a:prstGeom>
        </p:spPr>
      </p:pic>
      <p:sp>
        <p:nvSpPr>
          <p:cNvPr id="4" name="TextBox 3">
            <a:extLst>
              <a:ext uri="{FF2B5EF4-FFF2-40B4-BE49-F238E27FC236}">
                <a16:creationId xmlns:a16="http://schemas.microsoft.com/office/drawing/2014/main" id="{1C5E6C96-490F-D0BA-5C3F-0F46F902737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4864660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8A6AA8A-05A4-42BD-88E5-FA3D515E8EC8}"/>
              </a:ext>
            </a:extLst>
          </p:cNvPr>
          <p:cNvSpPr>
            <a:spLocks noGrp="1"/>
          </p:cNvSpPr>
          <p:nvPr>
            <p:ph type="title"/>
          </p:nvPr>
        </p:nvSpPr>
        <p:spPr>
          <a:xfrm>
            <a:off x="165100" y="88900"/>
            <a:ext cx="7404100" cy="406400"/>
          </a:xfrm>
        </p:spPr>
        <p:txBody>
          <a:bodyPr>
            <a:normAutofit/>
          </a:bodyPr>
          <a:lstStyle/>
          <a:p>
            <a:r>
              <a:rPr lang="en-GB">
                <a:solidFill>
                  <a:srgbClr val="2F528F"/>
                </a:solidFill>
              </a:rPr>
              <a:t>Definitions – 07/07</a:t>
            </a:r>
          </a:p>
        </p:txBody>
      </p:sp>
      <p:sp>
        <p:nvSpPr>
          <p:cNvPr id="8" name="Footer">
            <a:extLst>
              <a:ext uri="{FF2B5EF4-FFF2-40B4-BE49-F238E27FC236}">
                <a16:creationId xmlns:a16="http://schemas.microsoft.com/office/drawing/2014/main" id="{F18FFD85-02A1-49E7-941D-48485A8087BF}"/>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26/38</a:t>
            </a:r>
          </a:p>
        </p:txBody>
      </p:sp>
      <p:sp>
        <p:nvSpPr>
          <p:cNvPr id="3" name="Ref">
            <a:extLst>
              <a:ext uri="{FF2B5EF4-FFF2-40B4-BE49-F238E27FC236}">
                <a16:creationId xmlns:a16="http://schemas.microsoft.com/office/drawing/2014/main" id="{EC1CB78F-A040-4914-8900-5A2927375C8B}"/>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46 : §4.33</a:t>
            </a:r>
          </a:p>
        </p:txBody>
      </p:sp>
      <p:sp>
        <p:nvSpPr>
          <p:cNvPr id="5" name="TextBox 4">
            <a:extLst>
              <a:ext uri="{FF2B5EF4-FFF2-40B4-BE49-F238E27FC236}">
                <a16:creationId xmlns:a16="http://schemas.microsoft.com/office/drawing/2014/main" id="{68FB07D8-F4C5-401B-A26B-FA92BF4DE178}"/>
              </a:ext>
            </a:extLst>
          </p:cNvPr>
          <p:cNvSpPr txBox="1"/>
          <p:nvPr/>
        </p:nvSpPr>
        <p:spPr>
          <a:xfrm>
            <a:off x="1041400" y="1318655"/>
            <a:ext cx="7035800" cy="692497"/>
          </a:xfrm>
          <a:prstGeom prst="rect">
            <a:avLst/>
          </a:prstGeom>
          <a:noFill/>
        </p:spPr>
        <p:txBody>
          <a:bodyPr wrap="square">
            <a:spAutoFit/>
          </a:bodyPr>
          <a:lstStyle/>
          <a:p>
            <a:r>
              <a:rPr lang="en-GB" sz="1350" b="1" dirty="0">
                <a:solidFill>
                  <a:srgbClr val="2F528F"/>
                </a:solidFill>
                <a:latin typeface="Calibri" panose="020F0502020204030204" pitchFamily="34" charset="0"/>
              </a:rPr>
              <a:t>Transition Architecture</a:t>
            </a:r>
          </a:p>
          <a:p>
            <a:r>
              <a:rPr lang="en-GB" sz="1350" dirty="0">
                <a:solidFill>
                  <a:srgbClr val="2F528F"/>
                </a:solidFill>
                <a:latin typeface="Calibri" panose="020F0502020204030204" pitchFamily="34" charset="0"/>
              </a:rPr>
              <a:t>A formal description of one state of the architecture at an architecturally significant point in time.</a:t>
            </a:r>
          </a:p>
        </p:txBody>
      </p:sp>
      <p:sp>
        <p:nvSpPr>
          <p:cNvPr id="7" name="TextBox 6">
            <a:extLst>
              <a:ext uri="{FF2B5EF4-FFF2-40B4-BE49-F238E27FC236}">
                <a16:creationId xmlns:a16="http://schemas.microsoft.com/office/drawing/2014/main" id="{CFECD164-64A2-4843-BF15-229A6BA0277D}"/>
              </a:ext>
            </a:extLst>
          </p:cNvPr>
          <p:cNvSpPr txBox="1"/>
          <p:nvPr/>
        </p:nvSpPr>
        <p:spPr>
          <a:xfrm>
            <a:off x="1041400" y="2468425"/>
            <a:ext cx="7035800" cy="900247"/>
          </a:xfrm>
          <a:prstGeom prst="rect">
            <a:avLst/>
          </a:prstGeom>
          <a:noFill/>
        </p:spPr>
        <p:txBody>
          <a:bodyPr wrap="square">
            <a:spAutoFit/>
          </a:bodyPr>
          <a:lstStyle/>
          <a:p>
            <a:r>
              <a:rPr lang="en-GB" sz="1350" b="1" dirty="0">
                <a:solidFill>
                  <a:srgbClr val="2F528F"/>
                </a:solidFill>
                <a:latin typeface="Calibri" panose="020F0502020204030204" pitchFamily="34" charset="0"/>
              </a:rPr>
              <a:t>Work Package</a:t>
            </a:r>
          </a:p>
          <a:p>
            <a:r>
              <a:rPr lang="en-GB" sz="1350" dirty="0">
                <a:solidFill>
                  <a:srgbClr val="2F528F"/>
                </a:solidFill>
                <a:latin typeface="Calibri" panose="020F0502020204030204" pitchFamily="34" charset="0"/>
              </a:rPr>
              <a:t>A set of actions identified to achieve one or more objectives for the business. A work package can be a part of a project, a complete project, or a program.</a:t>
            </a:r>
          </a:p>
        </p:txBody>
      </p:sp>
      <p:pic>
        <p:nvPicPr>
          <p:cNvPr id="6" name="Picture 5" descr="Shape&#10;&#10;Description automatically generated with low confidence">
            <a:extLst>
              <a:ext uri="{FF2B5EF4-FFF2-40B4-BE49-F238E27FC236}">
                <a16:creationId xmlns:a16="http://schemas.microsoft.com/office/drawing/2014/main" id="{12AAD4EC-A4AB-1238-0830-0C8B0A537374}"/>
              </a:ext>
            </a:extLst>
          </p:cNvPr>
          <p:cNvPicPr>
            <a:picLocks noChangeAspect="1"/>
          </p:cNvPicPr>
          <p:nvPr/>
        </p:nvPicPr>
        <p:blipFill>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8164" y="1387322"/>
            <a:ext cx="555164" cy="555164"/>
          </a:xfrm>
          <a:prstGeom prst="rect">
            <a:avLst/>
          </a:prstGeom>
        </p:spPr>
      </p:pic>
      <p:pic>
        <p:nvPicPr>
          <p:cNvPr id="10" name="Picture 9" descr="Shape&#10;&#10;Description automatically generated with low confidence">
            <a:extLst>
              <a:ext uri="{FF2B5EF4-FFF2-40B4-BE49-F238E27FC236}">
                <a16:creationId xmlns:a16="http://schemas.microsoft.com/office/drawing/2014/main" id="{EA032CC2-CB50-3846-AF54-08237D3804BC}"/>
              </a:ext>
            </a:extLst>
          </p:cNvPr>
          <p:cNvPicPr>
            <a:picLocks noChangeAspect="1"/>
          </p:cNvPicPr>
          <p:nvPr/>
        </p:nvPicPr>
        <p:blipFill>
          <a:blip r:embed="rId4">
            <a:alphaModFix amt="3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91982" y="2586037"/>
            <a:ext cx="481346" cy="481346"/>
          </a:xfrm>
          <a:prstGeom prst="rect">
            <a:avLst/>
          </a:prstGeom>
        </p:spPr>
      </p:pic>
      <p:sp>
        <p:nvSpPr>
          <p:cNvPr id="4" name="TextBox 3">
            <a:extLst>
              <a:ext uri="{FF2B5EF4-FFF2-40B4-BE49-F238E27FC236}">
                <a16:creationId xmlns:a16="http://schemas.microsoft.com/office/drawing/2014/main" id="{CD2FED15-511A-F081-6D9E-5E03326E176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429280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2BC9F50-C9A2-4079-BFFC-0D41D0061027}"/>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Why Enterprise Architecture? – 02/04</a:t>
            </a:r>
          </a:p>
        </p:txBody>
      </p:sp>
      <p:sp>
        <p:nvSpPr>
          <p:cNvPr id="3" name="Footer">
            <a:extLst>
              <a:ext uri="{FF2B5EF4-FFF2-40B4-BE49-F238E27FC236}">
                <a16:creationId xmlns:a16="http://schemas.microsoft.com/office/drawing/2014/main" id="{DF2B4619-8CEB-482C-821F-CE63FBC863B3}"/>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7/40</a:t>
            </a:r>
          </a:p>
        </p:txBody>
      </p:sp>
      <p:grpSp>
        <p:nvGrpSpPr>
          <p:cNvPr id="67" name="Group 66">
            <a:extLst>
              <a:ext uri="{FF2B5EF4-FFF2-40B4-BE49-F238E27FC236}">
                <a16:creationId xmlns:a16="http://schemas.microsoft.com/office/drawing/2014/main" id="{84A890EE-9FC0-45CE-B15D-F95957BDB0D9}"/>
              </a:ext>
            </a:extLst>
          </p:cNvPr>
          <p:cNvGrpSpPr/>
          <p:nvPr/>
        </p:nvGrpSpPr>
        <p:grpSpPr>
          <a:xfrm>
            <a:off x="3923035" y="725911"/>
            <a:ext cx="4904761" cy="2735714"/>
            <a:chOff x="2604527" y="1321172"/>
            <a:chExt cx="4904761" cy="3647618"/>
          </a:xfrm>
        </p:grpSpPr>
        <p:sp>
          <p:nvSpPr>
            <p:cNvPr id="9" name="Rectangle: Rounded Corners 8">
              <a:extLst>
                <a:ext uri="{FF2B5EF4-FFF2-40B4-BE49-F238E27FC236}">
                  <a16:creationId xmlns:a16="http://schemas.microsoft.com/office/drawing/2014/main" id="{5AB7D544-641D-4A62-B9A8-5F0E2EBB9DD2}"/>
                </a:ext>
              </a:extLst>
            </p:cNvPr>
            <p:cNvSpPr/>
            <p:nvPr/>
          </p:nvSpPr>
          <p:spPr>
            <a:xfrm>
              <a:off x="2604527" y="1321172"/>
              <a:ext cx="4904761" cy="3647618"/>
            </a:xfrm>
            <a:prstGeom prst="roundRect">
              <a:avLst/>
            </a:prstGeom>
            <a:solidFill>
              <a:srgbClr val="DBEEF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
          <p:nvSpPr>
            <p:cNvPr id="36" name="Rectangle: Rounded Corners 35">
              <a:extLst>
                <a:ext uri="{FF2B5EF4-FFF2-40B4-BE49-F238E27FC236}">
                  <a16:creationId xmlns:a16="http://schemas.microsoft.com/office/drawing/2014/main" id="{77E14DE0-8B83-4FE5-ABB7-8D80EADDC28C}"/>
                </a:ext>
              </a:extLst>
            </p:cNvPr>
            <p:cNvSpPr/>
            <p:nvPr/>
          </p:nvSpPr>
          <p:spPr>
            <a:xfrm>
              <a:off x="3179618" y="1686297"/>
              <a:ext cx="1967346" cy="1223158"/>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lIns="35100" rIns="35100" rtlCol="0" anchor="ctr"/>
            <a:lstStyle/>
            <a:p>
              <a:pPr algn="ctr"/>
              <a:r>
                <a:rPr lang="en-GB" sz="900">
                  <a:solidFill>
                    <a:srgbClr val="002060"/>
                  </a:solidFill>
                </a:rPr>
                <a:t>Doing the right things</a:t>
              </a:r>
            </a:p>
          </p:txBody>
        </p:sp>
        <p:sp>
          <p:nvSpPr>
            <p:cNvPr id="64" name="Rectangle: Rounded Corners 63">
              <a:extLst>
                <a:ext uri="{FF2B5EF4-FFF2-40B4-BE49-F238E27FC236}">
                  <a16:creationId xmlns:a16="http://schemas.microsoft.com/office/drawing/2014/main" id="{5F47C576-3967-4AB0-AA8A-C3423B10D425}"/>
                </a:ext>
              </a:extLst>
            </p:cNvPr>
            <p:cNvSpPr/>
            <p:nvPr/>
          </p:nvSpPr>
          <p:spPr>
            <a:xfrm>
              <a:off x="3179618" y="3061855"/>
              <a:ext cx="1967346" cy="1223158"/>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lIns="35100" rIns="35100" rtlCol="0" anchor="ctr"/>
            <a:lstStyle/>
            <a:p>
              <a:pPr algn="ctr"/>
              <a:r>
                <a:rPr lang="en-GB" sz="900">
                  <a:solidFill>
                    <a:srgbClr val="002060"/>
                  </a:solidFill>
                </a:rPr>
                <a:t>Doing things</a:t>
              </a:r>
            </a:p>
          </p:txBody>
        </p:sp>
        <p:sp>
          <p:nvSpPr>
            <p:cNvPr id="65" name="Rectangle: Rounded Corners 64">
              <a:extLst>
                <a:ext uri="{FF2B5EF4-FFF2-40B4-BE49-F238E27FC236}">
                  <a16:creationId xmlns:a16="http://schemas.microsoft.com/office/drawing/2014/main" id="{4429748B-5FB7-427A-A1B4-3F1DD6726EEB}"/>
                </a:ext>
              </a:extLst>
            </p:cNvPr>
            <p:cNvSpPr/>
            <p:nvPr/>
          </p:nvSpPr>
          <p:spPr>
            <a:xfrm>
              <a:off x="5261324" y="3061855"/>
              <a:ext cx="1967346" cy="1223158"/>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lIns="35100" rIns="35100" rtlCol="0" anchor="ctr"/>
            <a:lstStyle/>
            <a:p>
              <a:pPr algn="ctr"/>
              <a:r>
                <a:rPr lang="en-GB" sz="900">
                  <a:solidFill>
                    <a:srgbClr val="002060"/>
                  </a:solidFill>
                </a:rPr>
                <a:t>Doing things right</a:t>
              </a:r>
            </a:p>
          </p:txBody>
        </p:sp>
        <p:sp>
          <p:nvSpPr>
            <p:cNvPr id="66" name="Rectangle: Rounded Corners 65">
              <a:extLst>
                <a:ext uri="{FF2B5EF4-FFF2-40B4-BE49-F238E27FC236}">
                  <a16:creationId xmlns:a16="http://schemas.microsoft.com/office/drawing/2014/main" id="{77E39C01-6C53-4493-828C-EFEEE244EA1B}"/>
                </a:ext>
              </a:extLst>
            </p:cNvPr>
            <p:cNvSpPr/>
            <p:nvPr/>
          </p:nvSpPr>
          <p:spPr>
            <a:xfrm>
              <a:off x="5268253" y="1686297"/>
              <a:ext cx="1967346" cy="1223158"/>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lIns="35100" rIns="35100" rtlCol="0" anchor="ctr"/>
            <a:lstStyle/>
            <a:p>
              <a:pPr algn="ctr"/>
              <a:r>
                <a:rPr lang="en-GB" sz="900">
                  <a:solidFill>
                    <a:srgbClr val="002060"/>
                  </a:solidFill>
                </a:rPr>
                <a:t>Doing the right things right</a:t>
              </a:r>
            </a:p>
          </p:txBody>
        </p:sp>
        <p:cxnSp>
          <p:nvCxnSpPr>
            <p:cNvPr id="55" name="Straight Arrow Connector 54">
              <a:extLst>
                <a:ext uri="{FF2B5EF4-FFF2-40B4-BE49-F238E27FC236}">
                  <a16:creationId xmlns:a16="http://schemas.microsoft.com/office/drawing/2014/main" id="{75B84567-1E5D-470C-8F70-0657F124EA22}"/>
                </a:ext>
              </a:extLst>
            </p:cNvPr>
            <p:cNvCxnSpPr>
              <a:cxnSpLocks/>
            </p:cNvCxnSpPr>
            <p:nvPr/>
          </p:nvCxnSpPr>
          <p:spPr>
            <a:xfrm>
              <a:off x="3034145" y="1686297"/>
              <a:ext cx="0" cy="2598716"/>
            </a:xfrm>
            <a:prstGeom prst="straightConnector1">
              <a:avLst/>
            </a:prstGeom>
            <a:ln w="15875">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4FB5796D-D3FB-4848-A42F-8F7E7476D56B}"/>
                </a:ext>
              </a:extLst>
            </p:cNvPr>
            <p:cNvCxnSpPr>
              <a:cxnSpLocks/>
            </p:cNvCxnSpPr>
            <p:nvPr/>
          </p:nvCxnSpPr>
          <p:spPr>
            <a:xfrm flipH="1">
              <a:off x="3082634" y="4384964"/>
              <a:ext cx="4201454" cy="0"/>
            </a:xfrm>
            <a:prstGeom prst="straightConnector1">
              <a:avLst/>
            </a:prstGeom>
            <a:ln w="15875">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C39093DE-C94D-487C-A6FC-348760D59D64}"/>
                </a:ext>
              </a:extLst>
            </p:cNvPr>
            <p:cNvSpPr txBox="1"/>
            <p:nvPr/>
          </p:nvSpPr>
          <p:spPr>
            <a:xfrm>
              <a:off x="3715737" y="4421378"/>
              <a:ext cx="3155031" cy="369332"/>
            </a:xfrm>
            <a:prstGeom prst="rect">
              <a:avLst/>
            </a:prstGeom>
            <a:noFill/>
          </p:spPr>
          <p:txBody>
            <a:bodyPr wrap="none" tIns="0" bIns="0" rtlCol="0">
              <a:spAutoFit/>
            </a:bodyPr>
            <a:lstStyle/>
            <a:p>
              <a:pPr algn="ctr"/>
              <a:r>
                <a:rPr lang="en-GB" sz="900"/>
                <a:t>Low                                                                                                    High</a:t>
              </a:r>
              <a:br>
                <a:rPr lang="en-GB" sz="900"/>
              </a:br>
              <a:r>
                <a:rPr lang="en-GB" sz="900" b="1"/>
                <a:t>Effectiveness</a:t>
              </a:r>
              <a:r>
                <a:rPr lang="en-GB" sz="900"/>
                <a:t> </a:t>
              </a:r>
            </a:p>
          </p:txBody>
        </p:sp>
        <p:sp>
          <p:nvSpPr>
            <p:cNvPr id="80" name="TextBox 79">
              <a:extLst>
                <a:ext uri="{FF2B5EF4-FFF2-40B4-BE49-F238E27FC236}">
                  <a16:creationId xmlns:a16="http://schemas.microsoft.com/office/drawing/2014/main" id="{942C3D46-9F7C-4C91-8710-CCBF8099594A}"/>
                </a:ext>
              </a:extLst>
            </p:cNvPr>
            <p:cNvSpPr txBox="1"/>
            <p:nvPr/>
          </p:nvSpPr>
          <p:spPr>
            <a:xfrm rot="16200000">
              <a:off x="1507049" y="2902572"/>
              <a:ext cx="2667825" cy="276999"/>
            </a:xfrm>
            <a:prstGeom prst="rect">
              <a:avLst/>
            </a:prstGeom>
            <a:noFill/>
          </p:spPr>
          <p:txBody>
            <a:bodyPr wrap="none" tIns="0" bIns="0" rtlCol="0">
              <a:spAutoFit/>
            </a:bodyPr>
            <a:lstStyle/>
            <a:p>
              <a:pPr algn="ctr"/>
              <a:r>
                <a:rPr lang="en-GB" sz="900" b="1"/>
                <a:t>Efficiency</a:t>
              </a:r>
              <a:r>
                <a:rPr lang="en-GB" sz="900"/>
                <a:t> </a:t>
              </a:r>
              <a:br>
                <a:rPr lang="en-GB" sz="900"/>
              </a:br>
              <a:r>
                <a:rPr lang="en-GB" sz="900"/>
                <a:t>Low                                                       High</a:t>
              </a:r>
            </a:p>
          </p:txBody>
        </p:sp>
      </p:grpSp>
      <p:sp>
        <p:nvSpPr>
          <p:cNvPr id="68" name="TextBox 67">
            <a:extLst>
              <a:ext uri="{FF2B5EF4-FFF2-40B4-BE49-F238E27FC236}">
                <a16:creationId xmlns:a16="http://schemas.microsoft.com/office/drawing/2014/main" id="{2AADEDE6-092A-4CF3-A711-DD05D4DCD690}"/>
              </a:ext>
            </a:extLst>
          </p:cNvPr>
          <p:cNvSpPr txBox="1"/>
          <p:nvPr/>
        </p:nvSpPr>
        <p:spPr>
          <a:xfrm>
            <a:off x="795812" y="923669"/>
            <a:ext cx="2453904" cy="923330"/>
          </a:xfrm>
          <a:prstGeom prst="rect">
            <a:avLst/>
          </a:prstGeom>
          <a:noFill/>
        </p:spPr>
        <p:txBody>
          <a:bodyPr wrap="square" rtlCol="0">
            <a:spAutoFit/>
          </a:bodyPr>
          <a:lstStyle/>
          <a:p>
            <a:pPr marL="214313" indent="-214313">
              <a:buFont typeface="Arial" panose="020B0604020202020204" pitchFamily="34" charset="0"/>
              <a:buChar char="•"/>
            </a:pPr>
            <a:r>
              <a:rPr lang="en-GB" sz="1350">
                <a:solidFill>
                  <a:srgbClr val="2F528F"/>
                </a:solidFill>
                <a:latin typeface="Calibri" panose="020F0502020204030204" pitchFamily="34" charset="0"/>
              </a:rPr>
              <a:t>Max output for min input</a:t>
            </a:r>
          </a:p>
          <a:p>
            <a:pPr marL="214313" indent="-214313">
              <a:buFont typeface="Arial" panose="020B0604020202020204" pitchFamily="34" charset="0"/>
              <a:buChar char="•"/>
            </a:pPr>
            <a:r>
              <a:rPr lang="en-GB" sz="1350">
                <a:solidFill>
                  <a:srgbClr val="2F528F"/>
                </a:solidFill>
                <a:latin typeface="Calibri" panose="020F0502020204030204" pitchFamily="34" charset="0"/>
              </a:rPr>
              <a:t>Considers the present state</a:t>
            </a:r>
          </a:p>
          <a:p>
            <a:pPr marL="214313" indent="-214313">
              <a:buFont typeface="Arial" panose="020B0604020202020204" pitchFamily="34" charset="0"/>
              <a:buChar char="•"/>
            </a:pPr>
            <a:r>
              <a:rPr lang="en-GB" sz="1350">
                <a:solidFill>
                  <a:srgbClr val="2F528F"/>
                </a:solidFill>
                <a:latin typeface="Calibri" panose="020F0502020204030204" pitchFamily="34" charset="0"/>
              </a:rPr>
              <a:t>Consistent method</a:t>
            </a:r>
          </a:p>
          <a:p>
            <a:pPr marL="214313" indent="-214313">
              <a:buFont typeface="Arial" panose="020B0604020202020204" pitchFamily="34" charset="0"/>
              <a:buChar char="•"/>
            </a:pPr>
            <a:r>
              <a:rPr lang="en-GB" sz="1350">
                <a:solidFill>
                  <a:srgbClr val="2F528F"/>
                </a:solidFill>
                <a:latin typeface="Calibri" panose="020F0502020204030204" pitchFamily="34" charset="0"/>
              </a:rPr>
              <a:t>Focus on process</a:t>
            </a:r>
          </a:p>
        </p:txBody>
      </p:sp>
      <p:sp>
        <p:nvSpPr>
          <p:cNvPr id="83" name="TextBox 82">
            <a:extLst>
              <a:ext uri="{FF2B5EF4-FFF2-40B4-BE49-F238E27FC236}">
                <a16:creationId xmlns:a16="http://schemas.microsoft.com/office/drawing/2014/main" id="{258D9607-F515-4883-8747-5B4E8D3E53D7}"/>
              </a:ext>
            </a:extLst>
          </p:cNvPr>
          <p:cNvSpPr txBox="1"/>
          <p:nvPr/>
        </p:nvSpPr>
        <p:spPr>
          <a:xfrm>
            <a:off x="5034245" y="3653353"/>
            <a:ext cx="3191847" cy="923330"/>
          </a:xfrm>
          <a:prstGeom prst="rect">
            <a:avLst/>
          </a:prstGeom>
          <a:noFill/>
        </p:spPr>
        <p:txBody>
          <a:bodyPr wrap="square" rtlCol="0">
            <a:spAutoFit/>
          </a:bodyPr>
          <a:lstStyle/>
          <a:p>
            <a:pPr marL="214313" indent="-214313">
              <a:buFont typeface="Arial" panose="020B0604020202020204" pitchFamily="34" charset="0"/>
              <a:buChar char="•"/>
            </a:pPr>
            <a:r>
              <a:rPr lang="en-GB" sz="1350">
                <a:solidFill>
                  <a:srgbClr val="2F528F"/>
                </a:solidFill>
                <a:latin typeface="Calibri" panose="020F0502020204030204" pitchFamily="34" charset="0"/>
              </a:rPr>
              <a:t>Compare measured vs. desired output</a:t>
            </a:r>
          </a:p>
          <a:p>
            <a:pPr marL="214313" indent="-214313">
              <a:buFont typeface="Arial" panose="020B0604020202020204" pitchFamily="34" charset="0"/>
              <a:buChar char="•"/>
            </a:pPr>
            <a:r>
              <a:rPr lang="en-GB" sz="1350">
                <a:solidFill>
                  <a:srgbClr val="2F528F"/>
                </a:solidFill>
                <a:latin typeface="Calibri" panose="020F0502020204030204" pitchFamily="34" charset="0"/>
              </a:rPr>
              <a:t>Considers the long term</a:t>
            </a:r>
          </a:p>
          <a:p>
            <a:pPr marL="214313" indent="-214313">
              <a:buFont typeface="Arial" panose="020B0604020202020204" pitchFamily="34" charset="0"/>
              <a:buChar char="•"/>
            </a:pPr>
            <a:r>
              <a:rPr lang="en-GB" sz="1350">
                <a:solidFill>
                  <a:srgbClr val="2F528F"/>
                </a:solidFill>
                <a:latin typeface="Calibri" panose="020F0502020204030204" pitchFamily="34" charset="0"/>
              </a:rPr>
              <a:t>Innovative ways of working</a:t>
            </a:r>
          </a:p>
          <a:p>
            <a:pPr marL="214313" indent="-214313">
              <a:buFont typeface="Arial" panose="020B0604020202020204" pitchFamily="34" charset="0"/>
              <a:buChar char="•"/>
            </a:pPr>
            <a:r>
              <a:rPr lang="en-GB" sz="1350">
                <a:solidFill>
                  <a:srgbClr val="2F528F"/>
                </a:solidFill>
                <a:latin typeface="Calibri" panose="020F0502020204030204" pitchFamily="34" charset="0"/>
              </a:rPr>
              <a:t>Focuses on result</a:t>
            </a:r>
          </a:p>
        </p:txBody>
      </p:sp>
      <p:sp>
        <p:nvSpPr>
          <p:cNvPr id="69" name="TextBox 68">
            <a:extLst>
              <a:ext uri="{FF2B5EF4-FFF2-40B4-BE49-F238E27FC236}">
                <a16:creationId xmlns:a16="http://schemas.microsoft.com/office/drawing/2014/main" id="{6A850A03-F981-4B10-A544-59536217C302}"/>
              </a:ext>
            </a:extLst>
          </p:cNvPr>
          <p:cNvSpPr txBox="1"/>
          <p:nvPr/>
        </p:nvSpPr>
        <p:spPr>
          <a:xfrm>
            <a:off x="712591" y="4457446"/>
            <a:ext cx="1619354" cy="288669"/>
          </a:xfrm>
          <a:prstGeom prst="rect">
            <a:avLst/>
          </a:prstGeom>
          <a:noFill/>
        </p:spPr>
        <p:txBody>
          <a:bodyPr wrap="none" rtlCol="0">
            <a:spAutoFit/>
          </a:bodyPr>
          <a:lstStyle/>
          <a:p>
            <a:pPr algn="ctr"/>
            <a:r>
              <a:rPr lang="en-GB" sz="638">
                <a:solidFill>
                  <a:schemeClr val="bg1">
                    <a:lumMod val="75000"/>
                  </a:schemeClr>
                </a:solidFill>
                <a:latin typeface="Calibri" panose="020F0502020204030204" pitchFamily="34" charset="0"/>
              </a:rPr>
              <a:t>Image courtesy of Oriental </a:t>
            </a:r>
            <a:br>
              <a:rPr lang="en-GB" sz="638">
                <a:solidFill>
                  <a:schemeClr val="bg1">
                    <a:lumMod val="75000"/>
                  </a:schemeClr>
                </a:solidFill>
                <a:latin typeface="Calibri" panose="020F0502020204030204" pitchFamily="34" charset="0"/>
              </a:rPr>
            </a:br>
            <a:r>
              <a:rPr lang="en-GB" sz="638">
                <a:solidFill>
                  <a:schemeClr val="bg1">
                    <a:lumMod val="75000"/>
                  </a:schemeClr>
                </a:solidFill>
                <a:latin typeface="Calibri" panose="020F0502020204030204" pitchFamily="34" charset="0"/>
              </a:rPr>
              <a:t>Outpost-https://www.orientaloutpost.com</a:t>
            </a:r>
          </a:p>
        </p:txBody>
      </p:sp>
      <p:pic>
        <p:nvPicPr>
          <p:cNvPr id="71" name="Picture 70">
            <a:extLst>
              <a:ext uri="{FF2B5EF4-FFF2-40B4-BE49-F238E27FC236}">
                <a16:creationId xmlns:a16="http://schemas.microsoft.com/office/drawing/2014/main" id="{27C26A5F-DC4E-4CB2-A626-6342433DE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812" y="2275368"/>
            <a:ext cx="1354137" cy="2188142"/>
          </a:xfrm>
          <a:prstGeom prst="rect">
            <a:avLst/>
          </a:prstGeom>
          <a:ln>
            <a:solidFill>
              <a:srgbClr val="002060"/>
            </a:solidFill>
          </a:ln>
        </p:spPr>
      </p:pic>
      <p:sp>
        <p:nvSpPr>
          <p:cNvPr id="4" name="TextBox 3">
            <a:extLst>
              <a:ext uri="{FF2B5EF4-FFF2-40B4-BE49-F238E27FC236}">
                <a16:creationId xmlns:a16="http://schemas.microsoft.com/office/drawing/2014/main" id="{E633173D-3CBE-142C-A339-BE7DBE9D104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3050101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BA6812CC-983D-4C7C-EB0D-C31E98CF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8334" y="598867"/>
            <a:ext cx="2714924" cy="3610435"/>
          </a:xfrm>
          <a:prstGeom prst="rect">
            <a:avLst/>
          </a:prstGeom>
        </p:spPr>
      </p:pic>
      <p:sp>
        <p:nvSpPr>
          <p:cNvPr id="2" name="Title">
            <a:extLst>
              <a:ext uri="{FF2B5EF4-FFF2-40B4-BE49-F238E27FC236}">
                <a16:creationId xmlns:a16="http://schemas.microsoft.com/office/drawing/2014/main" id="{6463AE05-1CA0-4146-BC68-830A6C425DF0}"/>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01/06</a:t>
            </a:r>
          </a:p>
        </p:txBody>
      </p:sp>
      <p:sp>
        <p:nvSpPr>
          <p:cNvPr id="4" name="Footer">
            <a:extLst>
              <a:ext uri="{FF2B5EF4-FFF2-40B4-BE49-F238E27FC236}">
                <a16:creationId xmlns:a16="http://schemas.microsoft.com/office/drawing/2014/main" id="{31B3E91E-E4BC-455B-898F-F203DC6FCDF9}"/>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27/38</a:t>
            </a:r>
          </a:p>
        </p:txBody>
      </p:sp>
      <p:sp>
        <p:nvSpPr>
          <p:cNvPr id="3" name="Ref">
            <a:extLst>
              <a:ext uri="{FF2B5EF4-FFF2-40B4-BE49-F238E27FC236}">
                <a16:creationId xmlns:a16="http://schemas.microsoft.com/office/drawing/2014/main" id="{A1B37E43-CC96-4868-B11E-1381F2E4B1D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16 : §3.4</a:t>
            </a:r>
          </a:p>
        </p:txBody>
      </p:sp>
      <p:sp>
        <p:nvSpPr>
          <p:cNvPr id="7" name="TextBox 6">
            <a:extLst>
              <a:ext uri="{FF2B5EF4-FFF2-40B4-BE49-F238E27FC236}">
                <a16:creationId xmlns:a16="http://schemas.microsoft.com/office/drawing/2014/main" id="{683E3714-0BC6-4EFA-8541-31557D549B1A}"/>
              </a:ext>
            </a:extLst>
          </p:cNvPr>
          <p:cNvSpPr txBox="1"/>
          <p:nvPr/>
        </p:nvSpPr>
        <p:spPr>
          <a:xfrm>
            <a:off x="183923" y="1544546"/>
            <a:ext cx="5138693" cy="2054408"/>
          </a:xfrm>
          <a:prstGeom prst="rect">
            <a:avLst/>
          </a:prstGeom>
          <a:noFill/>
        </p:spPr>
        <p:txBody>
          <a:bodyPr wrap="square">
            <a:spAutoFit/>
          </a:bodyPr>
          <a:lstStyle/>
          <a:p>
            <a:pPr marL="214313" indent="-214313">
              <a:buFont typeface="Courier New" panose="02070309020205020404" pitchFamily="49" charset="0"/>
              <a:buChar char="o"/>
            </a:pPr>
            <a:r>
              <a:rPr lang="en-GB" sz="1500">
                <a:solidFill>
                  <a:srgbClr val="2F528F"/>
                </a:solidFill>
                <a:latin typeface="Calibri" panose="020F0502020204030204" pitchFamily="34" charset="0"/>
              </a:rPr>
              <a:t>A tested and repeatable process for developing architectures</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pPr marL="214313" indent="-214313" defTabSz="335756">
              <a:buFont typeface="Courier New" panose="02070309020205020404" pitchFamily="49" charset="0"/>
              <a:buChar char="o"/>
              <a:tabLst>
                <a:tab pos="269081" algn="l"/>
              </a:tabLst>
            </a:pPr>
            <a:r>
              <a:rPr lang="en-GB" sz="1350">
                <a:solidFill>
                  <a:srgbClr val="2F528F"/>
                </a:solidFill>
                <a:latin typeface="Calibri" panose="020F0502020204030204" pitchFamily="34" charset="0"/>
              </a:rPr>
              <a:t>Carried out within an iterative cycle</a:t>
            </a:r>
            <a:br>
              <a:rPr lang="en-GB" sz="1500">
                <a:solidFill>
                  <a:srgbClr val="2F528F"/>
                </a:solidFill>
                <a:latin typeface="Calibri" panose="020F0502020204030204" pitchFamily="34" charset="0"/>
              </a:rPr>
            </a:br>
            <a:endParaRPr lang="en-GB" sz="15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500">
                <a:solidFill>
                  <a:srgbClr val="2F528F"/>
                </a:solidFill>
                <a:latin typeface="Calibri" panose="020F0502020204030204" pitchFamily="34" charset="0"/>
              </a:rPr>
              <a:t>Allows organizations to transform their enterprises:</a:t>
            </a:r>
          </a:p>
          <a:p>
            <a:pPr marL="335756" indent="-214313">
              <a:buFont typeface="Arial" panose="020B0604020202020204" pitchFamily="34" charset="0"/>
              <a:buChar char="•"/>
            </a:pPr>
            <a:r>
              <a:rPr lang="en-GB" sz="1350">
                <a:solidFill>
                  <a:srgbClr val="2F528F"/>
                </a:solidFill>
                <a:latin typeface="Calibri" panose="020F0502020204030204" pitchFamily="34" charset="0"/>
              </a:rPr>
              <a:t>in a controlled manner</a:t>
            </a:r>
          </a:p>
          <a:p>
            <a:pPr marL="335756" indent="-214313">
              <a:buFont typeface="Arial" panose="020B0604020202020204" pitchFamily="34" charset="0"/>
              <a:buChar char="•"/>
            </a:pPr>
            <a:r>
              <a:rPr lang="en-GB" sz="1350">
                <a:solidFill>
                  <a:srgbClr val="2F528F"/>
                </a:solidFill>
                <a:latin typeface="Calibri" panose="020F0502020204030204" pitchFamily="34" charset="0"/>
              </a:rPr>
              <a:t>in response to business goals and opportunities</a:t>
            </a:r>
          </a:p>
        </p:txBody>
      </p:sp>
      <p:sp>
        <p:nvSpPr>
          <p:cNvPr id="6" name="TextBox 5">
            <a:extLst>
              <a:ext uri="{FF2B5EF4-FFF2-40B4-BE49-F238E27FC236}">
                <a16:creationId xmlns:a16="http://schemas.microsoft.com/office/drawing/2014/main" id="{FAB92696-03C9-4644-8EA8-FFA1B56E6BF8}"/>
              </a:ext>
            </a:extLst>
          </p:cNvPr>
          <p:cNvSpPr txBox="1"/>
          <p:nvPr/>
        </p:nvSpPr>
        <p:spPr>
          <a:xfrm>
            <a:off x="5083412" y="4372702"/>
            <a:ext cx="2588850" cy="300082"/>
          </a:xfrm>
          <a:prstGeom prst="rect">
            <a:avLst/>
          </a:prstGeom>
          <a:noFill/>
        </p:spPr>
        <p:txBody>
          <a:bodyPr wrap="none" rtlCol="0">
            <a:spAutoFit/>
          </a:bodyPr>
          <a:lstStyle/>
          <a:p>
            <a:pPr algn="ctr"/>
            <a:r>
              <a:rPr lang="en-GB" sz="1350"/>
              <a:t>The Standard TOGAF® ‘crop-circle’</a:t>
            </a:r>
          </a:p>
        </p:txBody>
      </p:sp>
      <p:sp>
        <p:nvSpPr>
          <p:cNvPr id="5" name="TextBox 4">
            <a:extLst>
              <a:ext uri="{FF2B5EF4-FFF2-40B4-BE49-F238E27FC236}">
                <a16:creationId xmlns:a16="http://schemas.microsoft.com/office/drawing/2014/main" id="{32BB19AA-A9DC-8C4A-9954-6C2BD40418C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2386256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463AE05-1CA0-4146-BC68-830A6C425DF0}"/>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02/06</a:t>
            </a:r>
          </a:p>
        </p:txBody>
      </p:sp>
      <p:sp>
        <p:nvSpPr>
          <p:cNvPr id="5" name="Footer">
            <a:extLst>
              <a:ext uri="{FF2B5EF4-FFF2-40B4-BE49-F238E27FC236}">
                <a16:creationId xmlns:a16="http://schemas.microsoft.com/office/drawing/2014/main" id="{3FE8FAB7-951C-4853-8AD6-AA78103BB948}"/>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28/38</a:t>
            </a:r>
          </a:p>
        </p:txBody>
      </p:sp>
      <p:sp>
        <p:nvSpPr>
          <p:cNvPr id="3" name="Ref">
            <a:extLst>
              <a:ext uri="{FF2B5EF4-FFF2-40B4-BE49-F238E27FC236}">
                <a16:creationId xmlns:a16="http://schemas.microsoft.com/office/drawing/2014/main" id="{A1B37E43-CC96-4868-B11E-1381F2E4B1D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16 : §3.4</a:t>
            </a:r>
          </a:p>
        </p:txBody>
      </p:sp>
      <p:grpSp>
        <p:nvGrpSpPr>
          <p:cNvPr id="19" name="Group 18">
            <a:extLst>
              <a:ext uri="{FF2B5EF4-FFF2-40B4-BE49-F238E27FC236}">
                <a16:creationId xmlns:a16="http://schemas.microsoft.com/office/drawing/2014/main" id="{9786E214-FD86-ED1A-2A7D-06BF849CAD9E}"/>
              </a:ext>
            </a:extLst>
          </p:cNvPr>
          <p:cNvGrpSpPr/>
          <p:nvPr/>
        </p:nvGrpSpPr>
        <p:grpSpPr>
          <a:xfrm>
            <a:off x="397240" y="595632"/>
            <a:ext cx="3777521" cy="4133985"/>
            <a:chOff x="364755" y="761671"/>
            <a:chExt cx="4509587" cy="5483784"/>
          </a:xfrm>
        </p:grpSpPr>
        <p:sp>
          <p:nvSpPr>
            <p:cNvPr id="39" name="Oval 38">
              <a:extLst>
                <a:ext uri="{FF2B5EF4-FFF2-40B4-BE49-F238E27FC236}">
                  <a16:creationId xmlns:a16="http://schemas.microsoft.com/office/drawing/2014/main" id="{D8F8A5CC-A62E-1DA1-731A-A6F933BCD46C}"/>
                </a:ext>
              </a:extLst>
            </p:cNvPr>
            <p:cNvSpPr/>
            <p:nvPr/>
          </p:nvSpPr>
          <p:spPr>
            <a:xfrm>
              <a:off x="1094550" y="2546558"/>
              <a:ext cx="3307977" cy="323887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cxnSp>
          <p:nvCxnSpPr>
            <p:cNvPr id="40" name="Straight Arrow Connector 39">
              <a:extLst>
                <a:ext uri="{FF2B5EF4-FFF2-40B4-BE49-F238E27FC236}">
                  <a16:creationId xmlns:a16="http://schemas.microsoft.com/office/drawing/2014/main" id="{EB2FBC31-605D-1F6B-9162-61F5362C367B}"/>
                </a:ext>
              </a:extLst>
            </p:cNvPr>
            <p:cNvCxnSpPr>
              <a:cxnSpLocks/>
            </p:cNvCxnSpPr>
            <p:nvPr/>
          </p:nvCxnSpPr>
          <p:spPr>
            <a:xfrm>
              <a:off x="2012596" y="3414803"/>
              <a:ext cx="340608" cy="340713"/>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7AA0755-4DCF-5DE4-6C3B-D06BA15A13A6}"/>
                </a:ext>
              </a:extLst>
            </p:cNvPr>
            <p:cNvCxnSpPr>
              <a:cxnSpLocks/>
            </p:cNvCxnSpPr>
            <p:nvPr/>
          </p:nvCxnSpPr>
          <p:spPr>
            <a:xfrm flipV="1">
              <a:off x="1713963" y="4165997"/>
              <a:ext cx="493061" cy="121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4394326-5E35-4A94-E632-EB915C06CE3B}"/>
                </a:ext>
              </a:extLst>
            </p:cNvPr>
            <p:cNvCxnSpPr>
              <a:cxnSpLocks/>
            </p:cNvCxnSpPr>
            <p:nvPr/>
          </p:nvCxnSpPr>
          <p:spPr>
            <a:xfrm>
              <a:off x="3201771" y="4609819"/>
              <a:ext cx="330762" cy="34791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432E2FC1-1BA6-1E02-7965-9FF3943BF8E5}"/>
                </a:ext>
              </a:extLst>
            </p:cNvPr>
            <p:cNvCxnSpPr>
              <a:cxnSpLocks/>
            </p:cNvCxnSpPr>
            <p:nvPr/>
          </p:nvCxnSpPr>
          <p:spPr>
            <a:xfrm flipH="1">
              <a:off x="2007589" y="4595530"/>
              <a:ext cx="321800" cy="33932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1C46332-1672-B00A-F635-E56D739F8C8A}"/>
                </a:ext>
              </a:extLst>
            </p:cNvPr>
            <p:cNvCxnSpPr>
              <a:cxnSpLocks/>
            </p:cNvCxnSpPr>
            <p:nvPr/>
          </p:nvCxnSpPr>
          <p:spPr>
            <a:xfrm flipH="1" flipV="1">
              <a:off x="2789443" y="3084040"/>
              <a:ext cx="9475" cy="47450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D04D2610-41C1-808F-D8D0-EBDFC8A96FF9}"/>
                </a:ext>
              </a:extLst>
            </p:cNvPr>
            <p:cNvCxnSpPr>
              <a:cxnSpLocks/>
            </p:cNvCxnSpPr>
            <p:nvPr/>
          </p:nvCxnSpPr>
          <p:spPr>
            <a:xfrm flipV="1">
              <a:off x="3192245" y="3363150"/>
              <a:ext cx="311815" cy="363788"/>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B2B0905-9040-7559-1DA0-80A0CE6382A3}"/>
                </a:ext>
              </a:extLst>
            </p:cNvPr>
            <p:cNvCxnSpPr>
              <a:cxnSpLocks/>
            </p:cNvCxnSpPr>
            <p:nvPr/>
          </p:nvCxnSpPr>
          <p:spPr>
            <a:xfrm>
              <a:off x="3409865" y="4165997"/>
              <a:ext cx="474111" cy="121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98E3BCC-8773-3A47-4026-991A97803AF7}"/>
                </a:ext>
              </a:extLst>
            </p:cNvPr>
            <p:cNvCxnSpPr>
              <a:cxnSpLocks/>
            </p:cNvCxnSpPr>
            <p:nvPr/>
          </p:nvCxnSpPr>
          <p:spPr>
            <a:xfrm>
              <a:off x="2832379" y="4806994"/>
              <a:ext cx="0" cy="44606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F44D82F-39E5-159C-6A74-A4DCB2567B28}"/>
                </a:ext>
              </a:extLst>
            </p:cNvPr>
            <p:cNvCxnSpPr>
              <a:cxnSpLocks/>
            </p:cNvCxnSpPr>
            <p:nvPr/>
          </p:nvCxnSpPr>
          <p:spPr>
            <a:xfrm>
              <a:off x="2787536" y="1738825"/>
              <a:ext cx="0" cy="36806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44DAD9F-7101-4006-B923-AC905CBB7A96}"/>
                </a:ext>
              </a:extLst>
            </p:cNvPr>
            <p:cNvGrpSpPr/>
            <p:nvPr/>
          </p:nvGrpSpPr>
          <p:grpSpPr>
            <a:xfrm>
              <a:off x="364755" y="761671"/>
              <a:ext cx="4509587" cy="5483784"/>
              <a:chOff x="4535801" y="824752"/>
              <a:chExt cx="4509587" cy="5483784"/>
            </a:xfrm>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p:grpSpPr>
          <p:sp>
            <p:nvSpPr>
              <p:cNvPr id="44" name="Oval 43">
                <a:extLst>
                  <a:ext uri="{FF2B5EF4-FFF2-40B4-BE49-F238E27FC236}">
                    <a16:creationId xmlns:a16="http://schemas.microsoft.com/office/drawing/2014/main" id="{1E411D4E-A3C8-4C18-94EE-71A05DA7B582}"/>
                  </a:ext>
                </a:extLst>
              </p:cNvPr>
              <p:cNvSpPr/>
              <p:nvPr/>
            </p:nvSpPr>
            <p:spPr>
              <a:xfrm>
                <a:off x="5313830" y="2624879"/>
                <a:ext cx="3307977" cy="3238875"/>
              </a:xfrm>
              <a:prstGeom prst="ellipse">
                <a:avLst/>
              </a:prstGeom>
              <a:no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8BFB208C-A96B-4599-9989-FD65652A344B}"/>
                  </a:ext>
                </a:extLst>
              </p:cNvPr>
              <p:cNvSpPr/>
              <p:nvPr/>
            </p:nvSpPr>
            <p:spPr>
              <a:xfrm>
                <a:off x="6454763" y="824752"/>
                <a:ext cx="1004046" cy="977154"/>
              </a:xfrm>
              <a:prstGeom prst="ellipse">
                <a:avLst/>
              </a:prstGeom>
              <a:solidFill>
                <a:srgbClr val="E8E7F5"/>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88" b="1">
                    <a:solidFill>
                      <a:schemeClr val="tx2"/>
                    </a:solidFill>
                    <a:latin typeface="Calibri" panose="020F0502020204030204" pitchFamily="34" charset="0"/>
                    <a:cs typeface="Calibri" panose="020F0502020204030204" pitchFamily="34" charset="0"/>
                  </a:rPr>
                  <a:t>Preliminary</a:t>
                </a:r>
              </a:p>
            </p:txBody>
          </p:sp>
          <p:sp>
            <p:nvSpPr>
              <p:cNvPr id="8" name="Oval 7">
                <a:extLst>
                  <a:ext uri="{FF2B5EF4-FFF2-40B4-BE49-F238E27FC236}">
                    <a16:creationId xmlns:a16="http://schemas.microsoft.com/office/drawing/2014/main" id="{918A1DF3-B6A5-478F-BECC-B1483539EBF9}"/>
                  </a:ext>
                </a:extLst>
              </p:cNvPr>
              <p:cNvSpPr/>
              <p:nvPr/>
            </p:nvSpPr>
            <p:spPr>
              <a:xfrm>
                <a:off x="7576196" y="4878665"/>
                <a:ext cx="1004046" cy="977154"/>
              </a:xfrm>
              <a:prstGeom prst="ellipse">
                <a:avLst/>
              </a:prstGeom>
              <a:solidFill>
                <a:srgbClr val="D2E8C4"/>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b="1">
                    <a:solidFill>
                      <a:schemeClr val="tx2"/>
                    </a:solidFill>
                    <a:latin typeface="Calibri" panose="020F0502020204030204" pitchFamily="34" charset="0"/>
                    <a:cs typeface="Calibri" panose="020F0502020204030204" pitchFamily="34" charset="0"/>
                  </a:rPr>
                  <a:t>D.</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Technology Architecture</a:t>
                </a:r>
              </a:p>
            </p:txBody>
          </p:sp>
          <p:sp>
            <p:nvSpPr>
              <p:cNvPr id="9" name="Oval 8">
                <a:extLst>
                  <a:ext uri="{FF2B5EF4-FFF2-40B4-BE49-F238E27FC236}">
                    <a16:creationId xmlns:a16="http://schemas.microsoft.com/office/drawing/2014/main" id="{3BFA90D5-C50B-4B96-88D6-0F8FDC6D44FE}"/>
                  </a:ext>
                </a:extLst>
              </p:cNvPr>
              <p:cNvSpPr/>
              <p:nvPr/>
            </p:nvSpPr>
            <p:spPr>
              <a:xfrm>
                <a:off x="6497244" y="5331382"/>
                <a:ext cx="1004046" cy="977154"/>
              </a:xfrm>
              <a:prstGeom prst="ellipse">
                <a:avLst/>
              </a:prstGeom>
              <a:gradFill flip="none" rotWithShape="1">
                <a:gsLst>
                  <a:gs pos="100000">
                    <a:srgbClr val="F070D5"/>
                  </a:gs>
                  <a:gs pos="3000">
                    <a:schemeClr val="bg1"/>
                  </a:gs>
                </a:gsLst>
                <a:lin ang="16200000" scaled="1"/>
                <a:tileRect/>
              </a:gra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F12F88E0-B57C-4B4D-BDC9-31AB54E2B4B9}"/>
                  </a:ext>
                </a:extLst>
              </p:cNvPr>
              <p:cNvSpPr/>
              <p:nvPr/>
            </p:nvSpPr>
            <p:spPr>
              <a:xfrm>
                <a:off x="5369862" y="4870075"/>
                <a:ext cx="1004046" cy="977154"/>
              </a:xfrm>
              <a:prstGeom prst="ellipse">
                <a:avLst/>
              </a:prstGeom>
              <a:gradFill flip="none" rotWithShape="1">
                <a:gsLst>
                  <a:gs pos="100000">
                    <a:srgbClr val="F27ED9"/>
                  </a:gs>
                  <a:gs pos="3000">
                    <a:schemeClr val="bg1"/>
                  </a:gs>
                </a:gsLst>
                <a:lin ang="18900000" scaled="1"/>
                <a:tileRect/>
              </a:gra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b="1">
                    <a:solidFill>
                      <a:schemeClr val="tx2"/>
                    </a:solidFill>
                    <a:latin typeface="Calibri" panose="020F0502020204030204" pitchFamily="34" charset="0"/>
                    <a:cs typeface="Calibri" panose="020F0502020204030204" pitchFamily="34" charset="0"/>
                  </a:rPr>
                  <a:t>F.</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Migration Planning</a:t>
                </a:r>
              </a:p>
            </p:txBody>
          </p:sp>
          <p:sp>
            <p:nvSpPr>
              <p:cNvPr id="11" name="Oval 10">
                <a:extLst>
                  <a:ext uri="{FF2B5EF4-FFF2-40B4-BE49-F238E27FC236}">
                    <a16:creationId xmlns:a16="http://schemas.microsoft.com/office/drawing/2014/main" id="{29C9E4CA-D234-40A9-BA12-834251212484}"/>
                  </a:ext>
                </a:extLst>
              </p:cNvPr>
              <p:cNvSpPr/>
              <p:nvPr/>
            </p:nvSpPr>
            <p:spPr>
              <a:xfrm>
                <a:off x="4840944" y="3756958"/>
                <a:ext cx="1039906" cy="977154"/>
              </a:xfrm>
              <a:prstGeom prst="ellipse">
                <a:avLst/>
              </a:prstGeom>
              <a:gradFill flip="none" rotWithShape="1">
                <a:gsLst>
                  <a:gs pos="100000">
                    <a:srgbClr val="F49AE1"/>
                  </a:gs>
                  <a:gs pos="3000">
                    <a:schemeClr val="bg1"/>
                  </a:gs>
                </a:gsLst>
                <a:lin ang="0" scaled="1"/>
                <a:tileRect/>
              </a:gra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729199E6-675D-4ECC-B34F-5B02A19DB309}"/>
                  </a:ext>
                </a:extLst>
              </p:cNvPr>
              <p:cNvSpPr/>
              <p:nvPr/>
            </p:nvSpPr>
            <p:spPr>
              <a:xfrm>
                <a:off x="5378827" y="2616946"/>
                <a:ext cx="1004046" cy="977154"/>
              </a:xfrm>
              <a:prstGeom prst="ellipse">
                <a:avLst/>
              </a:prstGeom>
              <a:solidFill>
                <a:srgbClr val="E8E7F5"/>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01A11BFF-CD6E-48BC-90EE-2BC09A73A0F0}"/>
                  </a:ext>
                </a:extLst>
              </p:cNvPr>
              <p:cNvSpPr/>
              <p:nvPr/>
            </p:nvSpPr>
            <p:spPr>
              <a:xfrm>
                <a:off x="6459073" y="2185207"/>
                <a:ext cx="1004046" cy="977154"/>
              </a:xfrm>
              <a:prstGeom prst="ellipse">
                <a:avLst/>
              </a:prstGeom>
              <a:solidFill>
                <a:srgbClr val="E8E7F5"/>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b="1">
                    <a:solidFill>
                      <a:schemeClr val="tx2"/>
                    </a:solidFill>
                    <a:latin typeface="Calibri" panose="020F0502020204030204" pitchFamily="34" charset="0"/>
                    <a:cs typeface="Calibri" panose="020F0502020204030204" pitchFamily="34" charset="0"/>
                  </a:rPr>
                  <a:t>A.</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Architecture Vision</a:t>
                </a:r>
              </a:p>
            </p:txBody>
          </p:sp>
          <p:sp>
            <p:nvSpPr>
              <p:cNvPr id="14" name="Oval 13">
                <a:extLst>
                  <a:ext uri="{FF2B5EF4-FFF2-40B4-BE49-F238E27FC236}">
                    <a16:creationId xmlns:a16="http://schemas.microsoft.com/office/drawing/2014/main" id="{FAB21EC9-D593-4C31-957A-50062AC88A62}"/>
                  </a:ext>
                </a:extLst>
              </p:cNvPr>
              <p:cNvSpPr/>
              <p:nvPr/>
            </p:nvSpPr>
            <p:spPr>
              <a:xfrm>
                <a:off x="7557249" y="2616944"/>
                <a:ext cx="1004046" cy="977154"/>
              </a:xfrm>
              <a:prstGeom prst="ellipse">
                <a:avLst/>
              </a:prstGeom>
              <a:solidFill>
                <a:srgbClr val="FAECC8"/>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b="1">
                    <a:solidFill>
                      <a:schemeClr val="tx2"/>
                    </a:solidFill>
                    <a:latin typeface="Calibri" panose="020F0502020204030204" pitchFamily="34" charset="0"/>
                    <a:cs typeface="Calibri" panose="020F0502020204030204" pitchFamily="34" charset="0"/>
                  </a:rPr>
                  <a:t>B.</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Business</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Architecture</a:t>
                </a:r>
              </a:p>
            </p:txBody>
          </p:sp>
          <p:sp>
            <p:nvSpPr>
              <p:cNvPr id="15" name="Oval 14">
                <a:extLst>
                  <a:ext uri="{FF2B5EF4-FFF2-40B4-BE49-F238E27FC236}">
                    <a16:creationId xmlns:a16="http://schemas.microsoft.com/office/drawing/2014/main" id="{C7059976-0279-481A-A994-DB6D0015D628}"/>
                  </a:ext>
                </a:extLst>
              </p:cNvPr>
              <p:cNvSpPr/>
              <p:nvPr/>
            </p:nvSpPr>
            <p:spPr>
              <a:xfrm>
                <a:off x="8055022" y="3756958"/>
                <a:ext cx="990366" cy="977154"/>
              </a:xfrm>
              <a:prstGeom prst="ellipse">
                <a:avLst/>
              </a:prstGeom>
              <a:solidFill>
                <a:srgbClr val="C7EAFA"/>
              </a:soli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b="1">
                    <a:solidFill>
                      <a:schemeClr val="tx2"/>
                    </a:solidFill>
                    <a:latin typeface="Calibri" panose="020F0502020204030204" pitchFamily="34" charset="0"/>
                    <a:cs typeface="Calibri" panose="020F0502020204030204" pitchFamily="34" charset="0"/>
                  </a:rPr>
                  <a:t>C.</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Information Systems </a:t>
                </a:r>
                <a:r>
                  <a:rPr lang="en-GB" sz="750">
                    <a:solidFill>
                      <a:schemeClr val="tx2"/>
                    </a:solidFill>
                    <a:latin typeface="Calibri" panose="020F0502020204030204" pitchFamily="34" charset="0"/>
                    <a:cs typeface="Calibri" panose="020F0502020204030204" pitchFamily="34" charset="0"/>
                  </a:rPr>
                  <a:t>Architectures</a:t>
                </a:r>
                <a:endParaRPr lang="en-GB" sz="825">
                  <a:solidFill>
                    <a:schemeClr val="tx2"/>
                  </a:solidFill>
                  <a:latin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312D895C-28CF-416D-B6FE-962A9A287909}"/>
                  </a:ext>
                </a:extLst>
              </p:cNvPr>
              <p:cNvSpPr/>
              <p:nvPr/>
            </p:nvSpPr>
            <p:spPr>
              <a:xfrm>
                <a:off x="6373911" y="3636866"/>
                <a:ext cx="1193320" cy="1214904"/>
              </a:xfrm>
              <a:prstGeom prst="ellipse">
                <a:avLst/>
              </a:prstGeom>
              <a:gradFill>
                <a:gsLst>
                  <a:gs pos="51000">
                    <a:srgbClr val="FBE5D6"/>
                  </a:gs>
                  <a:gs pos="100000">
                    <a:schemeClr val="bg1"/>
                  </a:gs>
                  <a:gs pos="0">
                    <a:schemeClr val="bg1"/>
                  </a:gs>
                </a:gsLst>
                <a:lin ang="13500000" scaled="1"/>
              </a:gradFill>
              <a:ln w="22225">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chemeClr val="tx2"/>
                    </a:solidFill>
                    <a:latin typeface="Calibri" panose="020F0502020204030204" pitchFamily="34" charset="0"/>
                    <a:cs typeface="Calibri" panose="020F0502020204030204" pitchFamily="34" charset="0"/>
                  </a:rPr>
                  <a:t>Requirements Management</a:t>
                </a:r>
              </a:p>
            </p:txBody>
          </p:sp>
          <p:cxnSp>
            <p:nvCxnSpPr>
              <p:cNvPr id="18" name="Straight Arrow Connector 17">
                <a:extLst>
                  <a:ext uri="{FF2B5EF4-FFF2-40B4-BE49-F238E27FC236}">
                    <a16:creationId xmlns:a16="http://schemas.microsoft.com/office/drawing/2014/main" id="{93C68920-B3CE-4808-BD0F-480203FD2DE3}"/>
                  </a:ext>
                </a:extLst>
              </p:cNvPr>
              <p:cNvCxnSpPr>
                <a:cxnSpLocks/>
                <a:endCxn id="16" idx="1"/>
              </p:cNvCxnSpPr>
              <p:nvPr/>
            </p:nvCxnSpPr>
            <p:spPr>
              <a:xfrm>
                <a:off x="6208061" y="3474072"/>
                <a:ext cx="340608" cy="340713"/>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6647039-2E37-4BF9-8F62-70C6F9772AB3}"/>
                  </a:ext>
                </a:extLst>
              </p:cNvPr>
              <p:cNvCxnSpPr>
                <a:cxnSpLocks/>
                <a:stCxn id="11" idx="6"/>
                <a:endCxn id="16" idx="2"/>
              </p:cNvCxnSpPr>
              <p:nvPr/>
            </p:nvCxnSpPr>
            <p:spPr>
              <a:xfrm flipV="1">
                <a:off x="5880850" y="4244318"/>
                <a:ext cx="493061" cy="1217"/>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702D700-835E-4D9C-B43A-F38D2EB7F37A}"/>
                  </a:ext>
                </a:extLst>
              </p:cNvPr>
              <p:cNvCxnSpPr>
                <a:cxnSpLocks/>
                <a:stCxn id="16" idx="5"/>
                <a:endCxn id="8" idx="1"/>
              </p:cNvCxnSpPr>
              <p:nvPr/>
            </p:nvCxnSpPr>
            <p:spPr>
              <a:xfrm>
                <a:off x="7392473" y="4673851"/>
                <a:ext cx="330762" cy="347915"/>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038D211-2B64-41C6-904E-1E0244BD10DB}"/>
                  </a:ext>
                </a:extLst>
              </p:cNvPr>
              <p:cNvCxnSpPr>
                <a:cxnSpLocks/>
                <a:stCxn id="16" idx="3"/>
                <a:endCxn id="10" idx="7"/>
              </p:cNvCxnSpPr>
              <p:nvPr/>
            </p:nvCxnSpPr>
            <p:spPr>
              <a:xfrm flipH="1">
                <a:off x="6226869" y="4673851"/>
                <a:ext cx="321800" cy="339325"/>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028BA41-E84E-4661-BA94-37DAD27DA869}"/>
                  </a:ext>
                </a:extLst>
              </p:cNvPr>
              <p:cNvCxnSpPr>
                <a:cxnSpLocks/>
                <a:stCxn id="16" idx="0"/>
                <a:endCxn id="13" idx="4"/>
              </p:cNvCxnSpPr>
              <p:nvPr/>
            </p:nvCxnSpPr>
            <p:spPr>
              <a:xfrm flipH="1" flipV="1">
                <a:off x="6961096" y="3162361"/>
                <a:ext cx="9475" cy="474505"/>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F65BACE-B334-4ABF-AB60-6754687126B9}"/>
                  </a:ext>
                </a:extLst>
              </p:cNvPr>
              <p:cNvCxnSpPr>
                <a:cxnSpLocks/>
                <a:stCxn id="16" idx="7"/>
                <a:endCxn id="14" idx="3"/>
              </p:cNvCxnSpPr>
              <p:nvPr/>
            </p:nvCxnSpPr>
            <p:spPr>
              <a:xfrm flipV="1">
                <a:off x="7392473" y="3450997"/>
                <a:ext cx="311815" cy="363788"/>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5E0D2AE-0340-4E08-8EB2-6FB7EC666E3D}"/>
                  </a:ext>
                </a:extLst>
              </p:cNvPr>
              <p:cNvCxnSpPr>
                <a:cxnSpLocks/>
                <a:stCxn id="16" idx="6"/>
                <a:endCxn id="15" idx="2"/>
              </p:cNvCxnSpPr>
              <p:nvPr/>
            </p:nvCxnSpPr>
            <p:spPr>
              <a:xfrm>
                <a:off x="7567231" y="4244318"/>
                <a:ext cx="487791" cy="1217"/>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EB71F68-7CB3-40F5-8CEE-243BF6F72A84}"/>
                  </a:ext>
                </a:extLst>
              </p:cNvPr>
              <p:cNvCxnSpPr>
                <a:cxnSpLocks/>
                <a:endCxn id="9" idx="0"/>
              </p:cNvCxnSpPr>
              <p:nvPr/>
            </p:nvCxnSpPr>
            <p:spPr>
              <a:xfrm>
                <a:off x="6941201" y="4862164"/>
                <a:ext cx="58066" cy="469218"/>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A214F6-AF8A-4412-BA2D-9B3E81B8B114}"/>
                  </a:ext>
                </a:extLst>
              </p:cNvPr>
              <p:cNvCxnSpPr>
                <a:cxnSpLocks/>
                <a:stCxn id="4" idx="4"/>
                <a:endCxn id="13" idx="0"/>
              </p:cNvCxnSpPr>
              <p:nvPr/>
            </p:nvCxnSpPr>
            <p:spPr>
              <a:xfrm>
                <a:off x="6956786" y="1801906"/>
                <a:ext cx="4310" cy="383301"/>
              </a:xfrm>
              <a:prstGeom prst="straightConnector1">
                <a:avLst/>
              </a:prstGeom>
              <a:ln w="22225">
                <a:noFill/>
                <a:headEnd type="triangle"/>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555A1736-7E90-4345-AC65-BD2B52B860BE}"/>
                  </a:ext>
                </a:extLst>
              </p:cNvPr>
              <p:cNvSpPr txBox="1"/>
              <p:nvPr/>
            </p:nvSpPr>
            <p:spPr>
              <a:xfrm>
                <a:off x="5351054" y="2706295"/>
                <a:ext cx="1039905" cy="800219"/>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algn="ctr"/>
                <a:r>
                  <a:rPr lang="en-GB" sz="825" b="1">
                    <a:latin typeface="Calibri" panose="020F0502020204030204" pitchFamily="34" charset="0"/>
                    <a:cs typeface="Calibri" panose="020F0502020204030204" pitchFamily="34" charset="0"/>
                  </a:rPr>
                  <a:t>H.</a:t>
                </a:r>
                <a:br>
                  <a:rPr lang="en-GB" sz="825">
                    <a:latin typeface="Calibri" panose="020F0502020204030204" pitchFamily="34" charset="0"/>
                    <a:cs typeface="Calibri" panose="020F0502020204030204" pitchFamily="34" charset="0"/>
                  </a:rPr>
                </a:br>
                <a:r>
                  <a:rPr lang="en-GB" sz="825">
                    <a:latin typeface="Calibri" panose="020F0502020204030204" pitchFamily="34" charset="0"/>
                    <a:cs typeface="Calibri" panose="020F0502020204030204" pitchFamily="34" charset="0"/>
                  </a:rPr>
                  <a:t>Architecture Change Management</a:t>
                </a:r>
              </a:p>
            </p:txBody>
          </p:sp>
          <p:sp>
            <p:nvSpPr>
              <p:cNvPr id="63" name="TextBox 62">
                <a:extLst>
                  <a:ext uri="{FF2B5EF4-FFF2-40B4-BE49-F238E27FC236}">
                    <a16:creationId xmlns:a16="http://schemas.microsoft.com/office/drawing/2014/main" id="{7CFD5E48-F8CD-499E-B6ED-6DB533611542}"/>
                  </a:ext>
                </a:extLst>
              </p:cNvPr>
              <p:cNvSpPr txBox="1"/>
              <p:nvPr/>
            </p:nvSpPr>
            <p:spPr>
              <a:xfrm>
                <a:off x="4535801" y="3937723"/>
                <a:ext cx="1701053" cy="627714"/>
              </a:xfrm>
              <a:prstGeom prst="rect">
                <a:avLst/>
              </a:prstGeom>
              <a:noFill/>
              <a:ln>
                <a:noFill/>
              </a:ln>
              <a:effectLst>
                <a:outerShdw blurRad="44450" dist="27940" dir="5400000" algn="ctr">
                  <a:srgbClr val="000000">
                    <a:alpha val="32000"/>
                  </a:srgbClr>
                </a:outerShdw>
              </a:effectLst>
              <a:sp3d>
                <a:bevelT w="190500" h="38100"/>
              </a:sp3d>
            </p:spPr>
            <p:txBody>
              <a:bodyPr wrap="square">
                <a:spAutoFit/>
              </a:bodyPr>
              <a:lstStyle/>
              <a:p>
                <a:pPr algn="ctr"/>
                <a:r>
                  <a:rPr lang="en-GB" sz="825" b="1">
                    <a:latin typeface="Calibri" panose="020F0502020204030204" pitchFamily="34" charset="0"/>
                    <a:cs typeface="Calibri" panose="020F0502020204030204" pitchFamily="34" charset="0"/>
                  </a:rPr>
                  <a:t>G.</a:t>
                </a:r>
              </a:p>
              <a:p>
                <a:pPr algn="ctr"/>
                <a:r>
                  <a:rPr lang="en-GB" sz="825">
                    <a:latin typeface="Calibri" panose="020F0502020204030204" pitchFamily="34" charset="0"/>
                    <a:cs typeface="Calibri" panose="020F0502020204030204" pitchFamily="34" charset="0"/>
                  </a:rPr>
                  <a:t>Implementation</a:t>
                </a:r>
                <a:br>
                  <a:rPr lang="en-GB" sz="825">
                    <a:latin typeface="Calibri" panose="020F0502020204030204" pitchFamily="34" charset="0"/>
                    <a:cs typeface="Calibri" panose="020F0502020204030204" pitchFamily="34" charset="0"/>
                  </a:rPr>
                </a:br>
                <a:r>
                  <a:rPr lang="en-GB" sz="825">
                    <a:latin typeface="Calibri" panose="020F0502020204030204" pitchFamily="34" charset="0"/>
                    <a:cs typeface="Calibri" panose="020F0502020204030204" pitchFamily="34" charset="0"/>
                  </a:rPr>
                  <a:t>Governance</a:t>
                </a:r>
              </a:p>
            </p:txBody>
          </p:sp>
          <p:sp>
            <p:nvSpPr>
              <p:cNvPr id="66" name="TextBox 65">
                <a:extLst>
                  <a:ext uri="{FF2B5EF4-FFF2-40B4-BE49-F238E27FC236}">
                    <a16:creationId xmlns:a16="http://schemas.microsoft.com/office/drawing/2014/main" id="{325F8A17-CBEC-4C26-84FF-43AAFF9344CF}"/>
                  </a:ext>
                </a:extLst>
              </p:cNvPr>
              <p:cNvSpPr txBox="1"/>
              <p:nvPr/>
            </p:nvSpPr>
            <p:spPr>
              <a:xfrm>
                <a:off x="6503406" y="5427147"/>
                <a:ext cx="1010771" cy="800219"/>
              </a:xfrm>
              <a:prstGeom prst="rect">
                <a:avLst/>
              </a:prstGeom>
              <a:noFill/>
              <a:ln>
                <a:noFill/>
              </a:ln>
              <a:effectLst>
                <a:outerShdw blurRad="44450" dist="27940" dir="5400000" algn="ctr">
                  <a:srgbClr val="000000">
                    <a:alpha val="32000"/>
                  </a:srgbClr>
                </a:outerShdw>
              </a:effectLst>
              <a:sp3d>
                <a:bevelT w="190500" h="38100"/>
              </a:sp3d>
            </p:spPr>
            <p:txBody>
              <a:bodyPr wrap="square">
                <a:spAutoFit/>
              </a:bodyPr>
              <a:lstStyle/>
              <a:p>
                <a:pPr algn="ctr"/>
                <a:r>
                  <a:rPr lang="en-GB" sz="825" b="1">
                    <a:latin typeface="Calibri" panose="020F0502020204030204" pitchFamily="34" charset="0"/>
                    <a:cs typeface="Calibri" panose="020F0502020204030204" pitchFamily="34" charset="0"/>
                  </a:rPr>
                  <a:t>E.</a:t>
                </a:r>
                <a:br>
                  <a:rPr lang="en-GB" sz="825">
                    <a:latin typeface="Calibri" panose="020F0502020204030204" pitchFamily="34" charset="0"/>
                    <a:cs typeface="Calibri" panose="020F0502020204030204" pitchFamily="34" charset="0"/>
                  </a:rPr>
                </a:br>
                <a:r>
                  <a:rPr lang="en-GB" sz="825">
                    <a:latin typeface="Calibri" panose="020F0502020204030204" pitchFamily="34" charset="0"/>
                    <a:cs typeface="Calibri" panose="020F0502020204030204" pitchFamily="34" charset="0"/>
                  </a:rPr>
                  <a:t>Opportunities and </a:t>
                </a:r>
                <a:br>
                  <a:rPr lang="en-GB" sz="825">
                    <a:latin typeface="Calibri" panose="020F0502020204030204" pitchFamily="34" charset="0"/>
                    <a:cs typeface="Calibri" panose="020F0502020204030204" pitchFamily="34" charset="0"/>
                  </a:rPr>
                </a:br>
                <a:r>
                  <a:rPr lang="en-GB" sz="825">
                    <a:latin typeface="Calibri" panose="020F0502020204030204" pitchFamily="34" charset="0"/>
                    <a:cs typeface="Calibri" panose="020F0502020204030204" pitchFamily="34" charset="0"/>
                  </a:rPr>
                  <a:t>Solutions</a:t>
                </a:r>
              </a:p>
            </p:txBody>
          </p:sp>
        </p:grpSp>
      </p:grpSp>
      <p:pic>
        <p:nvPicPr>
          <p:cNvPr id="7" name="Picture 6">
            <a:extLst>
              <a:ext uri="{FF2B5EF4-FFF2-40B4-BE49-F238E27FC236}">
                <a16:creationId xmlns:a16="http://schemas.microsoft.com/office/drawing/2014/main" id="{F2617EEB-8E35-E721-1C8C-75BC1F3A3317}"/>
              </a:ext>
            </a:extLst>
          </p:cNvPr>
          <p:cNvPicPr>
            <a:picLocks noChangeAspect="1"/>
          </p:cNvPicPr>
          <p:nvPr/>
        </p:nvPicPr>
        <p:blipFill>
          <a:blip r:embed="rId3"/>
          <a:stretch>
            <a:fillRect/>
          </a:stretch>
        </p:blipFill>
        <p:spPr>
          <a:xfrm>
            <a:off x="4694323" y="1660532"/>
            <a:ext cx="3260115" cy="2757155"/>
          </a:xfrm>
          <a:prstGeom prst="rect">
            <a:avLst/>
          </a:prstGeom>
        </p:spPr>
      </p:pic>
      <p:sp>
        <p:nvSpPr>
          <p:cNvPr id="6" name="TextBox 5">
            <a:extLst>
              <a:ext uri="{FF2B5EF4-FFF2-40B4-BE49-F238E27FC236}">
                <a16:creationId xmlns:a16="http://schemas.microsoft.com/office/drawing/2014/main" id="{A84AD7A1-92B6-9270-9891-DDDA6036554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906474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463AE05-1CA0-4146-BC68-830A6C425DF0}"/>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03/06</a:t>
            </a:r>
          </a:p>
        </p:txBody>
      </p:sp>
      <p:sp>
        <p:nvSpPr>
          <p:cNvPr id="5" name="Footer">
            <a:extLst>
              <a:ext uri="{FF2B5EF4-FFF2-40B4-BE49-F238E27FC236}">
                <a16:creationId xmlns:a16="http://schemas.microsoft.com/office/drawing/2014/main" id="{E924D7AB-B6DA-48E3-B0FE-7993417EE794}"/>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29/38</a:t>
            </a:r>
          </a:p>
        </p:txBody>
      </p:sp>
      <p:sp>
        <p:nvSpPr>
          <p:cNvPr id="3" name="Ref">
            <a:extLst>
              <a:ext uri="{FF2B5EF4-FFF2-40B4-BE49-F238E27FC236}">
                <a16:creationId xmlns:a16="http://schemas.microsoft.com/office/drawing/2014/main" id="{A1B37E43-CC96-4868-B11E-1381F2E4B1D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16 : §3.4</a:t>
            </a:r>
          </a:p>
        </p:txBody>
      </p:sp>
      <p:sp>
        <p:nvSpPr>
          <p:cNvPr id="6" name="TextBox 5">
            <a:extLst>
              <a:ext uri="{FF2B5EF4-FFF2-40B4-BE49-F238E27FC236}">
                <a16:creationId xmlns:a16="http://schemas.microsoft.com/office/drawing/2014/main" id="{6557159B-D05B-45EB-9264-4D5C76BFCD0C}"/>
              </a:ext>
            </a:extLst>
          </p:cNvPr>
          <p:cNvSpPr txBox="1"/>
          <p:nvPr/>
        </p:nvSpPr>
        <p:spPr>
          <a:xfrm>
            <a:off x="4404903" y="3354090"/>
            <a:ext cx="4000316" cy="507831"/>
          </a:xfrm>
          <a:prstGeom prst="rect">
            <a:avLst/>
          </a:prstGeom>
          <a:noFill/>
        </p:spPr>
        <p:txBody>
          <a:bodyPr wrap="square" rtlCol="0">
            <a:spAutoFit/>
          </a:bodyPr>
          <a:lstStyle/>
          <a:p>
            <a:r>
              <a:rPr lang="en-GB" sz="1350">
                <a:solidFill>
                  <a:srgbClr val="2F528F"/>
                </a:solidFill>
                <a:latin typeface="Calibri" panose="020F0502020204030204" pitchFamily="34" charset="0"/>
              </a:rPr>
              <a:t>The Enterprise Metamodel identifies the building blocks candidate entities from the phases</a:t>
            </a:r>
          </a:p>
        </p:txBody>
      </p:sp>
      <p:graphicFrame>
        <p:nvGraphicFramePr>
          <p:cNvPr id="86" name="TextBox 41">
            <a:extLst>
              <a:ext uri="{FF2B5EF4-FFF2-40B4-BE49-F238E27FC236}">
                <a16:creationId xmlns:a16="http://schemas.microsoft.com/office/drawing/2014/main" id="{94BE4385-48B0-9C1B-6D80-96A4C1CFFCE8}"/>
              </a:ext>
            </a:extLst>
          </p:cNvPr>
          <p:cNvGraphicFramePr/>
          <p:nvPr/>
        </p:nvGraphicFramePr>
        <p:xfrm>
          <a:off x="297404" y="495300"/>
          <a:ext cx="6096000" cy="2156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5" name="Picture 74">
            <a:extLst>
              <a:ext uri="{FF2B5EF4-FFF2-40B4-BE49-F238E27FC236}">
                <a16:creationId xmlns:a16="http://schemas.microsoft.com/office/drawing/2014/main" id="{2E725045-D526-B95C-343B-368DC0EE57A6}"/>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4" name="TextBox 3">
            <a:extLst>
              <a:ext uri="{FF2B5EF4-FFF2-40B4-BE49-F238E27FC236}">
                <a16:creationId xmlns:a16="http://schemas.microsoft.com/office/drawing/2014/main" id="{87810DB6-D954-C396-177B-5BF0891CF3A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8" name="TextBox 7">
            <a:extLst>
              <a:ext uri="{FF2B5EF4-FFF2-40B4-BE49-F238E27FC236}">
                <a16:creationId xmlns:a16="http://schemas.microsoft.com/office/drawing/2014/main" id="{F1FB2BD2-DA03-5D32-4270-8EB5B2252F4C}"/>
              </a:ext>
            </a:extLst>
          </p:cNvPr>
          <p:cNvSpPr txBox="1"/>
          <p:nvPr/>
        </p:nvSpPr>
        <p:spPr>
          <a:xfrm>
            <a:off x="1255119" y="5203303"/>
            <a:ext cx="7150100" cy="430887"/>
          </a:xfrm>
          <a:prstGeom prst="rect">
            <a:avLst/>
          </a:prstGeom>
          <a:noFill/>
        </p:spPr>
        <p:txBody>
          <a:bodyPr wrap="square" rtlCol="0">
            <a:spAutoFit/>
          </a:bodyPr>
          <a:lstStyle/>
          <a:p>
            <a:pPr algn="l"/>
            <a:r>
              <a:rPr lang="en-GB" sz="1100" i="1">
                <a:solidFill>
                  <a:srgbClr val="FF0000"/>
                </a:solidFill>
              </a:rPr>
              <a:t>Content Metamodel 1 replaced with correct Enterprise Metamodel (V10)</a:t>
            </a:r>
          </a:p>
          <a:p>
            <a:pPr algn="l"/>
            <a:r>
              <a:rPr lang="en-GB" sz="1100" i="1">
                <a:solidFill>
                  <a:srgbClr val="FF0000"/>
                </a:solidFill>
              </a:rPr>
              <a:t>The colours do not align (never have) so revised text to describe relationship between the metamodel and the ADM.</a:t>
            </a:r>
          </a:p>
        </p:txBody>
      </p:sp>
      <p:pic>
        <p:nvPicPr>
          <p:cNvPr id="9" name="Picture 8">
            <a:extLst>
              <a:ext uri="{FF2B5EF4-FFF2-40B4-BE49-F238E27FC236}">
                <a16:creationId xmlns:a16="http://schemas.microsoft.com/office/drawing/2014/main" id="{808E1EEC-72BE-986C-AB15-80DB71ED03DE}"/>
              </a:ext>
            </a:extLst>
          </p:cNvPr>
          <p:cNvPicPr>
            <a:picLocks noChangeAspect="1"/>
          </p:cNvPicPr>
          <p:nvPr/>
        </p:nvPicPr>
        <p:blipFill>
          <a:blip r:embed="rId9"/>
          <a:stretch>
            <a:fillRect/>
          </a:stretch>
        </p:blipFill>
        <p:spPr>
          <a:xfrm>
            <a:off x="738781" y="2567812"/>
            <a:ext cx="3411166" cy="2080388"/>
          </a:xfrm>
          <a:prstGeom prst="rect">
            <a:avLst/>
          </a:prstGeom>
        </p:spPr>
      </p:pic>
    </p:spTree>
    <p:extLst>
      <p:ext uri="{BB962C8B-B14F-4D97-AF65-F5344CB8AC3E}">
        <p14:creationId xmlns:p14="http://schemas.microsoft.com/office/powerpoint/2010/main" val="16341073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463AE05-1CA0-4146-BC68-830A6C425DF0}"/>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04/06</a:t>
            </a:r>
          </a:p>
        </p:txBody>
      </p:sp>
      <p:sp>
        <p:nvSpPr>
          <p:cNvPr id="5" name="Footer">
            <a:extLst>
              <a:ext uri="{FF2B5EF4-FFF2-40B4-BE49-F238E27FC236}">
                <a16:creationId xmlns:a16="http://schemas.microsoft.com/office/drawing/2014/main" id="{3DEF44A2-71ED-4B15-A533-6EC784A3CD84}"/>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30/38</a:t>
            </a:r>
          </a:p>
        </p:txBody>
      </p:sp>
      <p:sp>
        <p:nvSpPr>
          <p:cNvPr id="3" name="Ref">
            <a:extLst>
              <a:ext uri="{FF2B5EF4-FFF2-40B4-BE49-F238E27FC236}">
                <a16:creationId xmlns:a16="http://schemas.microsoft.com/office/drawing/2014/main" id="{A1B37E43-CC96-4868-B11E-1381F2E4B1D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Introduction and Core Concepts : Page 16 : §3.4</a:t>
            </a:r>
          </a:p>
        </p:txBody>
      </p:sp>
      <p:graphicFrame>
        <p:nvGraphicFramePr>
          <p:cNvPr id="44" name="Content Placeholder 2">
            <a:extLst>
              <a:ext uri="{FF2B5EF4-FFF2-40B4-BE49-F238E27FC236}">
                <a16:creationId xmlns:a16="http://schemas.microsoft.com/office/drawing/2014/main" id="{E7897A9A-B5DD-96D9-53C0-637B0CB3450A}"/>
              </a:ext>
            </a:extLst>
          </p:cNvPr>
          <p:cNvGraphicFramePr>
            <a:graphicFrameLocks/>
          </p:cNvGraphicFramePr>
          <p:nvPr>
            <p:extLst>
              <p:ext uri="{D42A27DB-BD31-4B8C-83A1-F6EECF244321}">
                <p14:modId xmlns:p14="http://schemas.microsoft.com/office/powerpoint/2010/main" val="4292545713"/>
              </p:ext>
            </p:extLst>
          </p:nvPr>
        </p:nvGraphicFramePr>
        <p:xfrm>
          <a:off x="-979444" y="758379"/>
          <a:ext cx="5841124" cy="3798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7B6E85C-2DDE-1801-0429-8A9F95E500A7}"/>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335078" y="1204033"/>
            <a:ext cx="1960244" cy="2577628"/>
          </a:xfrm>
          <a:prstGeom prst="rect">
            <a:avLst/>
          </a:prstGeom>
        </p:spPr>
      </p:pic>
      <p:sp>
        <p:nvSpPr>
          <p:cNvPr id="6" name="TextBox 5">
            <a:extLst>
              <a:ext uri="{FF2B5EF4-FFF2-40B4-BE49-F238E27FC236}">
                <a16:creationId xmlns:a16="http://schemas.microsoft.com/office/drawing/2014/main" id="{FDFE8833-27A2-C8E9-C730-D1C49C9B490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
        <p:nvSpPr>
          <p:cNvPr id="7" name="TextBox 6">
            <a:extLst>
              <a:ext uri="{FF2B5EF4-FFF2-40B4-BE49-F238E27FC236}">
                <a16:creationId xmlns:a16="http://schemas.microsoft.com/office/drawing/2014/main" id="{ACB88DD7-DEE2-9F37-3189-7C4E8BACCC86}"/>
              </a:ext>
            </a:extLst>
          </p:cNvPr>
          <p:cNvSpPr txBox="1"/>
          <p:nvPr/>
        </p:nvSpPr>
        <p:spPr>
          <a:xfrm>
            <a:off x="4095303" y="2213959"/>
            <a:ext cx="2046297" cy="715581"/>
          </a:xfrm>
          <a:prstGeom prst="rect">
            <a:avLst/>
          </a:prstGeom>
          <a:noFill/>
        </p:spPr>
        <p:txBody>
          <a:bodyPr wrap="square" rtlCol="0">
            <a:spAutoFit/>
          </a:bodyPr>
          <a:lstStyle/>
          <a:p>
            <a:r>
              <a:rPr lang="en-GB" sz="1350">
                <a:solidFill>
                  <a:srgbClr val="2F528F"/>
                </a:solidFill>
                <a:latin typeface="Calibri" panose="020F0502020204030204" pitchFamily="34" charset="0"/>
              </a:rPr>
              <a:t>The ADM maps to the information flow of outputs from each phase.</a:t>
            </a:r>
          </a:p>
        </p:txBody>
      </p:sp>
      <p:sp>
        <p:nvSpPr>
          <p:cNvPr id="8" name="TextBox 7">
            <a:extLst>
              <a:ext uri="{FF2B5EF4-FFF2-40B4-BE49-F238E27FC236}">
                <a16:creationId xmlns:a16="http://schemas.microsoft.com/office/drawing/2014/main" id="{70DF9C95-8E9C-2011-94A7-BDD2182824BD}"/>
              </a:ext>
            </a:extLst>
          </p:cNvPr>
          <p:cNvSpPr txBox="1"/>
          <p:nvPr/>
        </p:nvSpPr>
        <p:spPr>
          <a:xfrm>
            <a:off x="1255119" y="5203303"/>
            <a:ext cx="4526481" cy="261610"/>
          </a:xfrm>
          <a:prstGeom prst="rect">
            <a:avLst/>
          </a:prstGeom>
          <a:noFill/>
        </p:spPr>
        <p:txBody>
          <a:bodyPr wrap="square" rtlCol="0">
            <a:spAutoFit/>
          </a:bodyPr>
          <a:lstStyle/>
          <a:p>
            <a:pPr algn="l"/>
            <a:r>
              <a:rPr lang="en-GB" sz="1100" i="1">
                <a:solidFill>
                  <a:srgbClr val="FF0000"/>
                </a:solidFill>
              </a:rPr>
              <a:t>Added text to state the specific change made in describing the ADM in V10</a:t>
            </a:r>
          </a:p>
        </p:txBody>
      </p:sp>
    </p:spTree>
    <p:extLst>
      <p:ext uri="{BB962C8B-B14F-4D97-AF65-F5344CB8AC3E}">
        <p14:creationId xmlns:p14="http://schemas.microsoft.com/office/powerpoint/2010/main" val="2069806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4A71039-113D-4D0A-AC42-29C45D83B912}"/>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05/06</a:t>
            </a:r>
          </a:p>
        </p:txBody>
      </p:sp>
      <p:sp>
        <p:nvSpPr>
          <p:cNvPr id="28" name="Footer">
            <a:extLst>
              <a:ext uri="{FF2B5EF4-FFF2-40B4-BE49-F238E27FC236}">
                <a16:creationId xmlns:a16="http://schemas.microsoft.com/office/drawing/2014/main" id="{C2FBE16F-3568-408A-B579-64EADC208C97}"/>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31/38</a:t>
            </a:r>
          </a:p>
        </p:txBody>
      </p:sp>
      <p:sp>
        <p:nvSpPr>
          <p:cNvPr id="3" name="Ref">
            <a:extLst>
              <a:ext uri="{FF2B5EF4-FFF2-40B4-BE49-F238E27FC236}">
                <a16:creationId xmlns:a16="http://schemas.microsoft.com/office/drawing/2014/main" id="{5700B4DD-62D5-4869-B046-35EC61322A8C}"/>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Architecture Development Method : Page 3 : §1.2.2</a:t>
            </a:r>
          </a:p>
        </p:txBody>
      </p:sp>
      <p:sp>
        <p:nvSpPr>
          <p:cNvPr id="29" name="TextBox 28">
            <a:extLst>
              <a:ext uri="{FF2B5EF4-FFF2-40B4-BE49-F238E27FC236}">
                <a16:creationId xmlns:a16="http://schemas.microsoft.com/office/drawing/2014/main" id="{50A72408-4FCE-44CE-AFAF-B5830D8E1C66}"/>
              </a:ext>
            </a:extLst>
          </p:cNvPr>
          <p:cNvSpPr txBox="1"/>
          <p:nvPr/>
        </p:nvSpPr>
        <p:spPr>
          <a:xfrm>
            <a:off x="201521" y="1159546"/>
            <a:ext cx="6572166" cy="2181367"/>
          </a:xfrm>
          <a:prstGeom prst="rect">
            <a:avLst/>
          </a:prstGeom>
          <a:noFill/>
        </p:spPr>
        <p:txBody>
          <a:bodyPr wrap="square">
            <a:spAutoFit/>
          </a:bodyPr>
          <a:lstStyle/>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The ADM is iterative between phases, and within phases. </a:t>
            </a: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For each iteration of the ADM, fresh decisions must be made</a:t>
            </a:r>
            <a:br>
              <a:rPr lang="en-GB" sz="1200" dirty="0">
                <a:solidFill>
                  <a:srgbClr val="2F528F"/>
                </a:solidFill>
                <a:latin typeface="Calibri" panose="020F0502020204030204" pitchFamily="34" charset="0"/>
              </a:rPr>
            </a:br>
            <a:r>
              <a:rPr lang="en-GB" sz="1200" dirty="0">
                <a:solidFill>
                  <a:srgbClr val="2F528F"/>
                </a:solidFill>
                <a:latin typeface="Calibri" panose="020F0502020204030204" pitchFamily="34" charset="0"/>
              </a:rPr>
              <a:t> </a:t>
            </a:r>
            <a:br>
              <a:rPr lang="en-GB" sz="825" dirty="0">
                <a:solidFill>
                  <a:srgbClr val="2F528F"/>
                </a:solidFill>
                <a:latin typeface="Calibri" panose="020F0502020204030204" pitchFamily="34" charset="0"/>
              </a:rPr>
            </a:br>
            <a:endParaRPr lang="en-GB" sz="825" dirty="0">
              <a:solidFill>
                <a:srgbClr val="2F528F"/>
              </a:solidFill>
              <a:latin typeface="Calibri" panose="020F0502020204030204" pitchFamily="34" charset="0"/>
            </a:endParaRPr>
          </a:p>
          <a:p>
            <a:pPr marL="214313" lvl="1" indent="-214313">
              <a:buFont typeface="Courier New" panose="02070309020205020404" pitchFamily="49" charset="0"/>
              <a:buChar char="o"/>
            </a:pPr>
            <a:r>
              <a:rPr lang="en-GB" sz="1350" dirty="0">
                <a:solidFill>
                  <a:srgbClr val="2F528F"/>
                </a:solidFill>
                <a:latin typeface="Calibri" panose="020F0502020204030204" pitchFamily="34" charset="0"/>
              </a:rPr>
              <a:t>These decisions are based on a practical assessment of resource</a:t>
            </a: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 and competence availability</a:t>
            </a:r>
          </a:p>
          <a:p>
            <a:pPr marL="214313" lvl="1" indent="-214313">
              <a:buFont typeface="Courier New" panose="02070309020205020404" pitchFamily="49" charset="0"/>
              <a:buChar char="o"/>
            </a:pPr>
            <a:endParaRPr lang="en-GB" sz="1050" dirty="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As a generic method, the ADM is intended to be used by a wide variety of enterprises</a:t>
            </a:r>
            <a:br>
              <a:rPr lang="en-GB" sz="1200" dirty="0">
                <a:solidFill>
                  <a:srgbClr val="2F528F"/>
                </a:solidFill>
                <a:latin typeface="Calibri" panose="020F0502020204030204" pitchFamily="34" charset="0"/>
              </a:rPr>
            </a:br>
            <a:endParaRPr lang="en-GB" sz="1200" dirty="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dirty="0">
                <a:solidFill>
                  <a:srgbClr val="2F528F"/>
                </a:solidFill>
                <a:latin typeface="Calibri" panose="020F0502020204030204" pitchFamily="34" charset="0"/>
              </a:rPr>
              <a:t>It may be tailored to specific needs. </a:t>
            </a:r>
          </a:p>
        </p:txBody>
      </p:sp>
      <p:pic>
        <p:nvPicPr>
          <p:cNvPr id="4" name="Picture 3">
            <a:extLst>
              <a:ext uri="{FF2B5EF4-FFF2-40B4-BE49-F238E27FC236}">
                <a16:creationId xmlns:a16="http://schemas.microsoft.com/office/drawing/2014/main" id="{FABDDD7C-F8BA-438E-EA74-0731F1C7F1C5}"/>
              </a:ext>
            </a:extLst>
          </p:cNvPr>
          <p:cNvPicPr>
            <a:picLocks noChangeAspect="1"/>
          </p:cNvPicPr>
          <p:nvPr/>
        </p:nvPicPr>
        <p:blipFill>
          <a:blip r:embed="rId3">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5" name="TextBox 4">
            <a:extLst>
              <a:ext uri="{FF2B5EF4-FFF2-40B4-BE49-F238E27FC236}">
                <a16:creationId xmlns:a16="http://schemas.microsoft.com/office/drawing/2014/main" id="{4EDA8301-DCBE-AF8C-34E0-94EABA3A7C2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4619922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A31CFE7-FA51-4A60-8D9E-DF60893A60EB}"/>
              </a:ext>
            </a:extLst>
          </p:cNvPr>
          <p:cNvSpPr>
            <a:spLocks noGrp="1"/>
          </p:cNvSpPr>
          <p:nvPr>
            <p:ph type="title"/>
          </p:nvPr>
        </p:nvSpPr>
        <p:spPr>
          <a:xfrm>
            <a:off x="165100" y="88900"/>
            <a:ext cx="7404100" cy="406400"/>
          </a:xfrm>
        </p:spPr>
        <p:txBody>
          <a:bodyPr>
            <a:normAutofit/>
          </a:bodyPr>
          <a:lstStyle/>
          <a:p>
            <a:r>
              <a:rPr lang="en-GB">
                <a:solidFill>
                  <a:srgbClr val="2F528F"/>
                </a:solidFill>
              </a:rPr>
              <a:t>The Architecture Development Method – 06/06</a:t>
            </a:r>
          </a:p>
        </p:txBody>
      </p:sp>
      <p:sp>
        <p:nvSpPr>
          <p:cNvPr id="28" name="Footer">
            <a:extLst>
              <a:ext uri="{FF2B5EF4-FFF2-40B4-BE49-F238E27FC236}">
                <a16:creationId xmlns:a16="http://schemas.microsoft.com/office/drawing/2014/main" id="{EE660AAE-66FB-40DF-9870-5BDDCAA51A8E}"/>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32/38</a:t>
            </a:r>
          </a:p>
        </p:txBody>
      </p:sp>
      <p:sp>
        <p:nvSpPr>
          <p:cNvPr id="3" name="Ref">
            <a:extLst>
              <a:ext uri="{FF2B5EF4-FFF2-40B4-BE49-F238E27FC236}">
                <a16:creationId xmlns:a16="http://schemas.microsoft.com/office/drawing/2014/main" id="{30EF0DAF-9C21-472A-B794-74A0C3CE2054}"/>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Architecture Development Method : Page 3 : §1.2.2</a:t>
            </a:r>
          </a:p>
        </p:txBody>
      </p:sp>
      <p:sp>
        <p:nvSpPr>
          <p:cNvPr id="33" name="TextBox 32">
            <a:extLst>
              <a:ext uri="{FF2B5EF4-FFF2-40B4-BE49-F238E27FC236}">
                <a16:creationId xmlns:a16="http://schemas.microsoft.com/office/drawing/2014/main" id="{761172AE-E7BC-473F-BF22-2E53CCBE4EEB}"/>
              </a:ext>
            </a:extLst>
          </p:cNvPr>
          <p:cNvSpPr txBox="1"/>
          <p:nvPr/>
        </p:nvSpPr>
        <p:spPr>
          <a:xfrm>
            <a:off x="173239" y="832007"/>
            <a:ext cx="7322936" cy="276999"/>
          </a:xfrm>
          <a:prstGeom prst="rect">
            <a:avLst/>
          </a:prstGeom>
          <a:noFill/>
        </p:spPr>
        <p:txBody>
          <a:bodyPr wrap="square">
            <a:spAutoFit/>
          </a:bodyPr>
          <a:lstStyle/>
          <a:p>
            <a:r>
              <a:rPr lang="en-GB" sz="1350" b="1">
                <a:solidFill>
                  <a:srgbClr val="2F528F"/>
                </a:solidFill>
                <a:latin typeface="Calibri" panose="020F0502020204030204" pitchFamily="34" charset="0"/>
              </a:rPr>
              <a:t>The difference between “draft” and “approved” deliverables</a:t>
            </a:r>
            <a:endParaRPr lang="en-GB" sz="1500" b="1">
              <a:solidFill>
                <a:srgbClr val="2F528F"/>
              </a:solidFill>
              <a:latin typeface="Calibri" panose="020F0502020204030204" pitchFamily="34" charset="0"/>
            </a:endParaRPr>
          </a:p>
        </p:txBody>
      </p:sp>
      <p:graphicFrame>
        <p:nvGraphicFramePr>
          <p:cNvPr id="58" name="Content Placeholder 2">
            <a:extLst>
              <a:ext uri="{FF2B5EF4-FFF2-40B4-BE49-F238E27FC236}">
                <a16:creationId xmlns:a16="http://schemas.microsoft.com/office/drawing/2014/main" id="{339DE4DC-B5B5-CB39-099F-7CB4DC297E3B}"/>
              </a:ext>
            </a:extLst>
          </p:cNvPr>
          <p:cNvGraphicFramePr>
            <a:graphicFrameLocks/>
          </p:cNvGraphicFramePr>
          <p:nvPr/>
        </p:nvGraphicFramePr>
        <p:xfrm>
          <a:off x="0" y="1286363"/>
          <a:ext cx="6723593" cy="2264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9" name="Rounded Rectangle 71">
            <a:extLst>
              <a:ext uri="{FF2B5EF4-FFF2-40B4-BE49-F238E27FC236}">
                <a16:creationId xmlns:a16="http://schemas.microsoft.com/office/drawing/2014/main" id="{23BF2E2D-B246-0C8F-BBB4-CE0F61E76A01}"/>
              </a:ext>
            </a:extLst>
          </p:cNvPr>
          <p:cNvSpPr/>
          <p:nvPr/>
        </p:nvSpPr>
        <p:spPr>
          <a:xfrm>
            <a:off x="1210203" y="3705082"/>
            <a:ext cx="6723593" cy="511174"/>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13" indent="-214313">
              <a:buFont typeface="Courier New" panose="02070309020205020404" pitchFamily="49" charset="0"/>
              <a:buChar char="o"/>
            </a:pPr>
            <a:r>
              <a:rPr lang="en-GB" sz="1500">
                <a:solidFill>
                  <a:schemeClr val="tx1"/>
                </a:solidFill>
              </a:rPr>
              <a:t>Documents may only be changed through change control</a:t>
            </a:r>
          </a:p>
        </p:txBody>
      </p:sp>
      <p:pic>
        <p:nvPicPr>
          <p:cNvPr id="4" name="Picture 3">
            <a:extLst>
              <a:ext uri="{FF2B5EF4-FFF2-40B4-BE49-F238E27FC236}">
                <a16:creationId xmlns:a16="http://schemas.microsoft.com/office/drawing/2014/main" id="{8153F83F-2AF0-3C52-97C3-9BF93A5341BD}"/>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5" name="TextBox 4">
            <a:extLst>
              <a:ext uri="{FF2B5EF4-FFF2-40B4-BE49-F238E27FC236}">
                <a16:creationId xmlns:a16="http://schemas.microsoft.com/office/drawing/2014/main" id="{AD279BAC-3017-99DC-E559-CA345E0A9A8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2154172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B7BCA7E-8770-4EC1-95E2-2EA7F5B45EEA}"/>
              </a:ext>
            </a:extLst>
          </p:cNvPr>
          <p:cNvSpPr>
            <a:spLocks noGrp="1"/>
          </p:cNvSpPr>
          <p:nvPr>
            <p:ph type="title"/>
          </p:nvPr>
        </p:nvSpPr>
        <p:spPr>
          <a:xfrm>
            <a:off x="165100" y="88900"/>
            <a:ext cx="7404100" cy="406400"/>
          </a:xfrm>
        </p:spPr>
        <p:txBody>
          <a:bodyPr>
            <a:normAutofit/>
          </a:bodyPr>
          <a:lstStyle/>
          <a:p>
            <a:r>
              <a:rPr lang="en-GB">
                <a:solidFill>
                  <a:srgbClr val="2F528F"/>
                </a:solidFill>
              </a:rPr>
              <a:t>The iterative approach of the ADM – 01/03</a:t>
            </a:r>
          </a:p>
        </p:txBody>
      </p:sp>
      <p:sp>
        <p:nvSpPr>
          <p:cNvPr id="4" name="Footer">
            <a:extLst>
              <a:ext uri="{FF2B5EF4-FFF2-40B4-BE49-F238E27FC236}">
                <a16:creationId xmlns:a16="http://schemas.microsoft.com/office/drawing/2014/main" id="{399DC1ED-F8A8-468C-96E4-11A92624EDE0}"/>
              </a:ext>
            </a:extLst>
          </p:cNvPr>
          <p:cNvSpPr>
            <a:spLocks noGrp="1"/>
          </p:cNvSpPr>
          <p:nvPr>
            <p:ph type="ftr" sz="quarter" idx="10"/>
          </p:nvPr>
        </p:nvSpPr>
        <p:spPr>
          <a:xfrm>
            <a:off x="7315200" y="4826000"/>
            <a:ext cx="444500" cy="304800"/>
          </a:xfrm>
        </p:spPr>
        <p:txBody>
          <a:bodyPr/>
          <a:lstStyle/>
          <a:p>
            <a:pPr defTabSz="342900">
              <a:defRPr/>
            </a:pPr>
            <a:r>
              <a:rPr lang="en-GB">
                <a:solidFill>
                  <a:srgbClr val="FFFFFF"/>
                </a:solidFill>
                <a:cs typeface="Arial"/>
              </a:rPr>
              <a:t>33/38</a:t>
            </a:r>
          </a:p>
        </p:txBody>
      </p:sp>
      <p:sp>
        <p:nvSpPr>
          <p:cNvPr id="3" name="Ref">
            <a:extLst>
              <a:ext uri="{FF2B5EF4-FFF2-40B4-BE49-F238E27FC236}">
                <a16:creationId xmlns:a16="http://schemas.microsoft.com/office/drawing/2014/main" id="{3B632DE6-51BC-467F-BB3D-4F73569A612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rgbClr val="FFFFFF"/>
                </a:solidFill>
                <a:latin typeface="Calibri" panose="020F0502020204030204" pitchFamily="34" charset="0"/>
              </a:rPr>
              <a:t> Architecture Development Method : Page 5 : §1.3</a:t>
            </a:r>
          </a:p>
        </p:txBody>
      </p:sp>
      <p:sp>
        <p:nvSpPr>
          <p:cNvPr id="7" name="TextBox 6">
            <a:extLst>
              <a:ext uri="{FF2B5EF4-FFF2-40B4-BE49-F238E27FC236}">
                <a16:creationId xmlns:a16="http://schemas.microsoft.com/office/drawing/2014/main" id="{75A47FBD-6D41-47C2-BE37-79A6D6530AE4}"/>
              </a:ext>
            </a:extLst>
          </p:cNvPr>
          <p:cNvSpPr txBox="1"/>
          <p:nvPr/>
        </p:nvSpPr>
        <p:spPr>
          <a:xfrm>
            <a:off x="2648673" y="1375895"/>
            <a:ext cx="2200981" cy="634789"/>
          </a:xfrm>
          <a:prstGeom prst="rect">
            <a:avLst/>
          </a:prstGeom>
          <a:noFill/>
        </p:spPr>
        <p:txBody>
          <a:bodyPr wrap="square">
            <a:spAutoFit/>
          </a:bodyPr>
          <a:lstStyle/>
          <a:p>
            <a:r>
              <a:rPr lang="en-GB" sz="1350" b="1">
                <a:solidFill>
                  <a:srgbClr val="2F528F"/>
                </a:solidFill>
                <a:latin typeface="Calibri" panose="020F0502020204030204" pitchFamily="34" charset="0"/>
              </a:rPr>
              <a:t>The ADM is iterative</a:t>
            </a:r>
          </a:p>
          <a:p>
            <a:pPr lvl="1"/>
            <a:br>
              <a:rPr lang="en-GB" sz="825">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p:txBody>
      </p:sp>
      <p:graphicFrame>
        <p:nvGraphicFramePr>
          <p:cNvPr id="10" name="Content Placeholder 5">
            <a:extLst>
              <a:ext uri="{FF2B5EF4-FFF2-40B4-BE49-F238E27FC236}">
                <a16:creationId xmlns:a16="http://schemas.microsoft.com/office/drawing/2014/main" id="{933A9199-CFE7-4FD2-4ACA-2803CF220EBE}"/>
              </a:ext>
            </a:extLst>
          </p:cNvPr>
          <p:cNvGraphicFramePr>
            <a:graphicFrameLocks/>
          </p:cNvGraphicFramePr>
          <p:nvPr/>
        </p:nvGraphicFramePr>
        <p:xfrm>
          <a:off x="535396" y="1375895"/>
          <a:ext cx="6209950" cy="3220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CB46A02C-295F-5A0E-63A2-330541242E36}"/>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6" name="TextBox 5">
            <a:extLst>
              <a:ext uri="{FF2B5EF4-FFF2-40B4-BE49-F238E27FC236}">
                <a16:creationId xmlns:a16="http://schemas.microsoft.com/office/drawing/2014/main" id="{431D88D7-A568-1AD0-5F6A-4946F073FA51}"/>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3277440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65777AB4-56B4-4920-BA21-9409325329A9}"/>
              </a:ext>
            </a:extLst>
          </p:cNvPr>
          <p:cNvSpPr>
            <a:spLocks noGrp="1"/>
          </p:cNvSpPr>
          <p:nvPr>
            <p:ph type="title"/>
          </p:nvPr>
        </p:nvSpPr>
        <p:spPr>
          <a:xfrm>
            <a:off x="165100" y="88900"/>
            <a:ext cx="7404100" cy="406400"/>
          </a:xfrm>
        </p:spPr>
        <p:txBody>
          <a:bodyPr>
            <a:normAutofit/>
          </a:bodyPr>
          <a:lstStyle/>
          <a:p>
            <a:r>
              <a:rPr lang="en-GB">
                <a:solidFill>
                  <a:srgbClr val="2F528F"/>
                </a:solidFill>
              </a:rPr>
              <a:t>The iterative approach of the ADM – 02/03</a:t>
            </a:r>
          </a:p>
        </p:txBody>
      </p:sp>
      <p:sp>
        <p:nvSpPr>
          <p:cNvPr id="4" name="Footer">
            <a:extLst>
              <a:ext uri="{FF2B5EF4-FFF2-40B4-BE49-F238E27FC236}">
                <a16:creationId xmlns:a16="http://schemas.microsoft.com/office/drawing/2014/main" id="{E3980B9B-31C1-46FF-B9C3-4CA6A6E9E4EE}"/>
              </a:ext>
            </a:extLst>
          </p:cNvPr>
          <p:cNvSpPr>
            <a:spLocks noGrp="1"/>
          </p:cNvSpPr>
          <p:nvPr>
            <p:ph type="ftr" sz="quarter" idx="10"/>
          </p:nvPr>
        </p:nvSpPr>
        <p:spPr>
          <a:xfrm>
            <a:off x="7315200" y="4826000"/>
            <a:ext cx="444500" cy="304800"/>
          </a:xfrm>
        </p:spPr>
        <p:txBody>
          <a:bodyPr/>
          <a:lstStyle/>
          <a:p>
            <a:pPr defTabSz="342900">
              <a:defRPr/>
            </a:pPr>
            <a:r>
              <a:rPr lang="en-GB">
                <a:cs typeface="Arial"/>
              </a:rPr>
              <a:t>34/38</a:t>
            </a:r>
          </a:p>
        </p:txBody>
      </p:sp>
      <p:sp>
        <p:nvSpPr>
          <p:cNvPr id="3" name="Ref">
            <a:extLst>
              <a:ext uri="{FF2B5EF4-FFF2-40B4-BE49-F238E27FC236}">
                <a16:creationId xmlns:a16="http://schemas.microsoft.com/office/drawing/2014/main" id="{C85B5FFC-410F-431D-B3DA-2197DCAB8518}"/>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 Practitioners’ Approach to Developing Enterprise Architecture Following the ADM : Page 40 : §5.2</a:t>
            </a:r>
          </a:p>
        </p:txBody>
      </p:sp>
      <p:sp>
        <p:nvSpPr>
          <p:cNvPr id="10" name="TextBox 9">
            <a:extLst>
              <a:ext uri="{FF2B5EF4-FFF2-40B4-BE49-F238E27FC236}">
                <a16:creationId xmlns:a16="http://schemas.microsoft.com/office/drawing/2014/main" id="{1F5AC25F-5E4C-4668-AAAD-3833A7459621}"/>
              </a:ext>
            </a:extLst>
          </p:cNvPr>
          <p:cNvSpPr txBox="1"/>
          <p:nvPr/>
        </p:nvSpPr>
        <p:spPr>
          <a:xfrm>
            <a:off x="482600" y="720215"/>
            <a:ext cx="3175000" cy="276999"/>
          </a:xfrm>
          <a:prstGeom prst="rect">
            <a:avLst/>
          </a:prstGeom>
          <a:noFill/>
        </p:spPr>
        <p:txBody>
          <a:bodyPr wrap="square">
            <a:spAutoFit/>
          </a:bodyPr>
          <a:lstStyle/>
          <a:p>
            <a:r>
              <a:rPr lang="en-GB" sz="1350">
                <a:solidFill>
                  <a:srgbClr val="2F528F"/>
                </a:solidFill>
                <a:latin typeface="Calibri" panose="020F0502020204030204" pitchFamily="34" charset="0"/>
              </a:rPr>
              <a:t>ADM iteration in practice</a:t>
            </a:r>
          </a:p>
        </p:txBody>
      </p:sp>
      <p:graphicFrame>
        <p:nvGraphicFramePr>
          <p:cNvPr id="11" name="Content Placeholder 2">
            <a:extLst>
              <a:ext uri="{FF2B5EF4-FFF2-40B4-BE49-F238E27FC236}">
                <a16:creationId xmlns:a16="http://schemas.microsoft.com/office/drawing/2014/main" id="{9F171DAA-1AEE-20FE-98F7-13AAE33582D8}"/>
              </a:ext>
            </a:extLst>
          </p:cNvPr>
          <p:cNvGraphicFramePr>
            <a:graphicFrameLocks/>
          </p:cNvGraphicFramePr>
          <p:nvPr/>
        </p:nvGraphicFramePr>
        <p:xfrm>
          <a:off x="349435" y="1052601"/>
          <a:ext cx="6006977"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70E12A05-C64D-21D9-E589-C9871C3DC4EF}"/>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5" name="TextBox 4">
            <a:extLst>
              <a:ext uri="{FF2B5EF4-FFF2-40B4-BE49-F238E27FC236}">
                <a16:creationId xmlns:a16="http://schemas.microsoft.com/office/drawing/2014/main" id="{198AF868-44FC-63CD-0D55-0026E6105BA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9865441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57BACB-859C-4578-A443-093636163B34}"/>
              </a:ext>
            </a:extLst>
          </p:cNvPr>
          <p:cNvPicPr>
            <a:picLocks noChangeAspect="1"/>
          </p:cNvPicPr>
          <p:nvPr/>
        </p:nvPicPr>
        <p:blipFill>
          <a:blip r:embed="rId3"/>
          <a:stretch>
            <a:fillRect/>
          </a:stretch>
        </p:blipFill>
        <p:spPr>
          <a:xfrm>
            <a:off x="535396" y="1892605"/>
            <a:ext cx="5757084" cy="2335732"/>
          </a:xfrm>
          <a:prstGeom prst="rect">
            <a:avLst/>
          </a:prstGeom>
        </p:spPr>
      </p:pic>
      <p:sp>
        <p:nvSpPr>
          <p:cNvPr id="6" name="Title">
            <a:extLst>
              <a:ext uri="{FF2B5EF4-FFF2-40B4-BE49-F238E27FC236}">
                <a16:creationId xmlns:a16="http://schemas.microsoft.com/office/drawing/2014/main" id="{D45FC046-1772-4A7D-9F11-482D560460AF}"/>
              </a:ext>
            </a:extLst>
          </p:cNvPr>
          <p:cNvSpPr>
            <a:spLocks noGrp="1"/>
          </p:cNvSpPr>
          <p:nvPr>
            <p:ph type="title"/>
          </p:nvPr>
        </p:nvSpPr>
        <p:spPr>
          <a:xfrm>
            <a:off x="165100" y="88900"/>
            <a:ext cx="7404100" cy="406400"/>
          </a:xfrm>
        </p:spPr>
        <p:txBody>
          <a:bodyPr>
            <a:normAutofit/>
          </a:bodyPr>
          <a:lstStyle/>
          <a:p>
            <a:r>
              <a:rPr lang="en-GB">
                <a:solidFill>
                  <a:srgbClr val="2F528F"/>
                </a:solidFill>
              </a:rPr>
              <a:t>The iterative approach of the ADM – 03/03</a:t>
            </a:r>
          </a:p>
        </p:txBody>
      </p:sp>
      <p:sp>
        <p:nvSpPr>
          <p:cNvPr id="4" name="Footer">
            <a:extLst>
              <a:ext uri="{FF2B5EF4-FFF2-40B4-BE49-F238E27FC236}">
                <a16:creationId xmlns:a16="http://schemas.microsoft.com/office/drawing/2014/main" id="{F4F7BF3B-0EFE-4A52-84B0-8E8DAFE901FA}"/>
              </a:ext>
            </a:extLst>
          </p:cNvPr>
          <p:cNvSpPr>
            <a:spLocks noGrp="1"/>
          </p:cNvSpPr>
          <p:nvPr>
            <p:ph type="ftr" sz="quarter" idx="10"/>
          </p:nvPr>
        </p:nvSpPr>
        <p:spPr>
          <a:xfrm>
            <a:off x="7315200" y="4826000"/>
            <a:ext cx="444500" cy="304800"/>
          </a:xfrm>
        </p:spPr>
        <p:txBody>
          <a:bodyPr/>
          <a:lstStyle/>
          <a:p>
            <a:pPr defTabSz="342900">
              <a:defRPr/>
            </a:pPr>
            <a:r>
              <a:rPr lang="en-GB">
                <a:cs typeface="Arial"/>
              </a:rPr>
              <a:t>35/38</a:t>
            </a:r>
          </a:p>
        </p:txBody>
      </p:sp>
      <p:sp>
        <p:nvSpPr>
          <p:cNvPr id="3" name="Ref">
            <a:extLst>
              <a:ext uri="{FF2B5EF4-FFF2-40B4-BE49-F238E27FC236}">
                <a16:creationId xmlns:a16="http://schemas.microsoft.com/office/drawing/2014/main" id="{11F44D08-2A1F-415B-BF76-83977A8FF3B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 Practitioners’ Approach to Developing Enterprise Architecture Following the ADM : Page 51 : §5.2.3</a:t>
            </a:r>
          </a:p>
        </p:txBody>
      </p:sp>
      <p:sp>
        <p:nvSpPr>
          <p:cNvPr id="9" name="TextBox 8">
            <a:extLst>
              <a:ext uri="{FF2B5EF4-FFF2-40B4-BE49-F238E27FC236}">
                <a16:creationId xmlns:a16="http://schemas.microsoft.com/office/drawing/2014/main" id="{7A2A2698-5C8B-4266-80C7-036BB3D12605}"/>
              </a:ext>
            </a:extLst>
          </p:cNvPr>
          <p:cNvSpPr txBox="1"/>
          <p:nvPr/>
        </p:nvSpPr>
        <p:spPr>
          <a:xfrm>
            <a:off x="1833664" y="4348987"/>
            <a:ext cx="4688517" cy="276999"/>
          </a:xfrm>
          <a:prstGeom prst="rect">
            <a:avLst/>
          </a:prstGeom>
          <a:noFill/>
        </p:spPr>
        <p:txBody>
          <a:bodyPr wrap="square">
            <a:spAutoFit/>
          </a:bodyPr>
          <a:lstStyle/>
          <a:p>
            <a:r>
              <a:rPr lang="en-GB" sz="1350">
                <a:solidFill>
                  <a:srgbClr val="2F528F"/>
                </a:solidFill>
                <a:latin typeface="Calibri" panose="020F0502020204030204" pitchFamily="34" charset="0"/>
              </a:rPr>
              <a:t>The EA continually revisits the required phases.</a:t>
            </a:r>
          </a:p>
        </p:txBody>
      </p:sp>
      <p:sp>
        <p:nvSpPr>
          <p:cNvPr id="11" name="TextBox 10">
            <a:extLst>
              <a:ext uri="{FF2B5EF4-FFF2-40B4-BE49-F238E27FC236}">
                <a16:creationId xmlns:a16="http://schemas.microsoft.com/office/drawing/2014/main" id="{C9450AAF-6509-4C38-806E-120DF59E7B3D}"/>
              </a:ext>
            </a:extLst>
          </p:cNvPr>
          <p:cNvSpPr txBox="1"/>
          <p:nvPr/>
        </p:nvSpPr>
        <p:spPr>
          <a:xfrm>
            <a:off x="499540" y="590945"/>
            <a:ext cx="6240802" cy="1131079"/>
          </a:xfrm>
          <a:prstGeom prst="rect">
            <a:avLst/>
          </a:prstGeom>
          <a:noFill/>
        </p:spPr>
        <p:txBody>
          <a:bodyPr wrap="square">
            <a:spAutoFit/>
          </a:bodyPr>
          <a:lstStyle/>
          <a:p>
            <a:r>
              <a:rPr lang="en-GB" sz="1350">
                <a:solidFill>
                  <a:srgbClr val="2F528F"/>
                </a:solidFill>
                <a:latin typeface="Calibri" panose="020F0502020204030204" pitchFamily="34" charset="0"/>
              </a:rPr>
              <a:t>This Gantt shows that the ADM phases stay open to address </a:t>
            </a:r>
          </a:p>
          <a:p>
            <a:r>
              <a:rPr lang="en-GB" sz="1350">
                <a:solidFill>
                  <a:srgbClr val="2F528F"/>
                </a:solidFill>
                <a:latin typeface="Calibri" panose="020F0502020204030204" pitchFamily="34" charset="0"/>
              </a:rPr>
              <a:t>the information required; once it is provided, they close</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Regardless, if the Business Architecture is being developed the practitioner is executing Phase B</a:t>
            </a:r>
          </a:p>
        </p:txBody>
      </p:sp>
      <p:pic>
        <p:nvPicPr>
          <p:cNvPr id="2" name="Picture 1">
            <a:extLst>
              <a:ext uri="{FF2B5EF4-FFF2-40B4-BE49-F238E27FC236}">
                <a16:creationId xmlns:a16="http://schemas.microsoft.com/office/drawing/2014/main" id="{D6B1BE02-641B-8C69-76AB-55137427D4B9}"/>
              </a:ext>
            </a:extLst>
          </p:cNvPr>
          <p:cNvPicPr>
            <a:picLocks noChangeAspect="1"/>
          </p:cNvPicPr>
          <p:nvPr/>
        </p:nvPicPr>
        <p:blipFill>
          <a:blip r:embed="rId4">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5" name="TextBox 4">
            <a:extLst>
              <a:ext uri="{FF2B5EF4-FFF2-40B4-BE49-F238E27FC236}">
                <a16:creationId xmlns:a16="http://schemas.microsoft.com/office/drawing/2014/main" id="{11955C80-FC78-8A7B-B4D3-C0803957F0E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708462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C9158C4E-6AE5-4891-A0D4-E28E54DF04D2}"/>
              </a:ext>
            </a:extLst>
          </p:cNvPr>
          <p:cNvSpPr>
            <a:spLocks noGrp="1"/>
          </p:cNvSpPr>
          <p:nvPr>
            <p:ph type="title"/>
          </p:nvPr>
        </p:nvSpPr>
        <p:spPr>
          <a:xfrm>
            <a:off x="165100" y="88900"/>
            <a:ext cx="7404100" cy="406400"/>
          </a:xfrm>
        </p:spPr>
        <p:txBody>
          <a:bodyPr>
            <a:normAutofit/>
          </a:bodyPr>
          <a:lstStyle/>
          <a:p>
            <a:r>
              <a:rPr lang="en-GB">
                <a:solidFill>
                  <a:srgbClr val="2F528F"/>
                </a:solidFill>
              </a:rPr>
              <a:t>Govern the maintenance of EA</a:t>
            </a:r>
          </a:p>
        </p:txBody>
      </p:sp>
      <p:sp>
        <p:nvSpPr>
          <p:cNvPr id="4" name="Footer">
            <a:extLst>
              <a:ext uri="{FF2B5EF4-FFF2-40B4-BE49-F238E27FC236}">
                <a16:creationId xmlns:a16="http://schemas.microsoft.com/office/drawing/2014/main" id="{77D0394C-68CB-4E10-86C3-E917BD40FE84}"/>
              </a:ext>
            </a:extLst>
          </p:cNvPr>
          <p:cNvSpPr>
            <a:spLocks noGrp="1"/>
          </p:cNvSpPr>
          <p:nvPr>
            <p:ph type="ftr" sz="quarter" idx="10"/>
          </p:nvPr>
        </p:nvSpPr>
        <p:spPr>
          <a:xfrm>
            <a:off x="7315200" y="4826000"/>
            <a:ext cx="444500" cy="304800"/>
          </a:xfrm>
        </p:spPr>
        <p:txBody>
          <a:bodyPr/>
          <a:lstStyle/>
          <a:p>
            <a:pPr defTabSz="342900">
              <a:defRPr/>
            </a:pPr>
            <a:r>
              <a:rPr lang="en-GB">
                <a:cs typeface="Arial"/>
              </a:rPr>
              <a:t>36/38</a:t>
            </a:r>
          </a:p>
        </p:txBody>
      </p:sp>
      <p:sp>
        <p:nvSpPr>
          <p:cNvPr id="3" name="Ref">
            <a:extLst>
              <a:ext uri="{FF2B5EF4-FFF2-40B4-BE49-F238E27FC236}">
                <a16:creationId xmlns:a16="http://schemas.microsoft.com/office/drawing/2014/main" id="{B3BD086C-0AF1-49BE-B71F-6108431EED4D}"/>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a:solidFill>
                  <a:schemeClr val="bg1"/>
                </a:solidFill>
                <a:latin typeface="Calibri" panose="020F0502020204030204" pitchFamily="34" charset="0"/>
              </a:rPr>
              <a:t> Architecture Development Method : Page 7 : §1.4</a:t>
            </a:r>
          </a:p>
        </p:txBody>
      </p:sp>
      <p:graphicFrame>
        <p:nvGraphicFramePr>
          <p:cNvPr id="2" name="Diagram 1">
            <a:extLst>
              <a:ext uri="{FF2B5EF4-FFF2-40B4-BE49-F238E27FC236}">
                <a16:creationId xmlns:a16="http://schemas.microsoft.com/office/drawing/2014/main" id="{AFB784B8-8A4A-84DA-C93C-52E799C12F8C}"/>
              </a:ext>
            </a:extLst>
          </p:cNvPr>
          <p:cNvGraphicFramePr/>
          <p:nvPr/>
        </p:nvGraphicFramePr>
        <p:xfrm>
          <a:off x="111614" y="547574"/>
          <a:ext cx="5856795" cy="3400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ounded Rectangle 71">
            <a:extLst>
              <a:ext uri="{FF2B5EF4-FFF2-40B4-BE49-F238E27FC236}">
                <a16:creationId xmlns:a16="http://schemas.microsoft.com/office/drawing/2014/main" id="{59EB09F5-F4CD-6A41-7DCF-7CF8F8CDCD3F}"/>
              </a:ext>
            </a:extLst>
          </p:cNvPr>
          <p:cNvSpPr/>
          <p:nvPr/>
        </p:nvSpPr>
        <p:spPr>
          <a:xfrm>
            <a:off x="688173" y="4049714"/>
            <a:ext cx="6723593" cy="511174"/>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13" indent="-214313">
              <a:buFont typeface="Courier New" panose="02070309020205020404" pitchFamily="49" charset="0"/>
              <a:buChar char="o"/>
            </a:pPr>
            <a:r>
              <a:rPr lang="en-GB" sz="1500">
                <a:solidFill>
                  <a:srgbClr val="2F528F"/>
                </a:solidFill>
                <a:latin typeface="Calibri" panose="020F0502020204030204" pitchFamily="34" charset="0"/>
              </a:rPr>
              <a:t>Typically this is based on the repository</a:t>
            </a:r>
          </a:p>
        </p:txBody>
      </p:sp>
      <p:pic>
        <p:nvPicPr>
          <p:cNvPr id="5" name="Picture 4">
            <a:extLst>
              <a:ext uri="{FF2B5EF4-FFF2-40B4-BE49-F238E27FC236}">
                <a16:creationId xmlns:a16="http://schemas.microsoft.com/office/drawing/2014/main" id="{7EB6ED3A-D032-B0E1-EE06-39586557F231}"/>
              </a:ext>
            </a:extLst>
          </p:cNvPr>
          <p:cNvPicPr>
            <a:picLocks noChangeAspect="1"/>
          </p:cNvPicPr>
          <p:nvPr/>
        </p:nvPicPr>
        <p:blipFill>
          <a:blip r:embed="rId8">
            <a:extLst>
              <a:ext uri="{28A0092B-C50C-407E-A947-70E740481C1C}">
                <a14:useLocalDpi xmlns:a14="http://schemas.microsoft.com/office/drawing/2010/main" val="0"/>
              </a:ext>
            </a:extLst>
          </a:blip>
          <a:srcRect l="5356" r="5356"/>
          <a:stretch/>
        </p:blipFill>
        <p:spPr>
          <a:xfrm>
            <a:off x="6648360" y="553163"/>
            <a:ext cx="1960244" cy="2577628"/>
          </a:xfrm>
          <a:prstGeom prst="rect">
            <a:avLst/>
          </a:prstGeom>
        </p:spPr>
      </p:pic>
      <p:sp>
        <p:nvSpPr>
          <p:cNvPr id="7" name="TextBox 6">
            <a:extLst>
              <a:ext uri="{FF2B5EF4-FFF2-40B4-BE49-F238E27FC236}">
                <a16:creationId xmlns:a16="http://schemas.microsoft.com/office/drawing/2014/main" id="{22BEDF95-8535-1486-01EC-D32A80B1092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1224149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60EAFC7B-2EAB-4C00-B3D7-0CFF9A11825C}"/>
              </a:ext>
            </a:extLst>
          </p:cNvPr>
          <p:cNvGraphicFramePr>
            <a:graphicFrameLocks/>
          </p:cNvGraphicFramePr>
          <p:nvPr/>
        </p:nvGraphicFramePr>
        <p:xfrm>
          <a:off x="939983" y="1044272"/>
          <a:ext cx="7264033" cy="3694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a:extLst>
              <a:ext uri="{FF2B5EF4-FFF2-40B4-BE49-F238E27FC236}">
                <a16:creationId xmlns:a16="http://schemas.microsoft.com/office/drawing/2014/main" id="{4124EEAC-43A0-458C-8A95-9B44246F7926}"/>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Why Enterprise Architecture? – 03/04</a:t>
            </a:r>
          </a:p>
        </p:txBody>
      </p:sp>
      <p:sp>
        <p:nvSpPr>
          <p:cNvPr id="3" name="Footer">
            <a:extLst>
              <a:ext uri="{FF2B5EF4-FFF2-40B4-BE49-F238E27FC236}">
                <a16:creationId xmlns:a16="http://schemas.microsoft.com/office/drawing/2014/main" id="{84698C34-B39A-47F8-AD7C-43005FB5725F}"/>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8/40</a:t>
            </a:r>
          </a:p>
        </p:txBody>
      </p:sp>
      <p:sp>
        <p:nvSpPr>
          <p:cNvPr id="5" name="TextBox 4">
            <a:extLst>
              <a:ext uri="{FF2B5EF4-FFF2-40B4-BE49-F238E27FC236}">
                <a16:creationId xmlns:a16="http://schemas.microsoft.com/office/drawing/2014/main" id="{8F9C822C-74AD-4785-8161-F7D66B89E966}"/>
              </a:ext>
            </a:extLst>
          </p:cNvPr>
          <p:cNvSpPr txBox="1"/>
          <p:nvPr/>
        </p:nvSpPr>
        <p:spPr>
          <a:xfrm>
            <a:off x="2457372" y="651857"/>
            <a:ext cx="4536435" cy="392415"/>
          </a:xfrm>
          <a:prstGeom prst="rect">
            <a:avLst/>
          </a:prstGeom>
          <a:noFill/>
        </p:spPr>
        <p:txBody>
          <a:bodyPr wrap="none" rtlCol="0">
            <a:spAutoFit/>
          </a:bodyPr>
          <a:lstStyle/>
          <a:p>
            <a:r>
              <a:rPr lang="en-AU" sz="2100" b="1">
                <a:solidFill>
                  <a:srgbClr val="2F528F"/>
                </a:solidFill>
                <a:latin typeface="Calibri" panose="020F0502020204030204" pitchFamily="34" charset="0"/>
              </a:rPr>
              <a:t>Why enterprise architecture?</a:t>
            </a:r>
            <a:endParaRPr lang="en-GB" sz="2100" b="1">
              <a:solidFill>
                <a:srgbClr val="2F528F"/>
              </a:solidFill>
              <a:latin typeface="Calibri" panose="020F0502020204030204" pitchFamily="34" charset="0"/>
            </a:endParaRPr>
          </a:p>
        </p:txBody>
      </p:sp>
      <p:sp>
        <p:nvSpPr>
          <p:cNvPr id="4" name="TextBox 3">
            <a:extLst>
              <a:ext uri="{FF2B5EF4-FFF2-40B4-BE49-F238E27FC236}">
                <a16:creationId xmlns:a16="http://schemas.microsoft.com/office/drawing/2014/main" id="{B123F99D-77E7-9883-2DF7-1E47C64C2F82}"/>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41146343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65100" y="88900"/>
            <a:ext cx="7404100" cy="406400"/>
          </a:xfrm>
        </p:spPr>
        <p:txBody>
          <a:bodyPr>
            <a:normAutofit/>
          </a:bodyPr>
          <a:lstStyle/>
          <a:p>
            <a:r>
              <a:rPr lang="en-GB">
                <a:solidFill>
                  <a:srgbClr val="2F528F"/>
                </a:solidFill>
              </a:rPr>
              <a:t>Summary of Module 02</a:t>
            </a:r>
          </a:p>
        </p:txBody>
      </p:sp>
      <p:sp>
        <p:nvSpPr>
          <p:cNvPr id="3" name="Footer">
            <a:extLst>
              <a:ext uri="{FF2B5EF4-FFF2-40B4-BE49-F238E27FC236}">
                <a16:creationId xmlns:a16="http://schemas.microsoft.com/office/drawing/2014/main" id="{5E0C1ED0-7F6E-497E-AD00-A815020BA5E6}"/>
              </a:ext>
            </a:extLst>
          </p:cNvPr>
          <p:cNvSpPr>
            <a:spLocks noGrp="1"/>
          </p:cNvSpPr>
          <p:nvPr>
            <p:ph type="ftr" sz="quarter" idx="10"/>
          </p:nvPr>
        </p:nvSpPr>
        <p:spPr>
          <a:xfrm>
            <a:off x="7315200" y="4826000"/>
            <a:ext cx="444500" cy="304800"/>
          </a:xfrm>
        </p:spPr>
        <p:txBody>
          <a:bodyPr/>
          <a:lstStyle/>
          <a:p>
            <a:pPr defTabSz="342900">
              <a:defRPr/>
            </a:pPr>
            <a:r>
              <a:rPr lang="en-GB">
                <a:cs typeface="Arial"/>
              </a:rPr>
              <a:t>37/38</a:t>
            </a:r>
          </a:p>
        </p:txBody>
      </p:sp>
      <p:sp>
        <p:nvSpPr>
          <p:cNvPr id="8" name="TextBox 7">
            <a:extLst>
              <a:ext uri="{FF2B5EF4-FFF2-40B4-BE49-F238E27FC236}">
                <a16:creationId xmlns:a16="http://schemas.microsoft.com/office/drawing/2014/main" id="{F8F8256F-8071-474C-B3E5-684B56670CF9}"/>
              </a:ext>
            </a:extLst>
          </p:cNvPr>
          <p:cNvSpPr txBox="1"/>
          <p:nvPr/>
        </p:nvSpPr>
        <p:spPr>
          <a:xfrm>
            <a:off x="288000" y="779351"/>
            <a:ext cx="8568000" cy="276999"/>
          </a:xfrm>
          <a:prstGeom prst="rect">
            <a:avLst/>
          </a:prstGeom>
          <a:solidFill>
            <a:srgbClr val="4472C4"/>
          </a:solidFill>
        </p:spPr>
        <p:txBody>
          <a:bodyPr wrap="none" rtlCol="0">
            <a:noAutofit/>
          </a:bodyPr>
          <a:lstStyle/>
          <a:p>
            <a:r>
              <a:rPr lang="en-GB" sz="1350">
                <a:solidFill>
                  <a:schemeClr val="bg1"/>
                </a:solidFill>
                <a:latin typeface="Calibri" panose="020F0502020204030204" pitchFamily="34" charset="0"/>
              </a:rPr>
              <a:t>The 17 Learning Points covered in Module 02 are:</a:t>
            </a:r>
          </a:p>
        </p:txBody>
      </p:sp>
      <p:sp>
        <p:nvSpPr>
          <p:cNvPr id="6" name="Freeform: Shape 5">
            <a:extLst>
              <a:ext uri="{FF2B5EF4-FFF2-40B4-BE49-F238E27FC236}">
                <a16:creationId xmlns:a16="http://schemas.microsoft.com/office/drawing/2014/main" id="{B5135370-F11A-C092-D95B-AC01CBCF4C1B}"/>
              </a:ext>
            </a:extLst>
          </p:cNvPr>
          <p:cNvSpPr/>
          <p:nvPr/>
        </p:nvSpPr>
        <p:spPr>
          <a:xfrm>
            <a:off x="770996" y="1225969"/>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1.9b Briefly explain the TOGAF Content Framework and Enterprise Metamodel</a:t>
            </a:r>
            <a:endParaRPr lang="en-US" sz="1000" b="0" kern="1200"/>
          </a:p>
        </p:txBody>
      </p:sp>
      <p:sp>
        <p:nvSpPr>
          <p:cNvPr id="9" name="Freeform: Shape 8">
            <a:extLst>
              <a:ext uri="{FF2B5EF4-FFF2-40B4-BE49-F238E27FC236}">
                <a16:creationId xmlns:a16="http://schemas.microsoft.com/office/drawing/2014/main" id="{658ED296-A8C0-5588-D72D-4CB707F2291E}"/>
              </a:ext>
            </a:extLst>
          </p:cNvPr>
          <p:cNvSpPr/>
          <p:nvPr/>
        </p:nvSpPr>
        <p:spPr>
          <a:xfrm>
            <a:off x="2319553" y="1225969"/>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1.10a/d 	: Briefly explain what an Architecture Capability is</a:t>
            </a:r>
            <a:endParaRPr lang="en-US" sz="1000" b="0" kern="1200"/>
          </a:p>
        </p:txBody>
      </p:sp>
      <p:sp>
        <p:nvSpPr>
          <p:cNvPr id="11" name="Freeform: Shape 10">
            <a:extLst>
              <a:ext uri="{FF2B5EF4-FFF2-40B4-BE49-F238E27FC236}">
                <a16:creationId xmlns:a16="http://schemas.microsoft.com/office/drawing/2014/main" id="{498F180B-3A2F-E67A-8DF0-96C46FDE38E1}"/>
              </a:ext>
            </a:extLst>
          </p:cNvPr>
          <p:cNvSpPr/>
          <p:nvPr/>
        </p:nvSpPr>
        <p:spPr>
          <a:xfrm>
            <a:off x="3868110" y="1225969"/>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1.11b : Briefly explain risk management.</a:t>
            </a:r>
            <a:endParaRPr lang="en-US" sz="1000" b="0" kern="1200"/>
          </a:p>
        </p:txBody>
      </p:sp>
      <p:sp>
        <p:nvSpPr>
          <p:cNvPr id="15" name="Freeform: Shape 14">
            <a:extLst>
              <a:ext uri="{FF2B5EF4-FFF2-40B4-BE49-F238E27FC236}">
                <a16:creationId xmlns:a16="http://schemas.microsoft.com/office/drawing/2014/main" id="{E84D17C0-7252-0DEB-856D-4F6048DBEAE4}"/>
              </a:ext>
            </a:extLst>
          </p:cNvPr>
          <p:cNvSpPr/>
          <p:nvPr/>
        </p:nvSpPr>
        <p:spPr>
          <a:xfrm>
            <a:off x="5416666" y="1225969"/>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1.12a/b 	: Briefly explain gap analysis.</a:t>
            </a:r>
            <a:endParaRPr lang="en-US" sz="1000" b="0" kern="1200"/>
          </a:p>
        </p:txBody>
      </p:sp>
      <p:sp>
        <p:nvSpPr>
          <p:cNvPr id="18" name="Freeform: Shape 17">
            <a:extLst>
              <a:ext uri="{FF2B5EF4-FFF2-40B4-BE49-F238E27FC236}">
                <a16:creationId xmlns:a16="http://schemas.microsoft.com/office/drawing/2014/main" id="{E41A8871-7B63-9E35-0038-AC8896676F92}"/>
              </a:ext>
            </a:extLst>
          </p:cNvPr>
          <p:cNvSpPr/>
          <p:nvPr/>
        </p:nvSpPr>
        <p:spPr>
          <a:xfrm>
            <a:off x="770995" y="2211414"/>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2.1a/u : Define the following concepts:  </a:t>
            </a:r>
            <a:br>
              <a:rPr lang="en-GB" sz="1000" b="0" kern="1200"/>
            </a:br>
            <a:r>
              <a:rPr lang="en-GB" sz="1000" b="0" kern="1200"/>
              <a:t>…</a:t>
            </a:r>
            <a:endParaRPr lang="en-US" sz="1000" b="0" kern="1200"/>
          </a:p>
        </p:txBody>
      </p:sp>
      <p:sp>
        <p:nvSpPr>
          <p:cNvPr id="19" name="Freeform: Shape 18">
            <a:extLst>
              <a:ext uri="{FF2B5EF4-FFF2-40B4-BE49-F238E27FC236}">
                <a16:creationId xmlns:a16="http://schemas.microsoft.com/office/drawing/2014/main" id="{F0F64183-7EFF-037D-7718-06F6297A65E2}"/>
              </a:ext>
            </a:extLst>
          </p:cNvPr>
          <p:cNvSpPr/>
          <p:nvPr/>
        </p:nvSpPr>
        <p:spPr>
          <a:xfrm>
            <a:off x="2319553" y="2211414"/>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3.1a : Briefly describe the ADM and its phases</a:t>
            </a:r>
            <a:endParaRPr lang="en-US" sz="1000" b="0" kern="1200"/>
          </a:p>
        </p:txBody>
      </p:sp>
      <p:sp>
        <p:nvSpPr>
          <p:cNvPr id="20" name="Freeform: Shape 19">
            <a:extLst>
              <a:ext uri="{FF2B5EF4-FFF2-40B4-BE49-F238E27FC236}">
                <a16:creationId xmlns:a16="http://schemas.microsoft.com/office/drawing/2014/main" id="{14972885-DE39-9830-C321-56DB50CF4EFD}"/>
              </a:ext>
            </a:extLst>
          </p:cNvPr>
          <p:cNvSpPr/>
          <p:nvPr/>
        </p:nvSpPr>
        <p:spPr>
          <a:xfrm>
            <a:off x="3868110" y="2211414"/>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3.1b : Briefly describe the ADM and its phases.</a:t>
            </a:r>
            <a:endParaRPr lang="en-US" sz="1000" b="0" kern="1200"/>
          </a:p>
        </p:txBody>
      </p:sp>
      <p:sp>
        <p:nvSpPr>
          <p:cNvPr id="21" name="Freeform: Shape 20">
            <a:extLst>
              <a:ext uri="{FF2B5EF4-FFF2-40B4-BE49-F238E27FC236}">
                <a16:creationId xmlns:a16="http://schemas.microsoft.com/office/drawing/2014/main" id="{7F636751-29D4-8369-0BB7-250964F5B188}"/>
              </a:ext>
            </a:extLst>
          </p:cNvPr>
          <p:cNvSpPr/>
          <p:nvPr/>
        </p:nvSpPr>
        <p:spPr>
          <a:xfrm>
            <a:off x="5416666" y="2211413"/>
            <a:ext cx="1407779" cy="844667"/>
          </a:xfrm>
          <a:custGeom>
            <a:avLst/>
            <a:gdLst>
              <a:gd name="connsiteX0" fmla="*/ 0 w 1407779"/>
              <a:gd name="connsiteY0" fmla="*/ 0 h 844667"/>
              <a:gd name="connsiteX1" fmla="*/ 1407779 w 1407779"/>
              <a:gd name="connsiteY1" fmla="*/ 0 h 844667"/>
              <a:gd name="connsiteX2" fmla="*/ 1407779 w 1407779"/>
              <a:gd name="connsiteY2" fmla="*/ 844667 h 844667"/>
              <a:gd name="connsiteX3" fmla="*/ 0 w 1407779"/>
              <a:gd name="connsiteY3" fmla="*/ 844667 h 844667"/>
              <a:gd name="connsiteX4" fmla="*/ 0 w 1407779"/>
              <a:gd name="connsiteY4" fmla="*/ 0 h 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779" h="844667">
                <a:moveTo>
                  <a:pt x="0" y="0"/>
                </a:moveTo>
                <a:lnTo>
                  <a:pt x="1407779" y="0"/>
                </a:lnTo>
                <a:lnTo>
                  <a:pt x="1407779" y="844667"/>
                </a:lnTo>
                <a:lnTo>
                  <a:pt x="0" y="844667"/>
                </a:lnTo>
                <a:lnTo>
                  <a:pt x="0" y="0"/>
                </a:lnTo>
                <a:close/>
              </a:path>
            </a:pathLst>
          </a:custGeom>
          <a:solidFill>
            <a:srgbClr val="4472C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000" b="0" kern="1200"/>
              <a:t>3.2a/c : Describe the difference between “draft” and “approved” deliverables</a:t>
            </a:r>
            <a:endParaRPr lang="en-US" sz="1000" b="0" kern="1200"/>
          </a:p>
        </p:txBody>
      </p:sp>
      <p:sp>
        <p:nvSpPr>
          <p:cNvPr id="4" name="TextBox 3">
            <a:extLst>
              <a:ext uri="{FF2B5EF4-FFF2-40B4-BE49-F238E27FC236}">
                <a16:creationId xmlns:a16="http://schemas.microsoft.com/office/drawing/2014/main" id="{1984C54E-0972-4518-BB16-0EA83B2C077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25208598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65100" y="88900"/>
            <a:ext cx="7404100" cy="406400"/>
          </a:xfrm>
        </p:spPr>
        <p:txBody>
          <a:bodyPr>
            <a:normAutofit/>
          </a:bodyPr>
          <a:lstStyle/>
          <a:p>
            <a:r>
              <a:rPr lang="en-GB">
                <a:solidFill>
                  <a:srgbClr val="2F528F"/>
                </a:solidFill>
              </a:rPr>
              <a:t>End of Teaching Slides</a:t>
            </a:r>
          </a:p>
        </p:txBody>
      </p:sp>
      <p:sp>
        <p:nvSpPr>
          <p:cNvPr id="3" name="Footer">
            <a:extLst>
              <a:ext uri="{FF2B5EF4-FFF2-40B4-BE49-F238E27FC236}">
                <a16:creationId xmlns:a16="http://schemas.microsoft.com/office/drawing/2014/main" id="{AC30DBDD-588E-4A0E-BEE0-318B0B8F5D62}"/>
              </a:ext>
            </a:extLst>
          </p:cNvPr>
          <p:cNvSpPr>
            <a:spLocks noGrp="1"/>
          </p:cNvSpPr>
          <p:nvPr>
            <p:ph type="ftr" sz="quarter" idx="10"/>
          </p:nvPr>
        </p:nvSpPr>
        <p:spPr>
          <a:xfrm>
            <a:off x="7315200" y="4826000"/>
            <a:ext cx="444500" cy="304800"/>
          </a:xfrm>
        </p:spPr>
        <p:txBody>
          <a:bodyPr/>
          <a:lstStyle/>
          <a:p>
            <a:r>
              <a:rPr lang="en-GB"/>
              <a:t>38/38</a:t>
            </a:r>
          </a:p>
        </p:txBody>
      </p:sp>
      <p:sp>
        <p:nvSpPr>
          <p:cNvPr id="6" name="TextBox 5">
            <a:extLst>
              <a:ext uri="{FF2B5EF4-FFF2-40B4-BE49-F238E27FC236}">
                <a16:creationId xmlns:a16="http://schemas.microsoft.com/office/drawing/2014/main" id="{94C32073-85A5-4926-BA75-51D67EB2E332}"/>
              </a:ext>
            </a:extLst>
          </p:cNvPr>
          <p:cNvSpPr txBox="1"/>
          <p:nvPr/>
        </p:nvSpPr>
        <p:spPr>
          <a:xfrm>
            <a:off x="3222112" y="2075460"/>
            <a:ext cx="2699778" cy="992579"/>
          </a:xfrm>
          <a:prstGeom prst="rect">
            <a:avLst/>
          </a:prstGeom>
          <a:noFill/>
        </p:spPr>
        <p:txBody>
          <a:bodyPr wrap="none" rtlCol="0">
            <a:spAutoFit/>
          </a:bodyPr>
          <a:lstStyle/>
          <a:p>
            <a:pPr algn="ctr"/>
            <a:r>
              <a:rPr lang="en-GB">
                <a:solidFill>
                  <a:srgbClr val="2F528F"/>
                </a:solidFill>
                <a:latin typeface="Calibri" panose="020F0502020204030204" pitchFamily="34" charset="0"/>
              </a:rPr>
              <a:t>End of</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algn="ctr"/>
            <a:r>
              <a:rPr lang="en-GB" sz="2400">
                <a:solidFill>
                  <a:srgbClr val="2F528F"/>
                </a:solidFill>
                <a:latin typeface="Calibri" panose="020F0502020204030204" pitchFamily="34" charset="0"/>
              </a:rPr>
              <a:t>Module  02/17</a:t>
            </a:r>
          </a:p>
        </p:txBody>
      </p:sp>
      <p:sp>
        <p:nvSpPr>
          <p:cNvPr id="7" name="TextBox 6">
            <a:extLst>
              <a:ext uri="{FF2B5EF4-FFF2-40B4-BE49-F238E27FC236}">
                <a16:creationId xmlns:a16="http://schemas.microsoft.com/office/drawing/2014/main" id="{B7D062EB-D7AA-4AD8-9B0D-5D3CCA46A495}"/>
              </a:ext>
            </a:extLst>
          </p:cNvPr>
          <p:cNvSpPr txBox="1"/>
          <p:nvPr/>
        </p:nvSpPr>
        <p:spPr>
          <a:xfrm>
            <a:off x="3973694" y="3561618"/>
            <a:ext cx="1196611" cy="415498"/>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Concepts</a:t>
            </a:r>
          </a:p>
        </p:txBody>
      </p:sp>
      <p:sp>
        <p:nvSpPr>
          <p:cNvPr id="2" name="TextBox 1">
            <a:extLst>
              <a:ext uri="{FF2B5EF4-FFF2-40B4-BE49-F238E27FC236}">
                <a16:creationId xmlns:a16="http://schemas.microsoft.com/office/drawing/2014/main" id="{0E908840-5E7C-3D6F-E882-62F6FA0ED1B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02 </a:t>
            </a:r>
          </a:p>
        </p:txBody>
      </p:sp>
    </p:spTree>
    <p:extLst>
      <p:ext uri="{BB962C8B-B14F-4D97-AF65-F5344CB8AC3E}">
        <p14:creationId xmlns:p14="http://schemas.microsoft.com/office/powerpoint/2010/main" val="4155061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a:extLst>
              <a:ext uri="{FF2B5EF4-FFF2-40B4-BE49-F238E27FC236}">
                <a16:creationId xmlns:a16="http://schemas.microsoft.com/office/drawing/2014/main" id="{2AEC9060-8D98-4A4D-919E-7BA767A8FE4C}"/>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1/29</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310248" cy="392415"/>
          </a:xfrm>
          <a:prstGeom prst="rect">
            <a:avLst/>
          </a:prstGeom>
          <a:noFill/>
        </p:spPr>
        <p:txBody>
          <a:bodyPr wrap="none" rtlCol="0">
            <a:spAutoFit/>
          </a:bodyPr>
          <a:lstStyle/>
          <a:p>
            <a:r>
              <a:rPr lang="en-GB" sz="2100">
                <a:solidFill>
                  <a:srgbClr val="2F528F"/>
                </a:solidFill>
                <a:latin typeface="Calibri" panose="020F0502020204030204" pitchFamily="34" charset="0"/>
              </a:rPr>
              <a:t>Module 03/16</a:t>
            </a:r>
          </a:p>
        </p:txBody>
      </p:sp>
      <p:sp>
        <p:nvSpPr>
          <p:cNvPr id="8" name="TextBox 7">
            <a:extLst>
              <a:ext uri="{FF2B5EF4-FFF2-40B4-BE49-F238E27FC236}">
                <a16:creationId xmlns:a16="http://schemas.microsoft.com/office/drawing/2014/main" id="{BF06EAE3-B56C-444F-BEA3-608E665B196A}"/>
              </a:ext>
            </a:extLst>
          </p:cNvPr>
          <p:cNvSpPr txBox="1"/>
          <p:nvPr/>
        </p:nvSpPr>
        <p:spPr>
          <a:xfrm>
            <a:off x="2362807" y="3561618"/>
            <a:ext cx="4418389"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03</a:t>
            </a:r>
          </a:p>
          <a:p>
            <a:pPr algn="ct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rPr>
              <a:t>An Introduction to the ADM</a:t>
            </a:r>
          </a:p>
        </p:txBody>
      </p:sp>
      <p:sp>
        <p:nvSpPr>
          <p:cNvPr id="5" name="bk object 18">
            <a:extLst>
              <a:ext uri="{FF2B5EF4-FFF2-40B4-BE49-F238E27FC236}">
                <a16:creationId xmlns:a16="http://schemas.microsoft.com/office/drawing/2014/main" id="{82BA4FBA-9DC8-9EE8-6774-91E3DA714F93}"/>
              </a:ext>
            </a:extLst>
          </p:cNvPr>
          <p:cNvSpPr/>
          <p:nvPr/>
        </p:nvSpPr>
        <p:spPr>
          <a:xfrm>
            <a:off x="1355593" y="5030163"/>
            <a:ext cx="5555658" cy="113337"/>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66CBE4"/>
          </a:solidFill>
        </p:spPr>
        <p:txBody>
          <a:bodyPr wrap="square" lIns="0" tIns="0" rIns="0" bIns="0" rtlCol="0"/>
          <a:lstStyle/>
          <a:p>
            <a:pPr algn="r" defTabSz="357941">
              <a:defRPr/>
            </a:pPr>
            <a:r>
              <a:rPr lang="en-GB" sz="675" kern="0">
                <a:solidFill>
                  <a:srgbClr val="002060"/>
                </a:solidFill>
                <a:latin typeface="Calibri" panose="020F0502020204030204" pitchFamily="34" charset="0"/>
                <a:ea typeface="Vollkorn" panose="00000500000000000000" pitchFamily="2" charset="0"/>
                <a:cs typeface="Calibri" panose="020F0502020204030204" pitchFamily="34" charset="0"/>
              </a:rPr>
              <a:t>©2022 Materials - sole property of Mundo Cognito Ltd – may not be copied or </a:t>
            </a:r>
            <a:r>
              <a:rPr lang="en-GB" sz="600" kern="0">
                <a:solidFill>
                  <a:srgbClr val="002060"/>
                </a:solidFill>
                <a:latin typeface="Calibri" panose="020F0502020204030204" pitchFamily="34" charset="0"/>
                <a:ea typeface="Vollkorn" panose="00000500000000000000" pitchFamily="2" charset="0"/>
                <a:cs typeface="Calibri" panose="020F0502020204030204" pitchFamily="34" charset="0"/>
              </a:rPr>
              <a:t>reproduced</a:t>
            </a:r>
            <a:r>
              <a:rPr lang="en-GB" sz="675" kern="0">
                <a:solidFill>
                  <a:srgbClr val="002060"/>
                </a:solidFill>
                <a:latin typeface="Calibri" panose="020F0502020204030204" pitchFamily="34" charset="0"/>
                <a:ea typeface="Vollkorn" panose="00000500000000000000" pitchFamily="2" charset="0"/>
                <a:cs typeface="Calibri" panose="020F0502020204030204" pitchFamily="34" charset="0"/>
              </a:rPr>
              <a:t> without written permission</a:t>
            </a:r>
            <a:endParaRPr sz="675" kern="0">
              <a:solidFill>
                <a:srgbClr val="002060"/>
              </a:solidFill>
              <a:latin typeface="Calibri" panose="020F0502020204030204" pitchFamily="34" charset="0"/>
              <a:ea typeface="Vollkorn" panose="00000500000000000000" pitchFamily="2" charset="0"/>
              <a:cs typeface="Calibri" panose="020F0502020204030204" pitchFamily="34" charset="0"/>
            </a:endParaRPr>
          </a:p>
        </p:txBody>
      </p:sp>
      <p:sp>
        <p:nvSpPr>
          <p:cNvPr id="2" name="TextBox 1">
            <a:extLst>
              <a:ext uri="{FF2B5EF4-FFF2-40B4-BE49-F238E27FC236}">
                <a16:creationId xmlns:a16="http://schemas.microsoft.com/office/drawing/2014/main" id="{FB70966E-D13A-D585-5126-7480EAB1D235}"/>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4" name="TextBox 3">
            <a:extLst>
              <a:ext uri="{FF2B5EF4-FFF2-40B4-BE49-F238E27FC236}">
                <a16:creationId xmlns:a16="http://schemas.microsoft.com/office/drawing/2014/main" id="{338311DF-76AF-0952-883A-90C73D5AF80C}"/>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Foundation </a:t>
            </a:r>
          </a:p>
        </p:txBody>
      </p:sp>
      <p:sp>
        <p:nvSpPr>
          <p:cNvPr id="9" name="TextBox 8">
            <a:extLst>
              <a:ext uri="{FF2B5EF4-FFF2-40B4-BE49-F238E27FC236}">
                <a16:creationId xmlns:a16="http://schemas.microsoft.com/office/drawing/2014/main" id="{11F83F4D-92DD-2BBD-4DE2-0D7AAEDB1DD2}"/>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E1C82773-3153-48A1-F485-BFE6B01D35E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2697099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a:extLst>
              <a:ext uri="{FF2B5EF4-FFF2-40B4-BE49-F238E27FC236}">
                <a16:creationId xmlns:a16="http://schemas.microsoft.com/office/drawing/2014/main" id="{5B018A47-4218-615C-0BB7-564849A96AD5}"/>
              </a:ext>
            </a:extLst>
          </p:cNvPr>
          <p:cNvSpPr>
            <a:spLocks noGrp="1"/>
          </p:cNvSpPr>
          <p:nvPr>
            <p:ph type="title"/>
          </p:nvPr>
        </p:nvSpPr>
        <p:spPr>
          <a:xfrm>
            <a:off x="165100" y="88900"/>
            <a:ext cx="7404100" cy="406400"/>
          </a:xfrm>
        </p:spPr>
        <p:txBody>
          <a:bodyPr>
            <a:normAutofit/>
          </a:bodyPr>
          <a:lstStyle/>
          <a:p>
            <a:r>
              <a:rPr lang="en-GB">
                <a:solidFill>
                  <a:srgbClr val="2F528F"/>
                </a:solidFill>
              </a:rPr>
              <a:t>Course Module Index</a:t>
            </a:r>
            <a:endParaRPr lang="en-US"/>
          </a:p>
        </p:txBody>
      </p:sp>
      <p:sp>
        <p:nvSpPr>
          <p:cNvPr id="3" name="Footer">
            <a:extLst>
              <a:ext uri="{FF2B5EF4-FFF2-40B4-BE49-F238E27FC236}">
                <a16:creationId xmlns:a16="http://schemas.microsoft.com/office/drawing/2014/main" id="{9ADC1DFA-5E0E-43E7-A780-AC6630246B5E}"/>
              </a:ext>
            </a:extLst>
          </p:cNvPr>
          <p:cNvSpPr>
            <a:spLocks noGrp="1"/>
          </p:cNvSpPr>
          <p:nvPr>
            <p:ph type="ftr" sz="quarter" idx="10"/>
          </p:nvPr>
        </p:nvSpPr>
        <p:spPr>
          <a:xfrm>
            <a:off x="7315200" y="4826000"/>
            <a:ext cx="444500" cy="304800"/>
          </a:xfrm>
        </p:spPr>
        <p:txBody>
          <a:bodyPr vert="horz" lIns="68580" tIns="34290" rIns="68580" bIns="34290" rtlCol="0" anchor="ctr">
            <a:normAutofit/>
          </a:bodyPr>
          <a:lstStyle/>
          <a:p>
            <a:pPr algn="l" defTabSz="685800">
              <a:spcAft>
                <a:spcPts val="450"/>
              </a:spcAft>
            </a:pPr>
            <a:r>
              <a:rPr lang="en-US" kern="1200">
                <a:solidFill>
                  <a:schemeClr val="bg1">
                    <a:alpha val="80000"/>
                  </a:schemeClr>
                </a:solidFill>
                <a:latin typeface="+mn-lt"/>
                <a:ea typeface="+mn-ea"/>
                <a:cs typeface="+mn-cs"/>
              </a:rPr>
              <a:t>2/29</a:t>
            </a:r>
          </a:p>
        </p:txBody>
      </p:sp>
      <p:graphicFrame>
        <p:nvGraphicFramePr>
          <p:cNvPr id="5" name="Table 6">
            <a:extLst>
              <a:ext uri="{FF2B5EF4-FFF2-40B4-BE49-F238E27FC236}">
                <a16:creationId xmlns:a16="http://schemas.microsoft.com/office/drawing/2014/main" id="{62E90CD9-78A4-47D0-B0F9-5D7D5B2B7D0D}"/>
              </a:ext>
            </a:extLst>
          </p:cNvPr>
          <p:cNvGraphicFramePr>
            <a:graphicFrameLocks noGrp="1"/>
          </p:cNvGraphicFramePr>
          <p:nvPr/>
        </p:nvGraphicFramePr>
        <p:xfrm>
          <a:off x="2932771" y="735163"/>
          <a:ext cx="5029199" cy="3673994"/>
        </p:xfrm>
        <a:graphic>
          <a:graphicData uri="http://schemas.openxmlformats.org/drawingml/2006/table">
            <a:tbl>
              <a:tblPr firstRow="1" bandRow="1">
                <a:tableStyleId>{7DF18680-E054-41AD-8BC1-D1AEF772440D}</a:tableStyleId>
              </a:tblPr>
              <a:tblGrid>
                <a:gridCol w="327988">
                  <a:extLst>
                    <a:ext uri="{9D8B030D-6E8A-4147-A177-3AD203B41FA5}">
                      <a16:colId xmlns:a16="http://schemas.microsoft.com/office/drawing/2014/main" val="3169063116"/>
                    </a:ext>
                  </a:extLst>
                </a:gridCol>
                <a:gridCol w="4302568">
                  <a:extLst>
                    <a:ext uri="{9D8B030D-6E8A-4147-A177-3AD203B41FA5}">
                      <a16:colId xmlns:a16="http://schemas.microsoft.com/office/drawing/2014/main" val="2094349767"/>
                    </a:ext>
                  </a:extLst>
                </a:gridCol>
                <a:gridCol w="398643">
                  <a:extLst>
                    <a:ext uri="{9D8B030D-6E8A-4147-A177-3AD203B41FA5}">
                      <a16:colId xmlns:a16="http://schemas.microsoft.com/office/drawing/2014/main" val="145428050"/>
                    </a:ext>
                  </a:extLst>
                </a:gridCol>
              </a:tblGrid>
              <a:tr h="197710">
                <a:tc>
                  <a:txBody>
                    <a:bodyPr/>
                    <a:lstStyle/>
                    <a:p>
                      <a:pPr algn="ctr"/>
                      <a:r>
                        <a:rPr lang="en-GB" sz="1100">
                          <a:latin typeface="Calibri" panose="020F0502020204030204" pitchFamily="34" charset="0"/>
                          <a:cs typeface="Calibri" panose="020F0502020204030204" pitchFamily="34" charset="0"/>
                        </a:rPr>
                        <a: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a:t>
                      </a:r>
                      <a:r>
                        <a:rPr lang="en-GB" sz="1300">
                          <a:latin typeface="Calibri" panose="020F0502020204030204" pitchFamily="34" charset="0"/>
                          <a:cs typeface="Calibri" panose="020F0502020204030204" pitchFamily="34" charset="0"/>
                        </a:rPr>
                        <a:t>Topic – Level 1</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3945907"/>
                  </a:ext>
                </a:extLst>
              </a:tr>
              <a:tr h="171095">
                <a:tc>
                  <a:txBody>
                    <a:bodyPr/>
                    <a:lstStyle/>
                    <a:p>
                      <a:pPr algn="ctr"/>
                      <a:r>
                        <a:rPr lang="en-GB" sz="1100">
                          <a:latin typeface="Calibri" panose="020F0502020204030204" pitchFamily="34" charset="0"/>
                          <a:cs typeface="Calibri" panose="020F0502020204030204" pitchFamily="34" charset="0"/>
                        </a:rPr>
                        <a: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00 - </a:t>
                      </a:r>
                      <a:r>
                        <a:rPr lang="en-US" sz="1100">
                          <a:latin typeface="Calibri" panose="020F0502020204030204" pitchFamily="34" charset="0"/>
                          <a:cs typeface="Calibri" panose="020F0502020204030204" pitchFamily="34" charset="0"/>
                        </a:rPr>
                        <a:t>Course Introduction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a:latin typeface="Calibri" panose="020F0502020204030204" pitchFamily="34" charset="0"/>
                          <a:cs typeface="Calibri" panose="020F0502020204030204" pitchFamily="34" charset="0"/>
                          <a:sym typeface="Wingdings" panose="05000000000000000000" pitchFamily="2" charset="2"/>
                        </a:rPr>
                        <a:t></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3239309"/>
                  </a:ext>
                </a:extLst>
              </a:tr>
              <a:tr h="171095">
                <a:tc>
                  <a:txBody>
                    <a:bodyPr/>
                    <a:lstStyle/>
                    <a:p>
                      <a:pPr algn="ctr"/>
                      <a:r>
                        <a:rPr lang="en-GB" sz="1100">
                          <a:latin typeface="Calibri" panose="020F0502020204030204" pitchFamily="34" charset="0"/>
                          <a:cs typeface="Calibri" panose="020F0502020204030204" pitchFamily="34" charset="0"/>
                        </a:rPr>
                        <a: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01 - </a:t>
                      </a:r>
                      <a:r>
                        <a:rPr lang="en-US" sz="1100">
                          <a:latin typeface="Calibri" panose="020F0502020204030204" pitchFamily="34" charset="0"/>
                          <a:cs typeface="Calibri" panose="020F0502020204030204" pitchFamily="34" charset="0"/>
                        </a:rPr>
                        <a:t>Overview</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sym typeface="Wingdings" panose="05000000000000000000" pitchFamily="2" charset="2"/>
                        </a:rPr>
                        <a:t></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3159999"/>
                  </a:ext>
                </a:extLst>
              </a:tr>
              <a:tr h="171095">
                <a:tc>
                  <a:txBody>
                    <a:bodyPr/>
                    <a:lstStyle/>
                    <a:p>
                      <a:pPr algn="ctr"/>
                      <a:r>
                        <a:rPr lang="en-GB" sz="1100">
                          <a:latin typeface="Calibri" panose="020F0502020204030204" pitchFamily="34" charset="0"/>
                          <a:cs typeface="Calibri" panose="020F0502020204030204" pitchFamily="34" charset="0"/>
                        </a:rPr>
                        <a:t>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02 - </a:t>
                      </a:r>
                      <a:r>
                        <a:rPr lang="en-US" sz="1100">
                          <a:latin typeface="Calibri" panose="020F0502020204030204" pitchFamily="34" charset="0"/>
                          <a:cs typeface="Calibri" panose="020F0502020204030204" pitchFamily="34" charset="0"/>
                        </a:rPr>
                        <a:t>Concepts</a:t>
                      </a:r>
                      <a:endParaRPr lang="en-GB" sz="1100" baseline="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sym typeface="Wingdings" panose="05000000000000000000" pitchFamily="2" charset="2"/>
                        </a:rPr>
                        <a:t></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1337163"/>
                  </a:ext>
                </a:extLst>
              </a:tr>
              <a:tr h="176800">
                <a:tc>
                  <a:txBody>
                    <a:bodyPr/>
                    <a:lstStyle/>
                    <a:p>
                      <a:pPr algn="ctr"/>
                      <a:r>
                        <a:rPr lang="en-GB" sz="1100">
                          <a:latin typeface="Calibri" panose="020F0502020204030204" pitchFamily="34" charset="0"/>
                          <a:cs typeface="Calibri" panose="020F0502020204030204" pitchFamily="34" charset="0"/>
                        </a:rPr>
                        <a:t>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03 - Introduction to the ADM</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5548363"/>
                  </a:ext>
                </a:extLst>
              </a:tr>
              <a:tr h="335162">
                <a:tc>
                  <a:txBody>
                    <a:bodyPr/>
                    <a:lstStyle/>
                    <a:p>
                      <a:pPr algn="ctr"/>
                      <a:r>
                        <a:rPr lang="en-GB" sz="1100">
                          <a:latin typeface="Calibri" panose="020F0502020204030204" pitchFamily="34" charset="0"/>
                          <a:cs typeface="Calibri" panose="020F0502020204030204" pitchFamily="34" charset="0"/>
                        </a:rPr>
                        <a:t>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04 - Introduction to the ADM - Techniques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015600"/>
                  </a:ext>
                </a:extLst>
              </a:tr>
              <a:tr h="171095">
                <a:tc>
                  <a:txBody>
                    <a:bodyPr/>
                    <a:lstStyle/>
                    <a:p>
                      <a:pPr algn="ctr"/>
                      <a:r>
                        <a:rPr lang="en-GB" sz="1100">
                          <a:latin typeface="Calibri" panose="020F0502020204030204" pitchFamily="34" charset="0"/>
                          <a:cs typeface="Calibri" panose="020F0502020204030204" pitchFamily="34" charset="0"/>
                        </a:rPr>
                        <a:t>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05 – </a:t>
                      </a:r>
                      <a:r>
                        <a:rPr lang="en-GB" sz="1100">
                          <a:solidFill>
                            <a:srgbClr val="2F528F"/>
                          </a:solidFill>
                          <a:latin typeface="Calibri" panose="020F0502020204030204" pitchFamily="34" charset="0"/>
                          <a:cs typeface="Calibri" panose="020F0502020204030204" pitchFamily="34" charset="0"/>
                        </a:rPr>
                        <a:t>Applying ADM</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0518507"/>
                  </a:ext>
                </a:extLst>
              </a:tr>
              <a:tr h="171095">
                <a:tc>
                  <a:txBody>
                    <a:bodyPr/>
                    <a:lstStyle/>
                    <a:p>
                      <a:pPr algn="ctr"/>
                      <a:r>
                        <a:rPr lang="en-GB" sz="1100">
                          <a:latin typeface="Calibri" panose="020F0502020204030204" pitchFamily="34" charset="0"/>
                          <a:cs typeface="Calibri" panose="020F0502020204030204" pitchFamily="34" charset="0"/>
                        </a:rPr>
                        <a:t>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Calibri" panose="020F0502020204030204" pitchFamily="34" charset="0"/>
                          <a:cs typeface="Calibri" panose="020F0502020204030204" pitchFamily="34" charset="0"/>
                        </a:rPr>
                        <a:t>   Module 06 - </a:t>
                      </a:r>
                      <a:r>
                        <a:rPr lang="en-US" sz="1100">
                          <a:latin typeface="Calibri" panose="020F0502020204030204" pitchFamily="34" charset="0"/>
                          <a:cs typeface="Calibri" panose="020F0502020204030204" pitchFamily="34" charset="0"/>
                        </a:rPr>
                        <a:t>Architecture Governance</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5696093"/>
                  </a:ext>
                </a:extLst>
              </a:tr>
              <a:tr h="171095">
                <a:tc>
                  <a:txBody>
                    <a:bodyPr/>
                    <a:lstStyle/>
                    <a:p>
                      <a:pPr algn="ctr"/>
                      <a:r>
                        <a:rPr lang="en-GB" sz="1100">
                          <a:latin typeface="Calibri" panose="020F0502020204030204" pitchFamily="34" charset="0"/>
                          <a:cs typeface="Calibri" panose="020F0502020204030204" pitchFamily="34" charset="0"/>
                        </a:rPr>
                        <a:t>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07 – Architecture Content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5491682"/>
                  </a:ext>
                </a:extLst>
              </a:tr>
              <a:tr h="197710">
                <a:tc>
                  <a:txBody>
                    <a:bodyPr/>
                    <a:lstStyle/>
                    <a:p>
                      <a:pPr algn="ctr"/>
                      <a:r>
                        <a:rPr lang="en-GB" sz="1100" b="1">
                          <a:solidFill>
                            <a:schemeClr val="bg1"/>
                          </a:solidFill>
                          <a:latin typeface="Calibri" panose="020F0502020204030204" pitchFamily="34" charset="0"/>
                          <a:cs typeface="Calibri" panose="020F0502020204030204" pitchFamily="34" charset="0"/>
                        </a:rPr>
                        <a: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r>
                        <a:rPr lang="en-GB" sz="1100" b="1">
                          <a:solidFill>
                            <a:schemeClr val="bg1"/>
                          </a:solidFill>
                          <a:latin typeface="Calibri" panose="020F0502020204030204" pitchFamily="34" charset="0"/>
                          <a:cs typeface="Calibri" panose="020F0502020204030204" pitchFamily="34" charset="0"/>
                        </a:rPr>
                        <a:t>   </a:t>
                      </a:r>
                      <a:r>
                        <a:rPr lang="en-GB" sz="1300" b="1">
                          <a:solidFill>
                            <a:schemeClr val="bg1"/>
                          </a:solidFill>
                          <a:latin typeface="Calibri" panose="020F0502020204030204" pitchFamily="34" charset="0"/>
                          <a:cs typeface="Calibri" panose="020F0502020204030204" pitchFamily="34" charset="0"/>
                        </a:rPr>
                        <a:t>Topic – Level 2</a:t>
                      </a:r>
                      <a:endParaRPr lang="en-GB" sz="1100" b="1">
                        <a:solidFill>
                          <a:schemeClr val="bg1"/>
                        </a:solidFill>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solidFill>
                          <a:schemeClr val="bg1"/>
                        </a:solidFill>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703822832"/>
                  </a:ext>
                </a:extLst>
              </a:tr>
              <a:tr h="171095">
                <a:tc>
                  <a:txBody>
                    <a:bodyPr/>
                    <a:lstStyle/>
                    <a:p>
                      <a:pPr algn="ctr"/>
                      <a:r>
                        <a:rPr lang="en-GB" sz="1100">
                          <a:latin typeface="Calibri" panose="020F0502020204030204" pitchFamily="34" charset="0"/>
                          <a:cs typeface="Calibri" panose="020F0502020204030204" pitchFamily="34" charset="0"/>
                        </a:rPr>
                        <a: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00 - </a:t>
                      </a:r>
                      <a:r>
                        <a:rPr lang="en-US" sz="1100">
                          <a:latin typeface="Calibri" panose="020F0502020204030204" pitchFamily="34" charset="0"/>
                          <a:cs typeface="Calibri" panose="020F0502020204030204" pitchFamily="34" charset="0"/>
                        </a:rPr>
                        <a:t>Course Introduction</a:t>
                      </a: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3758350"/>
                  </a:ext>
                </a:extLst>
              </a:tr>
              <a:tr h="199367">
                <a:tc>
                  <a:txBody>
                    <a:bodyPr/>
                    <a:lstStyle/>
                    <a:p>
                      <a:pPr algn="ctr"/>
                      <a:r>
                        <a:rPr lang="en-GB" sz="1100">
                          <a:latin typeface="Calibri" panose="020F0502020204030204" pitchFamily="34" charset="0"/>
                          <a:cs typeface="Calibri" panose="020F0502020204030204" pitchFamily="34" charset="0"/>
                        </a:rPr>
                        <a:t>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08 - </a:t>
                      </a:r>
                      <a:r>
                        <a:rPr lang="en-US" sz="1100" kern="1200">
                          <a:solidFill>
                            <a:schemeClr val="dk1"/>
                          </a:solidFill>
                          <a:latin typeface="Calibri" panose="020F0502020204030204" pitchFamily="34" charset="0"/>
                          <a:ea typeface="+mn-ea"/>
                          <a:cs typeface="Calibri" panose="020F0502020204030204" pitchFamily="34" charset="0"/>
                        </a:rPr>
                        <a:t>The Context for Enterprise Architecture</a:t>
                      </a:r>
                      <a:endParaRPr lang="en-GB" sz="1100" kern="1200">
                        <a:solidFill>
                          <a:schemeClr val="dk1"/>
                        </a:solidFill>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1431019"/>
                  </a:ext>
                </a:extLst>
              </a:tr>
              <a:tr h="171095">
                <a:tc>
                  <a:txBody>
                    <a:bodyPr/>
                    <a:lstStyle/>
                    <a:p>
                      <a:pPr algn="ctr"/>
                      <a:r>
                        <a:rPr lang="en-GB" sz="1100">
                          <a:latin typeface="Calibri" panose="020F0502020204030204" pitchFamily="34" charset="0"/>
                          <a:cs typeface="Calibri" panose="020F0502020204030204" pitchFamily="34" charset="0"/>
                        </a:rPr>
                        <a:t>10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09 – Stakeholder Management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6187235"/>
                  </a:ext>
                </a:extLst>
              </a:tr>
              <a:tr h="171095">
                <a:tc>
                  <a:txBody>
                    <a:bodyPr/>
                    <a:lstStyle/>
                    <a:p>
                      <a:pPr algn="ctr"/>
                      <a:r>
                        <a:rPr lang="en-GB" sz="1100">
                          <a:latin typeface="Calibri" panose="020F0502020204030204" pitchFamily="34" charset="0"/>
                          <a:cs typeface="Calibri" panose="020F0502020204030204" pitchFamily="34" charset="0"/>
                        </a:rPr>
                        <a:t>11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10 – Phase A</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9127105"/>
                  </a:ext>
                </a:extLst>
              </a:tr>
              <a:tr h="171095">
                <a:tc>
                  <a:txBody>
                    <a:bodyPr/>
                    <a:lstStyle/>
                    <a:p>
                      <a:pPr algn="ctr"/>
                      <a:r>
                        <a:rPr lang="en-GB" sz="1100">
                          <a:latin typeface="Calibri" panose="020F0502020204030204" pitchFamily="34" charset="0"/>
                          <a:cs typeface="Calibri" panose="020F0502020204030204" pitchFamily="34" charset="0"/>
                        </a:rPr>
                        <a:t>12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11 – Architecture Development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7037251"/>
                  </a:ext>
                </a:extLst>
              </a:tr>
              <a:tr h="171095">
                <a:tc>
                  <a:txBody>
                    <a:bodyPr/>
                    <a:lstStyle/>
                    <a:p>
                      <a:pPr algn="ctr"/>
                      <a:r>
                        <a:rPr lang="en-GB" sz="1100">
                          <a:latin typeface="Calibri" panose="020F0502020204030204" pitchFamily="34" charset="0"/>
                          <a:cs typeface="Calibri" panose="020F0502020204030204" pitchFamily="34" charset="0"/>
                        </a:rPr>
                        <a:t>13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12 – Implementing the Architecture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7045629"/>
                  </a:ext>
                </a:extLst>
              </a:tr>
              <a:tr h="171095">
                <a:tc>
                  <a:txBody>
                    <a:bodyPr/>
                    <a:lstStyle/>
                    <a:p>
                      <a:pPr algn="ctr"/>
                      <a:r>
                        <a:rPr lang="en-GB" sz="1100">
                          <a:latin typeface="Calibri" panose="020F0502020204030204" pitchFamily="34" charset="0"/>
                          <a:cs typeface="Calibri" panose="020F0502020204030204" pitchFamily="34" charset="0"/>
                        </a:rPr>
                        <a:t>14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13 – Architecture Change Management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810268"/>
                  </a:ext>
                </a:extLst>
              </a:tr>
              <a:tr h="171095">
                <a:tc>
                  <a:txBody>
                    <a:bodyPr/>
                    <a:lstStyle/>
                    <a:p>
                      <a:pPr algn="ctr"/>
                      <a:r>
                        <a:rPr lang="en-GB" sz="1100">
                          <a:latin typeface="Calibri" panose="020F0502020204030204" pitchFamily="34" charset="0"/>
                          <a:cs typeface="Calibri" panose="020F0502020204030204" pitchFamily="34" charset="0"/>
                        </a:rPr>
                        <a:t>15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14 – Requirements Management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5308695"/>
                  </a:ext>
                </a:extLst>
              </a:tr>
              <a:tr h="171095">
                <a:tc>
                  <a:txBody>
                    <a:bodyPr/>
                    <a:lstStyle/>
                    <a:p>
                      <a:pPr algn="ctr"/>
                      <a:r>
                        <a:rPr lang="en-GB" sz="1100">
                          <a:latin typeface="Calibri" panose="020F0502020204030204" pitchFamily="34" charset="0"/>
                          <a:cs typeface="Calibri" panose="020F0502020204030204" pitchFamily="34" charset="0"/>
                        </a:rPr>
                        <a:t>16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15 – Supporting the ADM Work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1312527"/>
                  </a:ext>
                </a:extLst>
              </a:tr>
              <a:tr h="171095">
                <a:tc>
                  <a:txBody>
                    <a:bodyPr/>
                    <a:lstStyle/>
                    <a:p>
                      <a:pPr algn="ctr"/>
                      <a:r>
                        <a:rPr lang="en-GB" sz="1100">
                          <a:latin typeface="Calibri" panose="020F0502020204030204" pitchFamily="34" charset="0"/>
                          <a:cs typeface="Calibri" panose="020F0502020204030204" pitchFamily="34" charset="0"/>
                        </a:rPr>
                        <a:t>17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a:latin typeface="Calibri" panose="020F0502020204030204" pitchFamily="34" charset="0"/>
                          <a:cs typeface="Calibri" panose="020F0502020204030204" pitchFamily="34" charset="0"/>
                        </a:rPr>
                        <a:t>   Module 16 – Closure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a:latin typeface="Calibri" panose="020F0502020204030204" pitchFamily="34" charset="0"/>
                        <a:cs typeface="Calibri" panose="020F0502020204030204" pitchFamily="34" charset="0"/>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79727"/>
                  </a:ext>
                </a:extLst>
              </a:tr>
            </a:tbl>
          </a:graphicData>
        </a:graphic>
      </p:graphicFrame>
      <p:sp>
        <p:nvSpPr>
          <p:cNvPr id="14" name="Flowchart: Off-page Connector 13">
            <a:extLst>
              <a:ext uri="{FF2B5EF4-FFF2-40B4-BE49-F238E27FC236}">
                <a16:creationId xmlns:a16="http://schemas.microsoft.com/office/drawing/2014/main" id="{A1ACF6CF-3FAB-5BEE-1C7B-4F935412E33F}"/>
              </a:ext>
            </a:extLst>
          </p:cNvPr>
          <p:cNvSpPr/>
          <p:nvPr/>
        </p:nvSpPr>
        <p:spPr>
          <a:xfrm rot="16200000">
            <a:off x="214721" y="1866355"/>
            <a:ext cx="2965268" cy="1410789"/>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US" sz="2400">
                <a:solidFill>
                  <a:srgbClr val="FFFFFF"/>
                </a:solidFill>
                <a:latin typeface="+mj-lt"/>
                <a:ea typeface="+mj-ea"/>
                <a:cs typeface="+mj-cs"/>
              </a:rPr>
              <a:t>Course Module Index</a:t>
            </a:r>
            <a:endParaRPr lang="en-NL" sz="2400"/>
          </a:p>
        </p:txBody>
      </p:sp>
      <p:sp>
        <p:nvSpPr>
          <p:cNvPr id="2" name="TextBox 1">
            <a:extLst>
              <a:ext uri="{FF2B5EF4-FFF2-40B4-BE49-F238E27FC236}">
                <a16:creationId xmlns:a16="http://schemas.microsoft.com/office/drawing/2014/main" id="{3020D75B-427B-8959-9361-335A1BDC787C}"/>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26180606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6F07F5-9D8A-8F05-8591-D5D7711D79F8}"/>
              </a:ext>
            </a:extLst>
          </p:cNvPr>
          <p:cNvPicPr>
            <a:picLocks noChangeAspect="1"/>
          </p:cNvPicPr>
          <p:nvPr/>
        </p:nvPicPr>
        <p:blipFill>
          <a:blip r:embed="rId3"/>
          <a:stretch>
            <a:fillRect/>
          </a:stretch>
        </p:blipFill>
        <p:spPr>
          <a:xfrm>
            <a:off x="6110135" y="677366"/>
            <a:ext cx="2918129" cy="3788767"/>
          </a:xfrm>
          <a:prstGeom prst="rect">
            <a:avLst/>
          </a:prstGeom>
        </p:spPr>
      </p:pic>
      <p:sp>
        <p:nvSpPr>
          <p:cNvPr id="2" name="Title">
            <a:extLst>
              <a:ext uri="{FF2B5EF4-FFF2-40B4-BE49-F238E27FC236}">
                <a16:creationId xmlns:a16="http://schemas.microsoft.com/office/drawing/2014/main" id="{F2D60FB1-A1FC-425F-8A34-8BA7C3B7D698}"/>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Govern the creation development  - 01/03</a:t>
            </a:r>
          </a:p>
        </p:txBody>
      </p:sp>
      <p:sp>
        <p:nvSpPr>
          <p:cNvPr id="10" name="Footer">
            <a:extLst>
              <a:ext uri="{FF2B5EF4-FFF2-40B4-BE49-F238E27FC236}">
                <a16:creationId xmlns:a16="http://schemas.microsoft.com/office/drawing/2014/main" id="{E50D9083-D727-48E3-8B27-803BA62BE48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4/29</a:t>
            </a:r>
          </a:p>
        </p:txBody>
      </p:sp>
      <p:sp>
        <p:nvSpPr>
          <p:cNvPr id="3" name="Ref">
            <a:extLst>
              <a:ext uri="{FF2B5EF4-FFF2-40B4-BE49-F238E27FC236}">
                <a16:creationId xmlns:a16="http://schemas.microsoft.com/office/drawing/2014/main" id="{20194AE7-C9AB-4B96-82A1-47C4117C7217}"/>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108 : §15.1.1</a:t>
            </a:r>
          </a:p>
        </p:txBody>
      </p:sp>
      <p:sp>
        <p:nvSpPr>
          <p:cNvPr id="5" name="TextBox 4">
            <a:extLst>
              <a:ext uri="{FF2B5EF4-FFF2-40B4-BE49-F238E27FC236}">
                <a16:creationId xmlns:a16="http://schemas.microsoft.com/office/drawing/2014/main" id="{5636CCA4-9C0A-4E62-9629-8B5FCB1BA56E}"/>
              </a:ext>
            </a:extLst>
          </p:cNvPr>
          <p:cNvSpPr txBox="1"/>
          <p:nvPr/>
        </p:nvSpPr>
        <p:spPr>
          <a:xfrm>
            <a:off x="425261" y="816931"/>
            <a:ext cx="6672648" cy="507831"/>
          </a:xfrm>
          <a:prstGeom prst="rect">
            <a:avLst/>
          </a:prstGeom>
          <a:noFill/>
        </p:spPr>
        <p:txBody>
          <a:bodyPr wrap="square">
            <a:spAutoFit/>
          </a:bodyPr>
          <a:lstStyle/>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Architecture Project ( a cycle of architecture 3work (A-H)):</a:t>
            </a:r>
          </a:p>
        </p:txBody>
      </p:sp>
      <p:graphicFrame>
        <p:nvGraphicFramePr>
          <p:cNvPr id="17" name="TextBox 6">
            <a:extLst>
              <a:ext uri="{FF2B5EF4-FFF2-40B4-BE49-F238E27FC236}">
                <a16:creationId xmlns:a16="http://schemas.microsoft.com/office/drawing/2014/main" id="{D632B6EB-53F1-0331-5283-4733080AFF66}"/>
              </a:ext>
            </a:extLst>
          </p:cNvPr>
          <p:cNvGraphicFramePr/>
          <p:nvPr>
            <p:extLst>
              <p:ext uri="{D42A27DB-BD31-4B8C-83A1-F6EECF244321}">
                <p14:modId xmlns:p14="http://schemas.microsoft.com/office/powerpoint/2010/main" val="349108274"/>
              </p:ext>
            </p:extLst>
          </p:nvPr>
        </p:nvGraphicFramePr>
        <p:xfrm>
          <a:off x="-359667" y="1560389"/>
          <a:ext cx="6787066" cy="7771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TextBox 18">
            <a:extLst>
              <a:ext uri="{FF2B5EF4-FFF2-40B4-BE49-F238E27FC236}">
                <a16:creationId xmlns:a16="http://schemas.microsoft.com/office/drawing/2014/main" id="{1260F41F-7740-4F27-FC04-3E4A1823CB6F}"/>
              </a:ext>
            </a:extLst>
          </p:cNvPr>
          <p:cNvSpPr txBox="1"/>
          <p:nvPr/>
        </p:nvSpPr>
        <p:spPr>
          <a:xfrm>
            <a:off x="423095" y="3402635"/>
            <a:ext cx="5176417" cy="1131079"/>
          </a:xfrm>
          <a:prstGeom prst="rect">
            <a:avLst/>
          </a:prstGeom>
          <a:noFill/>
        </p:spPr>
        <p:txBody>
          <a:bodyPr wrap="square">
            <a:spAutoFit/>
          </a:bodyPr>
          <a:lstStyle/>
          <a:p>
            <a:r>
              <a:rPr lang="en-GB" sz="1350">
                <a:solidFill>
                  <a:srgbClr val="2F528F"/>
                </a:solidFill>
                <a:latin typeface="Calibri" panose="020F0502020204030204" pitchFamily="34" charset="0"/>
              </a:rPr>
              <a:t>Primary control is Architecture Project Management using the Statement of Architecture Work bound to a Request for Architecture work.</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Are the stakeholder’s concerns being addressed?</a:t>
            </a:r>
          </a:p>
        </p:txBody>
      </p:sp>
      <p:sp>
        <p:nvSpPr>
          <p:cNvPr id="6" name="TextBox 5">
            <a:extLst>
              <a:ext uri="{FF2B5EF4-FFF2-40B4-BE49-F238E27FC236}">
                <a16:creationId xmlns:a16="http://schemas.microsoft.com/office/drawing/2014/main" id="{619060AF-02D6-886C-47DB-CC0D0B1485D9}"/>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9" name="TextBox 8">
            <a:extLst>
              <a:ext uri="{FF2B5EF4-FFF2-40B4-BE49-F238E27FC236}">
                <a16:creationId xmlns:a16="http://schemas.microsoft.com/office/drawing/2014/main" id="{E8EDAE72-F211-F5D2-15D6-7491B62486DF}"/>
              </a:ext>
            </a:extLst>
          </p:cNvPr>
          <p:cNvSpPr txBox="1"/>
          <p:nvPr/>
        </p:nvSpPr>
        <p:spPr>
          <a:xfrm>
            <a:off x="423095" y="2458693"/>
            <a:ext cx="4755600" cy="784830"/>
          </a:xfrm>
          <a:prstGeom prst="rect">
            <a:avLst/>
          </a:prstGeom>
          <a:noFill/>
        </p:spPr>
        <p:txBody>
          <a:bodyPr wrap="square">
            <a:spAutoFit/>
          </a:bodyPr>
          <a:lstStyle/>
          <a:p>
            <a:endParaRPr lang="en-GB" sz="1800" b="1">
              <a:solidFill>
                <a:srgbClr val="2F528F"/>
              </a:solidFill>
              <a:latin typeface="Calibri" panose="020F0502020204030204" pitchFamily="34" charset="0"/>
            </a:endParaRPr>
          </a:p>
          <a:p>
            <a:r>
              <a:rPr lang="en-GB" sz="1350">
                <a:solidFill>
                  <a:srgbClr val="2F528F"/>
                </a:solidFill>
                <a:latin typeface="Calibri" panose="020F0502020204030204" pitchFamily="34" charset="0"/>
              </a:rPr>
              <a:t>An architecture Project progresses towards a Target Architecture (often through Transitional Architecture States)</a:t>
            </a:r>
          </a:p>
        </p:txBody>
      </p:sp>
      <p:sp>
        <p:nvSpPr>
          <p:cNvPr id="12" name="TextBox 11">
            <a:extLst>
              <a:ext uri="{FF2B5EF4-FFF2-40B4-BE49-F238E27FC236}">
                <a16:creationId xmlns:a16="http://schemas.microsoft.com/office/drawing/2014/main" id="{6E14FD38-5D27-CF10-BDC5-852BDF79AC37}"/>
              </a:ext>
            </a:extLst>
          </p:cNvPr>
          <p:cNvSpPr txBox="1"/>
          <p:nvPr/>
        </p:nvSpPr>
        <p:spPr>
          <a:xfrm>
            <a:off x="1246534" y="5314619"/>
            <a:ext cx="6263066" cy="430887"/>
          </a:xfrm>
          <a:prstGeom prst="rect">
            <a:avLst/>
          </a:prstGeom>
          <a:noFill/>
        </p:spPr>
        <p:txBody>
          <a:bodyPr wrap="square">
            <a:spAutoFit/>
          </a:bodyPr>
          <a:lstStyle/>
          <a:p>
            <a:r>
              <a:rPr lang="en-GB" sz="1100" i="1">
                <a:solidFill>
                  <a:srgbClr val="FF0000"/>
                </a:solidFill>
              </a:rPr>
              <a:t>Revised words to - An architecture Project progresses towards a Target Architecture (often through Transitional Architecture States)  - the previous ones made no sense.</a:t>
            </a:r>
          </a:p>
        </p:txBody>
      </p:sp>
    </p:spTree>
    <p:extLst>
      <p:ext uri="{BB962C8B-B14F-4D97-AF65-F5344CB8AC3E}">
        <p14:creationId xmlns:p14="http://schemas.microsoft.com/office/powerpoint/2010/main" val="36440335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0DBA8A2-CF80-E6EB-2503-A183DA1FF4D7}"/>
              </a:ext>
            </a:extLst>
          </p:cNvPr>
          <p:cNvPicPr>
            <a:picLocks noChangeAspect="1"/>
          </p:cNvPicPr>
          <p:nvPr/>
        </p:nvPicPr>
        <p:blipFill rotWithShape="1">
          <a:blip r:embed="rId3"/>
          <a:srcRect l="1727" t="993" r="2323"/>
          <a:stretch/>
        </p:blipFill>
        <p:spPr>
          <a:xfrm>
            <a:off x="7210056" y="560932"/>
            <a:ext cx="1837229" cy="2418261"/>
          </a:xfrm>
          <a:prstGeom prst="rect">
            <a:avLst/>
          </a:prstGeom>
        </p:spPr>
      </p:pic>
      <p:sp>
        <p:nvSpPr>
          <p:cNvPr id="2" name="Title">
            <a:extLst>
              <a:ext uri="{FF2B5EF4-FFF2-40B4-BE49-F238E27FC236}">
                <a16:creationId xmlns:a16="http://schemas.microsoft.com/office/drawing/2014/main" id="{FEECEF0D-848D-4DDA-A5B9-88806993D14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Govern the creation development  - 02/03</a:t>
            </a:r>
          </a:p>
        </p:txBody>
      </p:sp>
      <p:sp>
        <p:nvSpPr>
          <p:cNvPr id="4" name="Footer">
            <a:extLst>
              <a:ext uri="{FF2B5EF4-FFF2-40B4-BE49-F238E27FC236}">
                <a16:creationId xmlns:a16="http://schemas.microsoft.com/office/drawing/2014/main" id="{55A44896-299A-4F64-A0E0-E5919A3E194D}"/>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5/29</a:t>
            </a:r>
          </a:p>
        </p:txBody>
      </p:sp>
      <p:sp>
        <p:nvSpPr>
          <p:cNvPr id="3" name="Ref">
            <a:extLst>
              <a:ext uri="{FF2B5EF4-FFF2-40B4-BE49-F238E27FC236}">
                <a16:creationId xmlns:a16="http://schemas.microsoft.com/office/drawing/2014/main" id="{8E7FCDDC-D227-4041-9DBD-20F261BC2C04}"/>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109 : §15.1.2</a:t>
            </a:r>
          </a:p>
        </p:txBody>
      </p:sp>
      <p:sp>
        <p:nvSpPr>
          <p:cNvPr id="5" name="TextBox 4">
            <a:extLst>
              <a:ext uri="{FF2B5EF4-FFF2-40B4-BE49-F238E27FC236}">
                <a16:creationId xmlns:a16="http://schemas.microsoft.com/office/drawing/2014/main" id="{BBED835E-17E2-4B55-97FA-C4DE17D4BE28}"/>
              </a:ext>
            </a:extLst>
          </p:cNvPr>
          <p:cNvSpPr txBox="1"/>
          <p:nvPr/>
        </p:nvSpPr>
        <p:spPr>
          <a:xfrm>
            <a:off x="360629" y="1013290"/>
            <a:ext cx="6801989" cy="1338828"/>
          </a:xfrm>
          <a:prstGeom prst="rect">
            <a:avLst/>
          </a:prstGeom>
          <a:noFill/>
        </p:spPr>
        <p:txBody>
          <a:bodyPr wrap="square">
            <a:spAutoFit/>
          </a:bodyPr>
          <a:lstStyle/>
          <a:p>
            <a:r>
              <a:rPr lang="en-GB" sz="1350" b="1">
                <a:solidFill>
                  <a:srgbClr val="2F528F"/>
                </a:solidFill>
                <a:latin typeface="Calibri" panose="020F0502020204030204" pitchFamily="34" charset="0"/>
              </a:rPr>
              <a:t>Roles, duties, and decision rights</a:t>
            </a:r>
          </a:p>
          <a:p>
            <a:endParaRPr lang="en-GB" sz="1350" b="1">
              <a:solidFill>
                <a:srgbClr val="2F528F"/>
              </a:solidFill>
              <a:latin typeface="Calibri" panose="020F0502020204030204" pitchFamily="34" charset="0"/>
            </a:endParaRPr>
          </a:p>
          <a:p>
            <a:r>
              <a:rPr lang="en-GB" sz="1350">
                <a:solidFill>
                  <a:srgbClr val="2F528F"/>
                </a:solidFill>
                <a:latin typeface="Calibri" panose="020F0502020204030204" pitchFamily="34" charset="0"/>
              </a:rPr>
              <a:t>Sponsor Stakeholders have </a:t>
            </a:r>
            <a:r>
              <a:rPr lang="en-GB" sz="1350" b="1">
                <a:solidFill>
                  <a:srgbClr val="2F528F"/>
                </a:solidFill>
                <a:latin typeface="Calibri" panose="020F0502020204030204" pitchFamily="34" charset="0"/>
              </a:rPr>
              <a:t>approval</a:t>
            </a:r>
            <a:r>
              <a:rPr lang="en-GB" sz="1350">
                <a:solidFill>
                  <a:srgbClr val="2F528F"/>
                </a:solidFill>
                <a:latin typeface="Calibri" panose="020F0502020204030204" pitchFamily="34" charset="0"/>
              </a:rPr>
              <a:t> rights for decisions about the Target Architecture</a:t>
            </a:r>
          </a:p>
          <a:p>
            <a:r>
              <a:rPr lang="en-GB" sz="1350">
                <a:solidFill>
                  <a:srgbClr val="2F528F"/>
                </a:solidFill>
                <a:latin typeface="Calibri" panose="020F0502020204030204" pitchFamily="34" charset="0"/>
              </a:rPr>
              <a:t>Architects have </a:t>
            </a:r>
            <a:r>
              <a:rPr lang="en-GB" sz="1350" b="1">
                <a:solidFill>
                  <a:srgbClr val="2F528F"/>
                </a:solidFill>
                <a:latin typeface="Calibri" panose="020F0502020204030204" pitchFamily="34" charset="0"/>
              </a:rPr>
              <a:t>recommendation</a:t>
            </a:r>
            <a:r>
              <a:rPr lang="en-GB" sz="1350">
                <a:solidFill>
                  <a:srgbClr val="2F528F"/>
                </a:solidFill>
                <a:latin typeface="Calibri" panose="020F0502020204030204" pitchFamily="34" charset="0"/>
              </a:rPr>
              <a:t> rights for decisions about the Target Architecture</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Different Governance roles  </a:t>
            </a:r>
          </a:p>
        </p:txBody>
      </p:sp>
      <p:graphicFrame>
        <p:nvGraphicFramePr>
          <p:cNvPr id="9" name="TextBox 4">
            <a:extLst>
              <a:ext uri="{FF2B5EF4-FFF2-40B4-BE49-F238E27FC236}">
                <a16:creationId xmlns:a16="http://schemas.microsoft.com/office/drawing/2014/main" id="{C4CFD01F-16B1-B6A9-11CE-36A5485F2AAF}"/>
              </a:ext>
            </a:extLst>
          </p:cNvPr>
          <p:cNvGraphicFramePr/>
          <p:nvPr>
            <p:extLst>
              <p:ext uri="{D42A27DB-BD31-4B8C-83A1-F6EECF244321}">
                <p14:modId xmlns:p14="http://schemas.microsoft.com/office/powerpoint/2010/main" val="3437316193"/>
              </p:ext>
            </p:extLst>
          </p:nvPr>
        </p:nvGraphicFramePr>
        <p:xfrm>
          <a:off x="239980" y="2639276"/>
          <a:ext cx="7040017" cy="16746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032133F2-3B12-7CEC-55EF-23470CF1348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7" name="TextBox 6">
            <a:extLst>
              <a:ext uri="{FF2B5EF4-FFF2-40B4-BE49-F238E27FC236}">
                <a16:creationId xmlns:a16="http://schemas.microsoft.com/office/drawing/2014/main" id="{82222983-79B3-783C-8937-5DC81EB97B26}"/>
              </a:ext>
            </a:extLst>
          </p:cNvPr>
          <p:cNvSpPr txBox="1"/>
          <p:nvPr/>
        </p:nvSpPr>
        <p:spPr>
          <a:xfrm>
            <a:off x="1246534" y="5314619"/>
            <a:ext cx="6263066" cy="769441"/>
          </a:xfrm>
          <a:prstGeom prst="rect">
            <a:avLst/>
          </a:prstGeom>
          <a:noFill/>
        </p:spPr>
        <p:txBody>
          <a:bodyPr wrap="square">
            <a:spAutoFit/>
          </a:bodyPr>
          <a:lstStyle/>
          <a:p>
            <a:r>
              <a:rPr lang="en-GB" sz="1100" i="1">
                <a:solidFill>
                  <a:srgbClr val="FF0000"/>
                </a:solidFill>
              </a:rPr>
              <a:t>Revised words to - Sponsor Stakeholders have approval rights for decisions about the Target Architecture</a:t>
            </a:r>
          </a:p>
          <a:p>
            <a:r>
              <a:rPr lang="en-GB" sz="1100" i="1">
                <a:solidFill>
                  <a:srgbClr val="FF0000"/>
                </a:solidFill>
              </a:rPr>
              <a:t>Architects have recommendation rights about the Target Architecture – this addresses the complete confusion about the architect role created by the words used in the series guide.</a:t>
            </a:r>
          </a:p>
          <a:p>
            <a:endParaRPr lang="en-GB" sz="1100" i="1">
              <a:solidFill>
                <a:srgbClr val="FF0000"/>
              </a:solidFill>
            </a:endParaRPr>
          </a:p>
        </p:txBody>
      </p:sp>
    </p:spTree>
    <p:extLst>
      <p:ext uri="{BB962C8B-B14F-4D97-AF65-F5344CB8AC3E}">
        <p14:creationId xmlns:p14="http://schemas.microsoft.com/office/powerpoint/2010/main" val="27032839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708317-D52F-4080-A63B-63897AA48931}"/>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Example Stakeholder Understanding Checklist</a:t>
            </a:r>
          </a:p>
        </p:txBody>
      </p:sp>
      <p:sp>
        <p:nvSpPr>
          <p:cNvPr id="5" name="Footer">
            <a:extLst>
              <a:ext uri="{FF2B5EF4-FFF2-40B4-BE49-F238E27FC236}">
                <a16:creationId xmlns:a16="http://schemas.microsoft.com/office/drawing/2014/main" id="{379BAF44-7821-4D7C-8440-08979BF9589F}"/>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6/29</a:t>
            </a:r>
          </a:p>
        </p:txBody>
      </p:sp>
      <p:sp>
        <p:nvSpPr>
          <p:cNvPr id="3" name="Ref">
            <a:extLst>
              <a:ext uri="{FF2B5EF4-FFF2-40B4-BE49-F238E27FC236}">
                <a16:creationId xmlns:a16="http://schemas.microsoft.com/office/drawing/2014/main" id="{72B6706D-2D17-4B46-9C08-37D82F562621}"/>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110 : §15.2.1</a:t>
            </a:r>
          </a:p>
        </p:txBody>
      </p:sp>
      <p:graphicFrame>
        <p:nvGraphicFramePr>
          <p:cNvPr id="4" name="Table 4">
            <a:extLst>
              <a:ext uri="{FF2B5EF4-FFF2-40B4-BE49-F238E27FC236}">
                <a16:creationId xmlns:a16="http://schemas.microsoft.com/office/drawing/2014/main" id="{52709B9F-2067-4E4A-945D-E25E47BE4EDD}"/>
              </a:ext>
            </a:extLst>
          </p:cNvPr>
          <p:cNvGraphicFramePr>
            <a:graphicFrameLocks noGrp="1"/>
          </p:cNvGraphicFramePr>
          <p:nvPr>
            <p:extLst>
              <p:ext uri="{D42A27DB-BD31-4B8C-83A1-F6EECF244321}">
                <p14:modId xmlns:p14="http://schemas.microsoft.com/office/powerpoint/2010/main" val="963673963"/>
              </p:ext>
            </p:extLst>
          </p:nvPr>
        </p:nvGraphicFramePr>
        <p:xfrm>
          <a:off x="252001" y="565533"/>
          <a:ext cx="8704800" cy="4012433"/>
        </p:xfrm>
        <a:graphic>
          <a:graphicData uri="http://schemas.openxmlformats.org/drawingml/2006/table">
            <a:tbl>
              <a:tblPr firstRow="1" bandRow="1">
                <a:tableStyleId>{5C22544A-7EE6-4342-B048-85BDC9FD1C3A}</a:tableStyleId>
              </a:tblPr>
              <a:tblGrid>
                <a:gridCol w="256460">
                  <a:extLst>
                    <a:ext uri="{9D8B030D-6E8A-4147-A177-3AD203B41FA5}">
                      <a16:colId xmlns:a16="http://schemas.microsoft.com/office/drawing/2014/main" val="949295108"/>
                    </a:ext>
                  </a:extLst>
                </a:gridCol>
                <a:gridCol w="2826615">
                  <a:extLst>
                    <a:ext uri="{9D8B030D-6E8A-4147-A177-3AD203B41FA5}">
                      <a16:colId xmlns:a16="http://schemas.microsoft.com/office/drawing/2014/main" val="1181989236"/>
                    </a:ext>
                  </a:extLst>
                </a:gridCol>
                <a:gridCol w="832881">
                  <a:extLst>
                    <a:ext uri="{9D8B030D-6E8A-4147-A177-3AD203B41FA5}">
                      <a16:colId xmlns:a16="http://schemas.microsoft.com/office/drawing/2014/main" val="3690624325"/>
                    </a:ext>
                  </a:extLst>
                </a:gridCol>
                <a:gridCol w="996523">
                  <a:extLst>
                    <a:ext uri="{9D8B030D-6E8A-4147-A177-3AD203B41FA5}">
                      <a16:colId xmlns:a16="http://schemas.microsoft.com/office/drawing/2014/main" val="1404079582"/>
                    </a:ext>
                  </a:extLst>
                </a:gridCol>
                <a:gridCol w="3792321">
                  <a:extLst>
                    <a:ext uri="{9D8B030D-6E8A-4147-A177-3AD203B41FA5}">
                      <a16:colId xmlns:a16="http://schemas.microsoft.com/office/drawing/2014/main" val="762486174"/>
                    </a:ext>
                  </a:extLst>
                </a:gridCol>
              </a:tblGrid>
              <a:tr h="320040">
                <a:tc>
                  <a:txBody>
                    <a:bodyPr/>
                    <a:lstStyle/>
                    <a:p>
                      <a:r>
                        <a:rPr lang="en-GB" sz="800" b="0">
                          <a:solidFill>
                            <a:srgbClr val="002060"/>
                          </a:solidFill>
                          <a:latin typeface="Calibri" panose="020F0502020204030204" pitchFamily="34" charset="0"/>
                          <a:cs typeface="Calibri" panose="020F0502020204030204" pitchFamily="34" charset="0"/>
                        </a:rPr>
                        <a:t>1</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b="0">
                          <a:solidFill>
                            <a:srgbClr val="002060"/>
                          </a:solidFill>
                          <a:latin typeface="Calibri" panose="020F0502020204030204" pitchFamily="34" charset="0"/>
                          <a:cs typeface="Calibri" panose="020F0502020204030204" pitchFamily="34" charset="0"/>
                        </a:rPr>
                        <a:t>Were the correct stakeholders</a:t>
                      </a:r>
                    </a:p>
                    <a:p>
                      <a:r>
                        <a:rPr lang="en-GB" sz="800" b="0">
                          <a:solidFill>
                            <a:srgbClr val="002060"/>
                          </a:solidFill>
                          <a:latin typeface="Calibri" panose="020F0502020204030204" pitchFamily="34" charset="0"/>
                          <a:cs typeface="Calibri" panose="020F0502020204030204" pitchFamily="34" charset="0"/>
                        </a:rPr>
                        <a:t>identified?</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r>
                        <a:rPr lang="en-GB" sz="800" b="0">
                          <a:solidFill>
                            <a:srgbClr val="002060"/>
                          </a:solidFill>
                          <a:latin typeface="Calibri" panose="020F0502020204030204" pitchFamily="34" charset="0"/>
                          <a:cs typeface="Calibri" panose="020F0502020204030204" pitchFamily="34" charset="0"/>
                        </a:rPr>
                        <a:t>No - direct the architect to engage with the stakeholders appropriate to the scope of the architecture being developed.</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344420609"/>
                  </a:ext>
                </a:extLst>
              </a:tr>
              <a:tr h="697230">
                <a:tc>
                  <a:txBody>
                    <a:bodyPr/>
                    <a:lstStyle/>
                    <a:p>
                      <a:r>
                        <a:rPr lang="en-GB" sz="800" b="0">
                          <a:solidFill>
                            <a:srgbClr val="002060"/>
                          </a:solidFill>
                          <a:latin typeface="Calibri" panose="020F0502020204030204" pitchFamily="34" charset="0"/>
                          <a:cs typeface="Calibri" panose="020F0502020204030204" pitchFamily="34" charset="0"/>
                        </a:rPr>
                        <a:t>2</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a:latin typeface="Calibri" panose="020F0502020204030204" pitchFamily="34" charset="0"/>
                          <a:cs typeface="Calibri" panose="020F0502020204030204" pitchFamily="34" charset="0"/>
                        </a:rPr>
                        <a:t>Were constraints and guidance from the superior architecture taken into account? </a:t>
                      </a:r>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r>
                        <a:rPr lang="en-GB" sz="800" b="0">
                          <a:solidFill>
                            <a:srgbClr val="002060"/>
                          </a:solidFill>
                          <a:latin typeface="Calibri" panose="020F0502020204030204" pitchFamily="34" charset="0"/>
                          <a:cs typeface="Calibri" panose="020F0502020204030204" pitchFamily="34" charset="0"/>
                        </a:rPr>
                        <a:t>No - direct the Practitioner to perform their job and take into account guidance and constraints from the superior architecture. Where the Practitioner identifies a conflict, obtain a recommendation on whether to grant relief from the superior</a:t>
                      </a:r>
                    </a:p>
                    <a:p>
                      <a:r>
                        <a:rPr lang="en-GB" sz="800" b="0">
                          <a:solidFill>
                            <a:srgbClr val="002060"/>
                          </a:solidFill>
                          <a:latin typeface="Calibri" panose="020F0502020204030204" pitchFamily="34" charset="0"/>
                          <a:cs typeface="Calibri" panose="020F0502020204030204" pitchFamily="34" charset="0"/>
                        </a:rPr>
                        <a:t>architecture or enforce the superior architecture. This decision must be made by the superior architecture stakeholders. </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3860254629"/>
                  </a:ext>
                </a:extLst>
              </a:tr>
              <a:tr h="446273">
                <a:tc>
                  <a:txBody>
                    <a:bodyPr/>
                    <a:lstStyle/>
                    <a:p>
                      <a:r>
                        <a:rPr lang="en-GB" sz="800" b="0">
                          <a:solidFill>
                            <a:srgbClr val="002060"/>
                          </a:solidFill>
                          <a:latin typeface="Calibri" panose="020F0502020204030204" pitchFamily="34" charset="0"/>
                          <a:cs typeface="Calibri" panose="020F0502020204030204" pitchFamily="34" charset="0"/>
                        </a:rPr>
                        <a:t>3</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b="0">
                          <a:solidFill>
                            <a:srgbClr val="002060"/>
                          </a:solidFill>
                          <a:latin typeface="Calibri" panose="020F0502020204030204" pitchFamily="34" charset="0"/>
                          <a:cs typeface="Calibri" panose="020F0502020204030204" pitchFamily="34" charset="0"/>
                        </a:rPr>
                        <a:t>Do appropriate SMEs agree with the facts and interpretation of the facts in the architecture?</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r>
                        <a:rPr lang="en-GB" sz="800" b="0">
                          <a:solidFill>
                            <a:srgbClr val="002060"/>
                          </a:solidFill>
                          <a:latin typeface="Calibri" panose="020F0502020204030204" pitchFamily="34" charset="0"/>
                          <a:cs typeface="Calibri" panose="020F0502020204030204" pitchFamily="34" charset="0"/>
                        </a:rPr>
                        <a:t>No, the Practitioner has to do their job and engage with the SMEs. Where the Practitioner identifies a conflict with, or between, SMEs, develop a recommendation for the stakeholders that they should have limitations in confidence.</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899669485"/>
                  </a:ext>
                </a:extLst>
              </a:tr>
              <a:tr h="445770">
                <a:tc>
                  <a:txBody>
                    <a:bodyPr/>
                    <a:lstStyle/>
                    <a:p>
                      <a:r>
                        <a:rPr lang="en-GB" sz="800" b="0">
                          <a:solidFill>
                            <a:srgbClr val="002060"/>
                          </a:solidFill>
                          <a:latin typeface="Calibri" panose="020F0502020204030204" pitchFamily="34" charset="0"/>
                          <a:cs typeface="Calibri" panose="020F0502020204030204" pitchFamily="34" charset="0"/>
                        </a:rPr>
                        <a:t>4</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b="0">
                          <a:solidFill>
                            <a:srgbClr val="002060"/>
                          </a:solidFill>
                          <a:latin typeface="Calibri" panose="020F0502020204030204" pitchFamily="34" charset="0"/>
                          <a:cs typeface="Calibri" panose="020F0502020204030204" pitchFamily="34" charset="0"/>
                        </a:rPr>
                        <a:t>Do any constraints or guidance produced reflect the views produced for stakeholders and any underpinning architecture models and analysis?</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r>
                        <a:rPr lang="en-GB" sz="800" b="0">
                          <a:solidFill>
                            <a:srgbClr val="002060"/>
                          </a:solidFill>
                          <a:latin typeface="Calibri" panose="020F0502020204030204" pitchFamily="34" charset="0"/>
                          <a:cs typeface="Calibri" panose="020F0502020204030204" pitchFamily="34" charset="0"/>
                        </a:rPr>
                        <a:t>No, the Practitioner needs to do their job and develop appropriate views that are consistent with analysis.</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4159100752"/>
                  </a:ext>
                </a:extLst>
              </a:tr>
              <a:tr h="445770">
                <a:tc>
                  <a:txBody>
                    <a:bodyPr/>
                    <a:lstStyle/>
                    <a:p>
                      <a:r>
                        <a:rPr lang="en-GB" sz="800" b="0">
                          <a:solidFill>
                            <a:srgbClr val="002060"/>
                          </a:solidFill>
                          <a:latin typeface="Calibri" panose="020F0502020204030204" pitchFamily="34" charset="0"/>
                          <a:cs typeface="Calibri" panose="020F0502020204030204" pitchFamily="34" charset="0"/>
                        </a:rPr>
                        <a:t>5</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Do the views produced for the stakeholders reflect both their concerns and any underpinning architecture models and analysis?</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r>
                        <a:rPr lang="en-GB" sz="800" b="0">
                          <a:solidFill>
                            <a:srgbClr val="002060"/>
                          </a:solidFill>
                          <a:latin typeface="Calibri" panose="020F0502020204030204" pitchFamily="34" charset="0"/>
                          <a:cs typeface="Calibri" panose="020F0502020204030204" pitchFamily="34" charset="0"/>
                        </a:rPr>
                        <a:t>No, the Practitioner needs to do their job and develop appropriate views.</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3909322327"/>
                  </a:ext>
                </a:extLst>
              </a:tr>
              <a:tr h="445770">
                <a:tc>
                  <a:txBody>
                    <a:bodyPr/>
                    <a:lstStyle/>
                    <a:p>
                      <a:r>
                        <a:rPr lang="en-GB" sz="800" b="0">
                          <a:solidFill>
                            <a:srgbClr val="002060"/>
                          </a:solidFill>
                          <a:latin typeface="Calibri" panose="020F0502020204030204" pitchFamily="34" charset="0"/>
                          <a:cs typeface="Calibri" panose="020F0502020204030204" pitchFamily="34" charset="0"/>
                        </a:rPr>
                        <a:t>6</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Do the stakeholders understand the value, and any uncertainty in achieving the value, provided by reaching the target state?</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No, the Practitioner needs to do their job and develop appropriate views, and other work products, then return to the stakeholders.</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3482536970"/>
                  </a:ext>
                </a:extLst>
              </a:tr>
              <a:tr h="571500">
                <a:tc>
                  <a:txBody>
                    <a:bodyPr/>
                    <a:lstStyle/>
                    <a:p>
                      <a:r>
                        <a:rPr lang="en-GB" sz="800" b="0">
                          <a:solidFill>
                            <a:srgbClr val="002060"/>
                          </a:solidFill>
                          <a:latin typeface="Calibri" panose="020F0502020204030204" pitchFamily="34" charset="0"/>
                          <a:cs typeface="Calibri" panose="020F0502020204030204" pitchFamily="34" charset="0"/>
                        </a:rPr>
                        <a:t>7</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Do the stakeholders understand the work necessary to reach the target state and any uncertainty (risk) in successfully accomplishing the work?</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No, the Practitioner needs to do their job and develop appropriate work products and return to the stakeholders.</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1477588604"/>
                  </a:ext>
                </a:extLst>
              </a:tr>
              <a:tr h="445770">
                <a:tc>
                  <a:txBody>
                    <a:bodyPr/>
                    <a:lstStyle/>
                    <a:p>
                      <a:r>
                        <a:rPr lang="en-GB" sz="800" b="0">
                          <a:solidFill>
                            <a:srgbClr val="002060"/>
                          </a:solidFill>
                          <a:latin typeface="Calibri" panose="020F0502020204030204" pitchFamily="34" charset="0"/>
                          <a:cs typeface="Calibri" panose="020F0502020204030204" pitchFamily="34" charset="0"/>
                        </a:rPr>
                        <a:t>8</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Do the stakeholders understand any limitations in confidence they should have in the Target Architecture?</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rgbClr val="002060"/>
                          </a:solidFill>
                          <a:latin typeface="Calibri" panose="020F0502020204030204" pitchFamily="34" charset="0"/>
                          <a:cs typeface="Calibri" panose="020F0502020204030204" pitchFamily="34" charset="0"/>
                        </a:rPr>
                        <a:t>Yes - proceed</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No, the Practitioner needs to do their job and develop appropriate guidance on the limitations in confidence and return to the stakeholders.</a:t>
                      </a:r>
                    </a:p>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3581250345"/>
                  </a:ext>
                </a:extLst>
              </a:tr>
              <a:tr h="194310">
                <a:tc>
                  <a:txBody>
                    <a:bodyPr/>
                    <a:lstStyle/>
                    <a:p>
                      <a:r>
                        <a:rPr lang="en-GB" sz="800" b="0">
                          <a:solidFill>
                            <a:srgbClr val="002060"/>
                          </a:solidFill>
                          <a:latin typeface="Calibri" panose="020F0502020204030204" pitchFamily="34" charset="0"/>
                          <a:cs typeface="Calibri" panose="020F0502020204030204" pitchFamily="34" charset="0"/>
                        </a:rPr>
                        <a:t>9</a:t>
                      </a:r>
                    </a:p>
                  </a:txBody>
                  <a:tcPr marL="68580" marR="6858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latin typeface="Calibri" panose="020F0502020204030204" pitchFamily="34" charset="0"/>
                          <a:cs typeface="Calibri" panose="020F0502020204030204" pitchFamily="34" charset="0"/>
                        </a:rPr>
                        <a:t>Have the stakeholders approved the views?</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b="0">
                          <a:solidFill>
                            <a:srgbClr val="002060"/>
                          </a:solidFill>
                          <a:latin typeface="Calibri" panose="020F0502020204030204" pitchFamily="34" charset="0"/>
                          <a:cs typeface="Calibri" panose="020F0502020204030204" pitchFamily="34" charset="0"/>
                        </a:rPr>
                        <a:t>Yes - proceed</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r>
                        <a:rPr lang="en-GB" sz="800" b="0">
                          <a:solidFill>
                            <a:srgbClr val="002060"/>
                          </a:solidFill>
                          <a:latin typeface="Calibri" panose="020F0502020204030204" pitchFamily="34" charset="0"/>
                          <a:cs typeface="Calibri" panose="020F0502020204030204" pitchFamily="34" charset="0"/>
                        </a:rPr>
                        <a:t>No</a:t>
                      </a: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noFill/>
                  </a:tcPr>
                </a:tc>
                <a:tc>
                  <a:txBody>
                    <a:bodyPr/>
                    <a:lstStyle/>
                    <a:p>
                      <a:endParaRPr lang="en-GB" sz="800" b="0">
                        <a:solidFill>
                          <a:srgbClr val="002060"/>
                        </a:solidFill>
                        <a:latin typeface="Calibri" panose="020F0502020204030204" pitchFamily="34" charset="0"/>
                        <a:cs typeface="Calibri" panose="020F0502020204030204" pitchFamily="34" charset="0"/>
                      </a:endParaRPr>
                    </a:p>
                  </a:txBody>
                  <a:tcPr marL="35100" marR="35100" marT="34290" marB="34290">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4898645"/>
                  </a:ext>
                </a:extLst>
              </a:tr>
            </a:tbl>
          </a:graphicData>
        </a:graphic>
      </p:graphicFrame>
      <p:sp>
        <p:nvSpPr>
          <p:cNvPr id="6" name="TextBox 5">
            <a:extLst>
              <a:ext uri="{FF2B5EF4-FFF2-40B4-BE49-F238E27FC236}">
                <a16:creationId xmlns:a16="http://schemas.microsoft.com/office/drawing/2014/main" id="{07BD2495-8EBB-1193-DF71-E71704DA75D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8" name="TextBox 7">
            <a:extLst>
              <a:ext uri="{FF2B5EF4-FFF2-40B4-BE49-F238E27FC236}">
                <a16:creationId xmlns:a16="http://schemas.microsoft.com/office/drawing/2014/main" id="{D2A0FCB1-42CB-81E6-C36E-995888CDA805}"/>
              </a:ext>
            </a:extLst>
          </p:cNvPr>
          <p:cNvSpPr txBox="1"/>
          <p:nvPr/>
        </p:nvSpPr>
        <p:spPr>
          <a:xfrm>
            <a:off x="2208600" y="5291590"/>
            <a:ext cx="6096000" cy="261610"/>
          </a:xfrm>
          <a:prstGeom prst="rect">
            <a:avLst/>
          </a:prstGeom>
          <a:noFill/>
        </p:spPr>
        <p:txBody>
          <a:bodyPr wrap="square">
            <a:spAutoFit/>
          </a:bodyPr>
          <a:lstStyle/>
          <a:p>
            <a:r>
              <a:rPr lang="en-GB" sz="1100" i="1">
                <a:solidFill>
                  <a:srgbClr val="FF0000"/>
                </a:solidFill>
              </a:rPr>
              <a:t>Changed heading to clarify reason for the slide - Example Stakeholder Understanding Checklist</a:t>
            </a:r>
          </a:p>
        </p:txBody>
      </p:sp>
    </p:spTree>
    <p:extLst>
      <p:ext uri="{BB962C8B-B14F-4D97-AF65-F5344CB8AC3E}">
        <p14:creationId xmlns:p14="http://schemas.microsoft.com/office/powerpoint/2010/main" val="30908149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DF0C347-83D3-47DA-9E1C-DD565713071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Scope an Architecture – 01/02</a:t>
            </a:r>
          </a:p>
        </p:txBody>
      </p:sp>
      <p:sp>
        <p:nvSpPr>
          <p:cNvPr id="4" name="Footer">
            <a:extLst>
              <a:ext uri="{FF2B5EF4-FFF2-40B4-BE49-F238E27FC236}">
                <a16:creationId xmlns:a16="http://schemas.microsoft.com/office/drawing/2014/main" id="{BA643E0A-6302-42BC-B81A-4D7131E1BE1A}"/>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7/29</a:t>
            </a:r>
          </a:p>
        </p:txBody>
      </p:sp>
      <p:sp>
        <p:nvSpPr>
          <p:cNvPr id="3" name="Ref">
            <a:extLst>
              <a:ext uri="{FF2B5EF4-FFF2-40B4-BE49-F238E27FC236}">
                <a16:creationId xmlns:a16="http://schemas.microsoft.com/office/drawing/2014/main" id="{FABFE98B-AEC6-4541-93AD-023913FE1B08}"/>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7 : §1.5</a:t>
            </a:r>
          </a:p>
        </p:txBody>
      </p:sp>
      <p:sp>
        <p:nvSpPr>
          <p:cNvPr id="5" name="TextBox 4">
            <a:extLst>
              <a:ext uri="{FF2B5EF4-FFF2-40B4-BE49-F238E27FC236}">
                <a16:creationId xmlns:a16="http://schemas.microsoft.com/office/drawing/2014/main" id="{0D530871-B275-45D6-AE6D-6E3503E3C9D0}"/>
              </a:ext>
            </a:extLst>
          </p:cNvPr>
          <p:cNvSpPr txBox="1"/>
          <p:nvPr/>
        </p:nvSpPr>
        <p:spPr>
          <a:xfrm>
            <a:off x="462746" y="911362"/>
            <a:ext cx="7272229" cy="276999"/>
          </a:xfrm>
          <a:prstGeom prst="rect">
            <a:avLst/>
          </a:prstGeom>
          <a:noFill/>
        </p:spPr>
        <p:txBody>
          <a:bodyPr wrap="square">
            <a:spAutoFit/>
          </a:bodyPr>
          <a:lstStyle/>
          <a:p>
            <a:r>
              <a:rPr lang="en-GB" sz="1350">
                <a:solidFill>
                  <a:srgbClr val="2F528F"/>
                </a:solidFill>
                <a:latin typeface="Calibri" panose="020F0502020204030204" pitchFamily="34" charset="0"/>
              </a:rPr>
              <a:t>Reasons to constrain the scope of the architecture:</a:t>
            </a:r>
          </a:p>
        </p:txBody>
      </p:sp>
      <p:sp>
        <p:nvSpPr>
          <p:cNvPr id="6" name="TextBox 5">
            <a:extLst>
              <a:ext uri="{FF2B5EF4-FFF2-40B4-BE49-F238E27FC236}">
                <a16:creationId xmlns:a16="http://schemas.microsoft.com/office/drawing/2014/main" id="{0EB7F6E6-1CA5-4969-A808-FB1F9A922F63}"/>
              </a:ext>
            </a:extLst>
          </p:cNvPr>
          <p:cNvSpPr txBox="1"/>
          <p:nvPr/>
        </p:nvSpPr>
        <p:spPr>
          <a:xfrm>
            <a:off x="259200" y="2856190"/>
            <a:ext cx="6377085" cy="1200329"/>
          </a:xfrm>
          <a:prstGeom prst="rect">
            <a:avLst/>
          </a:prstGeom>
          <a:noFill/>
        </p:spPr>
        <p:txBody>
          <a:bodyPr wrap="square">
            <a:spAutoFit/>
          </a:bodyPr>
          <a:lstStyle/>
          <a:p>
            <a:r>
              <a:rPr lang="en-GB" sz="1200">
                <a:solidFill>
                  <a:srgbClr val="2F528F"/>
                </a:solidFill>
                <a:latin typeface="Calibri" panose="020F0502020204030204" pitchFamily="34" charset="0"/>
              </a:rPr>
              <a:t>The work of all architects (and other stakeholders) should be effectively governed and integrated.</a:t>
            </a:r>
            <a:br>
              <a:rPr lang="en-GB" sz="1200">
                <a:solidFill>
                  <a:srgbClr val="2F528F"/>
                </a:solidFill>
                <a:latin typeface="Calibri" panose="020F0502020204030204" pitchFamily="34" charset="0"/>
              </a:rPr>
            </a:b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This requires a set of aligned architecture partitions.</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 </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It also requires both definitions of re-use - and of the compliance relationships between architecture partitions.</a:t>
            </a:r>
          </a:p>
        </p:txBody>
      </p:sp>
      <p:grpSp>
        <p:nvGrpSpPr>
          <p:cNvPr id="7" name="Group 6">
            <a:extLst>
              <a:ext uri="{FF2B5EF4-FFF2-40B4-BE49-F238E27FC236}">
                <a16:creationId xmlns:a16="http://schemas.microsoft.com/office/drawing/2014/main" id="{FB0F7F71-9EF8-4BFD-B698-1EDEF20D18D0}"/>
              </a:ext>
            </a:extLst>
          </p:cNvPr>
          <p:cNvGrpSpPr/>
          <p:nvPr/>
        </p:nvGrpSpPr>
        <p:grpSpPr>
          <a:xfrm>
            <a:off x="6636285" y="2698869"/>
            <a:ext cx="2440856" cy="1676552"/>
            <a:chOff x="2816793" y="1432560"/>
            <a:chExt cx="4598831" cy="2941651"/>
          </a:xfrm>
          <a:solidFill>
            <a:schemeClr val="accent1"/>
          </a:solidFill>
        </p:grpSpPr>
        <p:sp>
          <p:nvSpPr>
            <p:cNvPr id="8" name="Rectangle: Rounded Corners 7">
              <a:extLst>
                <a:ext uri="{FF2B5EF4-FFF2-40B4-BE49-F238E27FC236}">
                  <a16:creationId xmlns:a16="http://schemas.microsoft.com/office/drawing/2014/main" id="{18930310-91BD-49D5-94C2-8316C22207FF}"/>
                </a:ext>
              </a:extLst>
            </p:cNvPr>
            <p:cNvSpPr/>
            <p:nvPr/>
          </p:nvSpPr>
          <p:spPr>
            <a:xfrm>
              <a:off x="2816793" y="1432560"/>
              <a:ext cx="4598831" cy="874439"/>
            </a:xfrm>
            <a:prstGeom prst="roundRect">
              <a:avLst/>
            </a:prstGeom>
            <a:solidFill>
              <a:srgbClr val="DAE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Business</a:t>
              </a:r>
            </a:p>
          </p:txBody>
        </p:sp>
        <p:sp>
          <p:nvSpPr>
            <p:cNvPr id="9" name="Rectangle: Rounded Corners 8">
              <a:extLst>
                <a:ext uri="{FF2B5EF4-FFF2-40B4-BE49-F238E27FC236}">
                  <a16:creationId xmlns:a16="http://schemas.microsoft.com/office/drawing/2014/main" id="{363DD6B4-89DA-417D-93D2-62998FBD22D7}"/>
                </a:ext>
              </a:extLst>
            </p:cNvPr>
            <p:cNvSpPr/>
            <p:nvPr/>
          </p:nvSpPr>
          <p:spPr>
            <a:xfrm>
              <a:off x="2816793" y="2377771"/>
              <a:ext cx="2288606" cy="1051229"/>
            </a:xfrm>
            <a:prstGeom prst="roundRect">
              <a:avLst/>
            </a:prstGeom>
            <a:solidFill>
              <a:srgbClr val="E2F0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Application</a:t>
              </a:r>
            </a:p>
          </p:txBody>
        </p:sp>
        <p:sp>
          <p:nvSpPr>
            <p:cNvPr id="10" name="Rectangle: Rounded Corners 9">
              <a:extLst>
                <a:ext uri="{FF2B5EF4-FFF2-40B4-BE49-F238E27FC236}">
                  <a16:creationId xmlns:a16="http://schemas.microsoft.com/office/drawing/2014/main" id="{5E4F4436-867C-4612-B4BA-7D77F8326D51}"/>
                </a:ext>
              </a:extLst>
            </p:cNvPr>
            <p:cNvSpPr/>
            <p:nvPr/>
          </p:nvSpPr>
          <p:spPr>
            <a:xfrm>
              <a:off x="2816793" y="3499772"/>
              <a:ext cx="4598831" cy="874439"/>
            </a:xfrm>
            <a:prstGeom prst="roundRect">
              <a:avLst/>
            </a:prstGeom>
            <a:solidFill>
              <a:srgbClr val="D9D9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Technology</a:t>
              </a:r>
            </a:p>
          </p:txBody>
        </p:sp>
        <p:sp>
          <p:nvSpPr>
            <p:cNvPr id="11" name="Rectangle: Rounded Corners 10">
              <a:extLst>
                <a:ext uri="{FF2B5EF4-FFF2-40B4-BE49-F238E27FC236}">
                  <a16:creationId xmlns:a16="http://schemas.microsoft.com/office/drawing/2014/main" id="{23CD9617-B314-47D6-95AC-2413883CA0A2}"/>
                </a:ext>
              </a:extLst>
            </p:cNvPr>
            <p:cNvSpPr/>
            <p:nvPr/>
          </p:nvSpPr>
          <p:spPr>
            <a:xfrm>
              <a:off x="5189220" y="2377771"/>
              <a:ext cx="2226404" cy="1051229"/>
            </a:xfrm>
            <a:prstGeom prst="roundRect">
              <a:avLst/>
            </a:prstGeom>
            <a:solidFill>
              <a:srgbClr val="E2F0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Data</a:t>
              </a:r>
            </a:p>
          </p:txBody>
        </p:sp>
      </p:grpSp>
      <p:graphicFrame>
        <p:nvGraphicFramePr>
          <p:cNvPr id="14" name="TextBox 4">
            <a:extLst>
              <a:ext uri="{FF2B5EF4-FFF2-40B4-BE49-F238E27FC236}">
                <a16:creationId xmlns:a16="http://schemas.microsoft.com/office/drawing/2014/main" id="{6B7C729D-6164-107D-EE59-999FCD020AC9}"/>
              </a:ext>
            </a:extLst>
          </p:cNvPr>
          <p:cNvGraphicFramePr/>
          <p:nvPr/>
        </p:nvGraphicFramePr>
        <p:xfrm>
          <a:off x="1193145" y="1166980"/>
          <a:ext cx="5161472" cy="1676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4">
            <a:extLst>
              <a:ext uri="{FF2B5EF4-FFF2-40B4-BE49-F238E27FC236}">
                <a16:creationId xmlns:a16="http://schemas.microsoft.com/office/drawing/2014/main" id="{36AB5FF9-1968-56E3-BB2F-22329E09E10D}"/>
              </a:ext>
            </a:extLst>
          </p:cNvPr>
          <p:cNvPicPr>
            <a:picLocks noChangeAspect="1"/>
          </p:cNvPicPr>
          <p:nvPr/>
        </p:nvPicPr>
        <p:blipFill rotWithShape="1">
          <a:blip r:embed="rId8"/>
          <a:srcRect l="1727" t="993" r="2323"/>
          <a:stretch/>
        </p:blipFill>
        <p:spPr>
          <a:xfrm>
            <a:off x="6533048" y="571718"/>
            <a:ext cx="1467953" cy="1930289"/>
          </a:xfrm>
          <a:prstGeom prst="rect">
            <a:avLst/>
          </a:prstGeom>
        </p:spPr>
      </p:pic>
      <p:sp>
        <p:nvSpPr>
          <p:cNvPr id="12" name="TextBox 11">
            <a:extLst>
              <a:ext uri="{FF2B5EF4-FFF2-40B4-BE49-F238E27FC236}">
                <a16:creationId xmlns:a16="http://schemas.microsoft.com/office/drawing/2014/main" id="{47A51344-3220-5B3B-7D5D-88F26216342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679082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DF0C347-83D3-47DA-9E1C-DD565713071A}"/>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Scope an Architecture – 02/02</a:t>
            </a:r>
          </a:p>
        </p:txBody>
      </p:sp>
      <p:sp>
        <p:nvSpPr>
          <p:cNvPr id="12" name="Footer">
            <a:extLst>
              <a:ext uri="{FF2B5EF4-FFF2-40B4-BE49-F238E27FC236}">
                <a16:creationId xmlns:a16="http://schemas.microsoft.com/office/drawing/2014/main" id="{57C17F22-6346-4D17-A2E0-8C2B2B80CAF3}"/>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8/29</a:t>
            </a:r>
          </a:p>
        </p:txBody>
      </p:sp>
      <p:sp>
        <p:nvSpPr>
          <p:cNvPr id="3" name="Ref">
            <a:extLst>
              <a:ext uri="{FF2B5EF4-FFF2-40B4-BE49-F238E27FC236}">
                <a16:creationId xmlns:a16="http://schemas.microsoft.com/office/drawing/2014/main" id="{FABFE98B-AEC6-4541-93AD-023913FE1B08}"/>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7 : §1.5</a:t>
            </a:r>
          </a:p>
        </p:txBody>
      </p:sp>
      <p:sp>
        <p:nvSpPr>
          <p:cNvPr id="5" name="TextBox 4">
            <a:extLst>
              <a:ext uri="{FF2B5EF4-FFF2-40B4-BE49-F238E27FC236}">
                <a16:creationId xmlns:a16="http://schemas.microsoft.com/office/drawing/2014/main" id="{0D530871-B275-45D6-AE6D-6E3503E3C9D0}"/>
              </a:ext>
            </a:extLst>
          </p:cNvPr>
          <p:cNvSpPr txBox="1"/>
          <p:nvPr/>
        </p:nvSpPr>
        <p:spPr>
          <a:xfrm>
            <a:off x="1039429" y="778295"/>
            <a:ext cx="5399259" cy="484748"/>
          </a:xfrm>
          <a:prstGeom prst="rect">
            <a:avLst/>
          </a:prstGeom>
          <a:noFill/>
        </p:spPr>
        <p:txBody>
          <a:bodyPr wrap="square">
            <a:spAutoFit/>
          </a:bodyPr>
          <a:lstStyle/>
          <a:p>
            <a:r>
              <a:rPr lang="en-GB" sz="1350">
                <a:solidFill>
                  <a:srgbClr val="2F528F"/>
                </a:solidFill>
                <a:latin typeface="Calibri" panose="020F0502020204030204" pitchFamily="34" charset="0"/>
              </a:rPr>
              <a:t>Four dimensions are often used in order to define the scope of an architecture:</a:t>
            </a:r>
          </a:p>
        </p:txBody>
      </p:sp>
      <p:sp>
        <p:nvSpPr>
          <p:cNvPr id="125" name="Freeform: Shape 124">
            <a:extLst>
              <a:ext uri="{FF2B5EF4-FFF2-40B4-BE49-F238E27FC236}">
                <a16:creationId xmlns:a16="http://schemas.microsoft.com/office/drawing/2014/main" id="{50E74FA8-573D-48D9-8553-34C279702CEA}"/>
              </a:ext>
            </a:extLst>
          </p:cNvPr>
          <p:cNvSpPr/>
          <p:nvPr/>
        </p:nvSpPr>
        <p:spPr>
          <a:xfrm>
            <a:off x="3483202" y="2984575"/>
            <a:ext cx="1715075" cy="877848"/>
          </a:xfrm>
          <a:custGeom>
            <a:avLst/>
            <a:gdLst>
              <a:gd name="connsiteX0" fmla="*/ 0 w 1861457"/>
              <a:gd name="connsiteY0" fmla="*/ 1267097 h 1270363"/>
              <a:gd name="connsiteX1" fmla="*/ 133894 w 1861457"/>
              <a:gd name="connsiteY1" fmla="*/ 757646 h 1270363"/>
              <a:gd name="connsiteX2" fmla="*/ 1717766 w 1861457"/>
              <a:gd name="connsiteY2" fmla="*/ 0 h 1270363"/>
              <a:gd name="connsiteX3" fmla="*/ 1861457 w 1861457"/>
              <a:gd name="connsiteY3" fmla="*/ 1270363 h 1270363"/>
              <a:gd name="connsiteX4" fmla="*/ 0 w 1861457"/>
              <a:gd name="connsiteY4" fmla="*/ 1267097 h 1270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457" h="1270363">
                <a:moveTo>
                  <a:pt x="0" y="1267097"/>
                </a:moveTo>
                <a:lnTo>
                  <a:pt x="133894" y="757646"/>
                </a:lnTo>
                <a:lnTo>
                  <a:pt x="1717766" y="0"/>
                </a:lnTo>
                <a:lnTo>
                  <a:pt x="1861457" y="1270363"/>
                </a:lnTo>
                <a:lnTo>
                  <a:pt x="0" y="1267097"/>
                </a:lnTo>
                <a:close/>
              </a:path>
            </a:pathLst>
          </a:cu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13" name="Group 12">
            <a:extLst>
              <a:ext uri="{FF2B5EF4-FFF2-40B4-BE49-F238E27FC236}">
                <a16:creationId xmlns:a16="http://schemas.microsoft.com/office/drawing/2014/main" id="{0C07707A-8047-4895-8BC4-F509603E1BA4}"/>
              </a:ext>
            </a:extLst>
          </p:cNvPr>
          <p:cNvGrpSpPr/>
          <p:nvPr/>
        </p:nvGrpSpPr>
        <p:grpSpPr>
          <a:xfrm>
            <a:off x="2238081" y="2660476"/>
            <a:ext cx="2490242" cy="1139519"/>
            <a:chOff x="6588039" y="1428536"/>
            <a:chExt cx="2127336" cy="1222899"/>
          </a:xfrm>
        </p:grpSpPr>
        <p:sp>
          <p:nvSpPr>
            <p:cNvPr id="127" name="TextBox 126">
              <a:extLst>
                <a:ext uri="{FF2B5EF4-FFF2-40B4-BE49-F238E27FC236}">
                  <a16:creationId xmlns:a16="http://schemas.microsoft.com/office/drawing/2014/main" id="{4F1A2586-02DA-4842-84CA-76CC9F935E8D}"/>
                </a:ext>
              </a:extLst>
            </p:cNvPr>
            <p:cNvSpPr txBox="1"/>
            <p:nvPr/>
          </p:nvSpPr>
          <p:spPr>
            <a:xfrm>
              <a:off x="6588039" y="2060774"/>
              <a:ext cx="552873" cy="123861"/>
            </a:xfrm>
            <a:prstGeom prst="rect">
              <a:avLst/>
            </a:prstGeom>
            <a:solidFill>
              <a:schemeClr val="bg1"/>
            </a:solidFill>
          </p:spPr>
          <p:txBody>
            <a:bodyPr wrap="square" lIns="0" tIns="0" rIns="0" bIns="0" rtlCol="0">
              <a:spAutoFit/>
            </a:bodyPr>
            <a:lstStyle/>
            <a:p>
              <a:pPr algn="ctr"/>
              <a:r>
                <a:rPr lang="en-GB" sz="750">
                  <a:solidFill>
                    <a:srgbClr val="2F528F"/>
                  </a:solidFill>
                  <a:latin typeface="Calibri" panose="020F0502020204030204" pitchFamily="34" charset="0"/>
                </a:rPr>
                <a:t>Depth </a:t>
              </a:r>
              <a:r>
                <a:rPr lang="en-GB" sz="450">
                  <a:solidFill>
                    <a:srgbClr val="2F528F"/>
                  </a:solidFill>
                  <a:latin typeface="Calibri" panose="020F0502020204030204" pitchFamily="34" charset="0"/>
                </a:rPr>
                <a:t>(detail)</a:t>
              </a:r>
              <a:endParaRPr lang="en-GB" sz="750">
                <a:solidFill>
                  <a:srgbClr val="2F528F"/>
                </a:solidFill>
                <a:latin typeface="Calibri" panose="020F0502020204030204" pitchFamily="34" charset="0"/>
              </a:endParaRPr>
            </a:p>
          </p:txBody>
        </p:sp>
        <p:sp>
          <p:nvSpPr>
            <p:cNvPr id="68" name="Freeform: Shape 67">
              <a:extLst>
                <a:ext uri="{FF2B5EF4-FFF2-40B4-BE49-F238E27FC236}">
                  <a16:creationId xmlns:a16="http://schemas.microsoft.com/office/drawing/2014/main" id="{85B0F2A5-CB4E-4309-9FA8-28ABBBF42B4E}"/>
                </a:ext>
              </a:extLst>
            </p:cNvPr>
            <p:cNvSpPr/>
            <p:nvPr/>
          </p:nvSpPr>
          <p:spPr>
            <a:xfrm>
              <a:off x="7124700" y="1757363"/>
              <a:ext cx="1583531" cy="692943"/>
            </a:xfrm>
            <a:custGeom>
              <a:avLst/>
              <a:gdLst>
                <a:gd name="connsiteX0" fmla="*/ 1583531 w 1583531"/>
                <a:gd name="connsiteY0" fmla="*/ 0 h 692943"/>
                <a:gd name="connsiteX1" fmla="*/ 771525 w 1583531"/>
                <a:gd name="connsiteY1" fmla="*/ 19050 h 692943"/>
                <a:gd name="connsiteX2" fmla="*/ 0 w 1583531"/>
                <a:gd name="connsiteY2" fmla="*/ 683418 h 692943"/>
                <a:gd name="connsiteX3" fmla="*/ 1307306 w 1583531"/>
                <a:gd name="connsiteY3" fmla="*/ 692943 h 692943"/>
                <a:gd name="connsiteX4" fmla="*/ 1583531 w 1583531"/>
                <a:gd name="connsiteY4" fmla="*/ 0 h 692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531" h="692943">
                  <a:moveTo>
                    <a:pt x="1583531" y="0"/>
                  </a:moveTo>
                  <a:lnTo>
                    <a:pt x="771525" y="19050"/>
                  </a:lnTo>
                  <a:lnTo>
                    <a:pt x="0" y="683418"/>
                  </a:lnTo>
                  <a:lnTo>
                    <a:pt x="1307306" y="692943"/>
                  </a:lnTo>
                  <a:lnTo>
                    <a:pt x="1583531" y="0"/>
                  </a:lnTo>
                  <a:close/>
                </a:path>
              </a:pathLst>
            </a:custGeom>
            <a:solidFill>
              <a:srgbClr val="ECD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6" name="Freeform: Shape 65">
              <a:extLst>
                <a:ext uri="{FF2B5EF4-FFF2-40B4-BE49-F238E27FC236}">
                  <a16:creationId xmlns:a16="http://schemas.microsoft.com/office/drawing/2014/main" id="{1E478729-CD77-4B12-A4BC-C79796420FF5}"/>
                </a:ext>
              </a:extLst>
            </p:cNvPr>
            <p:cNvSpPr/>
            <p:nvPr/>
          </p:nvSpPr>
          <p:spPr>
            <a:xfrm>
              <a:off x="7124700" y="1600200"/>
              <a:ext cx="1585913" cy="581025"/>
            </a:xfrm>
            <a:custGeom>
              <a:avLst/>
              <a:gdLst>
                <a:gd name="connsiteX0" fmla="*/ 1585913 w 1585913"/>
                <a:gd name="connsiteY0" fmla="*/ 0 h 581025"/>
                <a:gd name="connsiteX1" fmla="*/ 1304925 w 1585913"/>
                <a:gd name="connsiteY1" fmla="*/ 581025 h 581025"/>
                <a:gd name="connsiteX2" fmla="*/ 0 w 1585913"/>
                <a:gd name="connsiteY2" fmla="*/ 578644 h 581025"/>
                <a:gd name="connsiteX3" fmla="*/ 800100 w 1585913"/>
                <a:gd name="connsiteY3" fmla="*/ 9525 h 581025"/>
                <a:gd name="connsiteX4" fmla="*/ 1585913 w 1585913"/>
                <a:gd name="connsiteY4" fmla="*/ 0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5913" h="581025">
                  <a:moveTo>
                    <a:pt x="1585913" y="0"/>
                  </a:moveTo>
                  <a:lnTo>
                    <a:pt x="1304925" y="581025"/>
                  </a:lnTo>
                  <a:lnTo>
                    <a:pt x="0" y="578644"/>
                  </a:lnTo>
                  <a:lnTo>
                    <a:pt x="800100" y="9525"/>
                  </a:lnTo>
                  <a:lnTo>
                    <a:pt x="1585913" y="0"/>
                  </a:lnTo>
                  <a:close/>
                </a:path>
              </a:pathLst>
            </a:custGeom>
            <a:solidFill>
              <a:srgbClr val="EAFF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59" name="Freeform: Shape 58">
              <a:extLst>
                <a:ext uri="{FF2B5EF4-FFF2-40B4-BE49-F238E27FC236}">
                  <a16:creationId xmlns:a16="http://schemas.microsoft.com/office/drawing/2014/main" id="{2451360E-09A0-4668-9E07-8CED75014A9B}"/>
                </a:ext>
              </a:extLst>
            </p:cNvPr>
            <p:cNvSpPr/>
            <p:nvPr/>
          </p:nvSpPr>
          <p:spPr>
            <a:xfrm>
              <a:off x="7122319" y="1466850"/>
              <a:ext cx="1588294" cy="523875"/>
            </a:xfrm>
            <a:custGeom>
              <a:avLst/>
              <a:gdLst>
                <a:gd name="connsiteX0" fmla="*/ 0 w 1588294"/>
                <a:gd name="connsiteY0" fmla="*/ 523875 h 523875"/>
                <a:gd name="connsiteX1" fmla="*/ 764381 w 1588294"/>
                <a:gd name="connsiteY1" fmla="*/ 35719 h 523875"/>
                <a:gd name="connsiteX2" fmla="*/ 1588294 w 1588294"/>
                <a:gd name="connsiteY2" fmla="*/ 0 h 523875"/>
                <a:gd name="connsiteX3" fmla="*/ 1297781 w 1588294"/>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1588294" h="523875">
                  <a:moveTo>
                    <a:pt x="0" y="523875"/>
                  </a:moveTo>
                  <a:lnTo>
                    <a:pt x="764381" y="35719"/>
                  </a:lnTo>
                  <a:lnTo>
                    <a:pt x="1588294" y="0"/>
                  </a:lnTo>
                  <a:lnTo>
                    <a:pt x="1297781" y="523875"/>
                  </a:lnTo>
                </a:path>
              </a:pathLst>
            </a:custGeom>
            <a:solidFill>
              <a:srgbClr val="FFFF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Rectangle 3">
              <a:extLst>
                <a:ext uri="{FF2B5EF4-FFF2-40B4-BE49-F238E27FC236}">
                  <a16:creationId xmlns:a16="http://schemas.microsoft.com/office/drawing/2014/main" id="{F86DE295-9335-4BE0-8462-66B05E694822}"/>
                </a:ext>
              </a:extLst>
            </p:cNvPr>
            <p:cNvSpPr/>
            <p:nvPr/>
          </p:nvSpPr>
          <p:spPr>
            <a:xfrm>
              <a:off x="7124700" y="1988820"/>
              <a:ext cx="1303020" cy="12954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Rectangle 22">
              <a:extLst>
                <a:ext uri="{FF2B5EF4-FFF2-40B4-BE49-F238E27FC236}">
                  <a16:creationId xmlns:a16="http://schemas.microsoft.com/office/drawing/2014/main" id="{BF92B9B7-0201-434B-9C93-88B3A5AAB7BC}"/>
                </a:ext>
              </a:extLst>
            </p:cNvPr>
            <p:cNvSpPr/>
            <p:nvPr/>
          </p:nvSpPr>
          <p:spPr>
            <a:xfrm>
              <a:off x="7125375" y="2181861"/>
              <a:ext cx="1303020" cy="196116"/>
            </a:xfrm>
            <a:prstGeom prst="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5" name="Rectangle 44">
              <a:extLst>
                <a:ext uri="{FF2B5EF4-FFF2-40B4-BE49-F238E27FC236}">
                  <a16:creationId xmlns:a16="http://schemas.microsoft.com/office/drawing/2014/main" id="{E8D21D69-30C3-4BFE-91AE-2BE0E26DAEB9}"/>
                </a:ext>
              </a:extLst>
            </p:cNvPr>
            <p:cNvSpPr/>
            <p:nvPr/>
          </p:nvSpPr>
          <p:spPr>
            <a:xfrm>
              <a:off x="7124700" y="2448350"/>
              <a:ext cx="1303020" cy="196116"/>
            </a:xfrm>
            <a:prstGeom prst="rect">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cxnSp>
          <p:nvCxnSpPr>
            <p:cNvPr id="71" name="Straight Connector 70">
              <a:extLst>
                <a:ext uri="{FF2B5EF4-FFF2-40B4-BE49-F238E27FC236}">
                  <a16:creationId xmlns:a16="http://schemas.microsoft.com/office/drawing/2014/main" id="{445F85CD-4733-4CA7-8CD1-43344943A560}"/>
                </a:ext>
              </a:extLst>
            </p:cNvPr>
            <p:cNvCxnSpPr>
              <a:cxnSpLocks/>
            </p:cNvCxnSpPr>
            <p:nvPr/>
          </p:nvCxnSpPr>
          <p:spPr>
            <a:xfrm flipH="1">
              <a:off x="7925925" y="2374628"/>
              <a:ext cx="67876" cy="73114"/>
            </a:xfrm>
            <a:prstGeom prst="line">
              <a:avLst/>
            </a:prstGeom>
          </p:spPr>
          <p:style>
            <a:lnRef idx="1">
              <a:schemeClr val="accent1"/>
            </a:lnRef>
            <a:fillRef idx="0">
              <a:schemeClr val="accent1"/>
            </a:fillRef>
            <a:effectRef idx="0">
              <a:schemeClr val="accent1"/>
            </a:effectRef>
            <a:fontRef idx="minor">
              <a:schemeClr val="tx1"/>
            </a:fontRef>
          </p:style>
        </p:cxnSp>
        <p:sp>
          <p:nvSpPr>
            <p:cNvPr id="60" name="Freeform: Shape 59">
              <a:extLst>
                <a:ext uri="{FF2B5EF4-FFF2-40B4-BE49-F238E27FC236}">
                  <a16:creationId xmlns:a16="http://schemas.microsoft.com/office/drawing/2014/main" id="{E2BCAF18-FC76-4210-9DE9-07BFC4EF8AB4}"/>
                </a:ext>
              </a:extLst>
            </p:cNvPr>
            <p:cNvSpPr/>
            <p:nvPr/>
          </p:nvSpPr>
          <p:spPr>
            <a:xfrm>
              <a:off x="8427244" y="1464469"/>
              <a:ext cx="283369" cy="652462"/>
            </a:xfrm>
            <a:custGeom>
              <a:avLst/>
              <a:gdLst>
                <a:gd name="connsiteX0" fmla="*/ 280987 w 283369"/>
                <a:gd name="connsiteY0" fmla="*/ 0 h 652462"/>
                <a:gd name="connsiteX1" fmla="*/ 283369 w 283369"/>
                <a:gd name="connsiteY1" fmla="*/ 90487 h 652462"/>
                <a:gd name="connsiteX2" fmla="*/ 2381 w 283369"/>
                <a:gd name="connsiteY2" fmla="*/ 652462 h 652462"/>
                <a:gd name="connsiteX3" fmla="*/ 0 w 283369"/>
                <a:gd name="connsiteY3" fmla="*/ 523875 h 652462"/>
                <a:gd name="connsiteX4" fmla="*/ 0 w 283369"/>
                <a:gd name="connsiteY4" fmla="*/ 523875 h 652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369" h="652462">
                  <a:moveTo>
                    <a:pt x="280987" y="0"/>
                  </a:moveTo>
                  <a:lnTo>
                    <a:pt x="283369" y="90487"/>
                  </a:lnTo>
                  <a:lnTo>
                    <a:pt x="2381" y="652462"/>
                  </a:lnTo>
                  <a:cubicBezTo>
                    <a:pt x="1587" y="609600"/>
                    <a:pt x="794" y="566737"/>
                    <a:pt x="0" y="523875"/>
                  </a:cubicBezTo>
                  <a:lnTo>
                    <a:pt x="0" y="523875"/>
                  </a:lnTo>
                </a:path>
              </a:pathLst>
            </a:custGeom>
            <a:solidFill>
              <a:srgbClr val="EBE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7" name="Freeform: Shape 66">
              <a:extLst>
                <a:ext uri="{FF2B5EF4-FFF2-40B4-BE49-F238E27FC236}">
                  <a16:creationId xmlns:a16="http://schemas.microsoft.com/office/drawing/2014/main" id="{D4901935-077F-4C2C-B3D8-DCBCAB11D989}"/>
                </a:ext>
              </a:extLst>
            </p:cNvPr>
            <p:cNvSpPr/>
            <p:nvPr/>
          </p:nvSpPr>
          <p:spPr>
            <a:xfrm>
              <a:off x="8424863" y="1600200"/>
              <a:ext cx="285750" cy="776288"/>
            </a:xfrm>
            <a:custGeom>
              <a:avLst/>
              <a:gdLst>
                <a:gd name="connsiteX0" fmla="*/ 285750 w 285750"/>
                <a:gd name="connsiteY0" fmla="*/ 0 h 776288"/>
                <a:gd name="connsiteX1" fmla="*/ 280987 w 285750"/>
                <a:gd name="connsiteY1" fmla="*/ 123825 h 776288"/>
                <a:gd name="connsiteX2" fmla="*/ 4762 w 285750"/>
                <a:gd name="connsiteY2" fmla="*/ 776288 h 776288"/>
                <a:gd name="connsiteX3" fmla="*/ 0 w 285750"/>
                <a:gd name="connsiteY3" fmla="*/ 578644 h 776288"/>
                <a:gd name="connsiteX4" fmla="*/ 285750 w 285750"/>
                <a:gd name="connsiteY4" fmla="*/ 0 h 77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 h="776288">
                  <a:moveTo>
                    <a:pt x="285750" y="0"/>
                  </a:moveTo>
                  <a:lnTo>
                    <a:pt x="280987" y="123825"/>
                  </a:lnTo>
                  <a:lnTo>
                    <a:pt x="4762" y="776288"/>
                  </a:lnTo>
                  <a:lnTo>
                    <a:pt x="0" y="578644"/>
                  </a:lnTo>
                  <a:lnTo>
                    <a:pt x="285750" y="0"/>
                  </a:lnTo>
                  <a:close/>
                </a:path>
              </a:pathLst>
            </a:custGeom>
            <a:solidFill>
              <a:srgbClr val="77EE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9" name="Freeform: Shape 68">
              <a:extLst>
                <a:ext uri="{FF2B5EF4-FFF2-40B4-BE49-F238E27FC236}">
                  <a16:creationId xmlns:a16="http://schemas.microsoft.com/office/drawing/2014/main" id="{08F1CE94-9D8B-4020-A520-74B911FFA88B}"/>
                </a:ext>
              </a:extLst>
            </p:cNvPr>
            <p:cNvSpPr/>
            <p:nvPr/>
          </p:nvSpPr>
          <p:spPr>
            <a:xfrm>
              <a:off x="8427244" y="1769269"/>
              <a:ext cx="288131" cy="876300"/>
            </a:xfrm>
            <a:custGeom>
              <a:avLst/>
              <a:gdLst>
                <a:gd name="connsiteX0" fmla="*/ 285750 w 288131"/>
                <a:gd name="connsiteY0" fmla="*/ 0 h 876300"/>
                <a:gd name="connsiteX1" fmla="*/ 288131 w 288131"/>
                <a:gd name="connsiteY1" fmla="*/ 109537 h 876300"/>
                <a:gd name="connsiteX2" fmla="*/ 2381 w 288131"/>
                <a:gd name="connsiteY2" fmla="*/ 876300 h 876300"/>
                <a:gd name="connsiteX3" fmla="*/ 0 w 288131"/>
                <a:gd name="connsiteY3" fmla="*/ 683419 h 876300"/>
                <a:gd name="connsiteX4" fmla="*/ 285750 w 288131"/>
                <a:gd name="connsiteY4" fmla="*/ 0 h 876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131" h="876300">
                  <a:moveTo>
                    <a:pt x="285750" y="0"/>
                  </a:moveTo>
                  <a:cubicBezTo>
                    <a:pt x="286544" y="36512"/>
                    <a:pt x="287337" y="73025"/>
                    <a:pt x="288131" y="109537"/>
                  </a:cubicBezTo>
                  <a:lnTo>
                    <a:pt x="2381" y="876300"/>
                  </a:lnTo>
                  <a:cubicBezTo>
                    <a:pt x="1587" y="812006"/>
                    <a:pt x="794" y="747713"/>
                    <a:pt x="0" y="683419"/>
                  </a:cubicBezTo>
                  <a:lnTo>
                    <a:pt x="285750" y="0"/>
                  </a:lnTo>
                  <a:close/>
                </a:path>
              </a:pathLst>
            </a:custGeom>
            <a:solidFill>
              <a:srgbClr val="AB57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cxnSp>
          <p:nvCxnSpPr>
            <p:cNvPr id="72" name="Straight Connector 71">
              <a:extLst>
                <a:ext uri="{FF2B5EF4-FFF2-40B4-BE49-F238E27FC236}">
                  <a16:creationId xmlns:a16="http://schemas.microsoft.com/office/drawing/2014/main" id="{8E07E0B8-6F57-4A99-88CB-74A5E65F8F04}"/>
                </a:ext>
              </a:extLst>
            </p:cNvPr>
            <p:cNvCxnSpPr>
              <a:cxnSpLocks/>
            </p:cNvCxnSpPr>
            <p:nvPr/>
          </p:nvCxnSpPr>
          <p:spPr>
            <a:xfrm>
              <a:off x="7925924" y="2447742"/>
              <a:ext cx="0" cy="192767"/>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B164EF5-DA18-4E63-A309-0D88237C6CD1}"/>
                </a:ext>
              </a:extLst>
            </p:cNvPr>
            <p:cNvCxnSpPr>
              <a:cxnSpLocks/>
            </p:cNvCxnSpPr>
            <p:nvPr/>
          </p:nvCxnSpPr>
          <p:spPr>
            <a:xfrm>
              <a:off x="7009942" y="2358590"/>
              <a:ext cx="0" cy="292845"/>
            </a:xfrm>
            <a:prstGeom prst="line">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75C79CB-B9F0-45FD-A337-B393F0C46631}"/>
                </a:ext>
              </a:extLst>
            </p:cNvPr>
            <p:cNvCxnSpPr>
              <a:cxnSpLocks/>
            </p:cNvCxnSpPr>
            <p:nvPr/>
          </p:nvCxnSpPr>
          <p:spPr>
            <a:xfrm>
              <a:off x="7520787" y="2447742"/>
              <a:ext cx="0" cy="192767"/>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4708BB4-D6A8-472E-9B1E-892B832ED594}"/>
                </a:ext>
              </a:extLst>
            </p:cNvPr>
            <p:cNvCxnSpPr>
              <a:cxnSpLocks/>
            </p:cNvCxnSpPr>
            <p:nvPr/>
          </p:nvCxnSpPr>
          <p:spPr>
            <a:xfrm flipV="1">
              <a:off x="7520786" y="2381167"/>
              <a:ext cx="70639" cy="61837"/>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9C3B92C-A18C-4007-91A9-BF765C7755F4}"/>
                </a:ext>
              </a:extLst>
            </p:cNvPr>
            <p:cNvCxnSpPr>
              <a:cxnSpLocks/>
            </p:cNvCxnSpPr>
            <p:nvPr/>
          </p:nvCxnSpPr>
          <p:spPr>
            <a:xfrm>
              <a:off x="7993801" y="2183535"/>
              <a:ext cx="0" cy="192767"/>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42D76BE-FD3F-4DE6-A437-1CC6792BAB9C}"/>
                </a:ext>
              </a:extLst>
            </p:cNvPr>
            <p:cNvCxnSpPr>
              <a:cxnSpLocks/>
            </p:cNvCxnSpPr>
            <p:nvPr/>
          </p:nvCxnSpPr>
          <p:spPr>
            <a:xfrm flipV="1">
              <a:off x="6993295" y="1757363"/>
              <a:ext cx="1395919" cy="10727"/>
            </a:xfrm>
            <a:prstGeom prst="line">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ECA733AE-5E77-420E-B7D2-CFD694B8B850}"/>
                </a:ext>
              </a:extLst>
            </p:cNvPr>
            <p:cNvCxnSpPr>
              <a:cxnSpLocks/>
            </p:cNvCxnSpPr>
            <p:nvPr/>
          </p:nvCxnSpPr>
          <p:spPr>
            <a:xfrm flipV="1">
              <a:off x="6985000" y="1428536"/>
              <a:ext cx="706254" cy="339058"/>
            </a:xfrm>
            <a:prstGeom prst="line">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74648822-85A6-410F-A51A-B02DC390D94A}"/>
                </a:ext>
              </a:extLst>
            </p:cNvPr>
            <p:cNvCxnSpPr>
              <a:cxnSpLocks/>
            </p:cNvCxnSpPr>
            <p:nvPr/>
          </p:nvCxnSpPr>
          <p:spPr>
            <a:xfrm>
              <a:off x="8496300" y="2301943"/>
              <a:ext cx="0" cy="158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9A55EA3C-E718-452E-8376-D095B0152A47}"/>
                </a:ext>
              </a:extLst>
            </p:cNvPr>
            <p:cNvCxnSpPr>
              <a:cxnSpLocks/>
            </p:cNvCxnSpPr>
            <p:nvPr/>
          </p:nvCxnSpPr>
          <p:spPr>
            <a:xfrm>
              <a:off x="8660551" y="1930143"/>
              <a:ext cx="0" cy="963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DA36024E-6311-428C-A8C3-759F4C1A9A20}"/>
                </a:ext>
              </a:extLst>
            </p:cNvPr>
            <p:cNvCxnSpPr>
              <a:cxnSpLocks/>
            </p:cNvCxnSpPr>
            <p:nvPr/>
          </p:nvCxnSpPr>
          <p:spPr>
            <a:xfrm>
              <a:off x="8531964" y="1980716"/>
              <a:ext cx="0" cy="138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A44083C-AD2A-411E-9A96-D9252A133413}"/>
                </a:ext>
              </a:extLst>
            </p:cNvPr>
            <p:cNvCxnSpPr>
              <a:cxnSpLocks/>
            </p:cNvCxnSpPr>
            <p:nvPr/>
          </p:nvCxnSpPr>
          <p:spPr>
            <a:xfrm>
              <a:off x="8603401" y="2064955"/>
              <a:ext cx="0" cy="1162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9747A5A-3578-423C-84DB-9165EB8BA446}"/>
                </a:ext>
              </a:extLst>
            </p:cNvPr>
            <p:cNvCxnSpPr>
              <a:cxnSpLocks/>
            </p:cNvCxnSpPr>
            <p:nvPr/>
          </p:nvCxnSpPr>
          <p:spPr>
            <a:xfrm>
              <a:off x="8551014" y="2181225"/>
              <a:ext cx="0" cy="1488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4552F9C-351A-4D0B-AAF9-A0F3FE309217}"/>
                </a:ext>
              </a:extLst>
            </p:cNvPr>
            <p:cNvCxnSpPr>
              <a:cxnSpLocks/>
            </p:cNvCxnSpPr>
            <p:nvPr/>
          </p:nvCxnSpPr>
          <p:spPr>
            <a:xfrm>
              <a:off x="8634358" y="1767216"/>
              <a:ext cx="0" cy="1234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8207895-9609-4739-9E04-D743514FDAF6}"/>
                </a:ext>
              </a:extLst>
            </p:cNvPr>
            <p:cNvCxnSpPr>
              <a:cxnSpLocks/>
            </p:cNvCxnSpPr>
            <p:nvPr/>
          </p:nvCxnSpPr>
          <p:spPr>
            <a:xfrm flipH="1">
              <a:off x="7993801" y="2118963"/>
              <a:ext cx="67877" cy="62262"/>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C7B32C42-96AF-442E-AAA8-15E258D07079}"/>
                </a:ext>
              </a:extLst>
            </p:cNvPr>
            <p:cNvSpPr txBox="1"/>
            <p:nvPr/>
          </p:nvSpPr>
          <p:spPr>
            <a:xfrm rot="20087365">
              <a:off x="6974037" y="1460239"/>
              <a:ext cx="570034" cy="222950"/>
            </a:xfrm>
            <a:prstGeom prst="rect">
              <a:avLst/>
            </a:prstGeom>
            <a:noFill/>
          </p:spPr>
          <p:txBody>
            <a:bodyPr wrap="none" rtlCol="0">
              <a:spAutoFit/>
            </a:bodyPr>
            <a:lstStyle/>
            <a:p>
              <a:r>
                <a:rPr lang="en-GB" sz="750">
                  <a:solidFill>
                    <a:srgbClr val="2F528F"/>
                  </a:solidFill>
                  <a:latin typeface="Calibri" panose="020F0502020204030204" pitchFamily="34" charset="0"/>
                </a:rPr>
                <a:t>Breadth</a:t>
              </a:r>
            </a:p>
          </p:txBody>
        </p:sp>
        <p:sp>
          <p:nvSpPr>
            <p:cNvPr id="128" name="TextBox 127">
              <a:extLst>
                <a:ext uri="{FF2B5EF4-FFF2-40B4-BE49-F238E27FC236}">
                  <a16:creationId xmlns:a16="http://schemas.microsoft.com/office/drawing/2014/main" id="{85189EDD-1727-4698-B594-4BA3544249A0}"/>
                </a:ext>
              </a:extLst>
            </p:cNvPr>
            <p:cNvSpPr txBox="1"/>
            <p:nvPr/>
          </p:nvSpPr>
          <p:spPr>
            <a:xfrm>
              <a:off x="7624954" y="1580167"/>
              <a:ext cx="431269" cy="222950"/>
            </a:xfrm>
            <a:prstGeom prst="rect">
              <a:avLst/>
            </a:prstGeom>
            <a:noFill/>
          </p:spPr>
          <p:txBody>
            <a:bodyPr wrap="none" rtlCol="0">
              <a:spAutoFit/>
            </a:bodyPr>
            <a:lstStyle/>
            <a:p>
              <a:r>
                <a:rPr lang="en-GB" sz="750">
                  <a:solidFill>
                    <a:srgbClr val="2F528F"/>
                  </a:solidFill>
                  <a:latin typeface="Calibri" panose="020F0502020204030204" pitchFamily="34" charset="0"/>
                </a:rPr>
                <a:t>Time</a:t>
              </a:r>
            </a:p>
          </p:txBody>
        </p:sp>
        <p:cxnSp>
          <p:nvCxnSpPr>
            <p:cNvPr id="130" name="Straight Connector 129">
              <a:extLst>
                <a:ext uri="{FF2B5EF4-FFF2-40B4-BE49-F238E27FC236}">
                  <a16:creationId xmlns:a16="http://schemas.microsoft.com/office/drawing/2014/main" id="{87353AC0-D0E8-4DB9-AF08-504D6C1788A6}"/>
                </a:ext>
              </a:extLst>
            </p:cNvPr>
            <p:cNvCxnSpPr>
              <a:cxnSpLocks/>
            </p:cNvCxnSpPr>
            <p:nvPr/>
          </p:nvCxnSpPr>
          <p:spPr>
            <a:xfrm>
              <a:off x="6999336" y="1751847"/>
              <a:ext cx="2662" cy="281046"/>
            </a:xfrm>
            <a:prstGeom prst="line">
              <a:avLst/>
            </a:prstGeom>
            <a:ln w="15875">
              <a:tailEnd type="none"/>
            </a:ln>
          </p:spPr>
          <p:style>
            <a:lnRef idx="1">
              <a:schemeClr val="accent1"/>
            </a:lnRef>
            <a:fillRef idx="0">
              <a:schemeClr val="accent1"/>
            </a:fillRef>
            <a:effectRef idx="0">
              <a:schemeClr val="accent1"/>
            </a:effectRef>
            <a:fontRef idx="minor">
              <a:schemeClr val="tx1"/>
            </a:fontRef>
          </p:style>
        </p:cxnSp>
      </p:grpSp>
      <p:graphicFrame>
        <p:nvGraphicFramePr>
          <p:cNvPr id="42" name="TextBox 4">
            <a:extLst>
              <a:ext uri="{FF2B5EF4-FFF2-40B4-BE49-F238E27FC236}">
                <a16:creationId xmlns:a16="http://schemas.microsoft.com/office/drawing/2014/main" id="{D8A1DD8F-3474-FBFA-09D9-9944209894D3}"/>
              </a:ext>
            </a:extLst>
          </p:cNvPr>
          <p:cNvGraphicFramePr/>
          <p:nvPr/>
        </p:nvGraphicFramePr>
        <p:xfrm>
          <a:off x="1418392" y="1345373"/>
          <a:ext cx="5101493" cy="1427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Rounded Corners 14">
            <a:extLst>
              <a:ext uri="{FF2B5EF4-FFF2-40B4-BE49-F238E27FC236}">
                <a16:creationId xmlns:a16="http://schemas.microsoft.com/office/drawing/2014/main" id="{0B72A639-00C9-DF39-81D1-CB3790F0B864}"/>
              </a:ext>
            </a:extLst>
          </p:cNvPr>
          <p:cNvSpPr/>
          <p:nvPr/>
        </p:nvSpPr>
        <p:spPr>
          <a:xfrm>
            <a:off x="2102859" y="4064897"/>
            <a:ext cx="3794948" cy="596493"/>
          </a:xfrm>
          <a:prstGeom prst="roundRect">
            <a:avLst>
              <a:gd name="adj" fmla="val 27695"/>
            </a:avLst>
          </a:prstGeom>
          <a:solidFill>
            <a:srgbClr val="D4F1F7">
              <a:alpha val="5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b="1">
                <a:solidFill>
                  <a:srgbClr val="2F528F"/>
                </a:solidFill>
              </a:rPr>
              <a:t>Notes:</a:t>
            </a:r>
            <a:r>
              <a:rPr lang="en-GB" sz="1350">
                <a:solidFill>
                  <a:srgbClr val="2F528F"/>
                </a:solidFill>
              </a:rPr>
              <a:t> The modern enterprise increasingly extends beyond its traditional boundaries.</a:t>
            </a:r>
            <a:endParaRPr lang="en-US" sz="1350"/>
          </a:p>
        </p:txBody>
      </p:sp>
      <p:pic>
        <p:nvPicPr>
          <p:cNvPr id="11" name="Picture 10">
            <a:extLst>
              <a:ext uri="{FF2B5EF4-FFF2-40B4-BE49-F238E27FC236}">
                <a16:creationId xmlns:a16="http://schemas.microsoft.com/office/drawing/2014/main" id="{3253835B-BA17-B498-AC35-66420028F347}"/>
              </a:ext>
            </a:extLst>
          </p:cNvPr>
          <p:cNvPicPr>
            <a:picLocks noChangeAspect="1"/>
          </p:cNvPicPr>
          <p:nvPr/>
        </p:nvPicPr>
        <p:blipFill rotWithShape="1">
          <a:blip r:embed="rId8"/>
          <a:srcRect l="1727" t="993" r="2323"/>
          <a:stretch/>
        </p:blipFill>
        <p:spPr>
          <a:xfrm>
            <a:off x="6533048" y="571718"/>
            <a:ext cx="1467953" cy="1930289"/>
          </a:xfrm>
          <a:prstGeom prst="rect">
            <a:avLst/>
          </a:prstGeom>
        </p:spPr>
      </p:pic>
      <p:grpSp>
        <p:nvGrpSpPr>
          <p:cNvPr id="14" name="Group 13">
            <a:extLst>
              <a:ext uri="{FF2B5EF4-FFF2-40B4-BE49-F238E27FC236}">
                <a16:creationId xmlns:a16="http://schemas.microsoft.com/office/drawing/2014/main" id="{AE059DC4-5307-01EB-8ED4-1B945F3E23D2}"/>
              </a:ext>
            </a:extLst>
          </p:cNvPr>
          <p:cNvGrpSpPr/>
          <p:nvPr/>
        </p:nvGrpSpPr>
        <p:grpSpPr>
          <a:xfrm>
            <a:off x="6636285" y="2698869"/>
            <a:ext cx="2440856" cy="1676552"/>
            <a:chOff x="2816793" y="1432560"/>
            <a:chExt cx="4598831" cy="2941651"/>
          </a:xfrm>
          <a:solidFill>
            <a:schemeClr val="accent1"/>
          </a:solidFill>
        </p:grpSpPr>
        <p:sp>
          <p:nvSpPr>
            <p:cNvPr id="16" name="Rectangle: Rounded Corners 15">
              <a:extLst>
                <a:ext uri="{FF2B5EF4-FFF2-40B4-BE49-F238E27FC236}">
                  <a16:creationId xmlns:a16="http://schemas.microsoft.com/office/drawing/2014/main" id="{B6A24C0D-B367-CD9E-AEB3-D424AC7C0D86}"/>
                </a:ext>
              </a:extLst>
            </p:cNvPr>
            <p:cNvSpPr/>
            <p:nvPr/>
          </p:nvSpPr>
          <p:spPr>
            <a:xfrm>
              <a:off x="2816793" y="1432560"/>
              <a:ext cx="4598831" cy="874439"/>
            </a:xfrm>
            <a:prstGeom prst="roundRect">
              <a:avLst/>
            </a:prstGeom>
            <a:solidFill>
              <a:srgbClr val="DAE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Business</a:t>
              </a:r>
            </a:p>
          </p:txBody>
        </p:sp>
        <p:sp>
          <p:nvSpPr>
            <p:cNvPr id="17" name="Rectangle: Rounded Corners 16">
              <a:extLst>
                <a:ext uri="{FF2B5EF4-FFF2-40B4-BE49-F238E27FC236}">
                  <a16:creationId xmlns:a16="http://schemas.microsoft.com/office/drawing/2014/main" id="{04EF53B6-6E59-03F1-D711-123DEE3F5819}"/>
                </a:ext>
              </a:extLst>
            </p:cNvPr>
            <p:cNvSpPr/>
            <p:nvPr/>
          </p:nvSpPr>
          <p:spPr>
            <a:xfrm>
              <a:off x="2816793" y="2377771"/>
              <a:ext cx="2288606" cy="1051229"/>
            </a:xfrm>
            <a:prstGeom prst="roundRect">
              <a:avLst/>
            </a:prstGeom>
            <a:solidFill>
              <a:srgbClr val="E2F0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Application</a:t>
              </a:r>
            </a:p>
          </p:txBody>
        </p:sp>
        <p:sp>
          <p:nvSpPr>
            <p:cNvPr id="18" name="Rectangle: Rounded Corners 17">
              <a:extLst>
                <a:ext uri="{FF2B5EF4-FFF2-40B4-BE49-F238E27FC236}">
                  <a16:creationId xmlns:a16="http://schemas.microsoft.com/office/drawing/2014/main" id="{977478E9-37C3-D58E-5585-6C423C8A188E}"/>
                </a:ext>
              </a:extLst>
            </p:cNvPr>
            <p:cNvSpPr/>
            <p:nvPr/>
          </p:nvSpPr>
          <p:spPr>
            <a:xfrm>
              <a:off x="2816793" y="3499772"/>
              <a:ext cx="4598831" cy="874439"/>
            </a:xfrm>
            <a:prstGeom prst="roundRect">
              <a:avLst/>
            </a:prstGeom>
            <a:solidFill>
              <a:srgbClr val="D9D9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Technology</a:t>
              </a:r>
            </a:p>
          </p:txBody>
        </p:sp>
        <p:sp>
          <p:nvSpPr>
            <p:cNvPr id="19" name="Rectangle: Rounded Corners 18">
              <a:extLst>
                <a:ext uri="{FF2B5EF4-FFF2-40B4-BE49-F238E27FC236}">
                  <a16:creationId xmlns:a16="http://schemas.microsoft.com/office/drawing/2014/main" id="{062B153C-ED1C-1385-C7C1-AF4A90B9A910}"/>
                </a:ext>
              </a:extLst>
            </p:cNvPr>
            <p:cNvSpPr/>
            <p:nvPr/>
          </p:nvSpPr>
          <p:spPr>
            <a:xfrm>
              <a:off x="5189220" y="2377771"/>
              <a:ext cx="2226404" cy="1051229"/>
            </a:xfrm>
            <a:prstGeom prst="roundRect">
              <a:avLst/>
            </a:prstGeom>
            <a:solidFill>
              <a:srgbClr val="E2F0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375485"/>
                  </a:solidFill>
                  <a:latin typeface="Calibri" panose="020F0502020204030204" pitchFamily="34" charset="0"/>
                  <a:cs typeface="Calibri" panose="020F0502020204030204" pitchFamily="34" charset="0"/>
                </a:rPr>
                <a:t>Data</a:t>
              </a:r>
            </a:p>
          </p:txBody>
        </p:sp>
      </p:grpSp>
      <p:sp>
        <p:nvSpPr>
          <p:cNvPr id="6" name="TextBox 5">
            <a:extLst>
              <a:ext uri="{FF2B5EF4-FFF2-40B4-BE49-F238E27FC236}">
                <a16:creationId xmlns:a16="http://schemas.microsoft.com/office/drawing/2014/main" id="{9C8AF12E-B549-7482-220A-6B9D0634C65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0140126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FF3AA2F-3666-4A6E-B148-AF24F5328C56}"/>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Architecture alternatives</a:t>
            </a:r>
          </a:p>
        </p:txBody>
      </p:sp>
      <p:sp>
        <p:nvSpPr>
          <p:cNvPr id="6" name="Footer">
            <a:extLst>
              <a:ext uri="{FF2B5EF4-FFF2-40B4-BE49-F238E27FC236}">
                <a16:creationId xmlns:a16="http://schemas.microsoft.com/office/drawing/2014/main" id="{363EB487-FB4F-43A0-A9DF-BF13C08295B3}"/>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9/29</a:t>
            </a:r>
          </a:p>
        </p:txBody>
      </p:sp>
      <p:sp>
        <p:nvSpPr>
          <p:cNvPr id="3" name="Ref">
            <a:extLst>
              <a:ext uri="{FF2B5EF4-FFF2-40B4-BE49-F238E27FC236}">
                <a16:creationId xmlns:a16="http://schemas.microsoft.com/office/drawing/2014/main" id="{BEFE5A45-8047-4E89-9CC9-762D8EC8CFBE}"/>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11 : §1.6</a:t>
            </a:r>
          </a:p>
        </p:txBody>
      </p:sp>
      <p:sp>
        <p:nvSpPr>
          <p:cNvPr id="4" name="TextBox 3">
            <a:extLst>
              <a:ext uri="{FF2B5EF4-FFF2-40B4-BE49-F238E27FC236}">
                <a16:creationId xmlns:a16="http://schemas.microsoft.com/office/drawing/2014/main" id="{1D032744-E13B-4100-8125-52E532071962}"/>
              </a:ext>
            </a:extLst>
          </p:cNvPr>
          <p:cNvSpPr txBox="1"/>
          <p:nvPr/>
        </p:nvSpPr>
        <p:spPr>
          <a:xfrm>
            <a:off x="7030423" y="747677"/>
            <a:ext cx="1409104" cy="392415"/>
          </a:xfrm>
          <a:prstGeom prst="rect">
            <a:avLst/>
          </a:prstGeom>
          <a:noFill/>
        </p:spPr>
        <p:txBody>
          <a:bodyPr wrap="none" rtlCol="0">
            <a:spAutoFit/>
          </a:bodyPr>
          <a:lstStyle/>
          <a:p>
            <a:r>
              <a:rPr lang="en-GB" sz="2100" b="1">
                <a:solidFill>
                  <a:srgbClr val="2F528F"/>
                </a:solidFill>
                <a:latin typeface="Calibri" panose="020F0502020204030204" pitchFamily="34" charset="0"/>
              </a:rPr>
              <a:t>Warmth</a:t>
            </a:r>
          </a:p>
        </p:txBody>
      </p:sp>
      <p:sp>
        <p:nvSpPr>
          <p:cNvPr id="13" name="TextBox 12">
            <a:extLst>
              <a:ext uri="{FF2B5EF4-FFF2-40B4-BE49-F238E27FC236}">
                <a16:creationId xmlns:a16="http://schemas.microsoft.com/office/drawing/2014/main" id="{583E34B7-8E70-42A5-B53C-6542C31F3795}"/>
              </a:ext>
            </a:extLst>
          </p:cNvPr>
          <p:cNvSpPr txBox="1"/>
          <p:nvPr/>
        </p:nvSpPr>
        <p:spPr>
          <a:xfrm>
            <a:off x="396791" y="740573"/>
            <a:ext cx="4103752" cy="276999"/>
          </a:xfrm>
          <a:prstGeom prst="rect">
            <a:avLst/>
          </a:prstGeom>
          <a:noFill/>
        </p:spPr>
        <p:txBody>
          <a:bodyPr wrap="none" rtlCol="0">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There are many solutions to a problem</a:t>
            </a:r>
          </a:p>
        </p:txBody>
      </p:sp>
      <p:pic>
        <p:nvPicPr>
          <p:cNvPr id="7" name="Picture 6">
            <a:extLst>
              <a:ext uri="{FF2B5EF4-FFF2-40B4-BE49-F238E27FC236}">
                <a16:creationId xmlns:a16="http://schemas.microsoft.com/office/drawing/2014/main" id="{E31D7E68-EFCB-B0D8-4CB8-ED70E849A1AA}"/>
              </a:ext>
            </a:extLst>
          </p:cNvPr>
          <p:cNvPicPr>
            <a:picLocks noChangeAspect="1"/>
          </p:cNvPicPr>
          <p:nvPr/>
        </p:nvPicPr>
        <p:blipFill>
          <a:blip r:embed="rId3">
            <a:duotone>
              <a:schemeClr val="accent1">
                <a:shade val="45000"/>
                <a:satMod val="135000"/>
              </a:schemeClr>
              <a:prstClr val="white"/>
            </a:duotone>
          </a:blip>
          <a:stretch>
            <a:fillRect/>
          </a:stretch>
        </p:blipFill>
        <p:spPr>
          <a:xfrm>
            <a:off x="2093924" y="1743075"/>
            <a:ext cx="1185474" cy="1185474"/>
          </a:xfrm>
          <a:prstGeom prst="rect">
            <a:avLst/>
          </a:prstGeom>
        </p:spPr>
      </p:pic>
      <p:pic>
        <p:nvPicPr>
          <p:cNvPr id="11" name="Picture 10">
            <a:extLst>
              <a:ext uri="{FF2B5EF4-FFF2-40B4-BE49-F238E27FC236}">
                <a16:creationId xmlns:a16="http://schemas.microsoft.com/office/drawing/2014/main" id="{6CBB4D03-DD35-0BEA-482C-8BC93C550D00}"/>
              </a:ext>
            </a:extLst>
          </p:cNvPr>
          <p:cNvPicPr>
            <a:picLocks noChangeAspect="1"/>
          </p:cNvPicPr>
          <p:nvPr/>
        </p:nvPicPr>
        <p:blipFill>
          <a:blip r:embed="rId4">
            <a:duotone>
              <a:schemeClr val="accent1">
                <a:shade val="45000"/>
                <a:satMod val="135000"/>
              </a:schemeClr>
              <a:prstClr val="white"/>
            </a:duotone>
          </a:blip>
          <a:stretch>
            <a:fillRect/>
          </a:stretch>
        </p:blipFill>
        <p:spPr>
          <a:xfrm rot="5400000">
            <a:off x="2579022" y="3151082"/>
            <a:ext cx="1506254" cy="1506254"/>
          </a:xfrm>
          <a:prstGeom prst="rect">
            <a:avLst/>
          </a:prstGeom>
        </p:spPr>
      </p:pic>
      <p:pic>
        <p:nvPicPr>
          <p:cNvPr id="17" name="Picture 16">
            <a:extLst>
              <a:ext uri="{FF2B5EF4-FFF2-40B4-BE49-F238E27FC236}">
                <a16:creationId xmlns:a16="http://schemas.microsoft.com/office/drawing/2014/main" id="{BEDE1A51-42A3-C495-E771-BE6D1FFA59F7}"/>
              </a:ext>
            </a:extLst>
          </p:cNvPr>
          <p:cNvPicPr>
            <a:picLocks noChangeAspect="1"/>
          </p:cNvPicPr>
          <p:nvPr/>
        </p:nvPicPr>
        <p:blipFill>
          <a:blip r:embed="rId5">
            <a:duotone>
              <a:schemeClr val="accent1">
                <a:shade val="45000"/>
                <a:satMod val="135000"/>
              </a:schemeClr>
              <a:prstClr val="white"/>
            </a:duotone>
          </a:blip>
          <a:stretch>
            <a:fillRect/>
          </a:stretch>
        </p:blipFill>
        <p:spPr>
          <a:xfrm>
            <a:off x="6024835" y="1602252"/>
            <a:ext cx="1226578" cy="1226578"/>
          </a:xfrm>
          <a:prstGeom prst="rect">
            <a:avLst/>
          </a:prstGeom>
        </p:spPr>
      </p:pic>
      <p:pic>
        <p:nvPicPr>
          <p:cNvPr id="19" name="Picture 18">
            <a:extLst>
              <a:ext uri="{FF2B5EF4-FFF2-40B4-BE49-F238E27FC236}">
                <a16:creationId xmlns:a16="http://schemas.microsoft.com/office/drawing/2014/main" id="{21785A44-C99B-CFD7-3408-0D2EC8A23CED}"/>
              </a:ext>
            </a:extLst>
          </p:cNvPr>
          <p:cNvPicPr>
            <a:picLocks noChangeAspect="1"/>
          </p:cNvPicPr>
          <p:nvPr/>
        </p:nvPicPr>
        <p:blipFill>
          <a:blip r:embed="rId6">
            <a:duotone>
              <a:schemeClr val="accent1">
                <a:shade val="45000"/>
                <a:satMod val="135000"/>
              </a:schemeClr>
              <a:prstClr val="white"/>
            </a:duotone>
          </a:blip>
          <a:stretch>
            <a:fillRect/>
          </a:stretch>
        </p:blipFill>
        <p:spPr>
          <a:xfrm>
            <a:off x="4011900" y="1545575"/>
            <a:ext cx="1314388" cy="1314388"/>
          </a:xfrm>
          <a:prstGeom prst="rect">
            <a:avLst/>
          </a:prstGeom>
        </p:spPr>
      </p:pic>
      <p:pic>
        <p:nvPicPr>
          <p:cNvPr id="21" name="Picture 20">
            <a:extLst>
              <a:ext uri="{FF2B5EF4-FFF2-40B4-BE49-F238E27FC236}">
                <a16:creationId xmlns:a16="http://schemas.microsoft.com/office/drawing/2014/main" id="{062BD1FE-3EF3-A241-C163-60BA2E55BE2C}"/>
              </a:ext>
            </a:extLst>
          </p:cNvPr>
          <p:cNvPicPr>
            <a:picLocks noChangeAspect="1"/>
          </p:cNvPicPr>
          <p:nvPr/>
        </p:nvPicPr>
        <p:blipFill>
          <a:blip r:embed="rId7">
            <a:duotone>
              <a:schemeClr val="accent1">
                <a:shade val="45000"/>
                <a:satMod val="135000"/>
              </a:schemeClr>
              <a:prstClr val="white"/>
            </a:duotone>
          </a:blip>
          <a:stretch>
            <a:fillRect/>
          </a:stretch>
        </p:blipFill>
        <p:spPr>
          <a:xfrm>
            <a:off x="5310943" y="3322122"/>
            <a:ext cx="1104874" cy="1104874"/>
          </a:xfrm>
          <a:prstGeom prst="rect">
            <a:avLst/>
          </a:prstGeom>
        </p:spPr>
      </p:pic>
      <p:sp>
        <p:nvSpPr>
          <p:cNvPr id="5" name="TextBox 4">
            <a:extLst>
              <a:ext uri="{FF2B5EF4-FFF2-40B4-BE49-F238E27FC236}">
                <a16:creationId xmlns:a16="http://schemas.microsoft.com/office/drawing/2014/main" id="{C0C950F9-ACE2-4C88-E4D5-D1DAC6B269AA}"/>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3110885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FECF63-AD4E-462B-5FE2-98660304F957}"/>
              </a:ext>
            </a:extLst>
          </p:cNvPr>
          <p:cNvSpPr/>
          <p:nvPr/>
        </p:nvSpPr>
        <p:spPr>
          <a:xfrm>
            <a:off x="433392" y="2651799"/>
            <a:ext cx="8707342" cy="1487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4" name="Rectangle 3">
            <a:extLst>
              <a:ext uri="{FF2B5EF4-FFF2-40B4-BE49-F238E27FC236}">
                <a16:creationId xmlns:a16="http://schemas.microsoft.com/office/drawing/2014/main" id="{E3CF0B7E-3223-8D35-E390-AFF01C76F359}"/>
              </a:ext>
            </a:extLst>
          </p:cNvPr>
          <p:cNvSpPr/>
          <p:nvPr/>
        </p:nvSpPr>
        <p:spPr>
          <a:xfrm>
            <a:off x="433392" y="756668"/>
            <a:ext cx="8707342" cy="1487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a:extLst>
              <a:ext uri="{FF2B5EF4-FFF2-40B4-BE49-F238E27FC236}">
                <a16:creationId xmlns:a16="http://schemas.microsoft.com/office/drawing/2014/main" id="{39CE728C-3549-49B3-BF3F-FBD820201FB8}"/>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Where did TOGAF® come from – 01/04</a:t>
            </a:r>
          </a:p>
        </p:txBody>
      </p:sp>
      <p:sp>
        <p:nvSpPr>
          <p:cNvPr id="3" name="Footer">
            <a:extLst>
              <a:ext uri="{FF2B5EF4-FFF2-40B4-BE49-F238E27FC236}">
                <a16:creationId xmlns:a16="http://schemas.microsoft.com/office/drawing/2014/main" id="{3DBAC994-0B59-4F0C-B08A-CABB54BE4F71}"/>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9/40</a:t>
            </a:r>
          </a:p>
        </p:txBody>
      </p:sp>
      <p:sp>
        <p:nvSpPr>
          <p:cNvPr id="12" name="Rectangle 11">
            <a:extLst>
              <a:ext uri="{FF2B5EF4-FFF2-40B4-BE49-F238E27FC236}">
                <a16:creationId xmlns:a16="http://schemas.microsoft.com/office/drawing/2014/main" id="{C2C13844-5BB4-46D1-BEC2-F54C9359839E}"/>
              </a:ext>
            </a:extLst>
          </p:cNvPr>
          <p:cNvSpPr/>
          <p:nvPr/>
        </p:nvSpPr>
        <p:spPr>
          <a:xfrm>
            <a:off x="433392" y="2600656"/>
            <a:ext cx="5107126" cy="1361911"/>
          </a:xfrm>
          <a:prstGeom prst="rect">
            <a:avLst/>
          </a:prstGeom>
        </p:spPr>
        <p:txBody>
          <a:bodyPr wrap="square">
            <a:spAutoFit/>
          </a:bodyPr>
          <a:lstStyle/>
          <a:p>
            <a:r>
              <a:rPr lang="en-US" sz="1200">
                <a:solidFill>
                  <a:srgbClr val="2F528F"/>
                </a:solidFill>
                <a:latin typeface="Calibri" panose="020F0502020204030204" pitchFamily="34" charset="0"/>
              </a:rPr>
              <a:t>The </a:t>
            </a:r>
            <a:r>
              <a:rPr lang="en-US" sz="1200" b="1">
                <a:solidFill>
                  <a:srgbClr val="2F528F"/>
                </a:solidFill>
                <a:latin typeface="Calibri" panose="020F0502020204030204" pitchFamily="34" charset="0"/>
              </a:rPr>
              <a:t>Clinger–Cohen Act</a:t>
            </a:r>
            <a:r>
              <a:rPr lang="en-US" sz="1200">
                <a:solidFill>
                  <a:srgbClr val="2F528F"/>
                </a:solidFill>
                <a:latin typeface="Calibri" panose="020F0502020204030204" pitchFamily="34" charset="0"/>
              </a:rPr>
              <a:t> (CCA) 1996     [cf. The Open Group foundation date]</a:t>
            </a:r>
          </a:p>
          <a:p>
            <a:r>
              <a:rPr lang="en-US" sz="1200">
                <a:solidFill>
                  <a:srgbClr val="2F528F"/>
                </a:solidFill>
                <a:latin typeface="Calibri" panose="020F0502020204030204" pitchFamily="34" charset="0"/>
              </a:rPr>
              <a:t>United States information technology (IT)</a:t>
            </a:r>
          </a:p>
          <a:p>
            <a:pPr marL="214313" indent="-214313">
              <a:buFont typeface="Courier New" panose="02070309020205020404" pitchFamily="49" charset="0"/>
              <a:buChar char="o"/>
            </a:pPr>
            <a:r>
              <a:rPr lang="en-US" sz="1200">
                <a:solidFill>
                  <a:srgbClr val="2F528F"/>
                </a:solidFill>
                <a:latin typeface="Calibri" panose="020F0502020204030204" pitchFamily="34" charset="0"/>
              </a:rPr>
              <a:t>Focusing on information resource planning </a:t>
            </a:r>
          </a:p>
          <a:p>
            <a:pPr marL="214313" indent="-214313">
              <a:buFont typeface="Courier New" panose="02070309020205020404" pitchFamily="49" charset="0"/>
              <a:buChar char="o"/>
            </a:pPr>
            <a:r>
              <a:rPr lang="en-US" sz="1200">
                <a:solidFill>
                  <a:srgbClr val="2F528F"/>
                </a:solidFill>
                <a:latin typeface="Calibri" panose="020F0502020204030204" pitchFamily="34" charset="0"/>
              </a:rPr>
              <a:t>Implementing a capital planning and investment control </a:t>
            </a:r>
          </a:p>
          <a:p>
            <a:pPr marL="214313" indent="-214313">
              <a:buFont typeface="Courier New" panose="02070309020205020404" pitchFamily="49" charset="0"/>
              <a:buChar char="o"/>
            </a:pPr>
            <a:r>
              <a:rPr lang="en-US" sz="1200">
                <a:solidFill>
                  <a:srgbClr val="2F528F"/>
                </a:solidFill>
                <a:latin typeface="Calibri" panose="020F0502020204030204" pitchFamily="34" charset="0"/>
              </a:rPr>
              <a:t>Rethinking and restructuring the way they do their work before investing</a:t>
            </a:r>
          </a:p>
        </p:txBody>
      </p:sp>
      <p:sp>
        <p:nvSpPr>
          <p:cNvPr id="13" name="TextBox 12">
            <a:extLst>
              <a:ext uri="{FF2B5EF4-FFF2-40B4-BE49-F238E27FC236}">
                <a16:creationId xmlns:a16="http://schemas.microsoft.com/office/drawing/2014/main" id="{22467059-B8AF-4A07-AFA2-8AD2F02EA211}"/>
              </a:ext>
            </a:extLst>
          </p:cNvPr>
          <p:cNvSpPr txBox="1"/>
          <p:nvPr/>
        </p:nvSpPr>
        <p:spPr>
          <a:xfrm>
            <a:off x="433392" y="727197"/>
            <a:ext cx="6008464" cy="1546577"/>
          </a:xfrm>
          <a:prstGeom prst="rect">
            <a:avLst/>
          </a:prstGeom>
          <a:noFill/>
        </p:spPr>
        <p:txBody>
          <a:bodyPr wrap="square" rtlCol="0">
            <a:spAutoFit/>
          </a:bodyPr>
          <a:lstStyle/>
          <a:p>
            <a:r>
              <a:rPr lang="en-US" sz="1200" b="1">
                <a:solidFill>
                  <a:srgbClr val="2F528F"/>
                </a:solidFill>
                <a:latin typeface="Calibri" panose="020F0502020204030204" pitchFamily="34" charset="0"/>
              </a:rPr>
              <a:t>Committee of Sponsoring Organizations </a:t>
            </a:r>
            <a:r>
              <a:rPr lang="en-US" sz="1200">
                <a:solidFill>
                  <a:srgbClr val="2F528F"/>
                </a:solidFill>
                <a:latin typeface="Calibri" panose="020F0502020204030204" pitchFamily="34" charset="0"/>
              </a:rPr>
              <a:t>(</a:t>
            </a:r>
            <a:r>
              <a:rPr lang="en-US" sz="1200" b="1">
                <a:solidFill>
                  <a:srgbClr val="2F528F"/>
                </a:solidFill>
                <a:latin typeface="Calibri" panose="020F0502020204030204" pitchFamily="34" charset="0"/>
              </a:rPr>
              <a:t>COSO</a:t>
            </a:r>
            <a:r>
              <a:rPr lang="en-US" sz="1200">
                <a:solidFill>
                  <a:srgbClr val="2F528F"/>
                </a:solidFill>
                <a:latin typeface="Calibri" panose="020F0502020204030204" pitchFamily="34" charset="0"/>
              </a:rPr>
              <a:t>)  1985</a:t>
            </a:r>
          </a:p>
          <a:p>
            <a:r>
              <a:rPr lang="en-US" sz="1200">
                <a:solidFill>
                  <a:srgbClr val="2F528F"/>
                </a:solidFill>
                <a:latin typeface="Calibri" panose="020F0502020204030204" pitchFamily="34" charset="0"/>
              </a:rPr>
              <a:t>sponsored the National Commission on Fraudulent Financial Reporting (the Treadway Commission). 1992, September, released the </a:t>
            </a:r>
            <a:r>
              <a:rPr lang="en-US" sz="1200" i="1">
                <a:solidFill>
                  <a:srgbClr val="2F528F"/>
                </a:solidFill>
                <a:latin typeface="Calibri" panose="020F0502020204030204" pitchFamily="34" charset="0"/>
              </a:rPr>
              <a:t>Internal Control— Integrated Framework</a:t>
            </a:r>
            <a:r>
              <a:rPr lang="en-US" sz="1200">
                <a:solidFill>
                  <a:srgbClr val="2F528F"/>
                </a:solidFill>
                <a:latin typeface="Calibri" panose="020F0502020204030204" pitchFamily="34" charset="0"/>
              </a:rPr>
              <a:t> report</a:t>
            </a:r>
          </a:p>
          <a:p>
            <a:pPr marL="214313" indent="-214313">
              <a:buFont typeface="Courier New" panose="02070309020205020404" pitchFamily="49" charset="0"/>
              <a:buChar char="o"/>
            </a:pPr>
            <a:r>
              <a:rPr lang="en-US" sz="1200">
                <a:solidFill>
                  <a:srgbClr val="2F528F"/>
                </a:solidFill>
                <a:latin typeface="Calibri" panose="020F0502020204030204" pitchFamily="34" charset="0"/>
              </a:rPr>
              <a:t>Re-published with minor amendments in 1994</a:t>
            </a:r>
          </a:p>
          <a:p>
            <a:pPr marL="557213" lvl="1" indent="-214313">
              <a:buFont typeface="Arial" panose="020B0604020202020204" pitchFamily="34" charset="0"/>
              <a:buChar char="•"/>
            </a:pPr>
            <a:r>
              <a:rPr lang="en-US" sz="1200">
                <a:solidFill>
                  <a:srgbClr val="2F528F"/>
                </a:solidFill>
                <a:latin typeface="Calibri" panose="020F0502020204030204" pitchFamily="34" charset="0"/>
              </a:rPr>
              <a:t>A common definition of internal control</a:t>
            </a:r>
          </a:p>
          <a:p>
            <a:pPr marL="557213" lvl="1" indent="-214313">
              <a:buFont typeface="Arial" panose="020B0604020202020204" pitchFamily="34" charset="0"/>
              <a:buChar char="•"/>
            </a:pPr>
            <a:r>
              <a:rPr lang="en-US" sz="1200">
                <a:solidFill>
                  <a:srgbClr val="2F528F"/>
                </a:solidFill>
                <a:latin typeface="Calibri" panose="020F0502020204030204" pitchFamily="34" charset="0"/>
              </a:rPr>
              <a:t>A framework against which internal control systems may be assessed and improved.</a:t>
            </a:r>
            <a:endParaRPr lang="en-GB" sz="1200">
              <a:solidFill>
                <a:srgbClr val="2F528F"/>
              </a:solidFill>
              <a:latin typeface="Calibri" panose="020F0502020204030204" pitchFamily="34" charset="0"/>
            </a:endParaRPr>
          </a:p>
        </p:txBody>
      </p:sp>
      <p:pic>
        <p:nvPicPr>
          <p:cNvPr id="1026" name="Picture 2" descr="Clinger-Cohen Act (CCA) Compliance Certification of Major Automated  Information Systems for Fiscal Year (FY)04 and June 2004 Willie Moss  OASD(NII) - ppt download">
            <a:extLst>
              <a:ext uri="{FF2B5EF4-FFF2-40B4-BE49-F238E27FC236}">
                <a16:creationId xmlns:a16="http://schemas.microsoft.com/office/drawing/2014/main" id="{9D8243DB-89FE-6B72-BA3A-A7C8B75593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6085" y="2712989"/>
            <a:ext cx="2160753" cy="1618480"/>
          </a:xfrm>
          <a:prstGeom prst="rect">
            <a:avLst/>
          </a:prstGeom>
          <a:ln>
            <a:noFill/>
          </a:ln>
          <a:effectLst>
            <a:outerShdw blurRad="292100" dist="139700" dir="2700000" sx="97000" sy="97000" algn="tl" rotWithShape="0">
              <a:srgbClr val="333333">
                <a:alpha val="19000"/>
              </a:srgbClr>
            </a:outerShdw>
          </a:effectLst>
          <a:extLst>
            <a:ext uri="{909E8E84-426E-40DD-AFC4-6F175D3DCCD1}">
              <a14:hiddenFill xmlns:a14="http://schemas.microsoft.com/office/drawing/2010/main">
                <a:solidFill>
                  <a:srgbClr val="FFFFFF"/>
                </a:solidFill>
              </a14:hiddenFill>
            </a:ext>
          </a:extLst>
        </p:spPr>
      </p:pic>
      <p:pic>
        <p:nvPicPr>
          <p:cNvPr id="1028" name="Picture 4" descr="PDF) COSO 1992 Control Framework and Management Reporting on Internal  Control: Survey and Analysis of Implementation Practices">
            <a:extLst>
              <a:ext uri="{FF2B5EF4-FFF2-40B4-BE49-F238E27FC236}">
                <a16:creationId xmlns:a16="http://schemas.microsoft.com/office/drawing/2014/main" id="{3A3F8B37-E587-22BC-08F5-905133B736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1448" y="707249"/>
            <a:ext cx="1289160" cy="1705658"/>
          </a:xfrm>
          <a:prstGeom prst="rect">
            <a:avLst/>
          </a:prstGeom>
          <a:ln>
            <a:noFill/>
          </a:ln>
          <a:effectLst>
            <a:outerShdw blurRad="190500" algn="tl" rotWithShape="0">
              <a:srgbClr val="000000">
                <a:alpha val="24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3FF832E-D952-542D-B557-D12E2EA0B80B}"/>
              </a:ext>
            </a:extLst>
          </p:cNvPr>
          <p:cNvSpPr txBox="1"/>
          <p:nvPr/>
        </p:nvSpPr>
        <p:spPr>
          <a:xfrm>
            <a:off x="6308989" y="2452970"/>
            <a:ext cx="3547481" cy="150041"/>
          </a:xfrm>
          <a:prstGeom prst="rect">
            <a:avLst/>
          </a:prstGeom>
          <a:noFill/>
        </p:spPr>
        <p:txBody>
          <a:bodyPr wrap="square" rtlCol="0">
            <a:spAutoFit/>
          </a:bodyPr>
          <a:lstStyle/>
          <a:p>
            <a:pPr algn="ctr"/>
            <a:r>
              <a:rPr lang="en-US" sz="525" b="1">
                <a:solidFill>
                  <a:schemeClr val="bg2">
                    <a:lumMod val="90000"/>
                  </a:schemeClr>
                </a:solidFill>
                <a:latin typeface="arial" panose="020B0604020202020204" pitchFamily="34" charset="0"/>
              </a:rPr>
              <a:t>Image source: http://researchgate.net/</a:t>
            </a:r>
            <a:endParaRPr lang="en-GB" sz="525">
              <a:solidFill>
                <a:schemeClr val="bg2">
                  <a:lumMod val="90000"/>
                </a:schemeClr>
              </a:solidFill>
              <a:latin typeface="Calibri" panose="020F0502020204030204" pitchFamily="34" charset="0"/>
            </a:endParaRPr>
          </a:p>
        </p:txBody>
      </p:sp>
      <p:sp>
        <p:nvSpPr>
          <p:cNvPr id="11" name="TextBox 10">
            <a:extLst>
              <a:ext uri="{FF2B5EF4-FFF2-40B4-BE49-F238E27FC236}">
                <a16:creationId xmlns:a16="http://schemas.microsoft.com/office/drawing/2014/main" id="{B68C582A-81B9-4218-FC26-D0A23B58515A}"/>
              </a:ext>
            </a:extLst>
          </p:cNvPr>
          <p:cNvSpPr txBox="1"/>
          <p:nvPr/>
        </p:nvSpPr>
        <p:spPr>
          <a:xfrm>
            <a:off x="5985959" y="4414410"/>
            <a:ext cx="3547481" cy="150041"/>
          </a:xfrm>
          <a:prstGeom prst="rect">
            <a:avLst/>
          </a:prstGeom>
          <a:noFill/>
        </p:spPr>
        <p:txBody>
          <a:bodyPr wrap="square" rtlCol="0">
            <a:spAutoFit/>
          </a:bodyPr>
          <a:lstStyle/>
          <a:p>
            <a:pPr algn="ctr"/>
            <a:r>
              <a:rPr lang="en-US" sz="525" b="1">
                <a:solidFill>
                  <a:schemeClr val="bg2">
                    <a:lumMod val="90000"/>
                  </a:schemeClr>
                </a:solidFill>
                <a:latin typeface="arial" panose="020B0604020202020204" pitchFamily="34" charset="0"/>
              </a:rPr>
              <a:t>Images source: slideplayer.com</a:t>
            </a:r>
            <a:endParaRPr lang="en-GB" sz="525">
              <a:solidFill>
                <a:schemeClr val="bg2">
                  <a:lumMod val="90000"/>
                </a:schemeClr>
              </a:solidFill>
              <a:latin typeface="Calibri" panose="020F0502020204030204" pitchFamily="34" charset="0"/>
            </a:endParaRPr>
          </a:p>
        </p:txBody>
      </p:sp>
      <p:sp>
        <p:nvSpPr>
          <p:cNvPr id="5" name="TextBox 4">
            <a:extLst>
              <a:ext uri="{FF2B5EF4-FFF2-40B4-BE49-F238E27FC236}">
                <a16:creationId xmlns:a16="http://schemas.microsoft.com/office/drawing/2014/main" id="{41002608-2F7E-5B53-1988-3DB380485514}"/>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01 </a:t>
            </a:r>
          </a:p>
        </p:txBody>
      </p:sp>
    </p:spTree>
    <p:extLst>
      <p:ext uri="{BB962C8B-B14F-4D97-AF65-F5344CB8AC3E}">
        <p14:creationId xmlns:p14="http://schemas.microsoft.com/office/powerpoint/2010/main" val="21101095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F01542F-6992-40A5-B4DD-1449FC5A8553}"/>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The Architecture Phases</a:t>
            </a:r>
          </a:p>
        </p:txBody>
      </p:sp>
      <p:sp>
        <p:nvSpPr>
          <p:cNvPr id="3" name="Footer">
            <a:extLst>
              <a:ext uri="{FF2B5EF4-FFF2-40B4-BE49-F238E27FC236}">
                <a16:creationId xmlns:a16="http://schemas.microsoft.com/office/drawing/2014/main" id="{FECC2790-9266-4C54-ACE3-09C3CAD23C88}"/>
              </a:ext>
            </a:extLst>
          </p:cNvPr>
          <p:cNvSpPr>
            <a:spLocks noGrp="1"/>
          </p:cNvSpPr>
          <p:nvPr>
            <p:ph type="ftr" sz="quarter" idx="10"/>
          </p:nvPr>
        </p:nvSpPr>
        <p:spPr>
          <a:xfrm>
            <a:off x="7315200" y="4826000"/>
            <a:ext cx="444500" cy="304800"/>
          </a:xfrm>
        </p:spPr>
        <p:txBody>
          <a:bodyPr/>
          <a:lstStyle/>
          <a:p>
            <a:r>
              <a:rPr lang="en-GB">
                <a:solidFill>
                  <a:schemeClr val="bg1"/>
                </a:solidFill>
                <a:latin typeface="Calibri" panose="020F0502020204030204" pitchFamily="34" charset="0"/>
              </a:rPr>
              <a:t>17/29</a:t>
            </a:r>
          </a:p>
        </p:txBody>
      </p:sp>
      <p:pic>
        <p:nvPicPr>
          <p:cNvPr id="4" name="Picture 3">
            <a:extLst>
              <a:ext uri="{FF2B5EF4-FFF2-40B4-BE49-F238E27FC236}">
                <a16:creationId xmlns:a16="http://schemas.microsoft.com/office/drawing/2014/main" id="{E315108C-2451-45E8-B2C1-145BBE67B03B}"/>
              </a:ext>
            </a:extLst>
          </p:cNvPr>
          <p:cNvPicPr>
            <a:picLocks noChangeAspect="1"/>
          </p:cNvPicPr>
          <p:nvPr/>
        </p:nvPicPr>
        <p:blipFill>
          <a:blip r:embed="rId3"/>
          <a:stretch>
            <a:fillRect/>
          </a:stretch>
        </p:blipFill>
        <p:spPr>
          <a:xfrm>
            <a:off x="5714635" y="749977"/>
            <a:ext cx="2859506" cy="3530769"/>
          </a:xfrm>
          <a:prstGeom prst="rect">
            <a:avLst/>
          </a:prstGeom>
        </p:spPr>
      </p:pic>
      <p:sp>
        <p:nvSpPr>
          <p:cNvPr id="5" name="TextBox 4">
            <a:extLst>
              <a:ext uri="{FF2B5EF4-FFF2-40B4-BE49-F238E27FC236}">
                <a16:creationId xmlns:a16="http://schemas.microsoft.com/office/drawing/2014/main" id="{5B84EC37-F8F7-4243-8CBD-31B39E545F8E}"/>
              </a:ext>
            </a:extLst>
          </p:cNvPr>
          <p:cNvSpPr txBox="1"/>
          <p:nvPr/>
        </p:nvSpPr>
        <p:spPr>
          <a:xfrm>
            <a:off x="844588" y="1104194"/>
            <a:ext cx="4337012" cy="1754326"/>
          </a:xfrm>
          <a:prstGeom prst="rect">
            <a:avLst/>
          </a:prstGeom>
          <a:noFill/>
        </p:spPr>
        <p:txBody>
          <a:bodyPr wrap="square" rtlCol="0">
            <a:spAutoFit/>
          </a:bodyPr>
          <a:lstStyle/>
          <a:p>
            <a:r>
              <a:rPr lang="en-GB" sz="1350">
                <a:solidFill>
                  <a:srgbClr val="2F528F"/>
                </a:solidFill>
                <a:latin typeface="Calibri" panose="020F0502020204030204" pitchFamily="34" charset="0"/>
              </a:rPr>
              <a:t>The Preliminary Phase maintains ensures that the required  EA capability is in place and can be </a:t>
            </a:r>
            <a:r>
              <a:rPr lang="en-GB" sz="1350" err="1">
                <a:solidFill>
                  <a:srgbClr val="2F528F"/>
                </a:solidFill>
                <a:latin typeface="Calibri" panose="020F0502020204030204" pitchFamily="34" charset="0"/>
              </a:rPr>
              <a:t>governanced</a:t>
            </a:r>
            <a:r>
              <a:rPr lang="en-GB" sz="1350">
                <a:solidFill>
                  <a:srgbClr val="2F528F"/>
                </a:solidFill>
                <a:latin typeface="Calibri" panose="020F0502020204030204" pitchFamily="34" charset="0"/>
              </a:rPr>
              <a:t>.</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In that context it is the first of the Architecture Phases of the TOGAF ADM.</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In Phase A we clarify what is wanted, how badly, and by whom.</a:t>
            </a:r>
          </a:p>
        </p:txBody>
      </p:sp>
      <p:sp>
        <p:nvSpPr>
          <p:cNvPr id="6" name="Rectangle: Rounded Corners 5">
            <a:extLst>
              <a:ext uri="{FF2B5EF4-FFF2-40B4-BE49-F238E27FC236}">
                <a16:creationId xmlns:a16="http://schemas.microsoft.com/office/drawing/2014/main" id="{0B549138-79F1-AEE3-4CCA-4CBC76AC4762}"/>
              </a:ext>
            </a:extLst>
          </p:cNvPr>
          <p:cNvSpPr/>
          <p:nvPr/>
        </p:nvSpPr>
        <p:spPr>
          <a:xfrm>
            <a:off x="844588" y="3255168"/>
            <a:ext cx="4535132" cy="483152"/>
          </a:xfrm>
          <a:prstGeom prst="roundRect">
            <a:avLst/>
          </a:prstGeom>
          <a:solidFill>
            <a:srgbClr val="D4F1F7">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solidFill>
                  <a:srgbClr val="2F528F"/>
                </a:solidFill>
                <a:latin typeface="Calibri" panose="020F0502020204030204" pitchFamily="34" charset="0"/>
              </a:rPr>
              <a:t>But the real Enterprise Architecture legwork is in the Phases A through to D.</a:t>
            </a:r>
            <a:endParaRPr lang="en-US" sz="1350"/>
          </a:p>
        </p:txBody>
      </p:sp>
      <p:sp>
        <p:nvSpPr>
          <p:cNvPr id="7" name="TextBox 6">
            <a:extLst>
              <a:ext uri="{FF2B5EF4-FFF2-40B4-BE49-F238E27FC236}">
                <a16:creationId xmlns:a16="http://schemas.microsoft.com/office/drawing/2014/main" id="{40EA5FEA-AD7C-EFD3-09D2-0CF7A055DA6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8" name="TextBox 7">
            <a:extLst>
              <a:ext uri="{FF2B5EF4-FFF2-40B4-BE49-F238E27FC236}">
                <a16:creationId xmlns:a16="http://schemas.microsoft.com/office/drawing/2014/main" id="{F31FFAE6-A6E1-AAC9-EB87-E858E8F436F2}"/>
              </a:ext>
            </a:extLst>
          </p:cNvPr>
          <p:cNvSpPr txBox="1"/>
          <p:nvPr/>
        </p:nvSpPr>
        <p:spPr>
          <a:xfrm>
            <a:off x="2859720" y="5353701"/>
            <a:ext cx="2520000" cy="261610"/>
          </a:xfrm>
          <a:prstGeom prst="rect">
            <a:avLst/>
          </a:prstGeom>
          <a:noFill/>
        </p:spPr>
        <p:txBody>
          <a:bodyPr wrap="square">
            <a:spAutoFit/>
          </a:bodyPr>
          <a:lstStyle/>
          <a:p>
            <a:r>
              <a:rPr lang="en-GB" sz="1100" i="1">
                <a:solidFill>
                  <a:srgbClr val="FF0000"/>
                </a:solidFill>
              </a:rPr>
              <a:t>Slide moved to its logical place in the set</a:t>
            </a:r>
          </a:p>
        </p:txBody>
      </p:sp>
    </p:spTree>
    <p:extLst>
      <p:ext uri="{BB962C8B-B14F-4D97-AF65-F5344CB8AC3E}">
        <p14:creationId xmlns:p14="http://schemas.microsoft.com/office/powerpoint/2010/main" val="24359787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0A42D721-EB23-4C9F-B17E-B483D6925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899" y="2498100"/>
            <a:ext cx="2193891" cy="2139125"/>
          </a:xfrm>
          <a:prstGeom prst="rect">
            <a:avLst/>
          </a:prstGeom>
        </p:spPr>
      </p:pic>
      <p:sp>
        <p:nvSpPr>
          <p:cNvPr id="2" name="Title">
            <a:extLst>
              <a:ext uri="{FF2B5EF4-FFF2-40B4-BE49-F238E27FC236}">
                <a16:creationId xmlns:a16="http://schemas.microsoft.com/office/drawing/2014/main" id="{EB201F9E-D3F3-49F0-8086-96C1993B1967}"/>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Preliminary Phase – 01/03 - Purpose</a:t>
            </a:r>
          </a:p>
        </p:txBody>
      </p:sp>
      <p:sp>
        <p:nvSpPr>
          <p:cNvPr id="6" name="Footer">
            <a:extLst>
              <a:ext uri="{FF2B5EF4-FFF2-40B4-BE49-F238E27FC236}">
                <a16:creationId xmlns:a16="http://schemas.microsoft.com/office/drawing/2014/main" id="{8FF079C5-68EF-4AA3-89AF-3F31189A4D80}"/>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10/29</a:t>
            </a:r>
          </a:p>
        </p:txBody>
      </p:sp>
      <p:sp>
        <p:nvSpPr>
          <p:cNvPr id="3" name="Ref">
            <a:extLst>
              <a:ext uri="{FF2B5EF4-FFF2-40B4-BE49-F238E27FC236}">
                <a16:creationId xmlns:a16="http://schemas.microsoft.com/office/drawing/2014/main" id="{4C57B8D7-4AC8-49EA-8B0F-D61BC5AD7416}"/>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The TOGAF Leader’s Guide to Establishing and Evolving an EA Capability : Page 100 : §13.1</a:t>
            </a:r>
          </a:p>
        </p:txBody>
      </p:sp>
      <p:sp>
        <p:nvSpPr>
          <p:cNvPr id="5" name="TextBox 4">
            <a:extLst>
              <a:ext uri="{FF2B5EF4-FFF2-40B4-BE49-F238E27FC236}">
                <a16:creationId xmlns:a16="http://schemas.microsoft.com/office/drawing/2014/main" id="{8BEDDA6E-1494-4C57-8903-8B9704E6D37B}"/>
              </a:ext>
            </a:extLst>
          </p:cNvPr>
          <p:cNvSpPr txBox="1"/>
          <p:nvPr/>
        </p:nvSpPr>
        <p:spPr>
          <a:xfrm>
            <a:off x="577015" y="831702"/>
            <a:ext cx="6234185" cy="1546577"/>
          </a:xfrm>
          <a:prstGeom prst="rect">
            <a:avLst/>
          </a:prstGeom>
          <a:noFill/>
        </p:spPr>
        <p:txBody>
          <a:bodyPr wrap="square">
            <a:spAutoFit/>
          </a:bodyPr>
          <a:lstStyle/>
          <a:p>
            <a:r>
              <a:rPr lang="en-GB" sz="1350">
                <a:solidFill>
                  <a:srgbClr val="2F528F"/>
                </a:solidFill>
                <a:latin typeface="Calibri" panose="020F0502020204030204" pitchFamily="34" charset="0"/>
              </a:rPr>
              <a:t>The Preliminary Phase determines the architecture capability needed for a change and establishes that capability (may create a customized journey of the TOGAF ADM). </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ADM is </a:t>
            </a:r>
            <a:r>
              <a:rPr lang="en-GB" sz="1350" b="1">
                <a:solidFill>
                  <a:srgbClr val="2F528F"/>
                </a:solidFill>
                <a:latin typeface="Calibri" panose="020F0502020204030204" pitchFamily="34" charset="0"/>
              </a:rPr>
              <a:t>not</a:t>
            </a:r>
            <a:r>
              <a:rPr lang="en-GB" sz="1350">
                <a:solidFill>
                  <a:srgbClr val="2F528F"/>
                </a:solidFill>
                <a:latin typeface="Calibri" panose="020F0502020204030204" pitchFamily="34" charset="0"/>
              </a:rPr>
              <a:t> a linear process model. </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figure below highlights that in order to complete Phase A, some amount of work is needed in Phases B, C, and D</a:t>
            </a:r>
          </a:p>
        </p:txBody>
      </p:sp>
      <p:sp>
        <p:nvSpPr>
          <p:cNvPr id="62" name="TextBox 61">
            <a:extLst>
              <a:ext uri="{FF2B5EF4-FFF2-40B4-BE49-F238E27FC236}">
                <a16:creationId xmlns:a16="http://schemas.microsoft.com/office/drawing/2014/main" id="{8334AB3E-CF18-4F04-A17E-31BA3B4C3248}"/>
              </a:ext>
            </a:extLst>
          </p:cNvPr>
          <p:cNvSpPr txBox="1"/>
          <p:nvPr/>
        </p:nvSpPr>
        <p:spPr>
          <a:xfrm>
            <a:off x="653423" y="3404186"/>
            <a:ext cx="3746422" cy="276999"/>
          </a:xfrm>
          <a:prstGeom prst="rect">
            <a:avLst/>
          </a:prstGeom>
          <a:noFill/>
        </p:spPr>
        <p:txBody>
          <a:bodyPr wrap="square">
            <a:spAutoFit/>
          </a:bodyPr>
          <a:lstStyle/>
          <a:p>
            <a:r>
              <a:rPr lang="en-GB" sz="1350" b="1">
                <a:solidFill>
                  <a:srgbClr val="2F528F"/>
                </a:solidFill>
                <a:latin typeface="Calibri" panose="020F0502020204030204" pitchFamily="34" charset="0"/>
              </a:rPr>
              <a:t>Interactions Affecting Governance</a:t>
            </a:r>
          </a:p>
        </p:txBody>
      </p:sp>
      <p:sp>
        <p:nvSpPr>
          <p:cNvPr id="63" name="Rectangle 62">
            <a:extLst>
              <a:ext uri="{FF2B5EF4-FFF2-40B4-BE49-F238E27FC236}">
                <a16:creationId xmlns:a16="http://schemas.microsoft.com/office/drawing/2014/main" id="{65FBACE1-BB10-49D1-8265-83134E8946CF}"/>
              </a:ext>
            </a:extLst>
          </p:cNvPr>
          <p:cNvSpPr/>
          <p:nvPr/>
        </p:nvSpPr>
        <p:spPr>
          <a:xfrm>
            <a:off x="8903494" y="2698019"/>
            <a:ext cx="240506" cy="111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5" name="TextBox 64">
            <a:extLst>
              <a:ext uri="{FF2B5EF4-FFF2-40B4-BE49-F238E27FC236}">
                <a16:creationId xmlns:a16="http://schemas.microsoft.com/office/drawing/2014/main" id="{A617E4D7-0339-4447-80FB-6509F3034CB5}"/>
              </a:ext>
            </a:extLst>
          </p:cNvPr>
          <p:cNvSpPr txBox="1"/>
          <p:nvPr/>
        </p:nvSpPr>
        <p:spPr>
          <a:xfrm>
            <a:off x="5383244" y="3398121"/>
            <a:ext cx="3863911" cy="276999"/>
          </a:xfrm>
          <a:prstGeom prst="rect">
            <a:avLst/>
          </a:prstGeom>
          <a:noFill/>
        </p:spPr>
        <p:txBody>
          <a:bodyPr wrap="square">
            <a:spAutoFit/>
          </a:bodyPr>
          <a:lstStyle/>
          <a:p>
            <a:pPr algn="ctr"/>
            <a:r>
              <a:rPr lang="en-GB" sz="1200">
                <a:solidFill>
                  <a:srgbClr val="2F528F"/>
                </a:solidFill>
                <a:latin typeface="Calibri" panose="020F0502020204030204" pitchFamily="34" charset="0"/>
              </a:rPr>
              <a:t>Here, several TOGAF ADM phases are </a:t>
            </a:r>
            <a:r>
              <a:rPr lang="en-GB" sz="1050">
                <a:solidFill>
                  <a:srgbClr val="2F528F"/>
                </a:solidFill>
                <a:latin typeface="Calibri" panose="020F0502020204030204" pitchFamily="34" charset="0"/>
              </a:rPr>
              <a:t>entered</a:t>
            </a:r>
            <a:r>
              <a:rPr lang="en-GB" sz="1200">
                <a:solidFill>
                  <a:srgbClr val="2F528F"/>
                </a:solidFill>
                <a:latin typeface="Calibri" panose="020F0502020204030204" pitchFamily="34" charset="0"/>
              </a:rPr>
              <a:t> iteratively. </a:t>
            </a:r>
          </a:p>
        </p:txBody>
      </p:sp>
      <p:pic>
        <p:nvPicPr>
          <p:cNvPr id="13" name="Picture 12">
            <a:extLst>
              <a:ext uri="{FF2B5EF4-FFF2-40B4-BE49-F238E27FC236}">
                <a16:creationId xmlns:a16="http://schemas.microsoft.com/office/drawing/2014/main" id="{06E62FFC-8F99-BDD1-E036-7745CFFCE0A9}"/>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pic>
        <p:nvPicPr>
          <p:cNvPr id="11" name="Picture 10" descr="A white circular object with blue text&#10;&#10;Description automatically generated with low confidence">
            <a:extLst>
              <a:ext uri="{FF2B5EF4-FFF2-40B4-BE49-F238E27FC236}">
                <a16:creationId xmlns:a16="http://schemas.microsoft.com/office/drawing/2014/main" id="{DEAE5E77-9778-02C1-BFF2-D2B701CE78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sp>
        <p:nvSpPr>
          <p:cNvPr id="4" name="TextBox 3">
            <a:extLst>
              <a:ext uri="{FF2B5EF4-FFF2-40B4-BE49-F238E27FC236}">
                <a16:creationId xmlns:a16="http://schemas.microsoft.com/office/drawing/2014/main" id="{534D11DC-E56B-1781-CB06-E102D7389C5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7" name="Rectangle 6">
            <a:extLst>
              <a:ext uri="{FF2B5EF4-FFF2-40B4-BE49-F238E27FC236}">
                <a16:creationId xmlns:a16="http://schemas.microsoft.com/office/drawing/2014/main" id="{C09726DA-3153-B9E9-61F3-B2D831A87595}"/>
              </a:ext>
            </a:extLst>
          </p:cNvPr>
          <p:cNvSpPr/>
          <p:nvPr/>
        </p:nvSpPr>
        <p:spPr>
          <a:xfrm>
            <a:off x="5299200" y="2433600"/>
            <a:ext cx="360000" cy="249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789CB15-AB2E-2335-308F-8B05F9CF5A8C}"/>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the real objectives of Preliminary  from V10 2.1 page 16 – to the series guide statement</a:t>
            </a:r>
          </a:p>
        </p:txBody>
      </p:sp>
    </p:spTree>
    <p:extLst>
      <p:ext uri="{BB962C8B-B14F-4D97-AF65-F5344CB8AC3E}">
        <p14:creationId xmlns:p14="http://schemas.microsoft.com/office/powerpoint/2010/main" val="17270197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BC97BAF-A910-42BB-AD21-955F6A053FBF}"/>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Preliminary Phase - 02/03 - Objectives</a:t>
            </a:r>
          </a:p>
        </p:txBody>
      </p:sp>
      <p:sp>
        <p:nvSpPr>
          <p:cNvPr id="4" name="Footer">
            <a:extLst>
              <a:ext uri="{FF2B5EF4-FFF2-40B4-BE49-F238E27FC236}">
                <a16:creationId xmlns:a16="http://schemas.microsoft.com/office/drawing/2014/main" id="{49988A3C-D39C-4425-8EDD-B8A1F14DA3C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11/29</a:t>
            </a:r>
          </a:p>
        </p:txBody>
      </p:sp>
      <p:sp>
        <p:nvSpPr>
          <p:cNvPr id="3" name="Ref">
            <a:extLst>
              <a:ext uri="{FF2B5EF4-FFF2-40B4-BE49-F238E27FC236}">
                <a16:creationId xmlns:a16="http://schemas.microsoft.com/office/drawing/2014/main" id="{FAE499C2-9FBD-4E22-89D2-BF311DA9F18D}"/>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16 : §2.1</a:t>
            </a:r>
          </a:p>
        </p:txBody>
      </p:sp>
      <p:graphicFrame>
        <p:nvGraphicFramePr>
          <p:cNvPr id="12" name="TextBox 4">
            <a:extLst>
              <a:ext uri="{FF2B5EF4-FFF2-40B4-BE49-F238E27FC236}">
                <a16:creationId xmlns:a16="http://schemas.microsoft.com/office/drawing/2014/main" id="{1B060359-2886-5408-9BB7-5369A918621B}"/>
              </a:ext>
            </a:extLst>
          </p:cNvPr>
          <p:cNvGraphicFramePr/>
          <p:nvPr/>
        </p:nvGraphicFramePr>
        <p:xfrm>
          <a:off x="330478" y="1639611"/>
          <a:ext cx="6844078" cy="1406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Rounded Corners 13">
            <a:extLst>
              <a:ext uri="{FF2B5EF4-FFF2-40B4-BE49-F238E27FC236}">
                <a16:creationId xmlns:a16="http://schemas.microsoft.com/office/drawing/2014/main" id="{6A80705E-5976-2462-4C02-F23712FE6CE5}"/>
              </a:ext>
            </a:extLst>
          </p:cNvPr>
          <p:cNvSpPr/>
          <p:nvPr/>
        </p:nvSpPr>
        <p:spPr>
          <a:xfrm>
            <a:off x="1136681" y="3730181"/>
            <a:ext cx="7203020" cy="409431"/>
          </a:xfrm>
          <a:prstGeom prst="roundRect">
            <a:avLst/>
          </a:prstGeom>
          <a:solidFill>
            <a:srgbClr val="D4F1F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rgbClr val="2F528F"/>
                </a:solidFill>
                <a:latin typeface="Calibri" panose="020F0502020204030204" pitchFamily="34" charset="0"/>
              </a:rPr>
              <a:t>Exit the Preliminary Phase in a fit state in order to be able to do the ADM cycle.</a:t>
            </a:r>
            <a:endParaRPr lang="en-US" sz="1350"/>
          </a:p>
        </p:txBody>
      </p:sp>
      <p:pic>
        <p:nvPicPr>
          <p:cNvPr id="6" name="Picture 10" descr="A white circular object with blue text&#10;&#10;Description automatically generated with low confidence">
            <a:extLst>
              <a:ext uri="{FF2B5EF4-FFF2-40B4-BE49-F238E27FC236}">
                <a16:creationId xmlns:a16="http://schemas.microsoft.com/office/drawing/2014/main" id="{7DE8544E-FA84-157F-D7CB-D7E6F707D3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8" name="Picture 7">
            <a:extLst>
              <a:ext uri="{FF2B5EF4-FFF2-40B4-BE49-F238E27FC236}">
                <a16:creationId xmlns:a16="http://schemas.microsoft.com/office/drawing/2014/main" id="{6BE60367-0523-123B-3869-5041475BB8D3}"/>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5" name="TextBox 4">
            <a:extLst>
              <a:ext uri="{FF2B5EF4-FFF2-40B4-BE49-F238E27FC236}">
                <a16:creationId xmlns:a16="http://schemas.microsoft.com/office/drawing/2014/main" id="{E506E305-A8A3-E3CD-0006-ECBF8458F75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9000186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BC97BAF-A910-42BB-AD21-955F6A053FBF}"/>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Preliminary Phase - 03/03 - Outputs</a:t>
            </a:r>
          </a:p>
        </p:txBody>
      </p:sp>
      <p:sp>
        <p:nvSpPr>
          <p:cNvPr id="4" name="Footer">
            <a:extLst>
              <a:ext uri="{FF2B5EF4-FFF2-40B4-BE49-F238E27FC236}">
                <a16:creationId xmlns:a16="http://schemas.microsoft.com/office/drawing/2014/main" id="{DC5275FA-6D89-4F7D-916F-10E266173E72}"/>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12/29</a:t>
            </a:r>
          </a:p>
        </p:txBody>
      </p:sp>
      <p:sp>
        <p:nvSpPr>
          <p:cNvPr id="3" name="Ref">
            <a:extLst>
              <a:ext uri="{FF2B5EF4-FFF2-40B4-BE49-F238E27FC236}">
                <a16:creationId xmlns:a16="http://schemas.microsoft.com/office/drawing/2014/main" id="{FAE499C2-9FBD-4E22-89D2-BF311DA9F18D}"/>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16 : §2.1</a:t>
            </a:r>
          </a:p>
        </p:txBody>
      </p:sp>
      <p:sp>
        <p:nvSpPr>
          <p:cNvPr id="10" name="TextBox 9">
            <a:extLst>
              <a:ext uri="{FF2B5EF4-FFF2-40B4-BE49-F238E27FC236}">
                <a16:creationId xmlns:a16="http://schemas.microsoft.com/office/drawing/2014/main" id="{F2A45975-1500-4F69-96ED-3A67F27E56EF}"/>
              </a:ext>
            </a:extLst>
          </p:cNvPr>
          <p:cNvSpPr txBox="1"/>
          <p:nvPr/>
        </p:nvSpPr>
        <p:spPr>
          <a:xfrm>
            <a:off x="2307903" y="812311"/>
            <a:ext cx="2895819" cy="323165"/>
          </a:xfrm>
          <a:prstGeom prst="rect">
            <a:avLst/>
          </a:prstGeom>
          <a:noFill/>
        </p:spPr>
        <p:txBody>
          <a:bodyPr wrap="square">
            <a:spAutoFit/>
          </a:bodyPr>
          <a:lstStyle/>
          <a:p>
            <a:r>
              <a:rPr lang="en-GB" sz="1500">
                <a:solidFill>
                  <a:srgbClr val="2F528F"/>
                </a:solidFill>
                <a:latin typeface="Calibri" panose="020F0502020204030204" pitchFamily="34" charset="0"/>
              </a:rPr>
              <a:t>Represented as (model contains):</a:t>
            </a:r>
          </a:p>
        </p:txBody>
      </p:sp>
      <p:graphicFrame>
        <p:nvGraphicFramePr>
          <p:cNvPr id="14" name="TextBox 4">
            <a:extLst>
              <a:ext uri="{FF2B5EF4-FFF2-40B4-BE49-F238E27FC236}">
                <a16:creationId xmlns:a16="http://schemas.microsoft.com/office/drawing/2014/main" id="{A15FCAA3-746F-D0A3-FB41-DDE026EFD103}"/>
              </a:ext>
            </a:extLst>
          </p:cNvPr>
          <p:cNvGraphicFramePr/>
          <p:nvPr/>
        </p:nvGraphicFramePr>
        <p:xfrm>
          <a:off x="746487" y="1248038"/>
          <a:ext cx="6018653" cy="3317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0" descr="A white circular object with blue text&#10;&#10;Description automatically generated with low confidence">
            <a:extLst>
              <a:ext uri="{FF2B5EF4-FFF2-40B4-BE49-F238E27FC236}">
                <a16:creationId xmlns:a16="http://schemas.microsoft.com/office/drawing/2014/main" id="{F75C60FA-4AC8-89D4-B5CF-60301C2477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7" name="Picture 6">
            <a:extLst>
              <a:ext uri="{FF2B5EF4-FFF2-40B4-BE49-F238E27FC236}">
                <a16:creationId xmlns:a16="http://schemas.microsoft.com/office/drawing/2014/main" id="{8693BCC8-36E6-7455-FA78-25B34D5C1770}"/>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6" name="TextBox 5">
            <a:extLst>
              <a:ext uri="{FF2B5EF4-FFF2-40B4-BE49-F238E27FC236}">
                <a16:creationId xmlns:a16="http://schemas.microsoft.com/office/drawing/2014/main" id="{4A1A81C8-AC97-F02C-0808-AC90B403E34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1894100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36D4DDE-686A-4315-ADC1-10AFE2033CD1}"/>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A - 01/04 - Summary</a:t>
            </a:r>
          </a:p>
        </p:txBody>
      </p:sp>
      <p:sp>
        <p:nvSpPr>
          <p:cNvPr id="5" name="Footer">
            <a:extLst>
              <a:ext uri="{FF2B5EF4-FFF2-40B4-BE49-F238E27FC236}">
                <a16:creationId xmlns:a16="http://schemas.microsoft.com/office/drawing/2014/main" id="{08313DBC-5597-46B6-AA11-7E71252EA664}"/>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13/29</a:t>
            </a:r>
          </a:p>
        </p:txBody>
      </p:sp>
      <p:sp>
        <p:nvSpPr>
          <p:cNvPr id="3" name="Ref">
            <a:extLst>
              <a:ext uri="{FF2B5EF4-FFF2-40B4-BE49-F238E27FC236}">
                <a16:creationId xmlns:a16="http://schemas.microsoft.com/office/drawing/2014/main" id="{5FE81AE8-96A8-4F8D-9BD2-F53D91608C58}"/>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43 : §5.2.2 Table4</a:t>
            </a:r>
          </a:p>
        </p:txBody>
      </p:sp>
      <p:graphicFrame>
        <p:nvGraphicFramePr>
          <p:cNvPr id="4" name="Table 7">
            <a:extLst>
              <a:ext uri="{FF2B5EF4-FFF2-40B4-BE49-F238E27FC236}">
                <a16:creationId xmlns:a16="http://schemas.microsoft.com/office/drawing/2014/main" id="{01D05651-34A0-4029-AB74-ACBF7B19AEB1}"/>
              </a:ext>
            </a:extLst>
          </p:cNvPr>
          <p:cNvGraphicFramePr>
            <a:graphicFrameLocks noGrp="1"/>
          </p:cNvGraphicFramePr>
          <p:nvPr/>
        </p:nvGraphicFramePr>
        <p:xfrm>
          <a:off x="184416" y="744027"/>
          <a:ext cx="6970436" cy="3476487"/>
        </p:xfrm>
        <a:graphic>
          <a:graphicData uri="http://schemas.openxmlformats.org/drawingml/2006/table">
            <a:tbl>
              <a:tblPr firstRow="1" bandRow="1">
                <a:tableStyleId>{BC89EF96-8CEA-46FF-86C4-4CE0E7609802}</a:tableStyleId>
              </a:tblPr>
              <a:tblGrid>
                <a:gridCol w="1439830">
                  <a:extLst>
                    <a:ext uri="{9D8B030D-6E8A-4147-A177-3AD203B41FA5}">
                      <a16:colId xmlns:a16="http://schemas.microsoft.com/office/drawing/2014/main" val="4161081342"/>
                    </a:ext>
                  </a:extLst>
                </a:gridCol>
                <a:gridCol w="2540673">
                  <a:extLst>
                    <a:ext uri="{9D8B030D-6E8A-4147-A177-3AD203B41FA5}">
                      <a16:colId xmlns:a16="http://schemas.microsoft.com/office/drawing/2014/main" val="2204015546"/>
                    </a:ext>
                  </a:extLst>
                </a:gridCol>
                <a:gridCol w="2989933">
                  <a:extLst>
                    <a:ext uri="{9D8B030D-6E8A-4147-A177-3AD203B41FA5}">
                      <a16:colId xmlns:a16="http://schemas.microsoft.com/office/drawing/2014/main" val="1051115344"/>
                    </a:ext>
                  </a:extLst>
                </a:gridCol>
              </a:tblGrid>
              <a:tr h="527547">
                <a:tc>
                  <a:txBody>
                    <a:bodyPr/>
                    <a:lstStyle/>
                    <a:p>
                      <a:r>
                        <a:rPr lang="en-GB" sz="1400"/>
                        <a:t>Phase</a:t>
                      </a:r>
                    </a:p>
                  </a:txBody>
                  <a:tcPr marL="68580" marR="68580" marT="34290" marB="34290"/>
                </a:tc>
                <a:tc>
                  <a:txBody>
                    <a:bodyPr/>
                    <a:lstStyle/>
                    <a:p>
                      <a:r>
                        <a:rPr lang="en-GB" sz="1400"/>
                        <a:t>Output &amp; Outcome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Essential Knowledge</a:t>
                      </a:r>
                    </a:p>
                    <a:p>
                      <a:endParaRPr lang="en-GB" sz="1400"/>
                    </a:p>
                  </a:txBody>
                  <a:tcPr marL="68580" marR="68580" marT="34290" marB="34290"/>
                </a:tc>
                <a:extLst>
                  <a:ext uri="{0D108BD9-81ED-4DB2-BD59-A6C34878D82A}">
                    <a16:rowId xmlns:a16="http://schemas.microsoft.com/office/drawing/2014/main" val="1948080161"/>
                  </a:ext>
                </a:extLst>
              </a:tr>
              <a:tr h="29489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Phase A: Architecture Vision</a:t>
                      </a:r>
                    </a:p>
                    <a:p>
                      <a:endParaRPr lang="en-GB" sz="1400"/>
                    </a:p>
                  </a:txBody>
                  <a:tcPr marL="68580" marR="68580" marT="34290" marB="34290"/>
                </a:tc>
                <a:tc>
                  <a:txBody>
                    <a:bodyPr/>
                    <a:lstStyle/>
                    <a:p>
                      <a:r>
                        <a:rPr lang="en-GB" sz="1400"/>
                        <a:t>Sufficient documentation to get permission to proceed.</a:t>
                      </a:r>
                    </a:p>
                    <a:p>
                      <a:r>
                        <a:rPr lang="en-GB" sz="1400"/>
                        <a:t>Permission to proceed to develop a Target Architecture to prove out a summary target.</a:t>
                      </a:r>
                    </a:p>
                    <a:p>
                      <a:endParaRPr lang="en-GB" sz="1200"/>
                    </a:p>
                  </a:txBody>
                  <a:tcPr marL="68580" marR="68580" marT="34290" marB="34290"/>
                </a:tc>
                <a:tc>
                  <a:txBody>
                    <a:bodyPr/>
                    <a:lstStyle/>
                    <a:p>
                      <a:pPr marL="171450" indent="-171450">
                        <a:buFont typeface="Arial" panose="020B0604020202020204" pitchFamily="34" charset="0"/>
                        <a:buChar char="•"/>
                      </a:pPr>
                      <a:r>
                        <a:rPr lang="en-GB" sz="1400"/>
                        <a:t>The scope of the problem being addressed.</a:t>
                      </a:r>
                    </a:p>
                    <a:p>
                      <a:pPr marL="171450" indent="-171450">
                        <a:buFont typeface="Arial" panose="020B0604020202020204" pitchFamily="34" charset="0"/>
                        <a:buChar char="•"/>
                      </a:pPr>
                      <a:r>
                        <a:rPr lang="en-GB" sz="1400"/>
                        <a:t>Those who have interests that are fundamental to the problem being addressed. (stakeholders &amp; concerns)</a:t>
                      </a:r>
                    </a:p>
                    <a:p>
                      <a:pPr marL="171450" indent="-171450">
                        <a:buFont typeface="Arial" panose="020B0604020202020204" pitchFamily="34" charset="0"/>
                        <a:buChar char="•"/>
                      </a:pPr>
                      <a:r>
                        <a:rPr lang="en-GB" sz="1400"/>
                        <a:t>What summary answer to the problem is acceptable to the stakeholders? (Architecture Vision)</a:t>
                      </a:r>
                    </a:p>
                    <a:p>
                      <a:pPr marL="171450" indent="-171450">
                        <a:buFont typeface="Arial" panose="020B0604020202020204" pitchFamily="34" charset="0"/>
                        <a:buChar char="•"/>
                      </a:pPr>
                      <a:r>
                        <a:rPr lang="en-GB" sz="1400"/>
                        <a:t>Stakeholder priority and preference.</a:t>
                      </a:r>
                    </a:p>
                    <a:p>
                      <a:pPr marL="171450" indent="-171450">
                        <a:buFont typeface="Arial" panose="020B0604020202020204" pitchFamily="34" charset="0"/>
                        <a:buChar char="•"/>
                      </a:pPr>
                      <a:r>
                        <a:rPr lang="en-GB" sz="1400"/>
                        <a:t>What value does the summary answer provide? </a:t>
                      </a:r>
                    </a:p>
                  </a:txBody>
                  <a:tcPr marL="68580" marR="68580" marT="34290" marB="34290"/>
                </a:tc>
                <a:extLst>
                  <a:ext uri="{0D108BD9-81ED-4DB2-BD59-A6C34878D82A}">
                    <a16:rowId xmlns:a16="http://schemas.microsoft.com/office/drawing/2014/main" val="1634751526"/>
                  </a:ext>
                </a:extLst>
              </a:tr>
            </a:tbl>
          </a:graphicData>
        </a:graphic>
      </p:graphicFrame>
      <p:pic>
        <p:nvPicPr>
          <p:cNvPr id="7" name="Picture 10" descr="A white circular object with blue text&#10;&#10;Description automatically generated with low confidence">
            <a:extLst>
              <a:ext uri="{FF2B5EF4-FFF2-40B4-BE49-F238E27FC236}">
                <a16:creationId xmlns:a16="http://schemas.microsoft.com/office/drawing/2014/main" id="{B38747C7-E3F1-AFFD-EED3-9414ECD4D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8" name="Picture 7">
            <a:extLst>
              <a:ext uri="{FF2B5EF4-FFF2-40B4-BE49-F238E27FC236}">
                <a16:creationId xmlns:a16="http://schemas.microsoft.com/office/drawing/2014/main" id="{1B7380E2-1556-5280-71C5-7B87E0D11BBF}"/>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sp>
        <p:nvSpPr>
          <p:cNvPr id="6" name="TextBox 5">
            <a:extLst>
              <a:ext uri="{FF2B5EF4-FFF2-40B4-BE49-F238E27FC236}">
                <a16:creationId xmlns:a16="http://schemas.microsoft.com/office/drawing/2014/main" id="{E2CAA971-5E91-6C6A-D1B0-10C786B26346}"/>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497815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D2F4585-8C2A-468C-81DE-2A31ABCE9660}"/>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A - 02/04 - Purpose</a:t>
            </a:r>
          </a:p>
        </p:txBody>
      </p:sp>
      <p:sp>
        <p:nvSpPr>
          <p:cNvPr id="7" name="Footer">
            <a:extLst>
              <a:ext uri="{FF2B5EF4-FFF2-40B4-BE49-F238E27FC236}">
                <a16:creationId xmlns:a16="http://schemas.microsoft.com/office/drawing/2014/main" id="{E7053E35-53B8-42F2-AB7C-24F59F6DBEE9}"/>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14/29</a:t>
            </a:r>
          </a:p>
        </p:txBody>
      </p:sp>
      <p:sp>
        <p:nvSpPr>
          <p:cNvPr id="3" name="Ref">
            <a:extLst>
              <a:ext uri="{FF2B5EF4-FFF2-40B4-BE49-F238E27FC236}">
                <a16:creationId xmlns:a16="http://schemas.microsoft.com/office/drawing/2014/main" id="{55D0B7C8-9BB0-4536-AF27-F42CC956FC1E}"/>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41 : §5.2.1</a:t>
            </a:r>
          </a:p>
        </p:txBody>
      </p:sp>
      <p:sp>
        <p:nvSpPr>
          <p:cNvPr id="5" name="TextBox 4">
            <a:extLst>
              <a:ext uri="{FF2B5EF4-FFF2-40B4-BE49-F238E27FC236}">
                <a16:creationId xmlns:a16="http://schemas.microsoft.com/office/drawing/2014/main" id="{D99AFE40-E5D0-42BB-AD99-844202D1CF5B}"/>
              </a:ext>
            </a:extLst>
          </p:cNvPr>
          <p:cNvSpPr txBox="1"/>
          <p:nvPr/>
        </p:nvSpPr>
        <p:spPr>
          <a:xfrm>
            <a:off x="3785118" y="502997"/>
            <a:ext cx="1573764" cy="323165"/>
          </a:xfrm>
          <a:prstGeom prst="rect">
            <a:avLst/>
          </a:prstGeom>
          <a:noFill/>
        </p:spPr>
        <p:txBody>
          <a:bodyPr wrap="square">
            <a:spAutoFit/>
          </a:bodyPr>
          <a:lstStyle/>
          <a:p>
            <a:pPr algn="ctr"/>
            <a:r>
              <a:rPr lang="en-GB" sz="1500">
                <a:solidFill>
                  <a:srgbClr val="2F528F"/>
                </a:solidFill>
                <a:latin typeface="Calibri" panose="020F0502020204030204" pitchFamily="34" charset="0"/>
              </a:rPr>
              <a:t>Set-up essentials:</a:t>
            </a:r>
          </a:p>
        </p:txBody>
      </p:sp>
      <p:graphicFrame>
        <p:nvGraphicFramePr>
          <p:cNvPr id="10" name="TextBox 4">
            <a:extLst>
              <a:ext uri="{FF2B5EF4-FFF2-40B4-BE49-F238E27FC236}">
                <a16:creationId xmlns:a16="http://schemas.microsoft.com/office/drawing/2014/main" id="{A6074F4D-4B28-5BE2-38A8-FF224DDF880C}"/>
              </a:ext>
            </a:extLst>
          </p:cNvPr>
          <p:cNvGraphicFramePr/>
          <p:nvPr>
            <p:extLst>
              <p:ext uri="{D42A27DB-BD31-4B8C-83A1-F6EECF244321}">
                <p14:modId xmlns:p14="http://schemas.microsoft.com/office/powerpoint/2010/main" val="2507758913"/>
              </p:ext>
            </p:extLst>
          </p:nvPr>
        </p:nvGraphicFramePr>
        <p:xfrm>
          <a:off x="324034" y="826162"/>
          <a:ext cx="8322333" cy="1960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0AA7AA0-87B2-B2B4-F135-EE3D500BEEBA}"/>
              </a:ext>
            </a:extLst>
          </p:cNvPr>
          <p:cNvSpPr txBox="1"/>
          <p:nvPr/>
        </p:nvSpPr>
        <p:spPr>
          <a:xfrm>
            <a:off x="3442567" y="2664431"/>
            <a:ext cx="2258866" cy="323165"/>
          </a:xfrm>
          <a:prstGeom prst="rect">
            <a:avLst/>
          </a:prstGeom>
          <a:noFill/>
        </p:spPr>
        <p:txBody>
          <a:bodyPr wrap="square">
            <a:spAutoFit/>
          </a:bodyPr>
          <a:lstStyle/>
          <a:p>
            <a:pPr algn="ctr"/>
            <a:r>
              <a:rPr lang="en-GB" sz="1500">
                <a:solidFill>
                  <a:srgbClr val="2F528F"/>
                </a:solidFill>
                <a:latin typeface="Calibri" panose="020F0502020204030204" pitchFamily="34" charset="0"/>
              </a:rPr>
              <a:t>Completion essentials:</a:t>
            </a:r>
          </a:p>
        </p:txBody>
      </p:sp>
      <p:graphicFrame>
        <p:nvGraphicFramePr>
          <p:cNvPr id="12" name="TextBox 4">
            <a:extLst>
              <a:ext uri="{FF2B5EF4-FFF2-40B4-BE49-F238E27FC236}">
                <a16:creationId xmlns:a16="http://schemas.microsoft.com/office/drawing/2014/main" id="{BC558A86-2F66-98BA-B67C-ACADBFA5DAE4}"/>
              </a:ext>
            </a:extLst>
          </p:cNvPr>
          <p:cNvGraphicFramePr/>
          <p:nvPr/>
        </p:nvGraphicFramePr>
        <p:xfrm>
          <a:off x="814614" y="2979357"/>
          <a:ext cx="7514771" cy="12906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ctangle: Rounded Corners 5">
            <a:extLst>
              <a:ext uri="{FF2B5EF4-FFF2-40B4-BE49-F238E27FC236}">
                <a16:creationId xmlns:a16="http://schemas.microsoft.com/office/drawing/2014/main" id="{EB1BA35A-9AB6-BA14-EDB0-FACB49075434}"/>
              </a:ext>
            </a:extLst>
          </p:cNvPr>
          <p:cNvSpPr/>
          <p:nvPr/>
        </p:nvSpPr>
        <p:spPr>
          <a:xfrm>
            <a:off x="1306700" y="4468453"/>
            <a:ext cx="5975046" cy="317465"/>
          </a:xfrm>
          <a:prstGeom prst="roundRect">
            <a:avLst/>
          </a:prstGeom>
          <a:solidFill>
            <a:srgbClr val="D4F1F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50">
                <a:solidFill>
                  <a:srgbClr val="2F528F"/>
                </a:solidFill>
                <a:latin typeface="Calibri" panose="020F0502020204030204" pitchFamily="34" charset="0"/>
              </a:rPr>
              <a:t>Expect multiple potential targets after the initial exploration. </a:t>
            </a:r>
            <a:endParaRPr lang="en-US" sz="1350"/>
          </a:p>
        </p:txBody>
      </p:sp>
      <p:pic>
        <p:nvPicPr>
          <p:cNvPr id="8" name="Picture 10" descr="A white circular object with blue text&#10;&#10;Description automatically generated with low confidence">
            <a:extLst>
              <a:ext uri="{FF2B5EF4-FFF2-40B4-BE49-F238E27FC236}">
                <a16:creationId xmlns:a16="http://schemas.microsoft.com/office/drawing/2014/main" id="{02F57DE6-046D-BF3B-8318-9F36B8622CA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9" name="Picture 8">
            <a:extLst>
              <a:ext uri="{FF2B5EF4-FFF2-40B4-BE49-F238E27FC236}">
                <a16:creationId xmlns:a16="http://schemas.microsoft.com/office/drawing/2014/main" id="{B17159C5-BFDB-22F7-83D7-489C4CFCCA9F}"/>
              </a:ext>
            </a:extLst>
          </p:cNvPr>
          <p:cNvPicPr>
            <a:picLocks noChangeAspect="1"/>
          </p:cNvPicPr>
          <p:nvPr/>
        </p:nvPicPr>
        <p:blipFill rotWithShape="1">
          <a:blip r:embed="rId14"/>
          <a:srcRect l="1727" t="993" r="2323"/>
          <a:stretch/>
        </p:blipFill>
        <p:spPr>
          <a:xfrm>
            <a:off x="7226932" y="1813324"/>
            <a:ext cx="1892979" cy="2489178"/>
          </a:xfrm>
          <a:prstGeom prst="rect">
            <a:avLst/>
          </a:prstGeom>
        </p:spPr>
      </p:pic>
      <p:sp>
        <p:nvSpPr>
          <p:cNvPr id="4" name="TextBox 3">
            <a:extLst>
              <a:ext uri="{FF2B5EF4-FFF2-40B4-BE49-F238E27FC236}">
                <a16:creationId xmlns:a16="http://schemas.microsoft.com/office/drawing/2014/main" id="{3206F54B-903C-B91C-6285-C194BC8BED78}"/>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77278840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DF6C51E-1693-4654-BFB5-38205FF3ED18}"/>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A - 03/04 - Objectives</a:t>
            </a:r>
          </a:p>
        </p:txBody>
      </p:sp>
      <p:sp>
        <p:nvSpPr>
          <p:cNvPr id="4" name="Footer">
            <a:extLst>
              <a:ext uri="{FF2B5EF4-FFF2-40B4-BE49-F238E27FC236}">
                <a16:creationId xmlns:a16="http://schemas.microsoft.com/office/drawing/2014/main" id="{EDF385DA-8EC0-4F5C-95BC-74620B8727F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15/29</a:t>
            </a:r>
          </a:p>
        </p:txBody>
      </p:sp>
      <p:sp>
        <p:nvSpPr>
          <p:cNvPr id="3" name="Ref">
            <a:extLst>
              <a:ext uri="{FF2B5EF4-FFF2-40B4-BE49-F238E27FC236}">
                <a16:creationId xmlns:a16="http://schemas.microsoft.com/office/drawing/2014/main" id="{1EE967C0-A7DE-40A6-B307-FDB3BA340F65}"/>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30 : §3.1</a:t>
            </a:r>
          </a:p>
        </p:txBody>
      </p:sp>
      <p:sp>
        <p:nvSpPr>
          <p:cNvPr id="5" name="TextBox 4">
            <a:extLst>
              <a:ext uri="{FF2B5EF4-FFF2-40B4-BE49-F238E27FC236}">
                <a16:creationId xmlns:a16="http://schemas.microsoft.com/office/drawing/2014/main" id="{7B974C2D-FAA1-49C0-82B7-47C15AE86CEA}"/>
              </a:ext>
            </a:extLst>
          </p:cNvPr>
          <p:cNvSpPr txBox="1"/>
          <p:nvPr/>
        </p:nvSpPr>
        <p:spPr>
          <a:xfrm>
            <a:off x="580795" y="1194928"/>
            <a:ext cx="6096000" cy="276999"/>
          </a:xfrm>
          <a:prstGeom prst="rect">
            <a:avLst/>
          </a:prstGeom>
          <a:noFill/>
        </p:spPr>
        <p:txBody>
          <a:bodyPr wrap="square">
            <a:spAutoFit/>
          </a:bodyPr>
          <a:lstStyle/>
          <a:p>
            <a:r>
              <a:rPr lang="en-GB" sz="1350" b="1">
                <a:solidFill>
                  <a:srgbClr val="2F528F"/>
                </a:solidFill>
                <a:latin typeface="Calibri" panose="020F0502020204030204" pitchFamily="34" charset="0"/>
              </a:rPr>
              <a:t>TWO clear objectives of Phase A:</a:t>
            </a:r>
          </a:p>
        </p:txBody>
      </p:sp>
      <p:graphicFrame>
        <p:nvGraphicFramePr>
          <p:cNvPr id="10" name="TextBox 4">
            <a:extLst>
              <a:ext uri="{FF2B5EF4-FFF2-40B4-BE49-F238E27FC236}">
                <a16:creationId xmlns:a16="http://schemas.microsoft.com/office/drawing/2014/main" id="{3FBB83B1-1228-537A-8E4F-0E5B615B05CF}"/>
              </a:ext>
            </a:extLst>
          </p:cNvPr>
          <p:cNvGraphicFramePr/>
          <p:nvPr/>
        </p:nvGraphicFramePr>
        <p:xfrm>
          <a:off x="400819" y="1414463"/>
          <a:ext cx="6132230" cy="3228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10" descr="A white circular object with blue text&#10;&#10;Description automatically generated with low confidence">
            <a:extLst>
              <a:ext uri="{FF2B5EF4-FFF2-40B4-BE49-F238E27FC236}">
                <a16:creationId xmlns:a16="http://schemas.microsoft.com/office/drawing/2014/main" id="{0F9699C3-650A-5690-813C-37CE196DE1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7" name="Picture 6">
            <a:extLst>
              <a:ext uri="{FF2B5EF4-FFF2-40B4-BE49-F238E27FC236}">
                <a16:creationId xmlns:a16="http://schemas.microsoft.com/office/drawing/2014/main" id="{E986E574-313D-64DA-F51B-7E5814F1B86D}"/>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24124FE6-5FB2-3232-27FC-4D5BC308A10E}"/>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12565164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17B9D1-EAD9-4C96-B9EA-DC3EB9579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3827" y="1917036"/>
            <a:ext cx="2225580" cy="2721567"/>
          </a:xfrm>
          <a:prstGeom prst="rect">
            <a:avLst/>
          </a:prstGeom>
        </p:spPr>
      </p:pic>
      <p:sp>
        <p:nvSpPr>
          <p:cNvPr id="2" name="Title">
            <a:extLst>
              <a:ext uri="{FF2B5EF4-FFF2-40B4-BE49-F238E27FC236}">
                <a16:creationId xmlns:a16="http://schemas.microsoft.com/office/drawing/2014/main" id="{DC6F5094-CFBD-4CC9-91D5-EBD2CDC24B9B}"/>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A - 04/04 - Outputs</a:t>
            </a:r>
          </a:p>
        </p:txBody>
      </p:sp>
      <p:sp>
        <p:nvSpPr>
          <p:cNvPr id="4" name="Footer">
            <a:extLst>
              <a:ext uri="{FF2B5EF4-FFF2-40B4-BE49-F238E27FC236}">
                <a16:creationId xmlns:a16="http://schemas.microsoft.com/office/drawing/2014/main" id="{124DF591-4FA7-4EEA-A805-49CB353EA1B8}"/>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16/29</a:t>
            </a:r>
          </a:p>
        </p:txBody>
      </p:sp>
      <p:sp>
        <p:nvSpPr>
          <p:cNvPr id="3" name="Ref">
            <a:extLst>
              <a:ext uri="{FF2B5EF4-FFF2-40B4-BE49-F238E27FC236}">
                <a16:creationId xmlns:a16="http://schemas.microsoft.com/office/drawing/2014/main" id="{EC6E5F03-25CC-4827-AF1D-54B95C33BF22}"/>
              </a:ext>
            </a:extLst>
          </p:cNvPr>
          <p:cNvSpPr/>
          <p:nvPr/>
        </p:nvSpPr>
        <p:spPr>
          <a:xfrm>
            <a:off x="1524000" y="4839155"/>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 Practitioners’ Approach to Developing Enterprise Architecture Following the ADM : Page 43 : §5.2.2 Table4</a:t>
            </a:r>
          </a:p>
        </p:txBody>
      </p:sp>
      <p:sp>
        <p:nvSpPr>
          <p:cNvPr id="7" name="TextBox 6">
            <a:extLst>
              <a:ext uri="{FF2B5EF4-FFF2-40B4-BE49-F238E27FC236}">
                <a16:creationId xmlns:a16="http://schemas.microsoft.com/office/drawing/2014/main" id="{02D00162-6864-4772-8F05-4F1AE90F9B41}"/>
              </a:ext>
            </a:extLst>
          </p:cNvPr>
          <p:cNvSpPr txBox="1"/>
          <p:nvPr/>
        </p:nvSpPr>
        <p:spPr>
          <a:xfrm>
            <a:off x="721832" y="1020368"/>
            <a:ext cx="1856406" cy="300083"/>
          </a:xfrm>
          <a:prstGeom prst="rect">
            <a:avLst/>
          </a:prstGeom>
          <a:noFill/>
        </p:spPr>
        <p:txBody>
          <a:bodyPr wrap="none" rtlCol="0">
            <a:spAutoFit/>
          </a:bodyPr>
          <a:lstStyle/>
          <a:p>
            <a:r>
              <a:rPr lang="en-GB" sz="1500">
                <a:solidFill>
                  <a:srgbClr val="2F528F"/>
                </a:solidFill>
                <a:latin typeface="Calibri" panose="020F0502020204030204" pitchFamily="34" charset="0"/>
              </a:rPr>
              <a:t>Represented as:</a:t>
            </a:r>
          </a:p>
        </p:txBody>
      </p:sp>
      <p:sp>
        <p:nvSpPr>
          <p:cNvPr id="12" name="TextBox 11">
            <a:extLst>
              <a:ext uri="{FF2B5EF4-FFF2-40B4-BE49-F238E27FC236}">
                <a16:creationId xmlns:a16="http://schemas.microsoft.com/office/drawing/2014/main" id="{C92113CC-C3F0-4BC8-935C-070960696EBC}"/>
              </a:ext>
            </a:extLst>
          </p:cNvPr>
          <p:cNvSpPr txBox="1"/>
          <p:nvPr/>
        </p:nvSpPr>
        <p:spPr>
          <a:xfrm>
            <a:off x="571588" y="743368"/>
            <a:ext cx="4300665" cy="276999"/>
          </a:xfrm>
          <a:prstGeom prst="rect">
            <a:avLst/>
          </a:prstGeom>
          <a:noFill/>
        </p:spPr>
        <p:txBody>
          <a:bodyPr wrap="none" rtlCol="0">
            <a:spAutoFit/>
          </a:bodyPr>
          <a:lstStyle/>
          <a:p>
            <a:r>
              <a:rPr lang="en-GB" sz="1350">
                <a:solidFill>
                  <a:srgbClr val="2F528F"/>
                </a:solidFill>
                <a:latin typeface="Calibri" panose="020F0502020204030204" pitchFamily="34" charset="0"/>
              </a:rPr>
              <a:t>The whole cycle rests upon Phase A outputs</a:t>
            </a:r>
          </a:p>
        </p:txBody>
      </p:sp>
      <p:graphicFrame>
        <p:nvGraphicFramePr>
          <p:cNvPr id="15" name="TextBox 4">
            <a:extLst>
              <a:ext uri="{FF2B5EF4-FFF2-40B4-BE49-F238E27FC236}">
                <a16:creationId xmlns:a16="http://schemas.microsoft.com/office/drawing/2014/main" id="{A4CC3A3D-6BC3-5200-FD54-CA8D57B79653}"/>
              </a:ext>
            </a:extLst>
          </p:cNvPr>
          <p:cNvGraphicFramePr/>
          <p:nvPr>
            <p:extLst>
              <p:ext uri="{D42A27DB-BD31-4B8C-83A1-F6EECF244321}">
                <p14:modId xmlns:p14="http://schemas.microsoft.com/office/powerpoint/2010/main" val="994139694"/>
              </p:ext>
            </p:extLst>
          </p:nvPr>
        </p:nvGraphicFramePr>
        <p:xfrm>
          <a:off x="721832" y="1354675"/>
          <a:ext cx="4300665" cy="30687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20F4C7E3-8F5F-7DFD-EBA8-2A7E0DF62D42}"/>
              </a:ext>
            </a:extLst>
          </p:cNvPr>
          <p:cNvSpPr txBox="1"/>
          <p:nvPr/>
        </p:nvSpPr>
        <p:spPr>
          <a:xfrm>
            <a:off x="7615418" y="3511915"/>
            <a:ext cx="1237580" cy="450123"/>
          </a:xfrm>
          <a:prstGeom prst="rect">
            <a:avLst/>
          </a:prstGeom>
          <a:solidFill>
            <a:schemeClr val="bg1"/>
          </a:solidFill>
        </p:spPr>
        <p:txBody>
          <a:bodyPr wrap="square" lIns="0" rtlCol="0">
            <a:spAutoFit/>
          </a:bodyPr>
          <a:lstStyle/>
          <a:p>
            <a:pPr algn="l"/>
            <a:br>
              <a:rPr lang="en-GB" sz="825"/>
            </a:br>
            <a:r>
              <a:rPr lang="en-GB" sz="825">
                <a:solidFill>
                  <a:srgbClr val="000000"/>
                </a:solidFill>
              </a:rPr>
              <a:t>Boring trajectory</a:t>
            </a:r>
            <a:br>
              <a:rPr lang="en-GB" sz="825">
                <a:solidFill>
                  <a:srgbClr val="000000"/>
                </a:solidFill>
              </a:rPr>
            </a:br>
            <a:r>
              <a:rPr lang="en-GB" sz="825">
                <a:solidFill>
                  <a:srgbClr val="000000"/>
                </a:solidFill>
              </a:rPr>
              <a:t>sample locations</a:t>
            </a:r>
          </a:p>
        </p:txBody>
      </p:sp>
      <p:pic>
        <p:nvPicPr>
          <p:cNvPr id="6" name="Picture 10" descr="A white circular object with blue text&#10;&#10;Description automatically generated with low confidence">
            <a:extLst>
              <a:ext uri="{FF2B5EF4-FFF2-40B4-BE49-F238E27FC236}">
                <a16:creationId xmlns:a16="http://schemas.microsoft.com/office/drawing/2014/main" id="{E2F864D2-18A8-9AD8-2C5B-12ECCEE791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4894" y="-8938"/>
            <a:ext cx="172800" cy="112808"/>
          </a:xfrm>
          <a:prstGeom prst="rect">
            <a:avLst/>
          </a:prstGeom>
        </p:spPr>
      </p:pic>
      <p:pic>
        <p:nvPicPr>
          <p:cNvPr id="8" name="Picture 7">
            <a:extLst>
              <a:ext uri="{FF2B5EF4-FFF2-40B4-BE49-F238E27FC236}">
                <a16:creationId xmlns:a16="http://schemas.microsoft.com/office/drawing/2014/main" id="{18DDEF21-24A7-2420-8DFA-A7B1E43FB089}"/>
              </a:ext>
            </a:extLst>
          </p:cNvPr>
          <p:cNvPicPr>
            <a:picLocks noChangeAspect="1"/>
          </p:cNvPicPr>
          <p:nvPr/>
        </p:nvPicPr>
        <p:blipFill rotWithShape="1">
          <a:blip r:embed="rId10"/>
          <a:srcRect l="1727" t="993" r="2323"/>
          <a:stretch/>
        </p:blipFill>
        <p:spPr>
          <a:xfrm>
            <a:off x="7226932" y="603951"/>
            <a:ext cx="1892979" cy="2489178"/>
          </a:xfrm>
          <a:prstGeom prst="rect">
            <a:avLst/>
          </a:prstGeom>
        </p:spPr>
      </p:pic>
      <p:sp>
        <p:nvSpPr>
          <p:cNvPr id="9" name="TextBox 8">
            <a:extLst>
              <a:ext uri="{FF2B5EF4-FFF2-40B4-BE49-F238E27FC236}">
                <a16:creationId xmlns:a16="http://schemas.microsoft.com/office/drawing/2014/main" id="{76E5D49C-18BF-4F27-E00F-1F1D5138F2ED}"/>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
        <p:nvSpPr>
          <p:cNvPr id="10" name="TextBox 9">
            <a:extLst>
              <a:ext uri="{FF2B5EF4-FFF2-40B4-BE49-F238E27FC236}">
                <a16:creationId xmlns:a16="http://schemas.microsoft.com/office/drawing/2014/main" id="{98CF4491-48DC-0026-EBF1-C4B9260DBD53}"/>
              </a:ext>
            </a:extLst>
          </p:cNvPr>
          <p:cNvSpPr txBox="1"/>
          <p:nvPr/>
        </p:nvSpPr>
        <p:spPr>
          <a:xfrm>
            <a:off x="1130932" y="5296101"/>
            <a:ext cx="6096000" cy="261610"/>
          </a:xfrm>
          <a:prstGeom prst="rect">
            <a:avLst/>
          </a:prstGeom>
          <a:noFill/>
        </p:spPr>
        <p:txBody>
          <a:bodyPr wrap="square">
            <a:spAutoFit/>
          </a:bodyPr>
          <a:lstStyle/>
          <a:p>
            <a:r>
              <a:rPr lang="en-GB" sz="1100" i="1">
                <a:solidFill>
                  <a:srgbClr val="FF0000"/>
                </a:solidFill>
              </a:rPr>
              <a:t>Heading changed to what the slide is about Outputs not Objectives</a:t>
            </a:r>
          </a:p>
        </p:txBody>
      </p:sp>
    </p:spTree>
    <p:extLst>
      <p:ext uri="{BB962C8B-B14F-4D97-AF65-F5344CB8AC3E}">
        <p14:creationId xmlns:p14="http://schemas.microsoft.com/office/powerpoint/2010/main" val="15883190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E37C138-9F01-43A2-9B40-59DD2AF299C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B – 01/03 - Summary</a:t>
            </a:r>
          </a:p>
        </p:txBody>
      </p:sp>
      <p:sp>
        <p:nvSpPr>
          <p:cNvPr id="4" name="Footer">
            <a:extLst>
              <a:ext uri="{FF2B5EF4-FFF2-40B4-BE49-F238E27FC236}">
                <a16:creationId xmlns:a16="http://schemas.microsoft.com/office/drawing/2014/main" id="{75854FD3-76F1-440D-8B96-0F301B8D3790}"/>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18/29</a:t>
            </a:r>
          </a:p>
        </p:txBody>
      </p:sp>
      <p:sp>
        <p:nvSpPr>
          <p:cNvPr id="3" name="Ref">
            <a:extLst>
              <a:ext uri="{FF2B5EF4-FFF2-40B4-BE49-F238E27FC236}">
                <a16:creationId xmlns:a16="http://schemas.microsoft.com/office/drawing/2014/main" id="{826B5C6B-F173-4DDF-9BF0-8EEDE6607DFB}"/>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42 : §4.1</a:t>
            </a:r>
          </a:p>
        </p:txBody>
      </p:sp>
      <p:pic>
        <p:nvPicPr>
          <p:cNvPr id="10" name="Picture 9">
            <a:extLst>
              <a:ext uri="{FF2B5EF4-FFF2-40B4-BE49-F238E27FC236}">
                <a16:creationId xmlns:a16="http://schemas.microsoft.com/office/drawing/2014/main" id="{B006061E-A1D0-49EF-BB23-22C6EBCEA536}"/>
              </a:ext>
            </a:extLst>
          </p:cNvPr>
          <p:cNvPicPr>
            <a:picLocks noChangeAspect="1"/>
          </p:cNvPicPr>
          <p:nvPr/>
        </p:nvPicPr>
        <p:blipFill>
          <a:blip r:embed="rId3">
            <a:duotone>
              <a:prstClr val="black"/>
              <a:srgbClr val="FFF2CC">
                <a:tint val="45000"/>
                <a:satMod val="400000"/>
              </a:srgbClr>
            </a:duotone>
          </a:blip>
          <a:stretch>
            <a:fillRect/>
          </a:stretch>
        </p:blipFill>
        <p:spPr>
          <a:xfrm>
            <a:off x="8848725" y="171450"/>
            <a:ext cx="130175" cy="98165"/>
          </a:xfrm>
          <a:prstGeom prst="rect">
            <a:avLst/>
          </a:prstGeom>
        </p:spPr>
      </p:pic>
      <p:graphicFrame>
        <p:nvGraphicFramePr>
          <p:cNvPr id="11" name="Table 7">
            <a:extLst>
              <a:ext uri="{FF2B5EF4-FFF2-40B4-BE49-F238E27FC236}">
                <a16:creationId xmlns:a16="http://schemas.microsoft.com/office/drawing/2014/main" id="{6F1B3621-02DF-46A3-8909-010D0A539F66}"/>
              </a:ext>
            </a:extLst>
          </p:cNvPr>
          <p:cNvGraphicFramePr>
            <a:graphicFrameLocks noGrp="1"/>
          </p:cNvGraphicFramePr>
          <p:nvPr/>
        </p:nvGraphicFramePr>
        <p:xfrm>
          <a:off x="168942" y="615644"/>
          <a:ext cx="6288565" cy="4140654"/>
        </p:xfrm>
        <a:graphic>
          <a:graphicData uri="http://schemas.openxmlformats.org/drawingml/2006/table">
            <a:tbl>
              <a:tblPr firstRow="1" bandRow="1">
                <a:tableStyleId>{BC89EF96-8CEA-46FF-86C4-4CE0E7609802}</a:tableStyleId>
              </a:tblPr>
              <a:tblGrid>
                <a:gridCol w="1368148">
                  <a:extLst>
                    <a:ext uri="{9D8B030D-6E8A-4147-A177-3AD203B41FA5}">
                      <a16:colId xmlns:a16="http://schemas.microsoft.com/office/drawing/2014/main" val="4161081342"/>
                    </a:ext>
                  </a:extLst>
                </a:gridCol>
                <a:gridCol w="2119023">
                  <a:extLst>
                    <a:ext uri="{9D8B030D-6E8A-4147-A177-3AD203B41FA5}">
                      <a16:colId xmlns:a16="http://schemas.microsoft.com/office/drawing/2014/main" val="2204015546"/>
                    </a:ext>
                  </a:extLst>
                </a:gridCol>
                <a:gridCol w="2801394">
                  <a:extLst>
                    <a:ext uri="{9D8B030D-6E8A-4147-A177-3AD203B41FA5}">
                      <a16:colId xmlns:a16="http://schemas.microsoft.com/office/drawing/2014/main" val="1051115344"/>
                    </a:ext>
                  </a:extLst>
                </a:gridCol>
              </a:tblGrid>
              <a:tr h="473930">
                <a:tc>
                  <a:txBody>
                    <a:bodyPr/>
                    <a:lstStyle/>
                    <a:p>
                      <a:r>
                        <a:rPr lang="en-GB" sz="1200"/>
                        <a:t>Phase</a:t>
                      </a:r>
                    </a:p>
                  </a:txBody>
                  <a:tcPr marL="68580" marR="68580" marT="34290" marB="34290"/>
                </a:tc>
                <a:tc>
                  <a:txBody>
                    <a:bodyPr/>
                    <a:lstStyle/>
                    <a:p>
                      <a:r>
                        <a:rPr lang="en-GB" sz="1200"/>
                        <a:t>Output &amp; Outcome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Essential Knowledge</a:t>
                      </a:r>
                    </a:p>
                    <a:p>
                      <a:endParaRPr lang="en-GB" sz="1200"/>
                    </a:p>
                  </a:txBody>
                  <a:tcPr marL="68580" marR="68580" marT="34290" marB="34290"/>
                </a:tc>
                <a:extLst>
                  <a:ext uri="{0D108BD9-81ED-4DB2-BD59-A6C34878D82A}">
                    <a16:rowId xmlns:a16="http://schemas.microsoft.com/office/drawing/2014/main" val="1948080161"/>
                  </a:ext>
                </a:extLst>
              </a:tr>
              <a:tr h="3666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Phase B:</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Business Architecture</a:t>
                      </a:r>
                    </a:p>
                  </a:txBody>
                  <a:tcPr marL="68580" marR="68580" marT="34290" marB="34290"/>
                </a:tc>
                <a:tc>
                  <a:txBody>
                    <a:bodyPr/>
                    <a:lstStyle/>
                    <a:p>
                      <a:r>
                        <a:rPr lang="en-GB" sz="1200"/>
                        <a:t>A set of domain architectures approved by the stakeholders for the problem being addressed, with a set of gaps, and the work required to clear these gaps understood by the stakeholders.</a:t>
                      </a:r>
                    </a:p>
                  </a:txBody>
                  <a:tcPr marL="68580" marR="68580" marT="34290" marB="34290"/>
                </a:tc>
                <a:tc>
                  <a:txBody>
                    <a:bodyPr/>
                    <a:lstStyle/>
                    <a:p>
                      <a:pPr marL="171450" indent="-171450">
                        <a:buFont typeface="Arial" panose="020B0604020202020204" pitchFamily="34" charset="0"/>
                        <a:buChar char="•"/>
                      </a:pPr>
                      <a:r>
                        <a:rPr lang="en-GB" sz="1200" dirty="0"/>
                        <a:t>How does the current enterprise fail to meet the preferences of the stakeholders?</a:t>
                      </a:r>
                    </a:p>
                    <a:p>
                      <a:pPr marL="171450" indent="-171450">
                        <a:buFont typeface="Arial" panose="020B0604020202020204" pitchFamily="34" charset="0"/>
                        <a:buChar char="•"/>
                      </a:pPr>
                      <a:r>
                        <a:rPr lang="en-GB" sz="1200" dirty="0"/>
                        <a:t>What must change to enable the enterprise to meet the preferences of the stakeholders? (Gaps)</a:t>
                      </a:r>
                    </a:p>
                    <a:p>
                      <a:pPr marL="171450" indent="-171450">
                        <a:buFont typeface="Arial" panose="020B0604020202020204" pitchFamily="34" charset="0"/>
                        <a:buChar char="•"/>
                      </a:pPr>
                      <a:r>
                        <a:rPr lang="en-GB" sz="1200" dirty="0"/>
                        <a:t>What work is necessary to realize the changes, that is consistent with the additional value being created? (Work Package)</a:t>
                      </a:r>
                    </a:p>
                    <a:p>
                      <a:pPr marL="171450" indent="-171450">
                        <a:buFont typeface="Arial" panose="020B0604020202020204" pitchFamily="34" charset="0"/>
                        <a:buChar char="•"/>
                      </a:pPr>
                      <a:r>
                        <a:rPr lang="en-GB" sz="1200" dirty="0"/>
                        <a:t>How stakeholder priorities and preferences adjust in response to value, effort, and risk of change. (Stakeholder Requirements)</a:t>
                      </a:r>
                    </a:p>
                  </a:txBody>
                  <a:tcPr marL="68580" marR="68580" marT="34290" marB="34290"/>
                </a:tc>
                <a:extLst>
                  <a:ext uri="{0D108BD9-81ED-4DB2-BD59-A6C34878D82A}">
                    <a16:rowId xmlns:a16="http://schemas.microsoft.com/office/drawing/2014/main" val="1634751526"/>
                  </a:ext>
                </a:extLst>
              </a:tr>
            </a:tbl>
          </a:graphicData>
        </a:graphic>
      </p:graphicFrame>
      <p:pic>
        <p:nvPicPr>
          <p:cNvPr id="5" name="Picture 4">
            <a:extLst>
              <a:ext uri="{FF2B5EF4-FFF2-40B4-BE49-F238E27FC236}">
                <a16:creationId xmlns:a16="http://schemas.microsoft.com/office/drawing/2014/main" id="{5DF193B8-C4B1-BADB-7E15-712193751EA5}"/>
              </a:ext>
            </a:extLst>
          </p:cNvPr>
          <p:cNvPicPr>
            <a:picLocks noChangeAspect="1"/>
          </p:cNvPicPr>
          <p:nvPr/>
        </p:nvPicPr>
        <p:blipFill rotWithShape="1">
          <a:blip r:embed="rId4"/>
          <a:srcRect l="1727" t="993" r="2323"/>
          <a:stretch/>
        </p:blipFill>
        <p:spPr>
          <a:xfrm>
            <a:off x="7226932" y="603951"/>
            <a:ext cx="1892979" cy="2489178"/>
          </a:xfrm>
          <a:prstGeom prst="rect">
            <a:avLst/>
          </a:prstGeom>
        </p:spPr>
      </p:pic>
      <p:sp>
        <p:nvSpPr>
          <p:cNvPr id="6" name="TextBox 5">
            <a:extLst>
              <a:ext uri="{FF2B5EF4-FFF2-40B4-BE49-F238E27FC236}">
                <a16:creationId xmlns:a16="http://schemas.microsoft.com/office/drawing/2014/main" id="{CFB9410B-8E85-3D95-C2DD-517492562F93}"/>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31160698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E37C138-9F01-43A2-9B40-59DD2AF299CC}"/>
              </a:ext>
            </a:extLst>
          </p:cNvPr>
          <p:cNvSpPr>
            <a:spLocks noGrp="1"/>
          </p:cNvSpPr>
          <p:nvPr>
            <p:ph type="title"/>
          </p:nvPr>
        </p:nvSpPr>
        <p:spPr>
          <a:xfrm>
            <a:off x="165100" y="88900"/>
            <a:ext cx="7404100" cy="406400"/>
          </a:xfrm>
        </p:spPr>
        <p:txBody>
          <a:bodyPr>
            <a:normAutofit/>
          </a:bodyPr>
          <a:lstStyle/>
          <a:p>
            <a:r>
              <a:rPr lang="en-GB">
                <a:solidFill>
                  <a:srgbClr val="2F528F"/>
                </a:solidFill>
                <a:latin typeface="Calibri" panose="020F0502020204030204" pitchFamily="34" charset="0"/>
              </a:rPr>
              <a:t>Phase B - 02/03 - Objectives</a:t>
            </a:r>
          </a:p>
        </p:txBody>
      </p:sp>
      <p:sp>
        <p:nvSpPr>
          <p:cNvPr id="4" name="Footer">
            <a:extLst>
              <a:ext uri="{FF2B5EF4-FFF2-40B4-BE49-F238E27FC236}">
                <a16:creationId xmlns:a16="http://schemas.microsoft.com/office/drawing/2014/main" id="{2ED31323-F8D0-4EF3-8781-91ED2E1ACB62}"/>
              </a:ext>
            </a:extLst>
          </p:cNvPr>
          <p:cNvSpPr>
            <a:spLocks noGrp="1"/>
          </p:cNvSpPr>
          <p:nvPr>
            <p:ph type="ftr" sz="quarter" idx="10"/>
          </p:nvPr>
        </p:nvSpPr>
        <p:spPr>
          <a:xfrm>
            <a:off x="7315200" y="4826000"/>
            <a:ext cx="444500" cy="304800"/>
          </a:xfrm>
        </p:spPr>
        <p:txBody>
          <a:bodyPr/>
          <a:lstStyle/>
          <a:p>
            <a:pPr defTabSz="342900">
              <a:defRPr/>
            </a:pPr>
            <a:r>
              <a:rPr lang="en-GB">
                <a:solidFill>
                  <a:schemeClr val="bg1"/>
                </a:solidFill>
                <a:cs typeface="Arial"/>
              </a:rPr>
              <a:t>19/29</a:t>
            </a:r>
          </a:p>
        </p:txBody>
      </p:sp>
      <p:sp>
        <p:nvSpPr>
          <p:cNvPr id="3" name="Ref">
            <a:extLst>
              <a:ext uri="{FF2B5EF4-FFF2-40B4-BE49-F238E27FC236}">
                <a16:creationId xmlns:a16="http://schemas.microsoft.com/office/drawing/2014/main" id="{826B5C6B-F173-4DDF-9BF0-8EEDE6607DFB}"/>
              </a:ext>
            </a:extLst>
          </p:cNvPr>
          <p:cNvSpPr/>
          <p:nvPr/>
        </p:nvSpPr>
        <p:spPr>
          <a:xfrm>
            <a:off x="1524000" y="4839528"/>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75">
                <a:solidFill>
                  <a:schemeClr val="bg1"/>
                </a:solidFill>
                <a:latin typeface="Calibri" panose="020F0502020204030204" pitchFamily="34" charset="0"/>
              </a:rPr>
              <a:t> Architecture Development Method : Page 42 : §4.1</a:t>
            </a:r>
          </a:p>
        </p:txBody>
      </p:sp>
      <p:sp>
        <p:nvSpPr>
          <p:cNvPr id="5" name="TextBox 4">
            <a:extLst>
              <a:ext uri="{FF2B5EF4-FFF2-40B4-BE49-F238E27FC236}">
                <a16:creationId xmlns:a16="http://schemas.microsoft.com/office/drawing/2014/main" id="{D1C08FCD-3F13-4D0E-9512-3BED70B15D5C}"/>
              </a:ext>
            </a:extLst>
          </p:cNvPr>
          <p:cNvSpPr txBox="1"/>
          <p:nvPr/>
        </p:nvSpPr>
        <p:spPr>
          <a:xfrm>
            <a:off x="620879" y="790436"/>
            <a:ext cx="6185035" cy="692497"/>
          </a:xfrm>
          <a:prstGeom prst="rect">
            <a:avLst/>
          </a:prstGeom>
          <a:noFill/>
        </p:spPr>
        <p:txBody>
          <a:bodyPr wrap="square">
            <a:spAutoFit/>
          </a:bodyPr>
          <a:lstStyle/>
          <a:p>
            <a:r>
              <a:rPr lang="en-GB" sz="1350" b="1">
                <a:solidFill>
                  <a:srgbClr val="2F528F"/>
                </a:solidFill>
                <a:latin typeface="Calibri" panose="020F0502020204030204" pitchFamily="34" charset="0"/>
              </a:rPr>
              <a:t>Phase B – Business Architecture</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objectives of Phase B are:</a:t>
            </a:r>
          </a:p>
        </p:txBody>
      </p:sp>
      <p:graphicFrame>
        <p:nvGraphicFramePr>
          <p:cNvPr id="10" name="TextBox 18">
            <a:extLst>
              <a:ext uri="{FF2B5EF4-FFF2-40B4-BE49-F238E27FC236}">
                <a16:creationId xmlns:a16="http://schemas.microsoft.com/office/drawing/2014/main" id="{09898F5B-2824-6EA5-C76D-12F9EF0F6C8A}"/>
              </a:ext>
            </a:extLst>
          </p:cNvPr>
          <p:cNvGraphicFramePr/>
          <p:nvPr>
            <p:extLst>
              <p:ext uri="{D42A27DB-BD31-4B8C-83A1-F6EECF244321}">
                <p14:modId xmlns:p14="http://schemas.microsoft.com/office/powerpoint/2010/main" val="3639651108"/>
              </p:ext>
            </p:extLst>
          </p:nvPr>
        </p:nvGraphicFramePr>
        <p:xfrm>
          <a:off x="677548" y="1566061"/>
          <a:ext cx="5787047" cy="29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9">
            <a:extLst>
              <a:ext uri="{FF2B5EF4-FFF2-40B4-BE49-F238E27FC236}">
                <a16:creationId xmlns:a16="http://schemas.microsoft.com/office/drawing/2014/main" id="{DA8F103E-0E5C-85AF-49FD-14124A6E1A0C}"/>
              </a:ext>
            </a:extLst>
          </p:cNvPr>
          <p:cNvPicPr>
            <a:picLocks noChangeAspect="1"/>
          </p:cNvPicPr>
          <p:nvPr/>
        </p:nvPicPr>
        <p:blipFill>
          <a:blip r:embed="rId8">
            <a:duotone>
              <a:prstClr val="black"/>
              <a:srgbClr val="FFF2CC">
                <a:tint val="45000"/>
                <a:satMod val="400000"/>
              </a:srgbClr>
            </a:duotone>
          </a:blip>
          <a:stretch>
            <a:fillRect/>
          </a:stretch>
        </p:blipFill>
        <p:spPr>
          <a:xfrm>
            <a:off x="8848725" y="171450"/>
            <a:ext cx="130175" cy="98165"/>
          </a:xfrm>
          <a:prstGeom prst="rect">
            <a:avLst/>
          </a:prstGeom>
        </p:spPr>
      </p:pic>
      <p:pic>
        <p:nvPicPr>
          <p:cNvPr id="7" name="Picture 6">
            <a:extLst>
              <a:ext uri="{FF2B5EF4-FFF2-40B4-BE49-F238E27FC236}">
                <a16:creationId xmlns:a16="http://schemas.microsoft.com/office/drawing/2014/main" id="{4BBE5E36-14E9-5249-DB16-33CEDB27696B}"/>
              </a:ext>
            </a:extLst>
          </p:cNvPr>
          <p:cNvPicPr>
            <a:picLocks noChangeAspect="1"/>
          </p:cNvPicPr>
          <p:nvPr/>
        </p:nvPicPr>
        <p:blipFill rotWithShape="1">
          <a:blip r:embed="rId9"/>
          <a:srcRect l="1727" t="993" r="2323"/>
          <a:stretch/>
        </p:blipFill>
        <p:spPr>
          <a:xfrm>
            <a:off x="7226932" y="603951"/>
            <a:ext cx="1892979" cy="2489178"/>
          </a:xfrm>
          <a:prstGeom prst="rect">
            <a:avLst/>
          </a:prstGeom>
        </p:spPr>
      </p:pic>
      <p:sp>
        <p:nvSpPr>
          <p:cNvPr id="8" name="TextBox 7">
            <a:extLst>
              <a:ext uri="{FF2B5EF4-FFF2-40B4-BE49-F238E27FC236}">
                <a16:creationId xmlns:a16="http://schemas.microsoft.com/office/drawing/2014/main" id="{5BF87642-D328-2151-FC7E-6204B88D40D0}"/>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03 </a:t>
            </a:r>
          </a:p>
        </p:txBody>
      </p:sp>
    </p:spTree>
    <p:extLst>
      <p:ext uri="{BB962C8B-B14F-4D97-AF65-F5344CB8AC3E}">
        <p14:creationId xmlns:p14="http://schemas.microsoft.com/office/powerpoint/2010/main" val="380092606"/>
      </p:ext>
    </p:extLst>
  </p:cSld>
  <p:clrMapOvr>
    <a:masterClrMapping/>
  </p:clrMapOvr>
</p:sld>
</file>

<file path=ppt/theme/theme1.xml><?xml version="1.0" encoding="utf-8"?>
<a:theme xmlns:a="http://schemas.openxmlformats.org/drawingml/2006/main" name="3_Office Theme">
  <a:themeElements>
    <a:clrScheme name="Custom 1">
      <a:dk1>
        <a:srgbClr val="002060"/>
      </a:dk1>
      <a:lt1>
        <a:sysClr val="window" lastClr="FFFFFF"/>
      </a:lt1>
      <a:dk2>
        <a:srgbClr val="00206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1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2ab6b40-2789-403e-83ba-7f24fa68c7f2">
      <Terms xmlns="http://schemas.microsoft.com/office/infopath/2007/PartnerControls"/>
    </lcf76f155ced4ddcb4097134ff3c332f>
    <TaxCatchAll xmlns="7df99015-7ef1-40d6-9a32-56d8aebec20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8726EEF894346BB5ADE364133CEED" ma:contentTypeVersion="17" ma:contentTypeDescription="Create a new document." ma:contentTypeScope="" ma:versionID="53a112e44b869aaa7057eb49f850c091">
  <xsd:schema xmlns:xsd="http://www.w3.org/2001/XMLSchema" xmlns:xs="http://www.w3.org/2001/XMLSchema" xmlns:p="http://schemas.microsoft.com/office/2006/metadata/properties" xmlns:ns2="12ab6b40-2789-403e-83ba-7f24fa68c7f2" xmlns:ns3="7df99015-7ef1-40d6-9a32-56d8aebec200" targetNamespace="http://schemas.microsoft.com/office/2006/metadata/properties" ma:root="true" ma:fieldsID="4238aaedd47fa492f7101ae60a5e742b" ns2:_="" ns3:_="">
    <xsd:import namespace="12ab6b40-2789-403e-83ba-7f24fa68c7f2"/>
    <xsd:import namespace="7df99015-7ef1-40d6-9a32-56d8aebec20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ab6b40-2789-403e-83ba-7f24fa68c7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055a9d1-cdd3-4450-b5af-138a02b05d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f99015-7ef1-40d6-9a32-56d8aebec20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4c5861e-9cc1-45fc-842e-3573de9cdb25}" ma:internalName="TaxCatchAll" ma:showField="CatchAllData" ma:web="7df99015-7ef1-40d6-9a32-56d8aebec2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17CA7F-2C58-4A9A-ABF6-941671CA5FB0}">
  <ds:schemaRefs>
    <ds:schemaRef ds:uri="http://schemas.microsoft.com/sharepoint/v3/contenttype/forms"/>
  </ds:schemaRefs>
</ds:datastoreItem>
</file>

<file path=customXml/itemProps2.xml><?xml version="1.0" encoding="utf-8"?>
<ds:datastoreItem xmlns:ds="http://schemas.openxmlformats.org/officeDocument/2006/customXml" ds:itemID="{C25D5E6C-E84B-4BA3-BF54-8410136E551E}">
  <ds:schemaRefs>
    <ds:schemaRef ds:uri="12ab6b40-2789-403e-83ba-7f24fa68c7f2"/>
    <ds:schemaRef ds:uri="7df99015-7ef1-40d6-9a32-56d8aebec2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EB2C1A0-8619-4938-A677-AA02922CEE72}">
  <ds:schemaRefs>
    <ds:schemaRef ds:uri="12ab6b40-2789-403e-83ba-7f24fa68c7f2"/>
    <ds:schemaRef ds:uri="7df99015-7ef1-40d6-9a32-56d8aebec20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1854</TotalTime>
  <Words>70917</Words>
  <Application>Microsoft Office PowerPoint</Application>
  <PresentationFormat>On-screen Show (16:9)</PresentationFormat>
  <Paragraphs>7204</Paragraphs>
  <Slides>223</Slides>
  <Notes>222</Notes>
  <HiddenSlides>10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223</vt:i4>
      </vt:variant>
    </vt:vector>
  </HeadingPairs>
  <TitlesOfParts>
    <vt:vector size="232" baseType="lpstr">
      <vt:lpstr>Calibri</vt:lpstr>
      <vt:lpstr>Wingdings</vt:lpstr>
      <vt:lpstr>Courier New</vt:lpstr>
      <vt:lpstr>Times New Roman</vt:lpstr>
      <vt:lpstr>Segoe UI</vt:lpstr>
      <vt:lpstr>Vollkorn</vt:lpstr>
      <vt:lpstr>Arial</vt:lpstr>
      <vt:lpstr>Arial</vt:lpstr>
      <vt:lpstr>3_Office Theme</vt:lpstr>
      <vt:lpstr>PowerPoint Presentation</vt:lpstr>
      <vt:lpstr>PowerPoint Presentation</vt:lpstr>
      <vt:lpstr>Course Module Index</vt:lpstr>
      <vt:lpstr>Where did EA come from? – 01/02</vt:lpstr>
      <vt:lpstr>Where did EA come from? – 02/02</vt:lpstr>
      <vt:lpstr>Why Enterprise Architecture? – 01/04</vt:lpstr>
      <vt:lpstr>Why Enterprise Architecture? – 02/04</vt:lpstr>
      <vt:lpstr>Why Enterprise Architecture? – 03/04</vt:lpstr>
      <vt:lpstr>Where did TOGAF® come from – 01/04</vt:lpstr>
      <vt:lpstr>Where did TOGAF® come from – 02/04</vt:lpstr>
      <vt:lpstr>Where did TOGAF® come from – 03/04</vt:lpstr>
      <vt:lpstr>Where did TOGAF® come from – 04/04</vt:lpstr>
      <vt:lpstr>TOGAF® Training – 01/02</vt:lpstr>
      <vt:lpstr>TOGAF® Training – 02/02</vt:lpstr>
      <vt:lpstr>What is an Enterprise ? - 01/03</vt:lpstr>
      <vt:lpstr>What is an Enterprise ? - 02/03</vt:lpstr>
      <vt:lpstr>What is an Enterprise ? - 03/03</vt:lpstr>
      <vt:lpstr>What is an Architecture ?</vt:lpstr>
      <vt:lpstr>Purpose of Enterprise Architecture – 01/03</vt:lpstr>
      <vt:lpstr>Purpose of Enterprise Architecture – 02/03</vt:lpstr>
      <vt:lpstr>Purpose of Enterprise Architecture – 03/03</vt:lpstr>
      <vt:lpstr>Why Enterprise Architecture is needed ?</vt:lpstr>
      <vt:lpstr>Enabling Enterprise Agility</vt:lpstr>
      <vt:lpstr>Benefits of having an Enterprise Architecture – 01/02</vt:lpstr>
      <vt:lpstr>Benefits of having an Enterprise Architecture – 01/02</vt:lpstr>
      <vt:lpstr>TOGAF as a framework </vt:lpstr>
      <vt:lpstr>Enterprise Agility – 01/02</vt:lpstr>
      <vt:lpstr>Enterprise Agility – 02/02</vt:lpstr>
      <vt:lpstr>Architecture Domains – 01/02</vt:lpstr>
      <vt:lpstr>Architecture Domains – 02/02</vt:lpstr>
      <vt:lpstr>Architecture Abstraction</vt:lpstr>
      <vt:lpstr>Enterprise Continuum - 01/02</vt:lpstr>
      <vt:lpstr>Enterprise Continuum - 01/02</vt:lpstr>
      <vt:lpstr>Enterprise Continuum – 02/02</vt:lpstr>
      <vt:lpstr>Architecture Repository – 02/02</vt:lpstr>
      <vt:lpstr>Architecture Repository – 01/02</vt:lpstr>
      <vt:lpstr>TOGAF Metamodel </vt:lpstr>
      <vt:lpstr>The TOGAF Content Framework</vt:lpstr>
      <vt:lpstr>The Enterprise Metamodel – 01/02</vt:lpstr>
      <vt:lpstr>The Architecture Development Method</vt:lpstr>
      <vt:lpstr>Summary of Module 01</vt:lpstr>
      <vt:lpstr>End of Teaching Slides</vt:lpstr>
      <vt:lpstr>PowerPoint Presentation</vt:lpstr>
      <vt:lpstr>Course Module Index</vt:lpstr>
      <vt:lpstr>How to apply the TOGAF Standard - Guidance </vt:lpstr>
      <vt:lpstr>Architecture Capability – 01/01 </vt:lpstr>
      <vt:lpstr>Architecture Capability – 02/05 </vt:lpstr>
      <vt:lpstr>Architecture Capability – 03/05</vt:lpstr>
      <vt:lpstr>Architecture Capability – 05/05 </vt:lpstr>
      <vt:lpstr>TOGAF Architect Role Definitions</vt:lpstr>
      <vt:lpstr>TOGAF Comments On Architect Roles </vt:lpstr>
      <vt:lpstr>Architecture Capability – 04/05 </vt:lpstr>
      <vt:lpstr>Risk Management – 01/05</vt:lpstr>
      <vt:lpstr>Risk Management – 02/05</vt:lpstr>
      <vt:lpstr>Risk Management – 03/05</vt:lpstr>
      <vt:lpstr>Risk Management – 04/05</vt:lpstr>
      <vt:lpstr>Risk Management – 05/05</vt:lpstr>
      <vt:lpstr>Risk and Security</vt:lpstr>
      <vt:lpstr>Gap Analysis – 01/04</vt:lpstr>
      <vt:lpstr>Gap Analysis – 02/04</vt:lpstr>
      <vt:lpstr>Gap Analysis – 03/04</vt:lpstr>
      <vt:lpstr>Gap Analysis – 04/04</vt:lpstr>
      <vt:lpstr>Definitions – 01/07</vt:lpstr>
      <vt:lpstr>Definitions – 02/07</vt:lpstr>
      <vt:lpstr>Definitions – 03/07</vt:lpstr>
      <vt:lpstr>Definitions – 04/07</vt:lpstr>
      <vt:lpstr>Definitions – 05/07</vt:lpstr>
      <vt:lpstr>Definitions – 06/07</vt:lpstr>
      <vt:lpstr>Definitions – 07/07</vt:lpstr>
      <vt:lpstr>The Architecture Development Method – 01/06</vt:lpstr>
      <vt:lpstr>The Architecture Development Method – 02/06</vt:lpstr>
      <vt:lpstr>The Architecture Development Method – 03/06</vt:lpstr>
      <vt:lpstr>The Architecture Development Method – 04/06</vt:lpstr>
      <vt:lpstr>The Architecture Development Method – 05/06</vt:lpstr>
      <vt:lpstr>The Architecture Development Method – 06/06</vt:lpstr>
      <vt:lpstr>The iterative approach of the ADM – 01/03</vt:lpstr>
      <vt:lpstr>The iterative approach of the ADM – 02/03</vt:lpstr>
      <vt:lpstr>The iterative approach of the ADM – 03/03</vt:lpstr>
      <vt:lpstr>Govern the maintenance of EA</vt:lpstr>
      <vt:lpstr>Summary of Module 02</vt:lpstr>
      <vt:lpstr>End of Teaching Slides</vt:lpstr>
      <vt:lpstr>PowerPoint Presentation</vt:lpstr>
      <vt:lpstr>Course Module Index</vt:lpstr>
      <vt:lpstr>Govern the creation development  - 01/03</vt:lpstr>
      <vt:lpstr>Govern the creation development  - 02/03</vt:lpstr>
      <vt:lpstr>Example Stakeholder Understanding Checklist</vt:lpstr>
      <vt:lpstr>Scope an Architecture – 01/02</vt:lpstr>
      <vt:lpstr>Scope an Architecture – 02/02</vt:lpstr>
      <vt:lpstr>Architecture alternatives</vt:lpstr>
      <vt:lpstr>The Architecture Phases</vt:lpstr>
      <vt:lpstr>Preliminary Phase – 01/03 - Purpose</vt:lpstr>
      <vt:lpstr>Preliminary Phase - 02/03 - Objectives</vt:lpstr>
      <vt:lpstr>Preliminary Phase - 03/03 - Outputs</vt:lpstr>
      <vt:lpstr>Phase A - 01/04 - Summary</vt:lpstr>
      <vt:lpstr>Phase A - 02/04 - Purpose</vt:lpstr>
      <vt:lpstr>Phase A - 03/04 - Objectives</vt:lpstr>
      <vt:lpstr>Phase A - 04/04 - Outputs</vt:lpstr>
      <vt:lpstr>Phase B – 01/03 - Summary</vt:lpstr>
      <vt:lpstr>Phase B - 02/03 - Objectives</vt:lpstr>
      <vt:lpstr>Phase B - 03/03 - Outputs</vt:lpstr>
      <vt:lpstr>Phase C – 01/03 - Summary</vt:lpstr>
      <vt:lpstr>Phase C – 02/03 - Objectives</vt:lpstr>
      <vt:lpstr>Phase C – 03/03 - Outputs</vt:lpstr>
      <vt:lpstr>Phase D – 01/03 - Summary</vt:lpstr>
      <vt:lpstr>Phase D – 02/03 - Objectives</vt:lpstr>
      <vt:lpstr>Phase D – 03/03 - Outputs</vt:lpstr>
      <vt:lpstr>The Vision and Definition Phases of the ADM</vt:lpstr>
      <vt:lpstr>The Realization Phases</vt:lpstr>
      <vt:lpstr>Phase E – 01/03 - Summary</vt:lpstr>
      <vt:lpstr>Phase E – 02/03 - Objectives</vt:lpstr>
      <vt:lpstr>Phase E – 03/03 - Outputs</vt:lpstr>
      <vt:lpstr>Phase F – 01/03 - Summary</vt:lpstr>
      <vt:lpstr>Phase F – 02/03 - Objectives</vt:lpstr>
      <vt:lpstr>Phase F – 03/03 - Outputs</vt:lpstr>
      <vt:lpstr>Phase G – 01/03 - Summary</vt:lpstr>
      <vt:lpstr>Phase G – 02/03 - Objectives</vt:lpstr>
      <vt:lpstr>Phase G – 03/03 - Outputs</vt:lpstr>
      <vt:lpstr>The Maintenance Phases</vt:lpstr>
      <vt:lpstr>Phase H – 01/03 - Summary</vt:lpstr>
      <vt:lpstr>Phase H – 02/03 - Objectives</vt:lpstr>
      <vt:lpstr>Phase H – 03/03 - Outputs</vt:lpstr>
      <vt:lpstr>Requirements Management – 01/04 - Summary</vt:lpstr>
      <vt:lpstr>Requirements Management – 02/04 - Objectives</vt:lpstr>
      <vt:lpstr>Requirements Management – 03/04 - Outputs</vt:lpstr>
      <vt:lpstr>Requirements Management – 04/04</vt:lpstr>
      <vt:lpstr>Summary of Module 03/01</vt:lpstr>
      <vt:lpstr>Summary of Module 03/02</vt:lpstr>
      <vt:lpstr>End of Teaching Slides</vt:lpstr>
      <vt:lpstr>PowerPoint Presentation</vt:lpstr>
      <vt:lpstr>Course Module Index</vt:lpstr>
      <vt:lpstr>Supporting Guidelines and Techniques </vt:lpstr>
      <vt:lpstr>Information Flow</vt:lpstr>
      <vt:lpstr>Architecture in an Agile Enterprise</vt:lpstr>
      <vt:lpstr>EA Principles – 01/06</vt:lpstr>
      <vt:lpstr>EA Principles – 02/06</vt:lpstr>
      <vt:lpstr>EA Principles – 03/06</vt:lpstr>
      <vt:lpstr>EA Principles – 04/05</vt:lpstr>
      <vt:lpstr>EA Principles – 05/06</vt:lpstr>
      <vt:lpstr>EA Principles – 06/06</vt:lpstr>
      <vt:lpstr>The Business Scenario method </vt:lpstr>
      <vt:lpstr>Interoperability - 01/02</vt:lpstr>
      <vt:lpstr>Interoperability - 02/02</vt:lpstr>
      <vt:lpstr>Business Transformation Readiness Assessment – 01/03</vt:lpstr>
      <vt:lpstr>Business Transformation Readiness Assessment – 02/03</vt:lpstr>
      <vt:lpstr>Business Transformation Readiness Assessment – 03/03</vt:lpstr>
      <vt:lpstr>Characteristics of architecture Risk Management – 01/05</vt:lpstr>
      <vt:lpstr>Characteristics of architecture Risk Management – 02/05</vt:lpstr>
      <vt:lpstr>Characteristics of architecture Risk Management – 03/05</vt:lpstr>
      <vt:lpstr>Characteristics of architecture Risk Management – 04/05</vt:lpstr>
      <vt:lpstr>Characteristics of architecture Risk Management – 05/05</vt:lpstr>
      <vt:lpstr>Trade-Off Decisions</vt:lpstr>
      <vt:lpstr>Summary of Module 04</vt:lpstr>
      <vt:lpstr>End of Teaching Slides</vt:lpstr>
      <vt:lpstr>PowerPoint Presentation</vt:lpstr>
      <vt:lpstr>Course Module Index</vt:lpstr>
      <vt:lpstr>How to apply the TOGAF Standard - Guidance </vt:lpstr>
      <vt:lpstr>How iteration within the ADM enables concurrency - 01/02 </vt:lpstr>
      <vt:lpstr>How iteration within the ADM enables concurrency – 02/02</vt:lpstr>
      <vt:lpstr>Architecture Landscape - Levels</vt:lpstr>
      <vt:lpstr>Architecture Landscape - Partitions</vt:lpstr>
      <vt:lpstr>Architecture Landscape - Purpose</vt:lpstr>
      <vt:lpstr>Support the Digital enterprise</vt:lpstr>
      <vt:lpstr>Summary of Module 05</vt:lpstr>
      <vt:lpstr>End of Teaching Slides</vt:lpstr>
      <vt:lpstr>PowerPoint Presentation</vt:lpstr>
      <vt:lpstr>Course Module Index</vt:lpstr>
      <vt:lpstr>Architecture Governance – 01/03</vt:lpstr>
      <vt:lpstr>Architecture Governance – 02/03</vt:lpstr>
      <vt:lpstr>Architecture Governance – 02/03</vt:lpstr>
      <vt:lpstr>Architecture Governance – 03/03</vt:lpstr>
      <vt:lpstr>Architecture Governance Framework – 01/03</vt:lpstr>
      <vt:lpstr>Architecture Governance Framework – 02/03</vt:lpstr>
      <vt:lpstr>Architecture Governance Framework – 03/03</vt:lpstr>
      <vt:lpstr>Architecture Governance Strategy</vt:lpstr>
      <vt:lpstr>Architecture Board – Responsibilities – 01/02</vt:lpstr>
      <vt:lpstr>Architecture Board – Responsibilities – 02/02</vt:lpstr>
      <vt:lpstr>Architecture Contracts – 01/03</vt:lpstr>
      <vt:lpstr>Architecture Contracts – 02/03</vt:lpstr>
      <vt:lpstr>Architecture Contracts – 03/03</vt:lpstr>
      <vt:lpstr>Architecture Compliance</vt:lpstr>
      <vt:lpstr>Summary of Module 06</vt:lpstr>
      <vt:lpstr>End of Teaching Slides</vt:lpstr>
      <vt:lpstr>PowerPoint Presentation</vt:lpstr>
      <vt:lpstr>Course Module Index</vt:lpstr>
      <vt:lpstr>Content - Outputs - Building Blocks, Artifacts and Deliverables</vt:lpstr>
      <vt:lpstr>Content - Outputs - Building Blocks, Artefacts and Deliverables</vt:lpstr>
      <vt:lpstr>The Enterprise Metamodel – The Basis For Building Blocks</vt:lpstr>
      <vt:lpstr>Building Blocks – 01/02</vt:lpstr>
      <vt:lpstr>Building Blocks – 02/02</vt:lpstr>
      <vt:lpstr>Architecture Building Blocks</vt:lpstr>
      <vt:lpstr>Solution Building Blocks</vt:lpstr>
      <vt:lpstr>Content - Outputs - Building Blocks, Artefacts and Deliverables</vt:lpstr>
      <vt:lpstr>Artifacts</vt:lpstr>
      <vt:lpstr>Formal Relationships – ISO42010 – 01/03</vt:lpstr>
      <vt:lpstr>Formal Relationships – ISO42010 – 02/03</vt:lpstr>
      <vt:lpstr>Formal Relationships – ISO42010 – 03/03</vt:lpstr>
      <vt:lpstr>Example Artifacts Describing Building Blocks</vt:lpstr>
      <vt:lpstr>Example Artifacts Describing Building Blocks</vt:lpstr>
      <vt:lpstr>Content - Outputs - Building Blocks, Artefacts and Deliverables</vt:lpstr>
      <vt:lpstr>TOGAF - Deliverables</vt:lpstr>
      <vt:lpstr>TOGAF® - ADM Inputs and Outputs Extent</vt:lpstr>
      <vt:lpstr>TOGAF - Key ADM Deliverables</vt:lpstr>
      <vt:lpstr>Deliverable Descriptions</vt:lpstr>
      <vt:lpstr>Architecture Contract</vt:lpstr>
      <vt:lpstr>Architecture Definition Document</vt:lpstr>
      <vt:lpstr>Architecture Requirements Specification</vt:lpstr>
      <vt:lpstr>Architecture Principles</vt:lpstr>
      <vt:lpstr>Architecture Roadmap – 01/02</vt:lpstr>
      <vt:lpstr>Architecture Roadmap – 02/02</vt:lpstr>
      <vt:lpstr>Architecture Vision</vt:lpstr>
      <vt:lpstr>Business Principles, Business Goals, and Business Drivers</vt:lpstr>
      <vt:lpstr>Capability Assessment – 01/02</vt:lpstr>
      <vt:lpstr>Capability Assessment – 02/02</vt:lpstr>
      <vt:lpstr>Change Request</vt:lpstr>
      <vt:lpstr>Communications Plan</vt:lpstr>
      <vt:lpstr>Compliance Assessment</vt:lpstr>
      <vt:lpstr>Implementation and Migration Plan</vt:lpstr>
      <vt:lpstr>Implementation Governance Model</vt:lpstr>
      <vt:lpstr>Request for Architecture Work</vt:lpstr>
      <vt:lpstr>Requirements Impact Assessment</vt:lpstr>
      <vt:lpstr>Statement of Architecture Work</vt:lpstr>
      <vt:lpstr>Summary of Module 07</vt:lpstr>
      <vt:lpstr>End of Teaching Slides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DG</dc:creator>
  <cp:lastModifiedBy>Michael Anniss</cp:lastModifiedBy>
  <cp:revision>1</cp:revision>
  <cp:lastPrinted>2022-12-12T15:24:21Z</cp:lastPrinted>
  <dcterms:created xsi:type="dcterms:W3CDTF">2021-10-31T18:51:29Z</dcterms:created>
  <dcterms:modified xsi:type="dcterms:W3CDTF">2026-07-28T13:47:53Z</dcterms:modified>
  <cp:category>TOGAF</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0x0101007038726EEF894346BB5ADE364133CEED</vt:lpwstr>
  </property>
  <property fmtid="{D5CDD505-2E9C-101B-9397-08002B2CF9AE}" pid="3" name="MediaServiceImageTags">
    <vt:lpwstr/>
  </property>
</Properties>
</file>